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8" r:id="rId3"/>
    <p:sldId id="332" r:id="rId4"/>
    <p:sldId id="338" r:id="rId5"/>
    <p:sldId id="343" r:id="rId6"/>
    <p:sldId id="342" r:id="rId7"/>
    <p:sldId id="344" r:id="rId8"/>
    <p:sldId id="333" r:id="rId9"/>
    <p:sldId id="340" r:id="rId10"/>
    <p:sldId id="341" r:id="rId11"/>
    <p:sldId id="339" r:id="rId12"/>
    <p:sldId id="345" r:id="rId13"/>
    <p:sldId id="346" r:id="rId14"/>
    <p:sldId id="336" r:id="rId15"/>
    <p:sldId id="337" r:id="rId16"/>
    <p:sldId id="33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99F"/>
    <a:srgbClr val="519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2" autoAdjust="0"/>
    <p:restoredTop sz="86575" autoAdjust="0"/>
  </p:normalViewPr>
  <p:slideViewPr>
    <p:cSldViewPr>
      <p:cViewPr varScale="1">
        <p:scale>
          <a:sx n="98" d="100"/>
          <a:sy n="98" d="100"/>
        </p:scale>
        <p:origin x="11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pus.berkeley.edu\cois\Users\CSSR\joemagruder\Copy%20of%20exits%20per%20year%20kin-guard%20nkin-guard%20age%20lt%2018%20j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40986180032819E-2"/>
          <c:y val="4.4476461928775024E-2"/>
          <c:w val="0.90039560478033287"/>
          <c:h val="0.79519203664128024"/>
        </c:manualLayout>
      </c:layout>
      <c:lineChart>
        <c:grouping val="standard"/>
        <c:varyColors val="0"/>
        <c:ser>
          <c:idx val="0"/>
          <c:order val="0"/>
          <c:tx>
            <c:strRef>
              <c:f>'CSSRdata (2)'!$A$62</c:f>
              <c:strCache>
                <c:ptCount val="1"/>
                <c:pt idx="0">
                  <c:v>Reunified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(2)'!$B$62:$K$62</c:f>
              <c:numCache>
                <c:formatCode>0.0%</c:formatCode>
                <c:ptCount val="10"/>
                <c:pt idx="0">
                  <c:v>0.61108486852464183</c:v>
                </c:pt>
                <c:pt idx="1">
                  <c:v>0.63608129461123519</c:v>
                </c:pt>
                <c:pt idx="2">
                  <c:v>0.61335106382978721</c:v>
                </c:pt>
                <c:pt idx="3">
                  <c:v>0.62574975589343007</c:v>
                </c:pt>
                <c:pt idx="4">
                  <c:v>0.64129286865655055</c:v>
                </c:pt>
                <c:pt idx="5">
                  <c:v>0.65657163804528662</c:v>
                </c:pt>
                <c:pt idx="6">
                  <c:v>0.6566497573886193</c:v>
                </c:pt>
                <c:pt idx="7">
                  <c:v>0.65105221697051541</c:v>
                </c:pt>
                <c:pt idx="8">
                  <c:v>0.64612949377492312</c:v>
                </c:pt>
                <c:pt idx="9">
                  <c:v>0.66689401173100527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'CSSRdata (2)'!$A$63</c:f>
              <c:strCache>
                <c:ptCount val="1"/>
                <c:pt idx="0">
                  <c:v>Adopted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(2)'!$B$63:$K$63</c:f>
              <c:numCache>
                <c:formatCode>0.0%</c:formatCode>
                <c:ptCount val="10"/>
                <c:pt idx="0">
                  <c:v>0.21167270246155462</c:v>
                </c:pt>
                <c:pt idx="1">
                  <c:v>0.18972375088541382</c:v>
                </c:pt>
                <c:pt idx="2">
                  <c:v>0.21122340425531916</c:v>
                </c:pt>
                <c:pt idx="3">
                  <c:v>0.20541219137955086</c:v>
                </c:pt>
                <c:pt idx="4">
                  <c:v>0.21369017842254462</c:v>
                </c:pt>
                <c:pt idx="5">
                  <c:v>0.2066943011025576</c:v>
                </c:pt>
                <c:pt idx="6">
                  <c:v>0.21994927216585797</c:v>
                </c:pt>
                <c:pt idx="7">
                  <c:v>0.2164078325455773</c:v>
                </c:pt>
                <c:pt idx="8">
                  <c:v>0.23259565918845698</c:v>
                </c:pt>
                <c:pt idx="9">
                  <c:v>0.21020324648751876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'CSSRdata (2)'!$A$64</c:f>
              <c:strCache>
                <c:ptCount val="1"/>
                <c:pt idx="0">
                  <c:v>Rel. guardian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(2)'!$B$64:$K$64</c:f>
              <c:numCache>
                <c:formatCode>0.0%</c:formatCode>
                <c:ptCount val="10"/>
                <c:pt idx="0">
                  <c:v>9.1192987980895396E-2</c:v>
                </c:pt>
                <c:pt idx="1">
                  <c:v>9.0829837083855502E-2</c:v>
                </c:pt>
                <c:pt idx="2">
                  <c:v>9.1329787234042559E-2</c:v>
                </c:pt>
                <c:pt idx="3">
                  <c:v>8.5534942111870557E-2</c:v>
                </c:pt>
                <c:pt idx="4">
                  <c:v>6.2086598854983049E-2</c:v>
                </c:pt>
                <c:pt idx="5">
                  <c:v>5.8737275470208385E-2</c:v>
                </c:pt>
                <c:pt idx="6">
                  <c:v>5.538707543008381E-2</c:v>
                </c:pt>
                <c:pt idx="7">
                  <c:v>7.0054017555705603E-2</c:v>
                </c:pt>
                <c:pt idx="8">
                  <c:v>6.6999482511947886E-2</c:v>
                </c:pt>
                <c:pt idx="9">
                  <c:v>6.9533487927977089E-2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'CSSRdata (2)'!$A$65</c:f>
              <c:strCache>
                <c:ptCount val="1"/>
                <c:pt idx="0">
                  <c:v>Other Guardianship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(2)'!$B$65:$K$65</c:f>
              <c:numCache>
                <c:formatCode>0.0%</c:formatCode>
                <c:ptCount val="10"/>
                <c:pt idx="0">
                  <c:v>1.8947147430850783E-2</c:v>
                </c:pt>
                <c:pt idx="1">
                  <c:v>1.7708276576036616E-2</c:v>
                </c:pt>
                <c:pt idx="2">
                  <c:v>1.8164893617021276E-2</c:v>
                </c:pt>
                <c:pt idx="3">
                  <c:v>1.9444831915190402E-2</c:v>
                </c:pt>
                <c:pt idx="4">
                  <c:v>1.7981212828636541E-2</c:v>
                </c:pt>
                <c:pt idx="5">
                  <c:v>1.6862645574260496E-2</c:v>
                </c:pt>
                <c:pt idx="6">
                  <c:v>1.441883546537274E-2</c:v>
                </c:pt>
                <c:pt idx="7">
                  <c:v>1.7386900742741389E-2</c:v>
                </c:pt>
                <c:pt idx="8">
                  <c:v>1.6894462877842378E-2</c:v>
                </c:pt>
                <c:pt idx="9">
                  <c:v>1.9131087164097667E-2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'CSSRdata (2)'!$A$66</c:f>
              <c:strCache>
                <c:ptCount val="1"/>
                <c:pt idx="0">
                  <c:v>Emancipated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(2)'!$B$66:$K$66</c:f>
              <c:numCache>
                <c:formatCode>0.0%</c:formatCode>
                <c:ptCount val="10"/>
                <c:pt idx="0">
                  <c:v>8.5550831889991078E-3</c:v>
                </c:pt>
                <c:pt idx="1">
                  <c:v>8.0913202201275004E-3</c:v>
                </c:pt>
                <c:pt idx="2">
                  <c:v>7.2340425531914896E-3</c:v>
                </c:pt>
                <c:pt idx="3">
                  <c:v>7.2813502580555169E-3</c:v>
                </c:pt>
                <c:pt idx="4">
                  <c:v>6.8645433828025126E-3</c:v>
                </c:pt>
                <c:pt idx="5">
                  <c:v>6.0626568536220849E-3</c:v>
                </c:pt>
                <c:pt idx="6">
                  <c:v>5.6517423908248789E-3</c:v>
                </c:pt>
                <c:pt idx="7">
                  <c:v>5.0360117038037366E-3</c:v>
                </c:pt>
                <c:pt idx="8">
                  <c:v>5.2966424157559894E-3</c:v>
                </c:pt>
                <c:pt idx="9">
                  <c:v>5.8996044195880511E-3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'CSSRdata (2)'!$A$67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'CSSRdata (2)'!$B$60:$K$60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'CSSRdata (2)'!$B$67:$K$67</c:f>
              <c:numCache>
                <c:formatCode>0.0%</c:formatCode>
                <c:ptCount val="10"/>
                <c:pt idx="0">
                  <c:v>5.8547210413058312E-2</c:v>
                </c:pt>
                <c:pt idx="1">
                  <c:v>5.7565520623331333E-2</c:v>
                </c:pt>
                <c:pt idx="2">
                  <c:v>5.8696808510638299E-2</c:v>
                </c:pt>
                <c:pt idx="3">
                  <c:v>5.6576928441902638E-2</c:v>
                </c:pt>
                <c:pt idx="4">
                  <c:v>5.8084597854482799E-2</c:v>
                </c:pt>
                <c:pt idx="5">
                  <c:v>5.5071482954064797E-2</c:v>
                </c:pt>
                <c:pt idx="6">
                  <c:v>4.7943317159241286E-2</c:v>
                </c:pt>
                <c:pt idx="7">
                  <c:v>4.0063020481656539E-2</c:v>
                </c:pt>
                <c:pt idx="8">
                  <c:v>3.2084259231073636E-2</c:v>
                </c:pt>
                <c:pt idx="9">
                  <c:v>2.8338562269813121E-2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828288"/>
        <c:axId val="85789144"/>
      </c:lineChart>
      <c:catAx>
        <c:axId val="1458282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5789144"/>
        <c:crosses val="autoZero"/>
        <c:auto val="1"/>
        <c:lblAlgn val="ctr"/>
        <c:lblOffset val="100"/>
        <c:noMultiLvlLbl val="0"/>
      </c:catAx>
      <c:valAx>
        <c:axId val="85789144"/>
        <c:scaling>
          <c:orientation val="minMax"/>
        </c:scaling>
        <c:delete val="0"/>
        <c:axPos val="l"/>
        <c:numFmt formatCode="0.0%" sourceLinked="1"/>
        <c:majorTickMark val="in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582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330DB-BD6A-4CE4-B35C-8FB9B71B897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8FF63-F862-4A13-B8AF-5968F9C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D55444-B483-40FE-8071-DD3323BDF3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09874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400E57-8E85-40B4-B588-ED1DD3462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98641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457D10-0D37-4B6F-BBD6-26F5A1F8748C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73137DE-5778-4973-8EC8-21DEEF198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aniel\CONFERENCES\SSWR\sswr_2015\ppt%20draft2a.pptx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aniel\CONFERENCES\SSWR\sswr_2015\ppt%20draft2a.ppt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6806267" cy="3124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Relative Guardianships: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1800" dirty="0" smtClean="0">
                <a:solidFill>
                  <a:srgbClr val="FFC000"/>
                </a:solidFill>
              </a:rPr>
              <a:t>Increased options for </a:t>
            </a:r>
            <a:br>
              <a:rPr lang="en-US" sz="1800" dirty="0" smtClean="0">
                <a:solidFill>
                  <a:srgbClr val="FFC000"/>
                </a:solidFill>
              </a:rPr>
            </a:br>
            <a:r>
              <a:rPr lang="en-US" sz="1800" dirty="0" smtClean="0">
                <a:solidFill>
                  <a:srgbClr val="FFC000"/>
                </a:solidFill>
              </a:rPr>
              <a:t>sustained Permanency</a:t>
            </a:r>
            <a:endParaRPr lang="en-US" sz="1400" cap="none" dirty="0">
              <a:solidFill>
                <a:srgbClr val="FFC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9199" y="4084320"/>
            <a:ext cx="553244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800" i="1" dirty="0" smtClean="0"/>
          </a:p>
          <a:p>
            <a:pPr algn="r">
              <a:spcBef>
                <a:spcPts val="0"/>
              </a:spcBef>
            </a:pPr>
            <a:r>
              <a:rPr lang="en-US" sz="1600" i="1" dirty="0" smtClean="0"/>
              <a:t>Joseph </a:t>
            </a:r>
            <a:r>
              <a:rPr lang="en-US" sz="1600" i="1" dirty="0" err="1" smtClean="0"/>
              <a:t>Magruder</a:t>
            </a:r>
            <a:r>
              <a:rPr lang="en-US" sz="1600" i="1" dirty="0" smtClean="0"/>
              <a:t>, PhD</a:t>
            </a:r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University of California, Berkeley</a:t>
            </a:r>
          </a:p>
          <a:p>
            <a:pPr algn="r">
              <a:spcBef>
                <a:spcPts val="0"/>
              </a:spcBef>
            </a:pPr>
            <a:endParaRPr lang="en-US" sz="1200" i="1" dirty="0" smtClean="0"/>
          </a:p>
          <a:p>
            <a:pPr algn="r">
              <a:spcBef>
                <a:spcPts val="0"/>
              </a:spcBef>
            </a:pPr>
            <a:r>
              <a:rPr lang="en-US" sz="1600" i="1" dirty="0"/>
              <a:t>Daniel </a:t>
            </a:r>
            <a:r>
              <a:rPr lang="en-US" sz="1600" i="1" dirty="0" smtClean="0"/>
              <a:t>Webster, PhD</a:t>
            </a:r>
            <a:endParaRPr lang="en-US" sz="1600" i="1" dirty="0"/>
          </a:p>
          <a:p>
            <a:pPr algn="r">
              <a:spcBef>
                <a:spcPts val="0"/>
              </a:spcBef>
            </a:pPr>
            <a:r>
              <a:rPr lang="en-US" sz="1200" i="1" dirty="0"/>
              <a:t>University of California, Berkeley</a:t>
            </a:r>
          </a:p>
          <a:p>
            <a:pPr algn="r">
              <a:spcBef>
                <a:spcPts val="1200"/>
              </a:spcBef>
            </a:pPr>
            <a:r>
              <a:rPr lang="en-US" sz="1600" i="1" dirty="0" smtClean="0"/>
              <a:t>Aron </a:t>
            </a:r>
            <a:r>
              <a:rPr lang="en-US" sz="1600" i="1" dirty="0" err="1" smtClean="0"/>
              <a:t>Shlonsky</a:t>
            </a:r>
            <a:r>
              <a:rPr lang="en-US" sz="1600" i="1" dirty="0" smtClean="0"/>
              <a:t>, PhD</a:t>
            </a:r>
            <a:endParaRPr lang="en-US" sz="1600" i="1" dirty="0"/>
          </a:p>
          <a:p>
            <a:pPr algn="r">
              <a:spcBef>
                <a:spcPts val="0"/>
              </a:spcBef>
            </a:pPr>
            <a:r>
              <a:rPr lang="en-US" sz="1200" i="1" dirty="0" smtClean="0"/>
              <a:t>University of Melbourne </a:t>
            </a:r>
            <a:endParaRPr lang="en-US" sz="1600" i="1" dirty="0"/>
          </a:p>
          <a:p>
            <a:pPr algn="r"/>
            <a:endParaRPr lang="en-US" sz="1800" i="1" dirty="0" smtClean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992418" y="2057400"/>
            <a:ext cx="2151582" cy="3429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Society for Social Work</a:t>
            </a:r>
          </a:p>
          <a:p>
            <a:r>
              <a:rPr lang="en-US" sz="1800" b="1" dirty="0" smtClean="0"/>
              <a:t>&amp; Research</a:t>
            </a:r>
          </a:p>
          <a:p>
            <a:endParaRPr lang="en-US" sz="1800" b="1" dirty="0" smtClean="0"/>
          </a:p>
          <a:p>
            <a:r>
              <a:rPr lang="en-US" sz="1600" b="1" dirty="0" smtClean="0"/>
              <a:t>New Orleans, LA</a:t>
            </a:r>
          </a:p>
          <a:p>
            <a:r>
              <a:rPr lang="en-US" sz="1800" b="1" dirty="0" smtClean="0"/>
              <a:t>1/17/2015</a:t>
            </a:r>
            <a:endParaRPr lang="en-US" sz="18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6197931"/>
            <a:ext cx="9144000" cy="680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09999" y="6248401"/>
            <a:ext cx="2996267" cy="485368"/>
            <a:chOff x="152400" y="6238890"/>
            <a:chExt cx="3382085" cy="560961"/>
          </a:xfrm>
        </p:grpSpPr>
        <p:pic>
          <p:nvPicPr>
            <p:cNvPr id="18" name="Picture 17" descr="ucbseal_75x7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3524" y="6238890"/>
              <a:ext cx="560961" cy="560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335578"/>
              <a:ext cx="2814197" cy="404738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770" y="6317147"/>
            <a:ext cx="1295400" cy="3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96200" cy="1143000"/>
          </a:xfrm>
        </p:spPr>
        <p:txBody>
          <a:bodyPr/>
          <a:lstStyle/>
          <a:p>
            <a:pPr algn="l"/>
            <a:r>
              <a:rPr lang="en-US" altLang="en-US" sz="2400" dirty="0" smtClean="0">
                <a:solidFill>
                  <a:srgbClr val="FFC000"/>
                </a:solidFill>
                <a:latin typeface="+mn-lt"/>
              </a:rPr>
              <a:t>EXITS TO reunification BETWEEN 2001 AND 2010 – CHILDREN TURNING 18 BEFORE 10/1/14</a:t>
            </a:r>
            <a:br>
              <a:rPr lang="en-US" altLang="en-US" sz="2400" dirty="0" smtClean="0">
                <a:solidFill>
                  <a:srgbClr val="FFC000"/>
                </a:solidFill>
                <a:latin typeface="+mn-lt"/>
              </a:rPr>
            </a:br>
            <a:endParaRPr lang="en-US" altLang="en-US" sz="2400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74035"/>
              </p:ext>
            </p:extLst>
          </p:nvPr>
        </p:nvGraphicFramePr>
        <p:xfrm>
          <a:off x="1371600" y="1752600"/>
          <a:ext cx="6248398" cy="48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50"/>
                <a:gridCol w="1251187"/>
                <a:gridCol w="1251187"/>
                <a:gridCol w="1251187"/>
                <a:gridCol w="1251187"/>
              </a:tblGrid>
              <a:tr h="6292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Exits to Reunification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Reentries to Care Following Exit to Reunification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116"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 Age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 of Exits in Age Group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Reentry Age</a:t>
                      </a:r>
                    </a:p>
                  </a:txBody>
                  <a:tcPr marL="9525" marR="9525" marT="9525" marB="0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235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2247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Source: CWS/CMS Q3 2014 Extract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672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50" y="524159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Cox Model on Time to Reentry Following</a:t>
            </a:r>
            <a:b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Guardianship (Table 2)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533400" y="1905000"/>
            <a:ext cx="9144000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Discharges to relative guardianships in 2001-2010. 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Children age 0 to 17 at exit.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Study cut-off October 1, 2014.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914400" lvl="2" indent="0">
              <a:lnSpc>
                <a:spcPct val="80000"/>
              </a:lnSpc>
              <a:spcBef>
                <a:spcPct val="50000"/>
              </a:spcBef>
            </a:pP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sz="2200" dirty="0">
              <a:solidFill>
                <a:srgbClr val="FFFF66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7" name="Action Button: Forward or Next 6">
            <a:hlinkClick r:id="rId2" action="ppaction://hlinkpres?slideindex=1&amp;slidetitle=" highlightClick="1"/>
          </p:cNvPr>
          <p:cNvSpPr/>
          <p:nvPr/>
        </p:nvSpPr>
        <p:spPr>
          <a:xfrm>
            <a:off x="8610600" y="6400800"/>
            <a:ext cx="304800" cy="2286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57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610" y="156541"/>
            <a:ext cx="4912416" cy="8348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610" y="1073427"/>
            <a:ext cx="4912416" cy="5700953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14563" y="303668"/>
            <a:ext cx="4714459" cy="59831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Table 1</a:t>
            </a:r>
          </a:p>
          <a:p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Frequencies </a:t>
            </a:r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and Proportions </a:t>
            </a:r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(</a:t>
            </a:r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N = 26,244)  </a:t>
            </a:r>
          </a:p>
          <a:p>
            <a:r>
              <a:rPr lang="en-US" sz="1350" dirty="0">
                <a:solidFill>
                  <a:srgbClr val="FFC000"/>
                </a:solidFill>
                <a:latin typeface="Palatino Linotype" panose="02040502050505030304" pitchFamily="18" charset="0"/>
              </a:rPr>
              <a:t>Children Exiting to Relative Guardianship 2000-2010</a:t>
            </a:r>
            <a:endParaRPr lang="en-US" altLang="en-US" sz="135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974" y="1228007"/>
            <a:ext cx="4408376" cy="5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610" y="156541"/>
            <a:ext cx="4912416" cy="8348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610" y="1073427"/>
            <a:ext cx="4912416" cy="5700953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14563" y="303668"/>
            <a:ext cx="4714459" cy="59831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  <a:t>Table 2</a:t>
            </a:r>
          </a:p>
          <a:p>
            <a: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  <a:t>Cox Model on Time to Reentry Following</a:t>
            </a:r>
            <a:b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</a:t>
            </a:r>
            <a: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  <a:t>G</a:t>
            </a:r>
            <a:r>
              <a:rPr lang="en-US" altLang="en-US" sz="1500" dirty="0">
                <a:solidFill>
                  <a:srgbClr val="FFC000"/>
                </a:solidFill>
                <a:latin typeface="Palatino Linotype" panose="02040502050505030304" pitchFamily="18" charset="0"/>
              </a:rPr>
              <a:t>uardianship</a:t>
            </a:r>
            <a:endParaRPr lang="en-US" altLang="en-US" sz="15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782951" y="6413222"/>
            <a:ext cx="402535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900" dirty="0">
                <a:solidFill>
                  <a:srgbClr val="FFFF66"/>
                </a:solidFill>
              </a:rPr>
              <a:t> </a:t>
            </a:r>
            <a:r>
              <a:rPr lang="en-US" altLang="en-US" sz="900" dirty="0"/>
              <a:t>n=26,244 </a:t>
            </a:r>
            <a:r>
              <a:rPr lang="en-US" altLang="en-US" sz="900" dirty="0"/>
              <a:t>(reentered: </a:t>
            </a:r>
            <a:r>
              <a:rPr lang="en-US" altLang="en-US" sz="900" dirty="0"/>
              <a:t>4,137;  </a:t>
            </a:r>
            <a:r>
              <a:rPr lang="en-US" altLang="en-US" sz="900" dirty="0"/>
              <a:t>censored: </a:t>
            </a:r>
            <a:r>
              <a:rPr lang="en-US" altLang="en-US" sz="900" dirty="0"/>
              <a:t>22,107)</a:t>
            </a:r>
            <a:endParaRPr lang="en-US" altLang="en-US" sz="900" dirty="0"/>
          </a:p>
          <a:p>
            <a:r>
              <a:rPr lang="en-US" altLang="en-US" sz="900" dirty="0"/>
              <a:t>-2 Log L with covariates: </a:t>
            </a:r>
            <a:r>
              <a:rPr lang="en-US" altLang="en-US" sz="900" dirty="0"/>
              <a:t>78462.21, </a:t>
            </a:r>
            <a:r>
              <a:rPr lang="en-US" altLang="en-US" sz="900" dirty="0"/>
              <a:t>without covariates: </a:t>
            </a:r>
            <a:r>
              <a:rPr lang="en-US" altLang="en-US" sz="900" dirty="0"/>
              <a:t>80141.14; </a:t>
            </a:r>
            <a:r>
              <a:rPr lang="en-US" altLang="en-US" sz="900" dirty="0" err="1"/>
              <a:t>df</a:t>
            </a:r>
            <a:r>
              <a:rPr lang="en-US" altLang="en-US" sz="900" dirty="0"/>
              <a:t>=25; </a:t>
            </a:r>
            <a:r>
              <a:rPr lang="en-US" altLang="en-US" sz="900" dirty="0"/>
              <a:t>p &lt;.0001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617" y="1138557"/>
            <a:ext cx="2989349" cy="52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-457200" y="1371600"/>
            <a:ext cx="9144000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</a:p>
          <a:p>
            <a:pPr marL="1257300" lvl="2" indent="-34290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Children exiting to relative guardianships experience lower rates of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recurrence at 12 months than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those exiting to reunification or non-relative guardianships.</a:t>
            </a:r>
          </a:p>
          <a:p>
            <a:pPr marL="1257300" lvl="2" indent="-34290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US" altLang="en-US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257300" lvl="2" indent="-34290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Children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exiting to relative guardianships experience lower rates of reentry than those exiting to reunification or non-relative guardianships.</a:t>
            </a:r>
          </a:p>
          <a:p>
            <a:pPr marL="914400" lvl="2" indent="0">
              <a:lnSpc>
                <a:spcPct val="110000"/>
              </a:lnSpc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those children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discharged to relative guardianship: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</a:rPr>
              <a:t>Black children were much more likely and Hispanic children somewhat more likely to reenter than Whites.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 children exiting before adolescence, the likelihood of reentry does not appear to be linked to age at exit. Rather, it is linked to adolescence.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Disabled children are more likely to reenter.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These reentry patterns are quite different from children who exit to reunification.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sz="2200" dirty="0">
              <a:solidFill>
                <a:srgbClr val="FFFF66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371600" y="502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z="3600" dirty="0">
                <a:solidFill>
                  <a:srgbClr val="FFC000"/>
                </a:solidFill>
                <a:latin typeface="+mn-lt"/>
              </a:rPr>
              <a:t>Results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</p:spTree>
    <p:extLst>
      <p:ext uri="{BB962C8B-B14F-4D97-AF65-F5344CB8AC3E}">
        <p14:creationId xmlns:p14="http://schemas.microsoft.com/office/powerpoint/2010/main" val="3788569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371600" y="5257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371600" y="53340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en-US" altLang="en-US" sz="3600" dirty="0">
                <a:solidFill>
                  <a:srgbClr val="FFC000"/>
                </a:solidFill>
                <a:latin typeface="+mn-lt"/>
              </a:rPr>
              <a:t>Discussion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4582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22300" lvl="2" indent="-622300"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Age difference between child and caregiver appeared to have a large impact on reentry, but too much missing data to include in our models.  Children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whose guardians were between ages 43 and 51 when the child was born are least likely to reenter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Overall rates of permanency have not changed dramatically since advent of relative guardian assistance program in California (</a:t>
            </a:r>
            <a:r>
              <a:rPr lang="en-US" altLang="en-US" sz="2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KinGAP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Evaluation of IV-E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Waiver 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impact must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take into account usage of this discharge option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Guardians caring for children reaching adolescence may have unmet service needs.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37634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Next steps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330" y="1394002"/>
            <a:ext cx="8610600" cy="4724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400" dirty="0" smtClean="0"/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Further examination of incarceration influence (e.g., offense type, number of prior offenses, duration of incarceration).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Explore different models for those exiting as younger children versus those exiting in early to later adolescence.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dirty="0" smtClean="0"/>
              <a:t>Model subsequent </a:t>
            </a:r>
            <a:r>
              <a:rPr lang="en-US" dirty="0"/>
              <a:t>substantiated maltreatment allegations following discharge to different permanency types</a:t>
            </a:r>
            <a:r>
              <a:rPr lang="en-US" dirty="0" smtClean="0"/>
              <a:t>.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Explore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issues of potential bias introduced by autocorrelation and stages of incidental selectivity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Similar analysis of long-term reentry patterns for children exiting to reunification may allow identification of risk groups and the development of effective services.</a:t>
            </a:r>
          </a:p>
          <a:p>
            <a:pPr marL="45720" indent="0">
              <a:spcBef>
                <a:spcPts val="1200"/>
              </a:spcBef>
              <a:buNone/>
            </a:pP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endParaRPr lang="en-US" alt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400" dirty="0" smtClean="0"/>
          </a:p>
          <a:p>
            <a:pPr marL="365760" lvl="1" indent="0">
              <a:buNone/>
            </a:pPr>
            <a:endParaRPr lang="en-US" sz="2100" dirty="0" smtClean="0"/>
          </a:p>
          <a:p>
            <a:pPr lvl="1"/>
            <a:endParaRPr lang="en-US" sz="2100" dirty="0" smtClean="0"/>
          </a:p>
          <a:p>
            <a:pPr lvl="1"/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3609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1800" b="1" u="sng" cap="none" dirty="0" smtClean="0">
                <a:solidFill>
                  <a:srgbClr val="FFFF00"/>
                </a:solidFill>
              </a:rPr>
              <a:t>joemagruder@berkeley.edu</a:t>
            </a:r>
            <a:br>
              <a:rPr lang="en-US" sz="1800" b="1" u="sng" cap="none" dirty="0" smtClean="0">
                <a:solidFill>
                  <a:srgbClr val="FFFF00"/>
                </a:solidFill>
              </a:rPr>
            </a:br>
            <a:r>
              <a:rPr lang="en-US" sz="1800" b="1" u="sng" cap="none" dirty="0" smtClean="0">
                <a:solidFill>
                  <a:srgbClr val="FFFF00"/>
                </a:solidFill>
              </a:rPr>
              <a:t>dwebster@berkeley.edu</a:t>
            </a:r>
            <a:br>
              <a:rPr lang="en-US" sz="1800" b="1" u="sng" cap="none" dirty="0" smtClean="0">
                <a:solidFill>
                  <a:srgbClr val="FFFF00"/>
                </a:solidFill>
              </a:rPr>
            </a:br>
            <a:r>
              <a:rPr lang="en-US" sz="1800" b="1" u="sng" cap="none" dirty="0" smtClean="0">
                <a:solidFill>
                  <a:srgbClr val="FFFF00"/>
                </a:solidFill>
              </a:rPr>
              <a:t>aron.shlonsky@unimelb.edu.au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9600" y="5715000"/>
            <a:ext cx="6096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en-US" i="1" dirty="0">
                <a:solidFill>
                  <a:schemeClr val="bg1"/>
                </a:solidFill>
              </a:rPr>
              <a:t>The </a:t>
            </a:r>
            <a:r>
              <a:rPr lang="en-US" altLang="en-US" i="1" dirty="0" smtClean="0">
                <a:solidFill>
                  <a:schemeClr val="bg1"/>
                </a:solidFill>
              </a:rPr>
              <a:t>California Child Welfare Indicators </a:t>
            </a:r>
            <a:r>
              <a:rPr lang="en-US" altLang="en-US" i="1" dirty="0">
                <a:solidFill>
                  <a:schemeClr val="bg1"/>
                </a:solidFill>
              </a:rPr>
              <a:t>Project </a:t>
            </a:r>
            <a:r>
              <a:rPr lang="en-US" altLang="en-US" i="1" dirty="0" smtClean="0">
                <a:solidFill>
                  <a:schemeClr val="bg1"/>
                </a:solidFill>
              </a:rPr>
              <a:t>is </a:t>
            </a:r>
            <a:r>
              <a:rPr lang="en-US" altLang="en-US" i="1" dirty="0">
                <a:solidFill>
                  <a:schemeClr val="bg1"/>
                </a:solidFill>
              </a:rPr>
              <a:t>supported by </a:t>
            </a:r>
            <a:r>
              <a:rPr lang="en-US" altLang="en-US" i="1" dirty="0" smtClean="0">
                <a:solidFill>
                  <a:schemeClr val="bg1"/>
                </a:solidFill>
              </a:rPr>
              <a:t> </a:t>
            </a:r>
            <a:endParaRPr lang="en-US" altLang="en-US" i="1" dirty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altLang="en-US" i="1" dirty="0">
                <a:solidFill>
                  <a:schemeClr val="bg1"/>
                </a:solidFill>
              </a:rPr>
              <a:t>t</a:t>
            </a:r>
            <a:r>
              <a:rPr lang="en-US" altLang="en-US" i="1" dirty="0" smtClean="0">
                <a:solidFill>
                  <a:schemeClr val="bg1"/>
                </a:solidFill>
              </a:rPr>
              <a:t>he California </a:t>
            </a:r>
            <a:r>
              <a:rPr lang="en-US" altLang="en-US" i="1" dirty="0">
                <a:solidFill>
                  <a:schemeClr val="bg1"/>
                </a:solidFill>
              </a:rPr>
              <a:t>Department of Social Services </a:t>
            </a:r>
            <a:endParaRPr lang="en-US" altLang="en-US" i="1" dirty="0" smtClean="0">
              <a:solidFill>
                <a:schemeClr val="bg1"/>
              </a:solidFill>
            </a:endParaRPr>
          </a:p>
          <a:p>
            <a:pPr algn="r">
              <a:lnSpc>
                <a:spcPct val="80000"/>
              </a:lnSpc>
            </a:pPr>
            <a:r>
              <a:rPr lang="en-US" altLang="en-US" i="1" dirty="0" smtClean="0">
                <a:solidFill>
                  <a:schemeClr val="bg1"/>
                </a:solidFill>
              </a:rPr>
              <a:t>and </a:t>
            </a:r>
            <a:r>
              <a:rPr lang="en-US" altLang="en-US" i="1" dirty="0">
                <a:solidFill>
                  <a:schemeClr val="bg1"/>
                </a:solidFill>
              </a:rPr>
              <a:t>the Stuart Foundation</a:t>
            </a:r>
          </a:p>
        </p:txBody>
      </p:sp>
    </p:spTree>
    <p:extLst>
      <p:ext uri="{BB962C8B-B14F-4D97-AF65-F5344CB8AC3E}">
        <p14:creationId xmlns:p14="http://schemas.microsoft.com/office/powerpoint/2010/main" val="2833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Background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1979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</a:rPr>
              <a:t>Miller v. </a:t>
            </a:r>
            <a:r>
              <a:rPr lang="en-US" altLang="en-US" i="1" dirty="0" err="1">
                <a:solidFill>
                  <a:schemeClr val="accent1">
                    <a:lumMod val="75000"/>
                  </a:schemeClr>
                </a:solidFill>
              </a:rPr>
              <a:t>Youakim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decision - relative caregivers serving as foster parents eligible for Title IV-E funding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Foster care by relatives increased, peaking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Nationally in 1998 at 29%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California in 2000 at 43%</a:t>
            </a:r>
          </a:p>
          <a:p>
            <a:pPr>
              <a:spcBef>
                <a:spcPts val="60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Foster placements with kin are different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More stable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Reunification slower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Reentry less likely for those who reunify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Achieving permanency is more difficult - kin (and social workers) have resisted adoption by kin</a:t>
            </a:r>
          </a:p>
          <a:p>
            <a:pPr marL="43434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California extended guardian assistance payments (KinGAP) to relatives who were foster parents in 2000.</a:t>
            </a:r>
          </a:p>
          <a:p>
            <a:pPr marL="43434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decade and a half later take stock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impact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relative guardian exits on numbers achieving permanency and stability of this type of discharge.</a:t>
            </a:r>
          </a:p>
        </p:txBody>
      </p:sp>
    </p:spTree>
    <p:extLst>
      <p:ext uri="{BB962C8B-B14F-4D97-AF65-F5344CB8AC3E}">
        <p14:creationId xmlns:p14="http://schemas.microsoft.com/office/powerpoint/2010/main" val="36907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1027"/>
          <p:cNvSpPr txBox="1">
            <a:spLocks noChangeArrowheads="1"/>
          </p:cNvSpPr>
          <p:nvPr/>
        </p:nvSpPr>
        <p:spPr bwMode="auto">
          <a:xfrm>
            <a:off x="1409700" y="5410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8788" name="Text Box 1028"/>
          <p:cNvSpPr txBox="1">
            <a:spLocks noChangeArrowheads="1"/>
          </p:cNvSpPr>
          <p:nvPr/>
        </p:nvSpPr>
        <p:spPr bwMode="auto">
          <a:xfrm>
            <a:off x="1409700" y="5486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118789" name="Text Box 1029"/>
          <p:cNvSpPr txBox="1">
            <a:spLocks noChangeArrowheads="1"/>
          </p:cNvSpPr>
          <p:nvPr/>
        </p:nvSpPr>
        <p:spPr bwMode="auto">
          <a:xfrm>
            <a:off x="419100" y="1981200"/>
            <a:ext cx="84582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California Children’s Services Archive Data System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Exits from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Jan. 1,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2001 to Dec. 31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2010 were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included.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Bivariate frequencies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Event history analysis of reentry to care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Children were followed from discharge to reentry to care (or study end date—October 1, 2014).</a:t>
            </a:r>
          </a:p>
          <a:p>
            <a:pPr marL="0" indent="0">
              <a:spcBef>
                <a:spcPct val="50000"/>
              </a:spcBef>
            </a:pP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5750" y="524159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Data &amp; Method</a:t>
            </a:r>
            <a:endParaRPr lang="en-US" altLang="en-US" sz="28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167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441681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First </a:t>
            </a:r>
            <a:r>
              <a:rPr lang="en-US" alt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Entries </a:t>
            </a:r>
            <a:r>
              <a:rPr lang="en-US" altLang="en-US" sz="2000" dirty="0">
                <a:solidFill>
                  <a:srgbClr val="FFC000"/>
                </a:solidFill>
                <a:latin typeface="Palatino Linotype" panose="02040502050505030304" pitchFamily="18" charset="0"/>
              </a:rPr>
              <a:t>(Age 0-17</a:t>
            </a:r>
            <a:r>
              <a:rPr lang="en-US" altLang="en-US" sz="20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)</a:t>
            </a:r>
            <a:endParaRPr lang="en-US" altLang="en-US" sz="2400" dirty="0" smtClean="0">
              <a:solidFill>
                <a:srgbClr val="FFC000"/>
              </a:solidFill>
              <a:latin typeface="Palatino Linotype" panose="02040502050505030304" pitchFamily="18" charset="0"/>
            </a:endParaRPr>
          </a:p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Status at 4 Years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239000" cy="472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64770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*Children in care 8+ days, six month Apr-Sep entry cohorts.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914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/>
          </p:nvPr>
        </p:nvGraphicFramePr>
        <p:xfrm>
          <a:off x="152400" y="1600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441681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Proportions</a:t>
            </a:r>
          </a:p>
          <a:p>
            <a:r>
              <a:rPr lang="en-US" alt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b</a:t>
            </a: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y Year of Discharge (Age 0-17)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978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371600" y="502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371600" y="5105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 b="1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5715000"/>
            <a:ext cx="667385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22300" indent="-6223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4175" indent="-168275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		</a:t>
            </a:r>
            <a:endParaRPr lang="en-US" altLang="en-US" sz="2800" dirty="0" smtClean="0">
              <a:solidFill>
                <a:srgbClr val="FFFF00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Children exiting to relative guardianships were less likely </a:t>
            </a:r>
            <a:r>
              <a:rPr lang="en-US" altLang="en-US" sz="1200" dirty="0" smtClean="0">
                <a:solidFill>
                  <a:schemeClr val="accent1">
                    <a:lumMod val="75000"/>
                  </a:schemeClr>
                </a:solidFill>
              </a:rPr>
              <a:t>to return to care over time </a:t>
            </a:r>
            <a:r>
              <a:rPr lang="en-US" altLang="en-US" sz="1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than those exiting to reunification or non-relative guardianship.  </a:t>
            </a:r>
            <a:endParaRPr lang="en-US" altLang="en-US" sz="1400" dirty="0" smtClean="0">
              <a:solidFill>
                <a:srgbClr val="FFFF66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endParaRPr lang="en-US" altLang="en-US" dirty="0">
              <a:solidFill>
                <a:srgbClr val="FFFF66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04800" y="441681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Survival Curves for Reentry </a:t>
            </a:r>
          </a:p>
          <a:p>
            <a:r>
              <a:rPr lang="en-US" alt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b</a:t>
            </a: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y Permanency Discharge   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412231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842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441681"/>
            <a:ext cx="8153400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Recurrence of </a:t>
            </a:r>
            <a:r>
              <a:rPr lang="en-US" altLang="en-US" sz="2400" dirty="0" err="1" smtClean="0">
                <a:solidFill>
                  <a:srgbClr val="FFC000"/>
                </a:solidFill>
                <a:latin typeface="Palatino Linotype" panose="02040502050505030304" pitchFamily="18" charset="0"/>
              </a:rPr>
              <a:t>Maltreament</a:t>
            </a: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 within 12 Months of Exit</a:t>
            </a:r>
          </a:p>
          <a:p>
            <a:r>
              <a:rPr lang="en-US" altLang="en-US" sz="2400" dirty="0">
                <a:solidFill>
                  <a:srgbClr val="FFC000"/>
                </a:solidFill>
                <a:latin typeface="Palatino Linotype" panose="02040502050505030304" pitchFamily="18" charset="0"/>
              </a:rPr>
              <a:t>b</a:t>
            </a: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y Discharge Type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05" y="1752600"/>
            <a:ext cx="8299298" cy="488314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709190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077200" cy="43434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Between 2001 and 2010 there were 26,244 discharges from 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</a:rPr>
              <a:t>foster care 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to relative guardianship:</a:t>
            </a:r>
          </a:p>
          <a:p>
            <a:pPr lvl="1"/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Median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Age: 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9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years</a:t>
            </a:r>
          </a:p>
          <a:p>
            <a:pPr lvl="1"/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Median Time In Care: 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2 years</a:t>
            </a:r>
          </a:p>
          <a:p>
            <a:pPr lvl="1"/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Gender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51% Female</a:t>
            </a:r>
          </a:p>
          <a:p>
            <a:pPr lvl="1"/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Race: </a:t>
            </a:r>
          </a:p>
          <a:p>
            <a:pPr lvl="2"/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Hispanic 41.8% </a:t>
            </a:r>
          </a:p>
          <a:p>
            <a:pPr lvl="2"/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Black 32.8% </a:t>
            </a:r>
          </a:p>
          <a:p>
            <a:pPr lvl="2"/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White 21.5%</a:t>
            </a:r>
          </a:p>
          <a:p>
            <a:pPr lvl="2"/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</a:rPr>
              <a:t>Other 3.9%</a:t>
            </a:r>
            <a:endParaRPr lang="en-US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50" y="524159"/>
            <a:ext cx="6285945" cy="79774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Frequencies for Reentry vs Not Following</a:t>
            </a:r>
            <a:b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</a:br>
            <a:r>
              <a:rPr lang="en-US" altLang="en-US" sz="2400" dirty="0" smtClean="0">
                <a:solidFill>
                  <a:srgbClr val="FFC000"/>
                </a:solidFill>
                <a:latin typeface="Palatino Linotype" panose="02040502050505030304" pitchFamily="18" charset="0"/>
              </a:rPr>
              <a:t>Exit to Relative Guardianship (Table 1)</a:t>
            </a:r>
            <a:endParaRPr lang="en-US" altLang="en-US" sz="24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Action Button: Forward or Next 5">
            <a:hlinkClick r:id="rId2" action="ppaction://hlinkpres?slideindex=1&amp;slidetitle=" highlightClick="1"/>
          </p:cNvPr>
          <p:cNvSpPr/>
          <p:nvPr/>
        </p:nvSpPr>
        <p:spPr>
          <a:xfrm>
            <a:off x="8610600" y="6400800"/>
            <a:ext cx="304800" cy="2286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4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96200" cy="1143000"/>
          </a:xfrm>
        </p:spPr>
        <p:txBody>
          <a:bodyPr/>
          <a:lstStyle/>
          <a:p>
            <a:pPr algn="l"/>
            <a:r>
              <a:rPr lang="en-US" altLang="en-US" sz="2400" dirty="0" smtClean="0">
                <a:solidFill>
                  <a:srgbClr val="FFC000"/>
                </a:solidFill>
                <a:latin typeface="+mn-lt"/>
              </a:rPr>
              <a:t>EXITS TO RELATIVE GUARDIANSHIP BETWEEN 2001 AND 2010 – CHILDREN TURNING 18 BEFORE 10/1/14</a:t>
            </a:r>
            <a:br>
              <a:rPr lang="en-US" altLang="en-US" sz="2400" dirty="0" smtClean="0">
                <a:solidFill>
                  <a:srgbClr val="FFC000"/>
                </a:solidFill>
                <a:latin typeface="+mn-lt"/>
              </a:rPr>
            </a:br>
            <a:endParaRPr lang="en-US" altLang="en-US" sz="2400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70386"/>
              </p:ext>
            </p:extLst>
          </p:nvPr>
        </p:nvGraphicFramePr>
        <p:xfrm>
          <a:off x="1371600" y="1752600"/>
          <a:ext cx="6248398" cy="48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650"/>
                <a:gridCol w="1251187"/>
                <a:gridCol w="1251187"/>
                <a:gridCol w="1251187"/>
                <a:gridCol w="1251187"/>
              </a:tblGrid>
              <a:tr h="62929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baseline="0" dirty="0">
                          <a:effectLst/>
                        </a:rPr>
                        <a:t>Exits to Relative Guardianship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baseline="0" dirty="0">
                          <a:effectLst/>
                        </a:rPr>
                        <a:t>Reentries to Care Following Exit to Relative Guardianship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116"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Exit Age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 of Exits in Age Group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Reentry Age</a:t>
                      </a:r>
                    </a:p>
                  </a:txBody>
                  <a:tcPr marL="9525" marR="9525" marT="9525" marB="0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5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47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Source: CWS/CMS Q3 2014 Extract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4029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19233</TotalTime>
  <Words>819</Words>
  <Application>Microsoft Office PowerPoint</Application>
  <PresentationFormat>On-screen Show (4:3)</PresentationFormat>
  <Paragraphs>265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Palatino Linotype</vt:lpstr>
      <vt:lpstr>Times New Roman</vt:lpstr>
      <vt:lpstr>Wingdings</vt:lpstr>
      <vt:lpstr>Wingdings 2</vt:lpstr>
      <vt:lpstr>Grid</vt:lpstr>
      <vt:lpstr>Relative Guardianships: Increased options for  sustained Permanency</vt:lpstr>
      <vt:lpstr>Background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EXITS TO RELATIVE GUARDIANSHIP BETWEEN 2001 AND 2010 – CHILDREN TURNING 18 BEFORE 10/1/14 </vt:lpstr>
      <vt:lpstr>EXITS TO reunification BETWEEN 2001 AND 2010 – CHILDREN TURNING 18 BEFORE 10/1/14 </vt:lpstr>
      <vt:lpstr>PowerPoint Presentation</vt:lpstr>
      <vt:lpstr>PowerPoint Presentation</vt:lpstr>
      <vt:lpstr>PowerPoint Presentation</vt:lpstr>
      <vt:lpstr>Results</vt:lpstr>
      <vt:lpstr>Discussion</vt:lpstr>
      <vt:lpstr>Next steps</vt:lpstr>
      <vt:lpstr>Questions? joemagruder@berkeley.edu dwebster@berkeley.edu aron.shlonsky@unimelb.edu.au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Paternity Establishment Among Children reported to Child protective Services</dc:title>
  <dc:creator>EPH</dc:creator>
  <cp:lastModifiedBy>Daniel Webster</cp:lastModifiedBy>
  <cp:revision>169</cp:revision>
  <dcterms:created xsi:type="dcterms:W3CDTF">2011-12-20T20:30:55Z</dcterms:created>
  <dcterms:modified xsi:type="dcterms:W3CDTF">2015-04-12T22:59:06Z</dcterms:modified>
</cp:coreProperties>
</file>