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7.xml" ContentType="application/vnd.openxmlformats-officedocument.drawingml.chart+xml"/>
  <Override PartName="/ppt/charts/chart8.xml" ContentType="application/vnd.openxmlformats-officedocument.drawingml.chart+xml"/>
  <Override PartName="/ppt/charts/style3.xml" ContentType="application/vnd.ms-office.chartstyle+xml"/>
  <Override PartName="/ppt/charts/colors3.xml" ContentType="application/vnd.ms-office.chartcolorstyle+xml"/>
  <Override PartName="/ppt/charts/chart9.xml" ContentType="application/vnd.openxmlformats-officedocument.drawingml.chart+xml"/>
  <Override PartName="/ppt/charts/chart10.xml" ContentType="application/vnd.openxmlformats-officedocument.drawingml.chart+xml"/>
  <Override PartName="/ppt/charts/style4.xml" ContentType="application/vnd.ms-office.chartstyle+xml"/>
  <Override PartName="/ppt/charts/colors4.xml" ContentType="application/vnd.ms-office.chartcolorstyle+xml"/>
  <Override PartName="/ppt/charts/chart11.xml" ContentType="application/vnd.openxmlformats-officedocument.drawingml.chart+xml"/>
  <Override PartName="/ppt/charts/style5.xml" ContentType="application/vnd.ms-office.chartstyle+xml"/>
  <Override PartName="/ppt/charts/colors5.xml" ContentType="application/vnd.ms-office.chartcolorstyle+xml"/>
  <Override PartName="/ppt/charts/chart12.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4"/>
  </p:notesMasterIdLst>
  <p:sldIdLst>
    <p:sldId id="256" r:id="rId2"/>
    <p:sldId id="370" r:id="rId3"/>
    <p:sldId id="397" r:id="rId4"/>
    <p:sldId id="371" r:id="rId5"/>
    <p:sldId id="401" r:id="rId6"/>
    <p:sldId id="381" r:id="rId7"/>
    <p:sldId id="398" r:id="rId8"/>
    <p:sldId id="378" r:id="rId9"/>
    <p:sldId id="399" r:id="rId10"/>
    <p:sldId id="384" r:id="rId11"/>
    <p:sldId id="400" r:id="rId12"/>
    <p:sldId id="385" r:id="rId13"/>
    <p:sldId id="388" r:id="rId14"/>
    <p:sldId id="404" r:id="rId15"/>
    <p:sldId id="405" r:id="rId16"/>
    <p:sldId id="395" r:id="rId17"/>
    <p:sldId id="391" r:id="rId18"/>
    <p:sldId id="406" r:id="rId19"/>
    <p:sldId id="407" r:id="rId20"/>
    <p:sldId id="393" r:id="rId21"/>
    <p:sldId id="402" r:id="rId22"/>
    <p:sldId id="258"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DAF"/>
    <a:srgbClr val="EAEAEA"/>
    <a:srgbClr val="A50021"/>
    <a:srgbClr val="FF0000"/>
    <a:srgbClr val="800000"/>
    <a:srgbClr val="CCECFF"/>
    <a:srgbClr val="99FF99"/>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4587" autoAdjust="0"/>
    <p:restoredTop sz="86482" autoAdjust="0"/>
  </p:normalViewPr>
  <p:slideViewPr>
    <p:cSldViewPr>
      <p:cViewPr varScale="1">
        <p:scale>
          <a:sx n="107" d="100"/>
          <a:sy n="107" d="100"/>
        </p:scale>
        <p:origin x="2826" y="54"/>
      </p:cViewPr>
      <p:guideLst>
        <p:guide orient="horz" pos="2160"/>
        <p:guide pos="2880"/>
      </p:guideLst>
    </p:cSldViewPr>
  </p:slideViewPr>
  <p:outlineViewPr>
    <p:cViewPr>
      <p:scale>
        <a:sx n="33" d="100"/>
        <a:sy n="33" d="100"/>
      </p:scale>
      <p:origin x="258" y="84540"/>
    </p:cViewPr>
  </p:outlineViewPr>
  <p:notesTextViewPr>
    <p:cViewPr>
      <p:scale>
        <a:sx n="100" d="100"/>
        <a:sy n="100" d="100"/>
      </p:scale>
      <p:origin x="0" y="0"/>
    </p:cViewPr>
  </p:notesTextViewPr>
  <p:sorterViewPr>
    <p:cViewPr>
      <p:scale>
        <a:sx n="50" d="100"/>
        <a:sy n="50" d="100"/>
      </p:scale>
      <p:origin x="0" y="0"/>
    </p:cViewPr>
  </p:sorterViewPr>
  <p:notesViewPr>
    <p:cSldViewPr>
      <p:cViewPr varScale="1">
        <p:scale>
          <a:sx n="56" d="100"/>
          <a:sy n="56" d="100"/>
        </p:scale>
        <p:origin x="-282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ampus.berkeley.edu\eei-dfs\ssw\cssr\users\wendy.wiegmann\desktop\AB12%20Presentation%20-%20Students%20Notes\YouthinEfcData%20by%20Agency%20Type.xlsx" TargetMode="External"/></Relationships>
</file>

<file path=ppt/charts/_rels/chart10.xml.rels><?xml version="1.0" encoding="UTF-8" standalone="yes"?>
<Relationships xmlns="http://schemas.openxmlformats.org/package/2006/relationships"><Relationship Id="rId3" Type="http://schemas.openxmlformats.org/officeDocument/2006/relationships/oleObject" Target="file:///\\campus.berkeley.edu\eei-dfs\ssw\cssr\users\wendy.wiegmann\desktop\AB12%20Presentation%20-%20Students%20Notes\percent%20change%202010%202019.xlsx" TargetMode="External"/><Relationship Id="rId2" Type="http://schemas.microsoft.com/office/2011/relationships/chartColorStyle" Target="colors4.xml"/><Relationship Id="rId1" Type="http://schemas.microsoft.com/office/2011/relationships/chartStyle" Target="style4.xml"/></Relationships>
</file>

<file path=ppt/charts/_rels/chart11.xml.rels><?xml version="1.0" encoding="UTF-8" standalone="yes"?>
<Relationships xmlns="http://schemas.openxmlformats.org/package/2006/relationships"><Relationship Id="rId3" Type="http://schemas.openxmlformats.org/officeDocument/2006/relationships/oleObject" Target="file:///\\campus.berkeley.edu\eei-dfs\ssw\cssr\users\wendy.wiegmann\desktop\AB12%20Presentation%20-%20Students%20Notes\percent%20change%202010%202019.xlsx" TargetMode="External"/><Relationship Id="rId2" Type="http://schemas.microsoft.com/office/2011/relationships/chartColorStyle" Target="colors5.xml"/><Relationship Id="rId1" Type="http://schemas.microsoft.com/office/2011/relationships/chartStyle" Target="style5.xml"/></Relationships>
</file>

<file path=ppt/charts/_rels/chart12.xml.rels><?xml version="1.0" encoding="UTF-8" standalone="yes"?>
<Relationships xmlns="http://schemas.openxmlformats.org/package/2006/relationships"><Relationship Id="rId3" Type="http://schemas.openxmlformats.org/officeDocument/2006/relationships/oleObject" Target="file:///\\campus.berkeley.edu\eei-dfs\ssw\cssr\users\wendy.wiegmann\desktop\AB12%20Presentation%20-%20Students%20Notes\percent%20change%202010%202019.xlsx" TargetMode="External"/><Relationship Id="rId2" Type="http://schemas.microsoft.com/office/2011/relationships/chartColorStyle" Target="colors6.xml"/><Relationship Id="rId1" Type="http://schemas.microsoft.com/office/2011/relationships/chartStyle" Target="style6.xml"/></Relationships>
</file>

<file path=ppt/charts/_rels/chart2.xml.rels><?xml version="1.0" encoding="UTF-8" standalone="yes"?>
<Relationships xmlns="http://schemas.openxmlformats.org/package/2006/relationships"><Relationship Id="rId1" Type="http://schemas.openxmlformats.org/officeDocument/2006/relationships/oleObject" Target="file:///\\campus.berkeley.edu\eei-dfs\ssw\cssr\users\wendy.wiegmann\desktop\AB12%20Presentation%20-%20Students%20Notes\CaseloadTrendsData.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campus.berkeley.edu\eei-dfs\ssw\cssr\users\wendy.wiegmann\desktop\AB12%20Presentation%20-%20Students%20Notes\Exits%20by%20Agency%20Type.xlsx" TargetMode="External"/><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1" Type="http://schemas.openxmlformats.org/officeDocument/2006/relationships/oleObject" Target="file:///\\campus.berkeley.edu\eei-dfs\ssw\cssr\users\wendy.wiegmann\desktop\AB12%20Presentation%20-%20Students%20Notes\ReentriesData.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ampus.berkeley.edu\eei-dfs\ssw\cssr\users\wendy.wiegmann\desktop\AB12%20Presentation%20-%20Students%20Notes\RaceEthnicityData.xls.xlsx" TargetMode="External"/></Relationships>
</file>

<file path=ppt/charts/_rels/chart6.xml.rels><?xml version="1.0" encoding="UTF-8" standalone="yes"?>
<Relationships xmlns="http://schemas.openxmlformats.org/package/2006/relationships"><Relationship Id="rId3" Type="http://schemas.openxmlformats.org/officeDocument/2006/relationships/oleObject" Target="file:///\\campus.berkeley.edu\eei-dfs\ssw\cssr\users\wendy.wiegmann\desktop\AB12%20Presentation%20-%20Students%20Notes\gender.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7.xml.rels><?xml version="1.0" encoding="UTF-8" standalone="yes"?>
<Relationships xmlns="http://schemas.openxmlformats.org/package/2006/relationships"><Relationship Id="rId1" Type="http://schemas.openxmlformats.org/officeDocument/2006/relationships/oleObject" Target="file:///\\campus.berkeley.edu\eei-dfs\ssw\cssr\users\wendy.wiegmann\desktop\AB12%20Presentation%20-%20Students%20Notes\TimeinCareData.xls" TargetMode="External"/></Relationships>
</file>

<file path=ppt/charts/_rels/chart8.xml.rels><?xml version="1.0" encoding="UTF-8" standalone="yes"?>
<Relationships xmlns="http://schemas.openxmlformats.org/package/2006/relationships"><Relationship Id="rId3" Type="http://schemas.openxmlformats.org/officeDocument/2006/relationships/oleObject" Target="file:///\\campus.berkeley.edu\eei-dfs\ssw\cssr\users\wendy.wiegmann\desktop\AB12%20Presentation%20-%20Students%20Notes\placement%20type.xlsx" TargetMode="External"/><Relationship Id="rId2" Type="http://schemas.microsoft.com/office/2011/relationships/chartColorStyle" Target="colors3.xml"/><Relationship Id="rId1" Type="http://schemas.microsoft.com/office/2011/relationships/chartStyle" Target="style3.xml"/></Relationships>
</file>

<file path=ppt/charts/_rels/chart9.xml.rels><?xml version="1.0" encoding="UTF-8" standalone="yes"?>
<Relationships xmlns="http://schemas.openxmlformats.org/package/2006/relationships"><Relationship Id="rId1" Type="http://schemas.openxmlformats.org/officeDocument/2006/relationships/oleObject" Target="file:///\\campus.berkeley.edu\eei-dfs\ssw\cssr\users\wendy.wiegmann\desktop\AB12%20Presentation%20-%20Students%20Notes\LastServiceComponentTypeData.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b="1" dirty="0">
                <a:solidFill>
                  <a:schemeClr val="tx1">
                    <a:lumMod val="50000"/>
                    <a:lumOff val="50000"/>
                  </a:schemeClr>
                </a:solidFill>
              </a:rPr>
              <a:t>2010-2019 Youth Age 18-21</a:t>
            </a:r>
          </a:p>
          <a:p>
            <a:pPr>
              <a:defRPr sz="1800" b="0" i="0" u="none" strike="noStrike" kern="1200" spc="0" baseline="0">
                <a:solidFill>
                  <a:schemeClr val="tx1">
                    <a:lumMod val="65000"/>
                    <a:lumOff val="35000"/>
                  </a:schemeClr>
                </a:solidFill>
                <a:latin typeface="+mn-lt"/>
                <a:ea typeface="+mn-ea"/>
                <a:cs typeface="+mn-cs"/>
              </a:defRPr>
            </a:pPr>
            <a:r>
              <a:rPr lang="en-US" sz="1800" b="1" dirty="0" smtClean="0">
                <a:solidFill>
                  <a:schemeClr val="tx1">
                    <a:lumMod val="50000"/>
                    <a:lumOff val="50000"/>
                  </a:schemeClr>
                </a:solidFill>
              </a:rPr>
              <a:t>Children In</a:t>
            </a:r>
            <a:r>
              <a:rPr lang="en-US" sz="1800" b="1" baseline="0" dirty="0" smtClean="0">
                <a:solidFill>
                  <a:schemeClr val="tx1">
                    <a:lumMod val="50000"/>
                    <a:lumOff val="50000"/>
                  </a:schemeClr>
                </a:solidFill>
              </a:rPr>
              <a:t> </a:t>
            </a:r>
            <a:r>
              <a:rPr lang="en-US" sz="1800" b="1" baseline="0" dirty="0">
                <a:solidFill>
                  <a:schemeClr val="tx1">
                    <a:lumMod val="50000"/>
                    <a:lumOff val="50000"/>
                  </a:schemeClr>
                </a:solidFill>
              </a:rPr>
              <a:t>Care for 8 or More </a:t>
            </a:r>
            <a:r>
              <a:rPr lang="en-US" sz="1800" b="1" baseline="0" dirty="0" smtClean="0">
                <a:solidFill>
                  <a:schemeClr val="tx1">
                    <a:lumMod val="50000"/>
                    <a:lumOff val="50000"/>
                  </a:schemeClr>
                </a:solidFill>
              </a:rPr>
              <a:t>Days, </a:t>
            </a:r>
            <a:r>
              <a:rPr lang="en-US" sz="1800" b="1" baseline="0" dirty="0">
                <a:solidFill>
                  <a:schemeClr val="tx1">
                    <a:lumMod val="50000"/>
                    <a:lumOff val="50000"/>
                  </a:schemeClr>
                </a:solidFill>
              </a:rPr>
              <a:t>by Agency Type</a:t>
            </a:r>
            <a:endParaRPr lang="en-US" sz="1800" b="1" dirty="0">
              <a:solidFill>
                <a:schemeClr val="tx1">
                  <a:lumMod val="50000"/>
                  <a:lumOff val="50000"/>
                </a:schemeClr>
              </a:solidFill>
            </a:endParaRPr>
          </a:p>
        </c:rich>
      </c:tx>
      <c:layout>
        <c:manualLayout>
          <c:xMode val="edge"/>
          <c:yMode val="edge"/>
          <c:x val="0.2364899502730714"/>
          <c:y val="3.3051480598120256E-2"/>
        </c:manualLayout>
      </c:layout>
      <c:overlay val="0"/>
      <c:spPr>
        <a:noFill/>
        <a:ln w="25400">
          <a:noFill/>
        </a:ln>
      </c:spPr>
    </c:title>
    <c:autoTitleDeleted val="0"/>
    <c:plotArea>
      <c:layout>
        <c:manualLayout>
          <c:layoutTarget val="inner"/>
          <c:xMode val="edge"/>
          <c:yMode val="edge"/>
          <c:x val="9.9556208445004041E-2"/>
          <c:y val="0.19895486299442061"/>
          <c:w val="0.85495415563675436"/>
          <c:h val="0.63218675466396568"/>
        </c:manualLayout>
      </c:layout>
      <c:lineChart>
        <c:grouping val="standard"/>
        <c:varyColors val="0"/>
        <c:ser>
          <c:idx val="0"/>
          <c:order val="0"/>
          <c:tx>
            <c:strRef>
              <c:f>'CSSRdata (6)'!$A$10</c:f>
              <c:strCache>
                <c:ptCount val="1"/>
                <c:pt idx="0">
                  <c:v>All</c:v>
                </c:pt>
              </c:strCache>
            </c:strRef>
          </c:tx>
          <c:spPr>
            <a:ln w="28575" cap="rnd">
              <a:solidFill>
                <a:srgbClr val="C00000"/>
              </a:solidFill>
              <a:round/>
            </a:ln>
            <a:effectLst/>
          </c:spPr>
          <c:marker>
            <c:symbol val="none"/>
          </c:marker>
          <c:dLbls>
            <c:dLbl>
              <c:idx val="1"/>
              <c:delete val="1"/>
              <c:extLst>
                <c:ext xmlns:c15="http://schemas.microsoft.com/office/drawing/2012/chart" uri="{CE6537A1-D6FC-4f65-9D91-7224C49458BB}"/>
                <c:ext xmlns:c16="http://schemas.microsoft.com/office/drawing/2014/chart" uri="{C3380CC4-5D6E-409C-BE32-E72D297353CC}">
                  <c16:uniqueId val="{00000003-59F0-4271-A9A7-3B6A458AF7D6}"/>
                </c:ext>
              </c:extLst>
            </c:dLbl>
            <c:dLbl>
              <c:idx val="2"/>
              <c:delete val="1"/>
              <c:extLst>
                <c:ext xmlns:c15="http://schemas.microsoft.com/office/drawing/2012/chart" uri="{CE6537A1-D6FC-4f65-9D91-7224C49458BB}"/>
                <c:ext xmlns:c16="http://schemas.microsoft.com/office/drawing/2014/chart" uri="{C3380CC4-5D6E-409C-BE32-E72D297353CC}">
                  <c16:uniqueId val="{00000004-59F0-4271-A9A7-3B6A458AF7D6}"/>
                </c:ext>
              </c:extLst>
            </c:dLbl>
            <c:dLbl>
              <c:idx val="3"/>
              <c:delete val="1"/>
              <c:extLst>
                <c:ext xmlns:c15="http://schemas.microsoft.com/office/drawing/2012/chart" uri="{CE6537A1-D6FC-4f65-9D91-7224C49458BB}"/>
                <c:ext xmlns:c16="http://schemas.microsoft.com/office/drawing/2014/chart" uri="{C3380CC4-5D6E-409C-BE32-E72D297353CC}">
                  <c16:uniqueId val="{00000005-59F0-4271-A9A7-3B6A458AF7D6}"/>
                </c:ext>
              </c:extLst>
            </c:dLbl>
            <c:dLbl>
              <c:idx val="5"/>
              <c:delete val="1"/>
              <c:extLst>
                <c:ext xmlns:c15="http://schemas.microsoft.com/office/drawing/2012/chart" uri="{CE6537A1-D6FC-4f65-9D91-7224C49458BB}"/>
                <c:ext xmlns:c16="http://schemas.microsoft.com/office/drawing/2014/chart" uri="{C3380CC4-5D6E-409C-BE32-E72D297353CC}">
                  <c16:uniqueId val="{00000006-59F0-4271-A9A7-3B6A458AF7D6}"/>
                </c:ext>
              </c:extLst>
            </c:dLbl>
            <c:dLbl>
              <c:idx val="6"/>
              <c:delete val="1"/>
              <c:extLst>
                <c:ext xmlns:c15="http://schemas.microsoft.com/office/drawing/2012/chart" uri="{CE6537A1-D6FC-4f65-9D91-7224C49458BB}"/>
                <c:ext xmlns:c16="http://schemas.microsoft.com/office/drawing/2014/chart" uri="{C3380CC4-5D6E-409C-BE32-E72D297353CC}">
                  <c16:uniqueId val="{00000007-59F0-4271-A9A7-3B6A458AF7D6}"/>
                </c:ext>
              </c:extLst>
            </c:dLbl>
            <c:dLbl>
              <c:idx val="7"/>
              <c:delete val="1"/>
              <c:extLst>
                <c:ext xmlns:c15="http://schemas.microsoft.com/office/drawing/2012/chart" uri="{CE6537A1-D6FC-4f65-9D91-7224C49458BB}"/>
                <c:ext xmlns:c16="http://schemas.microsoft.com/office/drawing/2014/chart" uri="{C3380CC4-5D6E-409C-BE32-E72D297353CC}">
                  <c16:uniqueId val="{00000008-59F0-4271-A9A7-3B6A458AF7D6}"/>
                </c:ext>
              </c:extLst>
            </c:dLbl>
            <c:dLbl>
              <c:idx val="9"/>
              <c:delete val="1"/>
              <c:extLst>
                <c:ext xmlns:c15="http://schemas.microsoft.com/office/drawing/2012/chart" uri="{CE6537A1-D6FC-4f65-9D91-7224C49458BB}"/>
                <c:ext xmlns:c16="http://schemas.microsoft.com/office/drawing/2014/chart" uri="{C3380CC4-5D6E-409C-BE32-E72D297353CC}">
                  <c16:uniqueId val="{00000009-59F0-4271-A9A7-3B6A458AF7D6}"/>
                </c:ext>
              </c:extLst>
            </c:dLbl>
            <c:dLbl>
              <c:idx val="10"/>
              <c:delete val="1"/>
              <c:extLst>
                <c:ext xmlns:c15="http://schemas.microsoft.com/office/drawing/2012/chart" uri="{CE6537A1-D6FC-4f65-9D91-7224C49458BB}"/>
                <c:ext xmlns:c16="http://schemas.microsoft.com/office/drawing/2014/chart" uri="{C3380CC4-5D6E-409C-BE32-E72D297353CC}">
                  <c16:uniqueId val="{0000000A-59F0-4271-A9A7-3B6A458AF7D6}"/>
                </c:ext>
              </c:extLst>
            </c:dLbl>
            <c:dLbl>
              <c:idx val="11"/>
              <c:delete val="1"/>
              <c:extLst>
                <c:ext xmlns:c15="http://schemas.microsoft.com/office/drawing/2012/chart" uri="{CE6537A1-D6FC-4f65-9D91-7224C49458BB}"/>
                <c:ext xmlns:c16="http://schemas.microsoft.com/office/drawing/2014/chart" uri="{C3380CC4-5D6E-409C-BE32-E72D297353CC}">
                  <c16:uniqueId val="{0000000B-59F0-4271-A9A7-3B6A458AF7D6}"/>
                </c:ext>
              </c:extLst>
            </c:dLbl>
            <c:dLbl>
              <c:idx val="13"/>
              <c:delete val="1"/>
              <c:extLst>
                <c:ext xmlns:c15="http://schemas.microsoft.com/office/drawing/2012/chart" uri="{CE6537A1-D6FC-4f65-9D91-7224C49458BB}"/>
                <c:ext xmlns:c16="http://schemas.microsoft.com/office/drawing/2014/chart" uri="{C3380CC4-5D6E-409C-BE32-E72D297353CC}">
                  <c16:uniqueId val="{0000000C-59F0-4271-A9A7-3B6A458AF7D6}"/>
                </c:ext>
              </c:extLst>
            </c:dLbl>
            <c:dLbl>
              <c:idx val="14"/>
              <c:delete val="1"/>
              <c:extLst>
                <c:ext xmlns:c15="http://schemas.microsoft.com/office/drawing/2012/chart" uri="{CE6537A1-D6FC-4f65-9D91-7224C49458BB}"/>
                <c:ext xmlns:c16="http://schemas.microsoft.com/office/drawing/2014/chart" uri="{C3380CC4-5D6E-409C-BE32-E72D297353CC}">
                  <c16:uniqueId val="{0000000D-59F0-4271-A9A7-3B6A458AF7D6}"/>
                </c:ext>
              </c:extLst>
            </c:dLbl>
            <c:dLbl>
              <c:idx val="15"/>
              <c:delete val="1"/>
              <c:extLst>
                <c:ext xmlns:c15="http://schemas.microsoft.com/office/drawing/2012/chart" uri="{CE6537A1-D6FC-4f65-9D91-7224C49458BB}"/>
                <c:ext xmlns:c16="http://schemas.microsoft.com/office/drawing/2014/chart" uri="{C3380CC4-5D6E-409C-BE32-E72D297353CC}">
                  <c16:uniqueId val="{0000000E-59F0-4271-A9A7-3B6A458AF7D6}"/>
                </c:ext>
              </c:extLst>
            </c:dLbl>
            <c:dLbl>
              <c:idx val="17"/>
              <c:delete val="1"/>
              <c:extLst>
                <c:ext xmlns:c15="http://schemas.microsoft.com/office/drawing/2012/chart" uri="{CE6537A1-D6FC-4f65-9D91-7224C49458BB}"/>
                <c:ext xmlns:c16="http://schemas.microsoft.com/office/drawing/2014/chart" uri="{C3380CC4-5D6E-409C-BE32-E72D297353CC}">
                  <c16:uniqueId val="{0000000F-59F0-4271-A9A7-3B6A458AF7D6}"/>
                </c:ext>
              </c:extLst>
            </c:dLbl>
            <c:dLbl>
              <c:idx val="18"/>
              <c:delete val="1"/>
              <c:extLst>
                <c:ext xmlns:c15="http://schemas.microsoft.com/office/drawing/2012/chart" uri="{CE6537A1-D6FC-4f65-9D91-7224C49458BB}"/>
                <c:ext xmlns:c16="http://schemas.microsoft.com/office/drawing/2014/chart" uri="{C3380CC4-5D6E-409C-BE32-E72D297353CC}">
                  <c16:uniqueId val="{00000010-59F0-4271-A9A7-3B6A458AF7D6}"/>
                </c:ext>
              </c:extLst>
            </c:dLbl>
            <c:dLbl>
              <c:idx val="19"/>
              <c:delete val="1"/>
              <c:extLst>
                <c:ext xmlns:c15="http://schemas.microsoft.com/office/drawing/2012/chart" uri="{CE6537A1-D6FC-4f65-9D91-7224C49458BB}"/>
                <c:ext xmlns:c16="http://schemas.microsoft.com/office/drawing/2014/chart" uri="{C3380CC4-5D6E-409C-BE32-E72D297353CC}">
                  <c16:uniqueId val="{00000011-59F0-4271-A9A7-3B6A458AF7D6}"/>
                </c:ext>
              </c:extLst>
            </c:dLbl>
            <c:dLbl>
              <c:idx val="21"/>
              <c:delete val="1"/>
              <c:extLst>
                <c:ext xmlns:c15="http://schemas.microsoft.com/office/drawing/2012/chart" uri="{CE6537A1-D6FC-4f65-9D91-7224C49458BB}"/>
                <c:ext xmlns:c16="http://schemas.microsoft.com/office/drawing/2014/chart" uri="{C3380CC4-5D6E-409C-BE32-E72D297353CC}">
                  <c16:uniqueId val="{00000013-59F0-4271-A9A7-3B6A458AF7D6}"/>
                </c:ext>
              </c:extLst>
            </c:dLbl>
            <c:dLbl>
              <c:idx val="22"/>
              <c:delete val="1"/>
              <c:extLst>
                <c:ext xmlns:c15="http://schemas.microsoft.com/office/drawing/2012/chart" uri="{CE6537A1-D6FC-4f65-9D91-7224C49458BB}"/>
                <c:ext xmlns:c16="http://schemas.microsoft.com/office/drawing/2014/chart" uri="{C3380CC4-5D6E-409C-BE32-E72D297353CC}">
                  <c16:uniqueId val="{00000012-59F0-4271-A9A7-3B6A458AF7D6}"/>
                </c:ext>
              </c:extLst>
            </c:dLbl>
            <c:dLbl>
              <c:idx val="23"/>
              <c:delete val="1"/>
              <c:extLst>
                <c:ext xmlns:c15="http://schemas.microsoft.com/office/drawing/2012/chart" uri="{CE6537A1-D6FC-4f65-9D91-7224C49458BB}"/>
                <c:ext xmlns:c16="http://schemas.microsoft.com/office/drawing/2014/chart" uri="{C3380CC4-5D6E-409C-BE32-E72D297353CC}">
                  <c16:uniqueId val="{00000014-59F0-4271-A9A7-3B6A458AF7D6}"/>
                </c:ext>
              </c:extLst>
            </c:dLbl>
            <c:dLbl>
              <c:idx val="25"/>
              <c:delete val="1"/>
              <c:extLst>
                <c:ext xmlns:c15="http://schemas.microsoft.com/office/drawing/2012/chart" uri="{CE6537A1-D6FC-4f65-9D91-7224C49458BB}"/>
                <c:ext xmlns:c16="http://schemas.microsoft.com/office/drawing/2014/chart" uri="{C3380CC4-5D6E-409C-BE32-E72D297353CC}">
                  <c16:uniqueId val="{00000015-59F0-4271-A9A7-3B6A458AF7D6}"/>
                </c:ext>
              </c:extLst>
            </c:dLbl>
            <c:dLbl>
              <c:idx val="26"/>
              <c:delete val="1"/>
              <c:extLst>
                <c:ext xmlns:c15="http://schemas.microsoft.com/office/drawing/2012/chart" uri="{CE6537A1-D6FC-4f65-9D91-7224C49458BB}"/>
                <c:ext xmlns:c16="http://schemas.microsoft.com/office/drawing/2014/chart" uri="{C3380CC4-5D6E-409C-BE32-E72D297353CC}">
                  <c16:uniqueId val="{00000016-59F0-4271-A9A7-3B6A458AF7D6}"/>
                </c:ext>
              </c:extLst>
            </c:dLbl>
            <c:dLbl>
              <c:idx val="27"/>
              <c:delete val="1"/>
              <c:extLst>
                <c:ext xmlns:c15="http://schemas.microsoft.com/office/drawing/2012/chart" uri="{CE6537A1-D6FC-4f65-9D91-7224C49458BB}"/>
                <c:ext xmlns:c16="http://schemas.microsoft.com/office/drawing/2014/chart" uri="{C3380CC4-5D6E-409C-BE32-E72D297353CC}">
                  <c16:uniqueId val="{00000017-59F0-4271-A9A7-3B6A458AF7D6}"/>
                </c:ext>
              </c:extLst>
            </c:dLbl>
            <c:dLbl>
              <c:idx val="29"/>
              <c:delete val="1"/>
              <c:extLst>
                <c:ext xmlns:c15="http://schemas.microsoft.com/office/drawing/2012/chart" uri="{CE6537A1-D6FC-4f65-9D91-7224C49458BB}"/>
                <c:ext xmlns:c16="http://schemas.microsoft.com/office/drawing/2014/chart" uri="{C3380CC4-5D6E-409C-BE32-E72D297353CC}">
                  <c16:uniqueId val="{00000018-59F0-4271-A9A7-3B6A458AF7D6}"/>
                </c:ext>
              </c:extLst>
            </c:dLbl>
            <c:dLbl>
              <c:idx val="30"/>
              <c:delete val="1"/>
              <c:extLst>
                <c:ext xmlns:c15="http://schemas.microsoft.com/office/drawing/2012/chart" uri="{CE6537A1-D6FC-4f65-9D91-7224C49458BB}"/>
                <c:ext xmlns:c16="http://schemas.microsoft.com/office/drawing/2014/chart" uri="{C3380CC4-5D6E-409C-BE32-E72D297353CC}">
                  <c16:uniqueId val="{00000019-59F0-4271-A9A7-3B6A458AF7D6}"/>
                </c:ext>
              </c:extLst>
            </c:dLbl>
            <c:dLbl>
              <c:idx val="31"/>
              <c:delete val="1"/>
              <c:extLst>
                <c:ext xmlns:c15="http://schemas.microsoft.com/office/drawing/2012/chart" uri="{CE6537A1-D6FC-4f65-9D91-7224C49458BB}"/>
                <c:ext xmlns:c16="http://schemas.microsoft.com/office/drawing/2014/chart" uri="{C3380CC4-5D6E-409C-BE32-E72D297353CC}">
                  <c16:uniqueId val="{0000001A-59F0-4271-A9A7-3B6A458AF7D6}"/>
                </c:ext>
              </c:extLst>
            </c:dLbl>
            <c:dLbl>
              <c:idx val="33"/>
              <c:delete val="1"/>
              <c:extLst>
                <c:ext xmlns:c15="http://schemas.microsoft.com/office/drawing/2012/chart" uri="{CE6537A1-D6FC-4f65-9D91-7224C49458BB}"/>
                <c:ext xmlns:c16="http://schemas.microsoft.com/office/drawing/2014/chart" uri="{C3380CC4-5D6E-409C-BE32-E72D297353CC}">
                  <c16:uniqueId val="{0000001B-59F0-4271-A9A7-3B6A458AF7D6}"/>
                </c:ext>
              </c:extLst>
            </c:dLbl>
            <c:dLbl>
              <c:idx val="34"/>
              <c:delete val="1"/>
              <c:extLst>
                <c:ext xmlns:c15="http://schemas.microsoft.com/office/drawing/2012/chart" uri="{CE6537A1-D6FC-4f65-9D91-7224C49458BB}"/>
                <c:ext xmlns:c16="http://schemas.microsoft.com/office/drawing/2014/chart" uri="{C3380CC4-5D6E-409C-BE32-E72D297353CC}">
                  <c16:uniqueId val="{0000001C-59F0-4271-A9A7-3B6A458AF7D6}"/>
                </c:ext>
              </c:extLst>
            </c:dLbl>
            <c:dLbl>
              <c:idx val="35"/>
              <c:delete val="1"/>
              <c:extLst>
                <c:ext xmlns:c15="http://schemas.microsoft.com/office/drawing/2012/chart" uri="{CE6537A1-D6FC-4f65-9D91-7224C49458BB}"/>
                <c:ext xmlns:c16="http://schemas.microsoft.com/office/drawing/2014/chart" uri="{C3380CC4-5D6E-409C-BE32-E72D297353CC}">
                  <c16:uniqueId val="{0000001D-59F0-4271-A9A7-3B6A458AF7D6}"/>
                </c:ext>
              </c:extLst>
            </c:dLbl>
            <c:dLbl>
              <c:idx val="37"/>
              <c:delete val="1"/>
              <c:extLst>
                <c:ext xmlns:c15="http://schemas.microsoft.com/office/drawing/2012/chart" uri="{CE6537A1-D6FC-4f65-9D91-7224C49458BB}"/>
                <c:ext xmlns:c16="http://schemas.microsoft.com/office/drawing/2014/chart" uri="{C3380CC4-5D6E-409C-BE32-E72D297353CC}">
                  <c16:uniqueId val="{0000001E-59F0-4271-A9A7-3B6A458AF7D6}"/>
                </c:ext>
              </c:extLst>
            </c:dLbl>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'CSSRdata (6)'!$B$9:$AN$9</c:f>
              <c:numCache>
                <c:formatCode>General</c:formatCode>
                <c:ptCount val="39"/>
                <c:pt idx="0">
                  <c:v>2010</c:v>
                </c:pt>
                <c:pt idx="4">
                  <c:v>2011</c:v>
                </c:pt>
                <c:pt idx="8">
                  <c:v>2012</c:v>
                </c:pt>
                <c:pt idx="12">
                  <c:v>2013</c:v>
                </c:pt>
                <c:pt idx="16">
                  <c:v>2014</c:v>
                </c:pt>
                <c:pt idx="20">
                  <c:v>2015</c:v>
                </c:pt>
                <c:pt idx="24">
                  <c:v>2016</c:v>
                </c:pt>
                <c:pt idx="28">
                  <c:v>2017</c:v>
                </c:pt>
                <c:pt idx="32">
                  <c:v>2018</c:v>
                </c:pt>
                <c:pt idx="36">
                  <c:v>2019</c:v>
                </c:pt>
              </c:numCache>
            </c:numRef>
          </c:cat>
          <c:val>
            <c:numRef>
              <c:f>'CSSRdata (6)'!$B$10:$AN$10</c:f>
              <c:numCache>
                <c:formatCode>_(* #,##0_);_(* \(#,##0\);_(* "-"??_);_(@_)</c:formatCode>
                <c:ptCount val="39"/>
                <c:pt idx="0">
                  <c:v>3133</c:v>
                </c:pt>
                <c:pt idx="1">
                  <c:v>3349</c:v>
                </c:pt>
                <c:pt idx="2">
                  <c:v>2921</c:v>
                </c:pt>
                <c:pt idx="3">
                  <c:v>2842</c:v>
                </c:pt>
                <c:pt idx="4">
                  <c:v>3193</c:v>
                </c:pt>
                <c:pt idx="5">
                  <c:v>3463</c:v>
                </c:pt>
                <c:pt idx="6">
                  <c:v>3123</c:v>
                </c:pt>
                <c:pt idx="7">
                  <c:v>3119</c:v>
                </c:pt>
                <c:pt idx="8">
                  <c:v>3591</c:v>
                </c:pt>
                <c:pt idx="9">
                  <c:v>4091</c:v>
                </c:pt>
                <c:pt idx="10">
                  <c:v>4534</c:v>
                </c:pt>
                <c:pt idx="11">
                  <c:v>5128</c:v>
                </c:pt>
                <c:pt idx="12">
                  <c:v>5867</c:v>
                </c:pt>
                <c:pt idx="13">
                  <c:v>6542</c:v>
                </c:pt>
                <c:pt idx="14">
                  <c:v>7102</c:v>
                </c:pt>
                <c:pt idx="15">
                  <c:v>7671</c:v>
                </c:pt>
                <c:pt idx="16">
                  <c:v>8343</c:v>
                </c:pt>
                <c:pt idx="17">
                  <c:v>8831</c:v>
                </c:pt>
                <c:pt idx="18">
                  <c:v>9143</c:v>
                </c:pt>
                <c:pt idx="19">
                  <c:v>9301</c:v>
                </c:pt>
                <c:pt idx="20">
                  <c:v>9388</c:v>
                </c:pt>
                <c:pt idx="21">
                  <c:v>9352</c:v>
                </c:pt>
                <c:pt idx="22">
                  <c:v>9148</c:v>
                </c:pt>
                <c:pt idx="23">
                  <c:v>8996</c:v>
                </c:pt>
                <c:pt idx="24">
                  <c:v>9002</c:v>
                </c:pt>
                <c:pt idx="25">
                  <c:v>8958</c:v>
                </c:pt>
                <c:pt idx="26">
                  <c:v>8806</c:v>
                </c:pt>
                <c:pt idx="27">
                  <c:v>8709</c:v>
                </c:pt>
                <c:pt idx="28">
                  <c:v>8805</c:v>
                </c:pt>
                <c:pt idx="29">
                  <c:v>8629</c:v>
                </c:pt>
                <c:pt idx="30">
                  <c:v>8333</c:v>
                </c:pt>
                <c:pt idx="31">
                  <c:v>8329</c:v>
                </c:pt>
                <c:pt idx="32">
                  <c:v>8311</c:v>
                </c:pt>
                <c:pt idx="33">
                  <c:v>8381</c:v>
                </c:pt>
                <c:pt idx="34">
                  <c:v>8381</c:v>
                </c:pt>
                <c:pt idx="35">
                  <c:v>8416</c:v>
                </c:pt>
                <c:pt idx="36">
                  <c:v>8519</c:v>
                </c:pt>
                <c:pt idx="37">
                  <c:v>8556</c:v>
                </c:pt>
                <c:pt idx="38">
                  <c:v>8411</c:v>
                </c:pt>
              </c:numCache>
            </c:numRef>
          </c:val>
          <c:smooth val="0"/>
          <c:extLst>
            <c:ext xmlns:c16="http://schemas.microsoft.com/office/drawing/2014/chart" uri="{C3380CC4-5D6E-409C-BE32-E72D297353CC}">
              <c16:uniqueId val="{00000000-59F0-4271-A9A7-3B6A458AF7D6}"/>
            </c:ext>
          </c:extLst>
        </c:ser>
        <c:ser>
          <c:idx val="2"/>
          <c:order val="1"/>
          <c:tx>
            <c:strRef>
              <c:f>'CSSRdata (6)'!$A$12</c:f>
              <c:strCache>
                <c:ptCount val="1"/>
                <c:pt idx="0">
                  <c:v>Probation</c:v>
                </c:pt>
              </c:strCache>
            </c:strRef>
          </c:tx>
          <c:spPr>
            <a:ln w="28575" cap="rnd">
              <a:solidFill>
                <a:schemeClr val="accent1"/>
              </a:solidFill>
              <a:round/>
            </a:ln>
            <a:effectLst/>
          </c:spPr>
          <c:marker>
            <c:symbol val="none"/>
          </c:marker>
          <c:dLbls>
            <c:dLbl>
              <c:idx val="0"/>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B-59F0-4271-A9A7-3B6A458AF7D6}"/>
                </c:ext>
              </c:extLst>
            </c:dLbl>
            <c:dLbl>
              <c:idx val="4"/>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C-59F0-4271-A9A7-3B6A458AF7D6}"/>
                </c:ext>
              </c:extLst>
            </c:dLbl>
            <c:dLbl>
              <c:idx val="8"/>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D-59F0-4271-A9A7-3B6A458AF7D6}"/>
                </c:ext>
              </c:extLst>
            </c:dLbl>
            <c:dLbl>
              <c:idx val="12"/>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E-59F0-4271-A9A7-3B6A458AF7D6}"/>
                </c:ext>
              </c:extLst>
            </c:dLbl>
            <c:dLbl>
              <c:idx val="16"/>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F-59F0-4271-A9A7-3B6A458AF7D6}"/>
                </c:ext>
              </c:extLst>
            </c:dLbl>
            <c:dLbl>
              <c:idx val="20"/>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0-59F0-4271-A9A7-3B6A458AF7D6}"/>
                </c:ext>
              </c:extLst>
            </c:dLbl>
            <c:dLbl>
              <c:idx val="24"/>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1-59F0-4271-A9A7-3B6A458AF7D6}"/>
                </c:ext>
              </c:extLst>
            </c:dLbl>
            <c:dLbl>
              <c:idx val="28"/>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2-59F0-4271-A9A7-3B6A458AF7D6}"/>
                </c:ext>
              </c:extLst>
            </c:dLbl>
            <c:dLbl>
              <c:idx val="32"/>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3-59F0-4271-A9A7-3B6A458AF7D6}"/>
                </c:ext>
              </c:extLst>
            </c:dLbl>
            <c:dLbl>
              <c:idx val="36"/>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4-59F0-4271-A9A7-3B6A458AF7D6}"/>
                </c:ext>
              </c:extLst>
            </c:dLbl>
            <c:dLbl>
              <c:idx val="38"/>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45-59F0-4271-A9A7-3B6A458AF7D6}"/>
                </c:ext>
              </c:extLst>
            </c:dLbl>
            <c:spPr>
              <a:noFill/>
              <a:ln>
                <a:noFill/>
              </a:ln>
              <a:effectLst/>
            </c:spPr>
            <c:dLblPos val="b"/>
            <c:showLegendKey val="0"/>
            <c:showVal val="0"/>
            <c:showCatName val="0"/>
            <c:showSerName val="0"/>
            <c:showPercent val="0"/>
            <c:showBubbleSize val="0"/>
            <c:extLst>
              <c:ext xmlns:c15="http://schemas.microsoft.com/office/drawing/2012/chart" uri="{CE6537A1-D6FC-4f65-9D91-7224C49458BB}">
                <c15:showLeaderLines val="1"/>
              </c:ext>
            </c:extLst>
          </c:dLbls>
          <c:cat>
            <c:numRef>
              <c:f>'CSSRdata (6)'!$B$9:$AN$9</c:f>
              <c:numCache>
                <c:formatCode>General</c:formatCode>
                <c:ptCount val="39"/>
                <c:pt idx="0">
                  <c:v>2010</c:v>
                </c:pt>
                <c:pt idx="4">
                  <c:v>2011</c:v>
                </c:pt>
                <c:pt idx="8">
                  <c:v>2012</c:v>
                </c:pt>
                <c:pt idx="12">
                  <c:v>2013</c:v>
                </c:pt>
                <c:pt idx="16">
                  <c:v>2014</c:v>
                </c:pt>
                <c:pt idx="20">
                  <c:v>2015</c:v>
                </c:pt>
                <c:pt idx="24">
                  <c:v>2016</c:v>
                </c:pt>
                <c:pt idx="28">
                  <c:v>2017</c:v>
                </c:pt>
                <c:pt idx="32">
                  <c:v>2018</c:v>
                </c:pt>
                <c:pt idx="36">
                  <c:v>2019</c:v>
                </c:pt>
              </c:numCache>
            </c:numRef>
          </c:cat>
          <c:val>
            <c:numRef>
              <c:f>'CSSRdata (6)'!$B$12:$AN$12</c:f>
              <c:numCache>
                <c:formatCode>General</c:formatCode>
                <c:ptCount val="39"/>
                <c:pt idx="0">
                  <c:v>262</c:v>
                </c:pt>
                <c:pt idx="1">
                  <c:v>285</c:v>
                </c:pt>
                <c:pt idx="2">
                  <c:v>301</c:v>
                </c:pt>
                <c:pt idx="3">
                  <c:v>393</c:v>
                </c:pt>
                <c:pt idx="4">
                  <c:v>520</c:v>
                </c:pt>
                <c:pt idx="5">
                  <c:v>587</c:v>
                </c:pt>
                <c:pt idx="6">
                  <c:v>588</c:v>
                </c:pt>
                <c:pt idx="7">
                  <c:v>640</c:v>
                </c:pt>
                <c:pt idx="8">
                  <c:v>760</c:v>
                </c:pt>
                <c:pt idx="9">
                  <c:v>848</c:v>
                </c:pt>
                <c:pt idx="10">
                  <c:v>959</c:v>
                </c:pt>
                <c:pt idx="11" formatCode="#,##0">
                  <c:v>1070</c:v>
                </c:pt>
                <c:pt idx="12" formatCode="#,##0">
                  <c:v>1199</c:v>
                </c:pt>
                <c:pt idx="13" formatCode="#,##0">
                  <c:v>1306</c:v>
                </c:pt>
                <c:pt idx="14" formatCode="#,##0">
                  <c:v>1409</c:v>
                </c:pt>
                <c:pt idx="15" formatCode="#,##0">
                  <c:v>1490</c:v>
                </c:pt>
                <c:pt idx="16" formatCode="#,##0">
                  <c:v>1605</c:v>
                </c:pt>
                <c:pt idx="17" formatCode="#,##0">
                  <c:v>1662</c:v>
                </c:pt>
                <c:pt idx="18" formatCode="#,##0">
                  <c:v>1644</c:v>
                </c:pt>
                <c:pt idx="19" formatCode="#,##0">
                  <c:v>1620</c:v>
                </c:pt>
                <c:pt idx="20" formatCode="#,##0">
                  <c:v>1559</c:v>
                </c:pt>
                <c:pt idx="21" formatCode="#,##0">
                  <c:v>1512</c:v>
                </c:pt>
                <c:pt idx="22" formatCode="#,##0">
                  <c:v>1455</c:v>
                </c:pt>
                <c:pt idx="23" formatCode="#,##0">
                  <c:v>1383</c:v>
                </c:pt>
                <c:pt idx="24" formatCode="#,##0">
                  <c:v>1400</c:v>
                </c:pt>
                <c:pt idx="25" formatCode="#,##0">
                  <c:v>1373</c:v>
                </c:pt>
                <c:pt idx="26" formatCode="#,##0">
                  <c:v>1343</c:v>
                </c:pt>
                <c:pt idx="27" formatCode="#,##0">
                  <c:v>1294</c:v>
                </c:pt>
                <c:pt idx="28" formatCode="#,##0">
                  <c:v>1330</c:v>
                </c:pt>
                <c:pt idx="29" formatCode="#,##0">
                  <c:v>1230</c:v>
                </c:pt>
                <c:pt idx="30" formatCode="#,##0">
                  <c:v>1143</c:v>
                </c:pt>
                <c:pt idx="31" formatCode="#,##0">
                  <c:v>1146</c:v>
                </c:pt>
                <c:pt idx="32" formatCode="#,##0">
                  <c:v>1125</c:v>
                </c:pt>
                <c:pt idx="33" formatCode="#,##0">
                  <c:v>1134</c:v>
                </c:pt>
                <c:pt idx="34" formatCode="#,##0">
                  <c:v>1114</c:v>
                </c:pt>
                <c:pt idx="35" formatCode="#,##0">
                  <c:v>1085</c:v>
                </c:pt>
                <c:pt idx="36" formatCode="#,##0">
                  <c:v>1082</c:v>
                </c:pt>
                <c:pt idx="37" formatCode="#,##0">
                  <c:v>1081</c:v>
                </c:pt>
                <c:pt idx="38" formatCode="#,##0">
                  <c:v>1041</c:v>
                </c:pt>
              </c:numCache>
            </c:numRef>
          </c:val>
          <c:smooth val="0"/>
          <c:extLst>
            <c:ext xmlns:c16="http://schemas.microsoft.com/office/drawing/2014/chart" uri="{C3380CC4-5D6E-409C-BE32-E72D297353CC}">
              <c16:uniqueId val="{00000001-59F0-4271-A9A7-3B6A458AF7D6}"/>
            </c:ext>
          </c:extLst>
        </c:ser>
        <c:ser>
          <c:idx val="3"/>
          <c:order val="2"/>
          <c:tx>
            <c:strRef>
              <c:f>'CSSRdata (6)'!$A$13</c:f>
              <c:strCache>
                <c:ptCount val="1"/>
                <c:pt idx="0">
                  <c:v>Child Welfare</c:v>
                </c:pt>
              </c:strCache>
            </c:strRef>
          </c:tx>
          <c:spPr>
            <a:ln w="28575" cap="rnd">
              <a:solidFill>
                <a:schemeClr val="accent3"/>
              </a:solidFill>
              <a:round/>
            </a:ln>
            <a:effectLst/>
          </c:spPr>
          <c:marker>
            <c:symbol val="none"/>
          </c:marker>
          <c:dLbls>
            <c:dLbl>
              <c:idx val="1"/>
              <c:delete val="1"/>
              <c:extLst>
                <c:ext xmlns:c15="http://schemas.microsoft.com/office/drawing/2012/chart" uri="{CE6537A1-D6FC-4f65-9D91-7224C49458BB}"/>
                <c:ext xmlns:c16="http://schemas.microsoft.com/office/drawing/2014/chart" uri="{C3380CC4-5D6E-409C-BE32-E72D297353CC}">
                  <c16:uniqueId val="{0000001F-59F0-4271-A9A7-3B6A458AF7D6}"/>
                </c:ext>
              </c:extLst>
            </c:dLbl>
            <c:dLbl>
              <c:idx val="2"/>
              <c:delete val="1"/>
              <c:extLst>
                <c:ext xmlns:c15="http://schemas.microsoft.com/office/drawing/2012/chart" uri="{CE6537A1-D6FC-4f65-9D91-7224C49458BB}"/>
                <c:ext xmlns:c16="http://schemas.microsoft.com/office/drawing/2014/chart" uri="{C3380CC4-5D6E-409C-BE32-E72D297353CC}">
                  <c16:uniqueId val="{00000020-59F0-4271-A9A7-3B6A458AF7D6}"/>
                </c:ext>
              </c:extLst>
            </c:dLbl>
            <c:dLbl>
              <c:idx val="3"/>
              <c:delete val="1"/>
              <c:extLst>
                <c:ext xmlns:c15="http://schemas.microsoft.com/office/drawing/2012/chart" uri="{CE6537A1-D6FC-4f65-9D91-7224C49458BB}"/>
                <c:ext xmlns:c16="http://schemas.microsoft.com/office/drawing/2014/chart" uri="{C3380CC4-5D6E-409C-BE32-E72D297353CC}">
                  <c16:uniqueId val="{00000021-59F0-4271-A9A7-3B6A458AF7D6}"/>
                </c:ext>
              </c:extLst>
            </c:dLbl>
            <c:dLbl>
              <c:idx val="5"/>
              <c:delete val="1"/>
              <c:extLst>
                <c:ext xmlns:c15="http://schemas.microsoft.com/office/drawing/2012/chart" uri="{CE6537A1-D6FC-4f65-9D91-7224C49458BB}"/>
                <c:ext xmlns:c16="http://schemas.microsoft.com/office/drawing/2014/chart" uri="{C3380CC4-5D6E-409C-BE32-E72D297353CC}">
                  <c16:uniqueId val="{00000022-59F0-4271-A9A7-3B6A458AF7D6}"/>
                </c:ext>
              </c:extLst>
            </c:dLbl>
            <c:dLbl>
              <c:idx val="6"/>
              <c:delete val="1"/>
              <c:extLst>
                <c:ext xmlns:c15="http://schemas.microsoft.com/office/drawing/2012/chart" uri="{CE6537A1-D6FC-4f65-9D91-7224C49458BB}"/>
                <c:ext xmlns:c16="http://schemas.microsoft.com/office/drawing/2014/chart" uri="{C3380CC4-5D6E-409C-BE32-E72D297353CC}">
                  <c16:uniqueId val="{00000023-59F0-4271-A9A7-3B6A458AF7D6}"/>
                </c:ext>
              </c:extLst>
            </c:dLbl>
            <c:dLbl>
              <c:idx val="7"/>
              <c:delete val="1"/>
              <c:extLst>
                <c:ext xmlns:c15="http://schemas.microsoft.com/office/drawing/2012/chart" uri="{CE6537A1-D6FC-4f65-9D91-7224C49458BB}"/>
                <c:ext xmlns:c16="http://schemas.microsoft.com/office/drawing/2014/chart" uri="{C3380CC4-5D6E-409C-BE32-E72D297353CC}">
                  <c16:uniqueId val="{00000024-59F0-4271-A9A7-3B6A458AF7D6}"/>
                </c:ext>
              </c:extLst>
            </c:dLbl>
            <c:dLbl>
              <c:idx val="9"/>
              <c:delete val="1"/>
              <c:extLst>
                <c:ext xmlns:c15="http://schemas.microsoft.com/office/drawing/2012/chart" uri="{CE6537A1-D6FC-4f65-9D91-7224C49458BB}"/>
                <c:ext xmlns:c16="http://schemas.microsoft.com/office/drawing/2014/chart" uri="{C3380CC4-5D6E-409C-BE32-E72D297353CC}">
                  <c16:uniqueId val="{00000025-59F0-4271-A9A7-3B6A458AF7D6}"/>
                </c:ext>
              </c:extLst>
            </c:dLbl>
            <c:dLbl>
              <c:idx val="10"/>
              <c:delete val="1"/>
              <c:extLst>
                <c:ext xmlns:c15="http://schemas.microsoft.com/office/drawing/2012/chart" uri="{CE6537A1-D6FC-4f65-9D91-7224C49458BB}"/>
                <c:ext xmlns:c16="http://schemas.microsoft.com/office/drawing/2014/chart" uri="{C3380CC4-5D6E-409C-BE32-E72D297353CC}">
                  <c16:uniqueId val="{00000026-59F0-4271-A9A7-3B6A458AF7D6}"/>
                </c:ext>
              </c:extLst>
            </c:dLbl>
            <c:dLbl>
              <c:idx val="11"/>
              <c:delete val="1"/>
              <c:extLst>
                <c:ext xmlns:c15="http://schemas.microsoft.com/office/drawing/2012/chart" uri="{CE6537A1-D6FC-4f65-9D91-7224C49458BB}"/>
                <c:ext xmlns:c16="http://schemas.microsoft.com/office/drawing/2014/chart" uri="{C3380CC4-5D6E-409C-BE32-E72D297353CC}">
                  <c16:uniqueId val="{00000027-59F0-4271-A9A7-3B6A458AF7D6}"/>
                </c:ext>
              </c:extLst>
            </c:dLbl>
            <c:dLbl>
              <c:idx val="13"/>
              <c:delete val="1"/>
              <c:extLst>
                <c:ext xmlns:c15="http://schemas.microsoft.com/office/drawing/2012/chart" uri="{CE6537A1-D6FC-4f65-9D91-7224C49458BB}"/>
                <c:ext xmlns:c16="http://schemas.microsoft.com/office/drawing/2014/chart" uri="{C3380CC4-5D6E-409C-BE32-E72D297353CC}">
                  <c16:uniqueId val="{00000028-59F0-4271-A9A7-3B6A458AF7D6}"/>
                </c:ext>
              </c:extLst>
            </c:dLbl>
            <c:dLbl>
              <c:idx val="14"/>
              <c:delete val="1"/>
              <c:extLst>
                <c:ext xmlns:c15="http://schemas.microsoft.com/office/drawing/2012/chart" uri="{CE6537A1-D6FC-4f65-9D91-7224C49458BB}"/>
                <c:ext xmlns:c16="http://schemas.microsoft.com/office/drawing/2014/chart" uri="{C3380CC4-5D6E-409C-BE32-E72D297353CC}">
                  <c16:uniqueId val="{00000029-59F0-4271-A9A7-3B6A458AF7D6}"/>
                </c:ext>
              </c:extLst>
            </c:dLbl>
            <c:dLbl>
              <c:idx val="15"/>
              <c:delete val="1"/>
              <c:extLst>
                <c:ext xmlns:c15="http://schemas.microsoft.com/office/drawing/2012/chart" uri="{CE6537A1-D6FC-4f65-9D91-7224C49458BB}"/>
                <c:ext xmlns:c16="http://schemas.microsoft.com/office/drawing/2014/chart" uri="{C3380CC4-5D6E-409C-BE32-E72D297353CC}">
                  <c16:uniqueId val="{0000002A-59F0-4271-A9A7-3B6A458AF7D6}"/>
                </c:ext>
              </c:extLst>
            </c:dLbl>
            <c:dLbl>
              <c:idx val="17"/>
              <c:delete val="1"/>
              <c:extLst>
                <c:ext xmlns:c15="http://schemas.microsoft.com/office/drawing/2012/chart" uri="{CE6537A1-D6FC-4f65-9D91-7224C49458BB}"/>
                <c:ext xmlns:c16="http://schemas.microsoft.com/office/drawing/2014/chart" uri="{C3380CC4-5D6E-409C-BE32-E72D297353CC}">
                  <c16:uniqueId val="{0000002B-59F0-4271-A9A7-3B6A458AF7D6}"/>
                </c:ext>
              </c:extLst>
            </c:dLbl>
            <c:dLbl>
              <c:idx val="18"/>
              <c:delete val="1"/>
              <c:extLst>
                <c:ext xmlns:c15="http://schemas.microsoft.com/office/drawing/2012/chart" uri="{CE6537A1-D6FC-4f65-9D91-7224C49458BB}"/>
                <c:ext xmlns:c16="http://schemas.microsoft.com/office/drawing/2014/chart" uri="{C3380CC4-5D6E-409C-BE32-E72D297353CC}">
                  <c16:uniqueId val="{0000002C-59F0-4271-A9A7-3B6A458AF7D6}"/>
                </c:ext>
              </c:extLst>
            </c:dLbl>
            <c:dLbl>
              <c:idx val="19"/>
              <c:delete val="1"/>
              <c:extLst>
                <c:ext xmlns:c15="http://schemas.microsoft.com/office/drawing/2012/chart" uri="{CE6537A1-D6FC-4f65-9D91-7224C49458BB}"/>
                <c:ext xmlns:c16="http://schemas.microsoft.com/office/drawing/2014/chart" uri="{C3380CC4-5D6E-409C-BE32-E72D297353CC}">
                  <c16:uniqueId val="{0000002D-59F0-4271-A9A7-3B6A458AF7D6}"/>
                </c:ext>
              </c:extLst>
            </c:dLbl>
            <c:dLbl>
              <c:idx val="21"/>
              <c:delete val="1"/>
              <c:extLst>
                <c:ext xmlns:c15="http://schemas.microsoft.com/office/drawing/2012/chart" uri="{CE6537A1-D6FC-4f65-9D91-7224C49458BB}"/>
                <c:ext xmlns:c16="http://schemas.microsoft.com/office/drawing/2014/chart" uri="{C3380CC4-5D6E-409C-BE32-E72D297353CC}">
                  <c16:uniqueId val="{0000002F-59F0-4271-A9A7-3B6A458AF7D6}"/>
                </c:ext>
              </c:extLst>
            </c:dLbl>
            <c:dLbl>
              <c:idx val="22"/>
              <c:delete val="1"/>
              <c:extLst>
                <c:ext xmlns:c15="http://schemas.microsoft.com/office/drawing/2012/chart" uri="{CE6537A1-D6FC-4f65-9D91-7224C49458BB}"/>
                <c:ext xmlns:c16="http://schemas.microsoft.com/office/drawing/2014/chart" uri="{C3380CC4-5D6E-409C-BE32-E72D297353CC}">
                  <c16:uniqueId val="{0000002E-59F0-4271-A9A7-3B6A458AF7D6}"/>
                </c:ext>
              </c:extLst>
            </c:dLbl>
            <c:dLbl>
              <c:idx val="23"/>
              <c:delete val="1"/>
              <c:extLst>
                <c:ext xmlns:c15="http://schemas.microsoft.com/office/drawing/2012/chart" uri="{CE6537A1-D6FC-4f65-9D91-7224C49458BB}"/>
                <c:ext xmlns:c16="http://schemas.microsoft.com/office/drawing/2014/chart" uri="{C3380CC4-5D6E-409C-BE32-E72D297353CC}">
                  <c16:uniqueId val="{00000030-59F0-4271-A9A7-3B6A458AF7D6}"/>
                </c:ext>
              </c:extLst>
            </c:dLbl>
            <c:dLbl>
              <c:idx val="25"/>
              <c:delete val="1"/>
              <c:extLst>
                <c:ext xmlns:c15="http://schemas.microsoft.com/office/drawing/2012/chart" uri="{CE6537A1-D6FC-4f65-9D91-7224C49458BB}"/>
                <c:ext xmlns:c16="http://schemas.microsoft.com/office/drawing/2014/chart" uri="{C3380CC4-5D6E-409C-BE32-E72D297353CC}">
                  <c16:uniqueId val="{00000032-59F0-4271-A9A7-3B6A458AF7D6}"/>
                </c:ext>
              </c:extLst>
            </c:dLbl>
            <c:dLbl>
              <c:idx val="26"/>
              <c:delete val="1"/>
              <c:extLst>
                <c:ext xmlns:c15="http://schemas.microsoft.com/office/drawing/2012/chart" uri="{CE6537A1-D6FC-4f65-9D91-7224C49458BB}"/>
                <c:ext xmlns:c16="http://schemas.microsoft.com/office/drawing/2014/chart" uri="{C3380CC4-5D6E-409C-BE32-E72D297353CC}">
                  <c16:uniqueId val="{00000031-59F0-4271-A9A7-3B6A458AF7D6}"/>
                </c:ext>
              </c:extLst>
            </c:dLbl>
            <c:dLbl>
              <c:idx val="27"/>
              <c:delete val="1"/>
              <c:extLst>
                <c:ext xmlns:c15="http://schemas.microsoft.com/office/drawing/2012/chart" uri="{CE6537A1-D6FC-4f65-9D91-7224C49458BB}"/>
                <c:ext xmlns:c16="http://schemas.microsoft.com/office/drawing/2014/chart" uri="{C3380CC4-5D6E-409C-BE32-E72D297353CC}">
                  <c16:uniqueId val="{00000033-59F0-4271-A9A7-3B6A458AF7D6}"/>
                </c:ext>
              </c:extLst>
            </c:dLbl>
            <c:dLbl>
              <c:idx val="29"/>
              <c:delete val="1"/>
              <c:extLst>
                <c:ext xmlns:c15="http://schemas.microsoft.com/office/drawing/2012/chart" uri="{CE6537A1-D6FC-4f65-9D91-7224C49458BB}"/>
                <c:ext xmlns:c16="http://schemas.microsoft.com/office/drawing/2014/chart" uri="{C3380CC4-5D6E-409C-BE32-E72D297353CC}">
                  <c16:uniqueId val="{00000035-59F0-4271-A9A7-3B6A458AF7D6}"/>
                </c:ext>
              </c:extLst>
            </c:dLbl>
            <c:dLbl>
              <c:idx val="30"/>
              <c:delete val="1"/>
              <c:extLst>
                <c:ext xmlns:c15="http://schemas.microsoft.com/office/drawing/2012/chart" uri="{CE6537A1-D6FC-4f65-9D91-7224C49458BB}"/>
                <c:ext xmlns:c16="http://schemas.microsoft.com/office/drawing/2014/chart" uri="{C3380CC4-5D6E-409C-BE32-E72D297353CC}">
                  <c16:uniqueId val="{00000034-59F0-4271-A9A7-3B6A458AF7D6}"/>
                </c:ext>
              </c:extLst>
            </c:dLbl>
            <c:dLbl>
              <c:idx val="31"/>
              <c:delete val="1"/>
              <c:extLst>
                <c:ext xmlns:c15="http://schemas.microsoft.com/office/drawing/2012/chart" uri="{CE6537A1-D6FC-4f65-9D91-7224C49458BB}"/>
                <c:ext xmlns:c16="http://schemas.microsoft.com/office/drawing/2014/chart" uri="{C3380CC4-5D6E-409C-BE32-E72D297353CC}">
                  <c16:uniqueId val="{00000036-59F0-4271-A9A7-3B6A458AF7D6}"/>
                </c:ext>
              </c:extLst>
            </c:dLbl>
            <c:dLbl>
              <c:idx val="33"/>
              <c:delete val="1"/>
              <c:extLst>
                <c:ext xmlns:c15="http://schemas.microsoft.com/office/drawing/2012/chart" uri="{CE6537A1-D6FC-4f65-9D91-7224C49458BB}"/>
                <c:ext xmlns:c16="http://schemas.microsoft.com/office/drawing/2014/chart" uri="{C3380CC4-5D6E-409C-BE32-E72D297353CC}">
                  <c16:uniqueId val="{00000038-59F0-4271-A9A7-3B6A458AF7D6}"/>
                </c:ext>
              </c:extLst>
            </c:dLbl>
            <c:dLbl>
              <c:idx val="34"/>
              <c:delete val="1"/>
              <c:extLst>
                <c:ext xmlns:c15="http://schemas.microsoft.com/office/drawing/2012/chart" uri="{CE6537A1-D6FC-4f65-9D91-7224C49458BB}"/>
                <c:ext xmlns:c16="http://schemas.microsoft.com/office/drawing/2014/chart" uri="{C3380CC4-5D6E-409C-BE32-E72D297353CC}">
                  <c16:uniqueId val="{00000037-59F0-4271-A9A7-3B6A458AF7D6}"/>
                </c:ext>
              </c:extLst>
            </c:dLbl>
            <c:dLbl>
              <c:idx val="35"/>
              <c:delete val="1"/>
              <c:extLst>
                <c:ext xmlns:c15="http://schemas.microsoft.com/office/drawing/2012/chart" uri="{CE6537A1-D6FC-4f65-9D91-7224C49458BB}"/>
                <c:ext xmlns:c16="http://schemas.microsoft.com/office/drawing/2014/chart" uri="{C3380CC4-5D6E-409C-BE32-E72D297353CC}">
                  <c16:uniqueId val="{00000039-59F0-4271-A9A7-3B6A458AF7D6}"/>
                </c:ext>
              </c:extLst>
            </c:dLbl>
            <c:dLbl>
              <c:idx val="37"/>
              <c:delete val="1"/>
              <c:extLst>
                <c:ext xmlns:c15="http://schemas.microsoft.com/office/drawing/2012/chart" uri="{CE6537A1-D6FC-4f65-9D91-7224C49458BB}"/>
                <c:ext xmlns:c16="http://schemas.microsoft.com/office/drawing/2014/chart" uri="{C3380CC4-5D6E-409C-BE32-E72D297353CC}">
                  <c16:uniqueId val="{0000003A-59F0-4271-A9A7-3B6A458AF7D6}"/>
                </c:ext>
              </c:extLst>
            </c:dLbl>
            <c:spPr>
              <a:noFill/>
              <a:ln>
                <a:noFill/>
              </a:ln>
              <a:effectLst/>
            </c:spPr>
            <c:dLblPos val="b"/>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'CSSRdata (6)'!$B$9:$AN$9</c:f>
              <c:numCache>
                <c:formatCode>General</c:formatCode>
                <c:ptCount val="39"/>
                <c:pt idx="0">
                  <c:v>2010</c:v>
                </c:pt>
                <c:pt idx="4">
                  <c:v>2011</c:v>
                </c:pt>
                <c:pt idx="8">
                  <c:v>2012</c:v>
                </c:pt>
                <c:pt idx="12">
                  <c:v>2013</c:v>
                </c:pt>
                <c:pt idx="16">
                  <c:v>2014</c:v>
                </c:pt>
                <c:pt idx="20">
                  <c:v>2015</c:v>
                </c:pt>
                <c:pt idx="24">
                  <c:v>2016</c:v>
                </c:pt>
                <c:pt idx="28">
                  <c:v>2017</c:v>
                </c:pt>
                <c:pt idx="32">
                  <c:v>2018</c:v>
                </c:pt>
                <c:pt idx="36">
                  <c:v>2019</c:v>
                </c:pt>
              </c:numCache>
            </c:numRef>
          </c:cat>
          <c:val>
            <c:numRef>
              <c:f>'CSSRdata (6)'!$B$13:$AN$13</c:f>
              <c:numCache>
                <c:formatCode>#,##0</c:formatCode>
                <c:ptCount val="39"/>
                <c:pt idx="0">
                  <c:v>2871</c:v>
                </c:pt>
                <c:pt idx="1">
                  <c:v>3059</c:v>
                </c:pt>
                <c:pt idx="2">
                  <c:v>2616</c:v>
                </c:pt>
                <c:pt idx="3">
                  <c:v>2446</c:v>
                </c:pt>
                <c:pt idx="4">
                  <c:v>2670</c:v>
                </c:pt>
                <c:pt idx="5">
                  <c:v>2873</c:v>
                </c:pt>
                <c:pt idx="6">
                  <c:v>2532</c:v>
                </c:pt>
                <c:pt idx="7">
                  <c:v>2476</c:v>
                </c:pt>
                <c:pt idx="8">
                  <c:v>2828</c:v>
                </c:pt>
                <c:pt idx="9">
                  <c:v>3240</c:v>
                </c:pt>
                <c:pt idx="10">
                  <c:v>3572</c:v>
                </c:pt>
                <c:pt idx="11">
                  <c:v>4055</c:v>
                </c:pt>
                <c:pt idx="12">
                  <c:v>4665</c:v>
                </c:pt>
                <c:pt idx="13">
                  <c:v>5233</c:v>
                </c:pt>
                <c:pt idx="14">
                  <c:v>5690</c:v>
                </c:pt>
                <c:pt idx="15">
                  <c:v>6178</c:v>
                </c:pt>
                <c:pt idx="16">
                  <c:v>6734</c:v>
                </c:pt>
                <c:pt idx="17">
                  <c:v>7166</c:v>
                </c:pt>
                <c:pt idx="18">
                  <c:v>7496</c:v>
                </c:pt>
                <c:pt idx="19">
                  <c:v>7678</c:v>
                </c:pt>
                <c:pt idx="20">
                  <c:v>7827</c:v>
                </c:pt>
                <c:pt idx="21">
                  <c:v>7838</c:v>
                </c:pt>
                <c:pt idx="22">
                  <c:v>7691</c:v>
                </c:pt>
                <c:pt idx="23">
                  <c:v>7612</c:v>
                </c:pt>
                <c:pt idx="24">
                  <c:v>7600</c:v>
                </c:pt>
                <c:pt idx="25">
                  <c:v>7580</c:v>
                </c:pt>
                <c:pt idx="26">
                  <c:v>7461</c:v>
                </c:pt>
                <c:pt idx="27">
                  <c:v>7413</c:v>
                </c:pt>
                <c:pt idx="28">
                  <c:v>7473</c:v>
                </c:pt>
                <c:pt idx="29">
                  <c:v>7398</c:v>
                </c:pt>
                <c:pt idx="30">
                  <c:v>7189</c:v>
                </c:pt>
                <c:pt idx="31">
                  <c:v>7182</c:v>
                </c:pt>
                <c:pt idx="32">
                  <c:v>7185</c:v>
                </c:pt>
                <c:pt idx="33">
                  <c:v>7246</c:v>
                </c:pt>
                <c:pt idx="34">
                  <c:v>7267</c:v>
                </c:pt>
                <c:pt idx="35">
                  <c:v>7331</c:v>
                </c:pt>
                <c:pt idx="36">
                  <c:v>7437</c:v>
                </c:pt>
                <c:pt idx="37">
                  <c:v>7475</c:v>
                </c:pt>
                <c:pt idx="38">
                  <c:v>7370</c:v>
                </c:pt>
              </c:numCache>
            </c:numRef>
          </c:val>
          <c:smooth val="0"/>
          <c:extLst>
            <c:ext xmlns:c16="http://schemas.microsoft.com/office/drawing/2014/chart" uri="{C3380CC4-5D6E-409C-BE32-E72D297353CC}">
              <c16:uniqueId val="{00000002-59F0-4271-A9A7-3B6A458AF7D6}"/>
            </c:ext>
          </c:extLst>
        </c:ser>
        <c:dLbls>
          <c:showLegendKey val="0"/>
          <c:showVal val="0"/>
          <c:showCatName val="0"/>
          <c:showSerName val="0"/>
          <c:showPercent val="0"/>
          <c:showBubbleSize val="0"/>
        </c:dLbls>
        <c:smooth val="0"/>
        <c:axId val="472949656"/>
        <c:axId val="1"/>
      </c:lineChart>
      <c:catAx>
        <c:axId val="472949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
        <c:crosses val="autoZero"/>
        <c:auto val="1"/>
        <c:lblAlgn val="ctr"/>
        <c:lblOffset val="100"/>
        <c:noMultiLvlLbl val="0"/>
      </c:catAx>
      <c:valAx>
        <c:axId val="1"/>
        <c:scaling>
          <c:orientation val="minMax"/>
        </c:scaling>
        <c:delete val="0"/>
        <c:axPos val="l"/>
        <c:numFmt formatCode="_(* #,##0_);_(* \(#,##0\);_(* &quot;-&quot;??_);_(@_)" sourceLinked="1"/>
        <c:majorTickMark val="none"/>
        <c:minorTickMark val="none"/>
        <c:tickLblPos val="nextTo"/>
        <c:spPr>
          <a:ln w="6350">
            <a:noFill/>
          </a:ln>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72949656"/>
        <c:crosses val="autoZero"/>
        <c:crossBetween val="between"/>
      </c:valAx>
      <c:spPr>
        <a:noFill/>
        <a:ln w="25400">
          <a:noFill/>
        </a:ln>
      </c:spPr>
    </c:plotArea>
    <c:legend>
      <c:legendPos val="b"/>
      <c:overlay val="0"/>
      <c:spPr>
        <a:noFill/>
        <a:ln w="25400">
          <a:noFill/>
        </a:ln>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1" dirty="0">
                <a:solidFill>
                  <a:schemeClr val="tx1">
                    <a:lumMod val="50000"/>
                    <a:lumOff val="50000"/>
                  </a:schemeClr>
                </a:solidFill>
              </a:rPr>
              <a:t>2010 &amp;</a:t>
            </a:r>
            <a:r>
              <a:rPr lang="en-US" sz="1800" b="1" baseline="0" dirty="0">
                <a:solidFill>
                  <a:schemeClr val="tx1">
                    <a:lumMod val="50000"/>
                    <a:lumOff val="50000"/>
                  </a:schemeClr>
                </a:solidFill>
              </a:rPr>
              <a:t> 2019 Percentage of Foster Care Caseload Ages 18-21</a:t>
            </a:r>
            <a:endParaRPr lang="en-US" sz="1800" b="1" dirty="0">
              <a:solidFill>
                <a:schemeClr val="tx1">
                  <a:lumMod val="50000"/>
                  <a:lumOff val="50000"/>
                </a:schemeClr>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'pit_cty_%change'!$B$1</c:f>
              <c:strCache>
                <c:ptCount val="1"/>
                <c:pt idx="0">
                  <c:v>2010</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'pit_cty_%change'!$A$2:$A$20</c:f>
              <c:strCache>
                <c:ptCount val="19"/>
                <c:pt idx="0">
                  <c:v>Alameda</c:v>
                </c:pt>
                <c:pt idx="1">
                  <c:v>Alpine</c:v>
                </c:pt>
                <c:pt idx="2">
                  <c:v>Amador</c:v>
                </c:pt>
                <c:pt idx="3">
                  <c:v>Butte</c:v>
                </c:pt>
                <c:pt idx="4">
                  <c:v>Calaveras</c:v>
                </c:pt>
                <c:pt idx="5">
                  <c:v>Colusa</c:v>
                </c:pt>
                <c:pt idx="6">
                  <c:v>Contra Costa</c:v>
                </c:pt>
                <c:pt idx="7">
                  <c:v>Del Norte</c:v>
                </c:pt>
                <c:pt idx="8">
                  <c:v>El Dorado</c:v>
                </c:pt>
                <c:pt idx="9">
                  <c:v>Fresno</c:v>
                </c:pt>
                <c:pt idx="10">
                  <c:v>Glenn</c:v>
                </c:pt>
                <c:pt idx="11">
                  <c:v>Humboldt</c:v>
                </c:pt>
                <c:pt idx="12">
                  <c:v>Imperial</c:v>
                </c:pt>
                <c:pt idx="13">
                  <c:v>Inyo</c:v>
                </c:pt>
                <c:pt idx="14">
                  <c:v>Kern</c:v>
                </c:pt>
                <c:pt idx="15">
                  <c:v>Kings</c:v>
                </c:pt>
                <c:pt idx="16">
                  <c:v>Lake</c:v>
                </c:pt>
                <c:pt idx="17">
                  <c:v>Lassen</c:v>
                </c:pt>
                <c:pt idx="18">
                  <c:v>Los Angeles</c:v>
                </c:pt>
              </c:strCache>
            </c:strRef>
          </c:cat>
          <c:val>
            <c:numRef>
              <c:f>'pit_cty_%change'!$B$2:$B$20</c:f>
              <c:numCache>
                <c:formatCode>0.0</c:formatCode>
                <c:ptCount val="19"/>
                <c:pt idx="0">
                  <c:v>6.4</c:v>
                </c:pt>
                <c:pt idx="1">
                  <c:v>0</c:v>
                </c:pt>
                <c:pt idx="2">
                  <c:v>2.6</c:v>
                </c:pt>
                <c:pt idx="3">
                  <c:v>2.4</c:v>
                </c:pt>
                <c:pt idx="4">
                  <c:v>5.0999999999999996</c:v>
                </c:pt>
                <c:pt idx="5">
                  <c:v>0</c:v>
                </c:pt>
                <c:pt idx="6">
                  <c:v>4.2</c:v>
                </c:pt>
                <c:pt idx="7">
                  <c:v>1.1000000000000001</c:v>
                </c:pt>
                <c:pt idx="8">
                  <c:v>2.2000000000000002</c:v>
                </c:pt>
                <c:pt idx="9">
                  <c:v>2.2999999999999998</c:v>
                </c:pt>
                <c:pt idx="10">
                  <c:v>1.1000000000000001</c:v>
                </c:pt>
                <c:pt idx="11">
                  <c:v>0.4</c:v>
                </c:pt>
                <c:pt idx="12">
                  <c:v>3.3</c:v>
                </c:pt>
                <c:pt idx="13">
                  <c:v>4.8</c:v>
                </c:pt>
                <c:pt idx="14">
                  <c:v>1.7</c:v>
                </c:pt>
                <c:pt idx="15">
                  <c:v>2.4</c:v>
                </c:pt>
                <c:pt idx="16">
                  <c:v>3</c:v>
                </c:pt>
                <c:pt idx="17">
                  <c:v>6.7</c:v>
                </c:pt>
                <c:pt idx="18">
                  <c:v>7.8</c:v>
                </c:pt>
              </c:numCache>
            </c:numRef>
          </c:val>
          <c:extLst>
            <c:ext xmlns:c16="http://schemas.microsoft.com/office/drawing/2014/chart" uri="{C3380CC4-5D6E-409C-BE32-E72D297353CC}">
              <c16:uniqueId val="{00000000-9131-491D-B573-F18CDEA0F36B}"/>
            </c:ext>
          </c:extLst>
        </c:ser>
        <c:ser>
          <c:idx val="1"/>
          <c:order val="1"/>
          <c:tx>
            <c:strRef>
              <c:f>'pit_cty_%change'!$C$1</c:f>
              <c:strCache>
                <c:ptCount val="1"/>
                <c:pt idx="0">
                  <c:v>2019</c:v>
                </c:pt>
              </c:strCache>
            </c:strRef>
          </c:tx>
          <c:spPr>
            <a:solidFill>
              <a:schemeClr val="accent6"/>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2-9131-491D-B573-F18CDEA0F36B}"/>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'pit_cty_%change'!$A$2:$A$20</c:f>
              <c:strCache>
                <c:ptCount val="19"/>
                <c:pt idx="0">
                  <c:v>Alameda</c:v>
                </c:pt>
                <c:pt idx="1">
                  <c:v>Alpine</c:v>
                </c:pt>
                <c:pt idx="2">
                  <c:v>Amador</c:v>
                </c:pt>
                <c:pt idx="3">
                  <c:v>Butte</c:v>
                </c:pt>
                <c:pt idx="4">
                  <c:v>Calaveras</c:v>
                </c:pt>
                <c:pt idx="5">
                  <c:v>Colusa</c:v>
                </c:pt>
                <c:pt idx="6">
                  <c:v>Contra Costa</c:v>
                </c:pt>
                <c:pt idx="7">
                  <c:v>Del Norte</c:v>
                </c:pt>
                <c:pt idx="8">
                  <c:v>El Dorado</c:v>
                </c:pt>
                <c:pt idx="9">
                  <c:v>Fresno</c:v>
                </c:pt>
                <c:pt idx="10">
                  <c:v>Glenn</c:v>
                </c:pt>
                <c:pt idx="11">
                  <c:v>Humboldt</c:v>
                </c:pt>
                <c:pt idx="12">
                  <c:v>Imperial</c:v>
                </c:pt>
                <c:pt idx="13">
                  <c:v>Inyo</c:v>
                </c:pt>
                <c:pt idx="14">
                  <c:v>Kern</c:v>
                </c:pt>
                <c:pt idx="15">
                  <c:v>Kings</c:v>
                </c:pt>
                <c:pt idx="16">
                  <c:v>Lake</c:v>
                </c:pt>
                <c:pt idx="17">
                  <c:v>Lassen</c:v>
                </c:pt>
                <c:pt idx="18">
                  <c:v>Los Angeles</c:v>
                </c:pt>
              </c:strCache>
            </c:strRef>
          </c:cat>
          <c:val>
            <c:numRef>
              <c:f>'pit_cty_%change'!$C$2:$C$20</c:f>
              <c:numCache>
                <c:formatCode>0.0</c:formatCode>
                <c:ptCount val="19"/>
                <c:pt idx="0">
                  <c:v>30.9</c:v>
                </c:pt>
                <c:pt idx="1">
                  <c:v>0</c:v>
                </c:pt>
                <c:pt idx="2">
                  <c:v>17</c:v>
                </c:pt>
                <c:pt idx="3">
                  <c:v>10.3</c:v>
                </c:pt>
                <c:pt idx="4">
                  <c:v>16.100000000000001</c:v>
                </c:pt>
                <c:pt idx="5">
                  <c:v>2.9</c:v>
                </c:pt>
                <c:pt idx="6">
                  <c:v>19.600000000000001</c:v>
                </c:pt>
                <c:pt idx="7">
                  <c:v>8.3000000000000007</c:v>
                </c:pt>
                <c:pt idx="8">
                  <c:v>16.3</c:v>
                </c:pt>
                <c:pt idx="9">
                  <c:v>8.5</c:v>
                </c:pt>
                <c:pt idx="10">
                  <c:v>13</c:v>
                </c:pt>
                <c:pt idx="11">
                  <c:v>9.6</c:v>
                </c:pt>
                <c:pt idx="12">
                  <c:v>13.4</c:v>
                </c:pt>
                <c:pt idx="13">
                  <c:v>7.1</c:v>
                </c:pt>
                <c:pt idx="14">
                  <c:v>15.4</c:v>
                </c:pt>
                <c:pt idx="15">
                  <c:v>16.8</c:v>
                </c:pt>
                <c:pt idx="16">
                  <c:v>11.2</c:v>
                </c:pt>
                <c:pt idx="17">
                  <c:v>10.9</c:v>
                </c:pt>
                <c:pt idx="18">
                  <c:v>12.1</c:v>
                </c:pt>
              </c:numCache>
            </c:numRef>
          </c:val>
          <c:extLst>
            <c:ext xmlns:c16="http://schemas.microsoft.com/office/drawing/2014/chart" uri="{C3380CC4-5D6E-409C-BE32-E72D297353CC}">
              <c16:uniqueId val="{00000001-9131-491D-B573-F18CDEA0F36B}"/>
            </c:ext>
          </c:extLst>
        </c:ser>
        <c:dLbls>
          <c:dLblPos val="outEnd"/>
          <c:showLegendKey val="0"/>
          <c:showVal val="1"/>
          <c:showCatName val="0"/>
          <c:showSerName val="0"/>
          <c:showPercent val="0"/>
          <c:showBubbleSize val="0"/>
        </c:dLbls>
        <c:gapWidth val="219"/>
        <c:overlap val="-27"/>
        <c:axId val="604251176"/>
        <c:axId val="604250848"/>
      </c:barChart>
      <c:catAx>
        <c:axId val="604251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04250848"/>
        <c:crosses val="autoZero"/>
        <c:auto val="1"/>
        <c:lblAlgn val="ctr"/>
        <c:lblOffset val="100"/>
        <c:noMultiLvlLbl val="0"/>
      </c:catAx>
      <c:valAx>
        <c:axId val="604250848"/>
        <c:scaling>
          <c:orientation val="minMax"/>
          <c:max val="40"/>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042511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1" i="0" baseline="0" dirty="0">
                <a:solidFill>
                  <a:schemeClr val="tx1">
                    <a:lumMod val="50000"/>
                    <a:lumOff val="50000"/>
                  </a:schemeClr>
                </a:solidFill>
                <a:effectLst/>
              </a:rPr>
              <a:t>2010 &amp; 2019 Percentage of Foster Care Caseload Ages 18-21</a:t>
            </a:r>
            <a:endParaRPr lang="en-US" b="1" dirty="0">
              <a:solidFill>
                <a:schemeClr val="tx1">
                  <a:lumMod val="50000"/>
                  <a:lumOff val="50000"/>
                </a:schemeClr>
              </a:solidFill>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6876295068379608E-2"/>
          <c:y val="0.1163980611294556"/>
          <c:w val="0.9270418335865912"/>
          <c:h val="0.6256934213868427"/>
        </c:manualLayout>
      </c:layout>
      <c:barChart>
        <c:barDir val="col"/>
        <c:grouping val="clustered"/>
        <c:varyColors val="0"/>
        <c:ser>
          <c:idx val="0"/>
          <c:order val="0"/>
          <c:tx>
            <c:strRef>
              <c:f>'pit_cty_%change'!$B$21</c:f>
              <c:strCache>
                <c:ptCount val="1"/>
                <c:pt idx="0">
                  <c:v>2010</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'pit_cty_%change'!$A$22:$A$39</c:f>
              <c:strCache>
                <c:ptCount val="18"/>
                <c:pt idx="0">
                  <c:v>Madera</c:v>
                </c:pt>
                <c:pt idx="1">
                  <c:v>Marin</c:v>
                </c:pt>
                <c:pt idx="2">
                  <c:v>Mariposa</c:v>
                </c:pt>
                <c:pt idx="3">
                  <c:v>Mendocino</c:v>
                </c:pt>
                <c:pt idx="4">
                  <c:v>Merced</c:v>
                </c:pt>
                <c:pt idx="5">
                  <c:v>Modoc</c:v>
                </c:pt>
                <c:pt idx="6">
                  <c:v>Mono</c:v>
                </c:pt>
                <c:pt idx="7">
                  <c:v>Monterey</c:v>
                </c:pt>
                <c:pt idx="8">
                  <c:v>Napa</c:v>
                </c:pt>
                <c:pt idx="9">
                  <c:v>Nevada</c:v>
                </c:pt>
                <c:pt idx="10">
                  <c:v>Orange</c:v>
                </c:pt>
                <c:pt idx="11">
                  <c:v>Placer</c:v>
                </c:pt>
                <c:pt idx="12">
                  <c:v>Plumas</c:v>
                </c:pt>
                <c:pt idx="13">
                  <c:v>Riverside</c:v>
                </c:pt>
                <c:pt idx="14">
                  <c:v>Sacramento</c:v>
                </c:pt>
                <c:pt idx="15">
                  <c:v>San Benito</c:v>
                </c:pt>
                <c:pt idx="16">
                  <c:v>San Bernardino</c:v>
                </c:pt>
                <c:pt idx="17">
                  <c:v>San Diego</c:v>
                </c:pt>
              </c:strCache>
            </c:strRef>
          </c:cat>
          <c:val>
            <c:numRef>
              <c:f>'pit_cty_%change'!$B$22:$B$39</c:f>
              <c:numCache>
                <c:formatCode>0.0</c:formatCode>
                <c:ptCount val="18"/>
                <c:pt idx="0">
                  <c:v>3.5</c:v>
                </c:pt>
                <c:pt idx="1">
                  <c:v>5.4</c:v>
                </c:pt>
                <c:pt idx="2">
                  <c:v>0</c:v>
                </c:pt>
                <c:pt idx="3">
                  <c:v>4</c:v>
                </c:pt>
                <c:pt idx="4">
                  <c:v>1.7</c:v>
                </c:pt>
                <c:pt idx="5">
                  <c:v>18.2</c:v>
                </c:pt>
                <c:pt idx="6">
                  <c:v>0</c:v>
                </c:pt>
                <c:pt idx="7">
                  <c:v>4.0999999999999996</c:v>
                </c:pt>
                <c:pt idx="8">
                  <c:v>0.7</c:v>
                </c:pt>
                <c:pt idx="9">
                  <c:v>2.2999999999999998</c:v>
                </c:pt>
                <c:pt idx="10">
                  <c:v>3.7</c:v>
                </c:pt>
                <c:pt idx="11">
                  <c:v>4.0999999999999996</c:v>
                </c:pt>
                <c:pt idx="12">
                  <c:v>3.4</c:v>
                </c:pt>
                <c:pt idx="13">
                  <c:v>3</c:v>
                </c:pt>
                <c:pt idx="14">
                  <c:v>3.4</c:v>
                </c:pt>
                <c:pt idx="15">
                  <c:v>4.8</c:v>
                </c:pt>
                <c:pt idx="16">
                  <c:v>4</c:v>
                </c:pt>
                <c:pt idx="17">
                  <c:v>2.6</c:v>
                </c:pt>
              </c:numCache>
            </c:numRef>
          </c:val>
          <c:extLst>
            <c:ext xmlns:c16="http://schemas.microsoft.com/office/drawing/2014/chart" uri="{C3380CC4-5D6E-409C-BE32-E72D297353CC}">
              <c16:uniqueId val="{00000000-2243-4BE2-BBA5-75FB5426818A}"/>
            </c:ext>
          </c:extLst>
        </c:ser>
        <c:ser>
          <c:idx val="1"/>
          <c:order val="1"/>
          <c:tx>
            <c:strRef>
              <c:f>'pit_cty_%change'!$C$21</c:f>
              <c:strCache>
                <c:ptCount val="1"/>
                <c:pt idx="0">
                  <c:v>2019</c:v>
                </c:pt>
              </c:strCache>
            </c:strRef>
          </c:tx>
          <c:spPr>
            <a:solidFill>
              <a:schemeClr val="accent6"/>
            </a:solidFill>
            <a:ln>
              <a:noFill/>
            </a:ln>
            <a:effectLst/>
          </c:spPr>
          <c:invertIfNegative val="0"/>
          <c:dLbls>
            <c:dLbl>
              <c:idx val="6"/>
              <c:delete val="1"/>
              <c:extLst>
                <c:ext xmlns:c15="http://schemas.microsoft.com/office/drawing/2012/chart" uri="{CE6537A1-D6FC-4f65-9D91-7224C49458BB}"/>
                <c:ext xmlns:c16="http://schemas.microsoft.com/office/drawing/2014/chart" uri="{C3380CC4-5D6E-409C-BE32-E72D297353CC}">
                  <c16:uniqueId val="{00000001-2243-4BE2-BBA5-75FB5426818A}"/>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'pit_cty_%change'!$A$22:$A$39</c:f>
              <c:strCache>
                <c:ptCount val="18"/>
                <c:pt idx="0">
                  <c:v>Madera</c:v>
                </c:pt>
                <c:pt idx="1">
                  <c:v>Marin</c:v>
                </c:pt>
                <c:pt idx="2">
                  <c:v>Mariposa</c:v>
                </c:pt>
                <c:pt idx="3">
                  <c:v>Mendocino</c:v>
                </c:pt>
                <c:pt idx="4">
                  <c:v>Merced</c:v>
                </c:pt>
                <c:pt idx="5">
                  <c:v>Modoc</c:v>
                </c:pt>
                <c:pt idx="6">
                  <c:v>Mono</c:v>
                </c:pt>
                <c:pt idx="7">
                  <c:v>Monterey</c:v>
                </c:pt>
                <c:pt idx="8">
                  <c:v>Napa</c:v>
                </c:pt>
                <c:pt idx="9">
                  <c:v>Nevada</c:v>
                </c:pt>
                <c:pt idx="10">
                  <c:v>Orange</c:v>
                </c:pt>
                <c:pt idx="11">
                  <c:v>Placer</c:v>
                </c:pt>
                <c:pt idx="12">
                  <c:v>Plumas</c:v>
                </c:pt>
                <c:pt idx="13">
                  <c:v>Riverside</c:v>
                </c:pt>
                <c:pt idx="14">
                  <c:v>Sacramento</c:v>
                </c:pt>
                <c:pt idx="15">
                  <c:v>San Benito</c:v>
                </c:pt>
                <c:pt idx="16">
                  <c:v>San Bernardino</c:v>
                </c:pt>
                <c:pt idx="17">
                  <c:v>San Diego</c:v>
                </c:pt>
              </c:strCache>
            </c:strRef>
          </c:cat>
          <c:val>
            <c:numRef>
              <c:f>'pit_cty_%change'!$C$22:$C$39</c:f>
              <c:numCache>
                <c:formatCode>0.0</c:formatCode>
                <c:ptCount val="18"/>
                <c:pt idx="0">
                  <c:v>10.1</c:v>
                </c:pt>
                <c:pt idx="1">
                  <c:v>18.600000000000001</c:v>
                </c:pt>
                <c:pt idx="2">
                  <c:v>19.2</c:v>
                </c:pt>
                <c:pt idx="3">
                  <c:v>11.6</c:v>
                </c:pt>
                <c:pt idx="4">
                  <c:v>17.100000000000001</c:v>
                </c:pt>
                <c:pt idx="5">
                  <c:v>7.1</c:v>
                </c:pt>
                <c:pt idx="6">
                  <c:v>0</c:v>
                </c:pt>
                <c:pt idx="7">
                  <c:v>13.5</c:v>
                </c:pt>
                <c:pt idx="8">
                  <c:v>15.8</c:v>
                </c:pt>
                <c:pt idx="9">
                  <c:v>16.399999999999999</c:v>
                </c:pt>
                <c:pt idx="10">
                  <c:v>13.5</c:v>
                </c:pt>
                <c:pt idx="11">
                  <c:v>20.7</c:v>
                </c:pt>
                <c:pt idx="12">
                  <c:v>8.9</c:v>
                </c:pt>
                <c:pt idx="13">
                  <c:v>14</c:v>
                </c:pt>
                <c:pt idx="14">
                  <c:v>20.8</c:v>
                </c:pt>
                <c:pt idx="15">
                  <c:v>16.7</c:v>
                </c:pt>
                <c:pt idx="16">
                  <c:v>8.9</c:v>
                </c:pt>
                <c:pt idx="17">
                  <c:v>15.2</c:v>
                </c:pt>
              </c:numCache>
            </c:numRef>
          </c:val>
          <c:extLst>
            <c:ext xmlns:c16="http://schemas.microsoft.com/office/drawing/2014/chart" uri="{C3380CC4-5D6E-409C-BE32-E72D297353CC}">
              <c16:uniqueId val="{00000002-2243-4BE2-BBA5-75FB5426818A}"/>
            </c:ext>
          </c:extLst>
        </c:ser>
        <c:dLbls>
          <c:dLblPos val="outEnd"/>
          <c:showLegendKey val="0"/>
          <c:showVal val="1"/>
          <c:showCatName val="0"/>
          <c:showSerName val="0"/>
          <c:showPercent val="0"/>
          <c:showBubbleSize val="0"/>
        </c:dLbls>
        <c:gapWidth val="219"/>
        <c:overlap val="-27"/>
        <c:axId val="598417720"/>
        <c:axId val="598426248"/>
      </c:barChart>
      <c:catAx>
        <c:axId val="598417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98426248"/>
        <c:crosses val="autoZero"/>
        <c:auto val="1"/>
        <c:lblAlgn val="ctr"/>
        <c:lblOffset val="100"/>
        <c:noMultiLvlLbl val="0"/>
      </c:catAx>
      <c:valAx>
        <c:axId val="598426248"/>
        <c:scaling>
          <c:orientation val="minMax"/>
          <c:max val="40"/>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984177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1" i="0" baseline="0" dirty="0">
                <a:solidFill>
                  <a:schemeClr val="tx1">
                    <a:lumMod val="50000"/>
                    <a:lumOff val="50000"/>
                  </a:schemeClr>
                </a:solidFill>
                <a:effectLst/>
              </a:rPr>
              <a:t>2010 &amp; 2019 Percentage of Foster Care Caseload Ages 18-21</a:t>
            </a:r>
            <a:endParaRPr lang="en-US" b="1" dirty="0">
              <a:solidFill>
                <a:schemeClr val="tx1">
                  <a:lumMod val="50000"/>
                  <a:lumOff val="50000"/>
                </a:schemeClr>
              </a:solidFill>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'pit_cty_%change'!$B$40</c:f>
              <c:strCache>
                <c:ptCount val="1"/>
                <c:pt idx="0">
                  <c:v>2010</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'pit_cty_%change'!$A$41:$A$61</c:f>
              <c:strCache>
                <c:ptCount val="21"/>
                <c:pt idx="0">
                  <c:v>San Francisco</c:v>
                </c:pt>
                <c:pt idx="1">
                  <c:v>San Joaquin</c:v>
                </c:pt>
                <c:pt idx="2">
                  <c:v>San Luis Obispo</c:v>
                </c:pt>
                <c:pt idx="3">
                  <c:v>San Mateo</c:v>
                </c:pt>
                <c:pt idx="4">
                  <c:v>Santa Barbara</c:v>
                </c:pt>
                <c:pt idx="5">
                  <c:v>Santa Clara</c:v>
                </c:pt>
                <c:pt idx="6">
                  <c:v>Santa Cruz</c:v>
                </c:pt>
                <c:pt idx="7">
                  <c:v>Shasta</c:v>
                </c:pt>
                <c:pt idx="8">
                  <c:v>Sierra</c:v>
                </c:pt>
                <c:pt idx="9">
                  <c:v>Siskiyou</c:v>
                </c:pt>
                <c:pt idx="10">
                  <c:v>Solano</c:v>
                </c:pt>
                <c:pt idx="11">
                  <c:v>Sonoma</c:v>
                </c:pt>
                <c:pt idx="12">
                  <c:v>Stanislaus</c:v>
                </c:pt>
                <c:pt idx="13">
                  <c:v>Sutter</c:v>
                </c:pt>
                <c:pt idx="14">
                  <c:v>Tehama</c:v>
                </c:pt>
                <c:pt idx="15">
                  <c:v>Trinity</c:v>
                </c:pt>
                <c:pt idx="16">
                  <c:v>Tulare</c:v>
                </c:pt>
                <c:pt idx="17">
                  <c:v>Tuolumne</c:v>
                </c:pt>
                <c:pt idx="18">
                  <c:v>Ventura</c:v>
                </c:pt>
                <c:pt idx="19">
                  <c:v>Yolo</c:v>
                </c:pt>
                <c:pt idx="20">
                  <c:v>Yuba</c:v>
                </c:pt>
              </c:strCache>
            </c:strRef>
          </c:cat>
          <c:val>
            <c:numRef>
              <c:f>'pit_cty_%change'!$B$41:$B$61</c:f>
              <c:numCache>
                <c:formatCode>0.0</c:formatCode>
                <c:ptCount val="21"/>
                <c:pt idx="0">
                  <c:v>9.6999999999999993</c:v>
                </c:pt>
                <c:pt idx="1">
                  <c:v>3.4</c:v>
                </c:pt>
                <c:pt idx="2">
                  <c:v>2.7</c:v>
                </c:pt>
                <c:pt idx="3">
                  <c:v>4.7</c:v>
                </c:pt>
                <c:pt idx="4">
                  <c:v>1.6</c:v>
                </c:pt>
                <c:pt idx="5">
                  <c:v>5.0999999999999996</c:v>
                </c:pt>
                <c:pt idx="6">
                  <c:v>2</c:v>
                </c:pt>
                <c:pt idx="7">
                  <c:v>1.7</c:v>
                </c:pt>
                <c:pt idx="8">
                  <c:v>0</c:v>
                </c:pt>
                <c:pt idx="9">
                  <c:v>4.9000000000000004</c:v>
                </c:pt>
                <c:pt idx="10">
                  <c:v>3.2</c:v>
                </c:pt>
                <c:pt idx="11">
                  <c:v>3.2</c:v>
                </c:pt>
                <c:pt idx="12">
                  <c:v>2</c:v>
                </c:pt>
                <c:pt idx="13">
                  <c:v>3</c:v>
                </c:pt>
                <c:pt idx="14">
                  <c:v>1.4</c:v>
                </c:pt>
                <c:pt idx="15">
                  <c:v>3.8</c:v>
                </c:pt>
                <c:pt idx="16">
                  <c:v>2</c:v>
                </c:pt>
                <c:pt idx="17">
                  <c:v>2.6</c:v>
                </c:pt>
                <c:pt idx="18">
                  <c:v>2.2999999999999998</c:v>
                </c:pt>
                <c:pt idx="19">
                  <c:v>1.2</c:v>
                </c:pt>
                <c:pt idx="20">
                  <c:v>3</c:v>
                </c:pt>
              </c:numCache>
            </c:numRef>
          </c:val>
          <c:extLst>
            <c:ext xmlns:c16="http://schemas.microsoft.com/office/drawing/2014/chart" uri="{C3380CC4-5D6E-409C-BE32-E72D297353CC}">
              <c16:uniqueId val="{00000000-49CF-47EC-BE95-5A42CED6F17E}"/>
            </c:ext>
          </c:extLst>
        </c:ser>
        <c:ser>
          <c:idx val="1"/>
          <c:order val="1"/>
          <c:tx>
            <c:strRef>
              <c:f>'pit_cty_%change'!$C$40</c:f>
              <c:strCache>
                <c:ptCount val="1"/>
                <c:pt idx="0">
                  <c:v>2019</c:v>
                </c:pt>
              </c:strCache>
            </c:strRef>
          </c:tx>
          <c:spPr>
            <a:solidFill>
              <a:schemeClr val="accent6"/>
            </a:solidFill>
            <a:ln>
              <a:noFill/>
            </a:ln>
            <a:effectLst/>
          </c:spPr>
          <c:invertIfNegative val="0"/>
          <c:dLbls>
            <c:dLbl>
              <c:idx val="8"/>
              <c:delete val="1"/>
              <c:extLst>
                <c:ext xmlns:c15="http://schemas.microsoft.com/office/drawing/2012/chart" uri="{CE6537A1-D6FC-4f65-9D91-7224C49458BB}"/>
                <c:ext xmlns:c16="http://schemas.microsoft.com/office/drawing/2014/chart" uri="{C3380CC4-5D6E-409C-BE32-E72D297353CC}">
                  <c16:uniqueId val="{00000002-49CF-47EC-BE95-5A42CED6F17E}"/>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'pit_cty_%change'!$A$41:$A$61</c:f>
              <c:strCache>
                <c:ptCount val="21"/>
                <c:pt idx="0">
                  <c:v>San Francisco</c:v>
                </c:pt>
                <c:pt idx="1">
                  <c:v>San Joaquin</c:v>
                </c:pt>
                <c:pt idx="2">
                  <c:v>San Luis Obispo</c:v>
                </c:pt>
                <c:pt idx="3">
                  <c:v>San Mateo</c:v>
                </c:pt>
                <c:pt idx="4">
                  <c:v>Santa Barbara</c:v>
                </c:pt>
                <c:pt idx="5">
                  <c:v>Santa Clara</c:v>
                </c:pt>
                <c:pt idx="6">
                  <c:v>Santa Cruz</c:v>
                </c:pt>
                <c:pt idx="7">
                  <c:v>Shasta</c:v>
                </c:pt>
                <c:pt idx="8">
                  <c:v>Sierra</c:v>
                </c:pt>
                <c:pt idx="9">
                  <c:v>Siskiyou</c:v>
                </c:pt>
                <c:pt idx="10">
                  <c:v>Solano</c:v>
                </c:pt>
                <c:pt idx="11">
                  <c:v>Sonoma</c:v>
                </c:pt>
                <c:pt idx="12">
                  <c:v>Stanislaus</c:v>
                </c:pt>
                <c:pt idx="13">
                  <c:v>Sutter</c:v>
                </c:pt>
                <c:pt idx="14">
                  <c:v>Tehama</c:v>
                </c:pt>
                <c:pt idx="15">
                  <c:v>Trinity</c:v>
                </c:pt>
                <c:pt idx="16">
                  <c:v>Tulare</c:v>
                </c:pt>
                <c:pt idx="17">
                  <c:v>Tuolumne</c:v>
                </c:pt>
                <c:pt idx="18">
                  <c:v>Ventura</c:v>
                </c:pt>
                <c:pt idx="19">
                  <c:v>Yolo</c:v>
                </c:pt>
                <c:pt idx="20">
                  <c:v>Yuba</c:v>
                </c:pt>
              </c:strCache>
            </c:strRef>
          </c:cat>
          <c:val>
            <c:numRef>
              <c:f>'pit_cty_%change'!$C$41:$C$61</c:f>
              <c:numCache>
                <c:formatCode>0.0</c:formatCode>
                <c:ptCount val="21"/>
                <c:pt idx="0">
                  <c:v>30.8</c:v>
                </c:pt>
                <c:pt idx="1">
                  <c:v>16.7</c:v>
                </c:pt>
                <c:pt idx="2">
                  <c:v>22.5</c:v>
                </c:pt>
                <c:pt idx="3">
                  <c:v>33.700000000000003</c:v>
                </c:pt>
                <c:pt idx="4">
                  <c:v>18.8</c:v>
                </c:pt>
                <c:pt idx="5">
                  <c:v>18.899999999999999</c:v>
                </c:pt>
                <c:pt idx="6">
                  <c:v>19.5</c:v>
                </c:pt>
                <c:pt idx="7">
                  <c:v>10</c:v>
                </c:pt>
                <c:pt idx="8">
                  <c:v>0</c:v>
                </c:pt>
                <c:pt idx="9">
                  <c:v>8.6999999999999993</c:v>
                </c:pt>
                <c:pt idx="10">
                  <c:v>12.8</c:v>
                </c:pt>
                <c:pt idx="11">
                  <c:v>17.8</c:v>
                </c:pt>
                <c:pt idx="12">
                  <c:v>9.8000000000000007</c:v>
                </c:pt>
                <c:pt idx="13">
                  <c:v>10.1</c:v>
                </c:pt>
                <c:pt idx="14">
                  <c:v>14.8</c:v>
                </c:pt>
                <c:pt idx="15">
                  <c:v>6.1</c:v>
                </c:pt>
                <c:pt idx="16">
                  <c:v>8.5</c:v>
                </c:pt>
                <c:pt idx="17">
                  <c:v>13.1</c:v>
                </c:pt>
                <c:pt idx="18">
                  <c:v>15.7</c:v>
                </c:pt>
                <c:pt idx="19">
                  <c:v>14.6</c:v>
                </c:pt>
                <c:pt idx="20">
                  <c:v>11.8</c:v>
                </c:pt>
              </c:numCache>
            </c:numRef>
          </c:val>
          <c:extLst>
            <c:ext xmlns:c16="http://schemas.microsoft.com/office/drawing/2014/chart" uri="{C3380CC4-5D6E-409C-BE32-E72D297353CC}">
              <c16:uniqueId val="{00000001-49CF-47EC-BE95-5A42CED6F17E}"/>
            </c:ext>
          </c:extLst>
        </c:ser>
        <c:dLbls>
          <c:dLblPos val="outEnd"/>
          <c:showLegendKey val="0"/>
          <c:showVal val="1"/>
          <c:showCatName val="0"/>
          <c:showSerName val="0"/>
          <c:showPercent val="0"/>
          <c:showBubbleSize val="0"/>
        </c:dLbls>
        <c:gapWidth val="219"/>
        <c:overlap val="-27"/>
        <c:axId val="604229528"/>
        <c:axId val="604230184"/>
      </c:barChart>
      <c:catAx>
        <c:axId val="604229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04230184"/>
        <c:crosses val="autoZero"/>
        <c:auto val="1"/>
        <c:lblAlgn val="ctr"/>
        <c:lblOffset val="100"/>
        <c:noMultiLvlLbl val="0"/>
      </c:catAx>
      <c:valAx>
        <c:axId val="604230184"/>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042295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b="1" dirty="0">
                <a:solidFill>
                  <a:schemeClr val="tx1">
                    <a:lumMod val="50000"/>
                    <a:lumOff val="50000"/>
                  </a:schemeClr>
                </a:solidFill>
              </a:rPr>
              <a:t>2010-2019 Caseload, Reentries,</a:t>
            </a:r>
            <a:r>
              <a:rPr lang="en-US" sz="1800" b="1" baseline="0" dirty="0">
                <a:solidFill>
                  <a:schemeClr val="tx1">
                    <a:lumMod val="50000"/>
                    <a:lumOff val="50000"/>
                  </a:schemeClr>
                </a:solidFill>
              </a:rPr>
              <a:t> and Exits</a:t>
            </a:r>
            <a:endParaRPr lang="en-US" sz="1800" b="1" dirty="0">
              <a:solidFill>
                <a:schemeClr val="tx1">
                  <a:lumMod val="50000"/>
                  <a:lumOff val="50000"/>
                </a:schemeClr>
              </a:solidFill>
            </a:endParaRPr>
          </a:p>
          <a:p>
            <a:pPr>
              <a:defRPr sz="1800" b="0" i="0" u="none" strike="noStrike" kern="1200" spc="0" baseline="0">
                <a:solidFill>
                  <a:schemeClr val="tx1">
                    <a:lumMod val="65000"/>
                    <a:lumOff val="35000"/>
                  </a:schemeClr>
                </a:solidFill>
                <a:latin typeface="+mn-lt"/>
                <a:ea typeface="+mn-ea"/>
                <a:cs typeface="+mn-cs"/>
              </a:defRPr>
            </a:pPr>
            <a:r>
              <a:rPr lang="en-US" sz="1800" b="1" dirty="0">
                <a:solidFill>
                  <a:schemeClr val="tx1">
                    <a:lumMod val="50000"/>
                    <a:lumOff val="50000"/>
                  </a:schemeClr>
                </a:solidFill>
              </a:rPr>
              <a:t>Youth Ages</a:t>
            </a:r>
            <a:r>
              <a:rPr lang="en-US" sz="1800" b="1" baseline="0" dirty="0">
                <a:solidFill>
                  <a:schemeClr val="tx1">
                    <a:lumMod val="50000"/>
                    <a:lumOff val="50000"/>
                  </a:schemeClr>
                </a:solidFill>
              </a:rPr>
              <a:t> 18-21, </a:t>
            </a:r>
            <a:r>
              <a:rPr lang="en-US" sz="1800" b="1" dirty="0">
                <a:solidFill>
                  <a:schemeClr val="tx1">
                    <a:lumMod val="50000"/>
                    <a:lumOff val="50000"/>
                  </a:schemeClr>
                </a:solidFill>
              </a:rPr>
              <a:t>In</a:t>
            </a:r>
            <a:r>
              <a:rPr lang="en-US" sz="1800" b="1" baseline="0" dirty="0">
                <a:solidFill>
                  <a:schemeClr val="tx1">
                    <a:lumMod val="50000"/>
                    <a:lumOff val="50000"/>
                  </a:schemeClr>
                </a:solidFill>
              </a:rPr>
              <a:t> Care for 8 or More Days</a:t>
            </a:r>
            <a:endParaRPr lang="en-US" sz="1800" b="1" dirty="0">
              <a:solidFill>
                <a:schemeClr val="tx1">
                  <a:lumMod val="50000"/>
                  <a:lumOff val="50000"/>
                </a:schemeClr>
              </a:solidFill>
            </a:endParaRPr>
          </a:p>
        </c:rich>
      </c:tx>
      <c:overlay val="0"/>
      <c:spPr>
        <a:noFill/>
        <a:ln w="25400">
          <a:noFill/>
        </a:ln>
      </c:spPr>
    </c:title>
    <c:autoTitleDeleted val="0"/>
    <c:plotArea>
      <c:layout>
        <c:manualLayout>
          <c:layoutTarget val="inner"/>
          <c:xMode val="edge"/>
          <c:yMode val="edge"/>
          <c:x val="5.6974088091170341E-2"/>
          <c:y val="0.14296442088460032"/>
          <c:w val="0.90992581824598395"/>
          <c:h val="0.66084901897025172"/>
        </c:manualLayout>
      </c:layout>
      <c:lineChart>
        <c:grouping val="standard"/>
        <c:varyColors val="0"/>
        <c:ser>
          <c:idx val="0"/>
          <c:order val="0"/>
          <c:tx>
            <c:strRef>
              <c:f>'CSSRdata (18)'!$A$11</c:f>
              <c:strCache>
                <c:ptCount val="1"/>
                <c:pt idx="0">
                  <c:v>Caseload</c:v>
                </c:pt>
              </c:strCache>
            </c:strRef>
          </c:tx>
          <c:spPr>
            <a:ln w="28575" cap="rnd">
              <a:solidFill>
                <a:schemeClr val="accent1"/>
              </a:solidFill>
              <a:round/>
            </a:ln>
            <a:effectLst/>
          </c:spPr>
          <c:marker>
            <c:symbol val="none"/>
          </c:marker>
          <c:dLbls>
            <c:dLbl>
              <c:idx val="0"/>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EAC-4FE5-AB6A-08CB37255EE7}"/>
                </c:ext>
              </c:extLst>
            </c:dLbl>
            <c:dLbl>
              <c:idx val="4"/>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EAC-4FE5-AB6A-08CB37255EE7}"/>
                </c:ext>
              </c:extLst>
            </c:dLbl>
            <c:dLbl>
              <c:idx val="8"/>
              <c:layout>
                <c:manualLayout>
                  <c:x val="-2.916723974285999E-2"/>
                  <c:y val="-4.69374453193350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3EAC-4FE5-AB6A-08CB37255EE7}"/>
                </c:ext>
              </c:extLst>
            </c:dLbl>
            <c:dLbl>
              <c:idx val="12"/>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EAC-4FE5-AB6A-08CB37255EE7}"/>
                </c:ext>
              </c:extLst>
            </c:dLbl>
            <c:dLbl>
              <c:idx val="16"/>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EAC-4FE5-AB6A-08CB37255EE7}"/>
                </c:ext>
              </c:extLst>
            </c:dLbl>
            <c:dLbl>
              <c:idx val="20"/>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EAC-4FE5-AB6A-08CB37255EE7}"/>
                </c:ext>
              </c:extLst>
            </c:dLbl>
            <c:dLbl>
              <c:idx val="24"/>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EAC-4FE5-AB6A-08CB37255EE7}"/>
                </c:ext>
              </c:extLst>
            </c:dLbl>
            <c:dLbl>
              <c:idx val="28"/>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EAC-4FE5-AB6A-08CB37255EE7}"/>
                </c:ext>
              </c:extLst>
            </c:dLbl>
            <c:dLbl>
              <c:idx val="32"/>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EAC-4FE5-AB6A-08CB37255EE7}"/>
                </c:ext>
              </c:extLst>
            </c:dLbl>
            <c:dLbl>
              <c:idx val="36"/>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EAC-4FE5-AB6A-08CB37255EE7}"/>
                </c:ext>
              </c:extLst>
            </c:dLbl>
            <c:dLbl>
              <c:idx val="38"/>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EAC-4FE5-AB6A-08CB37255EE7}"/>
                </c:ext>
              </c:extLst>
            </c:dLbl>
            <c:spPr>
              <a:noFill/>
              <a:ln>
                <a:noFill/>
              </a:ln>
              <a:effectLst/>
            </c:spPr>
            <c:dLblPos val="b"/>
            <c:showLegendKey val="0"/>
            <c:showVal val="0"/>
            <c:showCatName val="0"/>
            <c:showSerName val="0"/>
            <c:showPercent val="0"/>
            <c:showBubbleSize val="0"/>
            <c:extLst>
              <c:ext xmlns:c15="http://schemas.microsoft.com/office/drawing/2012/chart" uri="{CE6537A1-D6FC-4f65-9D91-7224C49458BB}">
                <c15:showLeaderLines val="1"/>
              </c:ext>
            </c:extLst>
          </c:dLbls>
          <c:cat>
            <c:numRef>
              <c:f>'CSSRdata (18)'!$B$8:$AN$8</c:f>
              <c:numCache>
                <c:formatCode>General</c:formatCode>
                <c:ptCount val="39"/>
                <c:pt idx="0">
                  <c:v>2010</c:v>
                </c:pt>
                <c:pt idx="4">
                  <c:v>2011</c:v>
                </c:pt>
                <c:pt idx="8">
                  <c:v>2012</c:v>
                </c:pt>
                <c:pt idx="12">
                  <c:v>2013</c:v>
                </c:pt>
                <c:pt idx="16">
                  <c:v>2014</c:v>
                </c:pt>
                <c:pt idx="20">
                  <c:v>2015</c:v>
                </c:pt>
                <c:pt idx="24">
                  <c:v>2016</c:v>
                </c:pt>
                <c:pt idx="28">
                  <c:v>2017</c:v>
                </c:pt>
                <c:pt idx="32">
                  <c:v>2018</c:v>
                </c:pt>
                <c:pt idx="36">
                  <c:v>2019</c:v>
                </c:pt>
              </c:numCache>
            </c:numRef>
          </c:cat>
          <c:val>
            <c:numRef>
              <c:f>'CSSRdata (18)'!$B$11:$AN$11</c:f>
              <c:numCache>
                <c:formatCode>#,##0</c:formatCode>
                <c:ptCount val="39"/>
                <c:pt idx="0">
                  <c:v>3133</c:v>
                </c:pt>
                <c:pt idx="1">
                  <c:v>3349</c:v>
                </c:pt>
                <c:pt idx="2">
                  <c:v>2921</c:v>
                </c:pt>
                <c:pt idx="3">
                  <c:v>2842</c:v>
                </c:pt>
                <c:pt idx="4">
                  <c:v>3193</c:v>
                </c:pt>
                <c:pt idx="5">
                  <c:v>3463</c:v>
                </c:pt>
                <c:pt idx="6">
                  <c:v>3123</c:v>
                </c:pt>
                <c:pt idx="7">
                  <c:v>3119</c:v>
                </c:pt>
                <c:pt idx="8">
                  <c:v>3591</c:v>
                </c:pt>
                <c:pt idx="9">
                  <c:v>4091</c:v>
                </c:pt>
                <c:pt idx="10">
                  <c:v>4534</c:v>
                </c:pt>
                <c:pt idx="11">
                  <c:v>5128</c:v>
                </c:pt>
                <c:pt idx="12">
                  <c:v>5867</c:v>
                </c:pt>
                <c:pt idx="13">
                  <c:v>6542</c:v>
                </c:pt>
                <c:pt idx="14">
                  <c:v>7102</c:v>
                </c:pt>
                <c:pt idx="15">
                  <c:v>7671</c:v>
                </c:pt>
                <c:pt idx="16">
                  <c:v>8343</c:v>
                </c:pt>
                <c:pt idx="17">
                  <c:v>8831</c:v>
                </c:pt>
                <c:pt idx="18">
                  <c:v>9143</c:v>
                </c:pt>
                <c:pt idx="19">
                  <c:v>9301</c:v>
                </c:pt>
                <c:pt idx="20">
                  <c:v>9388</c:v>
                </c:pt>
                <c:pt idx="21">
                  <c:v>9352</c:v>
                </c:pt>
                <c:pt idx="22">
                  <c:v>9148</c:v>
                </c:pt>
                <c:pt idx="23">
                  <c:v>8996</c:v>
                </c:pt>
                <c:pt idx="24">
                  <c:v>9002</c:v>
                </c:pt>
                <c:pt idx="25">
                  <c:v>8958</c:v>
                </c:pt>
                <c:pt idx="26">
                  <c:v>8806</c:v>
                </c:pt>
                <c:pt idx="27">
                  <c:v>8709</c:v>
                </c:pt>
                <c:pt idx="28">
                  <c:v>8805</c:v>
                </c:pt>
                <c:pt idx="29">
                  <c:v>8629</c:v>
                </c:pt>
                <c:pt idx="30">
                  <c:v>8333</c:v>
                </c:pt>
                <c:pt idx="31">
                  <c:v>8329</c:v>
                </c:pt>
                <c:pt idx="32">
                  <c:v>8311</c:v>
                </c:pt>
                <c:pt idx="33">
                  <c:v>8381</c:v>
                </c:pt>
                <c:pt idx="34">
                  <c:v>8381</c:v>
                </c:pt>
                <c:pt idx="35">
                  <c:v>8416</c:v>
                </c:pt>
                <c:pt idx="36">
                  <c:v>8519</c:v>
                </c:pt>
                <c:pt idx="37">
                  <c:v>8556</c:v>
                </c:pt>
                <c:pt idx="38">
                  <c:v>8411</c:v>
                </c:pt>
              </c:numCache>
            </c:numRef>
          </c:val>
          <c:smooth val="0"/>
          <c:extLst>
            <c:ext xmlns:c16="http://schemas.microsoft.com/office/drawing/2014/chart" uri="{C3380CC4-5D6E-409C-BE32-E72D297353CC}">
              <c16:uniqueId val="{0000000A-3EAC-4FE5-AB6A-08CB37255EE7}"/>
            </c:ext>
          </c:extLst>
        </c:ser>
        <c:ser>
          <c:idx val="1"/>
          <c:order val="1"/>
          <c:tx>
            <c:strRef>
              <c:f>'CSSRdata (18)'!$A$10</c:f>
              <c:strCache>
                <c:ptCount val="1"/>
                <c:pt idx="0">
                  <c:v>Reentries</c:v>
                </c:pt>
              </c:strCache>
            </c:strRef>
          </c:tx>
          <c:spPr>
            <a:ln w="28575" cap="rnd">
              <a:solidFill>
                <a:schemeClr val="accent2"/>
              </a:solidFill>
              <a:round/>
            </a:ln>
            <a:effectLst/>
          </c:spPr>
          <c:marker>
            <c:symbol val="none"/>
          </c:marker>
          <c:dLbls>
            <c:dLbl>
              <c:idx val="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3EAC-4FE5-AB6A-08CB37255EE7}"/>
                </c:ext>
              </c:extLst>
            </c:dLbl>
            <c:dLbl>
              <c:idx val="4"/>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3EAC-4FE5-AB6A-08CB37255EE7}"/>
                </c:ext>
              </c:extLst>
            </c:dLbl>
            <c:dLbl>
              <c:idx val="8"/>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3EAC-4FE5-AB6A-08CB37255EE7}"/>
                </c:ext>
              </c:extLst>
            </c:dLbl>
            <c:dLbl>
              <c:idx val="12"/>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3EAC-4FE5-AB6A-08CB37255EE7}"/>
                </c:ext>
              </c:extLst>
            </c:dLbl>
            <c:dLbl>
              <c:idx val="16"/>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3EAC-4FE5-AB6A-08CB37255EE7}"/>
                </c:ext>
              </c:extLst>
            </c:dLbl>
            <c:dLbl>
              <c:idx val="2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3EAC-4FE5-AB6A-08CB37255EE7}"/>
                </c:ext>
              </c:extLst>
            </c:dLbl>
            <c:dLbl>
              <c:idx val="24"/>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3EAC-4FE5-AB6A-08CB37255EE7}"/>
                </c:ext>
              </c:extLst>
            </c:dLbl>
            <c:dLbl>
              <c:idx val="28"/>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3EAC-4FE5-AB6A-08CB37255EE7}"/>
                </c:ext>
              </c:extLst>
            </c:dLbl>
            <c:dLbl>
              <c:idx val="32"/>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3EAC-4FE5-AB6A-08CB37255EE7}"/>
                </c:ext>
              </c:extLst>
            </c:dLbl>
            <c:dLbl>
              <c:idx val="34"/>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3EAC-4FE5-AB6A-08CB37255EE7}"/>
                </c:ext>
              </c:extLst>
            </c:dLbl>
            <c:spPr>
              <a:noFill/>
              <a:ln>
                <a:noFill/>
              </a:ln>
              <a:effectLst/>
            </c:spPr>
            <c:dLblPos val="t"/>
            <c:showLegendKey val="0"/>
            <c:showVal val="0"/>
            <c:showCatName val="0"/>
            <c:showSerName val="0"/>
            <c:showPercent val="0"/>
            <c:showBubbleSize val="0"/>
            <c:extLst>
              <c:ext xmlns:c15="http://schemas.microsoft.com/office/drawing/2012/chart" uri="{CE6537A1-D6FC-4f65-9D91-7224C49458BB}">
                <c15:showLeaderLines val="1"/>
              </c:ext>
            </c:extLst>
          </c:dLbls>
          <c:cat>
            <c:numRef>
              <c:f>'CSSRdata (18)'!$B$8:$AN$8</c:f>
              <c:numCache>
                <c:formatCode>General</c:formatCode>
                <c:ptCount val="39"/>
                <c:pt idx="0">
                  <c:v>2010</c:v>
                </c:pt>
                <c:pt idx="4">
                  <c:v>2011</c:v>
                </c:pt>
                <c:pt idx="8">
                  <c:v>2012</c:v>
                </c:pt>
                <c:pt idx="12">
                  <c:v>2013</c:v>
                </c:pt>
                <c:pt idx="16">
                  <c:v>2014</c:v>
                </c:pt>
                <c:pt idx="20">
                  <c:v>2015</c:v>
                </c:pt>
                <c:pt idx="24">
                  <c:v>2016</c:v>
                </c:pt>
                <c:pt idx="28">
                  <c:v>2017</c:v>
                </c:pt>
                <c:pt idx="32">
                  <c:v>2018</c:v>
                </c:pt>
                <c:pt idx="36">
                  <c:v>2019</c:v>
                </c:pt>
              </c:numCache>
            </c:numRef>
          </c:cat>
          <c:val>
            <c:numRef>
              <c:f>'CSSRdata (18)'!$B$10:$AN$10</c:f>
              <c:numCache>
                <c:formatCode>General</c:formatCode>
                <c:ptCount val="39"/>
                <c:pt idx="0">
                  <c:v>35</c:v>
                </c:pt>
                <c:pt idx="1">
                  <c:v>30</c:v>
                </c:pt>
                <c:pt idx="2">
                  <c:v>26</c:v>
                </c:pt>
                <c:pt idx="3">
                  <c:v>26</c:v>
                </c:pt>
                <c:pt idx="4">
                  <c:v>25</c:v>
                </c:pt>
                <c:pt idx="5">
                  <c:v>45</c:v>
                </c:pt>
                <c:pt idx="6">
                  <c:v>106</c:v>
                </c:pt>
                <c:pt idx="7">
                  <c:v>207</c:v>
                </c:pt>
                <c:pt idx="8">
                  <c:v>310</c:v>
                </c:pt>
                <c:pt idx="9">
                  <c:v>418</c:v>
                </c:pt>
                <c:pt idx="10">
                  <c:v>473</c:v>
                </c:pt>
                <c:pt idx="11">
                  <c:v>528</c:v>
                </c:pt>
                <c:pt idx="12">
                  <c:v>574</c:v>
                </c:pt>
                <c:pt idx="13">
                  <c:v>620</c:v>
                </c:pt>
                <c:pt idx="14">
                  <c:v>676</c:v>
                </c:pt>
                <c:pt idx="15">
                  <c:v>700</c:v>
                </c:pt>
                <c:pt idx="16">
                  <c:v>711</c:v>
                </c:pt>
                <c:pt idx="17">
                  <c:v>738</c:v>
                </c:pt>
                <c:pt idx="18">
                  <c:v>760</c:v>
                </c:pt>
                <c:pt idx="19">
                  <c:v>761</c:v>
                </c:pt>
                <c:pt idx="20">
                  <c:v>790</c:v>
                </c:pt>
                <c:pt idx="21">
                  <c:v>760</c:v>
                </c:pt>
                <c:pt idx="22">
                  <c:v>739</c:v>
                </c:pt>
                <c:pt idx="23">
                  <c:v>701</c:v>
                </c:pt>
                <c:pt idx="24">
                  <c:v>639</c:v>
                </c:pt>
                <c:pt idx="25">
                  <c:v>619</c:v>
                </c:pt>
                <c:pt idx="26">
                  <c:v>571</c:v>
                </c:pt>
                <c:pt idx="27">
                  <c:v>580</c:v>
                </c:pt>
                <c:pt idx="28">
                  <c:v>587</c:v>
                </c:pt>
                <c:pt idx="29">
                  <c:v>571</c:v>
                </c:pt>
                <c:pt idx="30">
                  <c:v>564</c:v>
                </c:pt>
                <c:pt idx="31">
                  <c:v>570</c:v>
                </c:pt>
                <c:pt idx="32">
                  <c:v>575</c:v>
                </c:pt>
                <c:pt idx="33">
                  <c:v>559</c:v>
                </c:pt>
                <c:pt idx="34">
                  <c:v>542</c:v>
                </c:pt>
              </c:numCache>
            </c:numRef>
          </c:val>
          <c:smooth val="0"/>
          <c:extLst>
            <c:ext xmlns:c16="http://schemas.microsoft.com/office/drawing/2014/chart" uri="{C3380CC4-5D6E-409C-BE32-E72D297353CC}">
              <c16:uniqueId val="{00000015-3EAC-4FE5-AB6A-08CB37255EE7}"/>
            </c:ext>
          </c:extLst>
        </c:ser>
        <c:ser>
          <c:idx val="2"/>
          <c:order val="2"/>
          <c:tx>
            <c:strRef>
              <c:f>'CSSRdata (18)'!$A$9</c:f>
              <c:strCache>
                <c:ptCount val="1"/>
                <c:pt idx="0">
                  <c:v>Exits</c:v>
                </c:pt>
              </c:strCache>
            </c:strRef>
          </c:tx>
          <c:spPr>
            <a:ln w="28575" cap="rnd">
              <a:solidFill>
                <a:schemeClr val="accent3"/>
              </a:solidFill>
              <a:round/>
            </a:ln>
            <a:effectLst/>
          </c:spPr>
          <c:marker>
            <c:symbol val="none"/>
          </c:marker>
          <c:dLbls>
            <c:dLbl>
              <c:idx val="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3EAC-4FE5-AB6A-08CB37255EE7}"/>
                </c:ext>
              </c:extLst>
            </c:dLbl>
            <c:dLbl>
              <c:idx val="4"/>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3EAC-4FE5-AB6A-08CB37255EE7}"/>
                </c:ext>
              </c:extLst>
            </c:dLbl>
            <c:dLbl>
              <c:idx val="8"/>
              <c:layout>
                <c:manualLayout>
                  <c:x val="-2.1834174095293129E-2"/>
                  <c:y val="3.860411198600164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3EAC-4FE5-AB6A-08CB37255EE7}"/>
                </c:ext>
              </c:extLst>
            </c:dLbl>
            <c:dLbl>
              <c:idx val="12"/>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3EAC-4FE5-AB6A-08CB37255EE7}"/>
                </c:ext>
              </c:extLst>
            </c:dLbl>
            <c:dLbl>
              <c:idx val="16"/>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3EAC-4FE5-AB6A-08CB37255EE7}"/>
                </c:ext>
              </c:extLst>
            </c:dLbl>
            <c:dLbl>
              <c:idx val="2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3EAC-4FE5-AB6A-08CB37255EE7}"/>
                </c:ext>
              </c:extLst>
            </c:dLbl>
            <c:dLbl>
              <c:idx val="24"/>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3EAC-4FE5-AB6A-08CB37255EE7}"/>
                </c:ext>
              </c:extLst>
            </c:dLbl>
            <c:dLbl>
              <c:idx val="28"/>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3EAC-4FE5-AB6A-08CB37255EE7}"/>
                </c:ext>
              </c:extLst>
            </c:dLbl>
            <c:dLbl>
              <c:idx val="32"/>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3EAC-4FE5-AB6A-08CB37255EE7}"/>
                </c:ext>
              </c:extLst>
            </c:dLbl>
            <c:dLbl>
              <c:idx val="34"/>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3EAC-4FE5-AB6A-08CB37255EE7}"/>
                </c:ext>
              </c:extLst>
            </c:dLbl>
            <c:spPr>
              <a:noFill/>
              <a:ln>
                <a:noFill/>
              </a:ln>
              <a:effectLst/>
            </c:spPr>
            <c:dLblPos val="t"/>
            <c:showLegendKey val="0"/>
            <c:showVal val="0"/>
            <c:showCatName val="0"/>
            <c:showSerName val="0"/>
            <c:showPercent val="0"/>
            <c:showBubbleSize val="0"/>
            <c:extLst>
              <c:ext xmlns:c15="http://schemas.microsoft.com/office/drawing/2012/chart" uri="{CE6537A1-D6FC-4f65-9D91-7224C49458BB}">
                <c15:showLeaderLines val="1"/>
              </c:ext>
            </c:extLst>
          </c:dLbls>
          <c:cat>
            <c:numRef>
              <c:f>'CSSRdata (18)'!$B$8:$AN$8</c:f>
              <c:numCache>
                <c:formatCode>General</c:formatCode>
                <c:ptCount val="39"/>
                <c:pt idx="0">
                  <c:v>2010</c:v>
                </c:pt>
                <c:pt idx="4">
                  <c:v>2011</c:v>
                </c:pt>
                <c:pt idx="8">
                  <c:v>2012</c:v>
                </c:pt>
                <c:pt idx="12">
                  <c:v>2013</c:v>
                </c:pt>
                <c:pt idx="16">
                  <c:v>2014</c:v>
                </c:pt>
                <c:pt idx="20">
                  <c:v>2015</c:v>
                </c:pt>
                <c:pt idx="24">
                  <c:v>2016</c:v>
                </c:pt>
                <c:pt idx="28">
                  <c:v>2017</c:v>
                </c:pt>
                <c:pt idx="32">
                  <c:v>2018</c:v>
                </c:pt>
                <c:pt idx="36">
                  <c:v>2019</c:v>
                </c:pt>
              </c:numCache>
            </c:numRef>
          </c:cat>
          <c:val>
            <c:numRef>
              <c:f>'CSSRdata (18)'!$B$9:$AN$9</c:f>
              <c:numCache>
                <c:formatCode>#,##0</c:formatCode>
                <c:ptCount val="39"/>
                <c:pt idx="0">
                  <c:v>5572</c:v>
                </c:pt>
                <c:pt idx="1">
                  <c:v>5473</c:v>
                </c:pt>
                <c:pt idx="2">
                  <c:v>5292</c:v>
                </c:pt>
                <c:pt idx="3">
                  <c:v>5228</c:v>
                </c:pt>
                <c:pt idx="4">
                  <c:v>5004</c:v>
                </c:pt>
                <c:pt idx="5">
                  <c:v>4782</c:v>
                </c:pt>
                <c:pt idx="6">
                  <c:v>4106</c:v>
                </c:pt>
                <c:pt idx="7">
                  <c:v>3511</c:v>
                </c:pt>
                <c:pt idx="8">
                  <c:v>3387</c:v>
                </c:pt>
                <c:pt idx="9">
                  <c:v>3291</c:v>
                </c:pt>
                <c:pt idx="10">
                  <c:v>3137</c:v>
                </c:pt>
                <c:pt idx="11">
                  <c:v>3145</c:v>
                </c:pt>
                <c:pt idx="12">
                  <c:v>3149</c:v>
                </c:pt>
                <c:pt idx="13">
                  <c:v>3343</c:v>
                </c:pt>
                <c:pt idx="14">
                  <c:v>3599</c:v>
                </c:pt>
                <c:pt idx="15">
                  <c:v>3981</c:v>
                </c:pt>
                <c:pt idx="16">
                  <c:v>4471</c:v>
                </c:pt>
                <c:pt idx="17">
                  <c:v>4878</c:v>
                </c:pt>
                <c:pt idx="18">
                  <c:v>5299</c:v>
                </c:pt>
                <c:pt idx="19">
                  <c:v>5524</c:v>
                </c:pt>
                <c:pt idx="20">
                  <c:v>5657</c:v>
                </c:pt>
                <c:pt idx="21">
                  <c:v>5694</c:v>
                </c:pt>
                <c:pt idx="22">
                  <c:v>5641</c:v>
                </c:pt>
                <c:pt idx="23">
                  <c:v>5553</c:v>
                </c:pt>
                <c:pt idx="24">
                  <c:v>5416</c:v>
                </c:pt>
                <c:pt idx="25">
                  <c:v>5463</c:v>
                </c:pt>
                <c:pt idx="26">
                  <c:v>5485</c:v>
                </c:pt>
                <c:pt idx="27">
                  <c:v>5354</c:v>
                </c:pt>
                <c:pt idx="28">
                  <c:v>5313</c:v>
                </c:pt>
                <c:pt idx="29">
                  <c:v>5018</c:v>
                </c:pt>
                <c:pt idx="30">
                  <c:v>4718</c:v>
                </c:pt>
                <c:pt idx="31">
                  <c:v>4640</c:v>
                </c:pt>
                <c:pt idx="32">
                  <c:v>4571</c:v>
                </c:pt>
                <c:pt idx="33">
                  <c:v>4525</c:v>
                </c:pt>
                <c:pt idx="34">
                  <c:v>4499</c:v>
                </c:pt>
              </c:numCache>
            </c:numRef>
          </c:val>
          <c:smooth val="0"/>
          <c:extLst>
            <c:ext xmlns:c16="http://schemas.microsoft.com/office/drawing/2014/chart" uri="{C3380CC4-5D6E-409C-BE32-E72D297353CC}">
              <c16:uniqueId val="{00000020-3EAC-4FE5-AB6A-08CB37255EE7}"/>
            </c:ext>
          </c:extLst>
        </c:ser>
        <c:dLbls>
          <c:showLegendKey val="0"/>
          <c:showVal val="0"/>
          <c:showCatName val="0"/>
          <c:showSerName val="0"/>
          <c:showPercent val="0"/>
          <c:showBubbleSize val="0"/>
        </c:dLbls>
        <c:smooth val="0"/>
        <c:axId val="629559552"/>
        <c:axId val="1"/>
      </c:lineChart>
      <c:catAx>
        <c:axId val="629559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
        <c:crosses val="autoZero"/>
        <c:auto val="1"/>
        <c:lblAlgn val="ctr"/>
        <c:lblOffset val="100"/>
        <c:noMultiLvlLbl val="0"/>
      </c:catAx>
      <c:valAx>
        <c:axId val="1"/>
        <c:scaling>
          <c:orientation val="minMax"/>
        </c:scaling>
        <c:delete val="0"/>
        <c:axPos val="l"/>
        <c:numFmt formatCode="#,##0" sourceLinked="1"/>
        <c:majorTickMark val="none"/>
        <c:minorTickMark val="none"/>
        <c:tickLblPos val="nextTo"/>
        <c:spPr>
          <a:ln w="6350">
            <a:noFill/>
          </a:ln>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29559552"/>
        <c:crosses val="autoZero"/>
        <c:crossBetween val="between"/>
      </c:valAx>
      <c:spPr>
        <a:noFill/>
        <a:ln w="25400">
          <a:noFill/>
        </a:ln>
      </c:spPr>
    </c:plotArea>
    <c:legend>
      <c:legendPos val="b"/>
      <c:overlay val="0"/>
      <c:spPr>
        <a:noFill/>
        <a:ln w="25400">
          <a:noFill/>
        </a:ln>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b="1" i="0" baseline="0" dirty="0">
                <a:solidFill>
                  <a:schemeClr val="tx1">
                    <a:lumMod val="50000"/>
                    <a:lumOff val="50000"/>
                  </a:schemeClr>
                </a:solidFill>
                <a:effectLst/>
              </a:rPr>
              <a:t>2010-2018 Youth Age 18-21</a:t>
            </a:r>
            <a:endParaRPr lang="en-US" sz="1800" b="1" dirty="0">
              <a:solidFill>
                <a:schemeClr val="tx1">
                  <a:lumMod val="50000"/>
                  <a:lumOff val="50000"/>
                </a:schemeClr>
              </a:solidFill>
              <a:effectLst/>
            </a:endParaRPr>
          </a:p>
          <a:p>
            <a:pPr>
              <a:defRPr sz="1800"/>
            </a:pPr>
            <a:r>
              <a:rPr lang="en-US" sz="1800" b="1" i="0" baseline="0" dirty="0">
                <a:solidFill>
                  <a:schemeClr val="tx1">
                    <a:lumMod val="50000"/>
                    <a:lumOff val="50000"/>
                  </a:schemeClr>
                </a:solidFill>
                <a:effectLst/>
              </a:rPr>
              <a:t>Exits from Foster Care for Youth in Care 8 or More Days, by Agency Type</a:t>
            </a:r>
            <a:endParaRPr lang="en-US" sz="1800" b="1" dirty="0">
              <a:solidFill>
                <a:schemeClr val="tx1">
                  <a:lumMod val="50000"/>
                  <a:lumOff val="50000"/>
                </a:schemeClr>
              </a:solidFill>
              <a:effectLst/>
            </a:endParaRP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'CSSRdata (48)'!$A$12</c:f>
              <c:strCache>
                <c:ptCount val="1"/>
                <c:pt idx="0">
                  <c:v>Child Welfare</c:v>
                </c:pt>
              </c:strCache>
            </c:strRef>
          </c:tx>
          <c:spPr>
            <a:ln w="28575" cap="rnd">
              <a:solidFill>
                <a:schemeClr val="accent1"/>
              </a:solidFill>
              <a:round/>
            </a:ln>
            <a:effectLst/>
          </c:spPr>
          <c:marker>
            <c:symbol val="none"/>
          </c:marker>
          <c:dLbls>
            <c:dLbl>
              <c:idx val="0"/>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6A2-4F7B-999C-FAB5B00EC8A2}"/>
                </c:ext>
              </c:extLst>
            </c:dLbl>
            <c:dLbl>
              <c:idx val="4"/>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6A2-4F7B-999C-FAB5B00EC8A2}"/>
                </c:ext>
              </c:extLst>
            </c:dLbl>
            <c:dLbl>
              <c:idx val="8"/>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6A2-4F7B-999C-FAB5B00EC8A2}"/>
                </c:ext>
              </c:extLst>
            </c:dLbl>
            <c:dLbl>
              <c:idx val="12"/>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6A2-4F7B-999C-FAB5B00EC8A2}"/>
                </c:ext>
              </c:extLst>
            </c:dLbl>
            <c:dLbl>
              <c:idx val="16"/>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6A2-4F7B-999C-FAB5B00EC8A2}"/>
                </c:ext>
              </c:extLst>
            </c:dLbl>
            <c:dLbl>
              <c:idx val="20"/>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6A2-4F7B-999C-FAB5B00EC8A2}"/>
                </c:ext>
              </c:extLst>
            </c:dLbl>
            <c:dLbl>
              <c:idx val="24"/>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6A2-4F7B-999C-FAB5B00EC8A2}"/>
                </c:ext>
              </c:extLst>
            </c:dLbl>
            <c:dLbl>
              <c:idx val="28"/>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6A2-4F7B-999C-FAB5B00EC8A2}"/>
                </c:ext>
              </c:extLst>
            </c:dLbl>
            <c:dLbl>
              <c:idx val="32"/>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6A2-4F7B-999C-FAB5B00EC8A2}"/>
                </c:ext>
              </c:extLst>
            </c:dLbl>
            <c:dLbl>
              <c:idx val="34"/>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6A2-4F7B-999C-FAB5B00EC8A2}"/>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'CSSRdata (48)'!$B$11:$AJ$11</c:f>
              <c:numCache>
                <c:formatCode>General</c:formatCode>
                <c:ptCount val="35"/>
                <c:pt idx="0">
                  <c:v>2010</c:v>
                </c:pt>
                <c:pt idx="4">
                  <c:v>2011</c:v>
                </c:pt>
                <c:pt idx="8">
                  <c:v>2012</c:v>
                </c:pt>
                <c:pt idx="12">
                  <c:v>2013</c:v>
                </c:pt>
                <c:pt idx="16">
                  <c:v>2014</c:v>
                </c:pt>
                <c:pt idx="20">
                  <c:v>2015</c:v>
                </c:pt>
                <c:pt idx="24">
                  <c:v>2016</c:v>
                </c:pt>
                <c:pt idx="28">
                  <c:v>2017</c:v>
                </c:pt>
                <c:pt idx="32">
                  <c:v>2018</c:v>
                </c:pt>
              </c:numCache>
            </c:numRef>
          </c:cat>
          <c:val>
            <c:numRef>
              <c:f>'CSSRdata (48)'!$B$12:$AJ$12</c:f>
              <c:numCache>
                <c:formatCode>#,##0</c:formatCode>
                <c:ptCount val="35"/>
                <c:pt idx="0">
                  <c:v>4721</c:v>
                </c:pt>
                <c:pt idx="1">
                  <c:v>4623</c:v>
                </c:pt>
                <c:pt idx="2">
                  <c:v>4443</c:v>
                </c:pt>
                <c:pt idx="3">
                  <c:v>4311</c:v>
                </c:pt>
                <c:pt idx="4">
                  <c:v>4083</c:v>
                </c:pt>
                <c:pt idx="5">
                  <c:v>3838</c:v>
                </c:pt>
                <c:pt idx="6">
                  <c:v>3223</c:v>
                </c:pt>
                <c:pt idx="7">
                  <c:v>2678</c:v>
                </c:pt>
                <c:pt idx="8">
                  <c:v>2542</c:v>
                </c:pt>
                <c:pt idx="9">
                  <c:v>2470</c:v>
                </c:pt>
                <c:pt idx="10">
                  <c:v>2314</c:v>
                </c:pt>
                <c:pt idx="11">
                  <c:v>2273</c:v>
                </c:pt>
                <c:pt idx="12">
                  <c:v>2252</c:v>
                </c:pt>
                <c:pt idx="13">
                  <c:v>2382</c:v>
                </c:pt>
                <c:pt idx="14">
                  <c:v>2561</c:v>
                </c:pt>
                <c:pt idx="15">
                  <c:v>2916</c:v>
                </c:pt>
                <c:pt idx="16">
                  <c:v>3320</c:v>
                </c:pt>
                <c:pt idx="17">
                  <c:v>3672</c:v>
                </c:pt>
                <c:pt idx="18">
                  <c:v>4053</c:v>
                </c:pt>
                <c:pt idx="19">
                  <c:v>4235</c:v>
                </c:pt>
                <c:pt idx="20">
                  <c:v>4381</c:v>
                </c:pt>
                <c:pt idx="21">
                  <c:v>4422</c:v>
                </c:pt>
                <c:pt idx="22">
                  <c:v>4382</c:v>
                </c:pt>
                <c:pt idx="23">
                  <c:v>4284</c:v>
                </c:pt>
                <c:pt idx="24">
                  <c:v>4167</c:v>
                </c:pt>
                <c:pt idx="25">
                  <c:v>4180</c:v>
                </c:pt>
                <c:pt idx="26">
                  <c:v>4171</c:v>
                </c:pt>
                <c:pt idx="27">
                  <c:v>4141</c:v>
                </c:pt>
                <c:pt idx="28">
                  <c:v>4119</c:v>
                </c:pt>
                <c:pt idx="29">
                  <c:v>3937</c:v>
                </c:pt>
                <c:pt idx="30">
                  <c:v>3717</c:v>
                </c:pt>
                <c:pt idx="31">
                  <c:v>3604</c:v>
                </c:pt>
                <c:pt idx="32">
                  <c:v>3552</c:v>
                </c:pt>
                <c:pt idx="33">
                  <c:v>3533</c:v>
                </c:pt>
                <c:pt idx="34">
                  <c:v>3571</c:v>
                </c:pt>
              </c:numCache>
            </c:numRef>
          </c:val>
          <c:smooth val="0"/>
          <c:extLst>
            <c:ext xmlns:c16="http://schemas.microsoft.com/office/drawing/2014/chart" uri="{C3380CC4-5D6E-409C-BE32-E72D297353CC}">
              <c16:uniqueId val="{0000000A-66A2-4F7B-999C-FAB5B00EC8A2}"/>
            </c:ext>
          </c:extLst>
        </c:ser>
        <c:ser>
          <c:idx val="1"/>
          <c:order val="1"/>
          <c:tx>
            <c:strRef>
              <c:f>'CSSRdata (48)'!$A$13</c:f>
              <c:strCache>
                <c:ptCount val="1"/>
                <c:pt idx="0">
                  <c:v>Probation</c:v>
                </c:pt>
              </c:strCache>
            </c:strRef>
          </c:tx>
          <c:spPr>
            <a:ln w="28575" cap="rnd">
              <a:solidFill>
                <a:schemeClr val="accent2"/>
              </a:solidFill>
              <a:round/>
            </a:ln>
            <a:effectLst/>
          </c:spPr>
          <c:marker>
            <c:symbol val="none"/>
          </c:marker>
          <c:dLbls>
            <c:dLbl>
              <c:idx val="0"/>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66A2-4F7B-999C-FAB5B00EC8A2}"/>
                </c:ext>
              </c:extLst>
            </c:dLbl>
            <c:dLbl>
              <c:idx val="4"/>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66A2-4F7B-999C-FAB5B00EC8A2}"/>
                </c:ext>
              </c:extLst>
            </c:dLbl>
            <c:dLbl>
              <c:idx val="8"/>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66A2-4F7B-999C-FAB5B00EC8A2}"/>
                </c:ext>
              </c:extLst>
            </c:dLbl>
            <c:dLbl>
              <c:idx val="12"/>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66A2-4F7B-999C-FAB5B00EC8A2}"/>
                </c:ext>
              </c:extLst>
            </c:dLbl>
            <c:dLbl>
              <c:idx val="16"/>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66A2-4F7B-999C-FAB5B00EC8A2}"/>
                </c:ext>
              </c:extLst>
            </c:dLbl>
            <c:dLbl>
              <c:idx val="20"/>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66A2-4F7B-999C-FAB5B00EC8A2}"/>
                </c:ext>
              </c:extLst>
            </c:dLbl>
            <c:dLbl>
              <c:idx val="24"/>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66A2-4F7B-999C-FAB5B00EC8A2}"/>
                </c:ext>
              </c:extLst>
            </c:dLbl>
            <c:dLbl>
              <c:idx val="28"/>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66A2-4F7B-999C-FAB5B00EC8A2}"/>
                </c:ext>
              </c:extLst>
            </c:dLbl>
            <c:dLbl>
              <c:idx val="32"/>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66A2-4F7B-999C-FAB5B00EC8A2}"/>
                </c:ext>
              </c:extLst>
            </c:dLbl>
            <c:dLbl>
              <c:idx val="34"/>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66A2-4F7B-999C-FAB5B00EC8A2}"/>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'CSSRdata (48)'!$B$11:$AJ$11</c:f>
              <c:numCache>
                <c:formatCode>General</c:formatCode>
                <c:ptCount val="35"/>
                <c:pt idx="0">
                  <c:v>2010</c:v>
                </c:pt>
                <c:pt idx="4">
                  <c:v>2011</c:v>
                </c:pt>
                <c:pt idx="8">
                  <c:v>2012</c:v>
                </c:pt>
                <c:pt idx="12">
                  <c:v>2013</c:v>
                </c:pt>
                <c:pt idx="16">
                  <c:v>2014</c:v>
                </c:pt>
                <c:pt idx="20">
                  <c:v>2015</c:v>
                </c:pt>
                <c:pt idx="24">
                  <c:v>2016</c:v>
                </c:pt>
                <c:pt idx="28">
                  <c:v>2017</c:v>
                </c:pt>
                <c:pt idx="32">
                  <c:v>2018</c:v>
                </c:pt>
              </c:numCache>
            </c:numRef>
          </c:cat>
          <c:val>
            <c:numRef>
              <c:f>'CSSRdata (48)'!$B$13:$AJ$13</c:f>
              <c:numCache>
                <c:formatCode>General</c:formatCode>
                <c:ptCount val="35"/>
                <c:pt idx="0">
                  <c:v>841</c:v>
                </c:pt>
                <c:pt idx="1">
                  <c:v>839</c:v>
                </c:pt>
                <c:pt idx="2">
                  <c:v>842</c:v>
                </c:pt>
                <c:pt idx="3">
                  <c:v>910</c:v>
                </c:pt>
                <c:pt idx="4">
                  <c:v>917</c:v>
                </c:pt>
                <c:pt idx="5">
                  <c:v>941</c:v>
                </c:pt>
                <c:pt idx="6">
                  <c:v>880</c:v>
                </c:pt>
                <c:pt idx="7">
                  <c:v>833</c:v>
                </c:pt>
                <c:pt idx="8">
                  <c:v>845</c:v>
                </c:pt>
                <c:pt idx="9">
                  <c:v>821</c:v>
                </c:pt>
                <c:pt idx="10">
                  <c:v>822</c:v>
                </c:pt>
                <c:pt idx="11">
                  <c:v>870</c:v>
                </c:pt>
                <c:pt idx="12">
                  <c:v>895</c:v>
                </c:pt>
                <c:pt idx="13">
                  <c:v>959</c:v>
                </c:pt>
                <c:pt idx="14" formatCode="#,##0">
                  <c:v>1035</c:v>
                </c:pt>
                <c:pt idx="15" formatCode="#,##0">
                  <c:v>1063</c:v>
                </c:pt>
                <c:pt idx="16" formatCode="#,##0">
                  <c:v>1149</c:v>
                </c:pt>
                <c:pt idx="17" formatCode="#,##0">
                  <c:v>1203</c:v>
                </c:pt>
                <c:pt idx="18" formatCode="#,##0">
                  <c:v>1245</c:v>
                </c:pt>
                <c:pt idx="19" formatCode="#,##0">
                  <c:v>1286</c:v>
                </c:pt>
                <c:pt idx="20" formatCode="#,##0">
                  <c:v>1272</c:v>
                </c:pt>
                <c:pt idx="21" formatCode="#,##0">
                  <c:v>1269</c:v>
                </c:pt>
                <c:pt idx="22" formatCode="#,##0">
                  <c:v>1256</c:v>
                </c:pt>
                <c:pt idx="23" formatCode="#,##0">
                  <c:v>1264</c:v>
                </c:pt>
                <c:pt idx="24" formatCode="#,##0">
                  <c:v>1245</c:v>
                </c:pt>
                <c:pt idx="25" formatCode="#,##0">
                  <c:v>1278</c:v>
                </c:pt>
                <c:pt idx="26" formatCode="#,##0">
                  <c:v>1309</c:v>
                </c:pt>
                <c:pt idx="27" formatCode="#,##0">
                  <c:v>1212</c:v>
                </c:pt>
                <c:pt idx="28" formatCode="#,##0">
                  <c:v>1193</c:v>
                </c:pt>
                <c:pt idx="29" formatCode="#,##0">
                  <c:v>1081</c:v>
                </c:pt>
                <c:pt idx="30" formatCode="#,##0">
                  <c:v>1001</c:v>
                </c:pt>
                <c:pt idx="31" formatCode="#,##0">
                  <c:v>1036</c:v>
                </c:pt>
                <c:pt idx="32" formatCode="#,##0">
                  <c:v>1019</c:v>
                </c:pt>
                <c:pt idx="33">
                  <c:v>992</c:v>
                </c:pt>
                <c:pt idx="34">
                  <c:v>928</c:v>
                </c:pt>
              </c:numCache>
            </c:numRef>
          </c:val>
          <c:smooth val="0"/>
          <c:extLst>
            <c:ext xmlns:c16="http://schemas.microsoft.com/office/drawing/2014/chart" uri="{C3380CC4-5D6E-409C-BE32-E72D297353CC}">
              <c16:uniqueId val="{00000015-66A2-4F7B-999C-FAB5B00EC8A2}"/>
            </c:ext>
          </c:extLst>
        </c:ser>
        <c:ser>
          <c:idx val="2"/>
          <c:order val="2"/>
          <c:tx>
            <c:strRef>
              <c:f>'CSSRdata (48)'!$A$14</c:f>
              <c:strCache>
                <c:ptCount val="1"/>
                <c:pt idx="0">
                  <c:v>All</c:v>
                </c:pt>
              </c:strCache>
            </c:strRef>
          </c:tx>
          <c:spPr>
            <a:ln w="28575" cap="rnd">
              <a:solidFill>
                <a:schemeClr val="accent3"/>
              </a:solidFill>
              <a:round/>
            </a:ln>
            <a:effectLst/>
          </c:spPr>
          <c:marker>
            <c:symbol val="none"/>
          </c:marker>
          <c:dLbls>
            <c:dLbl>
              <c:idx val="0"/>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66A2-4F7B-999C-FAB5B00EC8A2}"/>
                </c:ext>
              </c:extLst>
            </c:dLbl>
            <c:dLbl>
              <c:idx val="4"/>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66A2-4F7B-999C-FAB5B00EC8A2}"/>
                </c:ext>
              </c:extLst>
            </c:dLbl>
            <c:dLbl>
              <c:idx val="8"/>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66A2-4F7B-999C-FAB5B00EC8A2}"/>
                </c:ext>
              </c:extLst>
            </c:dLbl>
            <c:dLbl>
              <c:idx val="12"/>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66A2-4F7B-999C-FAB5B00EC8A2}"/>
                </c:ext>
              </c:extLst>
            </c:dLbl>
            <c:dLbl>
              <c:idx val="16"/>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66A2-4F7B-999C-FAB5B00EC8A2}"/>
                </c:ext>
              </c:extLst>
            </c:dLbl>
            <c:dLbl>
              <c:idx val="20"/>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66A2-4F7B-999C-FAB5B00EC8A2}"/>
                </c:ext>
              </c:extLst>
            </c:dLbl>
            <c:dLbl>
              <c:idx val="24"/>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66A2-4F7B-999C-FAB5B00EC8A2}"/>
                </c:ext>
              </c:extLst>
            </c:dLbl>
            <c:dLbl>
              <c:idx val="28"/>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66A2-4F7B-999C-FAB5B00EC8A2}"/>
                </c:ext>
              </c:extLst>
            </c:dLbl>
            <c:dLbl>
              <c:idx val="32"/>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66A2-4F7B-999C-FAB5B00EC8A2}"/>
                </c:ext>
              </c:extLst>
            </c:dLbl>
            <c:dLbl>
              <c:idx val="34"/>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66A2-4F7B-999C-FAB5B00EC8A2}"/>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b"/>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'CSSRdata (48)'!$B$11:$AJ$11</c:f>
              <c:numCache>
                <c:formatCode>General</c:formatCode>
                <c:ptCount val="35"/>
                <c:pt idx="0">
                  <c:v>2010</c:v>
                </c:pt>
                <c:pt idx="4">
                  <c:v>2011</c:v>
                </c:pt>
                <c:pt idx="8">
                  <c:v>2012</c:v>
                </c:pt>
                <c:pt idx="12">
                  <c:v>2013</c:v>
                </c:pt>
                <c:pt idx="16">
                  <c:v>2014</c:v>
                </c:pt>
                <c:pt idx="20">
                  <c:v>2015</c:v>
                </c:pt>
                <c:pt idx="24">
                  <c:v>2016</c:v>
                </c:pt>
                <c:pt idx="28">
                  <c:v>2017</c:v>
                </c:pt>
                <c:pt idx="32">
                  <c:v>2018</c:v>
                </c:pt>
              </c:numCache>
            </c:numRef>
          </c:cat>
          <c:val>
            <c:numRef>
              <c:f>'CSSRdata (48)'!$B$14:$AJ$14</c:f>
              <c:numCache>
                <c:formatCode>#,##0</c:formatCode>
                <c:ptCount val="35"/>
                <c:pt idx="0">
                  <c:v>5572</c:v>
                </c:pt>
                <c:pt idx="1">
                  <c:v>5473</c:v>
                </c:pt>
                <c:pt idx="2">
                  <c:v>5292</c:v>
                </c:pt>
                <c:pt idx="3">
                  <c:v>5228</c:v>
                </c:pt>
                <c:pt idx="4">
                  <c:v>5004</c:v>
                </c:pt>
                <c:pt idx="5">
                  <c:v>4782</c:v>
                </c:pt>
                <c:pt idx="6">
                  <c:v>4106</c:v>
                </c:pt>
                <c:pt idx="7">
                  <c:v>3511</c:v>
                </c:pt>
                <c:pt idx="8">
                  <c:v>3387</c:v>
                </c:pt>
                <c:pt idx="9">
                  <c:v>3291</c:v>
                </c:pt>
                <c:pt idx="10">
                  <c:v>3137</c:v>
                </c:pt>
                <c:pt idx="11">
                  <c:v>3145</c:v>
                </c:pt>
                <c:pt idx="12">
                  <c:v>3149</c:v>
                </c:pt>
                <c:pt idx="13">
                  <c:v>3343</c:v>
                </c:pt>
                <c:pt idx="14">
                  <c:v>3599</c:v>
                </c:pt>
                <c:pt idx="15">
                  <c:v>3981</c:v>
                </c:pt>
                <c:pt idx="16">
                  <c:v>4471</c:v>
                </c:pt>
                <c:pt idx="17">
                  <c:v>4878</c:v>
                </c:pt>
                <c:pt idx="18">
                  <c:v>5299</c:v>
                </c:pt>
                <c:pt idx="19">
                  <c:v>5524</c:v>
                </c:pt>
                <c:pt idx="20">
                  <c:v>5657</c:v>
                </c:pt>
                <c:pt idx="21">
                  <c:v>5694</c:v>
                </c:pt>
                <c:pt idx="22">
                  <c:v>5641</c:v>
                </c:pt>
                <c:pt idx="23">
                  <c:v>5553</c:v>
                </c:pt>
                <c:pt idx="24">
                  <c:v>5416</c:v>
                </c:pt>
                <c:pt idx="25">
                  <c:v>5463</c:v>
                </c:pt>
                <c:pt idx="26">
                  <c:v>5485</c:v>
                </c:pt>
                <c:pt idx="27">
                  <c:v>5354</c:v>
                </c:pt>
                <c:pt idx="28">
                  <c:v>5313</c:v>
                </c:pt>
                <c:pt idx="29">
                  <c:v>5018</c:v>
                </c:pt>
                <c:pt idx="30">
                  <c:v>4718</c:v>
                </c:pt>
                <c:pt idx="31">
                  <c:v>4640</c:v>
                </c:pt>
                <c:pt idx="32">
                  <c:v>4571</c:v>
                </c:pt>
                <c:pt idx="33">
                  <c:v>4525</c:v>
                </c:pt>
                <c:pt idx="34">
                  <c:v>4499</c:v>
                </c:pt>
              </c:numCache>
            </c:numRef>
          </c:val>
          <c:smooth val="0"/>
          <c:extLst>
            <c:ext xmlns:c16="http://schemas.microsoft.com/office/drawing/2014/chart" uri="{C3380CC4-5D6E-409C-BE32-E72D297353CC}">
              <c16:uniqueId val="{00000020-66A2-4F7B-999C-FAB5B00EC8A2}"/>
            </c:ext>
          </c:extLst>
        </c:ser>
        <c:dLbls>
          <c:showLegendKey val="0"/>
          <c:showVal val="0"/>
          <c:showCatName val="0"/>
          <c:showSerName val="0"/>
          <c:showPercent val="0"/>
          <c:showBubbleSize val="0"/>
        </c:dLbls>
        <c:smooth val="0"/>
        <c:axId val="593854784"/>
        <c:axId val="593856096"/>
      </c:lineChart>
      <c:catAx>
        <c:axId val="593854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93856096"/>
        <c:crosses val="autoZero"/>
        <c:auto val="1"/>
        <c:lblAlgn val="ctr"/>
        <c:lblOffset val="100"/>
        <c:noMultiLvlLbl val="0"/>
      </c:catAx>
      <c:valAx>
        <c:axId val="593856096"/>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938547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750" b="1" i="0" baseline="0" dirty="0">
                <a:solidFill>
                  <a:schemeClr val="tx1">
                    <a:lumMod val="50000"/>
                    <a:lumOff val="50000"/>
                  </a:schemeClr>
                </a:solidFill>
                <a:effectLst/>
              </a:rPr>
              <a:t>2010-2018 Youth Age 18-21</a:t>
            </a:r>
            <a:endParaRPr lang="en-US" sz="1750" b="1" dirty="0">
              <a:solidFill>
                <a:schemeClr val="tx1">
                  <a:lumMod val="50000"/>
                  <a:lumOff val="50000"/>
                </a:schemeClr>
              </a:solidFill>
              <a:effectLst/>
            </a:endParaRPr>
          </a:p>
          <a:p>
            <a:pPr>
              <a:defRPr sz="1800" b="0" i="0" u="none" strike="noStrike" kern="1200" spc="0" baseline="0">
                <a:solidFill>
                  <a:schemeClr val="tx1">
                    <a:lumMod val="65000"/>
                    <a:lumOff val="35000"/>
                  </a:schemeClr>
                </a:solidFill>
                <a:latin typeface="+mn-lt"/>
                <a:ea typeface="+mn-ea"/>
                <a:cs typeface="+mn-cs"/>
              </a:defRPr>
            </a:pPr>
            <a:r>
              <a:rPr lang="en-US" sz="1750" b="1" i="0" baseline="0" dirty="0">
                <a:solidFill>
                  <a:schemeClr val="tx1">
                    <a:lumMod val="50000"/>
                    <a:lumOff val="50000"/>
                  </a:schemeClr>
                </a:solidFill>
                <a:effectLst/>
              </a:rPr>
              <a:t>Reentries to Foster Care for Youth in Care 8 or More Days, by Agency Type</a:t>
            </a:r>
            <a:endParaRPr lang="en-US" sz="1750" b="1" dirty="0">
              <a:solidFill>
                <a:schemeClr val="tx1">
                  <a:lumMod val="50000"/>
                  <a:lumOff val="50000"/>
                </a:schemeClr>
              </a:solidFill>
              <a:effectLst/>
            </a:endParaRPr>
          </a:p>
        </c:rich>
      </c:tx>
      <c:layout>
        <c:manualLayout>
          <c:xMode val="edge"/>
          <c:yMode val="edge"/>
          <c:x val="0.13264882278635809"/>
          <c:y val="3.8349956255468061E-2"/>
        </c:manualLayout>
      </c:layout>
      <c:overlay val="0"/>
      <c:spPr>
        <a:noFill/>
        <a:ln w="25400">
          <a:noFill/>
        </a:ln>
      </c:spPr>
    </c:title>
    <c:autoTitleDeleted val="0"/>
    <c:plotArea>
      <c:layout>
        <c:manualLayout>
          <c:layoutTarget val="inner"/>
          <c:xMode val="edge"/>
          <c:yMode val="edge"/>
          <c:x val="8.1699584628821126E-2"/>
          <c:y val="0.17376545240654018"/>
          <c:w val="0.88858500755154879"/>
          <c:h val="0.69910786003062275"/>
        </c:manualLayout>
      </c:layout>
      <c:lineChart>
        <c:grouping val="standard"/>
        <c:varyColors val="0"/>
        <c:ser>
          <c:idx val="0"/>
          <c:order val="0"/>
          <c:tx>
            <c:strRef>
              <c:f>'CSSRdata (13)'!$A$11</c:f>
              <c:strCache>
                <c:ptCount val="1"/>
                <c:pt idx="0">
                  <c:v>Child Welfare</c:v>
                </c:pt>
              </c:strCache>
            </c:strRef>
          </c:tx>
          <c:spPr>
            <a:ln w="28575" cap="rnd">
              <a:solidFill>
                <a:schemeClr val="accent3"/>
              </a:solidFill>
              <a:round/>
            </a:ln>
            <a:effectLst/>
          </c:spPr>
          <c:marker>
            <c:symbol val="none"/>
          </c:marker>
          <c:dLbls>
            <c:dLbl>
              <c:idx val="1"/>
              <c:delete val="1"/>
              <c:extLst>
                <c:ext xmlns:c15="http://schemas.microsoft.com/office/drawing/2012/chart" uri="{CE6537A1-D6FC-4f65-9D91-7224C49458BB}"/>
                <c:ext xmlns:c16="http://schemas.microsoft.com/office/drawing/2014/chart" uri="{C3380CC4-5D6E-409C-BE32-E72D297353CC}">
                  <c16:uniqueId val="{00000000-BCA9-4CD7-BBEF-FE64A402D530}"/>
                </c:ext>
              </c:extLst>
            </c:dLbl>
            <c:dLbl>
              <c:idx val="2"/>
              <c:delete val="1"/>
              <c:extLst>
                <c:ext xmlns:c15="http://schemas.microsoft.com/office/drawing/2012/chart" uri="{CE6537A1-D6FC-4f65-9D91-7224C49458BB}"/>
                <c:ext xmlns:c16="http://schemas.microsoft.com/office/drawing/2014/chart" uri="{C3380CC4-5D6E-409C-BE32-E72D297353CC}">
                  <c16:uniqueId val="{00000001-BCA9-4CD7-BBEF-FE64A402D530}"/>
                </c:ext>
              </c:extLst>
            </c:dLbl>
            <c:dLbl>
              <c:idx val="3"/>
              <c:delete val="1"/>
              <c:extLst>
                <c:ext xmlns:c15="http://schemas.microsoft.com/office/drawing/2012/chart" uri="{CE6537A1-D6FC-4f65-9D91-7224C49458BB}"/>
                <c:ext xmlns:c16="http://schemas.microsoft.com/office/drawing/2014/chart" uri="{C3380CC4-5D6E-409C-BE32-E72D297353CC}">
                  <c16:uniqueId val="{00000002-BCA9-4CD7-BBEF-FE64A402D530}"/>
                </c:ext>
              </c:extLst>
            </c:dLbl>
            <c:dLbl>
              <c:idx val="5"/>
              <c:delete val="1"/>
              <c:extLst>
                <c:ext xmlns:c15="http://schemas.microsoft.com/office/drawing/2012/chart" uri="{CE6537A1-D6FC-4f65-9D91-7224C49458BB}"/>
                <c:ext xmlns:c16="http://schemas.microsoft.com/office/drawing/2014/chart" uri="{C3380CC4-5D6E-409C-BE32-E72D297353CC}">
                  <c16:uniqueId val="{00000003-BCA9-4CD7-BBEF-FE64A402D530}"/>
                </c:ext>
              </c:extLst>
            </c:dLbl>
            <c:dLbl>
              <c:idx val="6"/>
              <c:delete val="1"/>
              <c:extLst>
                <c:ext xmlns:c15="http://schemas.microsoft.com/office/drawing/2012/chart" uri="{CE6537A1-D6FC-4f65-9D91-7224C49458BB}"/>
                <c:ext xmlns:c16="http://schemas.microsoft.com/office/drawing/2014/chart" uri="{C3380CC4-5D6E-409C-BE32-E72D297353CC}">
                  <c16:uniqueId val="{00000004-BCA9-4CD7-BBEF-FE64A402D530}"/>
                </c:ext>
              </c:extLst>
            </c:dLbl>
            <c:dLbl>
              <c:idx val="7"/>
              <c:delete val="1"/>
              <c:extLst>
                <c:ext xmlns:c15="http://schemas.microsoft.com/office/drawing/2012/chart" uri="{CE6537A1-D6FC-4f65-9D91-7224C49458BB}"/>
                <c:ext xmlns:c16="http://schemas.microsoft.com/office/drawing/2014/chart" uri="{C3380CC4-5D6E-409C-BE32-E72D297353CC}">
                  <c16:uniqueId val="{00000005-BCA9-4CD7-BBEF-FE64A402D530}"/>
                </c:ext>
              </c:extLst>
            </c:dLbl>
            <c:dLbl>
              <c:idx val="9"/>
              <c:delete val="1"/>
              <c:extLst>
                <c:ext xmlns:c15="http://schemas.microsoft.com/office/drawing/2012/chart" uri="{CE6537A1-D6FC-4f65-9D91-7224C49458BB}"/>
                <c:ext xmlns:c16="http://schemas.microsoft.com/office/drawing/2014/chart" uri="{C3380CC4-5D6E-409C-BE32-E72D297353CC}">
                  <c16:uniqueId val="{00000006-BCA9-4CD7-BBEF-FE64A402D530}"/>
                </c:ext>
              </c:extLst>
            </c:dLbl>
            <c:dLbl>
              <c:idx val="10"/>
              <c:delete val="1"/>
              <c:extLst>
                <c:ext xmlns:c15="http://schemas.microsoft.com/office/drawing/2012/chart" uri="{CE6537A1-D6FC-4f65-9D91-7224C49458BB}"/>
                <c:ext xmlns:c16="http://schemas.microsoft.com/office/drawing/2014/chart" uri="{C3380CC4-5D6E-409C-BE32-E72D297353CC}">
                  <c16:uniqueId val="{00000007-BCA9-4CD7-BBEF-FE64A402D530}"/>
                </c:ext>
              </c:extLst>
            </c:dLbl>
            <c:dLbl>
              <c:idx val="11"/>
              <c:delete val="1"/>
              <c:extLst>
                <c:ext xmlns:c15="http://schemas.microsoft.com/office/drawing/2012/chart" uri="{CE6537A1-D6FC-4f65-9D91-7224C49458BB}"/>
                <c:ext xmlns:c16="http://schemas.microsoft.com/office/drawing/2014/chart" uri="{C3380CC4-5D6E-409C-BE32-E72D297353CC}">
                  <c16:uniqueId val="{00000008-BCA9-4CD7-BBEF-FE64A402D530}"/>
                </c:ext>
              </c:extLst>
            </c:dLbl>
            <c:dLbl>
              <c:idx val="13"/>
              <c:delete val="1"/>
              <c:extLst>
                <c:ext xmlns:c15="http://schemas.microsoft.com/office/drawing/2012/chart" uri="{CE6537A1-D6FC-4f65-9D91-7224C49458BB}"/>
                <c:ext xmlns:c16="http://schemas.microsoft.com/office/drawing/2014/chart" uri="{C3380CC4-5D6E-409C-BE32-E72D297353CC}">
                  <c16:uniqueId val="{00000009-BCA9-4CD7-BBEF-FE64A402D530}"/>
                </c:ext>
              </c:extLst>
            </c:dLbl>
            <c:dLbl>
              <c:idx val="14"/>
              <c:delete val="1"/>
              <c:extLst>
                <c:ext xmlns:c15="http://schemas.microsoft.com/office/drawing/2012/chart" uri="{CE6537A1-D6FC-4f65-9D91-7224C49458BB}"/>
                <c:ext xmlns:c16="http://schemas.microsoft.com/office/drawing/2014/chart" uri="{C3380CC4-5D6E-409C-BE32-E72D297353CC}">
                  <c16:uniqueId val="{0000000A-BCA9-4CD7-BBEF-FE64A402D530}"/>
                </c:ext>
              </c:extLst>
            </c:dLbl>
            <c:dLbl>
              <c:idx val="15"/>
              <c:delete val="1"/>
              <c:extLst>
                <c:ext xmlns:c15="http://schemas.microsoft.com/office/drawing/2012/chart" uri="{CE6537A1-D6FC-4f65-9D91-7224C49458BB}"/>
                <c:ext xmlns:c16="http://schemas.microsoft.com/office/drawing/2014/chart" uri="{C3380CC4-5D6E-409C-BE32-E72D297353CC}">
                  <c16:uniqueId val="{0000000B-BCA9-4CD7-BBEF-FE64A402D530}"/>
                </c:ext>
              </c:extLst>
            </c:dLbl>
            <c:dLbl>
              <c:idx val="17"/>
              <c:delete val="1"/>
              <c:extLst>
                <c:ext xmlns:c15="http://schemas.microsoft.com/office/drawing/2012/chart" uri="{CE6537A1-D6FC-4f65-9D91-7224C49458BB}"/>
                <c:ext xmlns:c16="http://schemas.microsoft.com/office/drawing/2014/chart" uri="{C3380CC4-5D6E-409C-BE32-E72D297353CC}">
                  <c16:uniqueId val="{0000000C-BCA9-4CD7-BBEF-FE64A402D530}"/>
                </c:ext>
              </c:extLst>
            </c:dLbl>
            <c:dLbl>
              <c:idx val="18"/>
              <c:delete val="1"/>
              <c:extLst>
                <c:ext xmlns:c15="http://schemas.microsoft.com/office/drawing/2012/chart" uri="{CE6537A1-D6FC-4f65-9D91-7224C49458BB}"/>
                <c:ext xmlns:c16="http://schemas.microsoft.com/office/drawing/2014/chart" uri="{C3380CC4-5D6E-409C-BE32-E72D297353CC}">
                  <c16:uniqueId val="{0000000D-BCA9-4CD7-BBEF-FE64A402D530}"/>
                </c:ext>
              </c:extLst>
            </c:dLbl>
            <c:dLbl>
              <c:idx val="19"/>
              <c:delete val="1"/>
              <c:extLst>
                <c:ext xmlns:c15="http://schemas.microsoft.com/office/drawing/2012/chart" uri="{CE6537A1-D6FC-4f65-9D91-7224C49458BB}"/>
                <c:ext xmlns:c16="http://schemas.microsoft.com/office/drawing/2014/chart" uri="{C3380CC4-5D6E-409C-BE32-E72D297353CC}">
                  <c16:uniqueId val="{0000000E-BCA9-4CD7-BBEF-FE64A402D530}"/>
                </c:ext>
              </c:extLst>
            </c:dLbl>
            <c:dLbl>
              <c:idx val="21"/>
              <c:delete val="1"/>
              <c:extLst>
                <c:ext xmlns:c15="http://schemas.microsoft.com/office/drawing/2012/chart" uri="{CE6537A1-D6FC-4f65-9D91-7224C49458BB}"/>
                <c:ext xmlns:c16="http://schemas.microsoft.com/office/drawing/2014/chart" uri="{C3380CC4-5D6E-409C-BE32-E72D297353CC}">
                  <c16:uniqueId val="{0000000F-BCA9-4CD7-BBEF-FE64A402D530}"/>
                </c:ext>
              </c:extLst>
            </c:dLbl>
            <c:dLbl>
              <c:idx val="22"/>
              <c:delete val="1"/>
              <c:extLst>
                <c:ext xmlns:c15="http://schemas.microsoft.com/office/drawing/2012/chart" uri="{CE6537A1-D6FC-4f65-9D91-7224C49458BB}"/>
                <c:ext xmlns:c16="http://schemas.microsoft.com/office/drawing/2014/chart" uri="{C3380CC4-5D6E-409C-BE32-E72D297353CC}">
                  <c16:uniqueId val="{00000010-BCA9-4CD7-BBEF-FE64A402D530}"/>
                </c:ext>
              </c:extLst>
            </c:dLbl>
            <c:dLbl>
              <c:idx val="23"/>
              <c:delete val="1"/>
              <c:extLst>
                <c:ext xmlns:c15="http://schemas.microsoft.com/office/drawing/2012/chart" uri="{CE6537A1-D6FC-4f65-9D91-7224C49458BB}"/>
                <c:ext xmlns:c16="http://schemas.microsoft.com/office/drawing/2014/chart" uri="{C3380CC4-5D6E-409C-BE32-E72D297353CC}">
                  <c16:uniqueId val="{00000011-BCA9-4CD7-BBEF-FE64A402D530}"/>
                </c:ext>
              </c:extLst>
            </c:dLbl>
            <c:dLbl>
              <c:idx val="25"/>
              <c:delete val="1"/>
              <c:extLst>
                <c:ext xmlns:c15="http://schemas.microsoft.com/office/drawing/2012/chart" uri="{CE6537A1-D6FC-4f65-9D91-7224C49458BB}"/>
                <c:ext xmlns:c16="http://schemas.microsoft.com/office/drawing/2014/chart" uri="{C3380CC4-5D6E-409C-BE32-E72D297353CC}">
                  <c16:uniqueId val="{00000012-BCA9-4CD7-BBEF-FE64A402D530}"/>
                </c:ext>
              </c:extLst>
            </c:dLbl>
            <c:dLbl>
              <c:idx val="26"/>
              <c:delete val="1"/>
              <c:extLst>
                <c:ext xmlns:c15="http://schemas.microsoft.com/office/drawing/2012/chart" uri="{CE6537A1-D6FC-4f65-9D91-7224C49458BB}"/>
                <c:ext xmlns:c16="http://schemas.microsoft.com/office/drawing/2014/chart" uri="{C3380CC4-5D6E-409C-BE32-E72D297353CC}">
                  <c16:uniqueId val="{00000013-BCA9-4CD7-BBEF-FE64A402D530}"/>
                </c:ext>
              </c:extLst>
            </c:dLbl>
            <c:dLbl>
              <c:idx val="27"/>
              <c:delete val="1"/>
              <c:extLst>
                <c:ext xmlns:c15="http://schemas.microsoft.com/office/drawing/2012/chart" uri="{CE6537A1-D6FC-4f65-9D91-7224C49458BB}"/>
                <c:ext xmlns:c16="http://schemas.microsoft.com/office/drawing/2014/chart" uri="{C3380CC4-5D6E-409C-BE32-E72D297353CC}">
                  <c16:uniqueId val="{00000014-BCA9-4CD7-BBEF-FE64A402D530}"/>
                </c:ext>
              </c:extLst>
            </c:dLbl>
            <c:dLbl>
              <c:idx val="29"/>
              <c:delete val="1"/>
              <c:extLst>
                <c:ext xmlns:c15="http://schemas.microsoft.com/office/drawing/2012/chart" uri="{CE6537A1-D6FC-4f65-9D91-7224C49458BB}"/>
                <c:ext xmlns:c16="http://schemas.microsoft.com/office/drawing/2014/chart" uri="{C3380CC4-5D6E-409C-BE32-E72D297353CC}">
                  <c16:uniqueId val="{00000015-BCA9-4CD7-BBEF-FE64A402D530}"/>
                </c:ext>
              </c:extLst>
            </c:dLbl>
            <c:dLbl>
              <c:idx val="30"/>
              <c:delete val="1"/>
              <c:extLst>
                <c:ext xmlns:c15="http://schemas.microsoft.com/office/drawing/2012/chart" uri="{CE6537A1-D6FC-4f65-9D91-7224C49458BB}"/>
                <c:ext xmlns:c16="http://schemas.microsoft.com/office/drawing/2014/chart" uri="{C3380CC4-5D6E-409C-BE32-E72D297353CC}">
                  <c16:uniqueId val="{00000016-BCA9-4CD7-BBEF-FE64A402D530}"/>
                </c:ext>
              </c:extLst>
            </c:dLbl>
            <c:dLbl>
              <c:idx val="31"/>
              <c:delete val="1"/>
              <c:extLst>
                <c:ext xmlns:c15="http://schemas.microsoft.com/office/drawing/2012/chart" uri="{CE6537A1-D6FC-4f65-9D91-7224C49458BB}"/>
                <c:ext xmlns:c16="http://schemas.microsoft.com/office/drawing/2014/chart" uri="{C3380CC4-5D6E-409C-BE32-E72D297353CC}">
                  <c16:uniqueId val="{00000017-BCA9-4CD7-BBEF-FE64A402D530}"/>
                </c:ext>
              </c:extLst>
            </c:dLbl>
            <c:dLbl>
              <c:idx val="33"/>
              <c:delete val="1"/>
              <c:extLst>
                <c:ext xmlns:c15="http://schemas.microsoft.com/office/drawing/2012/chart" uri="{CE6537A1-D6FC-4f65-9D91-7224C49458BB}"/>
                <c:ext xmlns:c16="http://schemas.microsoft.com/office/drawing/2014/chart" uri="{C3380CC4-5D6E-409C-BE32-E72D297353CC}">
                  <c16:uniqueId val="{00000018-BCA9-4CD7-BBEF-FE64A402D530}"/>
                </c:ext>
              </c:extLst>
            </c:dLbl>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'CSSRdata (13)'!$B$10:$AJ$10</c:f>
              <c:numCache>
                <c:formatCode>General</c:formatCode>
                <c:ptCount val="35"/>
                <c:pt idx="0">
                  <c:v>2010</c:v>
                </c:pt>
                <c:pt idx="4">
                  <c:v>2011</c:v>
                </c:pt>
                <c:pt idx="8">
                  <c:v>2012</c:v>
                </c:pt>
                <c:pt idx="12">
                  <c:v>2013</c:v>
                </c:pt>
                <c:pt idx="16">
                  <c:v>2014</c:v>
                </c:pt>
                <c:pt idx="20">
                  <c:v>2015</c:v>
                </c:pt>
                <c:pt idx="24">
                  <c:v>2016</c:v>
                </c:pt>
                <c:pt idx="28">
                  <c:v>2017</c:v>
                </c:pt>
                <c:pt idx="32">
                  <c:v>2018</c:v>
                </c:pt>
              </c:numCache>
            </c:numRef>
          </c:cat>
          <c:val>
            <c:numRef>
              <c:f>'CSSRdata (13)'!$B$11:$AJ$11</c:f>
              <c:numCache>
                <c:formatCode>General</c:formatCode>
                <c:ptCount val="35"/>
                <c:pt idx="0">
                  <c:v>30</c:v>
                </c:pt>
                <c:pt idx="1">
                  <c:v>28</c:v>
                </c:pt>
                <c:pt idx="2">
                  <c:v>25</c:v>
                </c:pt>
                <c:pt idx="3">
                  <c:v>25</c:v>
                </c:pt>
                <c:pt idx="4">
                  <c:v>25</c:v>
                </c:pt>
                <c:pt idx="5">
                  <c:v>39</c:v>
                </c:pt>
                <c:pt idx="6">
                  <c:v>83</c:v>
                </c:pt>
                <c:pt idx="7">
                  <c:v>168</c:v>
                </c:pt>
                <c:pt idx="8">
                  <c:v>262</c:v>
                </c:pt>
                <c:pt idx="9">
                  <c:v>353</c:v>
                </c:pt>
                <c:pt idx="10">
                  <c:v>399</c:v>
                </c:pt>
                <c:pt idx="11">
                  <c:v>448</c:v>
                </c:pt>
                <c:pt idx="12">
                  <c:v>465</c:v>
                </c:pt>
                <c:pt idx="13">
                  <c:v>504</c:v>
                </c:pt>
                <c:pt idx="14">
                  <c:v>550</c:v>
                </c:pt>
                <c:pt idx="15">
                  <c:v>555</c:v>
                </c:pt>
                <c:pt idx="16">
                  <c:v>569</c:v>
                </c:pt>
                <c:pt idx="17">
                  <c:v>576</c:v>
                </c:pt>
                <c:pt idx="18">
                  <c:v>582</c:v>
                </c:pt>
                <c:pt idx="19">
                  <c:v>581</c:v>
                </c:pt>
                <c:pt idx="20">
                  <c:v>593</c:v>
                </c:pt>
                <c:pt idx="21">
                  <c:v>571</c:v>
                </c:pt>
                <c:pt idx="22">
                  <c:v>562</c:v>
                </c:pt>
                <c:pt idx="23">
                  <c:v>514</c:v>
                </c:pt>
                <c:pt idx="24">
                  <c:v>472</c:v>
                </c:pt>
                <c:pt idx="25">
                  <c:v>458</c:v>
                </c:pt>
                <c:pt idx="26">
                  <c:v>421</c:v>
                </c:pt>
                <c:pt idx="27">
                  <c:v>445</c:v>
                </c:pt>
                <c:pt idx="28">
                  <c:v>458</c:v>
                </c:pt>
                <c:pt idx="29">
                  <c:v>444</c:v>
                </c:pt>
                <c:pt idx="30">
                  <c:v>429</c:v>
                </c:pt>
                <c:pt idx="31">
                  <c:v>439</c:v>
                </c:pt>
                <c:pt idx="32">
                  <c:v>435</c:v>
                </c:pt>
                <c:pt idx="33">
                  <c:v>429</c:v>
                </c:pt>
                <c:pt idx="34">
                  <c:v>428</c:v>
                </c:pt>
              </c:numCache>
            </c:numRef>
          </c:val>
          <c:smooth val="0"/>
          <c:extLst>
            <c:ext xmlns:c16="http://schemas.microsoft.com/office/drawing/2014/chart" uri="{C3380CC4-5D6E-409C-BE32-E72D297353CC}">
              <c16:uniqueId val="{00000019-BCA9-4CD7-BBEF-FE64A402D530}"/>
            </c:ext>
          </c:extLst>
        </c:ser>
        <c:ser>
          <c:idx val="1"/>
          <c:order val="1"/>
          <c:tx>
            <c:strRef>
              <c:f>'CSSRdata (13)'!$A$12</c:f>
              <c:strCache>
                <c:ptCount val="1"/>
                <c:pt idx="0">
                  <c:v>Probation</c:v>
                </c:pt>
              </c:strCache>
            </c:strRef>
          </c:tx>
          <c:spPr>
            <a:ln w="28575" cap="rnd">
              <a:solidFill>
                <a:schemeClr val="accent1"/>
              </a:solidFill>
              <a:round/>
            </a:ln>
            <a:effectLst/>
          </c:spPr>
          <c:marker>
            <c:symbol val="none"/>
          </c:marker>
          <c:dLbls>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BCA9-4CD7-BBEF-FE64A402D530}"/>
                </c:ext>
              </c:extLst>
            </c:dLbl>
            <c:dLbl>
              <c:idx val="8"/>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BCA9-4CD7-BBEF-FE64A402D530}"/>
                </c:ext>
              </c:extLst>
            </c:dLbl>
            <c:dLbl>
              <c:idx val="1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BCA9-4CD7-BBEF-FE64A402D530}"/>
                </c:ext>
              </c:extLst>
            </c:dLbl>
            <c:dLbl>
              <c:idx val="16"/>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BCA9-4CD7-BBEF-FE64A402D530}"/>
                </c:ext>
              </c:extLst>
            </c:dLbl>
            <c:dLbl>
              <c:idx val="2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BCA9-4CD7-BBEF-FE64A402D530}"/>
                </c:ext>
              </c:extLst>
            </c:dLbl>
            <c:dLbl>
              <c:idx val="2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BCA9-4CD7-BBEF-FE64A402D530}"/>
                </c:ext>
              </c:extLst>
            </c:dLbl>
            <c:dLbl>
              <c:idx val="28"/>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BCA9-4CD7-BBEF-FE64A402D530}"/>
                </c:ext>
              </c:extLst>
            </c:dLbl>
            <c:dLbl>
              <c:idx val="3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BCA9-4CD7-BBEF-FE64A402D530}"/>
                </c:ext>
              </c:extLst>
            </c:dLbl>
            <c:dLbl>
              <c:idx val="3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BCA9-4CD7-BBEF-FE64A402D530}"/>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numRef>
              <c:f>'CSSRdata (13)'!$B$10:$AJ$10</c:f>
              <c:numCache>
                <c:formatCode>General</c:formatCode>
                <c:ptCount val="35"/>
                <c:pt idx="0">
                  <c:v>2010</c:v>
                </c:pt>
                <c:pt idx="4">
                  <c:v>2011</c:v>
                </c:pt>
                <c:pt idx="8">
                  <c:v>2012</c:v>
                </c:pt>
                <c:pt idx="12">
                  <c:v>2013</c:v>
                </c:pt>
                <c:pt idx="16">
                  <c:v>2014</c:v>
                </c:pt>
                <c:pt idx="20">
                  <c:v>2015</c:v>
                </c:pt>
                <c:pt idx="24">
                  <c:v>2016</c:v>
                </c:pt>
                <c:pt idx="28">
                  <c:v>2017</c:v>
                </c:pt>
                <c:pt idx="32">
                  <c:v>2018</c:v>
                </c:pt>
              </c:numCache>
            </c:numRef>
          </c:cat>
          <c:val>
            <c:numRef>
              <c:f>'CSSRdata (13)'!$B$12:$AJ$12</c:f>
              <c:numCache>
                <c:formatCode>General</c:formatCode>
                <c:ptCount val="35"/>
                <c:pt idx="0">
                  <c:v>5</c:v>
                </c:pt>
                <c:pt idx="1">
                  <c:v>2</c:v>
                </c:pt>
                <c:pt idx="2">
                  <c:v>1</c:v>
                </c:pt>
                <c:pt idx="3">
                  <c:v>1</c:v>
                </c:pt>
                <c:pt idx="4">
                  <c:v>0</c:v>
                </c:pt>
                <c:pt idx="5">
                  <c:v>6</c:v>
                </c:pt>
                <c:pt idx="6">
                  <c:v>23</c:v>
                </c:pt>
                <c:pt idx="7">
                  <c:v>39</c:v>
                </c:pt>
                <c:pt idx="8">
                  <c:v>48</c:v>
                </c:pt>
                <c:pt idx="9">
                  <c:v>65</c:v>
                </c:pt>
                <c:pt idx="10">
                  <c:v>74</c:v>
                </c:pt>
                <c:pt idx="11">
                  <c:v>80</c:v>
                </c:pt>
                <c:pt idx="12">
                  <c:v>109</c:v>
                </c:pt>
                <c:pt idx="13">
                  <c:v>116</c:v>
                </c:pt>
                <c:pt idx="14">
                  <c:v>126</c:v>
                </c:pt>
                <c:pt idx="15">
                  <c:v>145</c:v>
                </c:pt>
                <c:pt idx="16">
                  <c:v>142</c:v>
                </c:pt>
                <c:pt idx="17">
                  <c:v>162</c:v>
                </c:pt>
                <c:pt idx="18">
                  <c:v>178</c:v>
                </c:pt>
                <c:pt idx="19">
                  <c:v>180</c:v>
                </c:pt>
                <c:pt idx="20">
                  <c:v>197</c:v>
                </c:pt>
                <c:pt idx="21">
                  <c:v>189</c:v>
                </c:pt>
                <c:pt idx="22">
                  <c:v>177</c:v>
                </c:pt>
                <c:pt idx="23">
                  <c:v>187</c:v>
                </c:pt>
                <c:pt idx="24">
                  <c:v>167</c:v>
                </c:pt>
                <c:pt idx="25">
                  <c:v>161</c:v>
                </c:pt>
                <c:pt idx="26">
                  <c:v>150</c:v>
                </c:pt>
                <c:pt idx="27">
                  <c:v>135</c:v>
                </c:pt>
                <c:pt idx="28">
                  <c:v>129</c:v>
                </c:pt>
                <c:pt idx="29">
                  <c:v>127</c:v>
                </c:pt>
                <c:pt idx="30">
                  <c:v>135</c:v>
                </c:pt>
                <c:pt idx="31">
                  <c:v>131</c:v>
                </c:pt>
                <c:pt idx="32">
                  <c:v>140</c:v>
                </c:pt>
                <c:pt idx="33">
                  <c:v>130</c:v>
                </c:pt>
                <c:pt idx="34">
                  <c:v>114</c:v>
                </c:pt>
              </c:numCache>
            </c:numRef>
          </c:val>
          <c:smooth val="0"/>
          <c:extLst>
            <c:ext xmlns:c16="http://schemas.microsoft.com/office/drawing/2014/chart" uri="{C3380CC4-5D6E-409C-BE32-E72D297353CC}">
              <c16:uniqueId val="{00000024-BCA9-4CD7-BBEF-FE64A402D530}"/>
            </c:ext>
          </c:extLst>
        </c:ser>
        <c:ser>
          <c:idx val="2"/>
          <c:order val="2"/>
          <c:tx>
            <c:strRef>
              <c:f>'CSSRdata (13)'!$A$13</c:f>
              <c:strCache>
                <c:ptCount val="1"/>
                <c:pt idx="0">
                  <c:v>All</c:v>
                </c:pt>
              </c:strCache>
            </c:strRef>
          </c:tx>
          <c:spPr>
            <a:ln w="28575" cap="rnd">
              <a:solidFill>
                <a:srgbClr val="C00000"/>
              </a:solidFill>
              <a:round/>
            </a:ln>
            <a:effectLst/>
          </c:spPr>
          <c:marker>
            <c:symbol val="none"/>
          </c:marker>
          <c:dLbls>
            <c:dLbl>
              <c:idx val="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5-BCA9-4CD7-BBEF-FE64A402D530}"/>
                </c:ext>
              </c:extLst>
            </c:dLbl>
            <c:dLbl>
              <c:idx val="4"/>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6-BCA9-4CD7-BBEF-FE64A402D530}"/>
                </c:ext>
              </c:extLst>
            </c:dLbl>
            <c:dLbl>
              <c:idx val="8"/>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7-BCA9-4CD7-BBEF-FE64A402D530}"/>
                </c:ext>
              </c:extLst>
            </c:dLbl>
            <c:dLbl>
              <c:idx val="12"/>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8-BCA9-4CD7-BBEF-FE64A402D530}"/>
                </c:ext>
              </c:extLst>
            </c:dLbl>
            <c:dLbl>
              <c:idx val="16"/>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9-BCA9-4CD7-BBEF-FE64A402D530}"/>
                </c:ext>
              </c:extLst>
            </c:dLbl>
            <c:dLbl>
              <c:idx val="2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A-BCA9-4CD7-BBEF-FE64A402D530}"/>
                </c:ext>
              </c:extLst>
            </c:dLbl>
            <c:dLbl>
              <c:idx val="24"/>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B-BCA9-4CD7-BBEF-FE64A402D530}"/>
                </c:ext>
              </c:extLst>
            </c:dLbl>
            <c:dLbl>
              <c:idx val="28"/>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C-BCA9-4CD7-BBEF-FE64A402D530}"/>
                </c:ext>
              </c:extLst>
            </c:dLbl>
            <c:dLbl>
              <c:idx val="32"/>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D-BCA9-4CD7-BBEF-FE64A402D530}"/>
                </c:ext>
              </c:extLst>
            </c:dLbl>
            <c:dLbl>
              <c:idx val="34"/>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E-BCA9-4CD7-BBEF-FE64A402D530}"/>
                </c:ext>
              </c:extLst>
            </c:dLbl>
            <c:spPr>
              <a:noFill/>
              <a:ln>
                <a:noFill/>
              </a:ln>
              <a:effectLst/>
            </c:spPr>
            <c:dLblPos val="t"/>
            <c:showLegendKey val="0"/>
            <c:showVal val="0"/>
            <c:showCatName val="0"/>
            <c:showSerName val="0"/>
            <c:showPercent val="0"/>
            <c:showBubbleSize val="0"/>
            <c:extLst>
              <c:ext xmlns:c15="http://schemas.microsoft.com/office/drawing/2012/chart" uri="{CE6537A1-D6FC-4f65-9D91-7224C49458BB}">
                <c15:showLeaderLines val="1"/>
              </c:ext>
            </c:extLst>
          </c:dLbls>
          <c:val>
            <c:numRef>
              <c:f>'CSSRdata (13)'!$B$13:$AJ$13</c:f>
              <c:numCache>
                <c:formatCode>General</c:formatCode>
                <c:ptCount val="35"/>
                <c:pt idx="0">
                  <c:v>35</c:v>
                </c:pt>
                <c:pt idx="1">
                  <c:v>30</c:v>
                </c:pt>
                <c:pt idx="2">
                  <c:v>26</c:v>
                </c:pt>
                <c:pt idx="3">
                  <c:v>26</c:v>
                </c:pt>
                <c:pt idx="4">
                  <c:v>25</c:v>
                </c:pt>
                <c:pt idx="5">
                  <c:v>45</c:v>
                </c:pt>
                <c:pt idx="6">
                  <c:v>106</c:v>
                </c:pt>
                <c:pt idx="7">
                  <c:v>207</c:v>
                </c:pt>
                <c:pt idx="8">
                  <c:v>310</c:v>
                </c:pt>
                <c:pt idx="9">
                  <c:v>418</c:v>
                </c:pt>
                <c:pt idx="10">
                  <c:v>473</c:v>
                </c:pt>
                <c:pt idx="11">
                  <c:v>528</c:v>
                </c:pt>
                <c:pt idx="12">
                  <c:v>574</c:v>
                </c:pt>
                <c:pt idx="13">
                  <c:v>620</c:v>
                </c:pt>
                <c:pt idx="14">
                  <c:v>676</c:v>
                </c:pt>
                <c:pt idx="15">
                  <c:v>700</c:v>
                </c:pt>
                <c:pt idx="16">
                  <c:v>711</c:v>
                </c:pt>
                <c:pt idx="17">
                  <c:v>738</c:v>
                </c:pt>
                <c:pt idx="18">
                  <c:v>760</c:v>
                </c:pt>
                <c:pt idx="19">
                  <c:v>761</c:v>
                </c:pt>
                <c:pt idx="20">
                  <c:v>790</c:v>
                </c:pt>
                <c:pt idx="21">
                  <c:v>760</c:v>
                </c:pt>
                <c:pt idx="22">
                  <c:v>739</c:v>
                </c:pt>
                <c:pt idx="23">
                  <c:v>701</c:v>
                </c:pt>
                <c:pt idx="24">
                  <c:v>639</c:v>
                </c:pt>
                <c:pt idx="25">
                  <c:v>619</c:v>
                </c:pt>
                <c:pt idx="26">
                  <c:v>571</c:v>
                </c:pt>
                <c:pt idx="27">
                  <c:v>580</c:v>
                </c:pt>
                <c:pt idx="28">
                  <c:v>587</c:v>
                </c:pt>
                <c:pt idx="29">
                  <c:v>571</c:v>
                </c:pt>
                <c:pt idx="30">
                  <c:v>564</c:v>
                </c:pt>
                <c:pt idx="31">
                  <c:v>570</c:v>
                </c:pt>
                <c:pt idx="32">
                  <c:v>575</c:v>
                </c:pt>
                <c:pt idx="33">
                  <c:v>559</c:v>
                </c:pt>
                <c:pt idx="34">
                  <c:v>542</c:v>
                </c:pt>
              </c:numCache>
            </c:numRef>
          </c:val>
          <c:smooth val="0"/>
          <c:extLst>
            <c:ext xmlns:c16="http://schemas.microsoft.com/office/drawing/2014/chart" uri="{C3380CC4-5D6E-409C-BE32-E72D297353CC}">
              <c16:uniqueId val="{0000002F-BCA9-4CD7-BBEF-FE64A402D530}"/>
            </c:ext>
          </c:extLst>
        </c:ser>
        <c:dLbls>
          <c:showLegendKey val="0"/>
          <c:showVal val="0"/>
          <c:showCatName val="0"/>
          <c:showSerName val="0"/>
          <c:showPercent val="0"/>
          <c:showBubbleSize val="0"/>
        </c:dLbls>
        <c:smooth val="0"/>
        <c:axId val="476385632"/>
        <c:axId val="1"/>
      </c:lineChart>
      <c:catAx>
        <c:axId val="476385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
        <c:crosses val="autoZero"/>
        <c:auto val="1"/>
        <c:lblAlgn val="ctr"/>
        <c:lblOffset val="100"/>
        <c:noMultiLvlLbl val="0"/>
      </c:catAx>
      <c:valAx>
        <c:axId val="1"/>
        <c:scaling>
          <c:orientation val="minMax"/>
        </c:scaling>
        <c:delete val="0"/>
        <c:axPos val="l"/>
        <c:numFmt formatCode="General" sourceLinked="1"/>
        <c:majorTickMark val="none"/>
        <c:minorTickMark val="none"/>
        <c:tickLblPos val="nextTo"/>
        <c:spPr>
          <a:ln w="6350">
            <a:noFill/>
          </a:ln>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76385632"/>
        <c:crosses val="autoZero"/>
        <c:crossBetween val="between"/>
      </c:valAx>
      <c:spPr>
        <a:noFill/>
        <a:ln w="25400">
          <a:noFill/>
        </a:ln>
      </c:spPr>
    </c:plotArea>
    <c:legend>
      <c:legendPos val="b"/>
      <c:overlay val="0"/>
      <c:spPr>
        <a:noFill/>
        <a:ln w="25400">
          <a:noFill/>
        </a:ln>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dirty="0">
                <a:solidFill>
                  <a:schemeClr val="tx1">
                    <a:lumMod val="50000"/>
                    <a:lumOff val="50000"/>
                  </a:schemeClr>
                </a:solidFill>
              </a:rPr>
              <a:t>Race/Ethnicity</a:t>
            </a:r>
          </a:p>
        </c:rich>
      </c:tx>
      <c:layout>
        <c:manualLayout>
          <c:xMode val="edge"/>
          <c:yMode val="edge"/>
          <c:x val="0.32870901445962525"/>
          <c:y val="1.8942313061931088E-2"/>
        </c:manualLayout>
      </c:layout>
      <c:overlay val="0"/>
      <c:spPr>
        <a:noFill/>
        <a:ln w="25400">
          <a:noFill/>
        </a:ln>
      </c:spPr>
    </c:title>
    <c:autoTitleDeleted val="0"/>
    <c:plotArea>
      <c:layout/>
      <c:pieChart>
        <c:varyColors val="1"/>
        <c:ser>
          <c:idx val="0"/>
          <c:order val="0"/>
          <c:tx>
            <c:strRef>
              <c:f>'CSSRdata (19)'!$B$9</c:f>
              <c:strCache>
                <c:ptCount val="1"/>
                <c:pt idx="0">
                  <c:v>All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0A8-4E81-9CE8-D23F2FD7D2F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0A8-4E81-9CE8-D23F2FD7D2F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0A8-4E81-9CE8-D23F2FD7D2F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0A8-4E81-9CE8-D23F2FD7D2F1}"/>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10A8-4E81-9CE8-D23F2FD7D2F1}"/>
              </c:ext>
            </c:extLst>
          </c:dPt>
          <c:dLbls>
            <c:spPr>
              <a:noFill/>
              <a:ln>
                <a:noFill/>
              </a:ln>
              <a:effectLst/>
            </c:spPr>
            <c:txPr>
              <a:bodyPr wrap="square" lIns="38100" tIns="19050" rIns="38100" bIns="19050" anchor="ctr">
                <a:spAutoFit/>
              </a:bodyPr>
              <a:lstStyle/>
              <a:p>
                <a:pPr>
                  <a:defRPr b="1"/>
                </a:pPr>
                <a:endParaRPr lang="en-US"/>
              </a:p>
            </c:txPr>
            <c:dLblPos val="outEnd"/>
            <c:showLegendKey val="0"/>
            <c:showVal val="1"/>
            <c:showCatName val="0"/>
            <c:showSerName val="0"/>
            <c:showPercent val="0"/>
            <c:showBubbleSize val="0"/>
            <c:showLeaderLines val="1"/>
            <c:extLst>
              <c:ext xmlns:c15="http://schemas.microsoft.com/office/drawing/2012/chart" uri="{CE6537A1-D6FC-4f65-9D91-7224C49458BB}"/>
            </c:extLst>
          </c:dLbls>
          <c:cat>
            <c:strRef>
              <c:f>'CSSRdata (19)'!$A$11:$A$15</c:f>
              <c:strCache>
                <c:ptCount val="5"/>
                <c:pt idx="0">
                  <c:v>Black</c:v>
                </c:pt>
                <c:pt idx="1">
                  <c:v>White</c:v>
                </c:pt>
                <c:pt idx="2">
                  <c:v>Latino</c:v>
                </c:pt>
                <c:pt idx="3">
                  <c:v>Asian/P.I.</c:v>
                </c:pt>
                <c:pt idx="4">
                  <c:v>Nat Amer</c:v>
                </c:pt>
              </c:strCache>
            </c:strRef>
          </c:cat>
          <c:val>
            <c:numRef>
              <c:f>'CSSRdata (19)'!$B$11:$B$15</c:f>
              <c:numCache>
                <c:formatCode>General</c:formatCode>
                <c:ptCount val="5"/>
                <c:pt idx="0">
                  <c:v>27.8</c:v>
                </c:pt>
                <c:pt idx="1">
                  <c:v>21.3</c:v>
                </c:pt>
                <c:pt idx="2">
                  <c:v>46.9</c:v>
                </c:pt>
                <c:pt idx="3">
                  <c:v>2.8</c:v>
                </c:pt>
                <c:pt idx="4">
                  <c:v>1.2</c:v>
                </c:pt>
              </c:numCache>
            </c:numRef>
          </c:val>
          <c:extLst>
            <c:ext xmlns:c16="http://schemas.microsoft.com/office/drawing/2014/chart" uri="{C3380CC4-5D6E-409C-BE32-E72D297353CC}">
              <c16:uniqueId val="{0000000A-10A8-4E81-9CE8-D23F2FD7D2F1}"/>
            </c:ext>
          </c:extLst>
        </c:ser>
        <c:dLbls>
          <c:showLegendKey val="0"/>
          <c:showVal val="0"/>
          <c:showCatName val="0"/>
          <c:showSerName val="0"/>
          <c:showPercent val="0"/>
          <c:showBubbleSize val="0"/>
          <c:showLeaderLines val="1"/>
        </c:dLbls>
        <c:firstSliceAng val="0"/>
      </c:pieChart>
      <c:spPr>
        <a:noFill/>
        <a:ln w="25400">
          <a:noFill/>
        </a:ln>
      </c:spPr>
    </c:plotArea>
    <c:legend>
      <c:legendPos val="b"/>
      <c:overlay val="0"/>
      <c:spPr>
        <a:noFill/>
        <a:ln w="25400">
          <a:noFill/>
        </a:ln>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6565373772722855"/>
          <c:y val="0.17049645390070925"/>
          <c:w val="0.65634708855837465"/>
          <c:h val="0.67031192022982944"/>
        </c:manualLayout>
      </c:layout>
      <c:pieChart>
        <c:varyColors val="1"/>
        <c:ser>
          <c:idx val="0"/>
          <c:order val="0"/>
          <c:tx>
            <c:strRef>
              <c:f>'CSSRdata (53)'!$B$9</c:f>
              <c:strCache>
                <c:ptCount val="1"/>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5E6-44A4-8E44-E4420552B73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5E6-44A4-8E44-E4420552B73B}"/>
              </c:ext>
            </c:extLst>
          </c:dPt>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'CSSRdata (53)'!$A$10:$A$11</c:f>
              <c:strCache>
                <c:ptCount val="2"/>
                <c:pt idx="0">
                  <c:v>Female</c:v>
                </c:pt>
                <c:pt idx="1">
                  <c:v>Male</c:v>
                </c:pt>
              </c:strCache>
            </c:strRef>
          </c:cat>
          <c:val>
            <c:numRef>
              <c:f>'CSSRdata (53)'!$B$10:$B$11</c:f>
              <c:numCache>
                <c:formatCode>General</c:formatCode>
                <c:ptCount val="2"/>
                <c:pt idx="0">
                  <c:v>53.7</c:v>
                </c:pt>
                <c:pt idx="1">
                  <c:v>46.3</c:v>
                </c:pt>
              </c:numCache>
            </c:numRef>
          </c:val>
          <c:extLst>
            <c:ext xmlns:c16="http://schemas.microsoft.com/office/drawing/2014/chart" uri="{C3380CC4-5D6E-409C-BE32-E72D297353CC}">
              <c16:uniqueId val="{00000004-D5E6-44A4-8E44-E4420552B73B}"/>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50000"/>
                    <a:lumOff val="50000"/>
                  </a:schemeClr>
                </a:solidFill>
                <a:latin typeface="+mn-lt"/>
                <a:ea typeface="+mn-ea"/>
                <a:cs typeface="+mn-cs"/>
              </a:defRPr>
            </a:pPr>
            <a:r>
              <a:rPr lang="en-US" sz="1800" b="1" dirty="0">
                <a:solidFill>
                  <a:schemeClr val="tx1">
                    <a:lumMod val="50000"/>
                    <a:lumOff val="50000"/>
                  </a:schemeClr>
                </a:solidFill>
              </a:rPr>
              <a:t>Time</a:t>
            </a:r>
            <a:r>
              <a:rPr lang="en-US" sz="1800" b="1" baseline="0" dirty="0">
                <a:solidFill>
                  <a:schemeClr val="tx1">
                    <a:lumMod val="50000"/>
                    <a:lumOff val="50000"/>
                  </a:schemeClr>
                </a:solidFill>
              </a:rPr>
              <a:t> in Care</a:t>
            </a:r>
            <a:endParaRPr lang="en-US" sz="1800" b="1" dirty="0">
              <a:solidFill>
                <a:schemeClr val="tx1">
                  <a:lumMod val="50000"/>
                  <a:lumOff val="50000"/>
                </a:schemeClr>
              </a:solidFill>
            </a:endParaRPr>
          </a:p>
        </c:rich>
      </c:tx>
      <c:layout>
        <c:manualLayout>
          <c:xMode val="edge"/>
          <c:yMode val="edge"/>
          <c:x val="0.31766335129161488"/>
          <c:y val="1.6411895555074368E-2"/>
        </c:manualLayout>
      </c:layout>
      <c:overlay val="0"/>
      <c:spPr>
        <a:noFill/>
        <a:ln w="25400">
          <a:noFill/>
        </a:ln>
      </c:spPr>
    </c:title>
    <c:autoTitleDeleted val="0"/>
    <c:plotArea>
      <c:layout>
        <c:manualLayout>
          <c:layoutTarget val="inner"/>
          <c:xMode val="edge"/>
          <c:yMode val="edge"/>
          <c:x val="0.14509877054841833"/>
          <c:y val="0.17276614896897677"/>
          <c:w val="0.61562646774416352"/>
          <c:h val="0.58307487699746241"/>
        </c:manualLayout>
      </c:layout>
      <c:pieChart>
        <c:varyColors val="1"/>
        <c:ser>
          <c:idx val="0"/>
          <c:order val="0"/>
          <c:tx>
            <c:strRef>
              <c:f>'CSSRdata (21)'!$B$9</c:f>
              <c:strCache>
                <c:ptCount val="1"/>
                <c:pt idx="0">
                  <c:v>All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09B-4C83-9843-B5D4D715554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09B-4C83-9843-B5D4D715554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09B-4C83-9843-B5D4D715554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09B-4C83-9843-B5D4D7155544}"/>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F09B-4C83-9843-B5D4D7155544}"/>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F09B-4C83-9843-B5D4D7155544}"/>
              </c:ext>
            </c:extLst>
          </c:dPt>
          <c:dLbls>
            <c:spPr>
              <a:noFill/>
              <a:ln>
                <a:noFill/>
              </a:ln>
              <a:effectLst/>
            </c:spPr>
            <c:txPr>
              <a:bodyPr wrap="square" lIns="38100" tIns="19050" rIns="38100" bIns="19050" anchor="ctr">
                <a:spAutoFit/>
              </a:bodyPr>
              <a:lstStyle/>
              <a:p>
                <a:pPr>
                  <a:defRPr b="1"/>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'CSSRdata (21)'!$A$10:$A$15</c:f>
              <c:strCache>
                <c:ptCount val="6"/>
                <c:pt idx="0">
                  <c:v>&lt; 12 months</c:v>
                </c:pt>
                <c:pt idx="1">
                  <c:v>12-23 months</c:v>
                </c:pt>
                <c:pt idx="2">
                  <c:v>24-35 months</c:v>
                </c:pt>
                <c:pt idx="3">
                  <c:v>36-47 months</c:v>
                </c:pt>
                <c:pt idx="4">
                  <c:v>48-59 months</c:v>
                </c:pt>
                <c:pt idx="5">
                  <c:v>60+ months</c:v>
                </c:pt>
              </c:strCache>
            </c:strRef>
          </c:cat>
          <c:val>
            <c:numRef>
              <c:f>'CSSRdata (21)'!$B$10:$B$15</c:f>
              <c:numCache>
                <c:formatCode>General</c:formatCode>
                <c:ptCount val="6"/>
                <c:pt idx="0">
                  <c:v>9.6</c:v>
                </c:pt>
                <c:pt idx="1">
                  <c:v>14.3</c:v>
                </c:pt>
                <c:pt idx="2">
                  <c:v>15.3</c:v>
                </c:pt>
                <c:pt idx="3">
                  <c:v>14.2</c:v>
                </c:pt>
                <c:pt idx="4">
                  <c:v>11</c:v>
                </c:pt>
                <c:pt idx="5">
                  <c:v>35.6</c:v>
                </c:pt>
              </c:numCache>
            </c:numRef>
          </c:val>
          <c:extLst>
            <c:ext xmlns:c16="http://schemas.microsoft.com/office/drawing/2014/chart" uri="{C3380CC4-5D6E-409C-BE32-E72D297353CC}">
              <c16:uniqueId val="{0000000C-F09B-4C83-9843-B5D4D7155544}"/>
            </c:ext>
          </c:extLst>
        </c:ser>
        <c:dLbls>
          <c:dLblPos val="ctr"/>
          <c:showLegendKey val="0"/>
          <c:showVal val="1"/>
          <c:showCatName val="0"/>
          <c:showSerName val="0"/>
          <c:showPercent val="0"/>
          <c:showBubbleSize val="0"/>
          <c:showLeaderLines val="1"/>
        </c:dLbls>
        <c:firstSliceAng val="0"/>
      </c:pieChart>
      <c:spPr>
        <a:noFill/>
        <a:ln w="25400">
          <a:noFill/>
        </a:ln>
      </c:spPr>
    </c:plotArea>
    <c:legend>
      <c:legendPos val="r"/>
      <c:layout>
        <c:manualLayout>
          <c:xMode val="edge"/>
          <c:yMode val="edge"/>
          <c:x val="0.10407998342312473"/>
          <c:y val="0.84121328050160915"/>
          <c:w val="0.80462725054105078"/>
          <c:h val="0.11296346329091402"/>
        </c:manualLayout>
      </c:layout>
      <c:overlay val="0"/>
      <c:spPr>
        <a:noFill/>
        <a:ln w="25400">
          <a:noFill/>
        </a:ln>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50000"/>
                    <a:lumOff val="50000"/>
                  </a:schemeClr>
                </a:solidFill>
                <a:latin typeface="+mn-lt"/>
                <a:ea typeface="+mn-ea"/>
                <a:cs typeface="+mn-cs"/>
              </a:defRPr>
            </a:pPr>
            <a:r>
              <a:rPr lang="en-US" sz="1800" b="1">
                <a:solidFill>
                  <a:schemeClr val="tx1">
                    <a:lumMod val="50000"/>
                    <a:lumOff val="50000"/>
                  </a:schemeClr>
                </a:solidFill>
              </a:rPr>
              <a:t>Placement</a:t>
            </a:r>
            <a:r>
              <a:rPr lang="en-US" sz="1800" b="1" baseline="0">
                <a:solidFill>
                  <a:schemeClr val="tx1">
                    <a:lumMod val="50000"/>
                    <a:lumOff val="50000"/>
                  </a:schemeClr>
                </a:solidFill>
              </a:rPr>
              <a:t> Type</a:t>
            </a:r>
            <a:endParaRPr lang="en-US" sz="1800" b="1">
              <a:solidFill>
                <a:schemeClr val="tx1">
                  <a:lumMod val="50000"/>
                  <a:lumOff val="50000"/>
                </a:schemeClr>
              </a:solidFill>
            </a:endParaRP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50000"/>
                  <a:lumOff val="50000"/>
                </a:schemeClr>
              </a:solidFill>
              <a:latin typeface="+mn-lt"/>
              <a:ea typeface="+mn-ea"/>
              <a:cs typeface="+mn-cs"/>
            </a:defRPr>
          </a:pPr>
          <a:endParaRPr lang="en-US"/>
        </a:p>
      </c:txPr>
    </c:title>
    <c:autoTitleDeleted val="0"/>
    <c:plotArea>
      <c:layout>
        <c:manualLayout>
          <c:layoutTarget val="inner"/>
          <c:xMode val="edge"/>
          <c:yMode val="edge"/>
          <c:x val="0.18268766404199477"/>
          <c:y val="0.15861795568423004"/>
          <c:w val="0.5818471128608923"/>
          <c:h val="0.56202907283335468"/>
        </c:manualLayout>
      </c:layout>
      <c:pieChart>
        <c:varyColors val="1"/>
        <c:ser>
          <c:idx val="0"/>
          <c:order val="0"/>
          <c:tx>
            <c:strRef>
              <c:f>'CSSRdata (59)'!$B$9</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502-4755-820B-19707808B4C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502-4755-820B-19707808B4C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502-4755-820B-19707808B4C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7502-4755-820B-19707808B4CE}"/>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7502-4755-820B-19707808B4CE}"/>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7502-4755-820B-19707808B4CE}"/>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7502-4755-820B-19707808B4CE}"/>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7502-4755-820B-19707808B4CE}"/>
              </c:ext>
            </c:extLst>
          </c:dPt>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'CSSRdata (59)'!$A$10:$A$17</c:f>
              <c:strCache>
                <c:ptCount val="8"/>
                <c:pt idx="0">
                  <c:v>Relative/NREFM</c:v>
                </c:pt>
                <c:pt idx="1">
                  <c:v>Foster</c:v>
                </c:pt>
                <c:pt idx="2">
                  <c:v>FFA</c:v>
                </c:pt>
                <c:pt idx="3">
                  <c:v>Group/Shelter</c:v>
                </c:pt>
                <c:pt idx="4">
                  <c:v>Guardian</c:v>
                </c:pt>
                <c:pt idx="5">
                  <c:v>SILP</c:v>
                </c:pt>
                <c:pt idx="6">
                  <c:v>Transitional Housing</c:v>
                </c:pt>
                <c:pt idx="7">
                  <c:v>Other</c:v>
                </c:pt>
              </c:strCache>
            </c:strRef>
          </c:cat>
          <c:val>
            <c:numRef>
              <c:f>'CSSRdata (59)'!$B$10:$B$17</c:f>
              <c:numCache>
                <c:formatCode>General</c:formatCode>
                <c:ptCount val="8"/>
                <c:pt idx="0">
                  <c:v>4.9000000000000004</c:v>
                </c:pt>
                <c:pt idx="1">
                  <c:v>2.8</c:v>
                </c:pt>
                <c:pt idx="2">
                  <c:v>5.5</c:v>
                </c:pt>
                <c:pt idx="3">
                  <c:v>4</c:v>
                </c:pt>
                <c:pt idx="4">
                  <c:v>7.8</c:v>
                </c:pt>
                <c:pt idx="5">
                  <c:v>40.700000000000003</c:v>
                </c:pt>
                <c:pt idx="6">
                  <c:v>24.1</c:v>
                </c:pt>
                <c:pt idx="7">
                  <c:v>10.199999999999999</c:v>
                </c:pt>
              </c:numCache>
            </c:numRef>
          </c:val>
          <c:extLst>
            <c:ext xmlns:c16="http://schemas.microsoft.com/office/drawing/2014/chart" uri="{C3380CC4-5D6E-409C-BE32-E72D297353CC}">
              <c16:uniqueId val="{00000010-7502-4755-820B-19707808B4CE}"/>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2.535958005249345E-2"/>
          <c:y val="0.82261468734999643"/>
          <c:w val="0.92428083989501308"/>
          <c:h val="0.16073278717894976"/>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lumMod val="50000"/>
                    <a:lumOff val="50000"/>
                  </a:schemeClr>
                </a:solidFill>
                <a:latin typeface="+mn-lt"/>
                <a:ea typeface="+mn-ea"/>
                <a:cs typeface="+mn-cs"/>
              </a:defRPr>
            </a:pPr>
            <a:r>
              <a:rPr lang="en-US" sz="1800" b="1" dirty="0">
                <a:solidFill>
                  <a:schemeClr val="tx1">
                    <a:lumMod val="50000"/>
                    <a:lumOff val="50000"/>
                  </a:schemeClr>
                </a:solidFill>
              </a:rPr>
              <a:t>Last Service Component Type</a:t>
            </a:r>
          </a:p>
        </c:rich>
      </c:tx>
      <c:overlay val="0"/>
      <c:spPr>
        <a:noFill/>
        <a:ln w="25400">
          <a:noFill/>
        </a:ln>
      </c:spPr>
    </c:title>
    <c:autoTitleDeleted val="0"/>
    <c:plotArea>
      <c:layout>
        <c:manualLayout>
          <c:layoutTarget val="inner"/>
          <c:xMode val="edge"/>
          <c:yMode val="edge"/>
          <c:x val="0.17045202682997959"/>
          <c:y val="0.1445042931663239"/>
          <c:w val="0.60496479606715825"/>
          <c:h val="0.62479957299609035"/>
        </c:manualLayout>
      </c:layout>
      <c:pieChart>
        <c:varyColors val="1"/>
        <c:ser>
          <c:idx val="0"/>
          <c:order val="0"/>
          <c:tx>
            <c:strRef>
              <c:f>'CSSRdata (22)'!$B$9</c:f>
              <c:strCache>
                <c:ptCount val="1"/>
                <c:pt idx="0">
                  <c:v>All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246-4974-BD73-D614D45D110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246-4974-BD73-D614D45D110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246-4974-BD73-D614D45D110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3246-4974-BD73-D614D45D1101}"/>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3246-4974-BD73-D614D45D1101}"/>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3246-4974-BD73-D614D45D1101}"/>
              </c:ext>
            </c:extLst>
          </c:dPt>
          <c:dLbls>
            <c:dLbl>
              <c:idx val="0"/>
              <c:layout>
                <c:manualLayout>
                  <c:x val="-5.8201058201058246E-2"/>
                  <c:y val="2.7322398493524699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246-4974-BD73-D614D45D1101}"/>
                </c:ext>
              </c:extLst>
            </c:dLbl>
            <c:dLbl>
              <c:idx val="1"/>
              <c:layout>
                <c:manualLayout>
                  <c:x val="5.8201058201058101E-2"/>
                  <c:y val="2.7322398493524573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246-4974-BD73-D614D45D1101}"/>
                </c:ext>
              </c:extLst>
            </c:dLbl>
            <c:spPr>
              <a:noFill/>
              <a:ln>
                <a:noFill/>
              </a:ln>
              <a:effectLst/>
            </c:spPr>
            <c:txPr>
              <a:bodyPr wrap="square" lIns="38100" tIns="19050" rIns="38100" bIns="19050" anchor="ctr">
                <a:spAutoFit/>
              </a:bodyPr>
              <a:lstStyle/>
              <a:p>
                <a:pPr>
                  <a:defRPr b="1"/>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'CSSRdata (22)'!$A$10:$A$15</c:f>
              <c:strCache>
                <c:ptCount val="6"/>
                <c:pt idx="0">
                  <c:v>Emergency Response</c:v>
                </c:pt>
                <c:pt idx="1">
                  <c:v>No Placement FM</c:v>
                </c:pt>
                <c:pt idx="2">
                  <c:v>Post-Placement FM</c:v>
                </c:pt>
                <c:pt idx="3">
                  <c:v>Family Reunification</c:v>
                </c:pt>
                <c:pt idx="4">
                  <c:v>Permanent Placement</c:v>
                </c:pt>
                <c:pt idx="5">
                  <c:v>Supportive Transition</c:v>
                </c:pt>
              </c:strCache>
            </c:strRef>
          </c:cat>
          <c:val>
            <c:numRef>
              <c:f>'CSSRdata (22)'!$B$10:$B$15</c:f>
              <c:numCache>
                <c:formatCode>General</c:formatCode>
                <c:ptCount val="6"/>
                <c:pt idx="0">
                  <c:v>0.1</c:v>
                </c:pt>
                <c:pt idx="1">
                  <c:v>0.5</c:v>
                </c:pt>
                <c:pt idx="2">
                  <c:v>0.2</c:v>
                </c:pt>
                <c:pt idx="3">
                  <c:v>14</c:v>
                </c:pt>
                <c:pt idx="4">
                  <c:v>13.7</c:v>
                </c:pt>
                <c:pt idx="5">
                  <c:v>71.5</c:v>
                </c:pt>
              </c:numCache>
            </c:numRef>
          </c:val>
          <c:extLst>
            <c:ext xmlns:c16="http://schemas.microsoft.com/office/drawing/2014/chart" uri="{C3380CC4-5D6E-409C-BE32-E72D297353CC}">
              <c16:uniqueId val="{0000000C-3246-4974-BD73-D614D45D1101}"/>
            </c:ext>
          </c:extLst>
        </c:ser>
        <c:dLbls>
          <c:dLblPos val="outEnd"/>
          <c:showLegendKey val="0"/>
          <c:showVal val="1"/>
          <c:showCatName val="0"/>
          <c:showSerName val="0"/>
          <c:showPercent val="0"/>
          <c:showBubbleSize val="0"/>
          <c:showLeaderLines val="1"/>
        </c:dLbls>
        <c:firstSliceAng val="0"/>
      </c:pieChart>
      <c:spPr>
        <a:noFill/>
        <a:ln w="25400">
          <a:noFill/>
        </a:ln>
      </c:spPr>
    </c:plotArea>
    <c:legend>
      <c:legendPos val="b"/>
      <c:overlay val="0"/>
      <c:spPr>
        <a:noFill/>
        <a:ln w="25400">
          <a:noFill/>
        </a:ln>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0.18868</cdr:x>
      <cdr:y>0.02104</cdr:y>
    </cdr:from>
    <cdr:to>
      <cdr:x>0.84906</cdr:x>
      <cdr:y>0.09725</cdr:y>
    </cdr:to>
    <cdr:sp macro="" textlink="">
      <cdr:nvSpPr>
        <cdr:cNvPr id="3" name="TextBox 2"/>
        <cdr:cNvSpPr txBox="1"/>
      </cdr:nvSpPr>
      <cdr:spPr>
        <a:xfrm xmlns:a="http://schemas.openxmlformats.org/drawingml/2006/main">
          <a:off x="762000" y="84161"/>
          <a:ext cx="26670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800" b="1" dirty="0" smtClean="0">
              <a:solidFill>
                <a:schemeClr val="tx1">
                  <a:lumMod val="50000"/>
                  <a:lumOff val="50000"/>
                </a:schemeClr>
              </a:solidFill>
            </a:rPr>
            <a:t>Gender</a:t>
          </a:r>
          <a:endParaRPr lang="en-US" sz="1800" b="1" dirty="0">
            <a:solidFill>
              <a:schemeClr val="tx1">
                <a:lumMod val="50000"/>
                <a:lumOff val="50000"/>
              </a:schemeClr>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624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4E381E2-AB65-4412-93ED-882C1D3AC20E}" type="slidenum">
              <a:rPr lang="en-US"/>
              <a:pPr>
                <a:defRPr/>
              </a:pPr>
              <a:t>‹#›</a:t>
            </a:fld>
            <a:endParaRPr lang="en-US"/>
          </a:p>
        </p:txBody>
      </p:sp>
    </p:spTree>
    <p:extLst>
      <p:ext uri="{BB962C8B-B14F-4D97-AF65-F5344CB8AC3E}">
        <p14:creationId xmlns:p14="http://schemas.microsoft.com/office/powerpoint/2010/main" val="34867000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1A7BCCBF-A045-498B-ACA6-1B5F75AF9FAC}" type="slidenum">
              <a:rPr lang="en-US" smtClean="0"/>
              <a:pPr/>
              <a:t>1</a:t>
            </a:fld>
            <a:endParaRPr lang="en-US" smtClean="0"/>
          </a:p>
        </p:txBody>
      </p:sp>
      <p:sp>
        <p:nvSpPr>
          <p:cNvPr id="63491" name="Rectangle 2"/>
          <p:cNvSpPr>
            <a:spLocks noGrp="1" noRot="1" noChangeAspect="1" noChangeArrowheads="1" noTextEdit="1"/>
          </p:cNvSpPr>
          <p:nvPr>
            <p:ph type="sldImg"/>
          </p:nvPr>
        </p:nvSpPr>
        <p:spPr>
          <a:xfrm>
            <a:off x="1143000" y="685800"/>
            <a:ext cx="4572000" cy="3429000"/>
          </a:xfrm>
          <a:ln/>
        </p:spPr>
      </p:sp>
      <p:sp>
        <p:nvSpPr>
          <p:cNvPr id="63492" name="Rectangle 3"/>
          <p:cNvSpPr>
            <a:spLocks noGrp="1" noChangeArrowheads="1"/>
          </p:cNvSpPr>
          <p:nvPr>
            <p:ph type="body" idx="1"/>
          </p:nvPr>
        </p:nvSpPr>
        <p:spPr>
          <a:noFill/>
          <a:ln/>
        </p:spPr>
        <p:txBody>
          <a:bodyPr/>
          <a:lstStyle/>
          <a:p>
            <a:pPr eaLnBrk="1" hangingPunct="1"/>
            <a:r>
              <a:rPr lang="en-US" dirty="0" smtClean="0"/>
              <a:t>Q2_19 Updates</a:t>
            </a:r>
          </a:p>
        </p:txBody>
      </p:sp>
    </p:spTree>
    <p:extLst>
      <p:ext uri="{BB962C8B-B14F-4D97-AF65-F5344CB8AC3E}">
        <p14:creationId xmlns:p14="http://schemas.microsoft.com/office/powerpoint/2010/main" val="2455052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4E381E2-AB65-4412-93ED-882C1D3AC20E}" type="slidenum">
              <a:rPr lang="en-US" smtClean="0"/>
              <a:pPr>
                <a:defRPr/>
              </a:pPr>
              <a:t>2</a:t>
            </a:fld>
            <a:endParaRPr lang="en-US"/>
          </a:p>
        </p:txBody>
      </p:sp>
    </p:spTree>
    <p:extLst>
      <p:ext uri="{BB962C8B-B14F-4D97-AF65-F5344CB8AC3E}">
        <p14:creationId xmlns:p14="http://schemas.microsoft.com/office/powerpoint/2010/main" val="4033097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4E381E2-AB65-4412-93ED-882C1D3AC20E}" type="slidenum">
              <a:rPr lang="en-US" smtClean="0"/>
              <a:pPr>
                <a:defRPr/>
              </a:pPr>
              <a:t>3</a:t>
            </a:fld>
            <a:endParaRPr lang="en-US"/>
          </a:p>
        </p:txBody>
      </p:sp>
    </p:spTree>
    <p:extLst>
      <p:ext uri="{BB962C8B-B14F-4D97-AF65-F5344CB8AC3E}">
        <p14:creationId xmlns:p14="http://schemas.microsoft.com/office/powerpoint/2010/main" val="1287119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Alpine,</a:t>
            </a:r>
            <a:r>
              <a:rPr lang="en-US" baseline="0" dirty="0" smtClean="0"/>
              <a:t> Mono, and Sierra actually have counts of 0.</a:t>
            </a:r>
            <a:endParaRPr lang="en-US" dirty="0"/>
          </a:p>
        </p:txBody>
      </p:sp>
      <p:sp>
        <p:nvSpPr>
          <p:cNvPr id="4" name="Slide Number Placeholder 3"/>
          <p:cNvSpPr>
            <a:spLocks noGrp="1"/>
          </p:cNvSpPr>
          <p:nvPr>
            <p:ph type="sldNum" sz="quarter" idx="10"/>
          </p:nvPr>
        </p:nvSpPr>
        <p:spPr/>
        <p:txBody>
          <a:bodyPr/>
          <a:lstStyle/>
          <a:p>
            <a:pPr>
              <a:defRPr/>
            </a:pPr>
            <a:fld id="{04E381E2-AB65-4412-93ED-882C1D3AC20E}" type="slidenum">
              <a:rPr lang="en-US" smtClean="0"/>
              <a:pPr>
                <a:defRPr/>
              </a:pPr>
              <a:t>5</a:t>
            </a:fld>
            <a:endParaRPr lang="en-US"/>
          </a:p>
        </p:txBody>
      </p:sp>
    </p:spTree>
    <p:extLst>
      <p:ext uri="{BB962C8B-B14F-4D97-AF65-F5344CB8AC3E}">
        <p14:creationId xmlns:p14="http://schemas.microsoft.com/office/powerpoint/2010/main" val="1652921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C905A2B0-881A-47B0-8A79-AB0F7CC2C549}" type="slidenum">
              <a:rPr lang="en-US" smtClean="0"/>
              <a:pPr/>
              <a:t>22</a:t>
            </a:fld>
            <a:endParaRPr lang="en-US" smtClean="0"/>
          </a:p>
        </p:txBody>
      </p:sp>
      <p:sp>
        <p:nvSpPr>
          <p:cNvPr id="122883" name="Rectangle 7"/>
          <p:cNvSpPr txBox="1">
            <a:spLocks noGrp="1" noChangeArrowheads="1"/>
          </p:cNvSpPr>
          <p:nvPr/>
        </p:nvSpPr>
        <p:spPr bwMode="auto">
          <a:xfrm>
            <a:off x="3886200" y="8685213"/>
            <a:ext cx="2970213" cy="457200"/>
          </a:xfrm>
          <a:prstGeom prst="rect">
            <a:avLst/>
          </a:prstGeom>
          <a:noFill/>
          <a:ln w="9525">
            <a:noFill/>
            <a:miter lim="800000"/>
            <a:headEnd/>
            <a:tailEnd/>
          </a:ln>
        </p:spPr>
        <p:txBody>
          <a:bodyPr lIns="91553" tIns="45774" rIns="91553" bIns="45774" anchor="b"/>
          <a:lstStyle/>
          <a:p>
            <a:pPr algn="r"/>
            <a:fld id="{765CFD00-F8CF-4AAC-B80B-C135178947CD}" type="slidenum">
              <a:rPr lang="en-US" sz="1200">
                <a:cs typeface="Arial" charset="0"/>
              </a:rPr>
              <a:pPr algn="r"/>
              <a:t>22</a:t>
            </a:fld>
            <a:endParaRPr lang="en-US" sz="1200">
              <a:cs typeface="Arial" charset="0"/>
            </a:endParaRPr>
          </a:p>
        </p:txBody>
      </p:sp>
      <p:sp>
        <p:nvSpPr>
          <p:cNvPr id="122884" name="Rectangle 2"/>
          <p:cNvSpPr>
            <a:spLocks noGrp="1" noRot="1" noChangeAspect="1" noChangeArrowheads="1" noTextEdit="1"/>
          </p:cNvSpPr>
          <p:nvPr>
            <p:ph type="sldImg"/>
          </p:nvPr>
        </p:nvSpPr>
        <p:spPr>
          <a:xfrm>
            <a:off x="1143000" y="685800"/>
            <a:ext cx="4572000" cy="3429000"/>
          </a:xfrm>
          <a:ln/>
        </p:spPr>
      </p:sp>
      <p:sp>
        <p:nvSpPr>
          <p:cNvPr id="122885" name="Rectangle 3"/>
          <p:cNvSpPr>
            <a:spLocks noGrp="1" noChangeArrowheads="1"/>
          </p:cNvSpPr>
          <p:nvPr>
            <p:ph type="body" idx="1"/>
          </p:nvPr>
        </p:nvSpPr>
        <p:spPr>
          <a:xfrm>
            <a:off x="685800" y="4344988"/>
            <a:ext cx="5486400" cy="4113212"/>
          </a:xfrm>
          <a:noFill/>
          <a:ln/>
        </p:spPr>
        <p:txBody>
          <a:bodyPr lIns="91553" tIns="45774" rIns="91553" bIns="45774"/>
          <a:lstStyle/>
          <a:p>
            <a:pPr eaLnBrk="1" hangingPunct="1"/>
            <a:r>
              <a:rPr lang="en-US" dirty="0" smtClean="0"/>
              <a:t>Q2_2019</a:t>
            </a:r>
          </a:p>
        </p:txBody>
      </p:sp>
    </p:spTree>
    <p:extLst>
      <p:ext uri="{BB962C8B-B14F-4D97-AF65-F5344CB8AC3E}">
        <p14:creationId xmlns:p14="http://schemas.microsoft.com/office/powerpoint/2010/main" val="3645612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solidFill>
            <a:schemeClr val="bg1"/>
          </a:solidFill>
        </p:spPr>
        <p:txBody>
          <a:bodyPr/>
          <a:lstStyle>
            <a:lvl1pPr>
              <a:defRPr>
                <a:solidFill>
                  <a:schemeClr val="accent1">
                    <a:lumMod val="75000"/>
                  </a:schemeClr>
                </a:solidFill>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AF6AC0-9661-43C0-8204-086122077AE1}" type="datetime1">
              <a:rPr lang="en-US" smtClean="0"/>
              <a:t>8/21/2020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B961F-89C3-4D80-BA3E-6F6635054F54}" type="slidenum">
              <a:rPr lang="en-US" smtClean="0"/>
              <a:pPr/>
              <a:t>‹#›</a:t>
            </a:fld>
            <a:endParaRPr lang="en-US" dirty="0"/>
          </a:p>
        </p:txBody>
      </p:sp>
    </p:spTree>
    <p:extLst>
      <p:ext uri="{BB962C8B-B14F-4D97-AF65-F5344CB8AC3E}">
        <p14:creationId xmlns:p14="http://schemas.microsoft.com/office/powerpoint/2010/main" val="2468646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516EEE-26F7-4214-B492-DF188D65B847}" type="datetime1">
              <a:rPr lang="en-US" smtClean="0"/>
              <a:t>8/21/2020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21D3D-1098-4F4F-B476-05A166C6032E}" type="slidenum">
              <a:rPr lang="en-US" smtClean="0"/>
              <a:pPr/>
              <a:t>‹#›</a:t>
            </a:fld>
            <a:endParaRPr lang="en-US"/>
          </a:p>
        </p:txBody>
      </p:sp>
    </p:spTree>
    <p:extLst>
      <p:ext uri="{BB962C8B-B14F-4D97-AF65-F5344CB8AC3E}">
        <p14:creationId xmlns:p14="http://schemas.microsoft.com/office/powerpoint/2010/main" val="1861060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06500C-E047-4911-B047-4FCD52F087CA}" type="datetime1">
              <a:rPr lang="en-US" smtClean="0"/>
              <a:t>8/21/2020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21D3D-1098-4F4F-B476-05A166C6032E}" type="slidenum">
              <a:rPr lang="en-US" smtClean="0"/>
              <a:pPr/>
              <a:t>‹#›</a:t>
            </a:fld>
            <a:endParaRPr lang="en-US"/>
          </a:p>
        </p:txBody>
      </p:sp>
    </p:spTree>
    <p:extLst>
      <p:ext uri="{BB962C8B-B14F-4D97-AF65-F5344CB8AC3E}">
        <p14:creationId xmlns:p14="http://schemas.microsoft.com/office/powerpoint/2010/main" val="842019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309DA1-FF0E-4873-B0AF-58B9BACB8FBC}" type="datetime1">
              <a:rPr lang="en-US" smtClean="0"/>
              <a:t>8/21/2020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21D3D-1098-4F4F-B476-05A166C6032E}" type="slidenum">
              <a:rPr lang="en-US" smtClean="0"/>
              <a:pPr/>
              <a:t>‹#›</a:t>
            </a:fld>
            <a:endParaRPr lang="en-US"/>
          </a:p>
        </p:txBody>
      </p:sp>
    </p:spTree>
    <p:extLst>
      <p:ext uri="{BB962C8B-B14F-4D97-AF65-F5344CB8AC3E}">
        <p14:creationId xmlns:p14="http://schemas.microsoft.com/office/powerpoint/2010/main" val="224021916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2C6F96-7C92-4E21-AF83-C816B6E8B44C}" type="datetime1">
              <a:rPr lang="en-US" smtClean="0"/>
              <a:t>8/21/2020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21D3D-1098-4F4F-B476-05A166C6032E}" type="slidenum">
              <a:rPr lang="en-US" smtClean="0"/>
              <a:pPr/>
              <a:t>‹#›</a:t>
            </a:fld>
            <a:endParaRPr lang="en-US"/>
          </a:p>
        </p:txBody>
      </p:sp>
    </p:spTree>
    <p:extLst>
      <p:ext uri="{BB962C8B-B14F-4D97-AF65-F5344CB8AC3E}">
        <p14:creationId xmlns:p14="http://schemas.microsoft.com/office/powerpoint/2010/main" val="2591529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3C6D9C-0815-4F0A-8072-15872F13D735}" type="datetime1">
              <a:rPr lang="en-US" smtClean="0"/>
              <a:t>8/21/2020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A21D3D-1098-4F4F-B476-05A166C6032E}" type="slidenum">
              <a:rPr lang="en-US" smtClean="0"/>
              <a:pPr/>
              <a:t>‹#›</a:t>
            </a:fld>
            <a:endParaRPr lang="en-US"/>
          </a:p>
        </p:txBody>
      </p:sp>
    </p:spTree>
    <p:extLst>
      <p:ext uri="{BB962C8B-B14F-4D97-AF65-F5344CB8AC3E}">
        <p14:creationId xmlns:p14="http://schemas.microsoft.com/office/powerpoint/2010/main" val="414703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96F175-E82C-4A48-92CE-65A9C5D03AD7}" type="datetime1">
              <a:rPr lang="en-US" smtClean="0"/>
              <a:t>8/21/2020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A21D3D-1098-4F4F-B476-05A166C6032E}" type="slidenum">
              <a:rPr lang="en-US" smtClean="0"/>
              <a:pPr/>
              <a:t>‹#›</a:t>
            </a:fld>
            <a:endParaRPr lang="en-US"/>
          </a:p>
        </p:txBody>
      </p:sp>
    </p:spTree>
    <p:extLst>
      <p:ext uri="{BB962C8B-B14F-4D97-AF65-F5344CB8AC3E}">
        <p14:creationId xmlns:p14="http://schemas.microsoft.com/office/powerpoint/2010/main" val="399528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677C87-8403-46A7-9EC7-3249F67D7E60}" type="datetime1">
              <a:rPr lang="en-US" smtClean="0"/>
              <a:t>8/21/2020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A21D3D-1098-4F4F-B476-05A166C6032E}" type="slidenum">
              <a:rPr lang="en-US" smtClean="0"/>
              <a:pPr/>
              <a:t>‹#›</a:t>
            </a:fld>
            <a:endParaRPr lang="en-US"/>
          </a:p>
        </p:txBody>
      </p:sp>
    </p:spTree>
    <p:extLst>
      <p:ext uri="{BB962C8B-B14F-4D97-AF65-F5344CB8AC3E}">
        <p14:creationId xmlns:p14="http://schemas.microsoft.com/office/powerpoint/2010/main" val="2974353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0DB9B3-4B0A-4656-937D-EEB30FF92DAE}" type="datetime1">
              <a:rPr lang="en-US" smtClean="0"/>
              <a:t>8/21/2020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A21D3D-1098-4F4F-B476-05A166C6032E}" type="slidenum">
              <a:rPr lang="en-US" smtClean="0"/>
              <a:pPr/>
              <a:t>‹#›</a:t>
            </a:fld>
            <a:endParaRPr lang="en-US"/>
          </a:p>
        </p:txBody>
      </p:sp>
    </p:spTree>
    <p:extLst>
      <p:ext uri="{BB962C8B-B14F-4D97-AF65-F5344CB8AC3E}">
        <p14:creationId xmlns:p14="http://schemas.microsoft.com/office/powerpoint/2010/main" val="3457302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60E7A1-6DB6-4EB3-8BF9-CE8A94D9B753}" type="datetime1">
              <a:rPr lang="en-US" smtClean="0"/>
              <a:t>8/21/2020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A21D3D-1098-4F4F-B476-05A166C6032E}" type="slidenum">
              <a:rPr lang="en-US" smtClean="0"/>
              <a:pPr/>
              <a:t>‹#›</a:t>
            </a:fld>
            <a:endParaRPr lang="en-US"/>
          </a:p>
        </p:txBody>
      </p:sp>
    </p:spTree>
    <p:extLst>
      <p:ext uri="{BB962C8B-B14F-4D97-AF65-F5344CB8AC3E}">
        <p14:creationId xmlns:p14="http://schemas.microsoft.com/office/powerpoint/2010/main" val="1464627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F9AFF5-FC3C-425C-A86F-439126052690}" type="datetime1">
              <a:rPr lang="en-US" smtClean="0"/>
              <a:t>8/21/2020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A21D3D-1098-4F4F-B476-05A166C6032E}" type="slidenum">
              <a:rPr lang="en-US" smtClean="0"/>
              <a:pPr/>
              <a:t>‹#›</a:t>
            </a:fld>
            <a:endParaRPr lang="en-US"/>
          </a:p>
        </p:txBody>
      </p:sp>
    </p:spTree>
    <p:extLst>
      <p:ext uri="{BB962C8B-B14F-4D97-AF65-F5344CB8AC3E}">
        <p14:creationId xmlns:p14="http://schemas.microsoft.com/office/powerpoint/2010/main" val="1354689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274638"/>
            <a:ext cx="8686800" cy="1143000"/>
          </a:xfrm>
          <a:prstGeom prst="rect">
            <a:avLst/>
          </a:prstGeom>
          <a:solidFill>
            <a:schemeClr val="accent1">
              <a:lumMod val="75000"/>
            </a:schemeClr>
          </a:solidFill>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28600" y="1600201"/>
            <a:ext cx="8686800" cy="4419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3DE194-E2AD-4A44-B2AC-CE6CEA5AB2D7}" type="datetime1">
              <a:rPr lang="en-US" smtClean="0"/>
              <a:t>8/21/2020</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A21D3D-1098-4F4F-B476-05A166C6032E}" type="slidenum">
              <a:rPr lang="en-US" smtClean="0"/>
              <a:pPr/>
              <a:t>‹#›</a:t>
            </a:fld>
            <a:endParaRPr lang="en-US"/>
          </a:p>
        </p:txBody>
      </p:sp>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4800601" y="6186569"/>
            <a:ext cx="4128441" cy="635145"/>
          </a:xfrm>
          <a:prstGeom prst="rect">
            <a:avLst/>
          </a:prstGeom>
        </p:spPr>
      </p:pic>
    </p:spTree>
    <p:extLst>
      <p:ext uri="{BB962C8B-B14F-4D97-AF65-F5344CB8AC3E}">
        <p14:creationId xmlns:p14="http://schemas.microsoft.com/office/powerpoint/2010/main" val="416550516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sldNum="0" hdr="0" ftr="0" dt="0"/>
  <p:txStyles>
    <p:titleStyle>
      <a:lvl1pPr algn="ctr" defTabSz="914400" rtl="0" eaLnBrk="1" latinLnBrk="0" hangingPunct="1">
        <a:spcBef>
          <a:spcPct val="0"/>
        </a:spcBef>
        <a:buNone/>
        <a:defRPr sz="4400" b="1" kern="1200">
          <a:solidFill>
            <a:schemeClr val="bg1"/>
          </a:solidFill>
          <a:latin typeface="+mj-lt"/>
          <a:ea typeface="+mj-ea"/>
          <a:cs typeface="+mj-cs"/>
        </a:defRPr>
      </a:lvl1pPr>
    </p:titleStyle>
    <p:bodyStyle>
      <a:lvl1pPr marL="342900" indent="-342900" algn="l" defTabSz="914400" rtl="0" eaLnBrk="1" latinLnBrk="0" hangingPunct="1">
        <a:spcBef>
          <a:spcPct val="20000"/>
        </a:spcBef>
        <a:buClr>
          <a:schemeClr val="accent6"/>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wendy.wiegmann@berkeley.edu" TargetMode="External"/><Relationship Id="rId2" Type="http://schemas.openxmlformats.org/officeDocument/2006/relationships/hyperlink" Target="mailto:stephca@berkeley.edu"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http://cssr.berkeley.edu/ucb_childwelfare" TargetMode="Externa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609601"/>
            <a:ext cx="7924800" cy="1774825"/>
          </a:xfrm>
        </p:spPr>
        <p:txBody>
          <a:bodyPr>
            <a:noAutofit/>
          </a:bodyPr>
          <a:lstStyle/>
          <a:p>
            <a:pPr>
              <a:lnSpc>
                <a:spcPct val="80000"/>
              </a:lnSpc>
            </a:pPr>
            <a:r>
              <a:rPr lang="en-US" sz="4000" dirty="0" smtClean="0"/>
              <a:t>California Child Welfare </a:t>
            </a:r>
            <a:br>
              <a:rPr lang="en-US" sz="4000" dirty="0" smtClean="0"/>
            </a:br>
            <a:r>
              <a:rPr lang="en-US" sz="4000" dirty="0" smtClean="0"/>
              <a:t>Indicators Project</a:t>
            </a:r>
            <a:r>
              <a:rPr lang="en-US" sz="3600" dirty="0" smtClean="0"/>
              <a:t/>
            </a:r>
            <a:br>
              <a:rPr lang="en-US" sz="3600" dirty="0" smtClean="0"/>
            </a:br>
            <a:r>
              <a:rPr lang="en-US" sz="3600" u="sng" dirty="0"/>
              <a:t/>
            </a:r>
            <a:br>
              <a:rPr lang="en-US" sz="3600" u="sng" dirty="0"/>
            </a:br>
            <a:r>
              <a:rPr lang="en-US" sz="3600" u="sng" dirty="0"/>
              <a:t>YOUTH IN EXTENDED FOSTER CARE</a:t>
            </a:r>
            <a:br>
              <a:rPr lang="en-US" sz="3600" u="sng" dirty="0"/>
            </a:br>
            <a:endParaRPr lang="en-US" sz="3600" u="sng" dirty="0" smtClean="0"/>
          </a:p>
        </p:txBody>
      </p:sp>
      <p:sp>
        <p:nvSpPr>
          <p:cNvPr id="2051" name="Rectangle 3"/>
          <p:cNvSpPr>
            <a:spLocks noGrp="1" noChangeArrowheads="1"/>
          </p:cNvSpPr>
          <p:nvPr>
            <p:ph type="subTitle" idx="1"/>
          </p:nvPr>
        </p:nvSpPr>
        <p:spPr>
          <a:xfrm>
            <a:off x="609600" y="2514600"/>
            <a:ext cx="7924800" cy="2590800"/>
          </a:xfrm>
        </p:spPr>
        <p:txBody>
          <a:bodyPr/>
          <a:lstStyle/>
          <a:p>
            <a:pPr eaLnBrk="1" hangingPunct="1">
              <a:lnSpc>
                <a:spcPct val="80000"/>
              </a:lnSpc>
            </a:pPr>
            <a:r>
              <a:rPr lang="en-US" sz="2400" dirty="0" smtClean="0">
                <a:solidFill>
                  <a:schemeClr val="tx1"/>
                </a:solidFill>
              </a:rPr>
              <a:t>Center for Social Services Research </a:t>
            </a:r>
          </a:p>
          <a:p>
            <a:pPr eaLnBrk="1" hangingPunct="1">
              <a:lnSpc>
                <a:spcPct val="80000"/>
              </a:lnSpc>
            </a:pPr>
            <a:r>
              <a:rPr lang="en-US" sz="2400" dirty="0" smtClean="0">
                <a:solidFill>
                  <a:schemeClr val="tx1"/>
                </a:solidFill>
              </a:rPr>
              <a:t>School of Social Welfare</a:t>
            </a:r>
          </a:p>
          <a:p>
            <a:pPr eaLnBrk="1" hangingPunct="1">
              <a:lnSpc>
                <a:spcPct val="80000"/>
              </a:lnSpc>
            </a:pPr>
            <a:r>
              <a:rPr lang="en-US" sz="2400" dirty="0" smtClean="0">
                <a:solidFill>
                  <a:schemeClr val="tx1"/>
                </a:solidFill>
              </a:rPr>
              <a:t>University of California, Berkeley</a:t>
            </a:r>
          </a:p>
          <a:p>
            <a:pPr eaLnBrk="1" hangingPunct="1">
              <a:lnSpc>
                <a:spcPct val="80000"/>
              </a:lnSpc>
            </a:pPr>
            <a:endParaRPr lang="en-US" sz="2000" dirty="0" smtClean="0">
              <a:solidFill>
                <a:schemeClr val="tx1"/>
              </a:solidFill>
            </a:endParaRPr>
          </a:p>
          <a:p>
            <a:pPr eaLnBrk="1" hangingPunct="1"/>
            <a:r>
              <a:rPr lang="en-US" sz="1800" i="1" dirty="0" smtClean="0">
                <a:solidFill>
                  <a:schemeClr val="tx1"/>
                </a:solidFill>
              </a:rPr>
              <a:t>The California Child Welfare Indicators Project (CCWIP) is a collaboration of the California Department of Social Services and the School of Social Welfare, University of California at Berkeley, and is supported by the California Department of Social Services and the Stuart Foundation</a:t>
            </a:r>
          </a:p>
          <a:p>
            <a:pPr eaLnBrk="1" hangingPunct="1">
              <a:lnSpc>
                <a:spcPct val="80000"/>
              </a:lnSpc>
            </a:pPr>
            <a:endParaRPr lang="en-US" sz="1400" dirty="0" smtClean="0">
              <a:solidFill>
                <a:schemeClr val="tx1"/>
              </a:solidFill>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35043" y="5181600"/>
            <a:ext cx="660400" cy="1270000"/>
          </a:xfrm>
          <a:prstGeom prst="rect">
            <a:avLst/>
          </a:prstGeom>
        </p:spPr>
      </p:pic>
      <p:grpSp>
        <p:nvGrpSpPr>
          <p:cNvPr id="2" name="Group 1"/>
          <p:cNvGrpSpPr/>
          <p:nvPr/>
        </p:nvGrpSpPr>
        <p:grpSpPr>
          <a:xfrm>
            <a:off x="1219200" y="5257800"/>
            <a:ext cx="2540000" cy="1066800"/>
            <a:chOff x="787400" y="5257800"/>
            <a:chExt cx="2540000" cy="1066800"/>
          </a:xfrm>
        </p:grpSpPr>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7400" y="6146800"/>
              <a:ext cx="2540000" cy="177800"/>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5220" y="5257800"/>
              <a:ext cx="2464361" cy="635145"/>
            </a:xfrm>
            <a:prstGeom prst="rect">
              <a:avLst/>
            </a:prstGeom>
          </p:spPr>
        </p:pic>
      </p:grpSp>
      <p:grpSp>
        <p:nvGrpSpPr>
          <p:cNvPr id="3" name="Group 2"/>
          <p:cNvGrpSpPr/>
          <p:nvPr/>
        </p:nvGrpSpPr>
        <p:grpSpPr>
          <a:xfrm>
            <a:off x="4343400" y="5334000"/>
            <a:ext cx="1946261" cy="1041400"/>
            <a:chOff x="4064001" y="5334000"/>
            <a:chExt cx="1946261" cy="1041400"/>
          </a:xfrm>
        </p:grpSpPr>
        <p:pic>
          <p:nvPicPr>
            <p:cNvPr id="12" name="Picture 11" descr="UC Berkeley Primary Logo Berkeley Blue.jpg"/>
            <p:cNvPicPr>
              <a:picLocks noChangeAspect="1"/>
            </p:cNvPicPr>
            <p:nvPr/>
          </p:nvPicPr>
          <p:blipFill>
            <a:blip r:embed="rId6"/>
            <a:stretch>
              <a:fillRect/>
            </a:stretch>
          </p:blipFill>
          <p:spPr>
            <a:xfrm>
              <a:off x="4064001" y="5334000"/>
              <a:ext cx="1822702" cy="560950"/>
            </a:xfrm>
            <a:prstGeom prst="rect">
              <a:avLst/>
            </a:prstGeom>
          </p:spPr>
        </p:pic>
        <p:pic>
          <p:nvPicPr>
            <p:cNvPr id="6146" name="Picture 2" descr="C:\Users\Bryn King\Downloads\2014.logo.californiagold.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064001" y="6062980"/>
              <a:ext cx="1946261" cy="312420"/>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Trends</a:t>
            </a:r>
            <a:endParaRPr lang="en-US" dirty="0"/>
          </a:p>
        </p:txBody>
      </p:sp>
      <p:sp>
        <p:nvSpPr>
          <p:cNvPr id="3" name="Content Placeholder 2"/>
          <p:cNvSpPr>
            <a:spLocks noGrp="1"/>
          </p:cNvSpPr>
          <p:nvPr>
            <p:ph idx="1"/>
          </p:nvPr>
        </p:nvSpPr>
        <p:spPr/>
        <p:txBody>
          <a:bodyPr>
            <a:normAutofit/>
          </a:bodyPr>
          <a:lstStyle/>
          <a:p>
            <a:pPr lvl="0"/>
            <a:endParaRPr lang="en-US" dirty="0" smtClean="0"/>
          </a:p>
          <a:p>
            <a:pPr lvl="0"/>
            <a:r>
              <a:rPr lang="en-US" dirty="0" smtClean="0"/>
              <a:t>Exits from foster care among youth age 18-21 declined  19 percent between 2010 (5,572) and 2019 (4,499).</a:t>
            </a:r>
          </a:p>
          <a:p>
            <a:pPr lvl="0"/>
            <a:endParaRPr lang="en-US" dirty="0"/>
          </a:p>
          <a:p>
            <a:pPr lvl="0"/>
            <a:r>
              <a:rPr lang="en-US" dirty="0" smtClean="0"/>
              <a:t>Exits declined primarily among youth in child welfare supervised foster care.</a:t>
            </a:r>
          </a:p>
          <a:p>
            <a:pPr lvl="0"/>
            <a:endParaRPr lang="en-US" dirty="0" smtClean="0"/>
          </a:p>
          <a:p>
            <a:pPr lvl="0"/>
            <a:endParaRPr lang="en-US" dirty="0"/>
          </a:p>
          <a:p>
            <a:pPr lvl="0"/>
            <a:endParaRPr lang="en-US" dirty="0"/>
          </a:p>
        </p:txBody>
      </p:sp>
      <p:sp>
        <p:nvSpPr>
          <p:cNvPr id="5" name="TextBox 4"/>
          <p:cNvSpPr txBox="1"/>
          <p:nvPr/>
        </p:nvSpPr>
        <p:spPr>
          <a:xfrm>
            <a:off x="5472" y="6570017"/>
            <a:ext cx="269626" cy="276999"/>
          </a:xfrm>
          <a:prstGeom prst="rect">
            <a:avLst/>
          </a:prstGeom>
          <a:noFill/>
        </p:spPr>
        <p:txBody>
          <a:bodyPr wrap="none" rtlCol="0">
            <a:spAutoFit/>
          </a:bodyPr>
          <a:lstStyle/>
          <a:p>
            <a:r>
              <a:rPr lang="en-US" sz="1200" dirty="0" smtClean="0"/>
              <a:t>9</a:t>
            </a:r>
            <a:endParaRPr lang="en-US" sz="1200" dirty="0"/>
          </a:p>
        </p:txBody>
      </p:sp>
    </p:spTree>
    <p:extLst>
      <p:ext uri="{BB962C8B-B14F-4D97-AF65-F5344CB8AC3E}">
        <p14:creationId xmlns:p14="http://schemas.microsoft.com/office/powerpoint/2010/main" val="387077084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Reentry Trends</a:t>
            </a:r>
          </a:p>
        </p:txBody>
      </p:sp>
      <p:sp>
        <p:nvSpPr>
          <p:cNvPr id="4" name="TextBox 3"/>
          <p:cNvSpPr txBox="1"/>
          <p:nvPr/>
        </p:nvSpPr>
        <p:spPr>
          <a:xfrm>
            <a:off x="0" y="6577399"/>
            <a:ext cx="354584" cy="276999"/>
          </a:xfrm>
          <a:prstGeom prst="rect">
            <a:avLst/>
          </a:prstGeom>
          <a:noFill/>
        </p:spPr>
        <p:txBody>
          <a:bodyPr wrap="none" rtlCol="0">
            <a:spAutoFit/>
          </a:bodyPr>
          <a:lstStyle/>
          <a:p>
            <a:r>
              <a:rPr lang="en-US" sz="1200" dirty="0" smtClean="0"/>
              <a:t>10</a:t>
            </a:r>
            <a:endParaRPr lang="en-US" sz="1200" dirty="0"/>
          </a:p>
        </p:txBody>
      </p:sp>
      <p:graphicFrame>
        <p:nvGraphicFramePr>
          <p:cNvPr id="7" name="Chart 6"/>
          <p:cNvGraphicFramePr>
            <a:graphicFrameLocks noGrp="1"/>
          </p:cNvGraphicFramePr>
          <p:nvPr>
            <p:extLst>
              <p:ext uri="{D42A27DB-BD31-4B8C-83A1-F6EECF244321}">
                <p14:modId xmlns:p14="http://schemas.microsoft.com/office/powerpoint/2010/main" val="3062373070"/>
              </p:ext>
            </p:extLst>
          </p:nvPr>
        </p:nvGraphicFramePr>
        <p:xfrm>
          <a:off x="242093" y="1524000"/>
          <a:ext cx="8659813" cy="4419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5503344"/>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Reentry Trends</a:t>
            </a:r>
            <a:endParaRPr lang="en-US" dirty="0"/>
          </a:p>
        </p:txBody>
      </p:sp>
      <p:sp>
        <p:nvSpPr>
          <p:cNvPr id="3" name="Content Placeholder 2"/>
          <p:cNvSpPr>
            <a:spLocks noGrp="1"/>
          </p:cNvSpPr>
          <p:nvPr>
            <p:ph idx="1"/>
          </p:nvPr>
        </p:nvSpPr>
        <p:spPr/>
        <p:txBody>
          <a:bodyPr>
            <a:normAutofit fontScale="92500" lnSpcReduction="20000"/>
          </a:bodyPr>
          <a:lstStyle/>
          <a:p>
            <a:pPr lvl="0"/>
            <a:endParaRPr lang="en-US" dirty="0" smtClean="0"/>
          </a:p>
          <a:p>
            <a:r>
              <a:rPr lang="en-US" dirty="0" smtClean="0"/>
              <a:t>Reentries to foster </a:t>
            </a:r>
            <a:r>
              <a:rPr lang="en-US" dirty="0"/>
              <a:t>care among youth age 18-20 </a:t>
            </a:r>
            <a:r>
              <a:rPr lang="en-US" dirty="0" smtClean="0"/>
              <a:t>rose for three years following implementation of AB12 in 2012, and then started to decline, before stabilizing in 2017. In 2010, 35 youth age 18-20 reentered care; in 2013, 574 youth reentered care; and by 2018, 575 youth reentered care.</a:t>
            </a:r>
          </a:p>
          <a:p>
            <a:endParaRPr lang="en-US" dirty="0"/>
          </a:p>
          <a:p>
            <a:r>
              <a:rPr lang="en-US" dirty="0" smtClean="0"/>
              <a:t>Reentries following implementation of AB12 were most common among youth in child welfare supervised foster care.</a:t>
            </a:r>
            <a:endParaRPr lang="en-US" dirty="0"/>
          </a:p>
          <a:p>
            <a:pPr lvl="0"/>
            <a:endParaRPr lang="en-US" dirty="0" smtClean="0"/>
          </a:p>
          <a:p>
            <a:pPr lvl="0"/>
            <a:endParaRPr lang="en-US" dirty="0"/>
          </a:p>
          <a:p>
            <a:pPr lvl="0"/>
            <a:endParaRPr lang="en-US" dirty="0"/>
          </a:p>
        </p:txBody>
      </p:sp>
      <p:sp>
        <p:nvSpPr>
          <p:cNvPr id="5" name="TextBox 4"/>
          <p:cNvSpPr txBox="1"/>
          <p:nvPr/>
        </p:nvSpPr>
        <p:spPr>
          <a:xfrm>
            <a:off x="14123" y="6567874"/>
            <a:ext cx="343171" cy="276999"/>
          </a:xfrm>
          <a:prstGeom prst="rect">
            <a:avLst/>
          </a:prstGeom>
          <a:noFill/>
        </p:spPr>
        <p:txBody>
          <a:bodyPr wrap="none" rtlCol="0">
            <a:spAutoFit/>
          </a:bodyPr>
          <a:lstStyle/>
          <a:p>
            <a:r>
              <a:rPr lang="en-US" sz="1200" dirty="0" smtClean="0"/>
              <a:t>11</a:t>
            </a:r>
            <a:endParaRPr lang="en-US" sz="1200" dirty="0"/>
          </a:p>
        </p:txBody>
      </p:sp>
    </p:spTree>
    <p:extLst>
      <p:ext uri="{BB962C8B-B14F-4D97-AF65-F5344CB8AC3E}">
        <p14:creationId xmlns:p14="http://schemas.microsoft.com/office/powerpoint/2010/main" val="99314932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7"/>
            <a:ext cx="8686800" cy="1260475"/>
          </a:xfrm>
        </p:spPr>
        <p:txBody>
          <a:bodyPr>
            <a:normAutofit fontScale="90000"/>
          </a:bodyPr>
          <a:lstStyle/>
          <a:p>
            <a:r>
              <a:rPr lang="en-US" dirty="0" smtClean="0"/>
              <a:t>Youth Age 18-21 In Foster </a:t>
            </a:r>
            <a:r>
              <a:rPr lang="en-US" dirty="0"/>
              <a:t>Care </a:t>
            </a:r>
            <a:r>
              <a:rPr lang="en-US" dirty="0" smtClean="0"/>
              <a:t/>
            </a:r>
            <a:br>
              <a:rPr lang="en-US" dirty="0" smtClean="0"/>
            </a:br>
            <a:r>
              <a:rPr lang="en-US" dirty="0" smtClean="0"/>
              <a:t>on </a:t>
            </a:r>
            <a:r>
              <a:rPr lang="en-US" dirty="0"/>
              <a:t>July 1, 2019 </a:t>
            </a:r>
          </a:p>
        </p:txBody>
      </p:sp>
      <p:sp>
        <p:nvSpPr>
          <p:cNvPr id="6" name="TextBox 5"/>
          <p:cNvSpPr txBox="1"/>
          <p:nvPr/>
        </p:nvSpPr>
        <p:spPr>
          <a:xfrm>
            <a:off x="0" y="6581001"/>
            <a:ext cx="354584" cy="276999"/>
          </a:xfrm>
          <a:prstGeom prst="rect">
            <a:avLst/>
          </a:prstGeom>
          <a:noFill/>
        </p:spPr>
        <p:txBody>
          <a:bodyPr wrap="none" rtlCol="0">
            <a:spAutoFit/>
          </a:bodyPr>
          <a:lstStyle/>
          <a:p>
            <a:r>
              <a:rPr lang="en-US" sz="1200" dirty="0" smtClean="0"/>
              <a:t>12</a:t>
            </a:r>
            <a:endParaRPr lang="en-US" sz="1200" dirty="0"/>
          </a:p>
        </p:txBody>
      </p:sp>
      <p:graphicFrame>
        <p:nvGraphicFramePr>
          <p:cNvPr id="21" name="Chart 20"/>
          <p:cNvGraphicFramePr>
            <a:graphicFrameLocks/>
          </p:cNvGraphicFramePr>
          <p:nvPr>
            <p:extLst>
              <p:ext uri="{D42A27DB-BD31-4B8C-83A1-F6EECF244321}">
                <p14:modId xmlns:p14="http://schemas.microsoft.com/office/powerpoint/2010/main" val="2612401244"/>
              </p:ext>
            </p:extLst>
          </p:nvPr>
        </p:nvGraphicFramePr>
        <p:xfrm>
          <a:off x="354584" y="1752600"/>
          <a:ext cx="3814760" cy="40290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2" name="Chart 21"/>
          <p:cNvGraphicFramePr>
            <a:graphicFrameLocks/>
          </p:cNvGraphicFramePr>
          <p:nvPr>
            <p:extLst>
              <p:ext uri="{D42A27DB-BD31-4B8C-83A1-F6EECF244321}">
                <p14:modId xmlns:p14="http://schemas.microsoft.com/office/powerpoint/2010/main" val="3402563713"/>
              </p:ext>
            </p:extLst>
          </p:nvPr>
        </p:nvGraphicFramePr>
        <p:xfrm>
          <a:off x="4800600" y="1752599"/>
          <a:ext cx="4114800" cy="40290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95938510"/>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7"/>
            <a:ext cx="8686800" cy="1260475"/>
          </a:xfrm>
        </p:spPr>
        <p:txBody>
          <a:bodyPr>
            <a:normAutofit fontScale="90000"/>
          </a:bodyPr>
          <a:lstStyle/>
          <a:p>
            <a:r>
              <a:rPr lang="en-US" dirty="0" smtClean="0"/>
              <a:t>Youth Age 18-21 In Foster </a:t>
            </a:r>
            <a:r>
              <a:rPr lang="en-US" dirty="0"/>
              <a:t>Care </a:t>
            </a:r>
            <a:r>
              <a:rPr lang="en-US" dirty="0" smtClean="0"/>
              <a:t/>
            </a:r>
            <a:br>
              <a:rPr lang="en-US" dirty="0" smtClean="0"/>
            </a:br>
            <a:r>
              <a:rPr lang="en-US" dirty="0" smtClean="0"/>
              <a:t>on </a:t>
            </a:r>
            <a:r>
              <a:rPr lang="en-US" dirty="0"/>
              <a:t>July 1, 2019 </a:t>
            </a:r>
          </a:p>
        </p:txBody>
      </p:sp>
      <p:sp>
        <p:nvSpPr>
          <p:cNvPr id="6" name="TextBox 5"/>
          <p:cNvSpPr txBox="1"/>
          <p:nvPr/>
        </p:nvSpPr>
        <p:spPr>
          <a:xfrm>
            <a:off x="0" y="6581001"/>
            <a:ext cx="354584" cy="276999"/>
          </a:xfrm>
          <a:prstGeom prst="rect">
            <a:avLst/>
          </a:prstGeom>
          <a:noFill/>
        </p:spPr>
        <p:txBody>
          <a:bodyPr wrap="none" rtlCol="0">
            <a:spAutoFit/>
          </a:bodyPr>
          <a:lstStyle/>
          <a:p>
            <a:r>
              <a:rPr lang="en-US" sz="1200" dirty="0" smtClean="0"/>
              <a:t>12</a:t>
            </a:r>
            <a:endParaRPr lang="en-US" sz="1200" dirty="0"/>
          </a:p>
        </p:txBody>
      </p:sp>
      <p:graphicFrame>
        <p:nvGraphicFramePr>
          <p:cNvPr id="8" name="Chart 7"/>
          <p:cNvGraphicFramePr>
            <a:graphicFrameLocks/>
          </p:cNvGraphicFramePr>
          <p:nvPr>
            <p:extLst>
              <p:ext uri="{D42A27DB-BD31-4B8C-83A1-F6EECF244321}">
                <p14:modId xmlns:p14="http://schemas.microsoft.com/office/powerpoint/2010/main" val="1045682433"/>
              </p:ext>
            </p:extLst>
          </p:nvPr>
        </p:nvGraphicFramePr>
        <p:xfrm>
          <a:off x="4495800" y="1783758"/>
          <a:ext cx="4343400" cy="458588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a:graphicFrameLocks/>
          </p:cNvGraphicFramePr>
          <p:nvPr>
            <p:extLst>
              <p:ext uri="{D42A27DB-BD31-4B8C-83A1-F6EECF244321}">
                <p14:modId xmlns:p14="http://schemas.microsoft.com/office/powerpoint/2010/main" val="2714171788"/>
              </p:ext>
            </p:extLst>
          </p:nvPr>
        </p:nvGraphicFramePr>
        <p:xfrm>
          <a:off x="228600" y="1819984"/>
          <a:ext cx="4572000" cy="47332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90168242"/>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7"/>
            <a:ext cx="8686800" cy="1260475"/>
          </a:xfrm>
        </p:spPr>
        <p:txBody>
          <a:bodyPr>
            <a:normAutofit fontScale="90000"/>
          </a:bodyPr>
          <a:lstStyle/>
          <a:p>
            <a:r>
              <a:rPr lang="en-US" dirty="0" smtClean="0"/>
              <a:t>Youth Age 18-21 In Foster </a:t>
            </a:r>
            <a:r>
              <a:rPr lang="en-US" dirty="0"/>
              <a:t>Care </a:t>
            </a:r>
            <a:r>
              <a:rPr lang="en-US" dirty="0" smtClean="0"/>
              <a:t/>
            </a:r>
            <a:br>
              <a:rPr lang="en-US" dirty="0" smtClean="0"/>
            </a:br>
            <a:r>
              <a:rPr lang="en-US" dirty="0" smtClean="0"/>
              <a:t>on </a:t>
            </a:r>
            <a:r>
              <a:rPr lang="en-US" dirty="0"/>
              <a:t>July 1, 2019 </a:t>
            </a:r>
          </a:p>
        </p:txBody>
      </p:sp>
      <p:sp>
        <p:nvSpPr>
          <p:cNvPr id="6" name="TextBox 5"/>
          <p:cNvSpPr txBox="1"/>
          <p:nvPr/>
        </p:nvSpPr>
        <p:spPr>
          <a:xfrm>
            <a:off x="0" y="6581001"/>
            <a:ext cx="354584" cy="276999"/>
          </a:xfrm>
          <a:prstGeom prst="rect">
            <a:avLst/>
          </a:prstGeom>
          <a:noFill/>
        </p:spPr>
        <p:txBody>
          <a:bodyPr wrap="none" rtlCol="0">
            <a:spAutoFit/>
          </a:bodyPr>
          <a:lstStyle/>
          <a:p>
            <a:r>
              <a:rPr lang="en-US" sz="1200" dirty="0" smtClean="0"/>
              <a:t>12</a:t>
            </a:r>
            <a:endParaRPr lang="en-US" sz="1200" dirty="0"/>
          </a:p>
        </p:txBody>
      </p:sp>
      <p:graphicFrame>
        <p:nvGraphicFramePr>
          <p:cNvPr id="9" name="Chart 8"/>
          <p:cNvGraphicFramePr>
            <a:graphicFrameLocks/>
          </p:cNvGraphicFramePr>
          <p:nvPr>
            <p:extLst>
              <p:ext uri="{D42A27DB-BD31-4B8C-83A1-F6EECF244321}">
                <p14:modId xmlns:p14="http://schemas.microsoft.com/office/powerpoint/2010/main" val="832804145"/>
              </p:ext>
            </p:extLst>
          </p:nvPr>
        </p:nvGraphicFramePr>
        <p:xfrm>
          <a:off x="2171700" y="1770350"/>
          <a:ext cx="4800600" cy="464820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31921724"/>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are the demographic and case characteristics of youth in EFC?</a:t>
            </a:r>
          </a:p>
        </p:txBody>
      </p:sp>
      <p:sp>
        <p:nvSpPr>
          <p:cNvPr id="3" name="Content Placeholder 2"/>
          <p:cNvSpPr>
            <a:spLocks noGrp="1"/>
          </p:cNvSpPr>
          <p:nvPr>
            <p:ph idx="1"/>
          </p:nvPr>
        </p:nvSpPr>
        <p:spPr/>
        <p:txBody>
          <a:bodyPr>
            <a:normAutofit fontScale="70000" lnSpcReduction="20000"/>
          </a:bodyPr>
          <a:lstStyle/>
          <a:p>
            <a:pPr lvl="0"/>
            <a:endParaRPr lang="en-US" dirty="0"/>
          </a:p>
          <a:p>
            <a:pPr lvl="0"/>
            <a:r>
              <a:rPr lang="en-US" dirty="0"/>
              <a:t>Black and Latino youth account for the majority of </a:t>
            </a:r>
            <a:r>
              <a:rPr lang="en-US" dirty="0" smtClean="0"/>
              <a:t>18-21 </a:t>
            </a:r>
            <a:r>
              <a:rPr lang="en-US" dirty="0"/>
              <a:t>year olds in EFC.</a:t>
            </a:r>
          </a:p>
          <a:p>
            <a:pPr lvl="0"/>
            <a:endParaRPr lang="en-US" dirty="0" smtClean="0"/>
          </a:p>
          <a:p>
            <a:pPr lvl="0"/>
            <a:r>
              <a:rPr lang="en-US" dirty="0" smtClean="0"/>
              <a:t>Forty-one percent </a:t>
            </a:r>
            <a:r>
              <a:rPr lang="en-US" dirty="0"/>
              <a:t>of </a:t>
            </a:r>
            <a:r>
              <a:rPr lang="en-US" dirty="0" smtClean="0"/>
              <a:t>18-21 </a:t>
            </a:r>
            <a:r>
              <a:rPr lang="en-US" dirty="0"/>
              <a:t>year olds in </a:t>
            </a:r>
            <a:r>
              <a:rPr lang="en-US" dirty="0" smtClean="0"/>
              <a:t>EFC on July 1, 2019 were living </a:t>
            </a:r>
            <a:r>
              <a:rPr lang="en-US" dirty="0"/>
              <a:t>in supervised independent living placements (SILP</a:t>
            </a:r>
            <a:r>
              <a:rPr lang="en-US" dirty="0" smtClean="0"/>
              <a:t>).  Twenty-four percent were living in transitional housing.</a:t>
            </a:r>
          </a:p>
          <a:p>
            <a:pPr lvl="0"/>
            <a:endParaRPr lang="en-US" dirty="0"/>
          </a:p>
          <a:p>
            <a:r>
              <a:rPr lang="en-US" dirty="0" smtClean="0"/>
              <a:t>Forty-seven percent of 18-21 </a:t>
            </a:r>
            <a:r>
              <a:rPr lang="en-US" dirty="0"/>
              <a:t>year olds in EFC </a:t>
            </a:r>
            <a:r>
              <a:rPr lang="en-US" dirty="0" smtClean="0"/>
              <a:t>on July 1, 2019 had been </a:t>
            </a:r>
            <a:r>
              <a:rPr lang="en-US" dirty="0"/>
              <a:t>in care for </a:t>
            </a:r>
            <a:r>
              <a:rPr lang="en-US" dirty="0" smtClean="0"/>
              <a:t>4 or more years.</a:t>
            </a:r>
          </a:p>
          <a:p>
            <a:endParaRPr lang="en-US" dirty="0" smtClean="0"/>
          </a:p>
          <a:p>
            <a:r>
              <a:rPr lang="en-US" dirty="0" smtClean="0"/>
              <a:t>Seventy-two percent of youth age 18-21 receiving services </a:t>
            </a:r>
            <a:r>
              <a:rPr lang="en-US" dirty="0"/>
              <a:t>o</a:t>
            </a:r>
            <a:r>
              <a:rPr lang="en-US" dirty="0" smtClean="0"/>
              <a:t>n July 1, 2019 were in supportive transition.</a:t>
            </a:r>
            <a:endParaRPr lang="en-US" dirty="0"/>
          </a:p>
          <a:p>
            <a:endParaRPr lang="en-US" dirty="0"/>
          </a:p>
          <a:p>
            <a:endParaRPr lang="en-US" dirty="0"/>
          </a:p>
        </p:txBody>
      </p:sp>
      <p:sp>
        <p:nvSpPr>
          <p:cNvPr id="5" name="TextBox 4"/>
          <p:cNvSpPr txBox="1"/>
          <p:nvPr/>
        </p:nvSpPr>
        <p:spPr>
          <a:xfrm>
            <a:off x="9525" y="6558349"/>
            <a:ext cx="354584" cy="276999"/>
          </a:xfrm>
          <a:prstGeom prst="rect">
            <a:avLst/>
          </a:prstGeom>
          <a:noFill/>
        </p:spPr>
        <p:txBody>
          <a:bodyPr wrap="none" rtlCol="0">
            <a:spAutoFit/>
          </a:bodyPr>
          <a:lstStyle/>
          <a:p>
            <a:r>
              <a:rPr lang="en-US" sz="1200" dirty="0" smtClean="0"/>
              <a:t>16</a:t>
            </a:r>
            <a:endParaRPr lang="en-US" sz="1200" dirty="0"/>
          </a:p>
        </p:txBody>
      </p:sp>
    </p:spTree>
    <p:extLst>
      <p:ext uri="{BB962C8B-B14F-4D97-AF65-F5344CB8AC3E}">
        <p14:creationId xmlns:p14="http://schemas.microsoft.com/office/powerpoint/2010/main" val="234230747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1000"/>
                                        <p:tgtEl>
                                          <p:spTgt spid="3">
                                            <p:txEl>
                                              <p:pRg st="7" end="7"/>
                                            </p:txEl>
                                          </p:spTgt>
                                        </p:tgtEl>
                                      </p:cBhvr>
                                    </p:animEffect>
                                    <p:anim calcmode="lin" valueType="num">
                                      <p:cBhvr>
                                        <p:cTn id="2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249362"/>
          </a:xfrm>
        </p:spPr>
        <p:txBody>
          <a:bodyPr>
            <a:normAutofit fontScale="90000"/>
          </a:bodyPr>
          <a:lstStyle/>
          <a:p>
            <a:r>
              <a:rPr lang="en-US" dirty="0"/>
              <a:t>Are there county differences in the </a:t>
            </a:r>
            <a:r>
              <a:rPr lang="en-US" dirty="0" smtClean="0"/>
              <a:t>percentage </a:t>
            </a:r>
            <a:r>
              <a:rPr lang="en-US" dirty="0"/>
              <a:t>of foster youth in EFC?</a:t>
            </a:r>
          </a:p>
        </p:txBody>
      </p:sp>
      <p:sp>
        <p:nvSpPr>
          <p:cNvPr id="4" name="TextBox 3"/>
          <p:cNvSpPr txBox="1"/>
          <p:nvPr/>
        </p:nvSpPr>
        <p:spPr>
          <a:xfrm>
            <a:off x="0" y="6581001"/>
            <a:ext cx="354584" cy="276999"/>
          </a:xfrm>
          <a:prstGeom prst="rect">
            <a:avLst/>
          </a:prstGeom>
          <a:noFill/>
        </p:spPr>
        <p:txBody>
          <a:bodyPr wrap="none" rtlCol="0">
            <a:spAutoFit/>
          </a:bodyPr>
          <a:lstStyle/>
          <a:p>
            <a:r>
              <a:rPr lang="en-US" sz="1200" dirty="0" smtClean="0"/>
              <a:t>17</a:t>
            </a:r>
            <a:endParaRPr lang="en-US" sz="1200" dirty="0"/>
          </a:p>
        </p:txBody>
      </p:sp>
      <p:graphicFrame>
        <p:nvGraphicFramePr>
          <p:cNvPr id="7" name="Chart 6"/>
          <p:cNvGraphicFramePr>
            <a:graphicFrameLocks/>
          </p:cNvGraphicFramePr>
          <p:nvPr>
            <p:extLst>
              <p:ext uri="{D42A27DB-BD31-4B8C-83A1-F6EECF244321}">
                <p14:modId xmlns:p14="http://schemas.microsoft.com/office/powerpoint/2010/main" val="1179601584"/>
              </p:ext>
            </p:extLst>
          </p:nvPr>
        </p:nvGraphicFramePr>
        <p:xfrm>
          <a:off x="228600" y="1676400"/>
          <a:ext cx="8686800" cy="4724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40813358"/>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249362"/>
          </a:xfrm>
        </p:spPr>
        <p:txBody>
          <a:bodyPr>
            <a:normAutofit fontScale="90000"/>
          </a:bodyPr>
          <a:lstStyle/>
          <a:p>
            <a:r>
              <a:rPr lang="en-US" dirty="0"/>
              <a:t>Are there county differences in the </a:t>
            </a:r>
            <a:r>
              <a:rPr lang="en-US" dirty="0" smtClean="0"/>
              <a:t>percentage </a:t>
            </a:r>
            <a:r>
              <a:rPr lang="en-US" dirty="0"/>
              <a:t>of foster youth in EFC?</a:t>
            </a:r>
          </a:p>
        </p:txBody>
      </p:sp>
      <p:sp>
        <p:nvSpPr>
          <p:cNvPr id="4" name="TextBox 3"/>
          <p:cNvSpPr txBox="1"/>
          <p:nvPr/>
        </p:nvSpPr>
        <p:spPr>
          <a:xfrm>
            <a:off x="0" y="6581001"/>
            <a:ext cx="354584" cy="276999"/>
          </a:xfrm>
          <a:prstGeom prst="rect">
            <a:avLst/>
          </a:prstGeom>
          <a:noFill/>
        </p:spPr>
        <p:txBody>
          <a:bodyPr wrap="none" rtlCol="0">
            <a:spAutoFit/>
          </a:bodyPr>
          <a:lstStyle/>
          <a:p>
            <a:r>
              <a:rPr lang="en-US" sz="1200" dirty="0" smtClean="0"/>
              <a:t>17</a:t>
            </a:r>
            <a:endParaRPr lang="en-US" sz="1200" dirty="0"/>
          </a:p>
        </p:txBody>
      </p:sp>
      <p:graphicFrame>
        <p:nvGraphicFramePr>
          <p:cNvPr id="5" name="Chart 4"/>
          <p:cNvGraphicFramePr>
            <a:graphicFrameLocks/>
          </p:cNvGraphicFramePr>
          <p:nvPr>
            <p:extLst>
              <p:ext uri="{D42A27DB-BD31-4B8C-83A1-F6EECF244321}">
                <p14:modId xmlns:p14="http://schemas.microsoft.com/office/powerpoint/2010/main" val="2013465636"/>
              </p:ext>
            </p:extLst>
          </p:nvPr>
        </p:nvGraphicFramePr>
        <p:xfrm>
          <a:off x="228600" y="1676400"/>
          <a:ext cx="8686800" cy="4724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15996520"/>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249362"/>
          </a:xfrm>
        </p:spPr>
        <p:txBody>
          <a:bodyPr>
            <a:normAutofit fontScale="90000"/>
          </a:bodyPr>
          <a:lstStyle/>
          <a:p>
            <a:r>
              <a:rPr lang="en-US" dirty="0"/>
              <a:t>Are there county differences in the </a:t>
            </a:r>
            <a:r>
              <a:rPr lang="en-US" dirty="0" smtClean="0"/>
              <a:t>percentage </a:t>
            </a:r>
            <a:r>
              <a:rPr lang="en-US" dirty="0"/>
              <a:t>of foster youth in EFC?</a:t>
            </a:r>
          </a:p>
        </p:txBody>
      </p:sp>
      <p:sp>
        <p:nvSpPr>
          <p:cNvPr id="4" name="TextBox 3"/>
          <p:cNvSpPr txBox="1"/>
          <p:nvPr/>
        </p:nvSpPr>
        <p:spPr>
          <a:xfrm>
            <a:off x="0" y="6581001"/>
            <a:ext cx="354584" cy="276999"/>
          </a:xfrm>
          <a:prstGeom prst="rect">
            <a:avLst/>
          </a:prstGeom>
          <a:noFill/>
        </p:spPr>
        <p:txBody>
          <a:bodyPr wrap="none" rtlCol="0">
            <a:spAutoFit/>
          </a:bodyPr>
          <a:lstStyle/>
          <a:p>
            <a:r>
              <a:rPr lang="en-US" sz="1200" dirty="0" smtClean="0"/>
              <a:t>17</a:t>
            </a:r>
            <a:endParaRPr lang="en-US" sz="1200" dirty="0"/>
          </a:p>
        </p:txBody>
      </p:sp>
      <p:graphicFrame>
        <p:nvGraphicFramePr>
          <p:cNvPr id="6" name="Chart 5"/>
          <p:cNvGraphicFramePr>
            <a:graphicFrameLocks/>
          </p:cNvGraphicFramePr>
          <p:nvPr>
            <p:extLst>
              <p:ext uri="{D42A27DB-BD31-4B8C-83A1-F6EECF244321}">
                <p14:modId xmlns:p14="http://schemas.microsoft.com/office/powerpoint/2010/main" val="4172886047"/>
              </p:ext>
            </p:extLst>
          </p:nvPr>
        </p:nvGraphicFramePr>
        <p:xfrm>
          <a:off x="304800" y="1676400"/>
          <a:ext cx="8610600" cy="4724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86081248"/>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a:t>
            </a:r>
            <a:endParaRPr lang="en-US" dirty="0"/>
          </a:p>
        </p:txBody>
      </p:sp>
      <p:sp>
        <p:nvSpPr>
          <p:cNvPr id="3" name="Content Placeholder 2"/>
          <p:cNvSpPr>
            <a:spLocks noGrp="1"/>
          </p:cNvSpPr>
          <p:nvPr>
            <p:ph idx="4294967295"/>
          </p:nvPr>
        </p:nvSpPr>
        <p:spPr>
          <a:xfrm>
            <a:off x="228600" y="1600200"/>
            <a:ext cx="8686800" cy="4419600"/>
          </a:xfrm>
        </p:spPr>
        <p:txBody>
          <a:bodyPr>
            <a:normAutofit fontScale="85000" lnSpcReduction="20000"/>
          </a:bodyPr>
          <a:lstStyle/>
          <a:p>
            <a:r>
              <a:rPr lang="en-US" dirty="0" smtClean="0"/>
              <a:t>How many </a:t>
            </a:r>
            <a:r>
              <a:rPr lang="en-US" dirty="0"/>
              <a:t>youth </a:t>
            </a:r>
            <a:r>
              <a:rPr lang="en-US" dirty="0" smtClean="0"/>
              <a:t>age 18-21 are </a:t>
            </a:r>
            <a:r>
              <a:rPr lang="en-US" dirty="0"/>
              <a:t>in </a:t>
            </a:r>
            <a:r>
              <a:rPr lang="en-US" dirty="0" smtClean="0"/>
              <a:t>extended foster care (EFC)? </a:t>
            </a:r>
          </a:p>
          <a:p>
            <a:endParaRPr lang="en-US" dirty="0"/>
          </a:p>
          <a:p>
            <a:r>
              <a:rPr lang="en-US" dirty="0" smtClean="0"/>
              <a:t>How has the number </a:t>
            </a:r>
            <a:r>
              <a:rPr lang="en-US" dirty="0"/>
              <a:t>of youth age </a:t>
            </a:r>
            <a:r>
              <a:rPr lang="en-US" dirty="0" smtClean="0"/>
              <a:t>18-21 </a:t>
            </a:r>
            <a:r>
              <a:rPr lang="en-US" dirty="0"/>
              <a:t>in foster care </a:t>
            </a:r>
            <a:r>
              <a:rPr lang="en-US" dirty="0" smtClean="0"/>
              <a:t>changed since the implementation of AB12?</a:t>
            </a:r>
          </a:p>
          <a:p>
            <a:pPr lvl="0"/>
            <a:endParaRPr lang="en-US" dirty="0"/>
          </a:p>
          <a:p>
            <a:pPr lvl="0"/>
            <a:r>
              <a:rPr lang="en-US" dirty="0"/>
              <a:t>What are the demographic and case characteristics of youth in EFC</a:t>
            </a:r>
            <a:r>
              <a:rPr lang="en-US" dirty="0" smtClean="0"/>
              <a:t>?</a:t>
            </a:r>
          </a:p>
          <a:p>
            <a:pPr lvl="0"/>
            <a:endParaRPr lang="en-US" dirty="0" smtClean="0"/>
          </a:p>
          <a:p>
            <a:r>
              <a:rPr lang="en-US" dirty="0" smtClean="0"/>
              <a:t>Are there county differences in the percentage of foster youth in EFC?</a:t>
            </a:r>
            <a:endParaRPr lang="en-US" dirty="0"/>
          </a:p>
          <a:p>
            <a:endParaRPr lang="en-US" dirty="0"/>
          </a:p>
        </p:txBody>
      </p:sp>
      <p:sp>
        <p:nvSpPr>
          <p:cNvPr id="5" name="TextBox 4"/>
          <p:cNvSpPr txBox="1"/>
          <p:nvPr/>
        </p:nvSpPr>
        <p:spPr>
          <a:xfrm>
            <a:off x="0" y="6581001"/>
            <a:ext cx="304800" cy="276999"/>
          </a:xfrm>
          <a:prstGeom prst="rect">
            <a:avLst/>
          </a:prstGeom>
          <a:noFill/>
        </p:spPr>
        <p:txBody>
          <a:bodyPr wrap="square" rtlCol="0">
            <a:spAutoFit/>
          </a:bodyPr>
          <a:lstStyle/>
          <a:p>
            <a:r>
              <a:rPr lang="en-US" sz="1200" dirty="0" smtClean="0"/>
              <a:t>1</a:t>
            </a:r>
            <a:endParaRPr lang="en-US" sz="1200" dirty="0"/>
          </a:p>
        </p:txBody>
      </p:sp>
    </p:spTree>
    <p:extLst>
      <p:ext uri="{BB962C8B-B14F-4D97-AF65-F5344CB8AC3E}">
        <p14:creationId xmlns:p14="http://schemas.microsoft.com/office/powerpoint/2010/main" val="104141226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249362"/>
          </a:xfrm>
        </p:spPr>
        <p:txBody>
          <a:bodyPr>
            <a:normAutofit fontScale="90000"/>
          </a:bodyPr>
          <a:lstStyle/>
          <a:p>
            <a:r>
              <a:rPr lang="en-US" dirty="0"/>
              <a:t>Are there county differences in the percentage of foster youth in EFC?</a:t>
            </a:r>
          </a:p>
        </p:txBody>
      </p:sp>
      <p:sp>
        <p:nvSpPr>
          <p:cNvPr id="3" name="Content Placeholder 2"/>
          <p:cNvSpPr>
            <a:spLocks noGrp="1"/>
          </p:cNvSpPr>
          <p:nvPr>
            <p:ph idx="1"/>
          </p:nvPr>
        </p:nvSpPr>
        <p:spPr/>
        <p:txBody>
          <a:bodyPr/>
          <a:lstStyle/>
          <a:p>
            <a:r>
              <a:rPr lang="en-US" dirty="0" smtClean="0"/>
              <a:t>The proportion of the foster care caseload age 18-21 increased between 2010 and 2019 for all except four counties with small foster care populations.</a:t>
            </a:r>
          </a:p>
          <a:p>
            <a:endParaRPr lang="en-US" dirty="0" smtClean="0"/>
          </a:p>
          <a:p>
            <a:r>
              <a:rPr lang="en-US" dirty="0" smtClean="0"/>
              <a:t>The proportion of California’s foster care caseload age 18-21 increased from 5 percent in 2010 to 14 percent in 2019.</a:t>
            </a:r>
          </a:p>
          <a:p>
            <a:endParaRPr lang="en-US" dirty="0"/>
          </a:p>
          <a:p>
            <a:endParaRPr lang="en-US" dirty="0"/>
          </a:p>
        </p:txBody>
      </p:sp>
      <p:sp>
        <p:nvSpPr>
          <p:cNvPr id="5" name="TextBox 4"/>
          <p:cNvSpPr txBox="1"/>
          <p:nvPr/>
        </p:nvSpPr>
        <p:spPr>
          <a:xfrm>
            <a:off x="0" y="6580315"/>
            <a:ext cx="354584" cy="276999"/>
          </a:xfrm>
          <a:prstGeom prst="rect">
            <a:avLst/>
          </a:prstGeom>
          <a:noFill/>
        </p:spPr>
        <p:txBody>
          <a:bodyPr wrap="none" rtlCol="0">
            <a:spAutoFit/>
          </a:bodyPr>
          <a:lstStyle/>
          <a:p>
            <a:r>
              <a:rPr lang="en-US" sz="1200" dirty="0" smtClean="0"/>
              <a:t>20</a:t>
            </a:r>
            <a:endParaRPr lang="en-US" sz="1200" dirty="0"/>
          </a:p>
        </p:txBody>
      </p:sp>
    </p:spTree>
    <p:extLst>
      <p:ext uri="{BB962C8B-B14F-4D97-AF65-F5344CB8AC3E}">
        <p14:creationId xmlns:p14="http://schemas.microsoft.com/office/powerpoint/2010/main" val="406541115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lnSpcReduction="10000"/>
          </a:bodyPr>
          <a:lstStyle/>
          <a:p>
            <a:pPr marL="0" indent="0" algn="ctr">
              <a:buNone/>
            </a:pPr>
            <a:endParaRPr lang="en-US" dirty="0" smtClean="0"/>
          </a:p>
          <a:p>
            <a:pPr marL="0" indent="0" algn="ctr">
              <a:buNone/>
            </a:pPr>
            <a:r>
              <a:rPr lang="en-US" dirty="0" smtClean="0"/>
              <a:t>For more information please contact:</a:t>
            </a:r>
          </a:p>
          <a:p>
            <a:pPr marL="0" indent="0">
              <a:buNone/>
            </a:pPr>
            <a:endParaRPr lang="en-US" dirty="0" smtClean="0"/>
          </a:p>
          <a:p>
            <a:pPr marL="0" indent="0" algn="ctr">
              <a:buNone/>
            </a:pPr>
            <a:r>
              <a:rPr lang="en-US" dirty="0" smtClean="0"/>
              <a:t>Stephanie </a:t>
            </a:r>
            <a:r>
              <a:rPr lang="en-US" dirty="0" err="1" smtClean="0"/>
              <a:t>Cuccaro</a:t>
            </a:r>
            <a:r>
              <a:rPr lang="en-US" dirty="0" smtClean="0"/>
              <a:t>-Alamin</a:t>
            </a:r>
          </a:p>
          <a:p>
            <a:pPr marL="0" indent="0" algn="ctr">
              <a:buNone/>
            </a:pPr>
            <a:r>
              <a:rPr lang="en-US" dirty="0" smtClean="0">
                <a:hlinkClick r:id="rId2"/>
              </a:rPr>
              <a:t>stephca@berkeley.edu</a:t>
            </a:r>
            <a:endParaRPr lang="en-US" dirty="0" smtClean="0"/>
          </a:p>
          <a:p>
            <a:pPr marL="0" indent="0" algn="ctr">
              <a:buNone/>
            </a:pPr>
            <a:endParaRPr lang="en-US" dirty="0"/>
          </a:p>
          <a:p>
            <a:pPr marL="0" indent="0" algn="ctr">
              <a:buNone/>
            </a:pPr>
            <a:r>
              <a:rPr lang="en-US" dirty="0" smtClean="0"/>
              <a:t>Wendy Wiegmann</a:t>
            </a:r>
          </a:p>
          <a:p>
            <a:pPr marL="0" indent="0" algn="ctr">
              <a:buNone/>
            </a:pPr>
            <a:r>
              <a:rPr lang="en-US" dirty="0" smtClean="0">
                <a:hlinkClick r:id="rId3"/>
              </a:rPr>
              <a:t>wendy.wiegmann@berkeley.edu</a:t>
            </a:r>
            <a:r>
              <a:rPr lang="en-US" dirty="0" smtClean="0"/>
              <a:t> </a:t>
            </a:r>
          </a:p>
        </p:txBody>
      </p:sp>
      <p:sp>
        <p:nvSpPr>
          <p:cNvPr id="5" name="TextBox 4"/>
          <p:cNvSpPr txBox="1"/>
          <p:nvPr/>
        </p:nvSpPr>
        <p:spPr>
          <a:xfrm>
            <a:off x="9525" y="6581001"/>
            <a:ext cx="354584" cy="276999"/>
          </a:xfrm>
          <a:prstGeom prst="rect">
            <a:avLst/>
          </a:prstGeom>
          <a:noFill/>
        </p:spPr>
        <p:txBody>
          <a:bodyPr wrap="none" rtlCol="0">
            <a:spAutoFit/>
          </a:bodyPr>
          <a:lstStyle/>
          <a:p>
            <a:r>
              <a:rPr lang="en-US" sz="1200" dirty="0" smtClean="0"/>
              <a:t>22</a:t>
            </a:r>
            <a:endParaRPr lang="en-US" sz="1200" dirty="0"/>
          </a:p>
        </p:txBody>
      </p:sp>
    </p:spTree>
    <p:extLst>
      <p:ext uri="{BB962C8B-B14F-4D97-AF65-F5344CB8AC3E}">
        <p14:creationId xmlns:p14="http://schemas.microsoft.com/office/powerpoint/2010/main" val="1671499389"/>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descr="bear"/>
          <p:cNvPicPr>
            <a:picLocks noChangeAspect="1" noChangeArrowheads="1"/>
          </p:cNvPicPr>
          <p:nvPr/>
        </p:nvPicPr>
        <p:blipFill>
          <a:blip r:embed="rId3" cstate="print"/>
          <a:srcRect/>
          <a:stretch>
            <a:fillRect/>
          </a:stretch>
        </p:blipFill>
        <p:spPr bwMode="auto">
          <a:xfrm>
            <a:off x="3162300" y="1752601"/>
            <a:ext cx="2971800" cy="1566949"/>
          </a:xfrm>
          <a:prstGeom prst="rect">
            <a:avLst/>
          </a:prstGeom>
          <a:noFill/>
          <a:ln w="9525">
            <a:noFill/>
            <a:miter lim="800000"/>
            <a:headEnd/>
            <a:tailEnd/>
          </a:ln>
        </p:spPr>
      </p:pic>
      <p:sp>
        <p:nvSpPr>
          <p:cNvPr id="61443" name="Text Box 3"/>
          <p:cNvSpPr txBox="1">
            <a:spLocks noChangeArrowheads="1"/>
          </p:cNvSpPr>
          <p:nvPr/>
        </p:nvSpPr>
        <p:spPr bwMode="auto">
          <a:xfrm>
            <a:off x="152400" y="3581401"/>
            <a:ext cx="8991600" cy="1846659"/>
          </a:xfrm>
          <a:prstGeom prst="rect">
            <a:avLst/>
          </a:prstGeom>
          <a:noFill/>
          <a:ln w="9525">
            <a:noFill/>
            <a:miter lim="800000"/>
            <a:headEnd/>
            <a:tailEnd/>
          </a:ln>
        </p:spPr>
        <p:txBody>
          <a:bodyPr>
            <a:spAutoFit/>
          </a:bodyPr>
          <a:lstStyle/>
          <a:p>
            <a:pPr algn="ctr"/>
            <a:endParaRPr lang="en-US" sz="1600" dirty="0">
              <a:latin typeface="+mj-lt"/>
              <a:cs typeface="Arial" charset="0"/>
            </a:endParaRPr>
          </a:p>
          <a:p>
            <a:pPr algn="ctr"/>
            <a:r>
              <a:rPr lang="en-US" sz="1400" b="1" dirty="0">
                <a:latin typeface="+mj-lt"/>
                <a:cs typeface="Arial" charset="0"/>
              </a:rPr>
              <a:t>http://</a:t>
            </a:r>
            <a:r>
              <a:rPr lang="en-US" sz="1400" b="1" dirty="0" err="1">
                <a:latin typeface="+mj-lt"/>
                <a:cs typeface="Arial" charset="0"/>
              </a:rPr>
              <a:t>cssr.berkeley.edu/ucb_childwelfare</a:t>
            </a:r>
            <a:endParaRPr lang="en-US" sz="1400" b="1" dirty="0">
              <a:latin typeface="+mj-lt"/>
              <a:cs typeface="Arial" charset="0"/>
            </a:endParaRPr>
          </a:p>
          <a:p>
            <a:pPr algn="ctr"/>
            <a:endParaRPr lang="en-US" sz="1400" b="1" dirty="0">
              <a:latin typeface="+mj-lt"/>
              <a:cs typeface="Arial" charset="0"/>
            </a:endParaRPr>
          </a:p>
          <a:p>
            <a:endParaRPr lang="en-US" sz="1400" dirty="0">
              <a:latin typeface="+mj-lt"/>
            </a:endParaRPr>
          </a:p>
          <a:p>
            <a:r>
              <a:rPr lang="en-US" sz="1400" dirty="0">
                <a:latin typeface="+mj-lt"/>
              </a:rPr>
              <a:t>Webster, D., Lee, S., Dawson, W., </a:t>
            </a:r>
            <a:r>
              <a:rPr lang="en-US" sz="1400" dirty="0" err="1">
                <a:latin typeface="+mj-lt"/>
              </a:rPr>
              <a:t>Magruder</a:t>
            </a:r>
            <a:r>
              <a:rPr lang="en-US" sz="1400" dirty="0">
                <a:latin typeface="+mj-lt"/>
              </a:rPr>
              <a:t>, J., </a:t>
            </a:r>
            <a:r>
              <a:rPr lang="en-US" sz="1400" dirty="0" err="1">
                <a:latin typeface="+mj-lt"/>
              </a:rPr>
              <a:t>Exel</a:t>
            </a:r>
            <a:r>
              <a:rPr lang="en-US" sz="1400" dirty="0">
                <a:latin typeface="+mj-lt"/>
              </a:rPr>
              <a:t>, M., </a:t>
            </a:r>
            <a:r>
              <a:rPr lang="en-US" sz="1400" dirty="0" err="1">
                <a:latin typeface="+mj-lt"/>
              </a:rPr>
              <a:t>Cuccaro-Alamin</a:t>
            </a:r>
            <a:r>
              <a:rPr lang="en-US" sz="1400" dirty="0">
                <a:latin typeface="+mj-lt"/>
              </a:rPr>
              <a:t>, S., Putnam-</a:t>
            </a:r>
            <a:r>
              <a:rPr lang="en-US" sz="1400" dirty="0" err="1">
                <a:latin typeface="+mj-lt"/>
              </a:rPr>
              <a:t>Hornstein</a:t>
            </a:r>
            <a:r>
              <a:rPr lang="en-US" sz="1400" dirty="0">
                <a:latin typeface="+mj-lt"/>
              </a:rPr>
              <a:t>, E., Wiegmann, W., </a:t>
            </a:r>
            <a:r>
              <a:rPr lang="en-US" sz="1400" dirty="0" err="1">
                <a:latin typeface="+mj-lt"/>
              </a:rPr>
              <a:t>Saika</a:t>
            </a:r>
            <a:r>
              <a:rPr lang="en-US" sz="1400" dirty="0">
                <a:latin typeface="+mj-lt"/>
              </a:rPr>
              <a:t>, G., Chambers, J., Hammond, I., Sandoval, A., Benton, C., </a:t>
            </a:r>
            <a:r>
              <a:rPr lang="en-US" sz="1400" dirty="0" err="1">
                <a:latin typeface="+mj-lt"/>
              </a:rPr>
              <a:t>Hoerl</a:t>
            </a:r>
            <a:r>
              <a:rPr lang="en-US" sz="1400" dirty="0">
                <a:latin typeface="+mj-lt"/>
              </a:rPr>
              <a:t>, C., Yee, H., </a:t>
            </a:r>
            <a:r>
              <a:rPr lang="en-US" sz="1400" dirty="0" err="1">
                <a:latin typeface="+mj-lt"/>
              </a:rPr>
              <a:t>Flamson</a:t>
            </a:r>
            <a:r>
              <a:rPr lang="en-US" sz="1400" dirty="0">
                <a:latin typeface="+mj-lt"/>
              </a:rPr>
              <a:t>, T., Hunt, J., Carpenter, W., Casillas, E., &amp; Gonzalez, A. (2019). </a:t>
            </a:r>
            <a:r>
              <a:rPr lang="en-US" sz="1400" i="1" dirty="0">
                <a:latin typeface="+mj-lt"/>
              </a:rPr>
              <a:t>CCWIP reports</a:t>
            </a:r>
            <a:r>
              <a:rPr lang="en-US" sz="1400" dirty="0">
                <a:latin typeface="+mj-lt"/>
              </a:rPr>
              <a:t>. Retrieved 11/20/2019, from University of California at Berkeley California Child Welfare Indicators Project website. URL: </a:t>
            </a:r>
            <a:r>
              <a:rPr lang="en-US" sz="1400" dirty="0" smtClean="0">
                <a:latin typeface="+mj-lt"/>
                <a:hlinkClick r:id="rId4"/>
              </a:rPr>
              <a:t>http</a:t>
            </a:r>
            <a:r>
              <a:rPr lang="en-US" sz="1400" dirty="0">
                <a:latin typeface="+mj-lt"/>
                <a:hlinkClick r:id="rId4"/>
              </a:rPr>
              <a:t>://</a:t>
            </a:r>
            <a:r>
              <a:rPr lang="en-US" sz="1400" dirty="0" smtClean="0">
                <a:latin typeface="+mj-lt"/>
                <a:hlinkClick r:id="rId4"/>
              </a:rPr>
              <a:t>cssr.berkeley.edu/ucb_childwelfare</a:t>
            </a:r>
            <a:r>
              <a:rPr lang="en-US" sz="1400" dirty="0" smtClean="0">
                <a:latin typeface="+mj-lt"/>
              </a:rPr>
              <a:t> </a:t>
            </a:r>
            <a:endParaRPr lang="en-US" sz="1400" dirty="0">
              <a:latin typeface="+mj-lt"/>
            </a:endParaRPr>
          </a:p>
        </p:txBody>
      </p:sp>
      <p:sp>
        <p:nvSpPr>
          <p:cNvPr id="3" name="TextBox 2"/>
          <p:cNvSpPr txBox="1"/>
          <p:nvPr/>
        </p:nvSpPr>
        <p:spPr>
          <a:xfrm>
            <a:off x="0" y="6581001"/>
            <a:ext cx="354584" cy="276999"/>
          </a:xfrm>
          <a:prstGeom prst="rect">
            <a:avLst/>
          </a:prstGeom>
          <a:noFill/>
        </p:spPr>
        <p:txBody>
          <a:bodyPr wrap="none" rtlCol="0">
            <a:spAutoFit/>
          </a:bodyPr>
          <a:lstStyle/>
          <a:p>
            <a:r>
              <a:rPr lang="en-US" sz="1200" dirty="0" smtClean="0"/>
              <a:t>23</a:t>
            </a:r>
            <a:endParaRPr lang="en-US" sz="1200" dirty="0"/>
          </a:p>
        </p:txBody>
      </p:sp>
    </p:spTree>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many youth age </a:t>
            </a:r>
            <a:r>
              <a:rPr lang="en-US" dirty="0" smtClean="0"/>
              <a:t>18-21 </a:t>
            </a:r>
            <a:r>
              <a:rPr lang="en-US" dirty="0"/>
              <a:t>are in EFC?</a:t>
            </a:r>
          </a:p>
        </p:txBody>
      </p:sp>
      <p:sp>
        <p:nvSpPr>
          <p:cNvPr id="4" name="TextBox 3"/>
          <p:cNvSpPr txBox="1"/>
          <p:nvPr/>
        </p:nvSpPr>
        <p:spPr>
          <a:xfrm>
            <a:off x="0" y="6581001"/>
            <a:ext cx="269626" cy="276999"/>
          </a:xfrm>
          <a:prstGeom prst="rect">
            <a:avLst/>
          </a:prstGeom>
          <a:noFill/>
        </p:spPr>
        <p:txBody>
          <a:bodyPr wrap="none" rtlCol="0">
            <a:spAutoFit/>
          </a:bodyPr>
          <a:lstStyle/>
          <a:p>
            <a:r>
              <a:rPr lang="en-US" sz="1200" dirty="0" smtClean="0"/>
              <a:t>2</a:t>
            </a:r>
            <a:endParaRPr lang="en-US" sz="1200" dirty="0"/>
          </a:p>
        </p:txBody>
      </p:sp>
      <p:graphicFrame>
        <p:nvGraphicFramePr>
          <p:cNvPr id="8" name="Chart 7"/>
          <p:cNvGraphicFramePr>
            <a:graphicFrameLocks noGrp="1"/>
          </p:cNvGraphicFramePr>
          <p:nvPr>
            <p:extLst>
              <p:ext uri="{D42A27DB-BD31-4B8C-83A1-F6EECF244321}">
                <p14:modId xmlns:p14="http://schemas.microsoft.com/office/powerpoint/2010/main" val="2609829789"/>
              </p:ext>
            </p:extLst>
          </p:nvPr>
        </p:nvGraphicFramePr>
        <p:xfrm>
          <a:off x="243350" y="1524000"/>
          <a:ext cx="8659091" cy="45910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66963777"/>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How many </a:t>
            </a:r>
            <a:r>
              <a:rPr lang="en-US" sz="3200" dirty="0"/>
              <a:t>youth age </a:t>
            </a:r>
            <a:r>
              <a:rPr lang="en-US" sz="3200" dirty="0" smtClean="0"/>
              <a:t>18-21 </a:t>
            </a:r>
            <a:r>
              <a:rPr lang="en-US" sz="3200" dirty="0"/>
              <a:t>are in </a:t>
            </a:r>
            <a:r>
              <a:rPr lang="en-US" sz="3200" dirty="0" smtClean="0"/>
              <a:t>EFC?</a:t>
            </a:r>
            <a:endParaRPr lang="en-US" sz="3200" dirty="0"/>
          </a:p>
        </p:txBody>
      </p:sp>
      <p:sp>
        <p:nvSpPr>
          <p:cNvPr id="3" name="Content Placeholder 2"/>
          <p:cNvSpPr>
            <a:spLocks noGrp="1"/>
          </p:cNvSpPr>
          <p:nvPr>
            <p:ph idx="1"/>
          </p:nvPr>
        </p:nvSpPr>
        <p:spPr/>
        <p:txBody>
          <a:bodyPr>
            <a:normAutofit/>
          </a:bodyPr>
          <a:lstStyle/>
          <a:p>
            <a:pPr lvl="0"/>
            <a:r>
              <a:rPr lang="en-US" dirty="0" smtClean="0"/>
              <a:t>As of July </a:t>
            </a:r>
            <a:r>
              <a:rPr lang="en-US" dirty="0"/>
              <a:t>1, </a:t>
            </a:r>
            <a:r>
              <a:rPr lang="en-US" dirty="0" smtClean="0"/>
              <a:t>2019, 8,411 youth age 18-21 were in foster care in California.</a:t>
            </a:r>
          </a:p>
          <a:p>
            <a:pPr lvl="0"/>
            <a:endParaRPr lang="en-US" dirty="0" smtClean="0"/>
          </a:p>
          <a:p>
            <a:pPr lvl="0"/>
            <a:r>
              <a:rPr lang="en-US" dirty="0" smtClean="0"/>
              <a:t>Of these, 88 percent were child welfare supervised and 12 percent were probation supervised.</a:t>
            </a:r>
          </a:p>
          <a:p>
            <a:pPr lvl="0"/>
            <a:endParaRPr lang="en-US" dirty="0"/>
          </a:p>
          <a:p>
            <a:pPr lvl="0"/>
            <a:endParaRPr lang="en-US" dirty="0"/>
          </a:p>
        </p:txBody>
      </p:sp>
      <p:sp>
        <p:nvSpPr>
          <p:cNvPr id="5" name="TextBox 4"/>
          <p:cNvSpPr txBox="1"/>
          <p:nvPr/>
        </p:nvSpPr>
        <p:spPr>
          <a:xfrm>
            <a:off x="-1463" y="6581001"/>
            <a:ext cx="269626" cy="276999"/>
          </a:xfrm>
          <a:prstGeom prst="rect">
            <a:avLst/>
          </a:prstGeom>
          <a:noFill/>
        </p:spPr>
        <p:txBody>
          <a:bodyPr wrap="none" rtlCol="0">
            <a:spAutoFit/>
          </a:bodyPr>
          <a:lstStyle/>
          <a:p>
            <a:r>
              <a:rPr lang="en-US" sz="1200" dirty="0" smtClean="0"/>
              <a:t>3</a:t>
            </a:r>
            <a:endParaRPr lang="en-US" sz="1200" dirty="0"/>
          </a:p>
        </p:txBody>
      </p:sp>
    </p:spTree>
    <p:extLst>
      <p:ext uri="{BB962C8B-B14F-4D97-AF65-F5344CB8AC3E}">
        <p14:creationId xmlns:p14="http://schemas.microsoft.com/office/powerpoint/2010/main" val="341803571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many youth </a:t>
            </a:r>
            <a:r>
              <a:rPr lang="en-US"/>
              <a:t>age </a:t>
            </a:r>
            <a:r>
              <a:rPr lang="en-US" smtClean="0"/>
              <a:t>18-21 </a:t>
            </a:r>
            <a:r>
              <a:rPr lang="en-US" dirty="0"/>
              <a:t>are in EFC?</a:t>
            </a:r>
          </a:p>
        </p:txBody>
      </p:sp>
      <p:sp>
        <p:nvSpPr>
          <p:cNvPr id="5" name="TextBox 4"/>
          <p:cNvSpPr txBox="1"/>
          <p:nvPr/>
        </p:nvSpPr>
        <p:spPr>
          <a:xfrm>
            <a:off x="8062" y="6581001"/>
            <a:ext cx="269626" cy="276999"/>
          </a:xfrm>
          <a:prstGeom prst="rect">
            <a:avLst/>
          </a:prstGeom>
          <a:noFill/>
        </p:spPr>
        <p:txBody>
          <a:bodyPr wrap="none" rtlCol="0">
            <a:spAutoFit/>
          </a:bodyPr>
          <a:lstStyle/>
          <a:p>
            <a:r>
              <a:rPr lang="en-US" sz="1200" dirty="0" smtClean="0"/>
              <a:t>4</a:t>
            </a:r>
            <a:endParaRPr lang="en-US" sz="1200"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1600200"/>
            <a:ext cx="8686800" cy="4206328"/>
          </a:xfrm>
          <a:prstGeom prst="rect">
            <a:avLst/>
          </a:prstGeom>
        </p:spPr>
      </p:pic>
    </p:spTree>
    <p:extLst>
      <p:ext uri="{BB962C8B-B14F-4D97-AF65-F5344CB8AC3E}">
        <p14:creationId xmlns:p14="http://schemas.microsoft.com/office/powerpoint/2010/main" val="1102746435"/>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How has the number of youth age 18-21 in foster care changed since the implementation of AB12?</a:t>
            </a:r>
            <a:endParaRPr lang="en-US" sz="3200" dirty="0"/>
          </a:p>
        </p:txBody>
      </p:sp>
      <p:sp>
        <p:nvSpPr>
          <p:cNvPr id="3" name="Content Placeholder 2"/>
          <p:cNvSpPr>
            <a:spLocks noGrp="1"/>
          </p:cNvSpPr>
          <p:nvPr>
            <p:ph idx="1"/>
          </p:nvPr>
        </p:nvSpPr>
        <p:spPr/>
        <p:txBody>
          <a:bodyPr>
            <a:normAutofit/>
          </a:bodyPr>
          <a:lstStyle/>
          <a:p>
            <a:pPr lvl="0"/>
            <a:r>
              <a:rPr lang="en-US" dirty="0" smtClean="0"/>
              <a:t>The number of youth age 18-21 in foster care in California increased 188 percent between July 1, 2010 (2,921) and July </a:t>
            </a:r>
            <a:r>
              <a:rPr lang="en-US" dirty="0"/>
              <a:t>1, </a:t>
            </a:r>
            <a:r>
              <a:rPr lang="en-US" dirty="0" smtClean="0"/>
              <a:t>2019 (8,411).</a:t>
            </a:r>
          </a:p>
          <a:p>
            <a:pPr lvl="0"/>
            <a:endParaRPr lang="en-US" dirty="0" smtClean="0"/>
          </a:p>
          <a:p>
            <a:pPr lvl="0"/>
            <a:r>
              <a:rPr lang="en-US" dirty="0" smtClean="0"/>
              <a:t>The number of youth age 18-21 in foster care increased 182 percent among child welfare supervised youth and 246 percent among probation supervised youth.</a:t>
            </a:r>
          </a:p>
          <a:p>
            <a:pPr lvl="0"/>
            <a:endParaRPr lang="en-US" dirty="0"/>
          </a:p>
          <a:p>
            <a:pPr lvl="0"/>
            <a:endParaRPr lang="en-US" dirty="0"/>
          </a:p>
        </p:txBody>
      </p:sp>
      <p:sp>
        <p:nvSpPr>
          <p:cNvPr id="5" name="TextBox 4"/>
          <p:cNvSpPr txBox="1"/>
          <p:nvPr/>
        </p:nvSpPr>
        <p:spPr>
          <a:xfrm>
            <a:off x="20469" y="6581001"/>
            <a:ext cx="269626" cy="276999"/>
          </a:xfrm>
          <a:prstGeom prst="rect">
            <a:avLst/>
          </a:prstGeom>
          <a:noFill/>
        </p:spPr>
        <p:txBody>
          <a:bodyPr wrap="none" rtlCol="0">
            <a:spAutoFit/>
          </a:bodyPr>
          <a:lstStyle/>
          <a:p>
            <a:r>
              <a:rPr lang="en-US" sz="1200" dirty="0" smtClean="0"/>
              <a:t>5</a:t>
            </a:r>
            <a:endParaRPr lang="en-US" sz="1200" dirty="0"/>
          </a:p>
        </p:txBody>
      </p:sp>
    </p:spTree>
    <p:extLst>
      <p:ext uri="{BB962C8B-B14F-4D97-AF65-F5344CB8AC3E}">
        <p14:creationId xmlns:p14="http://schemas.microsoft.com/office/powerpoint/2010/main" val="235611082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Caseload Trends</a:t>
            </a:r>
          </a:p>
        </p:txBody>
      </p:sp>
      <p:sp>
        <p:nvSpPr>
          <p:cNvPr id="4" name="TextBox 3"/>
          <p:cNvSpPr txBox="1"/>
          <p:nvPr/>
        </p:nvSpPr>
        <p:spPr>
          <a:xfrm>
            <a:off x="0" y="6587697"/>
            <a:ext cx="269626" cy="276999"/>
          </a:xfrm>
          <a:prstGeom prst="rect">
            <a:avLst/>
          </a:prstGeom>
          <a:noFill/>
        </p:spPr>
        <p:txBody>
          <a:bodyPr wrap="none" rtlCol="0">
            <a:spAutoFit/>
          </a:bodyPr>
          <a:lstStyle/>
          <a:p>
            <a:r>
              <a:rPr lang="en-US" sz="1200" dirty="0" smtClean="0"/>
              <a:t>6</a:t>
            </a:r>
            <a:endParaRPr lang="en-US" sz="1200" dirty="0"/>
          </a:p>
        </p:txBody>
      </p:sp>
      <p:graphicFrame>
        <p:nvGraphicFramePr>
          <p:cNvPr id="7" name="Chart 6"/>
          <p:cNvGraphicFramePr>
            <a:graphicFrameLocks noGrp="1"/>
          </p:cNvGraphicFramePr>
          <p:nvPr>
            <p:extLst>
              <p:ext uri="{D42A27DB-BD31-4B8C-83A1-F6EECF244321}">
                <p14:modId xmlns:p14="http://schemas.microsoft.com/office/powerpoint/2010/main" val="1688041596"/>
              </p:ext>
            </p:extLst>
          </p:nvPr>
        </p:nvGraphicFramePr>
        <p:xfrm>
          <a:off x="242296" y="1524000"/>
          <a:ext cx="8659407" cy="457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3035908"/>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Caseload Trends</a:t>
            </a:r>
            <a:endParaRPr lang="en-US" dirty="0"/>
          </a:p>
        </p:txBody>
      </p:sp>
      <p:sp>
        <p:nvSpPr>
          <p:cNvPr id="3" name="Content Placeholder 2"/>
          <p:cNvSpPr>
            <a:spLocks noGrp="1"/>
          </p:cNvSpPr>
          <p:nvPr>
            <p:ph idx="1"/>
          </p:nvPr>
        </p:nvSpPr>
        <p:spPr/>
        <p:txBody>
          <a:bodyPr>
            <a:normAutofit/>
          </a:bodyPr>
          <a:lstStyle/>
          <a:p>
            <a:pPr lvl="0"/>
            <a:endParaRPr lang="en-US" dirty="0" smtClean="0"/>
          </a:p>
          <a:p>
            <a:pPr lvl="0"/>
            <a:r>
              <a:rPr lang="en-US" dirty="0" smtClean="0"/>
              <a:t>The growth in the foster care caseload </a:t>
            </a:r>
            <a:r>
              <a:rPr lang="en-US" dirty="0"/>
              <a:t>age </a:t>
            </a:r>
            <a:r>
              <a:rPr lang="en-US" dirty="0" smtClean="0"/>
              <a:t>18-21 </a:t>
            </a:r>
            <a:r>
              <a:rPr lang="en-US" dirty="0"/>
              <a:t>is </a:t>
            </a:r>
            <a:r>
              <a:rPr lang="en-US" dirty="0" smtClean="0"/>
              <a:t>attributable to: a decline in exits, and an increase in reentries to foster care, immediately following implementation of AB12.</a:t>
            </a:r>
          </a:p>
          <a:p>
            <a:pPr lvl="0"/>
            <a:endParaRPr lang="en-US" dirty="0" smtClean="0"/>
          </a:p>
          <a:p>
            <a:pPr lvl="0"/>
            <a:endParaRPr lang="en-US" dirty="0"/>
          </a:p>
          <a:p>
            <a:pPr lvl="0"/>
            <a:endParaRPr lang="en-US" dirty="0"/>
          </a:p>
        </p:txBody>
      </p:sp>
      <p:sp>
        <p:nvSpPr>
          <p:cNvPr id="5" name="TextBox 4"/>
          <p:cNvSpPr txBox="1"/>
          <p:nvPr/>
        </p:nvSpPr>
        <p:spPr>
          <a:xfrm>
            <a:off x="9437" y="6580910"/>
            <a:ext cx="269626" cy="276999"/>
          </a:xfrm>
          <a:prstGeom prst="rect">
            <a:avLst/>
          </a:prstGeom>
          <a:noFill/>
        </p:spPr>
        <p:txBody>
          <a:bodyPr wrap="none" rtlCol="0">
            <a:spAutoFit/>
          </a:bodyPr>
          <a:lstStyle/>
          <a:p>
            <a:r>
              <a:rPr lang="en-US" sz="1200" dirty="0" smtClean="0"/>
              <a:t>7</a:t>
            </a:r>
            <a:endParaRPr lang="en-US" sz="1200" dirty="0"/>
          </a:p>
        </p:txBody>
      </p:sp>
    </p:spTree>
    <p:extLst>
      <p:ext uri="{BB962C8B-B14F-4D97-AF65-F5344CB8AC3E}">
        <p14:creationId xmlns:p14="http://schemas.microsoft.com/office/powerpoint/2010/main" val="399190046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Exit Trends</a:t>
            </a:r>
          </a:p>
        </p:txBody>
      </p:sp>
      <p:sp>
        <p:nvSpPr>
          <p:cNvPr id="4" name="TextBox 3"/>
          <p:cNvSpPr txBox="1"/>
          <p:nvPr/>
        </p:nvSpPr>
        <p:spPr>
          <a:xfrm>
            <a:off x="-4053" y="6581001"/>
            <a:ext cx="269626" cy="276999"/>
          </a:xfrm>
          <a:prstGeom prst="rect">
            <a:avLst/>
          </a:prstGeom>
          <a:noFill/>
        </p:spPr>
        <p:txBody>
          <a:bodyPr wrap="none" rtlCol="0">
            <a:spAutoFit/>
          </a:bodyPr>
          <a:lstStyle/>
          <a:p>
            <a:r>
              <a:rPr lang="en-US" sz="1200" dirty="0" smtClean="0"/>
              <a:t>8</a:t>
            </a:r>
            <a:endParaRPr lang="en-US" sz="1200" dirty="0"/>
          </a:p>
        </p:txBody>
      </p:sp>
      <p:graphicFrame>
        <p:nvGraphicFramePr>
          <p:cNvPr id="7" name="Chart 6"/>
          <p:cNvGraphicFramePr>
            <a:graphicFrameLocks noGrp="1"/>
          </p:cNvGraphicFramePr>
          <p:nvPr>
            <p:extLst>
              <p:ext uri="{D42A27DB-BD31-4B8C-83A1-F6EECF244321}">
                <p14:modId xmlns:p14="http://schemas.microsoft.com/office/powerpoint/2010/main" val="2932066679"/>
              </p:ext>
            </p:extLst>
          </p:nvPr>
        </p:nvGraphicFramePr>
        <p:xfrm>
          <a:off x="238125" y="1524000"/>
          <a:ext cx="8667750" cy="4495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58219314"/>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38694</TotalTime>
  <Words>938</Words>
  <Application>Microsoft Office PowerPoint</Application>
  <PresentationFormat>On-screen Show (4:3)</PresentationFormat>
  <Paragraphs>123</Paragraphs>
  <Slides>22</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California Child Welfare  Indicators Project  YOUTH IN EXTENDED FOSTER CARE </vt:lpstr>
      <vt:lpstr>Research Questions?</vt:lpstr>
      <vt:lpstr>How many youth age 18-21 are in EFC?</vt:lpstr>
      <vt:lpstr>How many youth age 18-21 are in EFC?</vt:lpstr>
      <vt:lpstr>How many youth age 18-21 are in EFC?</vt:lpstr>
      <vt:lpstr>How has the number of youth age 18-21 in foster care changed since the implementation of AB12?</vt:lpstr>
      <vt:lpstr>Caseload Trends</vt:lpstr>
      <vt:lpstr>Caseload Trends</vt:lpstr>
      <vt:lpstr>Exit Trends</vt:lpstr>
      <vt:lpstr>Exit Trends</vt:lpstr>
      <vt:lpstr>Reentry Trends</vt:lpstr>
      <vt:lpstr>Reentry Trends</vt:lpstr>
      <vt:lpstr>Youth Age 18-21 In Foster Care  on July 1, 2019 </vt:lpstr>
      <vt:lpstr>Youth Age 18-21 In Foster Care  on July 1, 2019 </vt:lpstr>
      <vt:lpstr>Youth Age 18-21 In Foster Care  on July 1, 2019 </vt:lpstr>
      <vt:lpstr>What are the demographic and case characteristics of youth in EFC?</vt:lpstr>
      <vt:lpstr>Are there county differences in the percentage of foster youth in EFC?</vt:lpstr>
      <vt:lpstr>Are there county differences in the percentage of foster youth in EFC?</vt:lpstr>
      <vt:lpstr>Are there county differences in the percentage of foster youth in EFC?</vt:lpstr>
      <vt:lpstr>Are there county differences in the percentage of foster youth in EFC?</vt:lpstr>
      <vt:lpstr>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Emily Putnam-Hornstein</dc:creator>
  <cp:lastModifiedBy>wendy.wiegmann</cp:lastModifiedBy>
  <cp:revision>761</cp:revision>
  <dcterms:created xsi:type="dcterms:W3CDTF">2013-09-29T16:13:35Z</dcterms:created>
  <dcterms:modified xsi:type="dcterms:W3CDTF">2020-08-22T00:38:47Z</dcterms:modified>
</cp:coreProperties>
</file>