
<file path=[Content_Types].xml><?xml version="1.0" encoding="utf-8"?>
<Types xmlns="http://schemas.openxmlformats.org/package/2006/content-types">
  <Override PartName="/ppt/diagrams/drawing2.xml" ContentType="application/vnd.ms-office.drawingml.diagramDrawing+xml"/>
  <Override PartName="/ppt/slides/slide9.xml" ContentType="application/vnd.openxmlformats-officedocument.presentationml.slide+xml"/>
  <Override PartName="/ppt/diagrams/data2.xml" ContentType="application/vnd.openxmlformats-officedocument.drawingml.diagramData+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diagrams/quickStyle1.xml" ContentType="application/vnd.openxmlformats-officedocument.drawingml.diagramStyle+xml"/>
  <Override PartName="/ppt/slideLayouts/slideLayout2.xml" ContentType="application/vnd.openxmlformats-officedocument.presentationml.slideLayout+xml"/>
  <Override PartName="/ppt/diagrams/layout1.xml" ContentType="application/vnd.openxmlformats-officedocument.drawingml.diagramLayout+xml"/>
  <Default Extension="pdf" ContentType="application/pdf"/>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diagrams/layout2.xml" ContentType="application/vnd.openxmlformats-officedocument.drawingml.diagramLayout+xml"/>
  <Override PartName="/ppt/diagrams/quickStyle2.xml" ContentType="application/vnd.openxmlformats-officedocument.drawingml.diagramStyle+xml"/>
  <Override PartName="/ppt/slideLayouts/slideLayout3.xml" ContentType="application/vnd.openxmlformats-officedocument.presentationml.slideLayout+xml"/>
  <Override PartName="/ppt/diagrams/drawing1.xml" ContentType="application/vnd.ms-office.drawingml.diagramDrawing+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9"/>
  </p:notesMasterIdLst>
  <p:sldIdLst>
    <p:sldId id="256" r:id="rId2"/>
    <p:sldId id="291" r:id="rId3"/>
    <p:sldId id="270" r:id="rId4"/>
    <p:sldId id="268" r:id="rId5"/>
    <p:sldId id="287" r:id="rId6"/>
    <p:sldId id="259" r:id="rId7"/>
    <p:sldId id="277" r:id="rId8"/>
    <p:sldId id="279" r:id="rId9"/>
    <p:sldId id="280" r:id="rId10"/>
    <p:sldId id="282" r:id="rId11"/>
    <p:sldId id="289" r:id="rId12"/>
    <p:sldId id="290" r:id="rId13"/>
    <p:sldId id="286" r:id="rId14"/>
    <p:sldId id="281" r:id="rId15"/>
    <p:sldId id="266" r:id="rId16"/>
    <p:sldId id="261"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2497AB"/>
    <a:srgbClr val="800080"/>
    <a:srgbClr val="004080"/>
    <a:srgbClr val="008040"/>
    <a:srgbClr val="000080"/>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2058" autoAdjust="0"/>
  </p:normalViewPr>
  <p:slideViewPr>
    <p:cSldViewPr>
      <p:cViewPr varScale="1">
        <p:scale>
          <a:sx n="96" d="100"/>
          <a:sy n="96" d="100"/>
        </p:scale>
        <p:origin x="-45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3BEF07-0DD3-664D-B50E-4AC36A4E96C6}" type="doc">
      <dgm:prSet loTypeId="urn:microsoft.com/office/officeart/2005/8/layout/hList1" loCatId="list" qsTypeId="urn:microsoft.com/office/officeart/2005/8/quickstyle/simple4" qsCatId="simple" csTypeId="urn:microsoft.com/office/officeart/2005/8/colors/accent1_4" csCatId="accent1" phldr="1"/>
      <dgm:spPr/>
      <dgm:t>
        <a:bodyPr/>
        <a:lstStyle/>
        <a:p>
          <a:endParaRPr lang="en-US"/>
        </a:p>
      </dgm:t>
    </dgm:pt>
    <dgm:pt modelId="{BFCCD23B-1A62-8E48-8396-B3644FB90F79}">
      <dgm:prSet phldrT="[Text]"/>
      <dgm:spPr>
        <a:solidFill>
          <a:schemeClr val="bg2"/>
        </a:solidFill>
        <a:ln>
          <a:solidFill>
            <a:schemeClr val="accent1">
              <a:lumMod val="60000"/>
              <a:lumOff val="40000"/>
            </a:schemeClr>
          </a:solidFill>
        </a:ln>
      </dgm:spPr>
      <dgm:t>
        <a:bodyPr/>
        <a:lstStyle/>
        <a:p>
          <a:r>
            <a:rPr lang="en-US" b="0" dirty="0" smtClean="0">
              <a:solidFill>
                <a:srgbClr val="FF6600"/>
              </a:solidFill>
              <a:latin typeface="Calibri"/>
              <a:cs typeface="Calibri"/>
            </a:rPr>
            <a:t>MANDATED</a:t>
          </a:r>
          <a:endParaRPr lang="en-US" b="0" dirty="0">
            <a:solidFill>
              <a:srgbClr val="FF6600"/>
            </a:solidFill>
            <a:latin typeface="Calibri"/>
            <a:cs typeface="Calibri"/>
          </a:endParaRPr>
        </a:p>
      </dgm:t>
    </dgm:pt>
    <dgm:pt modelId="{EBB36AD5-7485-5B4C-B15B-65520A4C7277}" type="parTrans" cxnId="{78E77EB3-E516-D043-9CDC-A4E4C20BFF1B}">
      <dgm:prSet/>
      <dgm:spPr/>
      <dgm:t>
        <a:bodyPr/>
        <a:lstStyle/>
        <a:p>
          <a:endParaRPr lang="en-US">
            <a:latin typeface="Calibri"/>
            <a:cs typeface="Calibri"/>
          </a:endParaRPr>
        </a:p>
      </dgm:t>
    </dgm:pt>
    <dgm:pt modelId="{1056D43B-9D4E-FC4D-AF63-A0668D3B9C56}" type="sibTrans" cxnId="{78E77EB3-E516-D043-9CDC-A4E4C20BFF1B}">
      <dgm:prSet/>
      <dgm:spPr/>
      <dgm:t>
        <a:bodyPr/>
        <a:lstStyle/>
        <a:p>
          <a:endParaRPr lang="en-US">
            <a:latin typeface="Calibri"/>
            <a:cs typeface="Calibri"/>
          </a:endParaRPr>
        </a:p>
      </dgm:t>
    </dgm:pt>
    <dgm:pt modelId="{128AC4F3-0BCD-C940-B25B-865720CD8EC0}">
      <dgm:prSet phldrT="[Text]"/>
      <dgm:spPr>
        <a:solidFill>
          <a:schemeClr val="accent2">
            <a:lumMod val="75000"/>
            <a:alpha val="90000"/>
          </a:schemeClr>
        </a:solidFill>
        <a:ln>
          <a:solidFill>
            <a:schemeClr val="bg1">
              <a:alpha val="90000"/>
            </a:schemeClr>
          </a:solidFill>
        </a:ln>
      </dgm:spPr>
      <dgm:t>
        <a:bodyPr/>
        <a:lstStyle/>
        <a:p>
          <a:r>
            <a:rPr lang="en-US" smtClean="0">
              <a:solidFill>
                <a:schemeClr val="accent1">
                  <a:lumMod val="50000"/>
                </a:schemeClr>
              </a:solidFill>
              <a:latin typeface="Calibri"/>
              <a:cs typeface="Calibri"/>
            </a:rPr>
            <a:t>legal</a:t>
          </a:r>
          <a:endParaRPr lang="en-US" dirty="0">
            <a:solidFill>
              <a:schemeClr val="accent1">
                <a:lumMod val="50000"/>
              </a:schemeClr>
            </a:solidFill>
            <a:latin typeface="Calibri"/>
            <a:cs typeface="Calibri"/>
          </a:endParaRPr>
        </a:p>
      </dgm:t>
    </dgm:pt>
    <dgm:pt modelId="{C2DBA5DA-32DF-014B-83B0-0AF2C3212FA6}" type="parTrans" cxnId="{5F73E462-DD5A-2448-8219-5D78C05AD4AC}">
      <dgm:prSet/>
      <dgm:spPr/>
      <dgm:t>
        <a:bodyPr/>
        <a:lstStyle/>
        <a:p>
          <a:endParaRPr lang="en-US">
            <a:latin typeface="Calibri"/>
            <a:cs typeface="Calibri"/>
          </a:endParaRPr>
        </a:p>
      </dgm:t>
    </dgm:pt>
    <dgm:pt modelId="{EC408EF4-6D9F-C445-ACED-D4B68448A623}" type="sibTrans" cxnId="{5F73E462-DD5A-2448-8219-5D78C05AD4AC}">
      <dgm:prSet/>
      <dgm:spPr/>
      <dgm:t>
        <a:bodyPr/>
        <a:lstStyle/>
        <a:p>
          <a:endParaRPr lang="en-US">
            <a:latin typeface="Calibri"/>
            <a:cs typeface="Calibri"/>
          </a:endParaRPr>
        </a:p>
      </dgm:t>
    </dgm:pt>
    <dgm:pt modelId="{E13DF869-AF7D-4E4B-8669-45C338C5CB62}">
      <dgm:prSet phldrT="[Text]"/>
      <dgm:spPr>
        <a:solidFill>
          <a:schemeClr val="accent2">
            <a:lumMod val="75000"/>
            <a:alpha val="90000"/>
          </a:schemeClr>
        </a:solidFill>
        <a:ln>
          <a:solidFill>
            <a:schemeClr val="bg1">
              <a:alpha val="90000"/>
            </a:schemeClr>
          </a:solidFill>
        </a:ln>
      </dgm:spPr>
      <dgm:t>
        <a:bodyPr/>
        <a:lstStyle/>
        <a:p>
          <a:r>
            <a:rPr lang="en-US" dirty="0" smtClean="0">
              <a:solidFill>
                <a:schemeClr val="accent1">
                  <a:lumMod val="50000"/>
                </a:schemeClr>
              </a:solidFill>
              <a:latin typeface="Calibri"/>
              <a:cs typeface="Calibri"/>
            </a:rPr>
            <a:t>medical</a:t>
          </a:r>
          <a:endParaRPr lang="en-US" dirty="0">
            <a:solidFill>
              <a:schemeClr val="accent1">
                <a:lumMod val="50000"/>
              </a:schemeClr>
            </a:solidFill>
            <a:latin typeface="Calibri"/>
            <a:cs typeface="Calibri"/>
          </a:endParaRPr>
        </a:p>
      </dgm:t>
    </dgm:pt>
    <dgm:pt modelId="{C7277D75-B26E-A746-ADCC-F2A76E803A67}" type="parTrans" cxnId="{7FF489F5-4EFD-B943-BB46-CAC6658A28E4}">
      <dgm:prSet/>
      <dgm:spPr/>
      <dgm:t>
        <a:bodyPr/>
        <a:lstStyle/>
        <a:p>
          <a:endParaRPr lang="en-US">
            <a:latin typeface="Calibri"/>
            <a:cs typeface="Calibri"/>
          </a:endParaRPr>
        </a:p>
      </dgm:t>
    </dgm:pt>
    <dgm:pt modelId="{B63B31A8-F731-6340-9866-0F4BC05D2F30}" type="sibTrans" cxnId="{7FF489F5-4EFD-B943-BB46-CAC6658A28E4}">
      <dgm:prSet/>
      <dgm:spPr/>
      <dgm:t>
        <a:bodyPr/>
        <a:lstStyle/>
        <a:p>
          <a:endParaRPr lang="en-US">
            <a:latin typeface="Calibri"/>
            <a:cs typeface="Calibri"/>
          </a:endParaRPr>
        </a:p>
      </dgm:t>
    </dgm:pt>
    <dgm:pt modelId="{9AA4EF92-D8FB-4147-9ECD-8D26C16692AC}">
      <dgm:prSet phldrT="[Text]"/>
      <dgm:spPr>
        <a:solidFill>
          <a:schemeClr val="bg2"/>
        </a:solidFill>
        <a:ln>
          <a:solidFill>
            <a:schemeClr val="accent1">
              <a:lumMod val="60000"/>
              <a:lumOff val="40000"/>
            </a:schemeClr>
          </a:solidFill>
        </a:ln>
      </dgm:spPr>
      <dgm:t>
        <a:bodyPr/>
        <a:lstStyle/>
        <a:p>
          <a:r>
            <a:rPr lang="en-US" b="0" dirty="0" smtClean="0">
              <a:solidFill>
                <a:srgbClr val="FF6600"/>
              </a:solidFill>
              <a:latin typeface="Calibri"/>
              <a:cs typeface="Calibri"/>
            </a:rPr>
            <a:t>NON-MANDATED</a:t>
          </a:r>
          <a:endParaRPr lang="en-US" b="0" dirty="0">
            <a:solidFill>
              <a:srgbClr val="FF6600"/>
            </a:solidFill>
            <a:latin typeface="Calibri"/>
            <a:cs typeface="Calibri"/>
          </a:endParaRPr>
        </a:p>
      </dgm:t>
    </dgm:pt>
    <dgm:pt modelId="{D065FC6C-2BF4-A949-8844-40AB0EE5A708}" type="parTrans" cxnId="{EA696888-B070-324D-BC17-907E17B79054}">
      <dgm:prSet/>
      <dgm:spPr/>
      <dgm:t>
        <a:bodyPr/>
        <a:lstStyle/>
        <a:p>
          <a:endParaRPr lang="en-US">
            <a:latin typeface="Calibri"/>
            <a:cs typeface="Calibri"/>
          </a:endParaRPr>
        </a:p>
      </dgm:t>
    </dgm:pt>
    <dgm:pt modelId="{97596F9B-483B-BA4E-A6FC-C1F8B8D19CC2}" type="sibTrans" cxnId="{EA696888-B070-324D-BC17-907E17B79054}">
      <dgm:prSet/>
      <dgm:spPr/>
      <dgm:t>
        <a:bodyPr/>
        <a:lstStyle/>
        <a:p>
          <a:endParaRPr lang="en-US">
            <a:latin typeface="Calibri"/>
            <a:cs typeface="Calibri"/>
          </a:endParaRPr>
        </a:p>
      </dgm:t>
    </dgm:pt>
    <dgm:pt modelId="{4CDAFE36-C1BD-DE43-B43B-82AC44E338AE}">
      <dgm:prSet phldrT="[Text]"/>
      <dgm:spPr>
        <a:solidFill>
          <a:schemeClr val="accent2">
            <a:lumMod val="75000"/>
            <a:alpha val="90000"/>
          </a:schemeClr>
        </a:solidFill>
        <a:ln>
          <a:solidFill>
            <a:schemeClr val="bg1">
              <a:alpha val="90000"/>
            </a:schemeClr>
          </a:solidFill>
        </a:ln>
      </dgm:spPr>
      <dgm:t>
        <a:bodyPr/>
        <a:lstStyle/>
        <a:p>
          <a:r>
            <a:rPr lang="en-US" smtClean="0">
              <a:solidFill>
                <a:schemeClr val="accent1">
                  <a:lumMod val="50000"/>
                </a:schemeClr>
              </a:solidFill>
              <a:latin typeface="Calibri"/>
              <a:cs typeface="Calibri"/>
            </a:rPr>
            <a:t>friends</a:t>
          </a:r>
          <a:endParaRPr lang="en-US" dirty="0">
            <a:solidFill>
              <a:schemeClr val="accent1">
                <a:lumMod val="50000"/>
              </a:schemeClr>
            </a:solidFill>
            <a:latin typeface="Calibri"/>
            <a:cs typeface="Calibri"/>
          </a:endParaRPr>
        </a:p>
      </dgm:t>
    </dgm:pt>
    <dgm:pt modelId="{29A85284-3620-D844-A2C8-5244EBA125CB}" type="parTrans" cxnId="{F107E966-1519-EC4D-B114-A302AB3EFD48}">
      <dgm:prSet/>
      <dgm:spPr/>
      <dgm:t>
        <a:bodyPr/>
        <a:lstStyle/>
        <a:p>
          <a:endParaRPr lang="en-US">
            <a:latin typeface="Calibri"/>
            <a:cs typeface="Calibri"/>
          </a:endParaRPr>
        </a:p>
      </dgm:t>
    </dgm:pt>
    <dgm:pt modelId="{17BD6A7A-6C82-4847-8EEE-0302F687F496}" type="sibTrans" cxnId="{F107E966-1519-EC4D-B114-A302AB3EFD48}">
      <dgm:prSet/>
      <dgm:spPr/>
      <dgm:t>
        <a:bodyPr/>
        <a:lstStyle/>
        <a:p>
          <a:endParaRPr lang="en-US">
            <a:latin typeface="Calibri"/>
            <a:cs typeface="Calibri"/>
          </a:endParaRPr>
        </a:p>
      </dgm:t>
    </dgm:pt>
    <dgm:pt modelId="{44B21462-EBEC-B642-8606-9591632F169C}">
      <dgm:prSet phldrT="[Text]"/>
      <dgm:spPr>
        <a:solidFill>
          <a:schemeClr val="accent2">
            <a:lumMod val="75000"/>
            <a:alpha val="90000"/>
          </a:schemeClr>
        </a:solidFill>
        <a:ln>
          <a:solidFill>
            <a:schemeClr val="bg1">
              <a:alpha val="90000"/>
            </a:schemeClr>
          </a:solidFill>
        </a:ln>
      </dgm:spPr>
      <dgm:t>
        <a:bodyPr/>
        <a:lstStyle/>
        <a:p>
          <a:r>
            <a:rPr lang="en-US" smtClean="0">
              <a:solidFill>
                <a:schemeClr val="accent1">
                  <a:lumMod val="50000"/>
                </a:schemeClr>
              </a:solidFill>
              <a:latin typeface="Calibri"/>
              <a:cs typeface="Calibri"/>
            </a:rPr>
            <a:t>community</a:t>
          </a:r>
          <a:endParaRPr lang="en-US" dirty="0">
            <a:solidFill>
              <a:schemeClr val="accent1">
                <a:lumMod val="50000"/>
              </a:schemeClr>
            </a:solidFill>
            <a:latin typeface="Calibri"/>
            <a:cs typeface="Calibri"/>
          </a:endParaRPr>
        </a:p>
      </dgm:t>
    </dgm:pt>
    <dgm:pt modelId="{4B355F6C-7386-7345-BE00-52631A56193D}" type="parTrans" cxnId="{0A704440-733D-F94A-9A58-E12C3A9D9AFA}">
      <dgm:prSet/>
      <dgm:spPr/>
      <dgm:t>
        <a:bodyPr/>
        <a:lstStyle/>
        <a:p>
          <a:endParaRPr lang="en-US">
            <a:latin typeface="Calibri"/>
            <a:cs typeface="Calibri"/>
          </a:endParaRPr>
        </a:p>
      </dgm:t>
    </dgm:pt>
    <dgm:pt modelId="{F8807B2B-B638-144D-8A20-0E2FC1E6C134}" type="sibTrans" cxnId="{0A704440-733D-F94A-9A58-E12C3A9D9AFA}">
      <dgm:prSet/>
      <dgm:spPr/>
      <dgm:t>
        <a:bodyPr/>
        <a:lstStyle/>
        <a:p>
          <a:endParaRPr lang="en-US">
            <a:latin typeface="Calibri"/>
            <a:cs typeface="Calibri"/>
          </a:endParaRPr>
        </a:p>
      </dgm:t>
    </dgm:pt>
    <dgm:pt modelId="{F1546BB4-48A1-6A49-B9DE-EEAEA409BD6B}">
      <dgm:prSet phldrT="[Text]"/>
      <dgm:spPr>
        <a:solidFill>
          <a:schemeClr val="accent2">
            <a:lumMod val="75000"/>
            <a:alpha val="90000"/>
          </a:schemeClr>
        </a:solidFill>
        <a:ln>
          <a:solidFill>
            <a:schemeClr val="bg1">
              <a:alpha val="90000"/>
            </a:schemeClr>
          </a:solidFill>
        </a:ln>
      </dgm:spPr>
      <dgm:t>
        <a:bodyPr/>
        <a:lstStyle/>
        <a:p>
          <a:r>
            <a:rPr lang="en-US" dirty="0" smtClean="0">
              <a:solidFill>
                <a:schemeClr val="accent1">
                  <a:lumMod val="50000"/>
                </a:schemeClr>
              </a:solidFill>
              <a:latin typeface="Calibri"/>
              <a:cs typeface="Calibri"/>
            </a:rPr>
            <a:t>public agency</a:t>
          </a:r>
          <a:endParaRPr lang="en-US" dirty="0">
            <a:solidFill>
              <a:schemeClr val="accent1">
                <a:lumMod val="50000"/>
              </a:schemeClr>
            </a:solidFill>
            <a:latin typeface="Calibri"/>
            <a:cs typeface="Calibri"/>
          </a:endParaRPr>
        </a:p>
      </dgm:t>
    </dgm:pt>
    <dgm:pt modelId="{3DD45452-7D60-D742-AEF3-A568ACFA240B}" type="parTrans" cxnId="{838B853F-19EC-2B43-8B51-84579F2216C8}">
      <dgm:prSet/>
      <dgm:spPr/>
      <dgm:t>
        <a:bodyPr/>
        <a:lstStyle/>
        <a:p>
          <a:endParaRPr lang="en-US">
            <a:latin typeface="Calibri"/>
            <a:cs typeface="Calibri"/>
          </a:endParaRPr>
        </a:p>
      </dgm:t>
    </dgm:pt>
    <dgm:pt modelId="{EC16E9E2-37D7-CB49-AC23-EEADF42DAFDB}" type="sibTrans" cxnId="{838B853F-19EC-2B43-8B51-84579F2216C8}">
      <dgm:prSet/>
      <dgm:spPr/>
      <dgm:t>
        <a:bodyPr/>
        <a:lstStyle/>
        <a:p>
          <a:endParaRPr lang="en-US">
            <a:latin typeface="Calibri"/>
            <a:cs typeface="Calibri"/>
          </a:endParaRPr>
        </a:p>
      </dgm:t>
    </dgm:pt>
    <dgm:pt modelId="{D3BD0801-72E6-9C4D-8A2D-A0B5D74B8AEA}">
      <dgm:prSet phldrT="[Text]"/>
      <dgm:spPr>
        <a:solidFill>
          <a:schemeClr val="accent2">
            <a:lumMod val="75000"/>
            <a:alpha val="90000"/>
          </a:schemeClr>
        </a:solidFill>
        <a:ln>
          <a:solidFill>
            <a:schemeClr val="bg1">
              <a:alpha val="90000"/>
            </a:schemeClr>
          </a:solidFill>
        </a:ln>
      </dgm:spPr>
      <dgm:t>
        <a:bodyPr/>
        <a:lstStyle/>
        <a:p>
          <a:r>
            <a:rPr lang="en-US" smtClean="0">
              <a:solidFill>
                <a:schemeClr val="accent1">
                  <a:lumMod val="50000"/>
                </a:schemeClr>
              </a:solidFill>
              <a:latin typeface="Calibri"/>
              <a:cs typeface="Calibri"/>
            </a:rPr>
            <a:t>other professionals</a:t>
          </a:r>
          <a:endParaRPr lang="en-US" dirty="0">
            <a:solidFill>
              <a:schemeClr val="accent1">
                <a:lumMod val="50000"/>
              </a:schemeClr>
            </a:solidFill>
            <a:latin typeface="Calibri"/>
            <a:cs typeface="Calibri"/>
          </a:endParaRPr>
        </a:p>
      </dgm:t>
    </dgm:pt>
    <dgm:pt modelId="{82922174-B3D7-0947-94AF-8D3235D569B6}" type="parTrans" cxnId="{028BFD24-53F4-F443-8BDD-9AA273FEF471}">
      <dgm:prSet/>
      <dgm:spPr/>
      <dgm:t>
        <a:bodyPr/>
        <a:lstStyle/>
        <a:p>
          <a:endParaRPr lang="en-US">
            <a:latin typeface="Calibri"/>
            <a:cs typeface="Calibri"/>
          </a:endParaRPr>
        </a:p>
      </dgm:t>
    </dgm:pt>
    <dgm:pt modelId="{E3E6AB66-0D88-A74D-97F5-D4BF46E739AE}" type="sibTrans" cxnId="{028BFD24-53F4-F443-8BDD-9AA273FEF471}">
      <dgm:prSet/>
      <dgm:spPr/>
      <dgm:t>
        <a:bodyPr/>
        <a:lstStyle/>
        <a:p>
          <a:endParaRPr lang="en-US">
            <a:latin typeface="Calibri"/>
            <a:cs typeface="Calibri"/>
          </a:endParaRPr>
        </a:p>
      </dgm:t>
    </dgm:pt>
    <dgm:pt modelId="{D7331655-94A7-7D45-8F9D-C6C429AD2153}">
      <dgm:prSet phldrT="[Text]"/>
      <dgm:spPr>
        <a:solidFill>
          <a:schemeClr val="accent2">
            <a:lumMod val="75000"/>
            <a:alpha val="90000"/>
          </a:schemeClr>
        </a:solidFill>
        <a:ln>
          <a:solidFill>
            <a:schemeClr val="bg1">
              <a:alpha val="90000"/>
            </a:schemeClr>
          </a:solidFill>
        </a:ln>
      </dgm:spPr>
      <dgm:t>
        <a:bodyPr/>
        <a:lstStyle/>
        <a:p>
          <a:r>
            <a:rPr lang="en-US" smtClean="0">
              <a:solidFill>
                <a:schemeClr val="accent1">
                  <a:lumMod val="50000"/>
                </a:schemeClr>
              </a:solidFill>
              <a:latin typeface="Calibri"/>
              <a:cs typeface="Calibri"/>
            </a:rPr>
            <a:t>helping professionals</a:t>
          </a:r>
          <a:endParaRPr lang="en-US" dirty="0">
            <a:solidFill>
              <a:schemeClr val="accent1">
                <a:lumMod val="50000"/>
              </a:schemeClr>
            </a:solidFill>
            <a:latin typeface="Calibri"/>
            <a:cs typeface="Calibri"/>
          </a:endParaRPr>
        </a:p>
      </dgm:t>
    </dgm:pt>
    <dgm:pt modelId="{AACB40BF-BDD4-0B46-9BAA-C8DF380BA9BA}" type="parTrans" cxnId="{C78C3C85-50F4-244D-9B22-C45E21FEEB98}">
      <dgm:prSet/>
      <dgm:spPr/>
      <dgm:t>
        <a:bodyPr/>
        <a:lstStyle/>
        <a:p>
          <a:endParaRPr lang="en-US">
            <a:latin typeface="Calibri"/>
            <a:cs typeface="Calibri"/>
          </a:endParaRPr>
        </a:p>
      </dgm:t>
    </dgm:pt>
    <dgm:pt modelId="{9E934DB5-2697-7C4E-B31C-3E84ACF4A26E}" type="sibTrans" cxnId="{C78C3C85-50F4-244D-9B22-C45E21FEEB98}">
      <dgm:prSet/>
      <dgm:spPr/>
      <dgm:t>
        <a:bodyPr/>
        <a:lstStyle/>
        <a:p>
          <a:endParaRPr lang="en-US">
            <a:latin typeface="Calibri"/>
            <a:cs typeface="Calibri"/>
          </a:endParaRPr>
        </a:p>
      </dgm:t>
    </dgm:pt>
    <dgm:pt modelId="{2EF1B1F8-3499-EF48-8E79-BAC313BE8090}">
      <dgm:prSet phldrT="[Text]"/>
      <dgm:spPr>
        <a:solidFill>
          <a:schemeClr val="accent2">
            <a:lumMod val="75000"/>
            <a:alpha val="90000"/>
          </a:schemeClr>
        </a:solidFill>
        <a:ln>
          <a:solidFill>
            <a:schemeClr val="bg1">
              <a:alpha val="90000"/>
            </a:schemeClr>
          </a:solidFill>
        </a:ln>
      </dgm:spPr>
      <dgm:t>
        <a:bodyPr/>
        <a:lstStyle/>
        <a:p>
          <a:r>
            <a:rPr lang="en-US" smtClean="0">
              <a:solidFill>
                <a:schemeClr val="accent1">
                  <a:lumMod val="50000"/>
                </a:schemeClr>
              </a:solidFill>
              <a:latin typeface="Calibri"/>
              <a:cs typeface="Calibri"/>
            </a:rPr>
            <a:t>school/childcare</a:t>
          </a:r>
          <a:endParaRPr lang="en-US" dirty="0">
            <a:solidFill>
              <a:schemeClr val="accent1">
                <a:lumMod val="50000"/>
              </a:schemeClr>
            </a:solidFill>
            <a:latin typeface="Calibri"/>
            <a:cs typeface="Calibri"/>
          </a:endParaRPr>
        </a:p>
      </dgm:t>
    </dgm:pt>
    <dgm:pt modelId="{2311E2FB-522A-8747-89BB-9D66902C8C6F}" type="parTrans" cxnId="{D42958A0-545D-F048-A6B1-5058E6DD954F}">
      <dgm:prSet/>
      <dgm:spPr/>
      <dgm:t>
        <a:bodyPr/>
        <a:lstStyle/>
        <a:p>
          <a:endParaRPr lang="en-US">
            <a:latin typeface="Calibri"/>
            <a:cs typeface="Calibri"/>
          </a:endParaRPr>
        </a:p>
      </dgm:t>
    </dgm:pt>
    <dgm:pt modelId="{71B85ECB-5C4D-C744-AA34-E37F66AAEE72}" type="sibTrans" cxnId="{D42958A0-545D-F048-A6B1-5058E6DD954F}">
      <dgm:prSet/>
      <dgm:spPr/>
      <dgm:t>
        <a:bodyPr/>
        <a:lstStyle/>
        <a:p>
          <a:endParaRPr lang="en-US">
            <a:latin typeface="Calibri"/>
            <a:cs typeface="Calibri"/>
          </a:endParaRPr>
        </a:p>
      </dgm:t>
    </dgm:pt>
    <dgm:pt modelId="{E5365342-643A-FD48-9C76-F0CF0DA6383D}" type="pres">
      <dgm:prSet presAssocID="{653BEF07-0DD3-664D-B50E-4AC36A4E96C6}" presName="Name0" presStyleCnt="0">
        <dgm:presLayoutVars>
          <dgm:dir/>
          <dgm:animLvl val="lvl"/>
          <dgm:resizeHandles val="exact"/>
        </dgm:presLayoutVars>
      </dgm:prSet>
      <dgm:spPr/>
      <dgm:t>
        <a:bodyPr/>
        <a:lstStyle/>
        <a:p>
          <a:endParaRPr lang="en-US"/>
        </a:p>
      </dgm:t>
    </dgm:pt>
    <dgm:pt modelId="{67BA64AF-9544-354F-BE04-F37F408C18C8}" type="pres">
      <dgm:prSet presAssocID="{BFCCD23B-1A62-8E48-8396-B3644FB90F79}" presName="composite" presStyleCnt="0"/>
      <dgm:spPr/>
    </dgm:pt>
    <dgm:pt modelId="{A6CE49CF-2FBE-C84B-8ADD-64122F57D503}" type="pres">
      <dgm:prSet presAssocID="{BFCCD23B-1A62-8E48-8396-B3644FB90F79}" presName="parTx" presStyleLbl="alignNode1" presStyleIdx="0" presStyleCnt="2">
        <dgm:presLayoutVars>
          <dgm:chMax val="0"/>
          <dgm:chPref val="0"/>
          <dgm:bulletEnabled val="1"/>
        </dgm:presLayoutVars>
      </dgm:prSet>
      <dgm:spPr/>
      <dgm:t>
        <a:bodyPr/>
        <a:lstStyle/>
        <a:p>
          <a:endParaRPr lang="en-US"/>
        </a:p>
      </dgm:t>
    </dgm:pt>
    <dgm:pt modelId="{F1BF130C-3D3B-574D-A90D-881FEFD814B6}" type="pres">
      <dgm:prSet presAssocID="{BFCCD23B-1A62-8E48-8396-B3644FB90F79}" presName="desTx" presStyleLbl="alignAccFollowNode1" presStyleIdx="0" presStyleCnt="2">
        <dgm:presLayoutVars>
          <dgm:bulletEnabled val="1"/>
        </dgm:presLayoutVars>
      </dgm:prSet>
      <dgm:spPr/>
      <dgm:t>
        <a:bodyPr/>
        <a:lstStyle/>
        <a:p>
          <a:endParaRPr lang="en-US"/>
        </a:p>
      </dgm:t>
    </dgm:pt>
    <dgm:pt modelId="{5ECA504C-CD88-C64A-AA9F-C2964FBF3A47}" type="pres">
      <dgm:prSet presAssocID="{1056D43B-9D4E-FC4D-AF63-A0668D3B9C56}" presName="space" presStyleCnt="0"/>
      <dgm:spPr/>
    </dgm:pt>
    <dgm:pt modelId="{D3548C5E-4503-7347-8F04-252647ABD00D}" type="pres">
      <dgm:prSet presAssocID="{9AA4EF92-D8FB-4147-9ECD-8D26C16692AC}" presName="composite" presStyleCnt="0"/>
      <dgm:spPr/>
    </dgm:pt>
    <dgm:pt modelId="{59C3FD96-5692-EA4A-952D-A059FB19E88A}" type="pres">
      <dgm:prSet presAssocID="{9AA4EF92-D8FB-4147-9ECD-8D26C16692AC}" presName="parTx" presStyleLbl="alignNode1" presStyleIdx="1" presStyleCnt="2">
        <dgm:presLayoutVars>
          <dgm:chMax val="0"/>
          <dgm:chPref val="0"/>
          <dgm:bulletEnabled val="1"/>
        </dgm:presLayoutVars>
      </dgm:prSet>
      <dgm:spPr/>
      <dgm:t>
        <a:bodyPr/>
        <a:lstStyle/>
        <a:p>
          <a:endParaRPr lang="en-US"/>
        </a:p>
      </dgm:t>
    </dgm:pt>
    <dgm:pt modelId="{CFB44C08-2457-6B43-8652-630262CAC2A6}" type="pres">
      <dgm:prSet presAssocID="{9AA4EF92-D8FB-4147-9ECD-8D26C16692AC}" presName="desTx" presStyleLbl="alignAccFollowNode1" presStyleIdx="1" presStyleCnt="2">
        <dgm:presLayoutVars>
          <dgm:bulletEnabled val="1"/>
        </dgm:presLayoutVars>
      </dgm:prSet>
      <dgm:spPr/>
      <dgm:t>
        <a:bodyPr/>
        <a:lstStyle/>
        <a:p>
          <a:endParaRPr lang="en-US"/>
        </a:p>
      </dgm:t>
    </dgm:pt>
  </dgm:ptLst>
  <dgm:cxnLst>
    <dgm:cxn modelId="{C78C3C85-50F4-244D-9B22-C45E21FEEB98}" srcId="{BFCCD23B-1A62-8E48-8396-B3644FB90F79}" destId="{D7331655-94A7-7D45-8F9D-C6C429AD2153}" srcOrd="4" destOrd="0" parTransId="{AACB40BF-BDD4-0B46-9BAA-C8DF380BA9BA}" sibTransId="{9E934DB5-2697-7C4E-B31C-3E84ACF4A26E}"/>
    <dgm:cxn modelId="{362B3862-9BFC-1F48-9322-CE26E7FE362B}" type="presOf" srcId="{653BEF07-0DD3-664D-B50E-4AC36A4E96C6}" destId="{E5365342-643A-FD48-9C76-F0CF0DA6383D}" srcOrd="0" destOrd="0" presId="urn:microsoft.com/office/officeart/2005/8/layout/hList1"/>
    <dgm:cxn modelId="{2D6FD1EC-A8A0-EE40-B324-2DCA6367292E}" type="presOf" srcId="{2EF1B1F8-3499-EF48-8E79-BAC313BE8090}" destId="{F1BF130C-3D3B-574D-A90D-881FEFD814B6}" srcOrd="0" destOrd="5" presId="urn:microsoft.com/office/officeart/2005/8/layout/hList1"/>
    <dgm:cxn modelId="{7FF489F5-4EFD-B943-BB46-CAC6658A28E4}" srcId="{BFCCD23B-1A62-8E48-8396-B3644FB90F79}" destId="{E13DF869-AF7D-4E4B-8669-45C338C5CB62}" srcOrd="1" destOrd="0" parTransId="{C7277D75-B26E-A746-ADCC-F2A76E803A67}" sibTransId="{B63B31A8-F731-6340-9866-0F4BC05D2F30}"/>
    <dgm:cxn modelId="{EA696888-B070-324D-BC17-907E17B79054}" srcId="{653BEF07-0DD3-664D-B50E-4AC36A4E96C6}" destId="{9AA4EF92-D8FB-4147-9ECD-8D26C16692AC}" srcOrd="1" destOrd="0" parTransId="{D065FC6C-2BF4-A949-8844-40AB0EE5A708}" sibTransId="{97596F9B-483B-BA4E-A6FC-C1F8B8D19CC2}"/>
    <dgm:cxn modelId="{9241A74C-19F7-914F-B487-8EADA9DD552F}" type="presOf" srcId="{D3BD0801-72E6-9C4D-8A2D-A0B5D74B8AEA}" destId="{F1BF130C-3D3B-574D-A90D-881FEFD814B6}" srcOrd="0" destOrd="3" presId="urn:microsoft.com/office/officeart/2005/8/layout/hList1"/>
    <dgm:cxn modelId="{D42958A0-545D-F048-A6B1-5058E6DD954F}" srcId="{BFCCD23B-1A62-8E48-8396-B3644FB90F79}" destId="{2EF1B1F8-3499-EF48-8E79-BAC313BE8090}" srcOrd="5" destOrd="0" parTransId="{2311E2FB-522A-8747-89BB-9D66902C8C6F}" sibTransId="{71B85ECB-5C4D-C744-AA34-E37F66AAEE72}"/>
    <dgm:cxn modelId="{838B853F-19EC-2B43-8B51-84579F2216C8}" srcId="{BFCCD23B-1A62-8E48-8396-B3644FB90F79}" destId="{F1546BB4-48A1-6A49-B9DE-EEAEA409BD6B}" srcOrd="2" destOrd="0" parTransId="{3DD45452-7D60-D742-AEF3-A568ACFA240B}" sibTransId="{EC16E9E2-37D7-CB49-AC23-EEADF42DAFDB}"/>
    <dgm:cxn modelId="{01EDF6EB-D579-0B4A-9181-0224318211B2}" type="presOf" srcId="{44B21462-EBEC-B642-8606-9591632F169C}" destId="{CFB44C08-2457-6B43-8652-630262CAC2A6}" srcOrd="0" destOrd="1" presId="urn:microsoft.com/office/officeart/2005/8/layout/hList1"/>
    <dgm:cxn modelId="{0A704440-733D-F94A-9A58-E12C3A9D9AFA}" srcId="{9AA4EF92-D8FB-4147-9ECD-8D26C16692AC}" destId="{44B21462-EBEC-B642-8606-9591632F169C}" srcOrd="1" destOrd="0" parTransId="{4B355F6C-7386-7345-BE00-52631A56193D}" sibTransId="{F8807B2B-B638-144D-8A20-0E2FC1E6C134}"/>
    <dgm:cxn modelId="{D100D30B-8CFA-2947-BEDB-75F11F99307B}" type="presOf" srcId="{F1546BB4-48A1-6A49-B9DE-EEAEA409BD6B}" destId="{F1BF130C-3D3B-574D-A90D-881FEFD814B6}" srcOrd="0" destOrd="2" presId="urn:microsoft.com/office/officeart/2005/8/layout/hList1"/>
    <dgm:cxn modelId="{78E77EB3-E516-D043-9CDC-A4E4C20BFF1B}" srcId="{653BEF07-0DD3-664D-B50E-4AC36A4E96C6}" destId="{BFCCD23B-1A62-8E48-8396-B3644FB90F79}" srcOrd="0" destOrd="0" parTransId="{EBB36AD5-7485-5B4C-B15B-65520A4C7277}" sibTransId="{1056D43B-9D4E-FC4D-AF63-A0668D3B9C56}"/>
    <dgm:cxn modelId="{CC290C9C-5614-2146-9D37-D790A0E1D446}" type="presOf" srcId="{BFCCD23B-1A62-8E48-8396-B3644FB90F79}" destId="{A6CE49CF-2FBE-C84B-8ADD-64122F57D503}" srcOrd="0" destOrd="0" presId="urn:microsoft.com/office/officeart/2005/8/layout/hList1"/>
    <dgm:cxn modelId="{028BFD24-53F4-F443-8BDD-9AA273FEF471}" srcId="{BFCCD23B-1A62-8E48-8396-B3644FB90F79}" destId="{D3BD0801-72E6-9C4D-8A2D-A0B5D74B8AEA}" srcOrd="3" destOrd="0" parTransId="{82922174-B3D7-0947-94AF-8D3235D569B6}" sibTransId="{E3E6AB66-0D88-A74D-97F5-D4BF46E739AE}"/>
    <dgm:cxn modelId="{53303D2C-136B-9549-9102-51A454B493BA}" type="presOf" srcId="{4CDAFE36-C1BD-DE43-B43B-82AC44E338AE}" destId="{CFB44C08-2457-6B43-8652-630262CAC2A6}" srcOrd="0" destOrd="0" presId="urn:microsoft.com/office/officeart/2005/8/layout/hList1"/>
    <dgm:cxn modelId="{F107E966-1519-EC4D-B114-A302AB3EFD48}" srcId="{9AA4EF92-D8FB-4147-9ECD-8D26C16692AC}" destId="{4CDAFE36-C1BD-DE43-B43B-82AC44E338AE}" srcOrd="0" destOrd="0" parTransId="{29A85284-3620-D844-A2C8-5244EBA125CB}" sibTransId="{17BD6A7A-6C82-4847-8EEE-0302F687F496}"/>
    <dgm:cxn modelId="{5F73E462-DD5A-2448-8219-5D78C05AD4AC}" srcId="{BFCCD23B-1A62-8E48-8396-B3644FB90F79}" destId="{128AC4F3-0BCD-C940-B25B-865720CD8EC0}" srcOrd="0" destOrd="0" parTransId="{C2DBA5DA-32DF-014B-83B0-0AF2C3212FA6}" sibTransId="{EC408EF4-6D9F-C445-ACED-D4B68448A623}"/>
    <dgm:cxn modelId="{B7B49922-DA26-444D-A3BF-B6D9BECBCB00}" type="presOf" srcId="{D7331655-94A7-7D45-8F9D-C6C429AD2153}" destId="{F1BF130C-3D3B-574D-A90D-881FEFD814B6}" srcOrd="0" destOrd="4" presId="urn:microsoft.com/office/officeart/2005/8/layout/hList1"/>
    <dgm:cxn modelId="{6D1C464A-07E1-2642-B6E5-321A33801DD0}" type="presOf" srcId="{128AC4F3-0BCD-C940-B25B-865720CD8EC0}" destId="{F1BF130C-3D3B-574D-A90D-881FEFD814B6}" srcOrd="0" destOrd="0" presId="urn:microsoft.com/office/officeart/2005/8/layout/hList1"/>
    <dgm:cxn modelId="{AF11C45A-3D61-9242-AE0A-FE31B734EA19}" type="presOf" srcId="{9AA4EF92-D8FB-4147-9ECD-8D26C16692AC}" destId="{59C3FD96-5692-EA4A-952D-A059FB19E88A}" srcOrd="0" destOrd="0" presId="urn:microsoft.com/office/officeart/2005/8/layout/hList1"/>
    <dgm:cxn modelId="{32283403-27E6-A547-914A-ED527587B62D}" type="presOf" srcId="{E13DF869-AF7D-4E4B-8669-45C338C5CB62}" destId="{F1BF130C-3D3B-574D-A90D-881FEFD814B6}" srcOrd="0" destOrd="1" presId="urn:microsoft.com/office/officeart/2005/8/layout/hList1"/>
    <dgm:cxn modelId="{6C1F0A99-B51E-4741-8859-CBBC5AE3D7E1}" type="presParOf" srcId="{E5365342-643A-FD48-9C76-F0CF0DA6383D}" destId="{67BA64AF-9544-354F-BE04-F37F408C18C8}" srcOrd="0" destOrd="0" presId="urn:microsoft.com/office/officeart/2005/8/layout/hList1"/>
    <dgm:cxn modelId="{43C595DE-7534-E641-8575-EDE49ADB6961}" type="presParOf" srcId="{67BA64AF-9544-354F-BE04-F37F408C18C8}" destId="{A6CE49CF-2FBE-C84B-8ADD-64122F57D503}" srcOrd="0" destOrd="0" presId="urn:microsoft.com/office/officeart/2005/8/layout/hList1"/>
    <dgm:cxn modelId="{4D52AF01-9EB8-8F4D-8ECE-9EA09E062767}" type="presParOf" srcId="{67BA64AF-9544-354F-BE04-F37F408C18C8}" destId="{F1BF130C-3D3B-574D-A90D-881FEFD814B6}" srcOrd="1" destOrd="0" presId="urn:microsoft.com/office/officeart/2005/8/layout/hList1"/>
    <dgm:cxn modelId="{DCBA1FD7-3254-D64B-A1BA-E45639A962E6}" type="presParOf" srcId="{E5365342-643A-FD48-9C76-F0CF0DA6383D}" destId="{5ECA504C-CD88-C64A-AA9F-C2964FBF3A47}" srcOrd="1" destOrd="0" presId="urn:microsoft.com/office/officeart/2005/8/layout/hList1"/>
    <dgm:cxn modelId="{09C2A871-E6A7-624F-99FD-22AAC8D4F6FB}" type="presParOf" srcId="{E5365342-643A-FD48-9C76-F0CF0DA6383D}" destId="{D3548C5E-4503-7347-8F04-252647ABD00D}" srcOrd="2" destOrd="0" presId="urn:microsoft.com/office/officeart/2005/8/layout/hList1"/>
    <dgm:cxn modelId="{C2C2273D-5D4B-8741-BAB3-1DD9BD812E98}" type="presParOf" srcId="{D3548C5E-4503-7347-8F04-252647ABD00D}" destId="{59C3FD96-5692-EA4A-952D-A059FB19E88A}" srcOrd="0" destOrd="0" presId="urn:microsoft.com/office/officeart/2005/8/layout/hList1"/>
    <dgm:cxn modelId="{563DA4CF-9CA5-E047-A8B1-A0CD34A9DBA5}" type="presParOf" srcId="{D3548C5E-4503-7347-8F04-252647ABD00D}" destId="{CFB44C08-2457-6B43-8652-630262CAC2A6}"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AE91D4-CB34-AB4A-A679-B06F575ADF76}" type="doc">
      <dgm:prSet loTypeId="urn:microsoft.com/office/officeart/2005/8/layout/hierarchy3" loCatId="hierarchy" qsTypeId="urn:microsoft.com/office/officeart/2005/8/quickstyle/simple1" qsCatId="simple" csTypeId="urn:microsoft.com/office/officeart/2005/8/colors/accent2_2" csCatId="accent2" phldr="1"/>
      <dgm:spPr/>
      <dgm:t>
        <a:bodyPr/>
        <a:lstStyle/>
        <a:p>
          <a:endParaRPr lang="en-US"/>
        </a:p>
      </dgm:t>
    </dgm:pt>
    <dgm:pt modelId="{243084C1-9F92-DE49-9916-966421C1AE77}">
      <dgm:prSet phldrT="[Text]"/>
      <dgm:spPr>
        <a:solidFill>
          <a:schemeClr val="bg2"/>
        </a:solidFill>
        <a:ln w="25400" cap="flat" cmpd="sng" algn="ctr">
          <a:solidFill>
            <a:schemeClr val="accent1"/>
          </a:solidFill>
          <a:prstDash val="solid"/>
          <a:round/>
          <a:headEnd type="none" w="med" len="med"/>
          <a:tailEnd type="none" w="med" len="med"/>
        </a:ln>
      </dgm:spPr>
      <dgm:t>
        <a:bodyPr/>
        <a:lstStyle/>
        <a:p>
          <a:r>
            <a:rPr lang="en-US" smtClean="0">
              <a:solidFill>
                <a:srgbClr val="FF6600"/>
              </a:solidFill>
              <a:latin typeface="Calibri"/>
              <a:cs typeface="Calibri"/>
            </a:rPr>
            <a:t>SEXUAL ABUSE</a:t>
          </a:r>
          <a:endParaRPr lang="en-US" dirty="0">
            <a:solidFill>
              <a:srgbClr val="FF6600"/>
            </a:solidFill>
            <a:latin typeface="Calibri"/>
            <a:cs typeface="Calibri"/>
          </a:endParaRPr>
        </a:p>
      </dgm:t>
    </dgm:pt>
    <dgm:pt modelId="{33995DF2-E5AC-BB44-B180-02FF99ACB923}" type="parTrans" cxnId="{3AECE142-E1C0-604B-A549-70DC6FE05393}">
      <dgm:prSet/>
      <dgm:spPr/>
      <dgm:t>
        <a:bodyPr/>
        <a:lstStyle/>
        <a:p>
          <a:endParaRPr lang="en-US">
            <a:latin typeface="Calibri"/>
            <a:cs typeface="Calibri"/>
          </a:endParaRPr>
        </a:p>
      </dgm:t>
    </dgm:pt>
    <dgm:pt modelId="{FC949784-B52D-CB45-8BA0-EFAC606B44D9}" type="sibTrans" cxnId="{3AECE142-E1C0-604B-A549-70DC6FE05393}">
      <dgm:prSet/>
      <dgm:spPr/>
      <dgm:t>
        <a:bodyPr/>
        <a:lstStyle/>
        <a:p>
          <a:endParaRPr lang="en-US">
            <a:latin typeface="Calibri"/>
            <a:cs typeface="Calibri"/>
          </a:endParaRPr>
        </a:p>
      </dgm:t>
    </dgm:pt>
    <dgm:pt modelId="{65E97A80-8C15-104A-9252-053A8451DF58}">
      <dgm:prSet/>
      <dgm:spPr>
        <a:solidFill>
          <a:schemeClr val="accent2">
            <a:lumMod val="75000"/>
            <a:alpha val="90000"/>
          </a:schemeClr>
        </a:solidFill>
        <a:ln>
          <a:solidFill>
            <a:srgbClr val="FFFFFF"/>
          </a:solidFill>
        </a:ln>
      </dgm:spPr>
      <dgm:t>
        <a:bodyPr/>
        <a:lstStyle/>
        <a:p>
          <a:r>
            <a:rPr lang="en-US" dirty="0" smtClean="0">
              <a:latin typeface="Calibri"/>
              <a:cs typeface="Calibri"/>
            </a:rPr>
            <a:t>sexual abuse</a:t>
          </a:r>
          <a:endParaRPr lang="en-US" dirty="0">
            <a:latin typeface="Calibri"/>
            <a:cs typeface="Calibri"/>
          </a:endParaRPr>
        </a:p>
      </dgm:t>
    </dgm:pt>
    <dgm:pt modelId="{7AE8424A-3E5F-3D45-ACBE-EE698C4B9A6C}" type="parTrans" cxnId="{5D4D3B3C-BD70-9A47-8584-E24D14029BC7}">
      <dgm:prSet/>
      <dgm:spPr/>
      <dgm:t>
        <a:bodyPr/>
        <a:lstStyle/>
        <a:p>
          <a:endParaRPr lang="en-US">
            <a:latin typeface="Calibri"/>
            <a:cs typeface="Calibri"/>
          </a:endParaRPr>
        </a:p>
      </dgm:t>
    </dgm:pt>
    <dgm:pt modelId="{91084453-B101-E94E-840A-E732CAB40E1E}" type="sibTrans" cxnId="{5D4D3B3C-BD70-9A47-8584-E24D14029BC7}">
      <dgm:prSet/>
      <dgm:spPr/>
      <dgm:t>
        <a:bodyPr/>
        <a:lstStyle/>
        <a:p>
          <a:endParaRPr lang="en-US">
            <a:latin typeface="Calibri"/>
            <a:cs typeface="Calibri"/>
          </a:endParaRPr>
        </a:p>
      </dgm:t>
    </dgm:pt>
    <dgm:pt modelId="{9A2F12B6-DC1A-2A44-979F-D777C39ACABA}">
      <dgm:prSet/>
      <dgm:spPr>
        <a:solidFill>
          <a:schemeClr val="bg2"/>
        </a:solidFill>
        <a:ln w="25400" cap="flat" cmpd="sng" algn="ctr">
          <a:solidFill>
            <a:schemeClr val="accent1"/>
          </a:solidFill>
          <a:prstDash val="solid"/>
          <a:round/>
          <a:headEnd type="none" w="med" len="med"/>
          <a:tailEnd type="none" w="med" len="med"/>
        </a:ln>
      </dgm:spPr>
      <dgm:t>
        <a:bodyPr/>
        <a:lstStyle/>
        <a:p>
          <a:r>
            <a:rPr lang="en-US" smtClean="0">
              <a:solidFill>
                <a:srgbClr val="FF6600"/>
              </a:solidFill>
              <a:latin typeface="Calibri"/>
              <a:cs typeface="Calibri"/>
            </a:rPr>
            <a:t>PHYSICAL ABUSE</a:t>
          </a:r>
          <a:endParaRPr lang="en-US" dirty="0">
            <a:solidFill>
              <a:srgbClr val="FF6600"/>
            </a:solidFill>
            <a:latin typeface="Calibri"/>
            <a:cs typeface="Calibri"/>
          </a:endParaRPr>
        </a:p>
      </dgm:t>
    </dgm:pt>
    <dgm:pt modelId="{737BE1E5-6CC0-9044-9724-300C786AAF09}" type="parTrans" cxnId="{E9BAD986-CA95-9743-9355-6B3A662B81CD}">
      <dgm:prSet/>
      <dgm:spPr/>
      <dgm:t>
        <a:bodyPr/>
        <a:lstStyle/>
        <a:p>
          <a:endParaRPr lang="en-US">
            <a:latin typeface="Calibri"/>
            <a:cs typeface="Calibri"/>
          </a:endParaRPr>
        </a:p>
      </dgm:t>
    </dgm:pt>
    <dgm:pt modelId="{EBD1E136-9BE3-8D47-8A5C-FE8F3446EED6}" type="sibTrans" cxnId="{E9BAD986-CA95-9743-9355-6B3A662B81CD}">
      <dgm:prSet/>
      <dgm:spPr/>
      <dgm:t>
        <a:bodyPr/>
        <a:lstStyle/>
        <a:p>
          <a:endParaRPr lang="en-US">
            <a:latin typeface="Calibri"/>
            <a:cs typeface="Calibri"/>
          </a:endParaRPr>
        </a:p>
      </dgm:t>
    </dgm:pt>
    <dgm:pt modelId="{A512D550-C07C-A14F-8E47-B108A85E5514}">
      <dgm:prSet/>
      <dgm:spPr>
        <a:solidFill>
          <a:schemeClr val="accent2">
            <a:lumMod val="75000"/>
            <a:alpha val="90000"/>
          </a:schemeClr>
        </a:solidFill>
        <a:ln>
          <a:solidFill>
            <a:srgbClr val="FFFFFF"/>
          </a:solidFill>
        </a:ln>
      </dgm:spPr>
      <dgm:t>
        <a:bodyPr/>
        <a:lstStyle/>
        <a:p>
          <a:r>
            <a:rPr lang="en-US" smtClean="0">
              <a:latin typeface="Calibri"/>
              <a:cs typeface="Calibri"/>
            </a:rPr>
            <a:t>physical abuse</a:t>
          </a:r>
          <a:endParaRPr lang="en-US">
            <a:latin typeface="Calibri"/>
            <a:cs typeface="Calibri"/>
          </a:endParaRPr>
        </a:p>
      </dgm:t>
    </dgm:pt>
    <dgm:pt modelId="{37BCA34C-A3F4-454F-990E-7F7A78589947}" type="parTrans" cxnId="{9A24C86D-B0E2-A143-AC4A-64D8B2810D1B}">
      <dgm:prSet/>
      <dgm:spPr/>
      <dgm:t>
        <a:bodyPr/>
        <a:lstStyle/>
        <a:p>
          <a:endParaRPr lang="en-US">
            <a:latin typeface="Calibri"/>
            <a:cs typeface="Calibri"/>
          </a:endParaRPr>
        </a:p>
      </dgm:t>
    </dgm:pt>
    <dgm:pt modelId="{7DD0758E-B03F-E64C-9EB7-F260807589CC}" type="sibTrans" cxnId="{9A24C86D-B0E2-A143-AC4A-64D8B2810D1B}">
      <dgm:prSet/>
      <dgm:spPr/>
      <dgm:t>
        <a:bodyPr/>
        <a:lstStyle/>
        <a:p>
          <a:endParaRPr lang="en-US">
            <a:latin typeface="Calibri"/>
            <a:cs typeface="Calibri"/>
          </a:endParaRPr>
        </a:p>
      </dgm:t>
    </dgm:pt>
    <dgm:pt modelId="{82906319-C558-2F4F-8FB4-7102674092DD}">
      <dgm:prSet/>
      <dgm:spPr>
        <a:solidFill>
          <a:schemeClr val="bg2"/>
        </a:solidFill>
        <a:ln w="25400" cap="flat" cmpd="sng" algn="ctr">
          <a:solidFill>
            <a:schemeClr val="accent1"/>
          </a:solidFill>
          <a:prstDash val="solid"/>
          <a:round/>
          <a:headEnd type="none" w="med" len="med"/>
          <a:tailEnd type="none" w="med" len="med"/>
        </a:ln>
      </dgm:spPr>
      <dgm:t>
        <a:bodyPr/>
        <a:lstStyle/>
        <a:p>
          <a:r>
            <a:rPr lang="en-US" smtClean="0">
              <a:solidFill>
                <a:srgbClr val="FF6600"/>
              </a:solidFill>
              <a:latin typeface="Calibri"/>
              <a:cs typeface="Calibri"/>
            </a:rPr>
            <a:t>NEGLECT</a:t>
          </a:r>
          <a:endParaRPr lang="en-US" dirty="0">
            <a:solidFill>
              <a:srgbClr val="FF6600"/>
            </a:solidFill>
            <a:latin typeface="Calibri"/>
            <a:cs typeface="Calibri"/>
          </a:endParaRPr>
        </a:p>
      </dgm:t>
    </dgm:pt>
    <dgm:pt modelId="{27E6DA45-59FF-8F4E-A271-6A6E6F499107}" type="parTrans" cxnId="{995B4C0D-CD15-9343-ACA0-FCFE009ADAB6}">
      <dgm:prSet/>
      <dgm:spPr/>
      <dgm:t>
        <a:bodyPr/>
        <a:lstStyle/>
        <a:p>
          <a:endParaRPr lang="en-US">
            <a:latin typeface="Calibri"/>
            <a:cs typeface="Calibri"/>
          </a:endParaRPr>
        </a:p>
      </dgm:t>
    </dgm:pt>
    <dgm:pt modelId="{4554C479-FDAD-8D4E-B47B-AC5EF9AA14A2}" type="sibTrans" cxnId="{995B4C0D-CD15-9343-ACA0-FCFE009ADAB6}">
      <dgm:prSet/>
      <dgm:spPr/>
      <dgm:t>
        <a:bodyPr/>
        <a:lstStyle/>
        <a:p>
          <a:endParaRPr lang="en-US">
            <a:latin typeface="Calibri"/>
            <a:cs typeface="Calibri"/>
          </a:endParaRPr>
        </a:p>
      </dgm:t>
    </dgm:pt>
    <dgm:pt modelId="{9B657B04-2A33-E24B-A7B7-FA307A630908}">
      <dgm:prSet/>
      <dgm:spPr>
        <a:solidFill>
          <a:schemeClr val="accent2">
            <a:lumMod val="75000"/>
            <a:alpha val="90000"/>
          </a:schemeClr>
        </a:solidFill>
        <a:ln>
          <a:solidFill>
            <a:srgbClr val="FFFFFF"/>
          </a:solidFill>
        </a:ln>
      </dgm:spPr>
      <dgm:t>
        <a:bodyPr/>
        <a:lstStyle/>
        <a:p>
          <a:r>
            <a:rPr lang="en-US" dirty="0" smtClean="0">
              <a:latin typeface="Calibri"/>
              <a:cs typeface="Calibri"/>
            </a:rPr>
            <a:t>severe neglect</a:t>
          </a:r>
          <a:endParaRPr lang="en-US" dirty="0">
            <a:latin typeface="Calibri"/>
            <a:cs typeface="Calibri"/>
          </a:endParaRPr>
        </a:p>
      </dgm:t>
    </dgm:pt>
    <dgm:pt modelId="{6440F65D-7E18-2D4A-9ED2-18D44603BA16}" type="parTrans" cxnId="{90D73EA4-4FBB-1845-B08B-65B9CA43DD90}">
      <dgm:prSet/>
      <dgm:spPr/>
      <dgm:t>
        <a:bodyPr/>
        <a:lstStyle/>
        <a:p>
          <a:endParaRPr lang="en-US">
            <a:latin typeface="Calibri"/>
            <a:cs typeface="Calibri"/>
          </a:endParaRPr>
        </a:p>
      </dgm:t>
    </dgm:pt>
    <dgm:pt modelId="{4F15487A-70BF-604D-A51D-AEEECFDA8037}" type="sibTrans" cxnId="{90D73EA4-4FBB-1845-B08B-65B9CA43DD90}">
      <dgm:prSet/>
      <dgm:spPr/>
      <dgm:t>
        <a:bodyPr/>
        <a:lstStyle/>
        <a:p>
          <a:endParaRPr lang="en-US">
            <a:latin typeface="Calibri"/>
            <a:cs typeface="Calibri"/>
          </a:endParaRPr>
        </a:p>
      </dgm:t>
    </dgm:pt>
    <dgm:pt modelId="{D318AF8F-D957-5D42-AAE4-5E000829661B}">
      <dgm:prSet/>
      <dgm:spPr>
        <a:solidFill>
          <a:schemeClr val="bg2"/>
        </a:solidFill>
        <a:ln w="25400" cap="flat" cmpd="sng" algn="ctr">
          <a:solidFill>
            <a:schemeClr val="accent1"/>
          </a:solidFill>
          <a:prstDash val="solid"/>
          <a:round/>
          <a:headEnd type="none" w="med" len="med"/>
          <a:tailEnd type="none" w="med" len="med"/>
        </a:ln>
      </dgm:spPr>
      <dgm:t>
        <a:bodyPr/>
        <a:lstStyle/>
        <a:p>
          <a:r>
            <a:rPr lang="en-US" dirty="0" smtClean="0">
              <a:solidFill>
                <a:srgbClr val="FF6600"/>
              </a:solidFill>
              <a:latin typeface="Calibri"/>
              <a:cs typeface="Calibri"/>
            </a:rPr>
            <a:t>EMOTIONAL ABUSE</a:t>
          </a:r>
          <a:endParaRPr lang="en-US" dirty="0">
            <a:solidFill>
              <a:srgbClr val="FF6600"/>
            </a:solidFill>
            <a:latin typeface="Calibri"/>
            <a:cs typeface="Calibri"/>
          </a:endParaRPr>
        </a:p>
      </dgm:t>
    </dgm:pt>
    <dgm:pt modelId="{9955A782-5877-444D-BE12-6A13FE4EB7E4}" type="parTrans" cxnId="{587195F0-453B-9044-8A51-F1B8FB2CA948}">
      <dgm:prSet/>
      <dgm:spPr/>
      <dgm:t>
        <a:bodyPr/>
        <a:lstStyle/>
        <a:p>
          <a:endParaRPr lang="en-US">
            <a:latin typeface="Calibri"/>
            <a:cs typeface="Calibri"/>
          </a:endParaRPr>
        </a:p>
      </dgm:t>
    </dgm:pt>
    <dgm:pt modelId="{FE7C567E-F28B-E64B-8E95-A1DAFFF9E846}" type="sibTrans" cxnId="{587195F0-453B-9044-8A51-F1B8FB2CA948}">
      <dgm:prSet/>
      <dgm:spPr/>
      <dgm:t>
        <a:bodyPr/>
        <a:lstStyle/>
        <a:p>
          <a:endParaRPr lang="en-US">
            <a:latin typeface="Calibri"/>
            <a:cs typeface="Calibri"/>
          </a:endParaRPr>
        </a:p>
      </dgm:t>
    </dgm:pt>
    <dgm:pt modelId="{F40B69E7-5018-D04B-8DF6-8DC551BCE84C}">
      <dgm:prSet/>
      <dgm:spPr>
        <a:solidFill>
          <a:schemeClr val="accent2">
            <a:lumMod val="75000"/>
            <a:alpha val="90000"/>
          </a:schemeClr>
        </a:solidFill>
        <a:ln>
          <a:solidFill>
            <a:srgbClr val="FFFFFF"/>
          </a:solidFill>
        </a:ln>
      </dgm:spPr>
      <dgm:t>
        <a:bodyPr/>
        <a:lstStyle/>
        <a:p>
          <a:r>
            <a:rPr lang="en-US" smtClean="0">
              <a:latin typeface="Calibri"/>
              <a:cs typeface="Calibri"/>
            </a:rPr>
            <a:t>emotional abuse</a:t>
          </a:r>
          <a:endParaRPr lang="en-US">
            <a:latin typeface="Calibri"/>
            <a:cs typeface="Calibri"/>
          </a:endParaRPr>
        </a:p>
      </dgm:t>
    </dgm:pt>
    <dgm:pt modelId="{4FA82F2B-29DF-0748-9D36-9FD8A7215288}" type="parTrans" cxnId="{5EE57BAA-2A23-094C-851D-1B690E5F5D9A}">
      <dgm:prSet/>
      <dgm:spPr/>
      <dgm:t>
        <a:bodyPr/>
        <a:lstStyle/>
        <a:p>
          <a:endParaRPr lang="en-US">
            <a:latin typeface="Calibri"/>
            <a:cs typeface="Calibri"/>
          </a:endParaRPr>
        </a:p>
      </dgm:t>
    </dgm:pt>
    <dgm:pt modelId="{5FE2F553-C7C7-1E46-85B3-031ACCFF27E8}" type="sibTrans" cxnId="{5EE57BAA-2A23-094C-851D-1B690E5F5D9A}">
      <dgm:prSet/>
      <dgm:spPr/>
      <dgm:t>
        <a:bodyPr/>
        <a:lstStyle/>
        <a:p>
          <a:endParaRPr lang="en-US">
            <a:latin typeface="Calibri"/>
            <a:cs typeface="Calibri"/>
          </a:endParaRPr>
        </a:p>
      </dgm:t>
    </dgm:pt>
    <dgm:pt modelId="{82C51BE6-3378-E14F-B58C-C110E955F588}">
      <dgm:prSet/>
      <dgm:spPr>
        <a:solidFill>
          <a:schemeClr val="bg2"/>
        </a:solidFill>
        <a:ln w="25400" cap="flat" cmpd="sng" algn="ctr">
          <a:solidFill>
            <a:schemeClr val="accent1"/>
          </a:solidFill>
          <a:prstDash val="solid"/>
          <a:round/>
          <a:headEnd type="none" w="med" len="med"/>
          <a:tailEnd type="none" w="med" len="med"/>
        </a:ln>
      </dgm:spPr>
      <dgm:t>
        <a:bodyPr/>
        <a:lstStyle/>
        <a:p>
          <a:r>
            <a:rPr lang="en-US" smtClean="0">
              <a:solidFill>
                <a:srgbClr val="FF6600"/>
              </a:solidFill>
              <a:latin typeface="Calibri"/>
              <a:cs typeface="Calibri"/>
            </a:rPr>
            <a:t>SUBSTANTIAL RISK</a:t>
          </a:r>
          <a:endParaRPr lang="en-US" dirty="0">
            <a:solidFill>
              <a:srgbClr val="FF6600"/>
            </a:solidFill>
            <a:latin typeface="Calibri"/>
            <a:cs typeface="Calibri"/>
          </a:endParaRPr>
        </a:p>
      </dgm:t>
    </dgm:pt>
    <dgm:pt modelId="{4DFFA0C7-2D21-724C-B9C4-0F3E904F064F}" type="parTrans" cxnId="{8077DCE1-E7D4-0D44-9E8C-C9A009EAF0B0}">
      <dgm:prSet/>
      <dgm:spPr/>
      <dgm:t>
        <a:bodyPr/>
        <a:lstStyle/>
        <a:p>
          <a:endParaRPr lang="en-US">
            <a:latin typeface="Calibri"/>
            <a:cs typeface="Calibri"/>
          </a:endParaRPr>
        </a:p>
      </dgm:t>
    </dgm:pt>
    <dgm:pt modelId="{79F046BA-78CF-2B49-BA36-7E94C5FDBC33}" type="sibTrans" cxnId="{8077DCE1-E7D4-0D44-9E8C-C9A009EAF0B0}">
      <dgm:prSet/>
      <dgm:spPr/>
      <dgm:t>
        <a:bodyPr/>
        <a:lstStyle/>
        <a:p>
          <a:endParaRPr lang="en-US">
            <a:latin typeface="Calibri"/>
            <a:cs typeface="Calibri"/>
          </a:endParaRPr>
        </a:p>
      </dgm:t>
    </dgm:pt>
    <dgm:pt modelId="{A10F4B3B-6C15-2E44-A0F8-2BF9526C591C}">
      <dgm:prSet/>
      <dgm:spPr>
        <a:solidFill>
          <a:schemeClr val="accent2">
            <a:lumMod val="75000"/>
            <a:alpha val="90000"/>
          </a:schemeClr>
        </a:solidFill>
        <a:ln>
          <a:solidFill>
            <a:srgbClr val="FFFFFF"/>
          </a:solidFill>
        </a:ln>
      </dgm:spPr>
      <dgm:t>
        <a:bodyPr/>
        <a:lstStyle/>
        <a:p>
          <a:r>
            <a:rPr lang="en-US" dirty="0" smtClean="0">
              <a:latin typeface="Calibri"/>
              <a:cs typeface="Calibri"/>
            </a:rPr>
            <a:t>sibling abused</a:t>
          </a:r>
          <a:endParaRPr lang="en-US" dirty="0">
            <a:latin typeface="Calibri"/>
            <a:cs typeface="Calibri"/>
          </a:endParaRPr>
        </a:p>
      </dgm:t>
    </dgm:pt>
    <dgm:pt modelId="{D3DF89AA-4453-EF47-8267-2623B0175E9B}" type="parTrans" cxnId="{DD24D5F5-CEEB-DB47-83F8-B161E5A1B76D}">
      <dgm:prSet/>
      <dgm:spPr/>
      <dgm:t>
        <a:bodyPr/>
        <a:lstStyle/>
        <a:p>
          <a:endParaRPr lang="en-US">
            <a:latin typeface="Calibri"/>
            <a:cs typeface="Calibri"/>
          </a:endParaRPr>
        </a:p>
      </dgm:t>
    </dgm:pt>
    <dgm:pt modelId="{601E2A4E-DECA-D34E-B22D-D3ED6E0D4547}" type="sibTrans" cxnId="{DD24D5F5-CEEB-DB47-83F8-B161E5A1B76D}">
      <dgm:prSet/>
      <dgm:spPr/>
      <dgm:t>
        <a:bodyPr/>
        <a:lstStyle/>
        <a:p>
          <a:endParaRPr lang="en-US">
            <a:latin typeface="Calibri"/>
            <a:cs typeface="Calibri"/>
          </a:endParaRPr>
        </a:p>
      </dgm:t>
    </dgm:pt>
    <dgm:pt modelId="{8B8F9AA0-0A45-FF4C-AA0A-63854FB6B075}">
      <dgm:prSet/>
      <dgm:spPr>
        <a:solidFill>
          <a:schemeClr val="accent2">
            <a:lumMod val="75000"/>
            <a:alpha val="90000"/>
          </a:schemeClr>
        </a:solidFill>
        <a:ln>
          <a:solidFill>
            <a:srgbClr val="FFFFFF"/>
          </a:solidFill>
        </a:ln>
      </dgm:spPr>
      <dgm:t>
        <a:bodyPr/>
        <a:lstStyle/>
        <a:p>
          <a:r>
            <a:rPr lang="en-US" smtClean="0">
              <a:latin typeface="Calibri"/>
              <a:cs typeface="Calibri"/>
            </a:rPr>
            <a:t>exploitation</a:t>
          </a:r>
          <a:endParaRPr lang="en-US" dirty="0">
            <a:latin typeface="Calibri"/>
            <a:cs typeface="Calibri"/>
          </a:endParaRPr>
        </a:p>
      </dgm:t>
    </dgm:pt>
    <dgm:pt modelId="{12EB656A-18BE-9E4B-9CD2-A369B168A49F}" type="parTrans" cxnId="{AD2C698F-444E-A044-BEE8-9B16CDFC5C5A}">
      <dgm:prSet/>
      <dgm:spPr/>
      <dgm:t>
        <a:bodyPr/>
        <a:lstStyle/>
        <a:p>
          <a:endParaRPr lang="en-US">
            <a:latin typeface="Calibri"/>
            <a:cs typeface="Calibri"/>
          </a:endParaRPr>
        </a:p>
      </dgm:t>
    </dgm:pt>
    <dgm:pt modelId="{8C2493EB-00E0-1F4E-8A6D-440984D103F0}" type="sibTrans" cxnId="{AD2C698F-444E-A044-BEE8-9B16CDFC5C5A}">
      <dgm:prSet/>
      <dgm:spPr/>
      <dgm:t>
        <a:bodyPr/>
        <a:lstStyle/>
        <a:p>
          <a:endParaRPr lang="en-US">
            <a:latin typeface="Calibri"/>
            <a:cs typeface="Calibri"/>
          </a:endParaRPr>
        </a:p>
      </dgm:t>
    </dgm:pt>
    <dgm:pt modelId="{92F18E9F-241C-5A42-AC27-8B12A72DC9B4}">
      <dgm:prSet/>
      <dgm:spPr>
        <a:solidFill>
          <a:schemeClr val="accent2">
            <a:lumMod val="75000"/>
            <a:alpha val="90000"/>
          </a:schemeClr>
        </a:solidFill>
        <a:ln>
          <a:solidFill>
            <a:srgbClr val="FFFFFF"/>
          </a:solidFill>
        </a:ln>
      </dgm:spPr>
      <dgm:t>
        <a:bodyPr/>
        <a:lstStyle/>
        <a:p>
          <a:r>
            <a:rPr lang="en-US" dirty="0" smtClean="0">
              <a:latin typeface="Calibri"/>
              <a:cs typeface="Calibri"/>
            </a:rPr>
            <a:t>general neglect</a:t>
          </a:r>
          <a:endParaRPr lang="en-US" dirty="0">
            <a:latin typeface="Calibri"/>
            <a:cs typeface="Calibri"/>
          </a:endParaRPr>
        </a:p>
      </dgm:t>
    </dgm:pt>
    <dgm:pt modelId="{B2979761-27D0-D646-94B0-BF1BD8CFB253}" type="parTrans" cxnId="{EC747579-12BD-5F49-8A96-5807DCD156D9}">
      <dgm:prSet/>
      <dgm:spPr/>
      <dgm:t>
        <a:bodyPr/>
        <a:lstStyle/>
        <a:p>
          <a:endParaRPr lang="en-US">
            <a:latin typeface="Calibri"/>
            <a:cs typeface="Calibri"/>
          </a:endParaRPr>
        </a:p>
      </dgm:t>
    </dgm:pt>
    <dgm:pt modelId="{55897498-5A62-CD47-B7D5-3F4F5446F1A3}" type="sibTrans" cxnId="{EC747579-12BD-5F49-8A96-5807DCD156D9}">
      <dgm:prSet/>
      <dgm:spPr/>
      <dgm:t>
        <a:bodyPr/>
        <a:lstStyle/>
        <a:p>
          <a:endParaRPr lang="en-US">
            <a:latin typeface="Calibri"/>
            <a:cs typeface="Calibri"/>
          </a:endParaRPr>
        </a:p>
      </dgm:t>
    </dgm:pt>
    <dgm:pt modelId="{D0739359-AE9A-EA4F-8DF0-7C7838E1C3F9}">
      <dgm:prSet/>
      <dgm:spPr>
        <a:solidFill>
          <a:schemeClr val="accent2">
            <a:lumMod val="75000"/>
            <a:alpha val="90000"/>
          </a:schemeClr>
        </a:solidFill>
        <a:ln>
          <a:solidFill>
            <a:srgbClr val="FFFFFF"/>
          </a:solidFill>
        </a:ln>
      </dgm:spPr>
      <dgm:t>
        <a:bodyPr/>
        <a:lstStyle/>
        <a:p>
          <a:r>
            <a:rPr lang="en-US" smtClean="0">
              <a:latin typeface="Calibri"/>
              <a:cs typeface="Calibri"/>
            </a:rPr>
            <a:t>caretaker </a:t>
          </a:r>
          <a:r>
            <a:rPr lang="en-US" dirty="0" smtClean="0">
              <a:latin typeface="Calibri"/>
              <a:cs typeface="Calibri"/>
            </a:rPr>
            <a:t>absence/incapacity</a:t>
          </a:r>
          <a:endParaRPr lang="en-US" dirty="0">
            <a:latin typeface="Calibri"/>
            <a:cs typeface="Calibri"/>
          </a:endParaRPr>
        </a:p>
      </dgm:t>
    </dgm:pt>
    <dgm:pt modelId="{AE652301-4E85-234B-BEDC-793636E37CBB}" type="parTrans" cxnId="{315723A4-A282-F540-9611-A68CFAF36A25}">
      <dgm:prSet/>
      <dgm:spPr/>
      <dgm:t>
        <a:bodyPr/>
        <a:lstStyle/>
        <a:p>
          <a:endParaRPr lang="en-US">
            <a:latin typeface="Calibri"/>
            <a:cs typeface="Calibri"/>
          </a:endParaRPr>
        </a:p>
      </dgm:t>
    </dgm:pt>
    <dgm:pt modelId="{59356B49-CB6C-8146-8721-121BA8B778A9}" type="sibTrans" cxnId="{315723A4-A282-F540-9611-A68CFAF36A25}">
      <dgm:prSet/>
      <dgm:spPr/>
      <dgm:t>
        <a:bodyPr/>
        <a:lstStyle/>
        <a:p>
          <a:endParaRPr lang="en-US">
            <a:latin typeface="Calibri"/>
            <a:cs typeface="Calibri"/>
          </a:endParaRPr>
        </a:p>
      </dgm:t>
    </dgm:pt>
    <dgm:pt modelId="{FE56149B-1ED7-9C4D-A204-13B8DAC32301}">
      <dgm:prSet/>
      <dgm:spPr>
        <a:solidFill>
          <a:schemeClr val="accent2">
            <a:lumMod val="75000"/>
            <a:alpha val="90000"/>
          </a:schemeClr>
        </a:solidFill>
        <a:ln>
          <a:solidFill>
            <a:srgbClr val="FFFFFF"/>
          </a:solidFill>
        </a:ln>
      </dgm:spPr>
      <dgm:t>
        <a:bodyPr/>
        <a:lstStyle/>
        <a:p>
          <a:r>
            <a:rPr lang="en-US" smtClean="0">
              <a:latin typeface="Calibri"/>
              <a:cs typeface="Calibri"/>
            </a:rPr>
            <a:t>substantial </a:t>
          </a:r>
          <a:r>
            <a:rPr lang="en-US" dirty="0" smtClean="0">
              <a:latin typeface="Calibri"/>
              <a:cs typeface="Calibri"/>
            </a:rPr>
            <a:t>risk</a:t>
          </a:r>
          <a:endParaRPr lang="en-US" dirty="0">
            <a:latin typeface="Calibri"/>
            <a:cs typeface="Calibri"/>
          </a:endParaRPr>
        </a:p>
      </dgm:t>
    </dgm:pt>
    <dgm:pt modelId="{D37942AD-37FA-B940-9462-3784B2E53B95}" type="parTrans" cxnId="{B760AEBE-9F1F-A141-829C-9EC2405F4D7C}">
      <dgm:prSet/>
      <dgm:spPr/>
      <dgm:t>
        <a:bodyPr/>
        <a:lstStyle/>
        <a:p>
          <a:endParaRPr lang="en-US">
            <a:latin typeface="Calibri"/>
            <a:cs typeface="Calibri"/>
          </a:endParaRPr>
        </a:p>
      </dgm:t>
    </dgm:pt>
    <dgm:pt modelId="{D8AFB3D0-4E82-4445-BD8A-A54B65E1FF3C}" type="sibTrans" cxnId="{B760AEBE-9F1F-A141-829C-9EC2405F4D7C}">
      <dgm:prSet/>
      <dgm:spPr/>
      <dgm:t>
        <a:bodyPr/>
        <a:lstStyle/>
        <a:p>
          <a:endParaRPr lang="en-US">
            <a:latin typeface="Calibri"/>
            <a:cs typeface="Calibri"/>
          </a:endParaRPr>
        </a:p>
      </dgm:t>
    </dgm:pt>
    <dgm:pt modelId="{260D2725-93AC-D145-BBCC-5281BA53A9A8}" type="pres">
      <dgm:prSet presAssocID="{5EAE91D4-CB34-AB4A-A679-B06F575ADF76}" presName="diagram" presStyleCnt="0">
        <dgm:presLayoutVars>
          <dgm:chPref val="1"/>
          <dgm:dir/>
          <dgm:animOne val="branch"/>
          <dgm:animLvl val="lvl"/>
          <dgm:resizeHandles/>
        </dgm:presLayoutVars>
      </dgm:prSet>
      <dgm:spPr/>
      <dgm:t>
        <a:bodyPr/>
        <a:lstStyle/>
        <a:p>
          <a:endParaRPr lang="en-US"/>
        </a:p>
      </dgm:t>
    </dgm:pt>
    <dgm:pt modelId="{128548DD-9B49-3A4C-B8E2-17306546A18E}" type="pres">
      <dgm:prSet presAssocID="{243084C1-9F92-DE49-9916-966421C1AE77}" presName="root" presStyleCnt="0"/>
      <dgm:spPr/>
    </dgm:pt>
    <dgm:pt modelId="{F304ED2A-9B73-E748-919A-81C62DAA4F1C}" type="pres">
      <dgm:prSet presAssocID="{243084C1-9F92-DE49-9916-966421C1AE77}" presName="rootComposite" presStyleCnt="0"/>
      <dgm:spPr/>
    </dgm:pt>
    <dgm:pt modelId="{1EF52FDA-3F13-8648-BFDE-4A69D51DAE27}" type="pres">
      <dgm:prSet presAssocID="{243084C1-9F92-DE49-9916-966421C1AE77}" presName="rootText" presStyleLbl="node1" presStyleIdx="0" presStyleCnt="5"/>
      <dgm:spPr/>
      <dgm:t>
        <a:bodyPr/>
        <a:lstStyle/>
        <a:p>
          <a:endParaRPr lang="en-US"/>
        </a:p>
      </dgm:t>
    </dgm:pt>
    <dgm:pt modelId="{30655229-6085-7946-A654-38DEA4632E6C}" type="pres">
      <dgm:prSet presAssocID="{243084C1-9F92-DE49-9916-966421C1AE77}" presName="rootConnector" presStyleLbl="node1" presStyleIdx="0" presStyleCnt="5"/>
      <dgm:spPr/>
      <dgm:t>
        <a:bodyPr/>
        <a:lstStyle/>
        <a:p>
          <a:endParaRPr lang="en-US"/>
        </a:p>
      </dgm:t>
    </dgm:pt>
    <dgm:pt modelId="{9977489B-6800-C04E-82F6-A870BC3C7DEF}" type="pres">
      <dgm:prSet presAssocID="{243084C1-9F92-DE49-9916-966421C1AE77}" presName="childShape" presStyleCnt="0"/>
      <dgm:spPr/>
    </dgm:pt>
    <dgm:pt modelId="{6F761E1F-561E-DC4E-957C-42616F198214}" type="pres">
      <dgm:prSet presAssocID="{7AE8424A-3E5F-3D45-ACBE-EE698C4B9A6C}" presName="Name13" presStyleLbl="parChTrans1D2" presStyleIdx="0" presStyleCnt="9"/>
      <dgm:spPr/>
      <dgm:t>
        <a:bodyPr/>
        <a:lstStyle/>
        <a:p>
          <a:endParaRPr lang="en-US"/>
        </a:p>
      </dgm:t>
    </dgm:pt>
    <dgm:pt modelId="{9DCBF298-BC62-4649-8B5F-7092DC91BB27}" type="pres">
      <dgm:prSet presAssocID="{65E97A80-8C15-104A-9252-053A8451DF58}" presName="childText" presStyleLbl="bgAcc1" presStyleIdx="0" presStyleCnt="9">
        <dgm:presLayoutVars>
          <dgm:bulletEnabled val="1"/>
        </dgm:presLayoutVars>
      </dgm:prSet>
      <dgm:spPr/>
      <dgm:t>
        <a:bodyPr/>
        <a:lstStyle/>
        <a:p>
          <a:endParaRPr lang="en-US"/>
        </a:p>
      </dgm:t>
    </dgm:pt>
    <dgm:pt modelId="{39D04C28-A746-A040-8426-24DB7B664DB4}" type="pres">
      <dgm:prSet presAssocID="{12EB656A-18BE-9E4B-9CD2-A369B168A49F}" presName="Name13" presStyleLbl="parChTrans1D2" presStyleIdx="1" presStyleCnt="9"/>
      <dgm:spPr/>
      <dgm:t>
        <a:bodyPr/>
        <a:lstStyle/>
        <a:p>
          <a:endParaRPr lang="en-US"/>
        </a:p>
      </dgm:t>
    </dgm:pt>
    <dgm:pt modelId="{35E4C8BD-BFE1-0C44-9A46-24AC042F294C}" type="pres">
      <dgm:prSet presAssocID="{8B8F9AA0-0A45-FF4C-AA0A-63854FB6B075}" presName="childText" presStyleLbl="bgAcc1" presStyleIdx="1" presStyleCnt="9">
        <dgm:presLayoutVars>
          <dgm:bulletEnabled val="1"/>
        </dgm:presLayoutVars>
      </dgm:prSet>
      <dgm:spPr/>
      <dgm:t>
        <a:bodyPr/>
        <a:lstStyle/>
        <a:p>
          <a:endParaRPr lang="en-US"/>
        </a:p>
      </dgm:t>
    </dgm:pt>
    <dgm:pt modelId="{CA4C354C-50D7-3B4C-AF91-83456F071653}" type="pres">
      <dgm:prSet presAssocID="{9A2F12B6-DC1A-2A44-979F-D777C39ACABA}" presName="root" presStyleCnt="0"/>
      <dgm:spPr/>
    </dgm:pt>
    <dgm:pt modelId="{A9960BA8-240A-794C-BDAB-812946B21CAA}" type="pres">
      <dgm:prSet presAssocID="{9A2F12B6-DC1A-2A44-979F-D777C39ACABA}" presName="rootComposite" presStyleCnt="0"/>
      <dgm:spPr/>
    </dgm:pt>
    <dgm:pt modelId="{0DD0E48C-3F0C-9A43-A0CE-B73EE5AF0B7F}" type="pres">
      <dgm:prSet presAssocID="{9A2F12B6-DC1A-2A44-979F-D777C39ACABA}" presName="rootText" presStyleLbl="node1" presStyleIdx="1" presStyleCnt="5"/>
      <dgm:spPr/>
      <dgm:t>
        <a:bodyPr/>
        <a:lstStyle/>
        <a:p>
          <a:endParaRPr lang="en-US"/>
        </a:p>
      </dgm:t>
    </dgm:pt>
    <dgm:pt modelId="{0F935A73-7B03-0E40-812D-AC87FCA9C756}" type="pres">
      <dgm:prSet presAssocID="{9A2F12B6-DC1A-2A44-979F-D777C39ACABA}" presName="rootConnector" presStyleLbl="node1" presStyleIdx="1" presStyleCnt="5"/>
      <dgm:spPr/>
      <dgm:t>
        <a:bodyPr/>
        <a:lstStyle/>
        <a:p>
          <a:endParaRPr lang="en-US"/>
        </a:p>
      </dgm:t>
    </dgm:pt>
    <dgm:pt modelId="{670264C2-0FE3-4E44-8B96-1ED8FC3EA9BA}" type="pres">
      <dgm:prSet presAssocID="{9A2F12B6-DC1A-2A44-979F-D777C39ACABA}" presName="childShape" presStyleCnt="0"/>
      <dgm:spPr/>
    </dgm:pt>
    <dgm:pt modelId="{95D9BDEB-2F3E-5246-B6AF-E96F981B5409}" type="pres">
      <dgm:prSet presAssocID="{37BCA34C-A3F4-454F-990E-7F7A78589947}" presName="Name13" presStyleLbl="parChTrans1D2" presStyleIdx="2" presStyleCnt="9"/>
      <dgm:spPr/>
      <dgm:t>
        <a:bodyPr/>
        <a:lstStyle/>
        <a:p>
          <a:endParaRPr lang="en-US"/>
        </a:p>
      </dgm:t>
    </dgm:pt>
    <dgm:pt modelId="{97FEED4C-6A3F-F243-8C1A-7B8BEA4CB97C}" type="pres">
      <dgm:prSet presAssocID="{A512D550-C07C-A14F-8E47-B108A85E5514}" presName="childText" presStyleLbl="bgAcc1" presStyleIdx="2" presStyleCnt="9">
        <dgm:presLayoutVars>
          <dgm:bulletEnabled val="1"/>
        </dgm:presLayoutVars>
      </dgm:prSet>
      <dgm:spPr/>
      <dgm:t>
        <a:bodyPr/>
        <a:lstStyle/>
        <a:p>
          <a:endParaRPr lang="en-US"/>
        </a:p>
      </dgm:t>
    </dgm:pt>
    <dgm:pt modelId="{6C426165-2E93-D742-881D-ADC07BCD1758}" type="pres">
      <dgm:prSet presAssocID="{82906319-C558-2F4F-8FB4-7102674092DD}" presName="root" presStyleCnt="0"/>
      <dgm:spPr/>
    </dgm:pt>
    <dgm:pt modelId="{7C6B58CB-F598-EB44-9577-752A996C55E9}" type="pres">
      <dgm:prSet presAssocID="{82906319-C558-2F4F-8FB4-7102674092DD}" presName="rootComposite" presStyleCnt="0"/>
      <dgm:spPr/>
    </dgm:pt>
    <dgm:pt modelId="{686AF90E-8565-474D-8E61-85A18F3C9024}" type="pres">
      <dgm:prSet presAssocID="{82906319-C558-2F4F-8FB4-7102674092DD}" presName="rootText" presStyleLbl="node1" presStyleIdx="2" presStyleCnt="5"/>
      <dgm:spPr/>
      <dgm:t>
        <a:bodyPr/>
        <a:lstStyle/>
        <a:p>
          <a:endParaRPr lang="en-US"/>
        </a:p>
      </dgm:t>
    </dgm:pt>
    <dgm:pt modelId="{742EB335-6A26-D844-9DED-AC7D9AB650FE}" type="pres">
      <dgm:prSet presAssocID="{82906319-C558-2F4F-8FB4-7102674092DD}" presName="rootConnector" presStyleLbl="node1" presStyleIdx="2" presStyleCnt="5"/>
      <dgm:spPr/>
      <dgm:t>
        <a:bodyPr/>
        <a:lstStyle/>
        <a:p>
          <a:endParaRPr lang="en-US"/>
        </a:p>
      </dgm:t>
    </dgm:pt>
    <dgm:pt modelId="{9E613377-0304-AC4B-8A1E-560B5F529D3B}" type="pres">
      <dgm:prSet presAssocID="{82906319-C558-2F4F-8FB4-7102674092DD}" presName="childShape" presStyleCnt="0"/>
      <dgm:spPr/>
    </dgm:pt>
    <dgm:pt modelId="{F8839105-D1AD-8440-9AE3-93509CF4030C}" type="pres">
      <dgm:prSet presAssocID="{6440F65D-7E18-2D4A-9ED2-18D44603BA16}" presName="Name13" presStyleLbl="parChTrans1D2" presStyleIdx="3" presStyleCnt="9"/>
      <dgm:spPr/>
      <dgm:t>
        <a:bodyPr/>
        <a:lstStyle/>
        <a:p>
          <a:endParaRPr lang="en-US"/>
        </a:p>
      </dgm:t>
    </dgm:pt>
    <dgm:pt modelId="{B167E580-C4A0-2749-BCFF-6C0C058EAD24}" type="pres">
      <dgm:prSet presAssocID="{9B657B04-2A33-E24B-A7B7-FA307A630908}" presName="childText" presStyleLbl="bgAcc1" presStyleIdx="3" presStyleCnt="9">
        <dgm:presLayoutVars>
          <dgm:bulletEnabled val="1"/>
        </dgm:presLayoutVars>
      </dgm:prSet>
      <dgm:spPr/>
      <dgm:t>
        <a:bodyPr/>
        <a:lstStyle/>
        <a:p>
          <a:endParaRPr lang="en-US"/>
        </a:p>
      </dgm:t>
    </dgm:pt>
    <dgm:pt modelId="{215E07B7-1425-5443-9F9D-FBD66F357C2C}" type="pres">
      <dgm:prSet presAssocID="{B2979761-27D0-D646-94B0-BF1BD8CFB253}" presName="Name13" presStyleLbl="parChTrans1D2" presStyleIdx="4" presStyleCnt="9"/>
      <dgm:spPr/>
      <dgm:t>
        <a:bodyPr/>
        <a:lstStyle/>
        <a:p>
          <a:endParaRPr lang="en-US"/>
        </a:p>
      </dgm:t>
    </dgm:pt>
    <dgm:pt modelId="{3EFC1515-1155-154D-B6CA-7E6772E3DE93}" type="pres">
      <dgm:prSet presAssocID="{92F18E9F-241C-5A42-AC27-8B12A72DC9B4}" presName="childText" presStyleLbl="bgAcc1" presStyleIdx="4" presStyleCnt="9">
        <dgm:presLayoutVars>
          <dgm:bulletEnabled val="1"/>
        </dgm:presLayoutVars>
      </dgm:prSet>
      <dgm:spPr/>
      <dgm:t>
        <a:bodyPr/>
        <a:lstStyle/>
        <a:p>
          <a:endParaRPr lang="en-US"/>
        </a:p>
      </dgm:t>
    </dgm:pt>
    <dgm:pt modelId="{76AD05E3-6F9E-0F4E-967A-115452150836}" type="pres">
      <dgm:prSet presAssocID="{AE652301-4E85-234B-BEDC-793636E37CBB}" presName="Name13" presStyleLbl="parChTrans1D2" presStyleIdx="5" presStyleCnt="9"/>
      <dgm:spPr/>
      <dgm:t>
        <a:bodyPr/>
        <a:lstStyle/>
        <a:p>
          <a:endParaRPr lang="en-US"/>
        </a:p>
      </dgm:t>
    </dgm:pt>
    <dgm:pt modelId="{EE15E563-A470-714F-93B9-7318743746B5}" type="pres">
      <dgm:prSet presAssocID="{D0739359-AE9A-EA4F-8DF0-7C7838E1C3F9}" presName="childText" presStyleLbl="bgAcc1" presStyleIdx="5" presStyleCnt="9">
        <dgm:presLayoutVars>
          <dgm:bulletEnabled val="1"/>
        </dgm:presLayoutVars>
      </dgm:prSet>
      <dgm:spPr/>
      <dgm:t>
        <a:bodyPr/>
        <a:lstStyle/>
        <a:p>
          <a:endParaRPr lang="en-US"/>
        </a:p>
      </dgm:t>
    </dgm:pt>
    <dgm:pt modelId="{D2FC348B-04C9-754E-83EF-656C21DDF7E6}" type="pres">
      <dgm:prSet presAssocID="{D318AF8F-D957-5D42-AAE4-5E000829661B}" presName="root" presStyleCnt="0"/>
      <dgm:spPr/>
    </dgm:pt>
    <dgm:pt modelId="{91ADCFE1-8EA4-364A-A0A9-4D20EFC8D077}" type="pres">
      <dgm:prSet presAssocID="{D318AF8F-D957-5D42-AAE4-5E000829661B}" presName="rootComposite" presStyleCnt="0"/>
      <dgm:spPr/>
    </dgm:pt>
    <dgm:pt modelId="{ACCED6E5-53A7-D845-8635-8C452E9FAF06}" type="pres">
      <dgm:prSet presAssocID="{D318AF8F-D957-5D42-AAE4-5E000829661B}" presName="rootText" presStyleLbl="node1" presStyleIdx="3" presStyleCnt="5"/>
      <dgm:spPr/>
      <dgm:t>
        <a:bodyPr/>
        <a:lstStyle/>
        <a:p>
          <a:endParaRPr lang="en-US"/>
        </a:p>
      </dgm:t>
    </dgm:pt>
    <dgm:pt modelId="{29F28617-B2C7-AC43-AC77-4623EA5230C0}" type="pres">
      <dgm:prSet presAssocID="{D318AF8F-D957-5D42-AAE4-5E000829661B}" presName="rootConnector" presStyleLbl="node1" presStyleIdx="3" presStyleCnt="5"/>
      <dgm:spPr/>
      <dgm:t>
        <a:bodyPr/>
        <a:lstStyle/>
        <a:p>
          <a:endParaRPr lang="en-US"/>
        </a:p>
      </dgm:t>
    </dgm:pt>
    <dgm:pt modelId="{BA5C415E-4AA1-9D4D-9836-E99DBBF46DB8}" type="pres">
      <dgm:prSet presAssocID="{D318AF8F-D957-5D42-AAE4-5E000829661B}" presName="childShape" presStyleCnt="0"/>
      <dgm:spPr/>
    </dgm:pt>
    <dgm:pt modelId="{78273357-B069-C443-B110-5919A4D6215C}" type="pres">
      <dgm:prSet presAssocID="{4FA82F2B-29DF-0748-9D36-9FD8A7215288}" presName="Name13" presStyleLbl="parChTrans1D2" presStyleIdx="6" presStyleCnt="9"/>
      <dgm:spPr/>
      <dgm:t>
        <a:bodyPr/>
        <a:lstStyle/>
        <a:p>
          <a:endParaRPr lang="en-US"/>
        </a:p>
      </dgm:t>
    </dgm:pt>
    <dgm:pt modelId="{75AAA57D-3380-4844-8BD6-0773FCDA1CC1}" type="pres">
      <dgm:prSet presAssocID="{F40B69E7-5018-D04B-8DF6-8DC551BCE84C}" presName="childText" presStyleLbl="bgAcc1" presStyleIdx="6" presStyleCnt="9">
        <dgm:presLayoutVars>
          <dgm:bulletEnabled val="1"/>
        </dgm:presLayoutVars>
      </dgm:prSet>
      <dgm:spPr/>
      <dgm:t>
        <a:bodyPr/>
        <a:lstStyle/>
        <a:p>
          <a:endParaRPr lang="en-US"/>
        </a:p>
      </dgm:t>
    </dgm:pt>
    <dgm:pt modelId="{CDA700F4-5486-C64A-9827-0115B2B6192C}" type="pres">
      <dgm:prSet presAssocID="{82C51BE6-3378-E14F-B58C-C110E955F588}" presName="root" presStyleCnt="0"/>
      <dgm:spPr/>
    </dgm:pt>
    <dgm:pt modelId="{504E5D6A-D9CB-DD42-A65D-C80235E16661}" type="pres">
      <dgm:prSet presAssocID="{82C51BE6-3378-E14F-B58C-C110E955F588}" presName="rootComposite" presStyleCnt="0"/>
      <dgm:spPr/>
    </dgm:pt>
    <dgm:pt modelId="{248A8112-6226-7945-9A94-8B06F7D49826}" type="pres">
      <dgm:prSet presAssocID="{82C51BE6-3378-E14F-B58C-C110E955F588}" presName="rootText" presStyleLbl="node1" presStyleIdx="4" presStyleCnt="5"/>
      <dgm:spPr/>
      <dgm:t>
        <a:bodyPr/>
        <a:lstStyle/>
        <a:p>
          <a:endParaRPr lang="en-US"/>
        </a:p>
      </dgm:t>
    </dgm:pt>
    <dgm:pt modelId="{AC5E6A81-082F-9742-B11B-9606640BDF3E}" type="pres">
      <dgm:prSet presAssocID="{82C51BE6-3378-E14F-B58C-C110E955F588}" presName="rootConnector" presStyleLbl="node1" presStyleIdx="4" presStyleCnt="5"/>
      <dgm:spPr/>
      <dgm:t>
        <a:bodyPr/>
        <a:lstStyle/>
        <a:p>
          <a:endParaRPr lang="en-US"/>
        </a:p>
      </dgm:t>
    </dgm:pt>
    <dgm:pt modelId="{441229CD-A63A-4B4A-AE5A-AC10C40053F4}" type="pres">
      <dgm:prSet presAssocID="{82C51BE6-3378-E14F-B58C-C110E955F588}" presName="childShape" presStyleCnt="0"/>
      <dgm:spPr/>
    </dgm:pt>
    <dgm:pt modelId="{9E020B17-C7D4-1C42-AB0A-885E48DB2F29}" type="pres">
      <dgm:prSet presAssocID="{D3DF89AA-4453-EF47-8267-2623B0175E9B}" presName="Name13" presStyleLbl="parChTrans1D2" presStyleIdx="7" presStyleCnt="9"/>
      <dgm:spPr/>
      <dgm:t>
        <a:bodyPr/>
        <a:lstStyle/>
        <a:p>
          <a:endParaRPr lang="en-US"/>
        </a:p>
      </dgm:t>
    </dgm:pt>
    <dgm:pt modelId="{9DE3341B-C776-3F48-A8C1-9A9ABED3C080}" type="pres">
      <dgm:prSet presAssocID="{A10F4B3B-6C15-2E44-A0F8-2BF9526C591C}" presName="childText" presStyleLbl="bgAcc1" presStyleIdx="7" presStyleCnt="9">
        <dgm:presLayoutVars>
          <dgm:bulletEnabled val="1"/>
        </dgm:presLayoutVars>
      </dgm:prSet>
      <dgm:spPr/>
      <dgm:t>
        <a:bodyPr/>
        <a:lstStyle/>
        <a:p>
          <a:endParaRPr lang="en-US"/>
        </a:p>
      </dgm:t>
    </dgm:pt>
    <dgm:pt modelId="{7B96F0B8-CCE1-BC41-8004-322C3D9747E3}" type="pres">
      <dgm:prSet presAssocID="{D37942AD-37FA-B940-9462-3784B2E53B95}" presName="Name13" presStyleLbl="parChTrans1D2" presStyleIdx="8" presStyleCnt="9"/>
      <dgm:spPr/>
      <dgm:t>
        <a:bodyPr/>
        <a:lstStyle/>
        <a:p>
          <a:endParaRPr lang="en-US"/>
        </a:p>
      </dgm:t>
    </dgm:pt>
    <dgm:pt modelId="{3EE2C245-F08E-164B-8331-AB3A775A4BF2}" type="pres">
      <dgm:prSet presAssocID="{FE56149B-1ED7-9C4D-A204-13B8DAC32301}" presName="childText" presStyleLbl="bgAcc1" presStyleIdx="8" presStyleCnt="9">
        <dgm:presLayoutVars>
          <dgm:bulletEnabled val="1"/>
        </dgm:presLayoutVars>
      </dgm:prSet>
      <dgm:spPr/>
      <dgm:t>
        <a:bodyPr/>
        <a:lstStyle/>
        <a:p>
          <a:endParaRPr lang="en-US"/>
        </a:p>
      </dgm:t>
    </dgm:pt>
  </dgm:ptLst>
  <dgm:cxnLst>
    <dgm:cxn modelId="{9A24C86D-B0E2-A143-AC4A-64D8B2810D1B}" srcId="{9A2F12B6-DC1A-2A44-979F-D777C39ACABA}" destId="{A512D550-C07C-A14F-8E47-B108A85E5514}" srcOrd="0" destOrd="0" parTransId="{37BCA34C-A3F4-454F-990E-7F7A78589947}" sibTransId="{7DD0758E-B03F-E64C-9EB7-F260807589CC}"/>
    <dgm:cxn modelId="{C857DB88-F2E3-CB48-913B-48F502EC6C58}" type="presOf" srcId="{D318AF8F-D957-5D42-AAE4-5E000829661B}" destId="{29F28617-B2C7-AC43-AC77-4623EA5230C0}" srcOrd="1" destOrd="0" presId="urn:microsoft.com/office/officeart/2005/8/layout/hierarchy3"/>
    <dgm:cxn modelId="{DD24D5F5-CEEB-DB47-83F8-B161E5A1B76D}" srcId="{82C51BE6-3378-E14F-B58C-C110E955F588}" destId="{A10F4B3B-6C15-2E44-A0F8-2BF9526C591C}" srcOrd="0" destOrd="0" parTransId="{D3DF89AA-4453-EF47-8267-2623B0175E9B}" sibTransId="{601E2A4E-DECA-D34E-B22D-D3ED6E0D4547}"/>
    <dgm:cxn modelId="{90D73EA4-4FBB-1845-B08B-65B9CA43DD90}" srcId="{82906319-C558-2F4F-8FB4-7102674092DD}" destId="{9B657B04-2A33-E24B-A7B7-FA307A630908}" srcOrd="0" destOrd="0" parTransId="{6440F65D-7E18-2D4A-9ED2-18D44603BA16}" sibTransId="{4F15487A-70BF-604D-A51D-AEEECFDA8037}"/>
    <dgm:cxn modelId="{B7A3BBB9-DBE6-384D-9386-24D5C216C6A2}" type="presOf" srcId="{82906319-C558-2F4F-8FB4-7102674092DD}" destId="{742EB335-6A26-D844-9DED-AC7D9AB650FE}" srcOrd="1" destOrd="0" presId="urn:microsoft.com/office/officeart/2005/8/layout/hierarchy3"/>
    <dgm:cxn modelId="{6CE40231-69F1-844C-AD48-80ED6F805E0C}" type="presOf" srcId="{9B657B04-2A33-E24B-A7B7-FA307A630908}" destId="{B167E580-C4A0-2749-BCFF-6C0C058EAD24}" srcOrd="0" destOrd="0" presId="urn:microsoft.com/office/officeart/2005/8/layout/hierarchy3"/>
    <dgm:cxn modelId="{EE58EF89-0B3A-9E46-A249-F03136E6F7EE}" type="presOf" srcId="{243084C1-9F92-DE49-9916-966421C1AE77}" destId="{1EF52FDA-3F13-8648-BFDE-4A69D51DAE27}" srcOrd="0" destOrd="0" presId="urn:microsoft.com/office/officeart/2005/8/layout/hierarchy3"/>
    <dgm:cxn modelId="{927CAC40-6B90-CE4C-A0A8-9CFFE52C3386}" type="presOf" srcId="{D0739359-AE9A-EA4F-8DF0-7C7838E1C3F9}" destId="{EE15E563-A470-714F-93B9-7318743746B5}" srcOrd="0" destOrd="0" presId="urn:microsoft.com/office/officeart/2005/8/layout/hierarchy3"/>
    <dgm:cxn modelId="{DA1F30D3-F182-7849-BEF0-7BEA3920E76C}" type="presOf" srcId="{D318AF8F-D957-5D42-AAE4-5E000829661B}" destId="{ACCED6E5-53A7-D845-8635-8C452E9FAF06}" srcOrd="0" destOrd="0" presId="urn:microsoft.com/office/officeart/2005/8/layout/hierarchy3"/>
    <dgm:cxn modelId="{C66CDF44-42CC-6B4F-9C50-B122C40AC8F5}" type="presOf" srcId="{F40B69E7-5018-D04B-8DF6-8DC551BCE84C}" destId="{75AAA57D-3380-4844-8BD6-0773FCDA1CC1}" srcOrd="0" destOrd="0" presId="urn:microsoft.com/office/officeart/2005/8/layout/hierarchy3"/>
    <dgm:cxn modelId="{E7F46FD0-2C19-D74F-9187-6A6C3F838051}" type="presOf" srcId="{82C51BE6-3378-E14F-B58C-C110E955F588}" destId="{248A8112-6226-7945-9A94-8B06F7D49826}" srcOrd="0" destOrd="0" presId="urn:microsoft.com/office/officeart/2005/8/layout/hierarchy3"/>
    <dgm:cxn modelId="{4EEC4286-8D71-064E-80F3-BAE69B06D307}" type="presOf" srcId="{5EAE91D4-CB34-AB4A-A679-B06F575ADF76}" destId="{260D2725-93AC-D145-BBCC-5281BA53A9A8}" srcOrd="0" destOrd="0" presId="urn:microsoft.com/office/officeart/2005/8/layout/hierarchy3"/>
    <dgm:cxn modelId="{10504BD1-6C6A-D44B-BFF3-EE27D4CB330E}" type="presOf" srcId="{6440F65D-7E18-2D4A-9ED2-18D44603BA16}" destId="{F8839105-D1AD-8440-9AE3-93509CF4030C}" srcOrd="0" destOrd="0" presId="urn:microsoft.com/office/officeart/2005/8/layout/hierarchy3"/>
    <dgm:cxn modelId="{E1A513A0-9C09-BD45-9B94-B9B0E2F7135B}" type="presOf" srcId="{A512D550-C07C-A14F-8E47-B108A85E5514}" destId="{97FEED4C-6A3F-F243-8C1A-7B8BEA4CB97C}" srcOrd="0" destOrd="0" presId="urn:microsoft.com/office/officeart/2005/8/layout/hierarchy3"/>
    <dgm:cxn modelId="{C3885E9F-B509-9847-88C4-01838BB775F1}" type="presOf" srcId="{82906319-C558-2F4F-8FB4-7102674092DD}" destId="{686AF90E-8565-474D-8E61-85A18F3C9024}" srcOrd="0" destOrd="0" presId="urn:microsoft.com/office/officeart/2005/8/layout/hierarchy3"/>
    <dgm:cxn modelId="{315723A4-A282-F540-9611-A68CFAF36A25}" srcId="{82906319-C558-2F4F-8FB4-7102674092DD}" destId="{D0739359-AE9A-EA4F-8DF0-7C7838E1C3F9}" srcOrd="2" destOrd="0" parTransId="{AE652301-4E85-234B-BEDC-793636E37CBB}" sibTransId="{59356B49-CB6C-8146-8721-121BA8B778A9}"/>
    <dgm:cxn modelId="{3AECE142-E1C0-604B-A549-70DC6FE05393}" srcId="{5EAE91D4-CB34-AB4A-A679-B06F575ADF76}" destId="{243084C1-9F92-DE49-9916-966421C1AE77}" srcOrd="0" destOrd="0" parTransId="{33995DF2-E5AC-BB44-B180-02FF99ACB923}" sibTransId="{FC949784-B52D-CB45-8BA0-EFAC606B44D9}"/>
    <dgm:cxn modelId="{2A41C00E-B0BB-7E43-B9B0-2AF3D1F7F8DE}" type="presOf" srcId="{9A2F12B6-DC1A-2A44-979F-D777C39ACABA}" destId="{0DD0E48C-3F0C-9A43-A0CE-B73EE5AF0B7F}" srcOrd="0" destOrd="0" presId="urn:microsoft.com/office/officeart/2005/8/layout/hierarchy3"/>
    <dgm:cxn modelId="{60EE662C-B078-B24D-B0E2-614BD63BF7B6}" type="presOf" srcId="{65E97A80-8C15-104A-9252-053A8451DF58}" destId="{9DCBF298-BC62-4649-8B5F-7092DC91BB27}" srcOrd="0" destOrd="0" presId="urn:microsoft.com/office/officeart/2005/8/layout/hierarchy3"/>
    <dgm:cxn modelId="{995B4C0D-CD15-9343-ACA0-FCFE009ADAB6}" srcId="{5EAE91D4-CB34-AB4A-A679-B06F575ADF76}" destId="{82906319-C558-2F4F-8FB4-7102674092DD}" srcOrd="2" destOrd="0" parTransId="{27E6DA45-59FF-8F4E-A271-6A6E6F499107}" sibTransId="{4554C479-FDAD-8D4E-B47B-AC5EF9AA14A2}"/>
    <dgm:cxn modelId="{1DC36EAA-92F8-7A41-B9E8-42D1CEA81591}" type="presOf" srcId="{243084C1-9F92-DE49-9916-966421C1AE77}" destId="{30655229-6085-7946-A654-38DEA4632E6C}" srcOrd="1" destOrd="0" presId="urn:microsoft.com/office/officeart/2005/8/layout/hierarchy3"/>
    <dgm:cxn modelId="{5EE57BAA-2A23-094C-851D-1B690E5F5D9A}" srcId="{D318AF8F-D957-5D42-AAE4-5E000829661B}" destId="{F40B69E7-5018-D04B-8DF6-8DC551BCE84C}" srcOrd="0" destOrd="0" parTransId="{4FA82F2B-29DF-0748-9D36-9FD8A7215288}" sibTransId="{5FE2F553-C7C7-1E46-85B3-031ACCFF27E8}"/>
    <dgm:cxn modelId="{E90A335C-DA20-2943-B3C9-6C2B8B9CBBC7}" type="presOf" srcId="{37BCA34C-A3F4-454F-990E-7F7A78589947}" destId="{95D9BDEB-2F3E-5246-B6AF-E96F981B5409}" srcOrd="0" destOrd="0" presId="urn:microsoft.com/office/officeart/2005/8/layout/hierarchy3"/>
    <dgm:cxn modelId="{8077DCE1-E7D4-0D44-9E8C-C9A009EAF0B0}" srcId="{5EAE91D4-CB34-AB4A-A679-B06F575ADF76}" destId="{82C51BE6-3378-E14F-B58C-C110E955F588}" srcOrd="4" destOrd="0" parTransId="{4DFFA0C7-2D21-724C-B9C4-0F3E904F064F}" sibTransId="{79F046BA-78CF-2B49-BA36-7E94C5FDBC33}"/>
    <dgm:cxn modelId="{AD2C698F-444E-A044-BEE8-9B16CDFC5C5A}" srcId="{243084C1-9F92-DE49-9916-966421C1AE77}" destId="{8B8F9AA0-0A45-FF4C-AA0A-63854FB6B075}" srcOrd="1" destOrd="0" parTransId="{12EB656A-18BE-9E4B-9CD2-A369B168A49F}" sibTransId="{8C2493EB-00E0-1F4E-8A6D-440984D103F0}"/>
    <dgm:cxn modelId="{EA46DE5E-1FA1-4E4C-B3CF-654D6E8F2955}" type="presOf" srcId="{8B8F9AA0-0A45-FF4C-AA0A-63854FB6B075}" destId="{35E4C8BD-BFE1-0C44-9A46-24AC042F294C}" srcOrd="0" destOrd="0" presId="urn:microsoft.com/office/officeart/2005/8/layout/hierarchy3"/>
    <dgm:cxn modelId="{BB41DCBA-84AF-A748-9620-AD39DA19477E}" type="presOf" srcId="{D37942AD-37FA-B940-9462-3784B2E53B95}" destId="{7B96F0B8-CCE1-BC41-8004-322C3D9747E3}" srcOrd="0" destOrd="0" presId="urn:microsoft.com/office/officeart/2005/8/layout/hierarchy3"/>
    <dgm:cxn modelId="{6776E1F5-AF04-C143-A582-8C891DE1936A}" type="presOf" srcId="{B2979761-27D0-D646-94B0-BF1BD8CFB253}" destId="{215E07B7-1425-5443-9F9D-FBD66F357C2C}" srcOrd="0" destOrd="0" presId="urn:microsoft.com/office/officeart/2005/8/layout/hierarchy3"/>
    <dgm:cxn modelId="{793F2F6E-A9DD-7343-9FC8-C5EFFA3EB0A8}" type="presOf" srcId="{FE56149B-1ED7-9C4D-A204-13B8DAC32301}" destId="{3EE2C245-F08E-164B-8331-AB3A775A4BF2}" srcOrd="0" destOrd="0" presId="urn:microsoft.com/office/officeart/2005/8/layout/hierarchy3"/>
    <dgm:cxn modelId="{EC747579-12BD-5F49-8A96-5807DCD156D9}" srcId="{82906319-C558-2F4F-8FB4-7102674092DD}" destId="{92F18E9F-241C-5A42-AC27-8B12A72DC9B4}" srcOrd="1" destOrd="0" parTransId="{B2979761-27D0-D646-94B0-BF1BD8CFB253}" sibTransId="{55897498-5A62-CD47-B7D5-3F4F5446F1A3}"/>
    <dgm:cxn modelId="{45317664-F818-C043-8E95-F471ABBA01FF}" type="presOf" srcId="{82C51BE6-3378-E14F-B58C-C110E955F588}" destId="{AC5E6A81-082F-9742-B11B-9606640BDF3E}" srcOrd="1" destOrd="0" presId="urn:microsoft.com/office/officeart/2005/8/layout/hierarchy3"/>
    <dgm:cxn modelId="{E9BAD986-CA95-9743-9355-6B3A662B81CD}" srcId="{5EAE91D4-CB34-AB4A-A679-B06F575ADF76}" destId="{9A2F12B6-DC1A-2A44-979F-D777C39ACABA}" srcOrd="1" destOrd="0" parTransId="{737BE1E5-6CC0-9044-9724-300C786AAF09}" sibTransId="{EBD1E136-9BE3-8D47-8A5C-FE8F3446EED6}"/>
    <dgm:cxn modelId="{7727D75A-7399-E34C-8F4A-54D220795BA2}" type="presOf" srcId="{92F18E9F-241C-5A42-AC27-8B12A72DC9B4}" destId="{3EFC1515-1155-154D-B6CA-7E6772E3DE93}" srcOrd="0" destOrd="0" presId="urn:microsoft.com/office/officeart/2005/8/layout/hierarchy3"/>
    <dgm:cxn modelId="{B760AEBE-9F1F-A141-829C-9EC2405F4D7C}" srcId="{82C51BE6-3378-E14F-B58C-C110E955F588}" destId="{FE56149B-1ED7-9C4D-A204-13B8DAC32301}" srcOrd="1" destOrd="0" parTransId="{D37942AD-37FA-B940-9462-3784B2E53B95}" sibTransId="{D8AFB3D0-4E82-4445-BD8A-A54B65E1FF3C}"/>
    <dgm:cxn modelId="{B2B24A86-2B73-B743-950E-7D87004F6253}" type="presOf" srcId="{4FA82F2B-29DF-0748-9D36-9FD8A7215288}" destId="{78273357-B069-C443-B110-5919A4D6215C}" srcOrd="0" destOrd="0" presId="urn:microsoft.com/office/officeart/2005/8/layout/hierarchy3"/>
    <dgm:cxn modelId="{5D4D3B3C-BD70-9A47-8584-E24D14029BC7}" srcId="{243084C1-9F92-DE49-9916-966421C1AE77}" destId="{65E97A80-8C15-104A-9252-053A8451DF58}" srcOrd="0" destOrd="0" parTransId="{7AE8424A-3E5F-3D45-ACBE-EE698C4B9A6C}" sibTransId="{91084453-B101-E94E-840A-E732CAB40E1E}"/>
    <dgm:cxn modelId="{84702DC0-544D-F146-A6E8-97AF0169C213}" type="presOf" srcId="{7AE8424A-3E5F-3D45-ACBE-EE698C4B9A6C}" destId="{6F761E1F-561E-DC4E-957C-42616F198214}" srcOrd="0" destOrd="0" presId="urn:microsoft.com/office/officeart/2005/8/layout/hierarchy3"/>
    <dgm:cxn modelId="{DBDFB450-69F3-6B47-9FED-B42898CF529A}" type="presOf" srcId="{12EB656A-18BE-9E4B-9CD2-A369B168A49F}" destId="{39D04C28-A746-A040-8426-24DB7B664DB4}" srcOrd="0" destOrd="0" presId="urn:microsoft.com/office/officeart/2005/8/layout/hierarchy3"/>
    <dgm:cxn modelId="{61061239-6A1E-8943-A057-403753C3F2FD}" type="presOf" srcId="{9A2F12B6-DC1A-2A44-979F-D777C39ACABA}" destId="{0F935A73-7B03-0E40-812D-AC87FCA9C756}" srcOrd="1" destOrd="0" presId="urn:microsoft.com/office/officeart/2005/8/layout/hierarchy3"/>
    <dgm:cxn modelId="{587195F0-453B-9044-8A51-F1B8FB2CA948}" srcId="{5EAE91D4-CB34-AB4A-A679-B06F575ADF76}" destId="{D318AF8F-D957-5D42-AAE4-5E000829661B}" srcOrd="3" destOrd="0" parTransId="{9955A782-5877-444D-BE12-6A13FE4EB7E4}" sibTransId="{FE7C567E-F28B-E64B-8E95-A1DAFFF9E846}"/>
    <dgm:cxn modelId="{5E17FA39-EF5F-6743-AB98-24DBE3073979}" type="presOf" srcId="{D3DF89AA-4453-EF47-8267-2623B0175E9B}" destId="{9E020B17-C7D4-1C42-AB0A-885E48DB2F29}" srcOrd="0" destOrd="0" presId="urn:microsoft.com/office/officeart/2005/8/layout/hierarchy3"/>
    <dgm:cxn modelId="{8347F868-A519-914A-8F21-6BE95EB1478A}" type="presOf" srcId="{A10F4B3B-6C15-2E44-A0F8-2BF9526C591C}" destId="{9DE3341B-C776-3F48-A8C1-9A9ABED3C080}" srcOrd="0" destOrd="0" presId="urn:microsoft.com/office/officeart/2005/8/layout/hierarchy3"/>
    <dgm:cxn modelId="{5CA389B0-0568-684E-9CD8-14618A19AEAA}" type="presOf" srcId="{AE652301-4E85-234B-BEDC-793636E37CBB}" destId="{76AD05E3-6F9E-0F4E-967A-115452150836}" srcOrd="0" destOrd="0" presId="urn:microsoft.com/office/officeart/2005/8/layout/hierarchy3"/>
    <dgm:cxn modelId="{6661F7E6-8157-5343-A0B2-E874C40BAE64}" type="presParOf" srcId="{260D2725-93AC-D145-BBCC-5281BA53A9A8}" destId="{128548DD-9B49-3A4C-B8E2-17306546A18E}" srcOrd="0" destOrd="0" presId="urn:microsoft.com/office/officeart/2005/8/layout/hierarchy3"/>
    <dgm:cxn modelId="{629D79FE-ED78-2248-8F74-9CD971CB8492}" type="presParOf" srcId="{128548DD-9B49-3A4C-B8E2-17306546A18E}" destId="{F304ED2A-9B73-E748-919A-81C62DAA4F1C}" srcOrd="0" destOrd="0" presId="urn:microsoft.com/office/officeart/2005/8/layout/hierarchy3"/>
    <dgm:cxn modelId="{9CEFAD03-0589-F04A-B4AF-748B17C2D0A3}" type="presParOf" srcId="{F304ED2A-9B73-E748-919A-81C62DAA4F1C}" destId="{1EF52FDA-3F13-8648-BFDE-4A69D51DAE27}" srcOrd="0" destOrd="0" presId="urn:microsoft.com/office/officeart/2005/8/layout/hierarchy3"/>
    <dgm:cxn modelId="{670A882A-C48E-664E-8A6F-2BDA5E479D87}" type="presParOf" srcId="{F304ED2A-9B73-E748-919A-81C62DAA4F1C}" destId="{30655229-6085-7946-A654-38DEA4632E6C}" srcOrd="1" destOrd="0" presId="urn:microsoft.com/office/officeart/2005/8/layout/hierarchy3"/>
    <dgm:cxn modelId="{3AECC445-D06F-6241-AE04-BC99A99885CE}" type="presParOf" srcId="{128548DD-9B49-3A4C-B8E2-17306546A18E}" destId="{9977489B-6800-C04E-82F6-A870BC3C7DEF}" srcOrd="1" destOrd="0" presId="urn:microsoft.com/office/officeart/2005/8/layout/hierarchy3"/>
    <dgm:cxn modelId="{42171CAA-35D4-264B-A61A-40C365CDFCFE}" type="presParOf" srcId="{9977489B-6800-C04E-82F6-A870BC3C7DEF}" destId="{6F761E1F-561E-DC4E-957C-42616F198214}" srcOrd="0" destOrd="0" presId="urn:microsoft.com/office/officeart/2005/8/layout/hierarchy3"/>
    <dgm:cxn modelId="{98452565-2DF6-144F-AA22-4AD08AEBC8C5}" type="presParOf" srcId="{9977489B-6800-C04E-82F6-A870BC3C7DEF}" destId="{9DCBF298-BC62-4649-8B5F-7092DC91BB27}" srcOrd="1" destOrd="0" presId="urn:microsoft.com/office/officeart/2005/8/layout/hierarchy3"/>
    <dgm:cxn modelId="{294E9B58-58A8-4F4E-951E-0E3746F9A7A9}" type="presParOf" srcId="{9977489B-6800-C04E-82F6-A870BC3C7DEF}" destId="{39D04C28-A746-A040-8426-24DB7B664DB4}" srcOrd="2" destOrd="0" presId="urn:microsoft.com/office/officeart/2005/8/layout/hierarchy3"/>
    <dgm:cxn modelId="{E7F01FC9-1445-F047-8865-068FA2C795CB}" type="presParOf" srcId="{9977489B-6800-C04E-82F6-A870BC3C7DEF}" destId="{35E4C8BD-BFE1-0C44-9A46-24AC042F294C}" srcOrd="3" destOrd="0" presId="urn:microsoft.com/office/officeart/2005/8/layout/hierarchy3"/>
    <dgm:cxn modelId="{CA6D20EE-8635-324E-9821-D8B2580A17E2}" type="presParOf" srcId="{260D2725-93AC-D145-BBCC-5281BA53A9A8}" destId="{CA4C354C-50D7-3B4C-AF91-83456F071653}" srcOrd="1" destOrd="0" presId="urn:microsoft.com/office/officeart/2005/8/layout/hierarchy3"/>
    <dgm:cxn modelId="{9DD26D2F-F7ED-8440-A913-76673794563F}" type="presParOf" srcId="{CA4C354C-50D7-3B4C-AF91-83456F071653}" destId="{A9960BA8-240A-794C-BDAB-812946B21CAA}" srcOrd="0" destOrd="0" presId="urn:microsoft.com/office/officeart/2005/8/layout/hierarchy3"/>
    <dgm:cxn modelId="{DAD7A188-9F22-D943-99BD-B09F29C6D580}" type="presParOf" srcId="{A9960BA8-240A-794C-BDAB-812946B21CAA}" destId="{0DD0E48C-3F0C-9A43-A0CE-B73EE5AF0B7F}" srcOrd="0" destOrd="0" presId="urn:microsoft.com/office/officeart/2005/8/layout/hierarchy3"/>
    <dgm:cxn modelId="{7285F874-553D-E14F-ADC8-251D6E3973A8}" type="presParOf" srcId="{A9960BA8-240A-794C-BDAB-812946B21CAA}" destId="{0F935A73-7B03-0E40-812D-AC87FCA9C756}" srcOrd="1" destOrd="0" presId="urn:microsoft.com/office/officeart/2005/8/layout/hierarchy3"/>
    <dgm:cxn modelId="{65057559-D45B-7A48-BDDF-064A3519C16C}" type="presParOf" srcId="{CA4C354C-50D7-3B4C-AF91-83456F071653}" destId="{670264C2-0FE3-4E44-8B96-1ED8FC3EA9BA}" srcOrd="1" destOrd="0" presId="urn:microsoft.com/office/officeart/2005/8/layout/hierarchy3"/>
    <dgm:cxn modelId="{B6EFF224-DDC3-2441-8A50-955EC5B42425}" type="presParOf" srcId="{670264C2-0FE3-4E44-8B96-1ED8FC3EA9BA}" destId="{95D9BDEB-2F3E-5246-B6AF-E96F981B5409}" srcOrd="0" destOrd="0" presId="urn:microsoft.com/office/officeart/2005/8/layout/hierarchy3"/>
    <dgm:cxn modelId="{37255D73-9E79-6D4D-95D2-BFCE2EC3DA75}" type="presParOf" srcId="{670264C2-0FE3-4E44-8B96-1ED8FC3EA9BA}" destId="{97FEED4C-6A3F-F243-8C1A-7B8BEA4CB97C}" srcOrd="1" destOrd="0" presId="urn:microsoft.com/office/officeart/2005/8/layout/hierarchy3"/>
    <dgm:cxn modelId="{6FF1AB56-1043-604C-9A85-0FF91782041E}" type="presParOf" srcId="{260D2725-93AC-D145-BBCC-5281BA53A9A8}" destId="{6C426165-2E93-D742-881D-ADC07BCD1758}" srcOrd="2" destOrd="0" presId="urn:microsoft.com/office/officeart/2005/8/layout/hierarchy3"/>
    <dgm:cxn modelId="{9F3894F7-7901-2044-B462-A1450B1ECF6B}" type="presParOf" srcId="{6C426165-2E93-D742-881D-ADC07BCD1758}" destId="{7C6B58CB-F598-EB44-9577-752A996C55E9}" srcOrd="0" destOrd="0" presId="urn:microsoft.com/office/officeart/2005/8/layout/hierarchy3"/>
    <dgm:cxn modelId="{1004D1BF-CF95-0247-9F68-140EDC254254}" type="presParOf" srcId="{7C6B58CB-F598-EB44-9577-752A996C55E9}" destId="{686AF90E-8565-474D-8E61-85A18F3C9024}" srcOrd="0" destOrd="0" presId="urn:microsoft.com/office/officeart/2005/8/layout/hierarchy3"/>
    <dgm:cxn modelId="{F53BF8FD-77F1-C342-9C5A-696B8054DD89}" type="presParOf" srcId="{7C6B58CB-F598-EB44-9577-752A996C55E9}" destId="{742EB335-6A26-D844-9DED-AC7D9AB650FE}" srcOrd="1" destOrd="0" presId="urn:microsoft.com/office/officeart/2005/8/layout/hierarchy3"/>
    <dgm:cxn modelId="{FBA4FF37-EF6D-CA48-AD3C-C2AD051FF476}" type="presParOf" srcId="{6C426165-2E93-D742-881D-ADC07BCD1758}" destId="{9E613377-0304-AC4B-8A1E-560B5F529D3B}" srcOrd="1" destOrd="0" presId="urn:microsoft.com/office/officeart/2005/8/layout/hierarchy3"/>
    <dgm:cxn modelId="{38E581B9-F6F4-E44D-B39F-18042A3A9CBE}" type="presParOf" srcId="{9E613377-0304-AC4B-8A1E-560B5F529D3B}" destId="{F8839105-D1AD-8440-9AE3-93509CF4030C}" srcOrd="0" destOrd="0" presId="urn:microsoft.com/office/officeart/2005/8/layout/hierarchy3"/>
    <dgm:cxn modelId="{4C43E231-2FCA-B84F-A321-C5B0E2277A0C}" type="presParOf" srcId="{9E613377-0304-AC4B-8A1E-560B5F529D3B}" destId="{B167E580-C4A0-2749-BCFF-6C0C058EAD24}" srcOrd="1" destOrd="0" presId="urn:microsoft.com/office/officeart/2005/8/layout/hierarchy3"/>
    <dgm:cxn modelId="{48371046-C696-2B4D-BEB7-22769E37A4F0}" type="presParOf" srcId="{9E613377-0304-AC4B-8A1E-560B5F529D3B}" destId="{215E07B7-1425-5443-9F9D-FBD66F357C2C}" srcOrd="2" destOrd="0" presId="urn:microsoft.com/office/officeart/2005/8/layout/hierarchy3"/>
    <dgm:cxn modelId="{202E18E9-09F5-FD4A-AFC9-0375002CBD03}" type="presParOf" srcId="{9E613377-0304-AC4B-8A1E-560B5F529D3B}" destId="{3EFC1515-1155-154D-B6CA-7E6772E3DE93}" srcOrd="3" destOrd="0" presId="urn:microsoft.com/office/officeart/2005/8/layout/hierarchy3"/>
    <dgm:cxn modelId="{95C0CA1E-749B-7640-86B1-4844E4D8B926}" type="presParOf" srcId="{9E613377-0304-AC4B-8A1E-560B5F529D3B}" destId="{76AD05E3-6F9E-0F4E-967A-115452150836}" srcOrd="4" destOrd="0" presId="urn:microsoft.com/office/officeart/2005/8/layout/hierarchy3"/>
    <dgm:cxn modelId="{6EA43601-E029-224E-9317-FF3C4F6074B2}" type="presParOf" srcId="{9E613377-0304-AC4B-8A1E-560B5F529D3B}" destId="{EE15E563-A470-714F-93B9-7318743746B5}" srcOrd="5" destOrd="0" presId="urn:microsoft.com/office/officeart/2005/8/layout/hierarchy3"/>
    <dgm:cxn modelId="{0197DC72-3311-F54C-BCAA-5EAA5F09493A}" type="presParOf" srcId="{260D2725-93AC-D145-BBCC-5281BA53A9A8}" destId="{D2FC348B-04C9-754E-83EF-656C21DDF7E6}" srcOrd="3" destOrd="0" presId="urn:microsoft.com/office/officeart/2005/8/layout/hierarchy3"/>
    <dgm:cxn modelId="{CA1B5775-3D45-0147-8D7F-D1DA9AD1D047}" type="presParOf" srcId="{D2FC348B-04C9-754E-83EF-656C21DDF7E6}" destId="{91ADCFE1-8EA4-364A-A0A9-4D20EFC8D077}" srcOrd="0" destOrd="0" presId="urn:microsoft.com/office/officeart/2005/8/layout/hierarchy3"/>
    <dgm:cxn modelId="{957C2E1C-D9DB-BF4E-BB9C-5CC824FE41DF}" type="presParOf" srcId="{91ADCFE1-8EA4-364A-A0A9-4D20EFC8D077}" destId="{ACCED6E5-53A7-D845-8635-8C452E9FAF06}" srcOrd="0" destOrd="0" presId="urn:microsoft.com/office/officeart/2005/8/layout/hierarchy3"/>
    <dgm:cxn modelId="{B9074EEE-26B6-6740-BE35-538809276BD2}" type="presParOf" srcId="{91ADCFE1-8EA4-364A-A0A9-4D20EFC8D077}" destId="{29F28617-B2C7-AC43-AC77-4623EA5230C0}" srcOrd="1" destOrd="0" presId="urn:microsoft.com/office/officeart/2005/8/layout/hierarchy3"/>
    <dgm:cxn modelId="{3F5C7A70-4494-9748-89DE-993664BBE6DF}" type="presParOf" srcId="{D2FC348B-04C9-754E-83EF-656C21DDF7E6}" destId="{BA5C415E-4AA1-9D4D-9836-E99DBBF46DB8}" srcOrd="1" destOrd="0" presId="urn:microsoft.com/office/officeart/2005/8/layout/hierarchy3"/>
    <dgm:cxn modelId="{08275095-7272-A346-89AF-F24B3CDA70F1}" type="presParOf" srcId="{BA5C415E-4AA1-9D4D-9836-E99DBBF46DB8}" destId="{78273357-B069-C443-B110-5919A4D6215C}" srcOrd="0" destOrd="0" presId="urn:microsoft.com/office/officeart/2005/8/layout/hierarchy3"/>
    <dgm:cxn modelId="{E63DB1A8-E34A-1A46-9797-43EAD7058CB5}" type="presParOf" srcId="{BA5C415E-4AA1-9D4D-9836-E99DBBF46DB8}" destId="{75AAA57D-3380-4844-8BD6-0773FCDA1CC1}" srcOrd="1" destOrd="0" presId="urn:microsoft.com/office/officeart/2005/8/layout/hierarchy3"/>
    <dgm:cxn modelId="{6EAD4C79-80AF-3843-97F9-DD6C47359F83}" type="presParOf" srcId="{260D2725-93AC-D145-BBCC-5281BA53A9A8}" destId="{CDA700F4-5486-C64A-9827-0115B2B6192C}" srcOrd="4" destOrd="0" presId="urn:microsoft.com/office/officeart/2005/8/layout/hierarchy3"/>
    <dgm:cxn modelId="{9A5C2647-AD5B-D24A-B5FD-16D2B1A7B89C}" type="presParOf" srcId="{CDA700F4-5486-C64A-9827-0115B2B6192C}" destId="{504E5D6A-D9CB-DD42-A65D-C80235E16661}" srcOrd="0" destOrd="0" presId="urn:microsoft.com/office/officeart/2005/8/layout/hierarchy3"/>
    <dgm:cxn modelId="{BC300240-E548-E04D-9FAF-30B1C87D12E1}" type="presParOf" srcId="{504E5D6A-D9CB-DD42-A65D-C80235E16661}" destId="{248A8112-6226-7945-9A94-8B06F7D49826}" srcOrd="0" destOrd="0" presId="urn:microsoft.com/office/officeart/2005/8/layout/hierarchy3"/>
    <dgm:cxn modelId="{69759BE7-51EB-1448-99EA-CFB13DE99B21}" type="presParOf" srcId="{504E5D6A-D9CB-DD42-A65D-C80235E16661}" destId="{AC5E6A81-082F-9742-B11B-9606640BDF3E}" srcOrd="1" destOrd="0" presId="urn:microsoft.com/office/officeart/2005/8/layout/hierarchy3"/>
    <dgm:cxn modelId="{BBA7859F-0705-7C42-B268-BF9658C6D935}" type="presParOf" srcId="{CDA700F4-5486-C64A-9827-0115B2B6192C}" destId="{441229CD-A63A-4B4A-AE5A-AC10C40053F4}" srcOrd="1" destOrd="0" presId="urn:microsoft.com/office/officeart/2005/8/layout/hierarchy3"/>
    <dgm:cxn modelId="{8739C6F7-D89B-D34D-A23D-0F29EE99A3AB}" type="presParOf" srcId="{441229CD-A63A-4B4A-AE5A-AC10C40053F4}" destId="{9E020B17-C7D4-1C42-AB0A-885E48DB2F29}" srcOrd="0" destOrd="0" presId="urn:microsoft.com/office/officeart/2005/8/layout/hierarchy3"/>
    <dgm:cxn modelId="{EFCBBC72-4EB7-FB43-8E91-FCC6497D3158}" type="presParOf" srcId="{441229CD-A63A-4B4A-AE5A-AC10C40053F4}" destId="{9DE3341B-C776-3F48-A8C1-9A9ABED3C080}" srcOrd="1" destOrd="0" presId="urn:microsoft.com/office/officeart/2005/8/layout/hierarchy3"/>
    <dgm:cxn modelId="{5D441F3E-5714-594A-A657-409662659529}" type="presParOf" srcId="{441229CD-A63A-4B4A-AE5A-AC10C40053F4}" destId="{7B96F0B8-CCE1-BC41-8004-322C3D9747E3}" srcOrd="2" destOrd="0" presId="urn:microsoft.com/office/officeart/2005/8/layout/hierarchy3"/>
    <dgm:cxn modelId="{FD912D01-193D-C74F-BA7A-757CFE1BE6A4}" type="presParOf" srcId="{441229CD-A63A-4B4A-AE5A-AC10C40053F4}" destId="{3EE2C245-F08E-164B-8331-AB3A775A4BF2}"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CE49CF-2FBE-C84B-8ADD-64122F57D503}">
      <dsp:nvSpPr>
        <dsp:cNvPr id="0" name=""/>
        <dsp:cNvSpPr/>
      </dsp:nvSpPr>
      <dsp:spPr>
        <a:xfrm>
          <a:off x="31" y="44800"/>
          <a:ext cx="3062213" cy="748800"/>
        </a:xfrm>
        <a:prstGeom prst="rect">
          <a:avLst/>
        </a:prstGeom>
        <a:solidFill>
          <a:schemeClr val="bg2"/>
        </a:solidFill>
        <a:ln w="10000" cap="flat" cmpd="sng" algn="ctr">
          <a:solidFill>
            <a:schemeClr val="accent1">
              <a:lumMod val="60000"/>
              <a:lumOff val="40000"/>
            </a:schemeClr>
          </a:solidFill>
          <a:prstDash val="solid"/>
        </a:ln>
        <a:effectLst>
          <a:outerShdw blurRad="31750" dist="25400" dir="5400000"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b="0" kern="1200" dirty="0" smtClean="0">
              <a:solidFill>
                <a:srgbClr val="FF6600"/>
              </a:solidFill>
              <a:latin typeface="Calibri"/>
              <a:cs typeface="Calibri"/>
            </a:rPr>
            <a:t>MANDATED</a:t>
          </a:r>
          <a:endParaRPr lang="en-US" sz="2600" b="0" kern="1200" dirty="0">
            <a:solidFill>
              <a:srgbClr val="FF6600"/>
            </a:solidFill>
            <a:latin typeface="Calibri"/>
            <a:cs typeface="Calibri"/>
          </a:endParaRPr>
        </a:p>
      </dsp:txBody>
      <dsp:txXfrm>
        <a:off x="31" y="44800"/>
        <a:ext cx="3062213" cy="748800"/>
      </dsp:txXfrm>
    </dsp:sp>
    <dsp:sp modelId="{F1BF130C-3D3B-574D-A90D-881FEFD814B6}">
      <dsp:nvSpPr>
        <dsp:cNvPr id="0" name=""/>
        <dsp:cNvSpPr/>
      </dsp:nvSpPr>
      <dsp:spPr>
        <a:xfrm>
          <a:off x="31" y="793600"/>
          <a:ext cx="3062213" cy="3568500"/>
        </a:xfrm>
        <a:prstGeom prst="rect">
          <a:avLst/>
        </a:prstGeom>
        <a:solidFill>
          <a:schemeClr val="accent2">
            <a:lumMod val="75000"/>
            <a:alpha val="90000"/>
          </a:schemeClr>
        </a:solidFill>
        <a:ln w="10000" cap="flat" cmpd="sng" algn="ctr">
          <a:solidFill>
            <a:schemeClr val="bg1">
              <a:alpha val="9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smtClean="0">
              <a:solidFill>
                <a:schemeClr val="accent1">
                  <a:lumMod val="50000"/>
                </a:schemeClr>
              </a:solidFill>
              <a:latin typeface="Calibri"/>
              <a:cs typeface="Calibri"/>
            </a:rPr>
            <a:t>legal</a:t>
          </a:r>
          <a:endParaRPr lang="en-US" sz="2600" kern="1200" dirty="0">
            <a:solidFill>
              <a:schemeClr val="accent1">
                <a:lumMod val="50000"/>
              </a:schemeClr>
            </a:solidFill>
            <a:latin typeface="Calibri"/>
            <a:cs typeface="Calibri"/>
          </a:endParaRPr>
        </a:p>
        <a:p>
          <a:pPr marL="228600" lvl="1" indent="-228600" algn="l" defTabSz="1155700">
            <a:lnSpc>
              <a:spcPct val="90000"/>
            </a:lnSpc>
            <a:spcBef>
              <a:spcPct val="0"/>
            </a:spcBef>
            <a:spcAft>
              <a:spcPct val="15000"/>
            </a:spcAft>
            <a:buChar char="••"/>
          </a:pPr>
          <a:r>
            <a:rPr lang="en-US" sz="2600" kern="1200" dirty="0" smtClean="0">
              <a:solidFill>
                <a:schemeClr val="accent1">
                  <a:lumMod val="50000"/>
                </a:schemeClr>
              </a:solidFill>
              <a:latin typeface="Calibri"/>
              <a:cs typeface="Calibri"/>
            </a:rPr>
            <a:t>medical</a:t>
          </a:r>
          <a:endParaRPr lang="en-US" sz="2600" kern="1200" dirty="0">
            <a:solidFill>
              <a:schemeClr val="accent1">
                <a:lumMod val="50000"/>
              </a:schemeClr>
            </a:solidFill>
            <a:latin typeface="Calibri"/>
            <a:cs typeface="Calibri"/>
          </a:endParaRPr>
        </a:p>
        <a:p>
          <a:pPr marL="228600" lvl="1" indent="-228600" algn="l" defTabSz="1155700">
            <a:lnSpc>
              <a:spcPct val="90000"/>
            </a:lnSpc>
            <a:spcBef>
              <a:spcPct val="0"/>
            </a:spcBef>
            <a:spcAft>
              <a:spcPct val="15000"/>
            </a:spcAft>
            <a:buChar char="••"/>
          </a:pPr>
          <a:r>
            <a:rPr lang="en-US" sz="2600" kern="1200" dirty="0" smtClean="0">
              <a:solidFill>
                <a:schemeClr val="accent1">
                  <a:lumMod val="50000"/>
                </a:schemeClr>
              </a:solidFill>
              <a:latin typeface="Calibri"/>
              <a:cs typeface="Calibri"/>
            </a:rPr>
            <a:t>public agency</a:t>
          </a:r>
          <a:endParaRPr lang="en-US" sz="2600" kern="1200" dirty="0">
            <a:solidFill>
              <a:schemeClr val="accent1">
                <a:lumMod val="50000"/>
              </a:schemeClr>
            </a:solidFill>
            <a:latin typeface="Calibri"/>
            <a:cs typeface="Calibri"/>
          </a:endParaRPr>
        </a:p>
        <a:p>
          <a:pPr marL="228600" lvl="1" indent="-228600" algn="l" defTabSz="1155700">
            <a:lnSpc>
              <a:spcPct val="90000"/>
            </a:lnSpc>
            <a:spcBef>
              <a:spcPct val="0"/>
            </a:spcBef>
            <a:spcAft>
              <a:spcPct val="15000"/>
            </a:spcAft>
            <a:buChar char="••"/>
          </a:pPr>
          <a:r>
            <a:rPr lang="en-US" sz="2600" kern="1200" smtClean="0">
              <a:solidFill>
                <a:schemeClr val="accent1">
                  <a:lumMod val="50000"/>
                </a:schemeClr>
              </a:solidFill>
              <a:latin typeface="Calibri"/>
              <a:cs typeface="Calibri"/>
            </a:rPr>
            <a:t>other professionals</a:t>
          </a:r>
          <a:endParaRPr lang="en-US" sz="2600" kern="1200" dirty="0">
            <a:solidFill>
              <a:schemeClr val="accent1">
                <a:lumMod val="50000"/>
              </a:schemeClr>
            </a:solidFill>
            <a:latin typeface="Calibri"/>
            <a:cs typeface="Calibri"/>
          </a:endParaRPr>
        </a:p>
        <a:p>
          <a:pPr marL="228600" lvl="1" indent="-228600" algn="l" defTabSz="1155700">
            <a:lnSpc>
              <a:spcPct val="90000"/>
            </a:lnSpc>
            <a:spcBef>
              <a:spcPct val="0"/>
            </a:spcBef>
            <a:spcAft>
              <a:spcPct val="15000"/>
            </a:spcAft>
            <a:buChar char="••"/>
          </a:pPr>
          <a:r>
            <a:rPr lang="en-US" sz="2600" kern="1200" smtClean="0">
              <a:solidFill>
                <a:schemeClr val="accent1">
                  <a:lumMod val="50000"/>
                </a:schemeClr>
              </a:solidFill>
              <a:latin typeface="Calibri"/>
              <a:cs typeface="Calibri"/>
            </a:rPr>
            <a:t>helping professionals</a:t>
          </a:r>
          <a:endParaRPr lang="en-US" sz="2600" kern="1200" dirty="0">
            <a:solidFill>
              <a:schemeClr val="accent1">
                <a:lumMod val="50000"/>
              </a:schemeClr>
            </a:solidFill>
            <a:latin typeface="Calibri"/>
            <a:cs typeface="Calibri"/>
          </a:endParaRPr>
        </a:p>
        <a:p>
          <a:pPr marL="228600" lvl="1" indent="-228600" algn="l" defTabSz="1155700">
            <a:lnSpc>
              <a:spcPct val="90000"/>
            </a:lnSpc>
            <a:spcBef>
              <a:spcPct val="0"/>
            </a:spcBef>
            <a:spcAft>
              <a:spcPct val="15000"/>
            </a:spcAft>
            <a:buChar char="••"/>
          </a:pPr>
          <a:r>
            <a:rPr lang="en-US" sz="2600" kern="1200" smtClean="0">
              <a:solidFill>
                <a:schemeClr val="accent1">
                  <a:lumMod val="50000"/>
                </a:schemeClr>
              </a:solidFill>
              <a:latin typeface="Calibri"/>
              <a:cs typeface="Calibri"/>
            </a:rPr>
            <a:t>school/childcare</a:t>
          </a:r>
          <a:endParaRPr lang="en-US" sz="2600" kern="1200" dirty="0">
            <a:solidFill>
              <a:schemeClr val="accent1">
                <a:lumMod val="50000"/>
              </a:schemeClr>
            </a:solidFill>
            <a:latin typeface="Calibri"/>
            <a:cs typeface="Calibri"/>
          </a:endParaRPr>
        </a:p>
      </dsp:txBody>
      <dsp:txXfrm>
        <a:off x="31" y="793600"/>
        <a:ext cx="3062213" cy="3568500"/>
      </dsp:txXfrm>
    </dsp:sp>
    <dsp:sp modelId="{59C3FD96-5692-EA4A-952D-A059FB19E88A}">
      <dsp:nvSpPr>
        <dsp:cNvPr id="0" name=""/>
        <dsp:cNvSpPr/>
      </dsp:nvSpPr>
      <dsp:spPr>
        <a:xfrm>
          <a:off x="3490954" y="44800"/>
          <a:ext cx="3062213" cy="748800"/>
        </a:xfrm>
        <a:prstGeom prst="rect">
          <a:avLst/>
        </a:prstGeom>
        <a:solidFill>
          <a:schemeClr val="bg2"/>
        </a:solidFill>
        <a:ln w="10000" cap="flat" cmpd="sng" algn="ctr">
          <a:solidFill>
            <a:schemeClr val="accent1">
              <a:lumMod val="60000"/>
              <a:lumOff val="40000"/>
            </a:schemeClr>
          </a:solidFill>
          <a:prstDash val="solid"/>
        </a:ln>
        <a:effectLst>
          <a:outerShdw blurRad="31750" dist="25400" dir="5400000"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b="0" kern="1200" dirty="0" smtClean="0">
              <a:solidFill>
                <a:srgbClr val="FF6600"/>
              </a:solidFill>
              <a:latin typeface="Calibri"/>
              <a:cs typeface="Calibri"/>
            </a:rPr>
            <a:t>NON-MANDATED</a:t>
          </a:r>
          <a:endParaRPr lang="en-US" sz="2600" b="0" kern="1200" dirty="0">
            <a:solidFill>
              <a:srgbClr val="FF6600"/>
            </a:solidFill>
            <a:latin typeface="Calibri"/>
            <a:cs typeface="Calibri"/>
          </a:endParaRPr>
        </a:p>
      </dsp:txBody>
      <dsp:txXfrm>
        <a:off x="3490954" y="44800"/>
        <a:ext cx="3062213" cy="748800"/>
      </dsp:txXfrm>
    </dsp:sp>
    <dsp:sp modelId="{CFB44C08-2457-6B43-8652-630262CAC2A6}">
      <dsp:nvSpPr>
        <dsp:cNvPr id="0" name=""/>
        <dsp:cNvSpPr/>
      </dsp:nvSpPr>
      <dsp:spPr>
        <a:xfrm>
          <a:off x="3490954" y="793600"/>
          <a:ext cx="3062213" cy="3568500"/>
        </a:xfrm>
        <a:prstGeom prst="rect">
          <a:avLst/>
        </a:prstGeom>
        <a:solidFill>
          <a:schemeClr val="accent2">
            <a:lumMod val="75000"/>
            <a:alpha val="90000"/>
          </a:schemeClr>
        </a:solidFill>
        <a:ln w="10000" cap="flat" cmpd="sng" algn="ctr">
          <a:solidFill>
            <a:schemeClr val="bg1">
              <a:alpha val="9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smtClean="0">
              <a:solidFill>
                <a:schemeClr val="accent1">
                  <a:lumMod val="50000"/>
                </a:schemeClr>
              </a:solidFill>
              <a:latin typeface="Calibri"/>
              <a:cs typeface="Calibri"/>
            </a:rPr>
            <a:t>friends</a:t>
          </a:r>
          <a:endParaRPr lang="en-US" sz="2600" kern="1200" dirty="0">
            <a:solidFill>
              <a:schemeClr val="accent1">
                <a:lumMod val="50000"/>
              </a:schemeClr>
            </a:solidFill>
            <a:latin typeface="Calibri"/>
            <a:cs typeface="Calibri"/>
          </a:endParaRPr>
        </a:p>
        <a:p>
          <a:pPr marL="228600" lvl="1" indent="-228600" algn="l" defTabSz="1155700">
            <a:lnSpc>
              <a:spcPct val="90000"/>
            </a:lnSpc>
            <a:spcBef>
              <a:spcPct val="0"/>
            </a:spcBef>
            <a:spcAft>
              <a:spcPct val="15000"/>
            </a:spcAft>
            <a:buChar char="••"/>
          </a:pPr>
          <a:r>
            <a:rPr lang="en-US" sz="2600" kern="1200" smtClean="0">
              <a:solidFill>
                <a:schemeClr val="accent1">
                  <a:lumMod val="50000"/>
                </a:schemeClr>
              </a:solidFill>
              <a:latin typeface="Calibri"/>
              <a:cs typeface="Calibri"/>
            </a:rPr>
            <a:t>community</a:t>
          </a:r>
          <a:endParaRPr lang="en-US" sz="2600" kern="1200" dirty="0">
            <a:solidFill>
              <a:schemeClr val="accent1">
                <a:lumMod val="50000"/>
              </a:schemeClr>
            </a:solidFill>
            <a:latin typeface="Calibri"/>
            <a:cs typeface="Calibri"/>
          </a:endParaRPr>
        </a:p>
      </dsp:txBody>
      <dsp:txXfrm>
        <a:off x="3490954" y="793600"/>
        <a:ext cx="3062213" cy="35685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F52FDA-3F13-8648-BFDE-4A69D51DAE27}">
      <dsp:nvSpPr>
        <dsp:cNvPr id="0" name=""/>
        <dsp:cNvSpPr/>
      </dsp:nvSpPr>
      <dsp:spPr>
        <a:xfrm>
          <a:off x="4105" y="541266"/>
          <a:ext cx="1399947" cy="699973"/>
        </a:xfrm>
        <a:prstGeom prst="roundRect">
          <a:avLst>
            <a:gd name="adj" fmla="val 10000"/>
          </a:avLst>
        </a:prstGeom>
        <a:solidFill>
          <a:schemeClr val="bg2"/>
        </a:solidFill>
        <a:ln w="25400" cap="flat" cmpd="sng" algn="ctr">
          <a:solidFill>
            <a:schemeClr val="accent1"/>
          </a:solidFill>
          <a:prstDash val="solid"/>
          <a:round/>
          <a:headEnd type="none" w="med" len="med"/>
          <a:tailEnd type="none" w="med" len="me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smtClean="0">
              <a:solidFill>
                <a:srgbClr val="FF6600"/>
              </a:solidFill>
              <a:latin typeface="Calibri"/>
              <a:cs typeface="Calibri"/>
            </a:rPr>
            <a:t>SEXUAL ABUSE</a:t>
          </a:r>
          <a:endParaRPr lang="en-US" sz="1800" kern="1200" dirty="0">
            <a:solidFill>
              <a:srgbClr val="FF6600"/>
            </a:solidFill>
            <a:latin typeface="Calibri"/>
            <a:cs typeface="Calibri"/>
          </a:endParaRPr>
        </a:p>
      </dsp:txBody>
      <dsp:txXfrm>
        <a:off x="4105" y="541266"/>
        <a:ext cx="1399947" cy="699973"/>
      </dsp:txXfrm>
    </dsp:sp>
    <dsp:sp modelId="{6F761E1F-561E-DC4E-957C-42616F198214}">
      <dsp:nvSpPr>
        <dsp:cNvPr id="0" name=""/>
        <dsp:cNvSpPr/>
      </dsp:nvSpPr>
      <dsp:spPr>
        <a:xfrm>
          <a:off x="144100" y="1241240"/>
          <a:ext cx="139994" cy="524980"/>
        </a:xfrm>
        <a:custGeom>
          <a:avLst/>
          <a:gdLst/>
          <a:ahLst/>
          <a:cxnLst/>
          <a:rect l="0" t="0" r="0" b="0"/>
          <a:pathLst>
            <a:path>
              <a:moveTo>
                <a:pt x="0" y="0"/>
              </a:moveTo>
              <a:lnTo>
                <a:pt x="0" y="524980"/>
              </a:lnTo>
              <a:lnTo>
                <a:pt x="139994" y="524980"/>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CBF298-BC62-4649-8B5F-7092DC91BB27}">
      <dsp:nvSpPr>
        <dsp:cNvPr id="0" name=""/>
        <dsp:cNvSpPr/>
      </dsp:nvSpPr>
      <dsp:spPr>
        <a:xfrm>
          <a:off x="284094" y="1416233"/>
          <a:ext cx="1119957" cy="699973"/>
        </a:xfrm>
        <a:prstGeom prst="roundRect">
          <a:avLst>
            <a:gd name="adj" fmla="val 10000"/>
          </a:avLst>
        </a:prstGeom>
        <a:solidFill>
          <a:schemeClr val="accent2">
            <a:lumMod val="75000"/>
            <a:alpha val="90000"/>
          </a:schemeClr>
        </a:solidFill>
        <a:ln w="19050" cap="flat" cmpd="sng" algn="ctr">
          <a:solidFill>
            <a:srgbClr val="FFFFFF"/>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Calibri"/>
              <a:cs typeface="Calibri"/>
            </a:rPr>
            <a:t>sexual abuse</a:t>
          </a:r>
          <a:endParaRPr lang="en-US" sz="1400" kern="1200" dirty="0">
            <a:latin typeface="Calibri"/>
            <a:cs typeface="Calibri"/>
          </a:endParaRPr>
        </a:p>
      </dsp:txBody>
      <dsp:txXfrm>
        <a:off x="284094" y="1416233"/>
        <a:ext cx="1119957" cy="699973"/>
      </dsp:txXfrm>
    </dsp:sp>
    <dsp:sp modelId="{39D04C28-A746-A040-8426-24DB7B664DB4}">
      <dsp:nvSpPr>
        <dsp:cNvPr id="0" name=""/>
        <dsp:cNvSpPr/>
      </dsp:nvSpPr>
      <dsp:spPr>
        <a:xfrm>
          <a:off x="144100" y="1241240"/>
          <a:ext cx="139994" cy="1399947"/>
        </a:xfrm>
        <a:custGeom>
          <a:avLst/>
          <a:gdLst/>
          <a:ahLst/>
          <a:cxnLst/>
          <a:rect l="0" t="0" r="0" b="0"/>
          <a:pathLst>
            <a:path>
              <a:moveTo>
                <a:pt x="0" y="0"/>
              </a:moveTo>
              <a:lnTo>
                <a:pt x="0" y="1399947"/>
              </a:lnTo>
              <a:lnTo>
                <a:pt x="139994" y="1399947"/>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E4C8BD-BFE1-0C44-9A46-24AC042F294C}">
      <dsp:nvSpPr>
        <dsp:cNvPr id="0" name=""/>
        <dsp:cNvSpPr/>
      </dsp:nvSpPr>
      <dsp:spPr>
        <a:xfrm>
          <a:off x="284094" y="2291200"/>
          <a:ext cx="1119957" cy="699973"/>
        </a:xfrm>
        <a:prstGeom prst="roundRect">
          <a:avLst>
            <a:gd name="adj" fmla="val 10000"/>
          </a:avLst>
        </a:prstGeom>
        <a:solidFill>
          <a:schemeClr val="accent2">
            <a:lumMod val="75000"/>
            <a:alpha val="90000"/>
          </a:schemeClr>
        </a:solidFill>
        <a:ln w="19050" cap="flat" cmpd="sng" algn="ctr">
          <a:solidFill>
            <a:srgbClr val="FFFFFF"/>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smtClean="0">
              <a:latin typeface="Calibri"/>
              <a:cs typeface="Calibri"/>
            </a:rPr>
            <a:t>exploitation</a:t>
          </a:r>
          <a:endParaRPr lang="en-US" sz="1400" kern="1200" dirty="0">
            <a:latin typeface="Calibri"/>
            <a:cs typeface="Calibri"/>
          </a:endParaRPr>
        </a:p>
      </dsp:txBody>
      <dsp:txXfrm>
        <a:off x="284094" y="2291200"/>
        <a:ext cx="1119957" cy="699973"/>
      </dsp:txXfrm>
    </dsp:sp>
    <dsp:sp modelId="{0DD0E48C-3F0C-9A43-A0CE-B73EE5AF0B7F}">
      <dsp:nvSpPr>
        <dsp:cNvPr id="0" name=""/>
        <dsp:cNvSpPr/>
      </dsp:nvSpPr>
      <dsp:spPr>
        <a:xfrm>
          <a:off x="1754039" y="541266"/>
          <a:ext cx="1399947" cy="699973"/>
        </a:xfrm>
        <a:prstGeom prst="roundRect">
          <a:avLst>
            <a:gd name="adj" fmla="val 10000"/>
          </a:avLst>
        </a:prstGeom>
        <a:solidFill>
          <a:schemeClr val="bg2"/>
        </a:solidFill>
        <a:ln w="25400" cap="flat" cmpd="sng" algn="ctr">
          <a:solidFill>
            <a:schemeClr val="accent1"/>
          </a:solidFill>
          <a:prstDash val="solid"/>
          <a:round/>
          <a:headEnd type="none" w="med" len="med"/>
          <a:tailEnd type="none" w="med" len="me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smtClean="0">
              <a:solidFill>
                <a:srgbClr val="FF6600"/>
              </a:solidFill>
              <a:latin typeface="Calibri"/>
              <a:cs typeface="Calibri"/>
            </a:rPr>
            <a:t>PHYSICAL ABUSE</a:t>
          </a:r>
          <a:endParaRPr lang="en-US" sz="1800" kern="1200" dirty="0">
            <a:solidFill>
              <a:srgbClr val="FF6600"/>
            </a:solidFill>
            <a:latin typeface="Calibri"/>
            <a:cs typeface="Calibri"/>
          </a:endParaRPr>
        </a:p>
      </dsp:txBody>
      <dsp:txXfrm>
        <a:off x="1754039" y="541266"/>
        <a:ext cx="1399947" cy="699973"/>
      </dsp:txXfrm>
    </dsp:sp>
    <dsp:sp modelId="{95D9BDEB-2F3E-5246-B6AF-E96F981B5409}">
      <dsp:nvSpPr>
        <dsp:cNvPr id="0" name=""/>
        <dsp:cNvSpPr/>
      </dsp:nvSpPr>
      <dsp:spPr>
        <a:xfrm>
          <a:off x="1894033" y="1241240"/>
          <a:ext cx="139994" cy="524980"/>
        </a:xfrm>
        <a:custGeom>
          <a:avLst/>
          <a:gdLst/>
          <a:ahLst/>
          <a:cxnLst/>
          <a:rect l="0" t="0" r="0" b="0"/>
          <a:pathLst>
            <a:path>
              <a:moveTo>
                <a:pt x="0" y="0"/>
              </a:moveTo>
              <a:lnTo>
                <a:pt x="0" y="524980"/>
              </a:lnTo>
              <a:lnTo>
                <a:pt x="139994" y="524980"/>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FEED4C-6A3F-F243-8C1A-7B8BEA4CB97C}">
      <dsp:nvSpPr>
        <dsp:cNvPr id="0" name=""/>
        <dsp:cNvSpPr/>
      </dsp:nvSpPr>
      <dsp:spPr>
        <a:xfrm>
          <a:off x="2034028" y="1416233"/>
          <a:ext cx="1119957" cy="699973"/>
        </a:xfrm>
        <a:prstGeom prst="roundRect">
          <a:avLst>
            <a:gd name="adj" fmla="val 10000"/>
          </a:avLst>
        </a:prstGeom>
        <a:solidFill>
          <a:schemeClr val="accent2">
            <a:lumMod val="75000"/>
            <a:alpha val="90000"/>
          </a:schemeClr>
        </a:solidFill>
        <a:ln w="19050" cap="flat" cmpd="sng" algn="ctr">
          <a:solidFill>
            <a:srgbClr val="FFFFFF"/>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smtClean="0">
              <a:latin typeface="Calibri"/>
              <a:cs typeface="Calibri"/>
            </a:rPr>
            <a:t>physical abuse</a:t>
          </a:r>
          <a:endParaRPr lang="en-US" sz="1400" kern="1200">
            <a:latin typeface="Calibri"/>
            <a:cs typeface="Calibri"/>
          </a:endParaRPr>
        </a:p>
      </dsp:txBody>
      <dsp:txXfrm>
        <a:off x="2034028" y="1416233"/>
        <a:ext cx="1119957" cy="699973"/>
      </dsp:txXfrm>
    </dsp:sp>
    <dsp:sp modelId="{686AF90E-8565-474D-8E61-85A18F3C9024}">
      <dsp:nvSpPr>
        <dsp:cNvPr id="0" name=""/>
        <dsp:cNvSpPr/>
      </dsp:nvSpPr>
      <dsp:spPr>
        <a:xfrm>
          <a:off x="3503972" y="541266"/>
          <a:ext cx="1399947" cy="699973"/>
        </a:xfrm>
        <a:prstGeom prst="roundRect">
          <a:avLst>
            <a:gd name="adj" fmla="val 10000"/>
          </a:avLst>
        </a:prstGeom>
        <a:solidFill>
          <a:schemeClr val="bg2"/>
        </a:solidFill>
        <a:ln w="25400" cap="flat" cmpd="sng" algn="ctr">
          <a:solidFill>
            <a:schemeClr val="accent1"/>
          </a:solidFill>
          <a:prstDash val="solid"/>
          <a:round/>
          <a:headEnd type="none" w="med" len="med"/>
          <a:tailEnd type="none" w="med" len="me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smtClean="0">
              <a:solidFill>
                <a:srgbClr val="FF6600"/>
              </a:solidFill>
              <a:latin typeface="Calibri"/>
              <a:cs typeface="Calibri"/>
            </a:rPr>
            <a:t>NEGLECT</a:t>
          </a:r>
          <a:endParaRPr lang="en-US" sz="1800" kern="1200" dirty="0">
            <a:solidFill>
              <a:srgbClr val="FF6600"/>
            </a:solidFill>
            <a:latin typeface="Calibri"/>
            <a:cs typeface="Calibri"/>
          </a:endParaRPr>
        </a:p>
      </dsp:txBody>
      <dsp:txXfrm>
        <a:off x="3503972" y="541266"/>
        <a:ext cx="1399947" cy="699973"/>
      </dsp:txXfrm>
    </dsp:sp>
    <dsp:sp modelId="{F8839105-D1AD-8440-9AE3-93509CF4030C}">
      <dsp:nvSpPr>
        <dsp:cNvPr id="0" name=""/>
        <dsp:cNvSpPr/>
      </dsp:nvSpPr>
      <dsp:spPr>
        <a:xfrm>
          <a:off x="3643967" y="1241240"/>
          <a:ext cx="139994" cy="524980"/>
        </a:xfrm>
        <a:custGeom>
          <a:avLst/>
          <a:gdLst/>
          <a:ahLst/>
          <a:cxnLst/>
          <a:rect l="0" t="0" r="0" b="0"/>
          <a:pathLst>
            <a:path>
              <a:moveTo>
                <a:pt x="0" y="0"/>
              </a:moveTo>
              <a:lnTo>
                <a:pt x="0" y="524980"/>
              </a:lnTo>
              <a:lnTo>
                <a:pt x="139994" y="524980"/>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67E580-C4A0-2749-BCFF-6C0C058EAD24}">
      <dsp:nvSpPr>
        <dsp:cNvPr id="0" name=""/>
        <dsp:cNvSpPr/>
      </dsp:nvSpPr>
      <dsp:spPr>
        <a:xfrm>
          <a:off x="3783962" y="1416233"/>
          <a:ext cx="1119957" cy="699973"/>
        </a:xfrm>
        <a:prstGeom prst="roundRect">
          <a:avLst>
            <a:gd name="adj" fmla="val 10000"/>
          </a:avLst>
        </a:prstGeom>
        <a:solidFill>
          <a:schemeClr val="accent2">
            <a:lumMod val="75000"/>
            <a:alpha val="90000"/>
          </a:schemeClr>
        </a:solidFill>
        <a:ln w="19050" cap="flat" cmpd="sng" algn="ctr">
          <a:solidFill>
            <a:srgbClr val="FFFFFF"/>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Calibri"/>
              <a:cs typeface="Calibri"/>
            </a:rPr>
            <a:t>severe neglect</a:t>
          </a:r>
          <a:endParaRPr lang="en-US" sz="1400" kern="1200" dirty="0">
            <a:latin typeface="Calibri"/>
            <a:cs typeface="Calibri"/>
          </a:endParaRPr>
        </a:p>
      </dsp:txBody>
      <dsp:txXfrm>
        <a:off x="3783962" y="1416233"/>
        <a:ext cx="1119957" cy="699973"/>
      </dsp:txXfrm>
    </dsp:sp>
    <dsp:sp modelId="{215E07B7-1425-5443-9F9D-FBD66F357C2C}">
      <dsp:nvSpPr>
        <dsp:cNvPr id="0" name=""/>
        <dsp:cNvSpPr/>
      </dsp:nvSpPr>
      <dsp:spPr>
        <a:xfrm>
          <a:off x="3643967" y="1241240"/>
          <a:ext cx="139994" cy="1399947"/>
        </a:xfrm>
        <a:custGeom>
          <a:avLst/>
          <a:gdLst/>
          <a:ahLst/>
          <a:cxnLst/>
          <a:rect l="0" t="0" r="0" b="0"/>
          <a:pathLst>
            <a:path>
              <a:moveTo>
                <a:pt x="0" y="0"/>
              </a:moveTo>
              <a:lnTo>
                <a:pt x="0" y="1399947"/>
              </a:lnTo>
              <a:lnTo>
                <a:pt x="139994" y="1399947"/>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FC1515-1155-154D-B6CA-7E6772E3DE93}">
      <dsp:nvSpPr>
        <dsp:cNvPr id="0" name=""/>
        <dsp:cNvSpPr/>
      </dsp:nvSpPr>
      <dsp:spPr>
        <a:xfrm>
          <a:off x="3783962" y="2291200"/>
          <a:ext cx="1119957" cy="699973"/>
        </a:xfrm>
        <a:prstGeom prst="roundRect">
          <a:avLst>
            <a:gd name="adj" fmla="val 10000"/>
          </a:avLst>
        </a:prstGeom>
        <a:solidFill>
          <a:schemeClr val="accent2">
            <a:lumMod val="75000"/>
            <a:alpha val="90000"/>
          </a:schemeClr>
        </a:solidFill>
        <a:ln w="19050" cap="flat" cmpd="sng" algn="ctr">
          <a:solidFill>
            <a:srgbClr val="FFFFFF"/>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Calibri"/>
              <a:cs typeface="Calibri"/>
            </a:rPr>
            <a:t>general neglect</a:t>
          </a:r>
          <a:endParaRPr lang="en-US" sz="1400" kern="1200" dirty="0">
            <a:latin typeface="Calibri"/>
            <a:cs typeface="Calibri"/>
          </a:endParaRPr>
        </a:p>
      </dsp:txBody>
      <dsp:txXfrm>
        <a:off x="3783962" y="2291200"/>
        <a:ext cx="1119957" cy="699973"/>
      </dsp:txXfrm>
    </dsp:sp>
    <dsp:sp modelId="{76AD05E3-6F9E-0F4E-967A-115452150836}">
      <dsp:nvSpPr>
        <dsp:cNvPr id="0" name=""/>
        <dsp:cNvSpPr/>
      </dsp:nvSpPr>
      <dsp:spPr>
        <a:xfrm>
          <a:off x="3643967" y="1241240"/>
          <a:ext cx="139994" cy="2274913"/>
        </a:xfrm>
        <a:custGeom>
          <a:avLst/>
          <a:gdLst/>
          <a:ahLst/>
          <a:cxnLst/>
          <a:rect l="0" t="0" r="0" b="0"/>
          <a:pathLst>
            <a:path>
              <a:moveTo>
                <a:pt x="0" y="0"/>
              </a:moveTo>
              <a:lnTo>
                <a:pt x="0" y="2274913"/>
              </a:lnTo>
              <a:lnTo>
                <a:pt x="139994" y="2274913"/>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15E563-A470-714F-93B9-7318743746B5}">
      <dsp:nvSpPr>
        <dsp:cNvPr id="0" name=""/>
        <dsp:cNvSpPr/>
      </dsp:nvSpPr>
      <dsp:spPr>
        <a:xfrm>
          <a:off x="3783962" y="3166167"/>
          <a:ext cx="1119957" cy="699973"/>
        </a:xfrm>
        <a:prstGeom prst="roundRect">
          <a:avLst>
            <a:gd name="adj" fmla="val 10000"/>
          </a:avLst>
        </a:prstGeom>
        <a:solidFill>
          <a:schemeClr val="accent2">
            <a:lumMod val="75000"/>
            <a:alpha val="90000"/>
          </a:schemeClr>
        </a:solidFill>
        <a:ln w="19050" cap="flat" cmpd="sng" algn="ctr">
          <a:solidFill>
            <a:srgbClr val="FFFFFF"/>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smtClean="0">
              <a:latin typeface="Calibri"/>
              <a:cs typeface="Calibri"/>
            </a:rPr>
            <a:t>caretaker </a:t>
          </a:r>
          <a:r>
            <a:rPr lang="en-US" sz="1400" kern="1200" dirty="0" smtClean="0">
              <a:latin typeface="Calibri"/>
              <a:cs typeface="Calibri"/>
            </a:rPr>
            <a:t>absence/incapacity</a:t>
          </a:r>
          <a:endParaRPr lang="en-US" sz="1400" kern="1200" dirty="0">
            <a:latin typeface="Calibri"/>
            <a:cs typeface="Calibri"/>
          </a:endParaRPr>
        </a:p>
      </dsp:txBody>
      <dsp:txXfrm>
        <a:off x="3783962" y="3166167"/>
        <a:ext cx="1119957" cy="699973"/>
      </dsp:txXfrm>
    </dsp:sp>
    <dsp:sp modelId="{ACCED6E5-53A7-D845-8635-8C452E9FAF06}">
      <dsp:nvSpPr>
        <dsp:cNvPr id="0" name=""/>
        <dsp:cNvSpPr/>
      </dsp:nvSpPr>
      <dsp:spPr>
        <a:xfrm>
          <a:off x="5253906" y="541266"/>
          <a:ext cx="1399947" cy="699973"/>
        </a:xfrm>
        <a:prstGeom prst="roundRect">
          <a:avLst>
            <a:gd name="adj" fmla="val 10000"/>
          </a:avLst>
        </a:prstGeom>
        <a:solidFill>
          <a:schemeClr val="bg2"/>
        </a:solidFill>
        <a:ln w="25400" cap="flat" cmpd="sng" algn="ctr">
          <a:solidFill>
            <a:schemeClr val="accent1"/>
          </a:solidFill>
          <a:prstDash val="solid"/>
          <a:round/>
          <a:headEnd type="none" w="med" len="med"/>
          <a:tailEnd type="none" w="med" len="me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solidFill>
                <a:srgbClr val="FF6600"/>
              </a:solidFill>
              <a:latin typeface="Calibri"/>
              <a:cs typeface="Calibri"/>
            </a:rPr>
            <a:t>EMOTIONAL ABUSE</a:t>
          </a:r>
          <a:endParaRPr lang="en-US" sz="1800" kern="1200" dirty="0">
            <a:solidFill>
              <a:srgbClr val="FF6600"/>
            </a:solidFill>
            <a:latin typeface="Calibri"/>
            <a:cs typeface="Calibri"/>
          </a:endParaRPr>
        </a:p>
      </dsp:txBody>
      <dsp:txXfrm>
        <a:off x="5253906" y="541266"/>
        <a:ext cx="1399947" cy="699973"/>
      </dsp:txXfrm>
    </dsp:sp>
    <dsp:sp modelId="{78273357-B069-C443-B110-5919A4D6215C}">
      <dsp:nvSpPr>
        <dsp:cNvPr id="0" name=""/>
        <dsp:cNvSpPr/>
      </dsp:nvSpPr>
      <dsp:spPr>
        <a:xfrm>
          <a:off x="5393901" y="1241240"/>
          <a:ext cx="139994" cy="524980"/>
        </a:xfrm>
        <a:custGeom>
          <a:avLst/>
          <a:gdLst/>
          <a:ahLst/>
          <a:cxnLst/>
          <a:rect l="0" t="0" r="0" b="0"/>
          <a:pathLst>
            <a:path>
              <a:moveTo>
                <a:pt x="0" y="0"/>
              </a:moveTo>
              <a:lnTo>
                <a:pt x="0" y="524980"/>
              </a:lnTo>
              <a:lnTo>
                <a:pt x="139994" y="524980"/>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AAA57D-3380-4844-8BD6-0773FCDA1CC1}">
      <dsp:nvSpPr>
        <dsp:cNvPr id="0" name=""/>
        <dsp:cNvSpPr/>
      </dsp:nvSpPr>
      <dsp:spPr>
        <a:xfrm>
          <a:off x="5533896" y="1416233"/>
          <a:ext cx="1119957" cy="699973"/>
        </a:xfrm>
        <a:prstGeom prst="roundRect">
          <a:avLst>
            <a:gd name="adj" fmla="val 10000"/>
          </a:avLst>
        </a:prstGeom>
        <a:solidFill>
          <a:schemeClr val="accent2">
            <a:lumMod val="75000"/>
            <a:alpha val="90000"/>
          </a:schemeClr>
        </a:solidFill>
        <a:ln w="19050" cap="flat" cmpd="sng" algn="ctr">
          <a:solidFill>
            <a:srgbClr val="FFFFFF"/>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smtClean="0">
              <a:latin typeface="Calibri"/>
              <a:cs typeface="Calibri"/>
            </a:rPr>
            <a:t>emotional abuse</a:t>
          </a:r>
          <a:endParaRPr lang="en-US" sz="1400" kern="1200">
            <a:latin typeface="Calibri"/>
            <a:cs typeface="Calibri"/>
          </a:endParaRPr>
        </a:p>
      </dsp:txBody>
      <dsp:txXfrm>
        <a:off x="5533896" y="1416233"/>
        <a:ext cx="1119957" cy="699973"/>
      </dsp:txXfrm>
    </dsp:sp>
    <dsp:sp modelId="{248A8112-6226-7945-9A94-8B06F7D49826}">
      <dsp:nvSpPr>
        <dsp:cNvPr id="0" name=""/>
        <dsp:cNvSpPr/>
      </dsp:nvSpPr>
      <dsp:spPr>
        <a:xfrm>
          <a:off x="7003840" y="541266"/>
          <a:ext cx="1399947" cy="699973"/>
        </a:xfrm>
        <a:prstGeom prst="roundRect">
          <a:avLst>
            <a:gd name="adj" fmla="val 10000"/>
          </a:avLst>
        </a:prstGeom>
        <a:solidFill>
          <a:schemeClr val="bg2"/>
        </a:solidFill>
        <a:ln w="25400" cap="flat" cmpd="sng" algn="ctr">
          <a:solidFill>
            <a:schemeClr val="accent1"/>
          </a:solidFill>
          <a:prstDash val="solid"/>
          <a:round/>
          <a:headEnd type="none" w="med" len="med"/>
          <a:tailEnd type="none" w="med" len="me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smtClean="0">
              <a:solidFill>
                <a:srgbClr val="FF6600"/>
              </a:solidFill>
              <a:latin typeface="Calibri"/>
              <a:cs typeface="Calibri"/>
            </a:rPr>
            <a:t>SUBSTANTIAL RISK</a:t>
          </a:r>
          <a:endParaRPr lang="en-US" sz="1800" kern="1200" dirty="0">
            <a:solidFill>
              <a:srgbClr val="FF6600"/>
            </a:solidFill>
            <a:latin typeface="Calibri"/>
            <a:cs typeface="Calibri"/>
          </a:endParaRPr>
        </a:p>
      </dsp:txBody>
      <dsp:txXfrm>
        <a:off x="7003840" y="541266"/>
        <a:ext cx="1399947" cy="699973"/>
      </dsp:txXfrm>
    </dsp:sp>
    <dsp:sp modelId="{9E020B17-C7D4-1C42-AB0A-885E48DB2F29}">
      <dsp:nvSpPr>
        <dsp:cNvPr id="0" name=""/>
        <dsp:cNvSpPr/>
      </dsp:nvSpPr>
      <dsp:spPr>
        <a:xfrm>
          <a:off x="7143835" y="1241240"/>
          <a:ext cx="139994" cy="524980"/>
        </a:xfrm>
        <a:custGeom>
          <a:avLst/>
          <a:gdLst/>
          <a:ahLst/>
          <a:cxnLst/>
          <a:rect l="0" t="0" r="0" b="0"/>
          <a:pathLst>
            <a:path>
              <a:moveTo>
                <a:pt x="0" y="0"/>
              </a:moveTo>
              <a:lnTo>
                <a:pt x="0" y="524980"/>
              </a:lnTo>
              <a:lnTo>
                <a:pt x="139994" y="524980"/>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E3341B-C776-3F48-A8C1-9A9ABED3C080}">
      <dsp:nvSpPr>
        <dsp:cNvPr id="0" name=""/>
        <dsp:cNvSpPr/>
      </dsp:nvSpPr>
      <dsp:spPr>
        <a:xfrm>
          <a:off x="7283829" y="1416233"/>
          <a:ext cx="1119957" cy="699973"/>
        </a:xfrm>
        <a:prstGeom prst="roundRect">
          <a:avLst>
            <a:gd name="adj" fmla="val 10000"/>
          </a:avLst>
        </a:prstGeom>
        <a:solidFill>
          <a:schemeClr val="accent2">
            <a:lumMod val="75000"/>
            <a:alpha val="90000"/>
          </a:schemeClr>
        </a:solidFill>
        <a:ln w="19050" cap="flat" cmpd="sng" algn="ctr">
          <a:solidFill>
            <a:srgbClr val="FFFFFF"/>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latin typeface="Calibri"/>
              <a:cs typeface="Calibri"/>
            </a:rPr>
            <a:t>sibling abused</a:t>
          </a:r>
          <a:endParaRPr lang="en-US" sz="1400" kern="1200" dirty="0">
            <a:latin typeface="Calibri"/>
            <a:cs typeface="Calibri"/>
          </a:endParaRPr>
        </a:p>
      </dsp:txBody>
      <dsp:txXfrm>
        <a:off x="7283829" y="1416233"/>
        <a:ext cx="1119957" cy="699973"/>
      </dsp:txXfrm>
    </dsp:sp>
    <dsp:sp modelId="{7B96F0B8-CCE1-BC41-8004-322C3D9747E3}">
      <dsp:nvSpPr>
        <dsp:cNvPr id="0" name=""/>
        <dsp:cNvSpPr/>
      </dsp:nvSpPr>
      <dsp:spPr>
        <a:xfrm>
          <a:off x="7143835" y="1241240"/>
          <a:ext cx="139994" cy="1399947"/>
        </a:xfrm>
        <a:custGeom>
          <a:avLst/>
          <a:gdLst/>
          <a:ahLst/>
          <a:cxnLst/>
          <a:rect l="0" t="0" r="0" b="0"/>
          <a:pathLst>
            <a:path>
              <a:moveTo>
                <a:pt x="0" y="0"/>
              </a:moveTo>
              <a:lnTo>
                <a:pt x="0" y="1399947"/>
              </a:lnTo>
              <a:lnTo>
                <a:pt x="139994" y="1399947"/>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E2C245-F08E-164B-8331-AB3A775A4BF2}">
      <dsp:nvSpPr>
        <dsp:cNvPr id="0" name=""/>
        <dsp:cNvSpPr/>
      </dsp:nvSpPr>
      <dsp:spPr>
        <a:xfrm>
          <a:off x="7283829" y="2291200"/>
          <a:ext cx="1119957" cy="699973"/>
        </a:xfrm>
        <a:prstGeom prst="roundRect">
          <a:avLst>
            <a:gd name="adj" fmla="val 10000"/>
          </a:avLst>
        </a:prstGeom>
        <a:solidFill>
          <a:schemeClr val="accent2">
            <a:lumMod val="75000"/>
            <a:alpha val="90000"/>
          </a:schemeClr>
        </a:solidFill>
        <a:ln w="19050" cap="flat" cmpd="sng" algn="ctr">
          <a:solidFill>
            <a:srgbClr val="FFFFFF"/>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smtClean="0">
              <a:latin typeface="Calibri"/>
              <a:cs typeface="Calibri"/>
            </a:rPr>
            <a:t>substantial </a:t>
          </a:r>
          <a:r>
            <a:rPr lang="en-US" sz="1400" kern="1200" dirty="0" smtClean="0">
              <a:latin typeface="Calibri"/>
              <a:cs typeface="Calibri"/>
            </a:rPr>
            <a:t>risk</a:t>
          </a:r>
          <a:endParaRPr lang="en-US" sz="1400" kern="1200" dirty="0">
            <a:latin typeface="Calibri"/>
            <a:cs typeface="Calibri"/>
          </a:endParaRPr>
        </a:p>
      </dsp:txBody>
      <dsp:txXfrm>
        <a:off x="7283829" y="2291200"/>
        <a:ext cx="1119957" cy="699973"/>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8330DB-BD6A-4CE4-B35C-8FB9B71B897C}" type="datetimeFigureOut">
              <a:rPr lang="en-US" smtClean="0"/>
              <a:pPr/>
              <a:t>1/14/12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8FF63-F862-4A13-B8AF-5968F9CABBCF}"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659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48FF63-F862-4A13-B8AF-5968F9CABBCF}"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48FF63-F862-4A13-B8AF-5968F9CABBCF}"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48FF63-F862-4A13-B8AF-5968F9CABBCF}"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2457D10-0D37-4B6F-BBD6-26F5A1F8748C}" type="datetimeFigureOut">
              <a:rPr lang="en-US" smtClean="0"/>
              <a:pPr/>
              <a:t>1/14/12</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73137DE-5778-4973-8EC8-21DEEF19827C}"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57D10-0D37-4B6F-BBD6-26F5A1F8748C}" type="datetimeFigureOut">
              <a:rPr lang="en-US" smtClean="0"/>
              <a:pPr/>
              <a:t>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137DE-5778-4973-8EC8-21DEEF1982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57D10-0D37-4B6F-BBD6-26F5A1F8748C}" type="datetimeFigureOut">
              <a:rPr lang="en-US" smtClean="0"/>
              <a:pPr/>
              <a:t>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73137DE-5778-4973-8EC8-21DEEF1982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57D10-0D37-4B6F-BBD6-26F5A1F8748C}" type="datetimeFigureOut">
              <a:rPr lang="en-US" smtClean="0"/>
              <a:pPr/>
              <a:t>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137DE-5778-4973-8EC8-21DEEF19827C}"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2457D10-0D37-4B6F-BBD6-26F5A1F8748C}" type="datetimeFigureOut">
              <a:rPr lang="en-US" smtClean="0"/>
              <a:pPr/>
              <a:t>1/14/12</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73137DE-5778-4973-8EC8-21DEEF19827C}"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457D10-0D37-4B6F-BBD6-26F5A1F8748C}" type="datetimeFigureOut">
              <a:rPr lang="en-US" smtClean="0"/>
              <a:pPr/>
              <a:t>1/14/12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137DE-5778-4973-8EC8-21DEEF19827C}"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457D10-0D37-4B6F-BBD6-26F5A1F8748C}" type="datetimeFigureOut">
              <a:rPr lang="en-US" smtClean="0"/>
              <a:pPr/>
              <a:t>1/14/12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3137DE-5778-4973-8EC8-21DEEF19827C}"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2457D10-0D37-4B6F-BBD6-26F5A1F8748C}" type="datetimeFigureOut">
              <a:rPr lang="en-US" smtClean="0"/>
              <a:pPr/>
              <a:t>1/14/12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3137DE-5778-4973-8EC8-21DEEF19827C}"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2457D10-0D37-4B6F-BBD6-26F5A1F8748C}" type="datetimeFigureOut">
              <a:rPr lang="en-US" smtClean="0"/>
              <a:pPr/>
              <a:t>1/14/12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3137DE-5778-4973-8EC8-21DEEF1982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57D10-0D37-4B6F-BBD6-26F5A1F8748C}" type="datetimeFigureOut">
              <a:rPr lang="en-US" smtClean="0"/>
              <a:pPr/>
              <a:t>1/14/12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73137DE-5778-4973-8EC8-21DEEF19827C}"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57D10-0D37-4B6F-BBD6-26F5A1F8748C}" type="datetimeFigureOut">
              <a:rPr lang="en-US" smtClean="0"/>
              <a:pPr/>
              <a:t>1/14/12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137DE-5778-4973-8EC8-21DEEF19827C}"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2457D10-0D37-4B6F-BBD6-26F5A1F8748C}" type="datetimeFigureOut">
              <a:rPr lang="en-US" smtClean="0"/>
              <a:pPr/>
              <a:t>1/14/12</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73137DE-5778-4973-8EC8-21DEEF1982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emf"/><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df"/><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df"/><Relationship Id="rId4" Type="http://schemas.openxmlformats.org/officeDocument/2006/relationships/image" Target="../media/image10.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df"/><Relationship Id="rId5" Type="http://schemas.openxmlformats.org/officeDocument/2006/relationships/image" Target="../media/image13.png"/><Relationship Id="rId6" Type="http://schemas.openxmlformats.org/officeDocument/2006/relationships/image" Target="../media/image6.emf"/><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Rectangle 8"/>
          <p:cNvSpPr/>
          <p:nvPr/>
        </p:nvSpPr>
        <p:spPr>
          <a:xfrm>
            <a:off x="0" y="6197931"/>
            <a:ext cx="9144000" cy="680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72185" y="1143000"/>
            <a:ext cx="6324600" cy="1828800"/>
          </a:xfrm>
        </p:spPr>
        <p:txBody>
          <a:bodyPr/>
          <a:lstStyle/>
          <a:p>
            <a:r>
              <a:rPr lang="en-US" sz="3600" dirty="0"/>
              <a:t>Reporter Type as a Predictor of Case Disposition </a:t>
            </a:r>
          </a:p>
        </p:txBody>
      </p:sp>
      <p:pic>
        <p:nvPicPr>
          <p:cNvPr id="5" name="Picture 4"/>
          <p:cNvPicPr>
            <a:picLocks noChangeAspect="1" noChangeArrowheads="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348714" y="6238890"/>
            <a:ext cx="2624904" cy="526529"/>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pic>
        <p:nvPicPr>
          <p:cNvPr id="6" name="Picture 5" descr="ucbseal_75x75"/>
          <p:cNvPicPr>
            <a:picLocks noChangeAspect="1" noChangeArrowheads="1"/>
          </p:cNvPicPr>
          <p:nvPr/>
        </p:nvPicPr>
        <p:blipFill>
          <a:blip r:embed="rId3" cstate="print"/>
          <a:srcRect/>
          <a:stretch>
            <a:fillRect/>
          </a:stretch>
        </p:blipFill>
        <p:spPr bwMode="auto">
          <a:xfrm>
            <a:off x="2973524" y="6238890"/>
            <a:ext cx="560961" cy="560961"/>
          </a:xfrm>
          <a:prstGeom prst="rect">
            <a:avLst/>
          </a:prstGeom>
          <a:noFill/>
          <a:ln w="9525">
            <a:noFill/>
            <a:miter lim="800000"/>
            <a:headEnd/>
            <a:tailEnd/>
          </a:ln>
        </p:spPr>
      </p:pic>
      <p:pic>
        <p:nvPicPr>
          <p:cNvPr id="7" name="Picture 6"/>
          <p:cNvPicPr>
            <a:picLocks noChangeAspect="1" noChangeArrowheads="1"/>
          </p:cNvPicPr>
          <p:nvPr/>
        </p:nvPicPr>
        <p:blipFill>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52400" y="6335578"/>
            <a:ext cx="2814197" cy="404738"/>
          </a:xfrm>
          <a:prstGeom prst="rect">
            <a:avLst/>
          </a:prstGeom>
          <a:noFill/>
          <a:ln>
            <a:noFill/>
          </a:ln>
          <a:effectLst/>
        </p:spPr>
      </p:pic>
      <p:pic>
        <p:nvPicPr>
          <p:cNvPr id="8" name="Picture 7"/>
          <p:cNvPicPr>
            <a:picLocks noChangeAspect="1" noChangeArrowheads="1"/>
          </p:cNvPicPr>
          <p:nvPr/>
        </p:nvPicPr>
        <p:blipFill>
          <a:blip r:embed="rId5">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886200" y="6364443"/>
            <a:ext cx="2268017" cy="400976"/>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
        <p:nvSpPr>
          <p:cNvPr id="10" name="Subtitle 2"/>
          <p:cNvSpPr txBox="1">
            <a:spLocks/>
          </p:cNvSpPr>
          <p:nvPr/>
        </p:nvSpPr>
        <p:spPr>
          <a:xfrm>
            <a:off x="2819400" y="3505200"/>
            <a:ext cx="3915308" cy="182880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pPr algn="r"/>
            <a:r>
              <a:rPr lang="en-US" sz="1800" i="1" dirty="0" smtClean="0"/>
              <a:t>Bryn King, MSW</a:t>
            </a:r>
          </a:p>
          <a:p>
            <a:pPr algn="r"/>
            <a:r>
              <a:rPr lang="en-US" sz="1800" i="1" dirty="0" smtClean="0"/>
              <a:t>Jennifer Lawson, MSW</a:t>
            </a:r>
          </a:p>
          <a:p>
            <a:pPr algn="r"/>
            <a:r>
              <a:rPr lang="en-US" sz="1800" i="1" dirty="0" smtClean="0"/>
              <a:t>Emily Putnam-Hornstein, PhD</a:t>
            </a:r>
          </a:p>
        </p:txBody>
      </p:sp>
      <p:sp>
        <p:nvSpPr>
          <p:cNvPr id="11" name="Subtitle 10"/>
          <p:cNvSpPr>
            <a:spLocks noGrp="1"/>
          </p:cNvSpPr>
          <p:nvPr>
            <p:ph type="subTitle" idx="1"/>
          </p:nvPr>
        </p:nvSpPr>
        <p:spPr>
          <a:xfrm>
            <a:off x="6992418" y="1219200"/>
            <a:ext cx="1981200" cy="1828800"/>
          </a:xfrm>
        </p:spPr>
        <p:txBody>
          <a:bodyPr>
            <a:normAutofit/>
          </a:bodyPr>
          <a:lstStyle/>
          <a:p>
            <a:r>
              <a:rPr lang="en-US" sz="1600" dirty="0" smtClean="0"/>
              <a:t>January 13, 2012</a:t>
            </a:r>
          </a:p>
          <a:p>
            <a:endParaRPr lang="en-US" sz="1600" dirty="0" smtClean="0"/>
          </a:p>
          <a:p>
            <a:r>
              <a:rPr lang="en-US" sz="1600" dirty="0" smtClean="0"/>
              <a:t>Society for Social Work Research</a:t>
            </a:r>
          </a:p>
          <a:p>
            <a:endParaRPr lang="en-US" sz="1600" dirty="0"/>
          </a:p>
          <a:p>
            <a:r>
              <a:rPr lang="en-US" sz="1600" dirty="0" smtClean="0"/>
              <a:t>Washington, DC</a:t>
            </a:r>
            <a:endParaRPr lang="en-US" sz="1600" dirty="0"/>
          </a:p>
        </p:txBody>
      </p:sp>
      <p:pic>
        <p:nvPicPr>
          <p:cNvPr id="12" name="Picture 5" descr="Picture3"/>
          <p:cNvPicPr>
            <a:picLocks noChangeAspect="1" noChangeArrowheads="1"/>
          </p:cNvPicPr>
          <p:nvPr/>
        </p:nvPicPr>
        <p:blipFill>
          <a:blip r:embed="rId6"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27490" y="0"/>
            <a:ext cx="8956964" cy="445495"/>
          </a:xfrm>
          <a:prstGeom prst="rect">
            <a:avLst/>
          </a:prstGeom>
          <a:solidFill>
            <a:schemeClr val="bg1"/>
          </a:solidFill>
          <a:ln>
            <a:noFill/>
          </a:ln>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53731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Picture 9"/>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266700" y="209550"/>
            <a:ext cx="8610600" cy="64389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71843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Results: reporter status and substantiation</a:t>
            </a:r>
            <a:endParaRPr lang="en-US" dirty="0"/>
          </a:p>
        </p:txBody>
      </p:sp>
      <p:graphicFrame>
        <p:nvGraphicFramePr>
          <p:cNvPr id="11" name="Table 10"/>
          <p:cNvGraphicFramePr>
            <a:graphicFrameLocks noGrp="1"/>
          </p:cNvGraphicFramePr>
          <p:nvPr/>
        </p:nvGraphicFramePr>
        <p:xfrm>
          <a:off x="381000" y="1981200"/>
          <a:ext cx="8382000" cy="4082525"/>
        </p:xfrm>
        <a:graphic>
          <a:graphicData uri="http://schemas.openxmlformats.org/drawingml/2006/table">
            <a:tbl>
              <a:tblPr/>
              <a:tblGrid>
                <a:gridCol w="3963488"/>
                <a:gridCol w="790303"/>
                <a:gridCol w="1305197"/>
                <a:gridCol w="227512"/>
                <a:gridCol w="790303"/>
                <a:gridCol w="1305197"/>
              </a:tblGrid>
              <a:tr h="322217">
                <a:tc>
                  <a:txBody>
                    <a:bodyPr/>
                    <a:lstStyle/>
                    <a:p>
                      <a:pPr algn="l" fontAlgn="b"/>
                      <a:endParaRPr lang="en-US" sz="1600" b="0" i="0" u="none" strike="noStrike">
                        <a:latin typeface="Palatino"/>
                      </a:endParaRPr>
                    </a:p>
                  </a:txBody>
                  <a:tcPr marL="8709" marR="8709" marT="8709" marB="0" anchor="b">
                    <a:lnL>
                      <a:noFill/>
                    </a:lnL>
                    <a:lnR>
                      <a:noFill/>
                    </a:lnR>
                    <a:lnT>
                      <a:noFill/>
                    </a:lnT>
                    <a:lnB>
                      <a:noFill/>
                    </a:lnB>
                  </a:tcPr>
                </a:tc>
                <a:tc gridSpan="2">
                  <a:txBody>
                    <a:bodyPr/>
                    <a:lstStyle/>
                    <a:p>
                      <a:pPr algn="ctr" fontAlgn="b"/>
                      <a:r>
                        <a:rPr lang="en-US" sz="1600" b="1" i="0" u="none" strike="noStrike">
                          <a:latin typeface="Palatino"/>
                        </a:rPr>
                        <a:t>Model 1</a:t>
                      </a:r>
                    </a:p>
                  </a:txBody>
                  <a:tcPr marL="8709" marR="8709" marT="870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endParaRPr lang="en-US" sz="1600" b="0" i="0" u="none" strike="noStrike">
                        <a:latin typeface="Palatino"/>
                      </a:endParaRPr>
                    </a:p>
                  </a:txBody>
                  <a:tcPr marL="8709" marR="8709" marT="8709" marB="0" anchor="b">
                    <a:lnL>
                      <a:noFill/>
                    </a:lnL>
                    <a:lnR>
                      <a:noFill/>
                    </a:lnR>
                    <a:lnT>
                      <a:noFill/>
                    </a:lnT>
                    <a:lnB>
                      <a:noFill/>
                    </a:lnB>
                  </a:tcPr>
                </a:tc>
                <a:tc gridSpan="2">
                  <a:txBody>
                    <a:bodyPr/>
                    <a:lstStyle/>
                    <a:p>
                      <a:pPr algn="ctr" fontAlgn="b"/>
                      <a:r>
                        <a:rPr lang="en-US" sz="1600" b="1" i="0" u="none" strike="noStrike">
                          <a:latin typeface="Palatino"/>
                        </a:rPr>
                        <a:t>Model 2</a:t>
                      </a:r>
                      <a:r>
                        <a:rPr lang="en-US" sz="1600" b="1" i="0" u="none" strike="noStrike" baseline="30000">
                          <a:latin typeface="Palatino"/>
                        </a:rPr>
                        <a:t>a</a:t>
                      </a:r>
                      <a:endParaRPr lang="en-US" sz="1600" b="1" i="0" u="none" strike="noStrike">
                        <a:latin typeface="Palatino"/>
                      </a:endParaRPr>
                    </a:p>
                  </a:txBody>
                  <a:tcPr marL="8709" marR="8709" marT="870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hMerge="1">
                  <a:txBody>
                    <a:bodyPr/>
                    <a:lstStyle/>
                    <a:p>
                      <a:endParaRPr lang="en-US"/>
                    </a:p>
                  </a:txBody>
                  <a:tcPr/>
                </a:tc>
              </a:tr>
              <a:tr h="470263">
                <a:tc>
                  <a:txBody>
                    <a:bodyPr/>
                    <a:lstStyle/>
                    <a:p>
                      <a:pPr algn="l" fontAlgn="b"/>
                      <a:endParaRPr lang="en-US" sz="1600" b="0" i="0" u="none" strike="noStrike" dirty="0">
                        <a:latin typeface="Palatino"/>
                      </a:endParaRPr>
                    </a:p>
                  </a:txBody>
                  <a:tcPr marL="8709" marR="8709" marT="8709" marB="0" anchor="b">
                    <a:lnL>
                      <a:noFill/>
                    </a:lnL>
                    <a:lnR>
                      <a:noFill/>
                    </a:lnR>
                    <a:lnT>
                      <a:noFill/>
                    </a:lnT>
                    <a:lnB>
                      <a:noFill/>
                    </a:lnB>
                  </a:tcPr>
                </a:tc>
                <a:tc gridSpan="2">
                  <a:txBody>
                    <a:bodyPr/>
                    <a:lstStyle/>
                    <a:p>
                      <a:pPr algn="ctr" fontAlgn="ctr"/>
                      <a:r>
                        <a:rPr lang="en-US" sz="1600" b="0" i="1" u="none" strike="noStrike" dirty="0">
                          <a:latin typeface="Palatino"/>
                        </a:rPr>
                        <a:t>Substantiated Reports, unadjusted</a:t>
                      </a:r>
                    </a:p>
                  </a:txBody>
                  <a:tcPr marL="8709" marR="8709" marT="8709" marB="0" anchor="ctr">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endParaRPr lang="en-US" sz="1600" b="0" i="0" u="none" strike="noStrike">
                        <a:latin typeface="Palatino"/>
                      </a:endParaRPr>
                    </a:p>
                  </a:txBody>
                  <a:tcPr marL="8709" marR="8709" marT="8709" marB="0" anchor="b">
                    <a:lnL>
                      <a:noFill/>
                    </a:lnL>
                    <a:lnR>
                      <a:noFill/>
                    </a:lnR>
                    <a:lnT>
                      <a:noFill/>
                    </a:lnT>
                    <a:lnB>
                      <a:noFill/>
                    </a:lnB>
                  </a:tcPr>
                </a:tc>
                <a:tc gridSpan="2">
                  <a:txBody>
                    <a:bodyPr/>
                    <a:lstStyle/>
                    <a:p>
                      <a:pPr algn="ctr" fontAlgn="ctr"/>
                      <a:r>
                        <a:rPr lang="en-US" sz="1600" b="0" i="1" u="none" strike="noStrike">
                          <a:latin typeface="Palatino"/>
                        </a:rPr>
                        <a:t>Substantiated Reports, adjusted</a:t>
                      </a:r>
                    </a:p>
                  </a:txBody>
                  <a:tcPr marL="8709" marR="8709" marT="8709" marB="0" anchor="ctr">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en-US"/>
                    </a:p>
                  </a:txBody>
                  <a:tcPr/>
                </a:tc>
              </a:tr>
              <a:tr h="252549">
                <a:tc>
                  <a:txBody>
                    <a:bodyPr/>
                    <a:lstStyle/>
                    <a:p>
                      <a:pPr algn="l" fontAlgn="b"/>
                      <a:endParaRPr lang="en-US" sz="1600" b="0" i="0" u="none" strike="noStrike">
                        <a:latin typeface="Palatino"/>
                      </a:endParaRPr>
                    </a:p>
                  </a:txBody>
                  <a:tcPr marL="8709" marR="8709" marT="87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Palatino"/>
                        </a:rPr>
                        <a:t>RR</a:t>
                      </a:r>
                    </a:p>
                  </a:txBody>
                  <a:tcPr marL="8709" marR="8709" marT="87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Palatino"/>
                        </a:rPr>
                        <a:t>95% CI</a:t>
                      </a:r>
                    </a:p>
                  </a:txBody>
                  <a:tcPr marL="8709" marR="8709" marT="87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latin typeface="Palatino"/>
                      </a:endParaRPr>
                    </a:p>
                  </a:txBody>
                  <a:tcPr marL="8709" marR="8709" marT="87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Palatino"/>
                        </a:rPr>
                        <a:t>RR</a:t>
                      </a:r>
                    </a:p>
                  </a:txBody>
                  <a:tcPr marL="8709" marR="8709" marT="87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Palatino"/>
                        </a:rPr>
                        <a:t>95% CI</a:t>
                      </a:r>
                    </a:p>
                  </a:txBody>
                  <a:tcPr marL="8709" marR="8709" marT="8709" marB="0" anchor="b">
                    <a:lnL>
                      <a:noFill/>
                    </a:lnL>
                    <a:lnR>
                      <a:noFill/>
                    </a:lnR>
                    <a:lnT>
                      <a:noFill/>
                    </a:lnT>
                    <a:lnB w="6350" cap="flat" cmpd="sng" algn="ctr">
                      <a:solidFill>
                        <a:srgbClr val="000000"/>
                      </a:solidFill>
                      <a:prstDash val="solid"/>
                      <a:round/>
                      <a:headEnd type="none" w="med" len="med"/>
                      <a:tailEnd type="none" w="med" len="med"/>
                    </a:lnB>
                  </a:tcPr>
                </a:tc>
              </a:tr>
              <a:tr h="369492">
                <a:tc>
                  <a:txBody>
                    <a:bodyPr/>
                    <a:lstStyle/>
                    <a:p>
                      <a:pPr algn="l" fontAlgn="ctr"/>
                      <a:r>
                        <a:rPr lang="en-US" sz="1600" b="1" i="0" u="none" strike="noStrike" dirty="0">
                          <a:latin typeface="Palatino"/>
                        </a:rPr>
                        <a:t>Reporter Status</a:t>
                      </a:r>
                    </a:p>
                  </a:txBody>
                  <a:tcPr marL="8709" marR="8709" marT="870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1600" b="0" i="0" u="none" strike="noStrike">
                          <a:latin typeface="Palatino"/>
                        </a:rPr>
                        <a:t> </a:t>
                      </a:r>
                    </a:p>
                  </a:txBody>
                  <a:tcPr marL="8709" marR="8709" marT="870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1600" b="0" i="0" u="none" strike="noStrike">
                          <a:latin typeface="Palatino"/>
                        </a:rPr>
                        <a:t> </a:t>
                      </a:r>
                    </a:p>
                  </a:txBody>
                  <a:tcPr marL="8709" marR="8709" marT="870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1600" b="0" i="0" u="none" strike="noStrike">
                          <a:latin typeface="Palatino"/>
                        </a:rPr>
                        <a:t> </a:t>
                      </a:r>
                    </a:p>
                  </a:txBody>
                  <a:tcPr marL="8709" marR="8709" marT="870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1600" b="0" i="0" u="none" strike="noStrike">
                          <a:latin typeface="Palatino"/>
                        </a:rPr>
                        <a:t> </a:t>
                      </a:r>
                    </a:p>
                  </a:txBody>
                  <a:tcPr marL="8709" marR="8709" marT="870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1600" b="0" i="0" u="none" strike="noStrike" dirty="0">
                          <a:latin typeface="Palatino"/>
                        </a:rPr>
                        <a:t> </a:t>
                      </a:r>
                    </a:p>
                  </a:txBody>
                  <a:tcPr marL="8709" marR="8709" marT="8709" marB="0" anchor="ctr">
                    <a:lnL>
                      <a:noFill/>
                    </a:lnL>
                    <a:lnR>
                      <a:noFill/>
                    </a:lnR>
                    <a:lnT w="6350" cap="flat" cmpd="sng" algn="ctr">
                      <a:solidFill>
                        <a:srgbClr val="000000"/>
                      </a:solidFill>
                      <a:prstDash val="solid"/>
                      <a:round/>
                      <a:headEnd type="none" w="med" len="med"/>
                      <a:tailEnd type="none" w="med" len="med"/>
                    </a:lnT>
                    <a:lnB>
                      <a:noFill/>
                    </a:lnB>
                  </a:tcPr>
                </a:tc>
              </a:tr>
              <a:tr h="369492">
                <a:tc>
                  <a:txBody>
                    <a:bodyPr/>
                    <a:lstStyle/>
                    <a:p>
                      <a:pPr algn="l" fontAlgn="ctr"/>
                      <a:r>
                        <a:rPr lang="en-US" sz="1600" b="0" i="0" u="none" strike="noStrike" dirty="0">
                          <a:latin typeface="Palatino"/>
                        </a:rPr>
                        <a:t>Mandated Reporter</a:t>
                      </a:r>
                    </a:p>
                  </a:txBody>
                  <a:tcPr marL="104503" marR="8709" marT="8709" marB="0" anchor="ctr">
                    <a:lnL>
                      <a:noFill/>
                    </a:lnL>
                    <a:lnR>
                      <a:noFill/>
                    </a:lnR>
                    <a:lnT>
                      <a:noFill/>
                    </a:lnT>
                    <a:lnB>
                      <a:noFill/>
                    </a:lnB>
                  </a:tcPr>
                </a:tc>
                <a:tc>
                  <a:txBody>
                    <a:bodyPr/>
                    <a:lstStyle/>
                    <a:p>
                      <a:pPr algn="l" fontAlgn="ctr"/>
                      <a:r>
                        <a:rPr lang="en-US" sz="1600" b="0" i="0" u="none" strike="noStrike">
                          <a:latin typeface="Palatino"/>
                        </a:rPr>
                        <a:t>2.31***</a:t>
                      </a:r>
                    </a:p>
                  </a:txBody>
                  <a:tcPr marL="8709" marR="8709" marT="8709" marB="0" anchor="ctr">
                    <a:lnL>
                      <a:noFill/>
                    </a:lnL>
                    <a:lnR>
                      <a:noFill/>
                    </a:lnR>
                    <a:lnT>
                      <a:noFill/>
                    </a:lnT>
                    <a:lnB>
                      <a:noFill/>
                    </a:lnB>
                  </a:tcPr>
                </a:tc>
                <a:tc>
                  <a:txBody>
                    <a:bodyPr/>
                    <a:lstStyle/>
                    <a:p>
                      <a:pPr algn="ctr" fontAlgn="ctr"/>
                      <a:r>
                        <a:rPr lang="en-US" sz="1600" b="0" i="0" u="none" strike="noStrike">
                          <a:latin typeface="Palatino"/>
                        </a:rPr>
                        <a:t>(2.18, 2,46)</a:t>
                      </a:r>
                    </a:p>
                  </a:txBody>
                  <a:tcPr marL="8709" marR="8709" marT="8709" marB="0" anchor="ctr">
                    <a:lnL>
                      <a:noFill/>
                    </a:lnL>
                    <a:lnR>
                      <a:noFill/>
                    </a:lnR>
                    <a:lnT>
                      <a:noFill/>
                    </a:lnT>
                    <a:lnB>
                      <a:noFill/>
                    </a:lnB>
                  </a:tcPr>
                </a:tc>
                <a:tc>
                  <a:txBody>
                    <a:bodyPr/>
                    <a:lstStyle/>
                    <a:p>
                      <a:pPr algn="l" fontAlgn="ctr"/>
                      <a:endParaRPr lang="en-US" sz="1600" b="0" i="0" u="none" strike="noStrike">
                        <a:latin typeface="Palatino"/>
                      </a:endParaRPr>
                    </a:p>
                  </a:txBody>
                  <a:tcPr marL="8709" marR="8709" marT="8709" marB="0" anchor="ctr">
                    <a:lnL>
                      <a:noFill/>
                    </a:lnL>
                    <a:lnR>
                      <a:noFill/>
                    </a:lnR>
                    <a:lnT>
                      <a:noFill/>
                    </a:lnT>
                    <a:lnB>
                      <a:noFill/>
                    </a:lnB>
                  </a:tcPr>
                </a:tc>
                <a:tc>
                  <a:txBody>
                    <a:bodyPr/>
                    <a:lstStyle/>
                    <a:p>
                      <a:pPr algn="l" fontAlgn="ctr"/>
                      <a:r>
                        <a:rPr lang="en-US" sz="1600" b="0" i="0" u="none" strike="noStrike">
                          <a:latin typeface="Palatino"/>
                        </a:rPr>
                        <a:t>2.40***</a:t>
                      </a:r>
                    </a:p>
                  </a:txBody>
                  <a:tcPr marL="8709" marR="8709" marT="8709" marB="0" anchor="ctr">
                    <a:lnL>
                      <a:noFill/>
                    </a:lnL>
                    <a:lnR>
                      <a:noFill/>
                    </a:lnR>
                    <a:lnT>
                      <a:noFill/>
                    </a:lnT>
                    <a:lnB>
                      <a:noFill/>
                    </a:lnB>
                  </a:tcPr>
                </a:tc>
                <a:tc>
                  <a:txBody>
                    <a:bodyPr/>
                    <a:lstStyle/>
                    <a:p>
                      <a:pPr algn="ctr" fontAlgn="ctr"/>
                      <a:r>
                        <a:rPr lang="en-US" sz="1600" b="0" i="0" u="none" strike="noStrike" dirty="0">
                          <a:latin typeface="Palatino"/>
                        </a:rPr>
                        <a:t>(2.26, 2.56)</a:t>
                      </a:r>
                    </a:p>
                  </a:txBody>
                  <a:tcPr marL="8709" marR="8709" marT="8709" marB="0" anchor="ctr">
                    <a:lnL>
                      <a:noFill/>
                    </a:lnL>
                    <a:lnR>
                      <a:noFill/>
                    </a:lnR>
                    <a:lnT>
                      <a:noFill/>
                    </a:lnT>
                    <a:lnB>
                      <a:noFill/>
                    </a:lnB>
                  </a:tcPr>
                </a:tc>
              </a:tr>
              <a:tr h="369492">
                <a:tc>
                  <a:txBody>
                    <a:bodyPr/>
                    <a:lstStyle/>
                    <a:p>
                      <a:pPr algn="l" fontAlgn="ctr"/>
                      <a:r>
                        <a:rPr lang="en-US" sz="1600" b="1" i="0" u="none" strike="noStrike">
                          <a:latin typeface="Palatino"/>
                        </a:rPr>
                        <a:t>Allegation Type</a:t>
                      </a:r>
                    </a:p>
                  </a:txBody>
                  <a:tcPr marL="8709" marR="8709" marT="8709" marB="0" anchor="ctr">
                    <a:lnL>
                      <a:noFill/>
                    </a:lnL>
                    <a:lnR>
                      <a:noFill/>
                    </a:lnR>
                    <a:lnT>
                      <a:noFill/>
                    </a:lnT>
                    <a:lnB>
                      <a:noFill/>
                    </a:lnB>
                  </a:tcPr>
                </a:tc>
                <a:tc>
                  <a:txBody>
                    <a:bodyPr/>
                    <a:lstStyle/>
                    <a:p>
                      <a:pPr algn="l" fontAlgn="ctr"/>
                      <a:endParaRPr lang="en-US" sz="1600" b="0" i="0" u="none" strike="noStrike">
                        <a:latin typeface="Palatino"/>
                      </a:endParaRPr>
                    </a:p>
                  </a:txBody>
                  <a:tcPr marL="8709" marR="8709" marT="8709" marB="0" anchor="ctr">
                    <a:lnL>
                      <a:noFill/>
                    </a:lnL>
                    <a:lnR>
                      <a:noFill/>
                    </a:lnR>
                    <a:lnT>
                      <a:noFill/>
                    </a:lnT>
                    <a:lnB>
                      <a:noFill/>
                    </a:lnB>
                  </a:tcPr>
                </a:tc>
                <a:tc>
                  <a:txBody>
                    <a:bodyPr/>
                    <a:lstStyle/>
                    <a:p>
                      <a:pPr algn="l" fontAlgn="ctr"/>
                      <a:endParaRPr lang="en-US" sz="1600" b="0" i="0" u="none" strike="noStrike">
                        <a:latin typeface="Palatino"/>
                      </a:endParaRPr>
                    </a:p>
                  </a:txBody>
                  <a:tcPr marL="8709" marR="8709" marT="8709" marB="0" anchor="ctr">
                    <a:lnL>
                      <a:noFill/>
                    </a:lnL>
                    <a:lnR>
                      <a:noFill/>
                    </a:lnR>
                    <a:lnT>
                      <a:noFill/>
                    </a:lnT>
                    <a:lnB>
                      <a:noFill/>
                    </a:lnB>
                  </a:tcPr>
                </a:tc>
                <a:tc>
                  <a:txBody>
                    <a:bodyPr/>
                    <a:lstStyle/>
                    <a:p>
                      <a:pPr algn="l" fontAlgn="ctr"/>
                      <a:endParaRPr lang="en-US" sz="1600" b="0" i="0" u="none" strike="noStrike">
                        <a:latin typeface="Palatino"/>
                      </a:endParaRPr>
                    </a:p>
                  </a:txBody>
                  <a:tcPr marL="8709" marR="8709" marT="8709" marB="0" anchor="ctr">
                    <a:lnL>
                      <a:noFill/>
                    </a:lnL>
                    <a:lnR>
                      <a:noFill/>
                    </a:lnR>
                    <a:lnT>
                      <a:noFill/>
                    </a:lnT>
                    <a:lnB>
                      <a:noFill/>
                    </a:lnB>
                  </a:tcPr>
                </a:tc>
                <a:tc>
                  <a:txBody>
                    <a:bodyPr/>
                    <a:lstStyle/>
                    <a:p>
                      <a:pPr algn="l" fontAlgn="ctr"/>
                      <a:endParaRPr lang="en-US" sz="1600" b="0" i="0" u="none" strike="noStrike">
                        <a:latin typeface="Palatino"/>
                      </a:endParaRPr>
                    </a:p>
                  </a:txBody>
                  <a:tcPr marL="8709" marR="8709" marT="8709" marB="0" anchor="ctr">
                    <a:lnL>
                      <a:noFill/>
                    </a:lnL>
                    <a:lnR>
                      <a:noFill/>
                    </a:lnR>
                    <a:lnT>
                      <a:noFill/>
                    </a:lnT>
                    <a:lnB>
                      <a:noFill/>
                    </a:lnB>
                  </a:tcPr>
                </a:tc>
                <a:tc>
                  <a:txBody>
                    <a:bodyPr/>
                    <a:lstStyle/>
                    <a:p>
                      <a:pPr algn="ctr" fontAlgn="ctr"/>
                      <a:endParaRPr lang="en-US" sz="1600" b="0" i="0" u="none" strike="noStrike">
                        <a:latin typeface="Palatino"/>
                      </a:endParaRPr>
                    </a:p>
                  </a:txBody>
                  <a:tcPr marL="8709" marR="8709" marT="8709" marB="0" anchor="ctr">
                    <a:lnL>
                      <a:noFill/>
                    </a:lnL>
                    <a:lnR>
                      <a:noFill/>
                    </a:lnR>
                    <a:lnT>
                      <a:noFill/>
                    </a:lnT>
                    <a:lnB>
                      <a:noFill/>
                    </a:lnB>
                  </a:tcPr>
                </a:tc>
              </a:tr>
              <a:tr h="369492">
                <a:tc>
                  <a:txBody>
                    <a:bodyPr/>
                    <a:lstStyle/>
                    <a:p>
                      <a:pPr algn="l" fontAlgn="ctr"/>
                      <a:r>
                        <a:rPr lang="en-US" sz="1600" b="0" i="0" u="none" strike="noStrike">
                          <a:latin typeface="Palatino"/>
                        </a:rPr>
                        <a:t>Sexual Abuse vs. Physical Abuse</a:t>
                      </a:r>
                    </a:p>
                  </a:txBody>
                  <a:tcPr marL="104503" marR="8709" marT="8709" marB="0" anchor="ctr">
                    <a:lnL>
                      <a:noFill/>
                    </a:lnL>
                    <a:lnR>
                      <a:noFill/>
                    </a:lnR>
                    <a:lnT>
                      <a:noFill/>
                    </a:lnT>
                    <a:lnB>
                      <a:noFill/>
                    </a:lnB>
                  </a:tcPr>
                </a:tc>
                <a:tc>
                  <a:txBody>
                    <a:bodyPr/>
                    <a:lstStyle/>
                    <a:p>
                      <a:pPr algn="ctr" fontAlgn="ctr"/>
                      <a:r>
                        <a:rPr lang="en-US" sz="1600" b="0" i="0" u="none" strike="noStrike">
                          <a:latin typeface="Palatino"/>
                        </a:rPr>
                        <a:t>--</a:t>
                      </a:r>
                    </a:p>
                  </a:txBody>
                  <a:tcPr marL="8709" marR="8709" marT="8709" marB="0" anchor="ctr">
                    <a:lnL>
                      <a:noFill/>
                    </a:lnL>
                    <a:lnR>
                      <a:noFill/>
                    </a:lnR>
                    <a:lnT>
                      <a:noFill/>
                    </a:lnT>
                    <a:lnB>
                      <a:noFill/>
                    </a:lnB>
                  </a:tcPr>
                </a:tc>
                <a:tc>
                  <a:txBody>
                    <a:bodyPr/>
                    <a:lstStyle/>
                    <a:p>
                      <a:pPr algn="ctr" fontAlgn="ctr"/>
                      <a:r>
                        <a:rPr lang="en-US" sz="1600" b="0" i="0" u="none" strike="noStrike">
                          <a:latin typeface="Palatino"/>
                        </a:rPr>
                        <a:t>--</a:t>
                      </a:r>
                    </a:p>
                  </a:txBody>
                  <a:tcPr marL="8709" marR="8709" marT="8709" marB="0" anchor="ctr">
                    <a:lnL>
                      <a:noFill/>
                    </a:lnL>
                    <a:lnR>
                      <a:noFill/>
                    </a:lnR>
                    <a:lnT>
                      <a:noFill/>
                    </a:lnT>
                    <a:lnB>
                      <a:noFill/>
                    </a:lnB>
                  </a:tcPr>
                </a:tc>
                <a:tc>
                  <a:txBody>
                    <a:bodyPr/>
                    <a:lstStyle/>
                    <a:p>
                      <a:pPr algn="l" fontAlgn="ctr"/>
                      <a:endParaRPr lang="en-US" sz="1600" b="0" i="0" u="none" strike="noStrike">
                        <a:latin typeface="Palatino"/>
                      </a:endParaRPr>
                    </a:p>
                  </a:txBody>
                  <a:tcPr marL="8709" marR="8709" marT="8709" marB="0" anchor="ctr">
                    <a:lnL>
                      <a:noFill/>
                    </a:lnL>
                    <a:lnR>
                      <a:noFill/>
                    </a:lnR>
                    <a:lnT>
                      <a:noFill/>
                    </a:lnT>
                    <a:lnB>
                      <a:noFill/>
                    </a:lnB>
                  </a:tcPr>
                </a:tc>
                <a:tc>
                  <a:txBody>
                    <a:bodyPr/>
                    <a:lstStyle/>
                    <a:p>
                      <a:pPr algn="l" fontAlgn="ctr"/>
                      <a:r>
                        <a:rPr lang="en-US" sz="1600" b="0" i="0" u="none" strike="noStrike">
                          <a:latin typeface="Palatino"/>
                        </a:rPr>
                        <a:t>0.66***</a:t>
                      </a:r>
                    </a:p>
                  </a:txBody>
                  <a:tcPr marL="8709" marR="8709" marT="8709" marB="0" anchor="ctr">
                    <a:lnL>
                      <a:noFill/>
                    </a:lnL>
                    <a:lnR>
                      <a:noFill/>
                    </a:lnR>
                    <a:lnT>
                      <a:noFill/>
                    </a:lnT>
                    <a:lnB>
                      <a:noFill/>
                    </a:lnB>
                  </a:tcPr>
                </a:tc>
                <a:tc>
                  <a:txBody>
                    <a:bodyPr/>
                    <a:lstStyle/>
                    <a:p>
                      <a:pPr algn="ctr" fontAlgn="ctr"/>
                      <a:r>
                        <a:rPr lang="en-US" sz="1600" b="0" i="0" u="none" strike="noStrike" dirty="0">
                          <a:latin typeface="Palatino"/>
                        </a:rPr>
                        <a:t>(0.56, 0.78)</a:t>
                      </a:r>
                    </a:p>
                  </a:txBody>
                  <a:tcPr marL="8709" marR="8709" marT="8709" marB="0" anchor="ctr">
                    <a:lnL>
                      <a:noFill/>
                    </a:lnL>
                    <a:lnR>
                      <a:noFill/>
                    </a:lnR>
                    <a:lnT>
                      <a:noFill/>
                    </a:lnT>
                    <a:lnB>
                      <a:noFill/>
                    </a:lnB>
                  </a:tcPr>
                </a:tc>
              </a:tr>
              <a:tr h="369492">
                <a:tc>
                  <a:txBody>
                    <a:bodyPr/>
                    <a:lstStyle/>
                    <a:p>
                      <a:pPr algn="l" fontAlgn="ctr"/>
                      <a:r>
                        <a:rPr lang="en-US" sz="1600" b="0" i="0" u="none" strike="noStrike">
                          <a:latin typeface="Palatino"/>
                        </a:rPr>
                        <a:t>Neglect vs. Physical Abuse</a:t>
                      </a:r>
                    </a:p>
                  </a:txBody>
                  <a:tcPr marL="104503" marR="8709" marT="8709" marB="0" anchor="ctr">
                    <a:lnL>
                      <a:noFill/>
                    </a:lnL>
                    <a:lnR>
                      <a:noFill/>
                    </a:lnR>
                    <a:lnT>
                      <a:noFill/>
                    </a:lnT>
                    <a:lnB>
                      <a:noFill/>
                    </a:lnB>
                  </a:tcPr>
                </a:tc>
                <a:tc>
                  <a:txBody>
                    <a:bodyPr/>
                    <a:lstStyle/>
                    <a:p>
                      <a:pPr algn="ctr" fontAlgn="ctr"/>
                      <a:r>
                        <a:rPr lang="en-US" sz="1600" b="0" i="0" u="none" strike="noStrike">
                          <a:latin typeface="Palatino"/>
                        </a:rPr>
                        <a:t>--</a:t>
                      </a:r>
                    </a:p>
                  </a:txBody>
                  <a:tcPr marL="8709" marR="8709" marT="8709" marB="0" anchor="ctr">
                    <a:lnL>
                      <a:noFill/>
                    </a:lnL>
                    <a:lnR>
                      <a:noFill/>
                    </a:lnR>
                    <a:lnT>
                      <a:noFill/>
                    </a:lnT>
                    <a:lnB>
                      <a:noFill/>
                    </a:lnB>
                  </a:tcPr>
                </a:tc>
                <a:tc>
                  <a:txBody>
                    <a:bodyPr/>
                    <a:lstStyle/>
                    <a:p>
                      <a:pPr algn="ctr" fontAlgn="ctr"/>
                      <a:r>
                        <a:rPr lang="en-US" sz="1600" b="0" i="0" u="none" strike="noStrike">
                          <a:latin typeface="Palatino"/>
                        </a:rPr>
                        <a:t>--</a:t>
                      </a:r>
                    </a:p>
                  </a:txBody>
                  <a:tcPr marL="8709" marR="8709" marT="8709" marB="0" anchor="ctr">
                    <a:lnL>
                      <a:noFill/>
                    </a:lnL>
                    <a:lnR>
                      <a:noFill/>
                    </a:lnR>
                    <a:lnT>
                      <a:noFill/>
                    </a:lnT>
                    <a:lnB>
                      <a:noFill/>
                    </a:lnB>
                  </a:tcPr>
                </a:tc>
                <a:tc>
                  <a:txBody>
                    <a:bodyPr/>
                    <a:lstStyle/>
                    <a:p>
                      <a:pPr algn="l" fontAlgn="ctr"/>
                      <a:endParaRPr lang="en-US" sz="1600" b="0" i="0" u="none" strike="noStrike">
                        <a:latin typeface="Palatino"/>
                      </a:endParaRPr>
                    </a:p>
                  </a:txBody>
                  <a:tcPr marL="8709" marR="8709" marT="8709" marB="0" anchor="ctr">
                    <a:lnL>
                      <a:noFill/>
                    </a:lnL>
                    <a:lnR>
                      <a:noFill/>
                    </a:lnR>
                    <a:lnT>
                      <a:noFill/>
                    </a:lnT>
                    <a:lnB>
                      <a:noFill/>
                    </a:lnB>
                  </a:tcPr>
                </a:tc>
                <a:tc>
                  <a:txBody>
                    <a:bodyPr/>
                    <a:lstStyle/>
                    <a:p>
                      <a:pPr algn="l" fontAlgn="ctr"/>
                      <a:r>
                        <a:rPr lang="en-US" sz="1600" b="0" i="0" u="none" strike="noStrike">
                          <a:latin typeface="Palatino"/>
                        </a:rPr>
                        <a:t>2.41***</a:t>
                      </a:r>
                    </a:p>
                  </a:txBody>
                  <a:tcPr marL="8709" marR="8709" marT="8709" marB="0" anchor="ctr">
                    <a:lnL>
                      <a:noFill/>
                    </a:lnL>
                    <a:lnR>
                      <a:noFill/>
                    </a:lnR>
                    <a:lnT>
                      <a:noFill/>
                    </a:lnT>
                    <a:lnB>
                      <a:noFill/>
                    </a:lnB>
                  </a:tcPr>
                </a:tc>
                <a:tc>
                  <a:txBody>
                    <a:bodyPr/>
                    <a:lstStyle/>
                    <a:p>
                      <a:pPr algn="ctr" fontAlgn="ctr"/>
                      <a:r>
                        <a:rPr lang="en-US" sz="1600" b="0" i="0" u="none" strike="noStrike" dirty="0">
                          <a:latin typeface="Palatino"/>
                        </a:rPr>
                        <a:t>(2.23, 2.60)</a:t>
                      </a:r>
                    </a:p>
                  </a:txBody>
                  <a:tcPr marL="8709" marR="8709" marT="8709" marB="0" anchor="ctr">
                    <a:lnL>
                      <a:noFill/>
                    </a:lnL>
                    <a:lnR>
                      <a:noFill/>
                    </a:lnR>
                    <a:lnT>
                      <a:noFill/>
                    </a:lnT>
                    <a:lnB>
                      <a:noFill/>
                    </a:lnB>
                  </a:tcPr>
                </a:tc>
              </a:tr>
              <a:tr h="369492">
                <a:tc>
                  <a:txBody>
                    <a:bodyPr/>
                    <a:lstStyle/>
                    <a:p>
                      <a:pPr algn="l" fontAlgn="ctr"/>
                      <a:r>
                        <a:rPr lang="en-US" sz="1600" b="0" i="0" u="none" strike="noStrike">
                          <a:latin typeface="Palatino"/>
                        </a:rPr>
                        <a:t>Emotional Abuse vs. Physical Abuse</a:t>
                      </a:r>
                    </a:p>
                  </a:txBody>
                  <a:tcPr marL="104503" marR="8709" marT="8709" marB="0" anchor="ctr">
                    <a:lnL>
                      <a:noFill/>
                    </a:lnL>
                    <a:lnR>
                      <a:noFill/>
                    </a:lnR>
                    <a:lnT>
                      <a:noFill/>
                    </a:lnT>
                    <a:lnB>
                      <a:noFill/>
                    </a:lnB>
                  </a:tcPr>
                </a:tc>
                <a:tc>
                  <a:txBody>
                    <a:bodyPr/>
                    <a:lstStyle/>
                    <a:p>
                      <a:pPr algn="ctr" fontAlgn="ctr"/>
                      <a:r>
                        <a:rPr lang="en-US" sz="1600" b="0" i="0" u="none" strike="noStrike">
                          <a:latin typeface="Palatino"/>
                        </a:rPr>
                        <a:t>--</a:t>
                      </a:r>
                    </a:p>
                  </a:txBody>
                  <a:tcPr marL="8709" marR="8709" marT="8709" marB="0" anchor="ctr">
                    <a:lnL>
                      <a:noFill/>
                    </a:lnL>
                    <a:lnR>
                      <a:noFill/>
                    </a:lnR>
                    <a:lnT>
                      <a:noFill/>
                    </a:lnT>
                    <a:lnB>
                      <a:noFill/>
                    </a:lnB>
                  </a:tcPr>
                </a:tc>
                <a:tc>
                  <a:txBody>
                    <a:bodyPr/>
                    <a:lstStyle/>
                    <a:p>
                      <a:pPr algn="ctr" fontAlgn="ctr"/>
                      <a:r>
                        <a:rPr lang="en-US" sz="1600" b="0" i="0" u="none" strike="noStrike">
                          <a:latin typeface="Palatino"/>
                        </a:rPr>
                        <a:t>--</a:t>
                      </a:r>
                    </a:p>
                  </a:txBody>
                  <a:tcPr marL="8709" marR="8709" marT="8709" marB="0" anchor="ctr">
                    <a:lnL>
                      <a:noFill/>
                    </a:lnL>
                    <a:lnR>
                      <a:noFill/>
                    </a:lnR>
                    <a:lnT>
                      <a:noFill/>
                    </a:lnT>
                    <a:lnB>
                      <a:noFill/>
                    </a:lnB>
                  </a:tcPr>
                </a:tc>
                <a:tc>
                  <a:txBody>
                    <a:bodyPr/>
                    <a:lstStyle/>
                    <a:p>
                      <a:pPr algn="l" fontAlgn="ctr"/>
                      <a:endParaRPr lang="en-US" sz="1600" b="0" i="0" u="none" strike="noStrike">
                        <a:latin typeface="Palatino"/>
                      </a:endParaRPr>
                    </a:p>
                  </a:txBody>
                  <a:tcPr marL="8709" marR="8709" marT="8709" marB="0" anchor="ctr">
                    <a:lnL>
                      <a:noFill/>
                    </a:lnL>
                    <a:lnR>
                      <a:noFill/>
                    </a:lnR>
                    <a:lnT>
                      <a:noFill/>
                    </a:lnT>
                    <a:lnB>
                      <a:noFill/>
                    </a:lnB>
                  </a:tcPr>
                </a:tc>
                <a:tc>
                  <a:txBody>
                    <a:bodyPr/>
                    <a:lstStyle/>
                    <a:p>
                      <a:pPr algn="l" fontAlgn="ctr"/>
                      <a:r>
                        <a:rPr lang="en-US" sz="1600" b="0" i="0" u="none" strike="noStrike">
                          <a:latin typeface="Palatino"/>
                        </a:rPr>
                        <a:t>1.73***</a:t>
                      </a:r>
                    </a:p>
                  </a:txBody>
                  <a:tcPr marL="8709" marR="8709" marT="8709" marB="0" anchor="ctr">
                    <a:lnL>
                      <a:noFill/>
                    </a:lnL>
                    <a:lnR>
                      <a:noFill/>
                    </a:lnR>
                    <a:lnT>
                      <a:noFill/>
                    </a:lnT>
                    <a:lnB>
                      <a:noFill/>
                    </a:lnB>
                  </a:tcPr>
                </a:tc>
                <a:tc>
                  <a:txBody>
                    <a:bodyPr/>
                    <a:lstStyle/>
                    <a:p>
                      <a:pPr algn="ctr" fontAlgn="ctr"/>
                      <a:r>
                        <a:rPr lang="en-US" sz="1600" b="0" i="0" u="none" strike="noStrike" dirty="0">
                          <a:latin typeface="Palatino"/>
                        </a:rPr>
                        <a:t>(1.59, 1.88)</a:t>
                      </a:r>
                    </a:p>
                  </a:txBody>
                  <a:tcPr marL="8709" marR="8709" marT="8709" marB="0" anchor="ctr">
                    <a:lnL>
                      <a:noFill/>
                    </a:lnL>
                    <a:lnR>
                      <a:noFill/>
                    </a:lnR>
                    <a:lnT>
                      <a:noFill/>
                    </a:lnT>
                    <a:lnB>
                      <a:noFill/>
                    </a:lnB>
                  </a:tcPr>
                </a:tc>
              </a:tr>
              <a:tr h="369492">
                <a:tc>
                  <a:txBody>
                    <a:bodyPr/>
                    <a:lstStyle/>
                    <a:p>
                      <a:pPr algn="l" fontAlgn="ctr"/>
                      <a:r>
                        <a:rPr lang="en-US" sz="1600" b="0" i="0" u="none" strike="noStrike">
                          <a:latin typeface="Palatino"/>
                        </a:rPr>
                        <a:t>Substantial Risk vs. Physical Abuse</a:t>
                      </a:r>
                    </a:p>
                  </a:txBody>
                  <a:tcPr marL="104503" marR="8709" marT="870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Palatino"/>
                        </a:rPr>
                        <a:t>--</a:t>
                      </a:r>
                    </a:p>
                  </a:txBody>
                  <a:tcPr marL="8709" marR="8709" marT="870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Palatino"/>
                        </a:rPr>
                        <a:t>--</a:t>
                      </a:r>
                    </a:p>
                  </a:txBody>
                  <a:tcPr marL="8709" marR="8709" marT="870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latin typeface="Palatino"/>
                        </a:rPr>
                        <a:t> </a:t>
                      </a:r>
                    </a:p>
                  </a:txBody>
                  <a:tcPr marL="8709" marR="8709" marT="870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a:latin typeface="Palatino"/>
                        </a:rPr>
                        <a:t>1.63***</a:t>
                      </a:r>
                    </a:p>
                  </a:txBody>
                  <a:tcPr marL="8709" marR="8709" marT="870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Palatino"/>
                        </a:rPr>
                        <a:t>(1.50, 1.76)</a:t>
                      </a:r>
                    </a:p>
                  </a:txBody>
                  <a:tcPr marL="8709" marR="8709" marT="8709" marB="0" anchor="ctr">
                    <a:lnL>
                      <a:noFill/>
                    </a:lnL>
                    <a:lnR>
                      <a:noFill/>
                    </a:lnR>
                    <a:lnT>
                      <a:noFill/>
                    </a:lnT>
                    <a:lnB w="6350" cap="flat" cmpd="sng" algn="ctr">
                      <a:solidFill>
                        <a:srgbClr val="000000"/>
                      </a:solidFill>
                      <a:prstDash val="solid"/>
                      <a:round/>
                      <a:headEnd type="none" w="med" len="med"/>
                      <a:tailEnd type="none" w="med" len="med"/>
                    </a:lnB>
                  </a:tcPr>
                </a:tc>
              </a:tr>
              <a:tr h="424926">
                <a:tc gridSpan="6">
                  <a:txBody>
                    <a:bodyPr/>
                    <a:lstStyle/>
                    <a:p>
                      <a:pPr algn="l" fontAlgn="t"/>
                      <a:r>
                        <a:rPr lang="en-US" sz="1400" b="0" i="0" u="none" strike="noStrike" baseline="30000" dirty="0" err="1">
                          <a:latin typeface="Palatino"/>
                        </a:rPr>
                        <a:t>a</a:t>
                      </a:r>
                      <a:r>
                        <a:rPr lang="en-US" sz="1200" b="0" i="1" u="none" strike="noStrike" dirty="0" err="1">
                          <a:latin typeface="Palatino"/>
                        </a:rPr>
                        <a:t>Adjusts</a:t>
                      </a:r>
                      <a:r>
                        <a:rPr lang="en-US" sz="1200" b="0" i="1" u="none" strike="noStrike" dirty="0">
                          <a:latin typeface="Palatino"/>
                        </a:rPr>
                        <a:t> for</a:t>
                      </a:r>
                      <a:r>
                        <a:rPr lang="en-US" sz="1200" b="0" i="1" u="none" strike="noStrike" dirty="0" smtClean="0">
                          <a:latin typeface="Palatino"/>
                        </a:rPr>
                        <a:t> child’s age; mother's </a:t>
                      </a:r>
                      <a:r>
                        <a:rPr lang="en-US" sz="1200" b="0" i="1" u="none" strike="noStrike" dirty="0">
                          <a:latin typeface="Palatino"/>
                        </a:rPr>
                        <a:t>race, birthplace, age, and education level; birth payment method; and paternity status.</a:t>
                      </a:r>
                      <a:endParaRPr lang="en-US" sz="1200" b="0" i="0" u="none" strike="noStrike" dirty="0">
                        <a:latin typeface="Palatino"/>
                      </a:endParaRPr>
                    </a:p>
                  </a:txBody>
                  <a:tcPr marL="8709" marR="8709" marT="8709"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90601" y="1904999"/>
          <a:ext cx="6705600" cy="4635501"/>
        </p:xfrm>
        <a:graphic>
          <a:graphicData uri="http://schemas.openxmlformats.org/drawingml/2006/table">
            <a:tbl>
              <a:tblPr firstRow="1" bandRow="1">
                <a:tableStyleId>{5C22544A-7EE6-4342-B048-85BDC9FD1C3A}</a:tableStyleId>
              </a:tblPr>
              <a:tblGrid>
                <a:gridCol w="3976577"/>
                <a:gridCol w="1181577"/>
                <a:gridCol w="1547446"/>
              </a:tblGrid>
              <a:tr h="457201">
                <a:tc gridSpan="3">
                  <a:txBody>
                    <a:bodyPr/>
                    <a:lstStyle/>
                    <a:p>
                      <a:pPr algn="l"/>
                      <a:r>
                        <a:rPr lang="en-US" sz="2400" b="1" u="none" dirty="0" smtClean="0">
                          <a:solidFill>
                            <a:schemeClr val="tx2">
                              <a:lumMod val="75000"/>
                            </a:schemeClr>
                          </a:solidFill>
                        </a:rPr>
                        <a:t>Models</a:t>
                      </a:r>
                      <a:r>
                        <a:rPr lang="en-US" sz="2400" b="1" u="none" baseline="0" dirty="0" smtClean="0">
                          <a:solidFill>
                            <a:schemeClr val="tx2">
                              <a:lumMod val="75000"/>
                            </a:schemeClr>
                          </a:solidFill>
                        </a:rPr>
                        <a:t> Stratified by Allegation Type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hMerge="1">
                  <a:txBody>
                    <a:bodyPr/>
                    <a:lstStyle/>
                    <a:p>
                      <a:pPr algn="ctr"/>
                      <a:endParaRPr lang="en-US" dirty="0"/>
                    </a:p>
                  </a:txBody>
                  <a:tcPr/>
                </a:tc>
                <a:tc hMerge="1">
                  <a:txBody>
                    <a:bodyPr/>
                    <a:lstStyle/>
                    <a:p>
                      <a:pPr algn="ctr"/>
                      <a:endParaRPr lang="en-US" dirty="0"/>
                    </a:p>
                  </a:txBody>
                  <a:tcPr/>
                </a:tc>
              </a:tr>
              <a:tr h="533400">
                <a:tc gridSpan="3">
                  <a:txBody>
                    <a:bodyPr/>
                    <a:lstStyle/>
                    <a:p>
                      <a:r>
                        <a:rPr lang="en-US" sz="1800" i="1" dirty="0" smtClean="0"/>
                        <a:t>Reporter Status (Mandated) and Substantiated</a:t>
                      </a:r>
                      <a:r>
                        <a:rPr lang="en-US" sz="1800" i="1" baseline="0" dirty="0" smtClean="0"/>
                        <a:t> Reports, </a:t>
                      </a:r>
                      <a:r>
                        <a:rPr lang="en-US" sz="1800" i="1" baseline="0" dirty="0" err="1" smtClean="0"/>
                        <a:t>Adjusted</a:t>
                      </a:r>
                      <a:r>
                        <a:rPr lang="en-US" sz="1800" i="0" baseline="30000" dirty="0" err="1" smtClean="0"/>
                        <a:t>a</a:t>
                      </a:r>
                      <a:endParaRPr lang="en-US" sz="1800" i="1" dirty="0"/>
                    </a:p>
                  </a:txBody>
                  <a:tcP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en-US" dirty="0"/>
                    </a:p>
                  </a:txBody>
                  <a:tcP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en-US" dirty="0"/>
                    </a:p>
                  </a:txBody>
                  <a:tcP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20700">
                <a:tc>
                  <a:txBody>
                    <a:bodyPr/>
                    <a:lstStyle/>
                    <a:p>
                      <a:r>
                        <a:rPr lang="en-US" sz="1800" b="1" i="0" dirty="0" smtClean="0"/>
                        <a:t>Allegation Type</a:t>
                      </a:r>
                      <a:endParaRPr lang="en-US" sz="1800" b="1" i="0" dirty="0"/>
                    </a:p>
                  </a:txBody>
                  <a:tcPr>
                    <a:lnL w="12700" cmpd="sng">
                      <a:noFill/>
                    </a:lnL>
                    <a:lnR w="12700" cmpd="sng">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RR</a:t>
                      </a:r>
                    </a:p>
                  </a:txBody>
                  <a:tcPr>
                    <a:lnL w="12700" cmpd="sng">
                      <a:noFill/>
                    </a:lnL>
                    <a:lnR w="12700" cmpd="sng">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800" dirty="0" smtClean="0"/>
                        <a:t>95% CI</a:t>
                      </a:r>
                      <a:endParaRPr lang="en-US" sz="1800" dirty="0"/>
                    </a:p>
                  </a:txBody>
                  <a:tcPr>
                    <a:lnL w="12700" cmpd="sng">
                      <a:noFill/>
                    </a:lnL>
                    <a:lnR w="12700" cmpd="sng">
                      <a:noFill/>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20700">
                <a:tc>
                  <a:txBody>
                    <a:bodyPr/>
                    <a:lstStyle/>
                    <a:p>
                      <a:r>
                        <a:rPr lang="en-US" sz="1800" dirty="0" smtClean="0"/>
                        <a:t>Physical Abuse (</a:t>
                      </a:r>
                      <a:r>
                        <a:rPr lang="en-US" sz="1800" dirty="0" err="1" smtClean="0"/>
                        <a:t>n</a:t>
                      </a:r>
                      <a:r>
                        <a:rPr lang="en-US" sz="1800" dirty="0" smtClean="0"/>
                        <a:t>=5,070)</a:t>
                      </a:r>
                      <a:endParaRPr lang="en-US" sz="18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r>
                        <a:rPr lang="en-US" sz="1800" dirty="0" smtClean="0"/>
                        <a:t>3.16***</a:t>
                      </a:r>
                      <a:endParaRPr lang="en-US" sz="18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c>
                  <a:txBody>
                    <a:bodyPr/>
                    <a:lstStyle/>
                    <a:p>
                      <a:r>
                        <a:rPr lang="en-US" sz="1800" dirty="0" smtClean="0"/>
                        <a:t>(2.16, 4.67)</a:t>
                      </a:r>
                      <a:endParaRPr lang="en-US" sz="18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2"/>
                    </a:solidFill>
                  </a:tcPr>
                </a:tc>
              </a:tr>
              <a:tr h="520700">
                <a:tc>
                  <a:txBody>
                    <a:bodyPr/>
                    <a:lstStyle/>
                    <a:p>
                      <a:r>
                        <a:rPr lang="en-US" sz="1800" dirty="0" smtClean="0"/>
                        <a:t>Neglect (</a:t>
                      </a:r>
                      <a:r>
                        <a:rPr lang="en-US" sz="1800" dirty="0" err="1" smtClean="0"/>
                        <a:t>n</a:t>
                      </a:r>
                      <a:r>
                        <a:rPr lang="en-US" sz="1800" dirty="0" smtClean="0"/>
                        <a:t>=27,662)</a:t>
                      </a:r>
                      <a:endParaRPr lang="en-US" sz="1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800" dirty="0" smtClean="0"/>
                        <a:t>2.62***</a:t>
                      </a:r>
                      <a:endParaRPr lang="en-US" sz="1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800" dirty="0" smtClean="0"/>
                        <a:t>(2.43, 2.82)</a:t>
                      </a:r>
                      <a:endParaRPr lang="en-US" sz="1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r>
              <a:tr h="520700">
                <a:tc>
                  <a:txBody>
                    <a:bodyPr/>
                    <a:lstStyle/>
                    <a:p>
                      <a:r>
                        <a:rPr lang="en-US" sz="1800" dirty="0" smtClean="0"/>
                        <a:t>Emotional Abuse (</a:t>
                      </a:r>
                      <a:r>
                        <a:rPr lang="en-US" sz="1800" dirty="0" err="1" smtClean="0"/>
                        <a:t>n</a:t>
                      </a:r>
                      <a:r>
                        <a:rPr lang="en-US" sz="1800" dirty="0" smtClean="0"/>
                        <a:t>=7,608)</a:t>
                      </a:r>
                      <a:endParaRPr lang="en-US" sz="1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800" dirty="0" smtClean="0"/>
                        <a:t>2.01***</a:t>
                      </a:r>
                      <a:endParaRPr lang="en-US" sz="1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800" dirty="0" smtClean="0"/>
                        <a:t>(1.64, 2.46)</a:t>
                      </a:r>
                      <a:endParaRPr lang="en-US" sz="1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r>
              <a:tr h="520700">
                <a:tc>
                  <a:txBody>
                    <a:bodyPr/>
                    <a:lstStyle/>
                    <a:p>
                      <a:r>
                        <a:rPr lang="en-US" sz="1800" dirty="0" smtClean="0"/>
                        <a:t>Substantial Risk (</a:t>
                      </a:r>
                      <a:r>
                        <a:rPr lang="en-US" sz="1800" dirty="0" err="1" smtClean="0"/>
                        <a:t>n</a:t>
                      </a:r>
                      <a:r>
                        <a:rPr lang="en-US" sz="1800" dirty="0" smtClean="0"/>
                        <a:t>=15,175)</a:t>
                      </a:r>
                      <a:endParaRPr lang="en-US" sz="18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1800" dirty="0" smtClean="0"/>
                        <a:t>1.70***</a:t>
                      </a:r>
                      <a:endParaRPr lang="en-US" sz="18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1800" dirty="0" smtClean="0"/>
                        <a:t>(1.47, 1.97)</a:t>
                      </a:r>
                      <a:endParaRPr lang="en-US" sz="18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207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Sexual Abuse (</a:t>
                      </a:r>
                      <a:r>
                        <a:rPr lang="en-US" sz="1800" dirty="0" err="1" smtClean="0"/>
                        <a:t>n</a:t>
                      </a:r>
                      <a:r>
                        <a:rPr lang="en-US" sz="1800" dirty="0" smtClean="0"/>
                        <a:t>=2,101)</a:t>
                      </a:r>
                    </a:p>
                  </a:txBody>
                  <a:tcPr anchor="ctr">
                    <a:lnL w="12700" cmpd="sng">
                      <a:noFill/>
                    </a:lnL>
                    <a:lnR w="12700" cmpd="sng">
                      <a:noFill/>
                    </a:lnR>
                    <a:lnT w="127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US" sz="1800" dirty="0" smtClean="0"/>
                        <a:t>1.31</a:t>
                      </a:r>
                      <a:endParaRPr lang="en-US" sz="1800" dirty="0"/>
                    </a:p>
                  </a:txBody>
                  <a:tcPr anchor="ctr">
                    <a:lnL w="12700" cmpd="sng">
                      <a:noFill/>
                    </a:lnL>
                    <a:lnR w="12700" cmpd="sng">
                      <a:noFill/>
                    </a:lnR>
                    <a:lnT w="127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800" dirty="0" smtClean="0"/>
                        <a:t>ns</a:t>
                      </a:r>
                      <a:endParaRPr lang="en-US" sz="1800" dirty="0"/>
                    </a:p>
                  </a:txBody>
                  <a:tcPr anchor="ctr">
                    <a:lnL w="12700" cmpd="sng">
                      <a:noFill/>
                    </a:lnL>
                    <a:lnR w="12700" cmpd="sng">
                      <a:noFill/>
                    </a:lnR>
                    <a:lnT w="12700" cmpd="sng">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207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0" baseline="30000" dirty="0" err="1" smtClean="0"/>
                        <a:t>a</a:t>
                      </a:r>
                      <a:r>
                        <a:rPr lang="en-US" sz="1200" i="1" baseline="0" dirty="0" err="1" smtClean="0"/>
                        <a:t>Adjusts</a:t>
                      </a:r>
                      <a:r>
                        <a:rPr lang="en-US" sz="1200" i="1" baseline="0" dirty="0" smtClean="0"/>
                        <a:t> for child's age; mother's race, birthplace, age, and education level; birth payment method; and paternity status.</a:t>
                      </a:r>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lang="en-US" sz="18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algn="ctr"/>
                      <a:endParaRPr lang="en-US" sz="1800" dirty="0"/>
                    </a:p>
                  </a:txBody>
                  <a:tcPr anchor="ctr">
                    <a:lnL w="12700" cmpd="sng">
                      <a:noFill/>
                    </a:lnL>
                    <a:lnR w="12700" cmpd="sng">
                      <a:noFill/>
                    </a:lnR>
                    <a:lnT w="127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
        <p:nvSpPr>
          <p:cNvPr id="3" name="Title 2"/>
          <p:cNvSpPr>
            <a:spLocks noGrp="1"/>
          </p:cNvSpPr>
          <p:nvPr>
            <p:ph type="title"/>
          </p:nvPr>
        </p:nvSpPr>
        <p:spPr/>
        <p:txBody>
          <a:bodyPr/>
          <a:lstStyle/>
          <a:p>
            <a:r>
              <a:rPr lang="en-US" dirty="0" smtClean="0"/>
              <a:t>Results: reporter status and substantiation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Results: reporter type and substantiation</a:t>
            </a:r>
            <a:endParaRPr lang="en-US" dirty="0"/>
          </a:p>
        </p:txBody>
      </p:sp>
      <p:graphicFrame>
        <p:nvGraphicFramePr>
          <p:cNvPr id="4" name="Table 3"/>
          <p:cNvGraphicFramePr>
            <a:graphicFrameLocks noGrp="1"/>
          </p:cNvGraphicFramePr>
          <p:nvPr/>
        </p:nvGraphicFramePr>
        <p:xfrm>
          <a:off x="381000" y="1752354"/>
          <a:ext cx="8382000" cy="4831326"/>
        </p:xfrm>
        <a:graphic>
          <a:graphicData uri="http://schemas.openxmlformats.org/drawingml/2006/table">
            <a:tbl>
              <a:tblPr/>
              <a:tblGrid>
                <a:gridCol w="3505200"/>
                <a:gridCol w="823360"/>
                <a:gridCol w="1338919"/>
                <a:gridCol w="580921"/>
                <a:gridCol w="794681"/>
                <a:gridCol w="1338919"/>
              </a:tblGrid>
              <a:tr h="292362">
                <a:tc>
                  <a:txBody>
                    <a:bodyPr/>
                    <a:lstStyle/>
                    <a:p>
                      <a:pPr algn="l" fontAlgn="b"/>
                      <a:r>
                        <a:rPr lang="en-US" sz="1500" b="0" i="0" u="none" strike="noStrike" dirty="0">
                          <a:latin typeface="Palatino"/>
                        </a:rPr>
                        <a:t> </a:t>
                      </a:r>
                    </a:p>
                  </a:txBody>
                  <a:tcPr marL="11578" marR="11578" marT="11578" marB="0" anchor="b">
                    <a:lnL>
                      <a:noFill/>
                    </a:lnL>
                    <a:lnR>
                      <a:noFill/>
                    </a:lnR>
                    <a:lnT>
                      <a:noFill/>
                    </a:lnT>
                    <a:lnB>
                      <a:noFill/>
                    </a:lnB>
                    <a:solidFill>
                      <a:srgbClr val="DDE9EC"/>
                    </a:solidFill>
                  </a:tcPr>
                </a:tc>
                <a:tc gridSpan="2">
                  <a:txBody>
                    <a:bodyPr/>
                    <a:lstStyle/>
                    <a:p>
                      <a:pPr algn="ctr" fontAlgn="b"/>
                      <a:r>
                        <a:rPr lang="en-US" sz="1500" b="1" i="0" u="none" strike="noStrike">
                          <a:latin typeface="Palatino"/>
                        </a:rPr>
                        <a:t>Model 4</a:t>
                      </a:r>
                    </a:p>
                  </a:txBody>
                  <a:tcPr marL="11578" marR="11578" marT="11578" marB="0" anchor="b">
                    <a:lnL>
                      <a:noFill/>
                    </a:lnL>
                    <a:lnR>
                      <a:noFill/>
                    </a:lnR>
                    <a:lnT>
                      <a:noFill/>
                    </a:lnT>
                    <a:lnB w="25400" cap="flat" cmpd="dbl" algn="ctr">
                      <a:solidFill>
                        <a:srgbClr val="000000"/>
                      </a:solidFill>
                      <a:prstDash val="solid"/>
                      <a:round/>
                      <a:headEnd type="none" w="med" len="med"/>
                      <a:tailEnd type="none" w="med" len="med"/>
                    </a:lnB>
                    <a:solidFill>
                      <a:srgbClr val="DDE9EC"/>
                    </a:solidFill>
                  </a:tcPr>
                </a:tc>
                <a:tc hMerge="1">
                  <a:txBody>
                    <a:bodyPr/>
                    <a:lstStyle/>
                    <a:p>
                      <a:endParaRPr lang="en-US"/>
                    </a:p>
                  </a:txBody>
                  <a:tcPr/>
                </a:tc>
                <a:tc>
                  <a:txBody>
                    <a:bodyPr/>
                    <a:lstStyle/>
                    <a:p>
                      <a:pPr algn="ctr" fontAlgn="b"/>
                      <a:r>
                        <a:rPr lang="en-US" sz="1500" b="0" i="0" u="none" strike="noStrike">
                          <a:latin typeface="Palatino"/>
                        </a:rPr>
                        <a:t> </a:t>
                      </a:r>
                    </a:p>
                  </a:txBody>
                  <a:tcPr marL="11578" marR="11578" marT="11578" marB="0" anchor="b">
                    <a:lnL>
                      <a:noFill/>
                    </a:lnL>
                    <a:lnR>
                      <a:noFill/>
                    </a:lnR>
                    <a:lnT>
                      <a:noFill/>
                    </a:lnT>
                    <a:lnB>
                      <a:noFill/>
                    </a:lnB>
                    <a:solidFill>
                      <a:srgbClr val="DDE9EC"/>
                    </a:solidFill>
                  </a:tcPr>
                </a:tc>
                <a:tc gridSpan="2">
                  <a:txBody>
                    <a:bodyPr/>
                    <a:lstStyle/>
                    <a:p>
                      <a:pPr algn="ctr" fontAlgn="b"/>
                      <a:r>
                        <a:rPr lang="en-US" sz="1500" b="1" i="0" u="none" strike="noStrike" dirty="0">
                          <a:latin typeface="Palatino"/>
                        </a:rPr>
                        <a:t>Model 5</a:t>
                      </a:r>
                      <a:r>
                        <a:rPr lang="en-US" sz="1500" b="1" i="0" u="none" strike="noStrike" baseline="30000" dirty="0">
                          <a:latin typeface="Palatino"/>
                        </a:rPr>
                        <a:t>a</a:t>
                      </a:r>
                      <a:endParaRPr lang="en-US" sz="1500" b="1" i="0" u="none" strike="noStrike" dirty="0">
                        <a:latin typeface="Palatino"/>
                      </a:endParaRPr>
                    </a:p>
                  </a:txBody>
                  <a:tcPr marL="11578" marR="11578" marT="11578" marB="0" anchor="b">
                    <a:lnL>
                      <a:noFill/>
                    </a:lnL>
                    <a:lnR>
                      <a:noFill/>
                    </a:lnR>
                    <a:lnT>
                      <a:noFill/>
                    </a:lnT>
                    <a:lnB w="25400" cap="flat" cmpd="dbl" algn="ctr">
                      <a:solidFill>
                        <a:srgbClr val="000000"/>
                      </a:solidFill>
                      <a:prstDash val="solid"/>
                      <a:round/>
                      <a:headEnd type="none" w="med" len="med"/>
                      <a:tailEnd type="none" w="med" len="med"/>
                    </a:lnB>
                    <a:solidFill>
                      <a:srgbClr val="DDE9EC"/>
                    </a:solidFill>
                  </a:tcPr>
                </a:tc>
                <a:tc hMerge="1">
                  <a:txBody>
                    <a:bodyPr/>
                    <a:lstStyle/>
                    <a:p>
                      <a:endParaRPr lang="en-US"/>
                    </a:p>
                  </a:txBody>
                  <a:tcPr/>
                </a:tc>
              </a:tr>
              <a:tr h="522331">
                <a:tc>
                  <a:txBody>
                    <a:bodyPr/>
                    <a:lstStyle/>
                    <a:p>
                      <a:pPr algn="l" fontAlgn="b"/>
                      <a:r>
                        <a:rPr lang="en-US" sz="1500" b="0" i="0" u="none" strike="noStrike" dirty="0">
                          <a:latin typeface="Palatino"/>
                        </a:rPr>
                        <a:t> </a:t>
                      </a:r>
                    </a:p>
                  </a:txBody>
                  <a:tcPr marL="11578" marR="11578" marT="11578" marB="0" anchor="b">
                    <a:lnL>
                      <a:noFill/>
                    </a:lnL>
                    <a:lnR>
                      <a:noFill/>
                    </a:lnR>
                    <a:lnT>
                      <a:noFill/>
                    </a:lnT>
                    <a:lnB>
                      <a:noFill/>
                    </a:lnB>
                    <a:solidFill>
                      <a:srgbClr val="DDE9EC"/>
                    </a:solidFill>
                  </a:tcPr>
                </a:tc>
                <a:tc gridSpan="2">
                  <a:txBody>
                    <a:bodyPr/>
                    <a:lstStyle/>
                    <a:p>
                      <a:pPr algn="ctr" fontAlgn="ctr"/>
                      <a:r>
                        <a:rPr lang="en-US" sz="1500" b="0" i="1" u="none" strike="noStrike">
                          <a:latin typeface="Palatino"/>
                        </a:rPr>
                        <a:t>Substantiated Reports, unadjusted</a:t>
                      </a:r>
                    </a:p>
                  </a:txBody>
                  <a:tcPr marL="11578" marR="11578" marT="11578" marB="0" anchor="ctr">
                    <a:lnL>
                      <a:noFill/>
                    </a:lnL>
                    <a:lnR>
                      <a:noFill/>
                    </a:lnR>
                    <a:lnT w="25400" cap="flat" cmpd="dbl" algn="ctr">
                      <a:solidFill>
                        <a:srgbClr val="000000"/>
                      </a:solidFill>
                      <a:prstDash val="solid"/>
                      <a:round/>
                      <a:headEnd type="none" w="med" len="med"/>
                      <a:tailEnd type="none" w="med" len="med"/>
                    </a:lnT>
                    <a:lnB>
                      <a:noFill/>
                    </a:lnB>
                    <a:solidFill>
                      <a:srgbClr val="DDE9EC"/>
                    </a:solidFill>
                  </a:tcPr>
                </a:tc>
                <a:tc hMerge="1">
                  <a:txBody>
                    <a:bodyPr/>
                    <a:lstStyle/>
                    <a:p>
                      <a:endParaRPr lang="en-US"/>
                    </a:p>
                  </a:txBody>
                  <a:tcPr/>
                </a:tc>
                <a:tc>
                  <a:txBody>
                    <a:bodyPr/>
                    <a:lstStyle/>
                    <a:p>
                      <a:pPr algn="ctr" fontAlgn="b"/>
                      <a:r>
                        <a:rPr lang="en-US" sz="1500" b="0" i="0" u="none" strike="noStrike">
                          <a:latin typeface="Palatino"/>
                        </a:rPr>
                        <a:t> </a:t>
                      </a:r>
                    </a:p>
                  </a:txBody>
                  <a:tcPr marL="11578" marR="11578" marT="11578" marB="0" anchor="b">
                    <a:lnL>
                      <a:noFill/>
                    </a:lnL>
                    <a:lnR>
                      <a:noFill/>
                    </a:lnR>
                    <a:lnT>
                      <a:noFill/>
                    </a:lnT>
                    <a:lnB>
                      <a:noFill/>
                    </a:lnB>
                    <a:solidFill>
                      <a:srgbClr val="DDE9EC"/>
                    </a:solidFill>
                  </a:tcPr>
                </a:tc>
                <a:tc gridSpan="2">
                  <a:txBody>
                    <a:bodyPr/>
                    <a:lstStyle/>
                    <a:p>
                      <a:pPr algn="ctr" fontAlgn="ctr"/>
                      <a:r>
                        <a:rPr lang="en-US" sz="1500" b="0" i="1" u="none" strike="noStrike" dirty="0">
                          <a:latin typeface="Palatino"/>
                        </a:rPr>
                        <a:t>Substantiated Reports, adjusted</a:t>
                      </a:r>
                    </a:p>
                  </a:txBody>
                  <a:tcPr marL="11578" marR="11578" marT="11578" marB="0" anchor="ctr">
                    <a:lnL>
                      <a:noFill/>
                    </a:lnL>
                    <a:lnR>
                      <a:noFill/>
                    </a:lnR>
                    <a:lnT w="25400" cap="flat" cmpd="dbl" algn="ctr">
                      <a:solidFill>
                        <a:srgbClr val="000000"/>
                      </a:solidFill>
                      <a:prstDash val="solid"/>
                      <a:round/>
                      <a:headEnd type="none" w="med" len="med"/>
                      <a:tailEnd type="none" w="med" len="med"/>
                    </a:lnT>
                    <a:lnB>
                      <a:noFill/>
                    </a:lnB>
                    <a:solidFill>
                      <a:srgbClr val="DDE9EC"/>
                    </a:solidFill>
                  </a:tcPr>
                </a:tc>
                <a:tc hMerge="1">
                  <a:txBody>
                    <a:bodyPr/>
                    <a:lstStyle/>
                    <a:p>
                      <a:endParaRPr lang="en-US"/>
                    </a:p>
                  </a:txBody>
                  <a:tcPr/>
                </a:tc>
              </a:tr>
              <a:tr h="209452">
                <a:tc>
                  <a:txBody>
                    <a:bodyPr/>
                    <a:lstStyle/>
                    <a:p>
                      <a:pPr algn="l" fontAlgn="b"/>
                      <a:r>
                        <a:rPr lang="en-US" sz="1500" b="0" i="0" u="none" strike="noStrike">
                          <a:latin typeface="Palatino"/>
                        </a:rPr>
                        <a:t> </a:t>
                      </a:r>
                    </a:p>
                  </a:txBody>
                  <a:tcPr marL="11578" marR="11578" marT="11578" marB="0" anchor="b">
                    <a:lnL>
                      <a:noFill/>
                    </a:lnL>
                    <a:lnR>
                      <a:noFill/>
                    </a:lnR>
                    <a:lnT>
                      <a:noFill/>
                    </a:lnT>
                    <a:lnB w="6350" cap="flat" cmpd="sng" algn="ctr">
                      <a:solidFill>
                        <a:srgbClr val="000000"/>
                      </a:solidFill>
                      <a:prstDash val="solid"/>
                      <a:round/>
                      <a:headEnd type="none" w="med" len="med"/>
                      <a:tailEnd type="none" w="med" len="med"/>
                    </a:lnB>
                    <a:solidFill>
                      <a:srgbClr val="DDE9EC"/>
                    </a:solidFill>
                  </a:tcPr>
                </a:tc>
                <a:tc>
                  <a:txBody>
                    <a:bodyPr/>
                    <a:lstStyle/>
                    <a:p>
                      <a:pPr algn="ctr" fontAlgn="b"/>
                      <a:r>
                        <a:rPr lang="en-US" sz="1500" b="0" i="0" u="none" strike="noStrike">
                          <a:latin typeface="Palatino"/>
                        </a:rPr>
                        <a:t>RR</a:t>
                      </a:r>
                    </a:p>
                  </a:txBody>
                  <a:tcPr marL="11578" marR="11578" marT="11578" marB="0" anchor="b">
                    <a:lnL>
                      <a:noFill/>
                    </a:lnL>
                    <a:lnR>
                      <a:noFill/>
                    </a:lnR>
                    <a:lnT>
                      <a:noFill/>
                    </a:lnT>
                    <a:lnB w="6350" cap="flat" cmpd="sng" algn="ctr">
                      <a:solidFill>
                        <a:srgbClr val="000000"/>
                      </a:solidFill>
                      <a:prstDash val="solid"/>
                      <a:round/>
                      <a:headEnd type="none" w="med" len="med"/>
                      <a:tailEnd type="none" w="med" len="med"/>
                    </a:lnB>
                    <a:solidFill>
                      <a:srgbClr val="DDE9EC"/>
                    </a:solidFill>
                  </a:tcPr>
                </a:tc>
                <a:tc>
                  <a:txBody>
                    <a:bodyPr/>
                    <a:lstStyle/>
                    <a:p>
                      <a:pPr algn="ctr" fontAlgn="b"/>
                      <a:r>
                        <a:rPr lang="en-US" sz="1500" b="0" i="0" u="none" strike="noStrike">
                          <a:latin typeface="Palatino"/>
                        </a:rPr>
                        <a:t>95% CI</a:t>
                      </a:r>
                    </a:p>
                  </a:txBody>
                  <a:tcPr marL="11578" marR="11578" marT="11578" marB="0" anchor="b">
                    <a:lnL>
                      <a:noFill/>
                    </a:lnL>
                    <a:lnR>
                      <a:noFill/>
                    </a:lnR>
                    <a:lnT>
                      <a:noFill/>
                    </a:lnT>
                    <a:lnB w="6350" cap="flat" cmpd="sng" algn="ctr">
                      <a:solidFill>
                        <a:srgbClr val="000000"/>
                      </a:solidFill>
                      <a:prstDash val="solid"/>
                      <a:round/>
                      <a:headEnd type="none" w="med" len="med"/>
                      <a:tailEnd type="none" w="med" len="med"/>
                    </a:lnB>
                    <a:solidFill>
                      <a:srgbClr val="DDE9EC"/>
                    </a:solidFill>
                  </a:tcPr>
                </a:tc>
                <a:tc>
                  <a:txBody>
                    <a:bodyPr/>
                    <a:lstStyle/>
                    <a:p>
                      <a:pPr algn="ctr" fontAlgn="b"/>
                      <a:r>
                        <a:rPr lang="en-US" sz="1500" b="0" i="0" u="none" strike="noStrike">
                          <a:latin typeface="Palatino"/>
                        </a:rPr>
                        <a:t> </a:t>
                      </a:r>
                    </a:p>
                  </a:txBody>
                  <a:tcPr marL="11578" marR="11578" marT="11578" marB="0" anchor="b">
                    <a:lnL>
                      <a:noFill/>
                    </a:lnL>
                    <a:lnR>
                      <a:noFill/>
                    </a:lnR>
                    <a:lnT>
                      <a:noFill/>
                    </a:lnT>
                    <a:lnB w="6350" cap="flat" cmpd="sng" algn="ctr">
                      <a:solidFill>
                        <a:srgbClr val="000000"/>
                      </a:solidFill>
                      <a:prstDash val="solid"/>
                      <a:round/>
                      <a:headEnd type="none" w="med" len="med"/>
                      <a:tailEnd type="none" w="med" len="med"/>
                    </a:lnB>
                    <a:solidFill>
                      <a:srgbClr val="DDE9EC"/>
                    </a:solidFill>
                  </a:tcPr>
                </a:tc>
                <a:tc>
                  <a:txBody>
                    <a:bodyPr/>
                    <a:lstStyle/>
                    <a:p>
                      <a:pPr algn="ctr" fontAlgn="b"/>
                      <a:r>
                        <a:rPr lang="en-US" sz="1500" b="0" i="0" u="none" strike="noStrike">
                          <a:latin typeface="Palatino"/>
                        </a:rPr>
                        <a:t>RR</a:t>
                      </a:r>
                    </a:p>
                  </a:txBody>
                  <a:tcPr marL="11578" marR="11578" marT="11578" marB="0" anchor="b">
                    <a:lnL>
                      <a:noFill/>
                    </a:lnL>
                    <a:lnR>
                      <a:noFill/>
                    </a:lnR>
                    <a:lnT>
                      <a:noFill/>
                    </a:lnT>
                    <a:lnB w="6350" cap="flat" cmpd="sng" algn="ctr">
                      <a:solidFill>
                        <a:srgbClr val="000000"/>
                      </a:solidFill>
                      <a:prstDash val="solid"/>
                      <a:round/>
                      <a:headEnd type="none" w="med" len="med"/>
                      <a:tailEnd type="none" w="med" len="med"/>
                    </a:lnB>
                    <a:solidFill>
                      <a:srgbClr val="DDE9EC"/>
                    </a:solidFill>
                  </a:tcPr>
                </a:tc>
                <a:tc>
                  <a:txBody>
                    <a:bodyPr/>
                    <a:lstStyle/>
                    <a:p>
                      <a:pPr algn="ctr" fontAlgn="b"/>
                      <a:r>
                        <a:rPr lang="en-US" sz="1500" b="0" i="0" u="none" strike="noStrike" dirty="0">
                          <a:latin typeface="Palatino"/>
                        </a:rPr>
                        <a:t>95% CI</a:t>
                      </a:r>
                    </a:p>
                  </a:txBody>
                  <a:tcPr marL="11578" marR="11578" marT="11578" marB="0" anchor="b">
                    <a:lnL>
                      <a:noFill/>
                    </a:lnL>
                    <a:lnR>
                      <a:noFill/>
                    </a:lnR>
                    <a:lnT>
                      <a:noFill/>
                    </a:lnT>
                    <a:lnB w="6350" cap="flat" cmpd="sng" algn="ctr">
                      <a:solidFill>
                        <a:srgbClr val="000000"/>
                      </a:solidFill>
                      <a:prstDash val="solid"/>
                      <a:round/>
                      <a:headEnd type="none" w="med" len="med"/>
                      <a:tailEnd type="none" w="med" len="med"/>
                    </a:lnB>
                    <a:solidFill>
                      <a:srgbClr val="DDE9EC"/>
                    </a:solidFill>
                  </a:tcPr>
                </a:tc>
              </a:tr>
              <a:tr h="279267">
                <a:tc>
                  <a:txBody>
                    <a:bodyPr/>
                    <a:lstStyle/>
                    <a:p>
                      <a:pPr algn="l" fontAlgn="b"/>
                      <a:r>
                        <a:rPr lang="en-US" sz="1500" b="1" i="0" u="none" strike="noStrike">
                          <a:latin typeface="Palatino"/>
                        </a:rPr>
                        <a:t>Mandated Reporter Type</a:t>
                      </a:r>
                    </a:p>
                  </a:txBody>
                  <a:tcPr marL="11578" marR="11578" marT="11578" marB="0" anchor="ctr">
                    <a:lnL>
                      <a:noFill/>
                    </a:lnL>
                    <a:lnR>
                      <a:noFill/>
                    </a:lnR>
                    <a:lnT w="6350" cap="flat" cmpd="sng" algn="ctr">
                      <a:solidFill>
                        <a:srgbClr val="000000"/>
                      </a:solidFill>
                      <a:prstDash val="solid"/>
                      <a:round/>
                      <a:headEnd type="none" w="med" len="med"/>
                      <a:tailEnd type="none" w="med" len="med"/>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w="6350" cap="flat" cmpd="sng" algn="ctr">
                      <a:solidFill>
                        <a:srgbClr val="000000"/>
                      </a:solidFill>
                      <a:prstDash val="solid"/>
                      <a:round/>
                      <a:headEnd type="none" w="med" len="med"/>
                      <a:tailEnd type="none" w="med" len="med"/>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w="6350" cap="flat" cmpd="sng" algn="ctr">
                      <a:solidFill>
                        <a:srgbClr val="000000"/>
                      </a:solidFill>
                      <a:prstDash val="solid"/>
                      <a:round/>
                      <a:headEnd type="none" w="med" len="med"/>
                      <a:tailEnd type="none" w="med" len="med"/>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w="6350" cap="flat" cmpd="sng" algn="ctr">
                      <a:solidFill>
                        <a:srgbClr val="000000"/>
                      </a:solidFill>
                      <a:prstDash val="solid"/>
                      <a:round/>
                      <a:headEnd type="none" w="med" len="med"/>
                      <a:tailEnd type="none" w="med" len="med"/>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w="6350" cap="flat" cmpd="sng" algn="ctr">
                      <a:solidFill>
                        <a:srgbClr val="000000"/>
                      </a:solidFill>
                      <a:prstDash val="solid"/>
                      <a:round/>
                      <a:headEnd type="none" w="med" len="med"/>
                      <a:tailEnd type="none" w="med" len="med"/>
                    </a:lnT>
                    <a:lnB>
                      <a:noFill/>
                    </a:lnB>
                    <a:solidFill>
                      <a:srgbClr val="DDE9EC"/>
                    </a:solidFill>
                  </a:tcPr>
                </a:tc>
                <a:tc>
                  <a:txBody>
                    <a:bodyPr/>
                    <a:lstStyle/>
                    <a:p>
                      <a:pPr algn="l" fontAlgn="b"/>
                      <a:r>
                        <a:rPr lang="en-US" sz="1500" b="0" i="0" u="none" strike="noStrike" dirty="0">
                          <a:latin typeface="Palatino"/>
                        </a:rPr>
                        <a:t> </a:t>
                      </a:r>
                    </a:p>
                  </a:txBody>
                  <a:tcPr marL="11578" marR="11578" marT="11578" marB="0" anchor="ctr">
                    <a:lnL>
                      <a:noFill/>
                    </a:lnL>
                    <a:lnR>
                      <a:noFill/>
                    </a:lnR>
                    <a:lnT w="6350" cap="flat" cmpd="sng" algn="ctr">
                      <a:solidFill>
                        <a:srgbClr val="000000"/>
                      </a:solidFill>
                      <a:prstDash val="solid"/>
                      <a:round/>
                      <a:headEnd type="none" w="med" len="med"/>
                      <a:tailEnd type="none" w="med" len="med"/>
                    </a:lnT>
                    <a:lnB>
                      <a:noFill/>
                    </a:lnB>
                    <a:solidFill>
                      <a:srgbClr val="DDE9EC"/>
                    </a:solidFill>
                  </a:tcPr>
                </a:tc>
              </a:tr>
              <a:tr h="279267">
                <a:tc>
                  <a:txBody>
                    <a:bodyPr/>
                    <a:lstStyle/>
                    <a:p>
                      <a:pPr algn="l" fontAlgn="b"/>
                      <a:r>
                        <a:rPr lang="en-US" sz="1500" b="0" i="0" u="none" strike="noStrike" dirty="0">
                          <a:latin typeface="Palatino"/>
                        </a:rPr>
                        <a:t>Legal</a:t>
                      </a:r>
                    </a:p>
                  </a:txBody>
                  <a:tcPr marL="138940"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2.91***</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a:latin typeface="Palatino"/>
                        </a:rPr>
                        <a:t>(2.73, 3.11)</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3.19***</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dirty="0">
                          <a:latin typeface="Palatino"/>
                        </a:rPr>
                        <a:t>(2.99, 3.40)</a:t>
                      </a:r>
                    </a:p>
                  </a:txBody>
                  <a:tcPr marL="11578" marR="11578" marT="11578" marB="0" anchor="ctr">
                    <a:lnL>
                      <a:noFill/>
                    </a:lnL>
                    <a:lnR>
                      <a:noFill/>
                    </a:lnR>
                    <a:lnT>
                      <a:noFill/>
                    </a:lnT>
                    <a:lnB>
                      <a:noFill/>
                    </a:lnB>
                    <a:solidFill>
                      <a:srgbClr val="DDE9EC"/>
                    </a:solidFill>
                  </a:tcPr>
                </a:tc>
              </a:tr>
              <a:tr h="279267">
                <a:tc>
                  <a:txBody>
                    <a:bodyPr/>
                    <a:lstStyle/>
                    <a:p>
                      <a:pPr algn="l" fontAlgn="b"/>
                      <a:r>
                        <a:rPr lang="en-US" sz="1500" b="0" i="0" u="none" strike="noStrike">
                          <a:latin typeface="Palatino"/>
                        </a:rPr>
                        <a:t>Medical</a:t>
                      </a:r>
                    </a:p>
                  </a:txBody>
                  <a:tcPr marL="138940"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2.79***</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a:latin typeface="Palatino"/>
                        </a:rPr>
                        <a:t>(2.61, 2.98)</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2.48***</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dirty="0">
                          <a:latin typeface="Palatino"/>
                        </a:rPr>
                        <a:t>(2.32, 2.65)</a:t>
                      </a:r>
                    </a:p>
                  </a:txBody>
                  <a:tcPr marL="11578" marR="11578" marT="11578" marB="0" anchor="ctr">
                    <a:lnL>
                      <a:noFill/>
                    </a:lnL>
                    <a:lnR>
                      <a:noFill/>
                    </a:lnR>
                    <a:lnT>
                      <a:noFill/>
                    </a:lnT>
                    <a:lnB>
                      <a:noFill/>
                    </a:lnB>
                    <a:solidFill>
                      <a:srgbClr val="DDE9EC"/>
                    </a:solidFill>
                  </a:tcPr>
                </a:tc>
              </a:tr>
              <a:tr h="279267">
                <a:tc>
                  <a:txBody>
                    <a:bodyPr/>
                    <a:lstStyle/>
                    <a:p>
                      <a:pPr algn="l" fontAlgn="b"/>
                      <a:r>
                        <a:rPr lang="en-US" sz="1500" b="0" i="0" u="none" strike="noStrike">
                          <a:latin typeface="Palatino"/>
                        </a:rPr>
                        <a:t>Public Agency</a:t>
                      </a:r>
                    </a:p>
                  </a:txBody>
                  <a:tcPr marL="138940"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2.69***</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a:latin typeface="Palatino"/>
                        </a:rPr>
                        <a:t>(2.49, 2.90)</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2.56***</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dirty="0">
                          <a:latin typeface="Palatino"/>
                        </a:rPr>
                        <a:t>(2.37, 2.76)</a:t>
                      </a:r>
                    </a:p>
                  </a:txBody>
                  <a:tcPr marL="11578" marR="11578" marT="11578" marB="0" anchor="ctr">
                    <a:lnL>
                      <a:noFill/>
                    </a:lnL>
                    <a:lnR>
                      <a:noFill/>
                    </a:lnR>
                    <a:lnT>
                      <a:noFill/>
                    </a:lnT>
                    <a:lnB>
                      <a:noFill/>
                    </a:lnB>
                    <a:solidFill>
                      <a:srgbClr val="DDE9EC"/>
                    </a:solidFill>
                  </a:tcPr>
                </a:tc>
              </a:tr>
              <a:tr h="279267">
                <a:tc>
                  <a:txBody>
                    <a:bodyPr/>
                    <a:lstStyle/>
                    <a:p>
                      <a:pPr algn="l" fontAlgn="b"/>
                      <a:r>
                        <a:rPr lang="en-US" sz="1500" b="0" i="0" u="none" strike="noStrike">
                          <a:latin typeface="Palatino"/>
                        </a:rPr>
                        <a:t>Other Professionals</a:t>
                      </a:r>
                    </a:p>
                  </a:txBody>
                  <a:tcPr marL="138940"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2.30***</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a:latin typeface="Palatino"/>
                        </a:rPr>
                        <a:t>(1,36, 1.62)</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2.19***</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dirty="0">
                          <a:latin typeface="Palatino"/>
                        </a:rPr>
                        <a:t>(2.05, 2.35)</a:t>
                      </a:r>
                    </a:p>
                  </a:txBody>
                  <a:tcPr marL="11578" marR="11578" marT="11578" marB="0" anchor="ctr">
                    <a:lnL>
                      <a:noFill/>
                    </a:lnL>
                    <a:lnR>
                      <a:noFill/>
                    </a:lnR>
                    <a:lnT>
                      <a:noFill/>
                    </a:lnT>
                    <a:lnB>
                      <a:noFill/>
                    </a:lnB>
                    <a:solidFill>
                      <a:srgbClr val="DDE9EC"/>
                    </a:solidFill>
                  </a:tcPr>
                </a:tc>
              </a:tr>
              <a:tr h="279267">
                <a:tc>
                  <a:txBody>
                    <a:bodyPr/>
                    <a:lstStyle/>
                    <a:p>
                      <a:pPr algn="l" fontAlgn="b"/>
                      <a:r>
                        <a:rPr lang="en-US" sz="1500" b="0" i="0" u="none" strike="noStrike">
                          <a:latin typeface="Palatino"/>
                        </a:rPr>
                        <a:t>Helping Professionals</a:t>
                      </a:r>
                    </a:p>
                  </a:txBody>
                  <a:tcPr marL="138940"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1.49***</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a:latin typeface="Palatino"/>
                        </a:rPr>
                        <a:t>(1.36, 1.62)</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1.68***</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dirty="0">
                          <a:latin typeface="Palatino"/>
                        </a:rPr>
                        <a:t>(1.54, 1.83)</a:t>
                      </a:r>
                    </a:p>
                  </a:txBody>
                  <a:tcPr marL="11578" marR="11578" marT="11578" marB="0" anchor="ctr">
                    <a:lnL>
                      <a:noFill/>
                    </a:lnL>
                    <a:lnR>
                      <a:noFill/>
                    </a:lnR>
                    <a:lnT>
                      <a:noFill/>
                    </a:lnT>
                    <a:lnB>
                      <a:noFill/>
                    </a:lnB>
                    <a:solidFill>
                      <a:srgbClr val="DDE9EC"/>
                    </a:solidFill>
                  </a:tcPr>
                </a:tc>
              </a:tr>
              <a:tr h="279267">
                <a:tc>
                  <a:txBody>
                    <a:bodyPr/>
                    <a:lstStyle/>
                    <a:p>
                      <a:pPr algn="l" fontAlgn="b"/>
                      <a:r>
                        <a:rPr lang="en-US" sz="1500" b="0" i="0" u="none" strike="noStrike">
                          <a:latin typeface="Palatino"/>
                        </a:rPr>
                        <a:t>Child Care/School</a:t>
                      </a:r>
                    </a:p>
                  </a:txBody>
                  <a:tcPr marL="138940" marR="11578" marT="11578" marB="0" anchor="ctr">
                    <a:lnL>
                      <a:noFill/>
                    </a:lnL>
                    <a:lnR>
                      <a:noFill/>
                    </a:lnR>
                    <a:lnT>
                      <a:noFill/>
                    </a:lnT>
                    <a:lnB>
                      <a:noFill/>
                    </a:lnB>
                    <a:solidFill>
                      <a:srgbClr val="DDE9EC"/>
                    </a:solidFill>
                  </a:tcPr>
                </a:tc>
                <a:tc>
                  <a:txBody>
                    <a:bodyPr/>
                    <a:lstStyle/>
                    <a:p>
                      <a:pPr algn="l" fontAlgn="b"/>
                      <a:r>
                        <a:rPr lang="en-US" sz="1500" b="0" i="0" u="none" strike="noStrike" dirty="0" smtClean="0">
                          <a:latin typeface="Palatino"/>
                        </a:rPr>
                        <a:t>1.09*</a:t>
                      </a:r>
                      <a:endParaRPr lang="en-US" sz="1500" b="0" i="0" u="none" strike="noStrike" dirty="0">
                        <a:latin typeface="Palatino"/>
                      </a:endParaRP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dirty="0">
                          <a:latin typeface="Palatino"/>
                        </a:rPr>
                        <a:t>(</a:t>
                      </a:r>
                      <a:r>
                        <a:rPr lang="en-US" sz="1500" b="0" i="0" u="none" strike="noStrike" dirty="0" smtClean="0">
                          <a:latin typeface="Palatino"/>
                        </a:rPr>
                        <a:t>1.01, </a:t>
                      </a:r>
                      <a:r>
                        <a:rPr lang="en-US" sz="1500" b="0" i="0" u="none" strike="noStrike" dirty="0">
                          <a:latin typeface="Palatino"/>
                        </a:rPr>
                        <a:t>1.18)</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1.31***</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dirty="0">
                          <a:latin typeface="Palatino"/>
                        </a:rPr>
                        <a:t>(1.20, 1.43)</a:t>
                      </a:r>
                    </a:p>
                  </a:txBody>
                  <a:tcPr marL="11578" marR="11578" marT="11578" marB="0" anchor="ctr">
                    <a:lnL>
                      <a:noFill/>
                    </a:lnL>
                    <a:lnR>
                      <a:noFill/>
                    </a:lnR>
                    <a:lnT>
                      <a:noFill/>
                    </a:lnT>
                    <a:lnB>
                      <a:noFill/>
                    </a:lnB>
                    <a:solidFill>
                      <a:srgbClr val="DDE9EC"/>
                    </a:solidFill>
                  </a:tcPr>
                </a:tc>
              </a:tr>
              <a:tr h="279267">
                <a:tc>
                  <a:txBody>
                    <a:bodyPr/>
                    <a:lstStyle/>
                    <a:p>
                      <a:pPr algn="l" fontAlgn="b"/>
                      <a:r>
                        <a:rPr lang="en-US" sz="1500" b="1" i="0" u="none" strike="noStrike">
                          <a:latin typeface="Palatino"/>
                        </a:rPr>
                        <a:t>Allegation Type</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dirty="0">
                          <a:latin typeface="Palatino"/>
                        </a:rPr>
                        <a:t> </a:t>
                      </a:r>
                    </a:p>
                  </a:txBody>
                  <a:tcPr marL="11578" marR="11578" marT="11578" marB="0" anchor="ctr">
                    <a:lnL>
                      <a:noFill/>
                    </a:lnL>
                    <a:lnR>
                      <a:noFill/>
                    </a:lnR>
                    <a:lnT>
                      <a:noFill/>
                    </a:lnT>
                    <a:lnB>
                      <a:noFill/>
                    </a:lnB>
                    <a:solidFill>
                      <a:srgbClr val="DDE9EC"/>
                    </a:solidFill>
                  </a:tcPr>
                </a:tc>
              </a:tr>
              <a:tr h="279267">
                <a:tc>
                  <a:txBody>
                    <a:bodyPr/>
                    <a:lstStyle/>
                    <a:p>
                      <a:pPr algn="l" fontAlgn="b"/>
                      <a:r>
                        <a:rPr lang="en-US" sz="1500" b="0" i="0" u="none" strike="noStrike" dirty="0">
                          <a:latin typeface="Palatino"/>
                        </a:rPr>
                        <a:t>Sexual </a:t>
                      </a:r>
                      <a:r>
                        <a:rPr lang="en-US" sz="1500" b="0" i="0" u="none" strike="noStrike" dirty="0" smtClean="0">
                          <a:latin typeface="Palatino"/>
                        </a:rPr>
                        <a:t>Abuse vs. Physical Abuse</a:t>
                      </a:r>
                      <a:endParaRPr lang="en-US" sz="1500" b="0" i="0" u="none" strike="noStrike" dirty="0">
                        <a:latin typeface="Palatino"/>
                      </a:endParaRPr>
                    </a:p>
                  </a:txBody>
                  <a:tcPr marL="138940" marR="11578" marT="11578" marB="0" anchor="ctr">
                    <a:lnL>
                      <a:noFill/>
                    </a:lnL>
                    <a:lnR>
                      <a:noFill/>
                    </a:lnR>
                    <a:lnT>
                      <a:noFill/>
                    </a:lnT>
                    <a:lnB>
                      <a:noFill/>
                    </a:lnB>
                    <a:solidFill>
                      <a:srgbClr val="DDE9EC"/>
                    </a:solidFill>
                  </a:tcPr>
                </a:tc>
                <a:tc>
                  <a:txBody>
                    <a:bodyPr/>
                    <a:lstStyle/>
                    <a:p>
                      <a:pPr algn="ctr" fontAlgn="b"/>
                      <a:r>
                        <a:rPr lang="en-US" sz="1500" b="0" i="0" u="none" strike="noStrike">
                          <a:latin typeface="Palatino"/>
                        </a:rPr>
                        <a:t>--</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a:latin typeface="Palatino"/>
                        </a:rPr>
                        <a:t>--</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0.62***</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dirty="0">
                          <a:latin typeface="Palatino"/>
                        </a:rPr>
                        <a:t>(0.52, 0.73)</a:t>
                      </a:r>
                    </a:p>
                  </a:txBody>
                  <a:tcPr marL="11578" marR="11578" marT="11578" marB="0" anchor="ctr">
                    <a:lnL>
                      <a:noFill/>
                    </a:lnL>
                    <a:lnR>
                      <a:noFill/>
                    </a:lnR>
                    <a:lnT>
                      <a:noFill/>
                    </a:lnT>
                    <a:lnB>
                      <a:noFill/>
                    </a:lnB>
                    <a:solidFill>
                      <a:srgbClr val="DDE9EC"/>
                    </a:solidFill>
                  </a:tcPr>
                </a:tc>
              </a:tr>
              <a:tr h="279267">
                <a:tc>
                  <a:txBody>
                    <a:bodyPr/>
                    <a:lstStyle/>
                    <a:p>
                      <a:pPr algn="l" fontAlgn="b"/>
                      <a:r>
                        <a:rPr lang="en-US" sz="1500" b="0" i="0" u="none" strike="noStrike" dirty="0" smtClean="0">
                          <a:latin typeface="Palatino"/>
                        </a:rPr>
                        <a:t>Neglect vs. Physical Abuse</a:t>
                      </a:r>
                      <a:endParaRPr lang="en-US" sz="1500" b="0" i="0" u="none" strike="noStrike" dirty="0">
                        <a:latin typeface="Palatino"/>
                      </a:endParaRPr>
                    </a:p>
                  </a:txBody>
                  <a:tcPr marL="138940" marR="11578" marT="11578" marB="0" anchor="ctr">
                    <a:lnL>
                      <a:noFill/>
                    </a:lnL>
                    <a:lnR>
                      <a:noFill/>
                    </a:lnR>
                    <a:lnT>
                      <a:noFill/>
                    </a:lnT>
                    <a:lnB>
                      <a:noFill/>
                    </a:lnB>
                    <a:solidFill>
                      <a:srgbClr val="DDE9EC"/>
                    </a:solidFill>
                  </a:tcPr>
                </a:tc>
                <a:tc>
                  <a:txBody>
                    <a:bodyPr/>
                    <a:lstStyle/>
                    <a:p>
                      <a:pPr algn="ctr" fontAlgn="b"/>
                      <a:r>
                        <a:rPr lang="en-US" sz="1500" b="0" i="0" u="none" strike="noStrike">
                          <a:latin typeface="Palatino"/>
                        </a:rPr>
                        <a:t>--</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a:latin typeface="Palatino"/>
                        </a:rPr>
                        <a:t>--</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2.18***</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dirty="0">
                          <a:latin typeface="Palatino"/>
                        </a:rPr>
                        <a:t>(2.02, 2.35)</a:t>
                      </a:r>
                    </a:p>
                  </a:txBody>
                  <a:tcPr marL="11578" marR="11578" marT="11578" marB="0" anchor="ctr">
                    <a:lnL>
                      <a:noFill/>
                    </a:lnL>
                    <a:lnR>
                      <a:noFill/>
                    </a:lnR>
                    <a:lnT>
                      <a:noFill/>
                    </a:lnT>
                    <a:lnB>
                      <a:noFill/>
                    </a:lnB>
                    <a:solidFill>
                      <a:srgbClr val="DDE9EC"/>
                    </a:solidFill>
                  </a:tcPr>
                </a:tc>
              </a:tr>
              <a:tr h="279267">
                <a:tc>
                  <a:txBody>
                    <a:bodyPr/>
                    <a:lstStyle/>
                    <a:p>
                      <a:pPr algn="l" fontAlgn="b"/>
                      <a:r>
                        <a:rPr lang="en-US" sz="1500" b="0" i="0" u="none" strike="noStrike" dirty="0">
                          <a:latin typeface="Palatino"/>
                        </a:rPr>
                        <a:t>Emotional </a:t>
                      </a:r>
                      <a:r>
                        <a:rPr lang="en-US" sz="1500" b="0" i="0" u="none" strike="noStrike" dirty="0" smtClean="0">
                          <a:latin typeface="Palatino"/>
                        </a:rPr>
                        <a:t>Abuse vs. Physical Abuse</a:t>
                      </a:r>
                      <a:endParaRPr lang="en-US" sz="1500" b="0" i="0" u="none" strike="noStrike" dirty="0">
                        <a:latin typeface="Palatino"/>
                      </a:endParaRPr>
                    </a:p>
                  </a:txBody>
                  <a:tcPr marL="138940" marR="11578" marT="11578" marB="0" anchor="ctr">
                    <a:lnL>
                      <a:noFill/>
                    </a:lnL>
                    <a:lnR>
                      <a:noFill/>
                    </a:lnR>
                    <a:lnT>
                      <a:noFill/>
                    </a:lnT>
                    <a:lnB>
                      <a:noFill/>
                    </a:lnB>
                    <a:solidFill>
                      <a:srgbClr val="DDE9EC"/>
                    </a:solidFill>
                  </a:tcPr>
                </a:tc>
                <a:tc>
                  <a:txBody>
                    <a:bodyPr/>
                    <a:lstStyle/>
                    <a:p>
                      <a:pPr algn="ctr" fontAlgn="b"/>
                      <a:r>
                        <a:rPr lang="en-US" sz="1500" b="0" i="0" u="none" strike="noStrike">
                          <a:latin typeface="Palatino"/>
                        </a:rPr>
                        <a:t>--</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dirty="0">
                          <a:latin typeface="Palatino"/>
                        </a:rPr>
                        <a:t>--</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a:noFill/>
                    </a:lnT>
                    <a:lnB>
                      <a:noFill/>
                    </a:lnB>
                    <a:solidFill>
                      <a:srgbClr val="DDE9EC"/>
                    </a:solidFill>
                  </a:tcPr>
                </a:tc>
                <a:tc>
                  <a:txBody>
                    <a:bodyPr/>
                    <a:lstStyle/>
                    <a:p>
                      <a:pPr algn="l" fontAlgn="b"/>
                      <a:r>
                        <a:rPr lang="en-US" sz="1500" b="0" i="0" u="none" strike="noStrike">
                          <a:latin typeface="Palatino"/>
                        </a:rPr>
                        <a:t>1.46***</a:t>
                      </a:r>
                    </a:p>
                  </a:txBody>
                  <a:tcPr marL="11578" marR="11578" marT="11578" marB="0" anchor="ctr">
                    <a:lnL>
                      <a:noFill/>
                    </a:lnL>
                    <a:lnR>
                      <a:noFill/>
                    </a:lnR>
                    <a:lnT>
                      <a:noFill/>
                    </a:lnT>
                    <a:lnB>
                      <a:noFill/>
                    </a:lnB>
                    <a:solidFill>
                      <a:srgbClr val="DDE9EC"/>
                    </a:solidFill>
                  </a:tcPr>
                </a:tc>
                <a:tc>
                  <a:txBody>
                    <a:bodyPr/>
                    <a:lstStyle/>
                    <a:p>
                      <a:pPr algn="ctr" fontAlgn="b"/>
                      <a:r>
                        <a:rPr lang="en-US" sz="1500" b="0" i="0" u="none" strike="noStrike" dirty="0">
                          <a:latin typeface="Palatino"/>
                        </a:rPr>
                        <a:t>(1.34, 1.60)</a:t>
                      </a:r>
                    </a:p>
                  </a:txBody>
                  <a:tcPr marL="11578" marR="11578" marT="11578" marB="0" anchor="ctr">
                    <a:lnL>
                      <a:noFill/>
                    </a:lnL>
                    <a:lnR>
                      <a:noFill/>
                    </a:lnR>
                    <a:lnT>
                      <a:noFill/>
                    </a:lnT>
                    <a:lnB>
                      <a:noFill/>
                    </a:lnB>
                    <a:solidFill>
                      <a:srgbClr val="DDE9EC"/>
                    </a:solidFill>
                  </a:tcPr>
                </a:tc>
              </a:tr>
              <a:tr h="279267">
                <a:tc>
                  <a:txBody>
                    <a:bodyPr/>
                    <a:lstStyle/>
                    <a:p>
                      <a:pPr algn="l" fontAlgn="b"/>
                      <a:r>
                        <a:rPr lang="en-US" sz="1500" b="0" i="0" u="none" strike="noStrike" dirty="0">
                          <a:latin typeface="Palatino"/>
                        </a:rPr>
                        <a:t>Substantial </a:t>
                      </a:r>
                      <a:r>
                        <a:rPr lang="en-US" sz="1500" b="0" i="0" u="none" strike="noStrike" dirty="0" smtClean="0">
                          <a:latin typeface="Palatino"/>
                        </a:rPr>
                        <a:t>Risk vs. Physical Abuse</a:t>
                      </a:r>
                      <a:endParaRPr lang="en-US" sz="1500" b="0" i="0" u="none" strike="noStrike" dirty="0">
                        <a:latin typeface="Palatino"/>
                      </a:endParaRPr>
                    </a:p>
                  </a:txBody>
                  <a:tcPr marL="138940" marR="11578" marT="11578" marB="0" anchor="ctr">
                    <a:lnL>
                      <a:noFill/>
                    </a:lnL>
                    <a:lnR>
                      <a:noFill/>
                    </a:lnR>
                    <a:lnT>
                      <a:noFill/>
                    </a:lnT>
                    <a:lnB w="6350" cap="flat" cmpd="sng" algn="ctr">
                      <a:solidFill>
                        <a:srgbClr val="000000"/>
                      </a:solidFill>
                      <a:prstDash val="solid"/>
                      <a:round/>
                      <a:headEnd type="none" w="med" len="med"/>
                      <a:tailEnd type="none" w="med" len="med"/>
                    </a:lnB>
                    <a:solidFill>
                      <a:srgbClr val="DDE9EC"/>
                    </a:solidFill>
                  </a:tcPr>
                </a:tc>
                <a:tc>
                  <a:txBody>
                    <a:bodyPr/>
                    <a:lstStyle/>
                    <a:p>
                      <a:pPr algn="ctr" fontAlgn="b"/>
                      <a:r>
                        <a:rPr lang="en-US" sz="1500" b="0" i="0" u="none" strike="noStrike">
                          <a:latin typeface="Palatino"/>
                        </a:rPr>
                        <a:t>--</a:t>
                      </a:r>
                    </a:p>
                  </a:txBody>
                  <a:tcPr marL="11578" marR="11578" marT="11578" marB="0" anchor="ctr">
                    <a:lnL>
                      <a:noFill/>
                    </a:lnL>
                    <a:lnR>
                      <a:noFill/>
                    </a:lnR>
                    <a:lnT>
                      <a:noFill/>
                    </a:lnT>
                    <a:lnB w="6350" cap="flat" cmpd="sng" algn="ctr">
                      <a:solidFill>
                        <a:srgbClr val="000000"/>
                      </a:solidFill>
                      <a:prstDash val="solid"/>
                      <a:round/>
                      <a:headEnd type="none" w="med" len="med"/>
                      <a:tailEnd type="none" w="med" len="med"/>
                    </a:lnB>
                    <a:solidFill>
                      <a:srgbClr val="DDE9EC"/>
                    </a:solidFill>
                  </a:tcPr>
                </a:tc>
                <a:tc>
                  <a:txBody>
                    <a:bodyPr/>
                    <a:lstStyle/>
                    <a:p>
                      <a:pPr algn="ctr" fontAlgn="b"/>
                      <a:r>
                        <a:rPr lang="en-US" sz="1500" b="0" i="0" u="none" strike="noStrike">
                          <a:latin typeface="Palatino"/>
                        </a:rPr>
                        <a:t>--</a:t>
                      </a:r>
                    </a:p>
                  </a:txBody>
                  <a:tcPr marL="11578" marR="11578" marT="11578" marB="0" anchor="ctr">
                    <a:lnL>
                      <a:noFill/>
                    </a:lnL>
                    <a:lnR>
                      <a:noFill/>
                    </a:lnR>
                    <a:lnT>
                      <a:noFill/>
                    </a:lnT>
                    <a:lnB w="6350" cap="flat" cmpd="sng" algn="ctr">
                      <a:solidFill>
                        <a:srgbClr val="000000"/>
                      </a:solidFill>
                      <a:prstDash val="solid"/>
                      <a:round/>
                      <a:headEnd type="none" w="med" len="med"/>
                      <a:tailEnd type="none" w="med" len="med"/>
                    </a:lnB>
                    <a:solidFill>
                      <a:srgbClr val="DDE9EC"/>
                    </a:solidFill>
                  </a:tcPr>
                </a:tc>
                <a:tc>
                  <a:txBody>
                    <a:bodyPr/>
                    <a:lstStyle/>
                    <a:p>
                      <a:pPr algn="l" fontAlgn="b"/>
                      <a:r>
                        <a:rPr lang="en-US" sz="1500" b="0" i="0" u="none" strike="noStrike">
                          <a:latin typeface="Palatino"/>
                        </a:rPr>
                        <a:t> </a:t>
                      </a:r>
                    </a:p>
                  </a:txBody>
                  <a:tcPr marL="11578" marR="11578" marT="11578" marB="0" anchor="ctr">
                    <a:lnL>
                      <a:noFill/>
                    </a:lnL>
                    <a:lnR>
                      <a:noFill/>
                    </a:lnR>
                    <a:lnT>
                      <a:noFill/>
                    </a:lnT>
                    <a:lnB w="6350" cap="flat" cmpd="sng" algn="ctr">
                      <a:solidFill>
                        <a:srgbClr val="000000"/>
                      </a:solidFill>
                      <a:prstDash val="solid"/>
                      <a:round/>
                      <a:headEnd type="none" w="med" len="med"/>
                      <a:tailEnd type="none" w="med" len="med"/>
                    </a:lnB>
                    <a:solidFill>
                      <a:srgbClr val="DDE9EC"/>
                    </a:solidFill>
                  </a:tcPr>
                </a:tc>
                <a:tc>
                  <a:txBody>
                    <a:bodyPr/>
                    <a:lstStyle/>
                    <a:p>
                      <a:pPr algn="l" fontAlgn="b"/>
                      <a:r>
                        <a:rPr lang="en-US" sz="1500" b="0" i="0" u="none" strike="noStrike">
                          <a:latin typeface="Palatino"/>
                        </a:rPr>
                        <a:t>1.66***</a:t>
                      </a:r>
                    </a:p>
                  </a:txBody>
                  <a:tcPr marL="11578" marR="11578" marT="11578" marB="0" anchor="ctr">
                    <a:lnL>
                      <a:noFill/>
                    </a:lnL>
                    <a:lnR>
                      <a:noFill/>
                    </a:lnR>
                    <a:lnT>
                      <a:noFill/>
                    </a:lnT>
                    <a:lnB w="6350" cap="flat" cmpd="sng" algn="ctr">
                      <a:solidFill>
                        <a:srgbClr val="000000"/>
                      </a:solidFill>
                      <a:prstDash val="solid"/>
                      <a:round/>
                      <a:headEnd type="none" w="med" len="med"/>
                      <a:tailEnd type="none" w="med" len="med"/>
                    </a:lnB>
                    <a:solidFill>
                      <a:srgbClr val="DDE9EC"/>
                    </a:solidFill>
                  </a:tcPr>
                </a:tc>
                <a:tc>
                  <a:txBody>
                    <a:bodyPr/>
                    <a:lstStyle/>
                    <a:p>
                      <a:pPr algn="ctr" fontAlgn="b"/>
                      <a:r>
                        <a:rPr lang="en-US" sz="1500" b="0" i="0" u="none" strike="noStrike" dirty="0">
                          <a:latin typeface="Palatino"/>
                        </a:rPr>
                        <a:t>(1.53, 1.79)</a:t>
                      </a:r>
                    </a:p>
                  </a:txBody>
                  <a:tcPr marL="11578" marR="11578" marT="11578" marB="0" anchor="ctr">
                    <a:lnL>
                      <a:noFill/>
                    </a:lnL>
                    <a:lnR>
                      <a:noFill/>
                    </a:lnR>
                    <a:lnT>
                      <a:noFill/>
                    </a:lnT>
                    <a:lnB w="6350" cap="flat" cmpd="sng" algn="ctr">
                      <a:solidFill>
                        <a:srgbClr val="000000"/>
                      </a:solidFill>
                      <a:prstDash val="solid"/>
                      <a:round/>
                      <a:headEnd type="none" w="med" len="med"/>
                      <a:tailEnd type="none" w="med" len="med"/>
                    </a:lnB>
                    <a:solidFill>
                      <a:srgbClr val="DDE9EC"/>
                    </a:solidFill>
                  </a:tcPr>
                </a:tc>
              </a:tr>
              <a:tr h="425251">
                <a:tc gridSpan="6">
                  <a:txBody>
                    <a:bodyPr/>
                    <a:lstStyle/>
                    <a:p>
                      <a:pPr algn="l" fontAlgn="ctr"/>
                      <a:r>
                        <a:rPr lang="en-US" sz="1050" b="0" i="0" u="none" strike="noStrike" baseline="30000" dirty="0" err="1">
                          <a:latin typeface="Palatino"/>
                        </a:rPr>
                        <a:t>a</a:t>
                      </a:r>
                      <a:r>
                        <a:rPr lang="en-US" sz="1050" b="0" i="1" u="none" strike="noStrike" dirty="0" err="1">
                          <a:latin typeface="Palatino"/>
                        </a:rPr>
                        <a:t>Adjusts</a:t>
                      </a:r>
                      <a:r>
                        <a:rPr lang="en-US" sz="1050" b="0" i="1" u="none" strike="noStrike" dirty="0">
                          <a:latin typeface="Palatino"/>
                        </a:rPr>
                        <a:t> </a:t>
                      </a:r>
                      <a:r>
                        <a:rPr lang="en-US" sz="1050" b="0" i="1" u="none" strike="noStrike" dirty="0" smtClean="0">
                          <a:latin typeface="Palatino"/>
                        </a:rPr>
                        <a:t>for child’s age</a:t>
                      </a:r>
                      <a:r>
                        <a:rPr lang="en-US" sz="1050" b="0" i="1" u="none" strike="noStrike" dirty="0" smtClean="0">
                          <a:latin typeface="Palatino"/>
                        </a:rPr>
                        <a:t>; </a:t>
                      </a:r>
                      <a:r>
                        <a:rPr lang="en-US" sz="1050" b="0" i="1" u="none" strike="noStrike" dirty="0">
                          <a:latin typeface="Palatino"/>
                        </a:rPr>
                        <a:t>mother's race, birthplace, age, and education level; birth payment method; and paternity status.</a:t>
                      </a:r>
                      <a:endParaRPr lang="en-US" sz="1050" b="0" i="0" u="none" strike="noStrike" dirty="0">
                        <a:latin typeface="Palatino"/>
                      </a:endParaRPr>
                    </a:p>
                  </a:txBody>
                  <a:tcPr marL="11578" marR="11578" marT="11578" marB="0" anchor="ctr">
                    <a:lnL>
                      <a:noFill/>
                    </a:lnL>
                    <a:lnR>
                      <a:noFill/>
                    </a:lnR>
                    <a:lnT w="6350" cap="flat" cmpd="sng" algn="ctr">
                      <a:solidFill>
                        <a:srgbClr val="000000"/>
                      </a:solidFill>
                      <a:prstDash val="solid"/>
                      <a:round/>
                      <a:headEnd type="none" w="med" len="med"/>
                      <a:tailEnd type="none" w="med" len="med"/>
                    </a:lnT>
                    <a:lnB>
                      <a:noFill/>
                    </a:lnB>
                    <a:solidFill>
                      <a:srgbClr val="DDE9E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266700" y="349250"/>
            <a:ext cx="8610600" cy="615950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40298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100" dirty="0" smtClean="0"/>
              <a:t>Mandated reporter status </a:t>
            </a:r>
            <a:r>
              <a:rPr lang="en-US" sz="2100" i="1" dirty="0" smtClean="0"/>
              <a:t>does </a:t>
            </a:r>
            <a:r>
              <a:rPr lang="en-US" sz="2100" dirty="0" smtClean="0"/>
              <a:t>predict substantiation among first allegations of maltreatment, even when adjusting for maltreatment type, child age, and family characteristics. </a:t>
            </a:r>
          </a:p>
          <a:p>
            <a:r>
              <a:rPr lang="en-US" sz="2100" dirty="0" smtClean="0"/>
              <a:t>Mandated reports of physical abuse, neglect, emotional abuse, and substantial risk are more likely to be substantiated than non-mandated reports of the same allegations. Mandated reports of neglect and physical abuse are more likely to be substantiated than mandated reports of substantial risk.</a:t>
            </a:r>
          </a:p>
          <a:p>
            <a:r>
              <a:rPr lang="en-US" sz="2100" dirty="0" smtClean="0"/>
              <a:t>Compared to non-mandated reports, legal, medical, public agency, and other professional reports are more than twice as likely to be substantiated</a:t>
            </a:r>
          </a:p>
        </p:txBody>
      </p:sp>
      <p:sp>
        <p:nvSpPr>
          <p:cNvPr id="3" name="Title 2"/>
          <p:cNvSpPr>
            <a:spLocks noGrp="1"/>
          </p:cNvSpPr>
          <p:nvPr>
            <p:ph type="title"/>
          </p:nvPr>
        </p:nvSpPr>
        <p:spPr/>
        <p:txBody>
          <a:bodyPr/>
          <a:lstStyle/>
          <a:p>
            <a:pPr algn="l"/>
            <a:r>
              <a:rPr lang="en-US" dirty="0" smtClean="0"/>
              <a:t>summary</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02363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Over time, mandated reporting laws have shifted the ways in which child maltreatment is reported and investigated. In this study, mandated reporters constituted a significant majority of maltreatment allegations</a:t>
            </a:r>
          </a:p>
          <a:p>
            <a:r>
              <a:rPr lang="en-US" dirty="0" smtClean="0"/>
              <a:t>Maltreatment allegations from mandated sources, particularly law enforcement, medical professionals, and other professionals are more likely to be substantiated</a:t>
            </a:r>
          </a:p>
          <a:p>
            <a:r>
              <a:rPr lang="en-US" dirty="0" smtClean="0"/>
              <a:t>Substantiation does vary by allegation type, even when adjusting for reporter status/type and</a:t>
            </a:r>
            <a:r>
              <a:rPr lang="en-US" dirty="0" smtClean="0"/>
              <a:t> </a:t>
            </a:r>
            <a:r>
              <a:rPr lang="en-US" dirty="0" smtClean="0"/>
              <a:t>child and family characteristics</a:t>
            </a:r>
            <a:endParaRPr lang="en-US" dirty="0" smtClean="0"/>
          </a:p>
        </p:txBody>
      </p:sp>
      <p:sp>
        <p:nvSpPr>
          <p:cNvPr id="3" name="Title 2"/>
          <p:cNvSpPr>
            <a:spLocks noGrp="1"/>
          </p:cNvSpPr>
          <p:nvPr>
            <p:ph type="title"/>
          </p:nvPr>
        </p:nvSpPr>
        <p:spPr/>
        <p:txBody>
          <a:bodyPr/>
          <a:lstStyle/>
          <a:p>
            <a:pPr algn="l"/>
            <a:r>
              <a:rPr lang="en-US" dirty="0" smtClean="0"/>
              <a:t>conclusions</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664901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br>
              <a:rPr lang="en-US" dirty="0" smtClean="0"/>
            </a:br>
            <a:r>
              <a:rPr lang="en-US" sz="1800" b="1" u="sng" cap="none" dirty="0" smtClean="0">
                <a:solidFill>
                  <a:srgbClr val="FFFF00"/>
                </a:solidFill>
              </a:rPr>
              <a:t>brynking@berkeley.edu</a:t>
            </a:r>
            <a:br>
              <a:rPr lang="en-US" sz="1800" b="1" u="sng" cap="none" dirty="0" smtClean="0">
                <a:solidFill>
                  <a:srgbClr val="FFFF00"/>
                </a:solidFill>
              </a:rPr>
            </a:br>
            <a:r>
              <a:rPr lang="en-US" sz="1800" b="1" u="sng" cap="none" dirty="0" smtClean="0">
                <a:solidFill>
                  <a:srgbClr val="FFFF00"/>
                </a:solidFill>
              </a:rPr>
              <a:t>jennlawson@berkeley.edu</a:t>
            </a:r>
            <a:br>
              <a:rPr lang="en-US" sz="1800" b="1" u="sng" cap="none" dirty="0" smtClean="0">
                <a:solidFill>
                  <a:srgbClr val="FFFF00"/>
                </a:solidFill>
              </a:rPr>
            </a:br>
            <a:r>
              <a:rPr lang="en-US" sz="1800" b="1" u="sng" cap="none" dirty="0" smtClean="0">
                <a:solidFill>
                  <a:srgbClr val="FFFF00"/>
                </a:solidFill>
              </a:rPr>
              <a:t>ehornste@usc.edu</a:t>
            </a:r>
            <a:r>
              <a:rPr lang="en-US" sz="1800" dirty="0" smtClean="0"/>
              <a:t/>
            </a:r>
            <a:br>
              <a:rPr lang="en-US" sz="1800" dirty="0" smtClean="0"/>
            </a:br>
            <a:endParaRPr lang="en-US" dirty="0"/>
          </a:p>
        </p:txBody>
      </p:sp>
      <p:pic>
        <p:nvPicPr>
          <p:cNvPr id="6" name="Picture 5" descr="ucbseal_75x75"/>
          <p:cNvPicPr>
            <a:picLocks noChangeAspect="1" noChangeArrowheads="1"/>
          </p:cNvPicPr>
          <p:nvPr/>
        </p:nvPicPr>
        <p:blipFill>
          <a:blip r:embed="rId2" cstate="print"/>
          <a:srcRect/>
          <a:stretch>
            <a:fillRect/>
          </a:stretch>
        </p:blipFill>
        <p:spPr bwMode="auto">
          <a:xfrm>
            <a:off x="7566460" y="1600200"/>
            <a:ext cx="914400" cy="914400"/>
          </a:xfrm>
          <a:prstGeom prst="rect">
            <a:avLst/>
          </a:prstGeom>
          <a:noFill/>
          <a:ln w="9525">
            <a:noFill/>
            <a:miter lim="800000"/>
            <a:headEnd/>
            <a:tailEnd/>
          </a:ln>
        </p:spPr>
      </p:pic>
      <p:pic>
        <p:nvPicPr>
          <p:cNvPr id="7" name="Picture 10" descr="CDSS Logo"/>
          <p:cNvPicPr>
            <a:picLocks noChangeAspect="1" noChangeArrowheads="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658266" y="4309360"/>
            <a:ext cx="875425" cy="592736"/>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8" name="Picture 7" descr="Regular Use Shield_GoldOnWhite_NoBG.eps"/>
          <p:cNvPicPr>
            <a:picLocks noChangeAspect="1"/>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7772211" y="3002785"/>
            <a:ext cx="647534" cy="833652"/>
          </a:xfrm>
          <a:prstGeom prst="rect">
            <a:avLst/>
          </a:prstGeom>
        </p:spPr>
      </p:pic>
      <p:pic>
        <p:nvPicPr>
          <p:cNvPr id="9" name="Picture 5" descr="Picture3"/>
          <p:cNvPicPr>
            <a:picLocks noChangeAspect="1" noChangeArrowheads="1"/>
          </p:cNvPicPr>
          <p:nvPr/>
        </p:nvPicPr>
        <p:blipFill>
          <a:blip r:embed="rId6"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27490" y="0"/>
            <a:ext cx="8956964" cy="445495"/>
          </a:xfrm>
          <a:prstGeom prst="rect">
            <a:avLst/>
          </a:prstGeom>
          <a:solidFill>
            <a:schemeClr val="bg1"/>
          </a:solidFill>
          <a:ln>
            <a:noFill/>
          </a:ln>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3385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10000"/>
              </a:lnSpc>
            </a:pPr>
            <a:r>
              <a:rPr lang="en-US" sz="2400" dirty="0" smtClean="0">
                <a:solidFill>
                  <a:schemeClr val="tx1"/>
                </a:solidFill>
              </a:rPr>
              <a:t>Thank you to our colleagues at the Center for Social Services Research and the California Department of Social </a:t>
            </a:r>
            <a:r>
              <a:rPr lang="en-US" sz="2400" dirty="0" smtClean="0">
                <a:solidFill>
                  <a:schemeClr val="tx1"/>
                </a:solidFill>
              </a:rPr>
              <a:t>Services</a:t>
            </a:r>
          </a:p>
          <a:p>
            <a:pPr>
              <a:lnSpc>
                <a:spcPct val="110000"/>
              </a:lnSpc>
            </a:pPr>
            <a:r>
              <a:rPr lang="en-US" sz="2400" dirty="0" smtClean="0">
                <a:solidFill>
                  <a:schemeClr val="tx1"/>
                </a:solidFill>
              </a:rPr>
              <a:t>Funding for this and other research arising from the California Performance Indicators Project generously provided by the California </a:t>
            </a:r>
            <a:r>
              <a:rPr lang="en-US" sz="2400" dirty="0">
                <a:solidFill>
                  <a:schemeClr val="tx1"/>
                </a:solidFill>
              </a:rPr>
              <a:t>Department of Social Services, the Stuart Foundation, &amp; Casey Family Programs</a:t>
            </a:r>
          </a:p>
          <a:p>
            <a:endParaRPr lang="en-US" sz="2400" dirty="0">
              <a:solidFill>
                <a:schemeClr val="tx1"/>
              </a:solidFill>
            </a:endParaRPr>
          </a:p>
        </p:txBody>
      </p:sp>
      <p:sp>
        <p:nvSpPr>
          <p:cNvPr id="3" name="Title 2"/>
          <p:cNvSpPr>
            <a:spLocks noGrp="1"/>
          </p:cNvSpPr>
          <p:nvPr>
            <p:ph type="title"/>
          </p:nvPr>
        </p:nvSpPr>
        <p:spPr/>
        <p:txBody>
          <a:bodyPr/>
          <a:lstStyle/>
          <a:p>
            <a:pPr algn="l"/>
            <a:r>
              <a:rPr lang="en-US" dirty="0" smtClean="0"/>
              <a:t>Acknowledgements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55585036"/>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85750" indent="-241300"/>
            <a:r>
              <a:rPr lang="en-US" dirty="0" smtClean="0">
                <a:solidFill>
                  <a:schemeClr val="accent1">
                    <a:lumMod val="50000"/>
                  </a:schemeClr>
                </a:solidFill>
              </a:rPr>
              <a:t>Historically, mandated reports have constituted a smaller proportion of child abuse hotline calls than non-mandated reports, although more recently, the proportion of mandated reporters has increased</a:t>
            </a:r>
          </a:p>
          <a:p>
            <a:pPr marL="285750" indent="-241300"/>
            <a:r>
              <a:rPr lang="en-US" dirty="0" smtClean="0">
                <a:solidFill>
                  <a:schemeClr val="accent1">
                    <a:lumMod val="50000"/>
                  </a:schemeClr>
                </a:solidFill>
              </a:rPr>
              <a:t>Prior studies have found that maltreatment substantiation rates vary based on the source and status (mandated vs. non-mandated) of the reporter and that there is an association between reporter type and allegation type as different reporters are likely to observe different types of maltreatment based on the vantage points from which they have access to children and families </a:t>
            </a:r>
          </a:p>
          <a:p>
            <a:pPr marL="285750" indent="-241300"/>
            <a:r>
              <a:rPr lang="en-US" dirty="0" smtClean="0">
                <a:solidFill>
                  <a:schemeClr val="accent1">
                    <a:lumMod val="50000"/>
                  </a:schemeClr>
                </a:solidFill>
                <a:ea typeface="Calibri" charset="0"/>
                <a:cs typeface="Calibri" charset="0"/>
              </a:rPr>
              <a:t>Demographic characteristics of children and families (i.e. race, income, family structure, etc.) have been associated with likelihood of a maltreatment allegation</a:t>
            </a:r>
            <a:endParaRPr lang="en-US" dirty="0" smtClean="0">
              <a:solidFill>
                <a:schemeClr val="accent1">
                  <a:lumMod val="50000"/>
                </a:schemeClr>
              </a:solidFill>
            </a:endParaRPr>
          </a:p>
        </p:txBody>
      </p:sp>
      <p:sp>
        <p:nvSpPr>
          <p:cNvPr id="3" name="Title 2"/>
          <p:cNvSpPr>
            <a:spLocks noGrp="1"/>
          </p:cNvSpPr>
          <p:nvPr>
            <p:ph type="title"/>
          </p:nvPr>
        </p:nvSpPr>
        <p:spPr/>
        <p:txBody>
          <a:bodyPr/>
          <a:lstStyle/>
          <a:p>
            <a:r>
              <a:rPr lang="en-US" dirty="0" smtClean="0"/>
              <a:t>Overview</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94991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Young children with a prior allegation of maltreatment are more likely to die of injuries than unreported children</a:t>
            </a:r>
          </a:p>
          <a:p>
            <a:r>
              <a:rPr lang="en-US" dirty="0" smtClean="0"/>
              <a:t>Of the over 530,000 children born in California in 2002, 14% were reported for maltreatment before the age of five</a:t>
            </a:r>
          </a:p>
          <a:p>
            <a:r>
              <a:rPr lang="en-US" dirty="0" smtClean="0"/>
              <a:t>Individual and family characteristics identified in birth records, such as </a:t>
            </a:r>
            <a:r>
              <a:rPr lang="en-US" dirty="0" err="1" smtClean="0"/>
              <a:t>Medi</a:t>
            </a:r>
            <a:r>
              <a:rPr lang="en-US" dirty="0" smtClean="0"/>
              <a:t>-Cal eligibility, mother’s age and level of education, and paternity status at birth, were found to be significant risk factors for a maltreatment allegation</a:t>
            </a:r>
          </a:p>
          <a:p>
            <a:r>
              <a:rPr lang="en-US" dirty="0" smtClean="0"/>
              <a:t>Of those children reported, approximately 22% were substantiated as victims of maltreatment, while 63% received an investigation that was inconclusive or unfounded, and another 15% were evaluated out over the phone </a:t>
            </a:r>
          </a:p>
        </p:txBody>
      </p:sp>
      <p:sp>
        <p:nvSpPr>
          <p:cNvPr id="3" name="Title 2"/>
          <p:cNvSpPr>
            <a:spLocks noGrp="1"/>
          </p:cNvSpPr>
          <p:nvPr>
            <p:ph type="title"/>
          </p:nvPr>
        </p:nvSpPr>
        <p:spPr/>
        <p:txBody>
          <a:bodyPr/>
          <a:lstStyle/>
          <a:p>
            <a:r>
              <a:rPr lang="en-US" dirty="0" smtClean="0"/>
              <a:t>What we know</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81554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Build on previous research regarding the relationships between reporter type/reporter status and substantiation</a:t>
            </a:r>
          </a:p>
          <a:p>
            <a:r>
              <a:rPr lang="en-US" dirty="0" smtClean="0">
                <a:ea typeface="Calibri" charset="0"/>
                <a:cs typeface="Calibri" charset="0"/>
              </a:rPr>
              <a:t>Determine whether the status and type of maltreatment reporter were independent predictors of case substantiation, across maltreatment types and after adjusting for characteristics of the child and family</a:t>
            </a:r>
          </a:p>
          <a:p>
            <a:r>
              <a:rPr lang="en-US" dirty="0" smtClean="0">
                <a:ea typeface="Calibri" charset="0"/>
                <a:cs typeface="Calibri" charset="0"/>
              </a:rPr>
              <a:t>Specifically, this study answers these questions:</a:t>
            </a:r>
            <a:endParaRPr lang="en-US" dirty="0" smtClean="0"/>
          </a:p>
          <a:p>
            <a:pPr marL="708660" lvl="1" indent="-342900">
              <a:buFont typeface="+mj-lt"/>
              <a:buAutoNum type="arabicPeriod"/>
            </a:pPr>
            <a:r>
              <a:rPr lang="en-US" sz="2000" b="1" dirty="0" smtClean="0">
                <a:ea typeface="Calibri" charset="0"/>
                <a:cs typeface="Calibri" charset="0"/>
              </a:rPr>
              <a:t>Does reporter status (mandated vs. non-mandated) predict substantiation? Does it vary by allegation type? </a:t>
            </a:r>
          </a:p>
          <a:p>
            <a:pPr marL="708660" lvl="1" indent="-342900">
              <a:buFont typeface="+mj-lt"/>
              <a:buAutoNum type="arabicPeriod"/>
            </a:pPr>
            <a:r>
              <a:rPr lang="en-US" sz="2000" b="1" dirty="0" smtClean="0">
                <a:ea typeface="Calibri" charset="0"/>
                <a:cs typeface="Calibri" charset="0"/>
              </a:rPr>
              <a:t>Does the likelihood of substantiation vary by mandated reporter type? Is there variation across allegation types? </a:t>
            </a:r>
          </a:p>
          <a:p>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smtClean="0"/>
              <a:t>Population of children born in 2002 and reported for maltreatment before age five (N=71,940)</a:t>
            </a:r>
          </a:p>
          <a:p>
            <a:r>
              <a:rPr lang="en-US" sz="2200" dirty="0" smtClean="0"/>
              <a:t>Key outcome variable: substantiation vs. all other dispositions (evaluated out and unfounded)</a:t>
            </a:r>
          </a:p>
          <a:p>
            <a:r>
              <a:rPr lang="en-US" sz="2200" dirty="0" smtClean="0"/>
              <a:t>Key independent variable: reporter status and reporter type</a:t>
            </a:r>
          </a:p>
          <a:p>
            <a:pPr lvl="1"/>
            <a:r>
              <a:rPr lang="en-US" dirty="0" smtClean="0"/>
              <a:t>First reporters coded into nine major types</a:t>
            </a:r>
          </a:p>
          <a:p>
            <a:pPr lvl="1"/>
            <a:r>
              <a:rPr lang="en-US" dirty="0" smtClean="0"/>
              <a:t>Each of these types coded as mandated vs. non-mandated</a:t>
            </a:r>
          </a:p>
          <a:p>
            <a:r>
              <a:rPr lang="en-US" sz="2200" dirty="0" smtClean="0"/>
              <a:t>Control variables include maltreatment allegation type and child age (CPS data), as well as maternal and family characteristics extracted from birth record data</a:t>
            </a:r>
          </a:p>
          <a:p>
            <a:r>
              <a:rPr lang="en-US" sz="2200" dirty="0" smtClean="0"/>
              <a:t>Generalized linear models used to assess the impact of reporter status and reporter type on substantiation</a:t>
            </a:r>
          </a:p>
          <a:p>
            <a:endParaRPr lang="en-US" dirty="0"/>
          </a:p>
        </p:txBody>
      </p:sp>
      <p:sp>
        <p:nvSpPr>
          <p:cNvPr id="3" name="Title 2"/>
          <p:cNvSpPr>
            <a:spLocks noGrp="1"/>
          </p:cNvSpPr>
          <p:nvPr>
            <p:ph type="title"/>
          </p:nvPr>
        </p:nvSpPr>
        <p:spPr/>
        <p:txBody>
          <a:bodyPr/>
          <a:lstStyle/>
          <a:p>
            <a:r>
              <a:rPr lang="en-US" dirty="0" smtClean="0"/>
              <a:t>Data/Methods</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98013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Variable coding: reporter type</a:t>
            </a:r>
            <a:endParaRPr lang="en-US" dirty="0"/>
          </a:p>
        </p:txBody>
      </p:sp>
      <p:grpSp>
        <p:nvGrpSpPr>
          <p:cNvPr id="57" name="Group 56"/>
          <p:cNvGrpSpPr/>
          <p:nvPr/>
        </p:nvGrpSpPr>
        <p:grpSpPr>
          <a:xfrm>
            <a:off x="152400" y="1752600"/>
            <a:ext cx="8727606" cy="3590330"/>
            <a:chOff x="152400" y="1752600"/>
            <a:chExt cx="8727606" cy="3590330"/>
          </a:xfrm>
        </p:grpSpPr>
        <p:grpSp>
          <p:nvGrpSpPr>
            <p:cNvPr id="55" name="Group 54"/>
            <p:cNvGrpSpPr/>
            <p:nvPr/>
          </p:nvGrpSpPr>
          <p:grpSpPr>
            <a:xfrm>
              <a:off x="152400" y="1752600"/>
              <a:ext cx="8727606" cy="923330"/>
              <a:chOff x="152400" y="1752600"/>
              <a:chExt cx="8727606" cy="923330"/>
            </a:xfrm>
          </p:grpSpPr>
          <p:sp>
            <p:nvSpPr>
              <p:cNvPr id="18" name="TextBox 17"/>
              <p:cNvSpPr txBox="1"/>
              <p:nvPr/>
            </p:nvSpPr>
            <p:spPr>
              <a:xfrm>
                <a:off x="152400" y="1752600"/>
                <a:ext cx="1851789" cy="923330"/>
              </a:xfrm>
              <a:prstGeom prst="rect">
                <a:avLst/>
              </a:prstGeom>
              <a:noFill/>
            </p:spPr>
            <p:txBody>
              <a:bodyPr wrap="none" rtlCol="0">
                <a:spAutoFit/>
              </a:bodyPr>
              <a:lstStyle/>
              <a:p>
                <a:pPr algn="ctr"/>
                <a:r>
                  <a:rPr lang="en-US" dirty="0" smtClean="0">
                    <a:latin typeface="Calibri"/>
                    <a:cs typeface="Calibri"/>
                  </a:rPr>
                  <a:t>law enforcement,</a:t>
                </a:r>
              </a:p>
              <a:p>
                <a:pPr algn="ctr"/>
                <a:r>
                  <a:rPr lang="en-US" dirty="0" smtClean="0">
                    <a:latin typeface="Calibri"/>
                    <a:cs typeface="Calibri"/>
                  </a:rPr>
                  <a:t>probation and</a:t>
                </a:r>
              </a:p>
              <a:p>
                <a:pPr algn="ctr"/>
                <a:r>
                  <a:rPr lang="en-US" dirty="0" smtClean="0">
                    <a:latin typeface="Calibri"/>
                    <a:cs typeface="Calibri"/>
                  </a:rPr>
                  <a:t>parole officers</a:t>
                </a:r>
                <a:endParaRPr lang="en-US" dirty="0">
                  <a:latin typeface="Calibri"/>
                  <a:cs typeface="Calibri"/>
                </a:endParaRPr>
              </a:p>
            </p:txBody>
          </p:sp>
          <p:sp>
            <p:nvSpPr>
              <p:cNvPr id="19" name="TextBox 18"/>
              <p:cNvSpPr txBox="1"/>
              <p:nvPr/>
            </p:nvSpPr>
            <p:spPr>
              <a:xfrm>
                <a:off x="2141630" y="1752600"/>
                <a:ext cx="1415772" cy="923330"/>
              </a:xfrm>
              <a:prstGeom prst="rect">
                <a:avLst/>
              </a:prstGeom>
              <a:noFill/>
            </p:spPr>
            <p:txBody>
              <a:bodyPr wrap="none" rtlCol="0">
                <a:spAutoFit/>
              </a:bodyPr>
              <a:lstStyle/>
              <a:p>
                <a:pPr algn="ctr"/>
                <a:r>
                  <a:rPr lang="en-US" dirty="0" smtClean="0">
                    <a:latin typeface="Calibri"/>
                    <a:cs typeface="Calibri"/>
                  </a:rPr>
                  <a:t>medical and</a:t>
                </a:r>
              </a:p>
              <a:p>
                <a:pPr algn="ctr"/>
                <a:r>
                  <a:rPr lang="en-US" dirty="0" smtClean="0">
                    <a:latin typeface="Calibri"/>
                    <a:cs typeface="Calibri"/>
                  </a:rPr>
                  <a:t>dental</a:t>
                </a:r>
              </a:p>
              <a:p>
                <a:pPr algn="ctr"/>
                <a:r>
                  <a:rPr lang="en-US" dirty="0" smtClean="0">
                    <a:latin typeface="Calibri"/>
                    <a:cs typeface="Calibri"/>
                  </a:rPr>
                  <a:t>professionals</a:t>
                </a:r>
                <a:endParaRPr lang="en-US" dirty="0">
                  <a:latin typeface="Calibri"/>
                  <a:cs typeface="Calibri"/>
                </a:endParaRPr>
              </a:p>
            </p:txBody>
          </p:sp>
          <p:sp>
            <p:nvSpPr>
              <p:cNvPr id="20" name="TextBox 19"/>
              <p:cNvSpPr txBox="1"/>
              <p:nvPr/>
            </p:nvSpPr>
            <p:spPr>
              <a:xfrm>
                <a:off x="3694843" y="1752600"/>
                <a:ext cx="1508684" cy="923330"/>
              </a:xfrm>
              <a:prstGeom prst="rect">
                <a:avLst/>
              </a:prstGeom>
              <a:noFill/>
            </p:spPr>
            <p:txBody>
              <a:bodyPr wrap="none" rtlCol="0">
                <a:spAutoFit/>
              </a:bodyPr>
              <a:lstStyle/>
              <a:p>
                <a:pPr algn="ctr"/>
                <a:r>
                  <a:rPr lang="en-US" dirty="0" err="1" smtClean="0">
                    <a:latin typeface="Calibri"/>
                    <a:cs typeface="Calibri"/>
                  </a:rPr>
                  <a:t>cws</a:t>
                </a:r>
                <a:r>
                  <a:rPr lang="en-US" dirty="0" smtClean="0">
                    <a:latin typeface="Calibri"/>
                    <a:cs typeface="Calibri"/>
                  </a:rPr>
                  <a:t> and other</a:t>
                </a:r>
              </a:p>
              <a:p>
                <a:pPr algn="ctr"/>
                <a:r>
                  <a:rPr lang="en-US" dirty="0" err="1" smtClean="0">
                    <a:latin typeface="Calibri"/>
                    <a:cs typeface="Calibri"/>
                  </a:rPr>
                  <a:t>govt</a:t>
                </a:r>
                <a:r>
                  <a:rPr lang="en-US" dirty="0" smtClean="0">
                    <a:latin typeface="Calibri"/>
                    <a:cs typeface="Calibri"/>
                  </a:rPr>
                  <a:t> agency</a:t>
                </a:r>
              </a:p>
              <a:p>
                <a:pPr algn="ctr"/>
                <a:r>
                  <a:rPr lang="en-US" dirty="0" smtClean="0">
                    <a:latin typeface="Calibri"/>
                    <a:cs typeface="Calibri"/>
                  </a:rPr>
                  <a:t>staff</a:t>
                </a:r>
              </a:p>
            </p:txBody>
          </p:sp>
          <p:sp>
            <p:nvSpPr>
              <p:cNvPr id="21" name="TextBox 20"/>
              <p:cNvSpPr txBox="1"/>
              <p:nvPr/>
            </p:nvSpPr>
            <p:spPr>
              <a:xfrm>
                <a:off x="5458581" y="1752600"/>
                <a:ext cx="1506880" cy="923330"/>
              </a:xfrm>
              <a:prstGeom prst="rect">
                <a:avLst/>
              </a:prstGeom>
              <a:noFill/>
            </p:spPr>
            <p:txBody>
              <a:bodyPr wrap="none" rtlCol="0">
                <a:spAutoFit/>
              </a:bodyPr>
              <a:lstStyle/>
              <a:p>
                <a:pPr algn="ctr"/>
                <a:r>
                  <a:rPr lang="en-US" dirty="0" smtClean="0">
                    <a:latin typeface="Calibri"/>
                    <a:cs typeface="Calibri"/>
                  </a:rPr>
                  <a:t>clergy and</a:t>
                </a:r>
              </a:p>
              <a:p>
                <a:pPr algn="ctr"/>
                <a:r>
                  <a:rPr lang="en-US" dirty="0" smtClean="0">
                    <a:latin typeface="Calibri"/>
                    <a:cs typeface="Calibri"/>
                  </a:rPr>
                  <a:t>“other </a:t>
                </a:r>
              </a:p>
              <a:p>
                <a:pPr algn="ctr"/>
                <a:r>
                  <a:rPr lang="en-US" dirty="0" smtClean="0">
                    <a:latin typeface="Calibri"/>
                    <a:cs typeface="Calibri"/>
                  </a:rPr>
                  <a:t>professionals"</a:t>
                </a:r>
              </a:p>
            </p:txBody>
          </p:sp>
          <p:sp>
            <p:nvSpPr>
              <p:cNvPr id="22" name="TextBox 21"/>
              <p:cNvSpPr txBox="1"/>
              <p:nvPr/>
            </p:nvSpPr>
            <p:spPr>
              <a:xfrm>
                <a:off x="7303132" y="1752600"/>
                <a:ext cx="1576874" cy="923330"/>
              </a:xfrm>
              <a:prstGeom prst="rect">
                <a:avLst/>
              </a:prstGeom>
              <a:noFill/>
            </p:spPr>
            <p:txBody>
              <a:bodyPr wrap="none" rtlCol="0">
                <a:spAutoFit/>
              </a:bodyPr>
              <a:lstStyle/>
              <a:p>
                <a:pPr algn="ctr"/>
                <a:r>
                  <a:rPr lang="en-US" dirty="0" smtClean="0">
                    <a:latin typeface="Calibri"/>
                    <a:cs typeface="Calibri"/>
                  </a:rPr>
                  <a:t>counselors,</a:t>
                </a:r>
              </a:p>
              <a:p>
                <a:pPr algn="ctr"/>
                <a:r>
                  <a:rPr lang="en-US" dirty="0" smtClean="0">
                    <a:latin typeface="Calibri"/>
                    <a:cs typeface="Calibri"/>
                  </a:rPr>
                  <a:t>therapists, and</a:t>
                </a:r>
              </a:p>
              <a:p>
                <a:pPr algn="ctr"/>
                <a:r>
                  <a:rPr lang="en-US" dirty="0" smtClean="0">
                    <a:latin typeface="Calibri"/>
                    <a:cs typeface="Calibri"/>
                  </a:rPr>
                  <a:t>advocates</a:t>
                </a:r>
              </a:p>
            </p:txBody>
          </p:sp>
        </p:grpSp>
        <p:grpSp>
          <p:nvGrpSpPr>
            <p:cNvPr id="56" name="Group 55"/>
            <p:cNvGrpSpPr/>
            <p:nvPr/>
          </p:nvGrpSpPr>
          <p:grpSpPr>
            <a:xfrm>
              <a:off x="1000737" y="4419600"/>
              <a:ext cx="6915276" cy="923330"/>
              <a:chOff x="1000737" y="4419600"/>
              <a:chExt cx="6915276" cy="923330"/>
            </a:xfrm>
          </p:grpSpPr>
          <p:sp>
            <p:nvSpPr>
              <p:cNvPr id="34" name="TextBox 33"/>
              <p:cNvSpPr txBox="1"/>
              <p:nvPr/>
            </p:nvSpPr>
            <p:spPr>
              <a:xfrm>
                <a:off x="1000737" y="4419600"/>
                <a:ext cx="1935634" cy="923330"/>
              </a:xfrm>
              <a:prstGeom prst="rect">
                <a:avLst/>
              </a:prstGeom>
              <a:noFill/>
            </p:spPr>
            <p:txBody>
              <a:bodyPr wrap="none" rtlCol="0">
                <a:spAutoFit/>
              </a:bodyPr>
              <a:lstStyle/>
              <a:p>
                <a:pPr algn="ctr"/>
                <a:r>
                  <a:rPr lang="en-US" dirty="0" smtClean="0">
                    <a:latin typeface="Calibri"/>
                    <a:cs typeface="Calibri"/>
                  </a:rPr>
                  <a:t>school personnel,</a:t>
                </a:r>
              </a:p>
              <a:p>
                <a:pPr algn="ctr"/>
                <a:r>
                  <a:rPr lang="en-US" dirty="0" smtClean="0">
                    <a:latin typeface="Calibri"/>
                    <a:cs typeface="Calibri"/>
                  </a:rPr>
                  <a:t>teachers, day care, </a:t>
                </a:r>
              </a:p>
              <a:p>
                <a:pPr algn="ctr"/>
                <a:r>
                  <a:rPr lang="en-US" dirty="0" smtClean="0">
                    <a:latin typeface="Calibri"/>
                    <a:cs typeface="Calibri"/>
                  </a:rPr>
                  <a:t>substitute care</a:t>
                </a:r>
                <a:endParaRPr lang="en-US" dirty="0">
                  <a:latin typeface="Calibri"/>
                  <a:cs typeface="Calibri"/>
                </a:endParaRPr>
              </a:p>
            </p:txBody>
          </p:sp>
          <p:sp>
            <p:nvSpPr>
              <p:cNvPr id="35" name="TextBox 34"/>
              <p:cNvSpPr txBox="1"/>
              <p:nvPr/>
            </p:nvSpPr>
            <p:spPr>
              <a:xfrm>
                <a:off x="3177218" y="4419600"/>
                <a:ext cx="1490650" cy="923330"/>
              </a:xfrm>
              <a:prstGeom prst="rect">
                <a:avLst/>
              </a:prstGeom>
              <a:noFill/>
            </p:spPr>
            <p:txBody>
              <a:bodyPr wrap="none" rtlCol="0">
                <a:spAutoFit/>
              </a:bodyPr>
              <a:lstStyle/>
              <a:p>
                <a:pPr algn="ctr"/>
                <a:r>
                  <a:rPr lang="en-US" dirty="0" smtClean="0">
                    <a:latin typeface="Calibri"/>
                    <a:cs typeface="Calibri"/>
                  </a:rPr>
                  <a:t>relatives (e.g.</a:t>
                </a:r>
              </a:p>
              <a:p>
                <a:pPr algn="ctr"/>
                <a:r>
                  <a:rPr lang="en-US" dirty="0" smtClean="0">
                    <a:latin typeface="Calibri"/>
                    <a:cs typeface="Calibri"/>
                  </a:rPr>
                  <a:t>grandparents,</a:t>
                </a:r>
              </a:p>
              <a:p>
                <a:pPr algn="ctr"/>
                <a:r>
                  <a:rPr lang="en-US" dirty="0" smtClean="0">
                    <a:latin typeface="Calibri"/>
                    <a:cs typeface="Calibri"/>
                  </a:rPr>
                  <a:t>siblings, etc.)</a:t>
                </a:r>
                <a:endParaRPr lang="en-US" dirty="0">
                  <a:latin typeface="Calibri"/>
                  <a:cs typeface="Calibri"/>
                </a:endParaRPr>
              </a:p>
            </p:txBody>
          </p:sp>
          <p:sp>
            <p:nvSpPr>
              <p:cNvPr id="36" name="TextBox 35"/>
              <p:cNvSpPr txBox="1"/>
              <p:nvPr/>
            </p:nvSpPr>
            <p:spPr>
              <a:xfrm>
                <a:off x="4836005" y="4419600"/>
                <a:ext cx="1400481" cy="923330"/>
              </a:xfrm>
              <a:prstGeom prst="rect">
                <a:avLst/>
              </a:prstGeom>
              <a:noFill/>
            </p:spPr>
            <p:txBody>
              <a:bodyPr wrap="none" rtlCol="0">
                <a:spAutoFit/>
              </a:bodyPr>
              <a:lstStyle/>
              <a:p>
                <a:pPr algn="ctr">
                  <a:spcAft>
                    <a:spcPts val="600"/>
                  </a:spcAft>
                </a:pPr>
                <a:r>
                  <a:rPr lang="en-US" dirty="0" smtClean="0">
                    <a:latin typeface="Calibri"/>
                    <a:cs typeface="Calibri"/>
                  </a:rPr>
                  <a:t>neighbors,</a:t>
                </a:r>
                <a:br>
                  <a:rPr lang="en-US" dirty="0" smtClean="0">
                    <a:latin typeface="Calibri"/>
                    <a:cs typeface="Calibri"/>
                  </a:rPr>
                </a:br>
                <a:r>
                  <a:rPr lang="en-US" dirty="0" smtClean="0">
                    <a:latin typeface="Calibri"/>
                    <a:cs typeface="Calibri"/>
                  </a:rPr>
                  <a:t>friends, and</a:t>
                </a:r>
                <a:br>
                  <a:rPr lang="en-US" dirty="0" smtClean="0">
                    <a:latin typeface="Calibri"/>
                    <a:cs typeface="Calibri"/>
                  </a:rPr>
                </a:br>
                <a:r>
                  <a:rPr lang="en-US" dirty="0" smtClean="0">
                    <a:latin typeface="Calibri"/>
                    <a:cs typeface="Calibri"/>
                  </a:rPr>
                  <a:t>“no relation”</a:t>
                </a:r>
              </a:p>
            </p:txBody>
          </p:sp>
          <p:sp>
            <p:nvSpPr>
              <p:cNvPr id="37" name="TextBox 36"/>
              <p:cNvSpPr txBox="1"/>
              <p:nvPr/>
            </p:nvSpPr>
            <p:spPr>
              <a:xfrm>
                <a:off x="6453766" y="4419600"/>
                <a:ext cx="1462247" cy="923330"/>
              </a:xfrm>
              <a:prstGeom prst="rect">
                <a:avLst/>
              </a:prstGeom>
              <a:noFill/>
            </p:spPr>
            <p:txBody>
              <a:bodyPr wrap="none" rtlCol="0">
                <a:spAutoFit/>
              </a:bodyPr>
              <a:lstStyle/>
              <a:p>
                <a:pPr algn="ctr"/>
                <a:r>
                  <a:rPr lang="en-US" dirty="0" smtClean="0">
                    <a:latin typeface="Calibri"/>
                    <a:cs typeface="Calibri"/>
                  </a:rPr>
                  <a:t>“other”</a:t>
                </a:r>
                <a:br>
                  <a:rPr lang="en-US" dirty="0" smtClean="0">
                    <a:latin typeface="Calibri"/>
                    <a:cs typeface="Calibri"/>
                  </a:rPr>
                </a:br>
                <a:r>
                  <a:rPr lang="en-US" dirty="0" smtClean="0">
                    <a:latin typeface="Calibri"/>
                    <a:cs typeface="Calibri"/>
                  </a:rPr>
                  <a:t>reporters and</a:t>
                </a:r>
                <a:br>
                  <a:rPr lang="en-US" dirty="0" smtClean="0">
                    <a:latin typeface="Calibri"/>
                    <a:cs typeface="Calibri"/>
                  </a:rPr>
                </a:br>
                <a:r>
                  <a:rPr lang="en-US" dirty="0" smtClean="0">
                    <a:latin typeface="Calibri"/>
                    <a:cs typeface="Calibri"/>
                  </a:rPr>
                  <a:t>missing</a:t>
                </a:r>
              </a:p>
            </p:txBody>
          </p:sp>
        </p:grpSp>
      </p:grpSp>
      <p:grpSp>
        <p:nvGrpSpPr>
          <p:cNvPr id="58" name="Group 57"/>
          <p:cNvGrpSpPr/>
          <p:nvPr/>
        </p:nvGrpSpPr>
        <p:grpSpPr>
          <a:xfrm>
            <a:off x="691009" y="2743200"/>
            <a:ext cx="8271615" cy="3733800"/>
            <a:chOff x="691009" y="2743200"/>
            <a:chExt cx="8271615" cy="3733800"/>
          </a:xfrm>
        </p:grpSpPr>
        <p:sp>
          <p:nvSpPr>
            <p:cNvPr id="24" name="Down Arrow 23"/>
            <p:cNvSpPr/>
            <p:nvPr/>
          </p:nvSpPr>
          <p:spPr>
            <a:xfrm>
              <a:off x="849694" y="2743200"/>
              <a:ext cx="457200" cy="6096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6600"/>
                </a:solidFill>
              </a:endParaRPr>
            </a:p>
          </p:txBody>
        </p:sp>
        <p:sp>
          <p:nvSpPr>
            <p:cNvPr id="29" name="TextBox 28"/>
            <p:cNvSpPr txBox="1"/>
            <p:nvPr/>
          </p:nvSpPr>
          <p:spPr>
            <a:xfrm>
              <a:off x="691009" y="3429000"/>
              <a:ext cx="774571" cy="369332"/>
            </a:xfrm>
            <a:prstGeom prst="rect">
              <a:avLst/>
            </a:prstGeom>
            <a:noFill/>
          </p:spPr>
          <p:txBody>
            <a:bodyPr wrap="none" rtlCol="0">
              <a:spAutoFit/>
            </a:bodyPr>
            <a:lstStyle/>
            <a:p>
              <a:pPr algn="ctr"/>
              <a:r>
                <a:rPr lang="en-US" dirty="0" smtClean="0">
                  <a:solidFill>
                    <a:srgbClr val="FF6600"/>
                  </a:solidFill>
                  <a:latin typeface="Calibri"/>
                  <a:cs typeface="Calibri"/>
                </a:rPr>
                <a:t>LEGAL</a:t>
              </a:r>
              <a:endParaRPr lang="en-US" dirty="0">
                <a:solidFill>
                  <a:srgbClr val="FF6600"/>
                </a:solidFill>
                <a:latin typeface="Calibri"/>
                <a:cs typeface="Calibri"/>
              </a:endParaRPr>
            </a:p>
          </p:txBody>
        </p:sp>
        <p:sp>
          <p:nvSpPr>
            <p:cNvPr id="25" name="Down Arrow 24"/>
            <p:cNvSpPr/>
            <p:nvPr/>
          </p:nvSpPr>
          <p:spPr>
            <a:xfrm>
              <a:off x="2620916" y="2743200"/>
              <a:ext cx="457200" cy="6096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6600"/>
                </a:solidFill>
              </a:endParaRPr>
            </a:p>
          </p:txBody>
        </p:sp>
        <p:sp>
          <p:nvSpPr>
            <p:cNvPr id="30" name="TextBox 29"/>
            <p:cNvSpPr txBox="1"/>
            <p:nvPr/>
          </p:nvSpPr>
          <p:spPr>
            <a:xfrm>
              <a:off x="2321166" y="3429000"/>
              <a:ext cx="1056700" cy="369332"/>
            </a:xfrm>
            <a:prstGeom prst="rect">
              <a:avLst/>
            </a:prstGeom>
            <a:noFill/>
          </p:spPr>
          <p:txBody>
            <a:bodyPr wrap="none" rtlCol="0">
              <a:spAutoFit/>
            </a:bodyPr>
            <a:lstStyle/>
            <a:p>
              <a:pPr algn="ctr"/>
              <a:r>
                <a:rPr lang="en-US" dirty="0" smtClean="0">
                  <a:solidFill>
                    <a:srgbClr val="FF6600"/>
                  </a:solidFill>
                  <a:latin typeface="Calibri"/>
                  <a:cs typeface="Calibri"/>
                </a:rPr>
                <a:t>MEDICAL</a:t>
              </a:r>
              <a:endParaRPr lang="en-US" dirty="0">
                <a:solidFill>
                  <a:srgbClr val="FF6600"/>
                </a:solidFill>
                <a:latin typeface="Calibri"/>
                <a:cs typeface="Calibri"/>
              </a:endParaRPr>
            </a:p>
          </p:txBody>
        </p:sp>
        <p:sp>
          <p:nvSpPr>
            <p:cNvPr id="26" name="Down Arrow 25"/>
            <p:cNvSpPr/>
            <p:nvPr/>
          </p:nvSpPr>
          <p:spPr>
            <a:xfrm>
              <a:off x="4220585" y="2743200"/>
              <a:ext cx="457200" cy="6096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6600"/>
                </a:solidFill>
              </a:endParaRPr>
            </a:p>
          </p:txBody>
        </p:sp>
        <p:sp>
          <p:nvSpPr>
            <p:cNvPr id="31" name="TextBox 30"/>
            <p:cNvSpPr txBox="1"/>
            <p:nvPr/>
          </p:nvSpPr>
          <p:spPr>
            <a:xfrm>
              <a:off x="3959308" y="3429000"/>
              <a:ext cx="979755" cy="646331"/>
            </a:xfrm>
            <a:prstGeom prst="rect">
              <a:avLst/>
            </a:prstGeom>
            <a:noFill/>
          </p:spPr>
          <p:txBody>
            <a:bodyPr wrap="none" rtlCol="0">
              <a:spAutoFit/>
            </a:bodyPr>
            <a:lstStyle/>
            <a:p>
              <a:pPr algn="ctr"/>
              <a:r>
                <a:rPr lang="en-US" dirty="0" smtClean="0">
                  <a:solidFill>
                    <a:srgbClr val="FF6600"/>
                  </a:solidFill>
                  <a:latin typeface="Calibri"/>
                  <a:cs typeface="Calibri"/>
                </a:rPr>
                <a:t>PUBLIC</a:t>
              </a:r>
            </a:p>
            <a:p>
              <a:pPr algn="ctr"/>
              <a:r>
                <a:rPr lang="en-US" dirty="0" smtClean="0">
                  <a:solidFill>
                    <a:srgbClr val="FF6600"/>
                  </a:solidFill>
                  <a:latin typeface="Calibri"/>
                  <a:cs typeface="Calibri"/>
                </a:rPr>
                <a:t>AGENCY</a:t>
              </a:r>
              <a:endParaRPr lang="en-US" dirty="0">
                <a:solidFill>
                  <a:srgbClr val="FF6600"/>
                </a:solidFill>
                <a:latin typeface="Calibri"/>
                <a:cs typeface="Calibri"/>
              </a:endParaRPr>
            </a:p>
          </p:txBody>
        </p:sp>
        <p:sp>
          <p:nvSpPr>
            <p:cNvPr id="27" name="Down Arrow 26"/>
            <p:cNvSpPr/>
            <p:nvPr/>
          </p:nvSpPr>
          <p:spPr>
            <a:xfrm>
              <a:off x="5983421" y="2743200"/>
              <a:ext cx="457200" cy="6096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6600"/>
                </a:solidFill>
              </a:endParaRPr>
            </a:p>
          </p:txBody>
        </p:sp>
        <p:sp>
          <p:nvSpPr>
            <p:cNvPr id="32" name="TextBox 31"/>
            <p:cNvSpPr txBox="1"/>
            <p:nvPr/>
          </p:nvSpPr>
          <p:spPr>
            <a:xfrm>
              <a:off x="5340968" y="3440668"/>
              <a:ext cx="1742108" cy="646331"/>
            </a:xfrm>
            <a:prstGeom prst="rect">
              <a:avLst/>
            </a:prstGeom>
            <a:noFill/>
          </p:spPr>
          <p:txBody>
            <a:bodyPr wrap="none" rtlCol="0">
              <a:spAutoFit/>
            </a:bodyPr>
            <a:lstStyle/>
            <a:p>
              <a:pPr algn="ctr"/>
              <a:r>
                <a:rPr lang="en-US" dirty="0" smtClean="0">
                  <a:solidFill>
                    <a:srgbClr val="FF6600"/>
                  </a:solidFill>
                  <a:latin typeface="Calibri"/>
                  <a:cs typeface="Calibri"/>
                </a:rPr>
                <a:t>OTHER</a:t>
              </a:r>
            </a:p>
            <a:p>
              <a:pPr algn="ctr"/>
              <a:r>
                <a:rPr lang="en-US" dirty="0" smtClean="0">
                  <a:solidFill>
                    <a:srgbClr val="FF6600"/>
                  </a:solidFill>
                  <a:latin typeface="Calibri"/>
                  <a:cs typeface="Calibri"/>
                </a:rPr>
                <a:t>PROFESSIONALS</a:t>
              </a:r>
              <a:endParaRPr lang="en-US" dirty="0">
                <a:solidFill>
                  <a:srgbClr val="FF6600"/>
                </a:solidFill>
                <a:latin typeface="Calibri"/>
                <a:cs typeface="Calibri"/>
              </a:endParaRPr>
            </a:p>
          </p:txBody>
        </p:sp>
        <p:sp>
          <p:nvSpPr>
            <p:cNvPr id="28" name="Down Arrow 27"/>
            <p:cNvSpPr/>
            <p:nvPr/>
          </p:nvSpPr>
          <p:spPr>
            <a:xfrm>
              <a:off x="7862969" y="2743200"/>
              <a:ext cx="457200" cy="6096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6600"/>
                </a:solidFill>
              </a:endParaRPr>
            </a:p>
          </p:txBody>
        </p:sp>
        <p:sp>
          <p:nvSpPr>
            <p:cNvPr id="33" name="TextBox 32"/>
            <p:cNvSpPr txBox="1"/>
            <p:nvPr/>
          </p:nvSpPr>
          <p:spPr>
            <a:xfrm>
              <a:off x="7220516" y="3429000"/>
              <a:ext cx="1742108" cy="646331"/>
            </a:xfrm>
            <a:prstGeom prst="rect">
              <a:avLst/>
            </a:prstGeom>
            <a:noFill/>
          </p:spPr>
          <p:txBody>
            <a:bodyPr wrap="none" rtlCol="0">
              <a:spAutoFit/>
            </a:bodyPr>
            <a:lstStyle/>
            <a:p>
              <a:pPr algn="ctr"/>
              <a:r>
                <a:rPr lang="en-US" dirty="0" smtClean="0">
                  <a:solidFill>
                    <a:srgbClr val="FF6600"/>
                  </a:solidFill>
                  <a:latin typeface="Calibri"/>
                  <a:cs typeface="Calibri"/>
                </a:rPr>
                <a:t>HELPING</a:t>
              </a:r>
            </a:p>
            <a:p>
              <a:pPr algn="ctr"/>
              <a:r>
                <a:rPr lang="en-US" dirty="0" smtClean="0">
                  <a:solidFill>
                    <a:srgbClr val="FF6600"/>
                  </a:solidFill>
                  <a:latin typeface="Calibri"/>
                  <a:cs typeface="Calibri"/>
                </a:rPr>
                <a:t>PROFESSIONALS</a:t>
              </a:r>
              <a:endParaRPr lang="en-US" dirty="0">
                <a:solidFill>
                  <a:srgbClr val="FF6600"/>
                </a:solidFill>
                <a:latin typeface="Calibri"/>
                <a:cs typeface="Calibri"/>
              </a:endParaRPr>
            </a:p>
          </p:txBody>
        </p:sp>
        <p:sp>
          <p:nvSpPr>
            <p:cNvPr id="38" name="Down Arrow 37"/>
            <p:cNvSpPr/>
            <p:nvPr/>
          </p:nvSpPr>
          <p:spPr>
            <a:xfrm>
              <a:off x="1739949" y="5410200"/>
              <a:ext cx="457200" cy="6096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6600"/>
                </a:solidFill>
              </a:endParaRPr>
            </a:p>
          </p:txBody>
        </p:sp>
        <p:sp>
          <p:nvSpPr>
            <p:cNvPr id="42" name="TextBox 41"/>
            <p:cNvSpPr txBox="1"/>
            <p:nvPr/>
          </p:nvSpPr>
          <p:spPr>
            <a:xfrm>
              <a:off x="894732" y="6096000"/>
              <a:ext cx="2147643" cy="369332"/>
            </a:xfrm>
            <a:prstGeom prst="rect">
              <a:avLst/>
            </a:prstGeom>
            <a:noFill/>
          </p:spPr>
          <p:txBody>
            <a:bodyPr wrap="none" rtlCol="0">
              <a:spAutoFit/>
            </a:bodyPr>
            <a:lstStyle/>
            <a:p>
              <a:pPr algn="ctr"/>
              <a:r>
                <a:rPr lang="en-US" dirty="0" smtClean="0">
                  <a:solidFill>
                    <a:srgbClr val="FF6600"/>
                  </a:solidFill>
                  <a:latin typeface="Calibri"/>
                  <a:cs typeface="Calibri"/>
                </a:rPr>
                <a:t>SCHOOL/CHILDCARE</a:t>
              </a:r>
              <a:endParaRPr lang="en-US" dirty="0">
                <a:solidFill>
                  <a:srgbClr val="FF6600"/>
                </a:solidFill>
                <a:latin typeface="Calibri"/>
                <a:cs typeface="Calibri"/>
              </a:endParaRPr>
            </a:p>
          </p:txBody>
        </p:sp>
        <p:sp>
          <p:nvSpPr>
            <p:cNvPr id="39" name="Down Arrow 38"/>
            <p:cNvSpPr/>
            <p:nvPr/>
          </p:nvSpPr>
          <p:spPr>
            <a:xfrm>
              <a:off x="3693941" y="5410200"/>
              <a:ext cx="457200" cy="6096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6600"/>
                </a:solidFill>
              </a:endParaRPr>
            </a:p>
          </p:txBody>
        </p:sp>
        <p:sp>
          <p:nvSpPr>
            <p:cNvPr id="43" name="TextBox 42"/>
            <p:cNvSpPr txBox="1"/>
            <p:nvPr/>
          </p:nvSpPr>
          <p:spPr>
            <a:xfrm>
              <a:off x="3477549" y="6096000"/>
              <a:ext cx="889987" cy="369332"/>
            </a:xfrm>
            <a:prstGeom prst="rect">
              <a:avLst/>
            </a:prstGeom>
            <a:noFill/>
          </p:spPr>
          <p:txBody>
            <a:bodyPr wrap="none" rtlCol="0">
              <a:spAutoFit/>
            </a:bodyPr>
            <a:lstStyle/>
            <a:p>
              <a:pPr algn="ctr"/>
              <a:r>
                <a:rPr lang="en-US" dirty="0" smtClean="0">
                  <a:solidFill>
                    <a:srgbClr val="FF6600"/>
                  </a:solidFill>
                  <a:latin typeface="Calibri"/>
                  <a:cs typeface="Calibri"/>
                </a:rPr>
                <a:t>FAMILY</a:t>
              </a:r>
              <a:endParaRPr lang="en-US" dirty="0">
                <a:solidFill>
                  <a:srgbClr val="FF6600"/>
                </a:solidFill>
                <a:latin typeface="Calibri"/>
                <a:cs typeface="Calibri"/>
              </a:endParaRPr>
            </a:p>
          </p:txBody>
        </p:sp>
        <p:sp>
          <p:nvSpPr>
            <p:cNvPr id="40" name="Down Arrow 39"/>
            <p:cNvSpPr/>
            <p:nvPr/>
          </p:nvSpPr>
          <p:spPr>
            <a:xfrm>
              <a:off x="5307643" y="5410200"/>
              <a:ext cx="457200" cy="6096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endParaRPr lang="en-US">
                <a:solidFill>
                  <a:srgbClr val="FF6600"/>
                </a:solidFill>
              </a:endParaRPr>
            </a:p>
          </p:txBody>
        </p:sp>
        <p:sp>
          <p:nvSpPr>
            <p:cNvPr id="44" name="TextBox 43"/>
            <p:cNvSpPr txBox="1"/>
            <p:nvPr/>
          </p:nvSpPr>
          <p:spPr>
            <a:xfrm>
              <a:off x="4802711" y="6096000"/>
              <a:ext cx="1467068" cy="369332"/>
            </a:xfrm>
            <a:prstGeom prst="rect">
              <a:avLst/>
            </a:prstGeom>
            <a:noFill/>
          </p:spPr>
          <p:txBody>
            <a:bodyPr wrap="none" rtlCol="0">
              <a:spAutoFit/>
            </a:bodyPr>
            <a:lstStyle/>
            <a:p>
              <a:pPr algn="ctr">
                <a:spcAft>
                  <a:spcPts val="600"/>
                </a:spcAft>
              </a:pPr>
              <a:r>
                <a:rPr lang="en-US" dirty="0" smtClean="0">
                  <a:solidFill>
                    <a:srgbClr val="FF6600"/>
                  </a:solidFill>
                  <a:latin typeface="Calibri"/>
                  <a:cs typeface="Calibri"/>
                </a:rPr>
                <a:t>COMMUNITY</a:t>
              </a:r>
              <a:endParaRPr lang="en-US" dirty="0">
                <a:solidFill>
                  <a:srgbClr val="FF6600"/>
                </a:solidFill>
                <a:latin typeface="Calibri"/>
                <a:cs typeface="Calibri"/>
              </a:endParaRPr>
            </a:p>
          </p:txBody>
        </p:sp>
        <p:sp>
          <p:nvSpPr>
            <p:cNvPr id="41" name="Down Arrow 40"/>
            <p:cNvSpPr/>
            <p:nvPr/>
          </p:nvSpPr>
          <p:spPr>
            <a:xfrm>
              <a:off x="6956286" y="5410200"/>
              <a:ext cx="457200" cy="6096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6600"/>
                </a:solidFill>
              </a:endParaRPr>
            </a:p>
          </p:txBody>
        </p:sp>
        <p:sp>
          <p:nvSpPr>
            <p:cNvPr id="45" name="TextBox 44"/>
            <p:cNvSpPr txBox="1"/>
            <p:nvPr/>
          </p:nvSpPr>
          <p:spPr>
            <a:xfrm>
              <a:off x="6404623" y="6107668"/>
              <a:ext cx="1560531" cy="369332"/>
            </a:xfrm>
            <a:prstGeom prst="rect">
              <a:avLst/>
            </a:prstGeom>
            <a:noFill/>
          </p:spPr>
          <p:txBody>
            <a:bodyPr wrap="none" rtlCol="0">
              <a:spAutoFit/>
            </a:bodyPr>
            <a:lstStyle/>
            <a:p>
              <a:pPr algn="ctr"/>
              <a:r>
                <a:rPr lang="en-US" dirty="0" smtClean="0">
                  <a:solidFill>
                    <a:srgbClr val="FF6600"/>
                  </a:solidFill>
                  <a:latin typeface="Calibri"/>
                  <a:cs typeface="Calibri"/>
                </a:rPr>
                <a:t>UNIDENTIFIED</a:t>
              </a:r>
              <a:endParaRPr lang="en-US" dirty="0">
                <a:solidFill>
                  <a:srgbClr val="FF6600"/>
                </a:solidFill>
                <a:latin typeface="Calibri"/>
                <a:cs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dissolve">
                                      <p:cBhvr>
                                        <p:cTn id="7" dur="5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accel="50000" decel="50000" fill="hold" nodeType="clickEffect">
                                  <p:stCondLst>
                                    <p:cond delay="0"/>
                                  </p:stCondLst>
                                  <p:childTnLst>
                                    <p:set>
                                      <p:cBhvr>
                                        <p:cTn id="11" dur="1" fill="hold">
                                          <p:stCondLst>
                                            <p:cond delay="0"/>
                                          </p:stCondLst>
                                        </p:cTn>
                                        <p:tgtEl>
                                          <p:spTgt spid="58"/>
                                        </p:tgtEl>
                                        <p:attrNameLst>
                                          <p:attrName>style.visibility</p:attrName>
                                        </p:attrNameLst>
                                      </p:cBhvr>
                                      <p:to>
                                        <p:strVal val="visible"/>
                                      </p:to>
                                    </p:set>
                                    <p:anim calcmode="lin" valueType="num">
                                      <p:cBhvr additive="base">
                                        <p:cTn id="12" dur="1000" fill="hold"/>
                                        <p:tgtEl>
                                          <p:spTgt spid="58"/>
                                        </p:tgtEl>
                                        <p:attrNameLst>
                                          <p:attrName>ppt_x</p:attrName>
                                        </p:attrNameLst>
                                      </p:cBhvr>
                                      <p:tavLst>
                                        <p:tav tm="0">
                                          <p:val>
                                            <p:strVal val="#ppt_x"/>
                                          </p:val>
                                        </p:tav>
                                        <p:tav tm="100000">
                                          <p:val>
                                            <p:strVal val="#ppt_x"/>
                                          </p:val>
                                        </p:tav>
                                      </p:tavLst>
                                    </p:anim>
                                    <p:anim calcmode="lin" valueType="num">
                                      <p:cBhvr additive="base">
                                        <p:cTn id="13" dur="1000" fill="hold"/>
                                        <p:tgtEl>
                                          <p:spTgt spid="5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95400" y="1841500"/>
          <a:ext cx="6553200" cy="44069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VARIABLE CODING: </a:t>
            </a:r>
            <a:br>
              <a:rPr lang="en-US" dirty="0" smtClean="0"/>
            </a:br>
            <a:r>
              <a:rPr lang="en-US" dirty="0" smtClean="0"/>
              <a:t>REPORTER STATUS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0999" y="1719071"/>
          <a:ext cx="8407893" cy="4407408"/>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VARIABLE CODING: </a:t>
            </a:r>
            <a:br>
              <a:rPr lang="en-US" dirty="0" smtClean="0"/>
            </a:br>
            <a:r>
              <a:rPr lang="en-US" dirty="0" smtClean="0"/>
              <a:t>ALLEGATION TYPE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4070</TotalTime>
  <Words>1421</Words>
  <Application>Microsoft Macintosh PowerPoint</Application>
  <PresentationFormat>On-screen Show (4:3)</PresentationFormat>
  <Paragraphs>262</Paragraphs>
  <Slides>17</Slides>
  <Notes>3</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Grid</vt:lpstr>
      <vt:lpstr>Reporter Type as a Predictor of Case Disposition </vt:lpstr>
      <vt:lpstr>Acknowledgements</vt:lpstr>
      <vt:lpstr>Overview</vt:lpstr>
      <vt:lpstr>What we know</vt:lpstr>
      <vt:lpstr>Objectives</vt:lpstr>
      <vt:lpstr>Data/Methods</vt:lpstr>
      <vt:lpstr>Variable coding: reporter type</vt:lpstr>
      <vt:lpstr>VARIABLE CODING:  REPORTER STATUS</vt:lpstr>
      <vt:lpstr>VARIABLE CODING:  ALLEGATION TYPE</vt:lpstr>
      <vt:lpstr>Slide 10</vt:lpstr>
      <vt:lpstr>Results: reporter status and substantiation</vt:lpstr>
      <vt:lpstr>Results: reporter status and substantiation</vt:lpstr>
      <vt:lpstr>Results: reporter type and substantiation</vt:lpstr>
      <vt:lpstr>Slide 14</vt:lpstr>
      <vt:lpstr>summary</vt:lpstr>
      <vt:lpstr>conclusions</vt:lpstr>
      <vt:lpstr>Questions? brynking@berkeley.edu jennlawson@berkeley.edu ehornste@usc.edu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Paternity Establishment Among Children reported to Child protective Services</dc:title>
  <dc:creator>EPH</dc:creator>
  <cp:lastModifiedBy>Bryn King</cp:lastModifiedBy>
  <cp:revision>50</cp:revision>
  <dcterms:created xsi:type="dcterms:W3CDTF">2012-01-14T05:00:21Z</dcterms:created>
  <dcterms:modified xsi:type="dcterms:W3CDTF">2012-01-14T05:11:19Z</dcterms:modified>
</cp:coreProperties>
</file>