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421" r:id="rId3"/>
    <p:sldId id="422" r:id="rId4"/>
    <p:sldId id="423" r:id="rId5"/>
    <p:sldId id="351" r:id="rId6"/>
    <p:sldId id="425" r:id="rId7"/>
    <p:sldId id="426" r:id="rId8"/>
    <p:sldId id="417" r:id="rId9"/>
    <p:sldId id="451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454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  <p:sldId id="450" r:id="rId48"/>
    <p:sldId id="452" r:id="rId49"/>
    <p:sldId id="453" r:id="rId50"/>
    <p:sldId id="424" r:id="rId51"/>
    <p:sldId id="428" r:id="rId52"/>
    <p:sldId id="429" r:id="rId53"/>
    <p:sldId id="258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A50021"/>
    <a:srgbClr val="FF0000"/>
    <a:srgbClr val="800000"/>
    <a:srgbClr val="CCECFF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3" autoAdjust="0"/>
    <p:restoredTop sz="92693" autoAdjust="0"/>
  </p:normalViewPr>
  <p:slideViewPr>
    <p:cSldViewPr>
      <p:cViewPr>
        <p:scale>
          <a:sx n="66" d="100"/>
          <a:sy n="66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41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E381E2-AB65-4412-93ED-882C1D3AC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00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BCCBF-A045-498B-ACA6-1B5F75AF9FA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Q3_10 Updates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Q3_10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57216-4B76-4BFE-A4D4-B490E613459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Q3_10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These are unique children entering in a given calendar year, regardless of length of stay, by age at entry</a:t>
            </a:r>
          </a:p>
          <a:p>
            <a:r>
              <a:rPr lang="en-US" smtClean="0"/>
              <a:t>That is, this is a count of the number of children who entered care once or more in the year.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Q3_10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5A2B0-881A-47B0-8A79-AB0F7CC2C54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3" tIns="45774" rIns="91553" bIns="45774" anchor="b"/>
          <a:lstStyle/>
          <a:p>
            <a:pPr algn="r"/>
            <a:fld id="{765CFD00-F8CF-4AAC-B80B-C135178947CD}" type="slidenum">
              <a:rPr lang="en-US" sz="1200">
                <a:cs typeface="Arial" charset="0"/>
              </a:rPr>
              <a:pPr algn="r"/>
              <a:t>53</a:t>
            </a:fld>
            <a:endParaRPr lang="en-US" sz="1200">
              <a:cs typeface="Arial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</p:spPr>
        <p:txBody>
          <a:bodyPr lIns="91553" tIns="45774" rIns="91553" bIns="45774"/>
          <a:lstStyle/>
          <a:p>
            <a:pPr eaLnBrk="1" hangingPunct="1"/>
            <a:r>
              <a:rPr lang="en-US" smtClean="0"/>
              <a:t>Q3_10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5" descr="Picture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0"/>
            <a:ext cx="8458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1" descr="ucbseal_75x7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22"/>
          <p:cNvSpPr txBox="1">
            <a:spLocks noChangeArrowheads="1"/>
          </p:cNvSpPr>
          <p:nvPr/>
        </p:nvSpPr>
        <p:spPr bwMode="auto">
          <a:xfrm>
            <a:off x="381000" y="6492875"/>
            <a:ext cx="266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1" smtClean="0">
                <a:latin typeface="Calibri" pitchFamily="34" charset="0"/>
                <a:cs typeface="Arial" charset="0"/>
              </a:rPr>
              <a:t>CENTER FOR SOCIAL SERVICES RESEARCH                 School of Social Welfare, UC Berkeley</a:t>
            </a:r>
          </a:p>
        </p:txBody>
      </p:sp>
      <p:pic>
        <p:nvPicPr>
          <p:cNvPr id="1031" name="Picture 10" descr="CDSS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34400" y="6445250"/>
            <a:ext cx="609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534400" cy="14700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Foster Care in California:</a:t>
            </a:r>
            <a:br>
              <a:rPr lang="en-US" sz="2800" dirty="0" smtClean="0"/>
            </a:br>
            <a:r>
              <a:rPr lang="en-US" sz="2800" i="1" dirty="0" smtClean="0"/>
              <a:t>What the </a:t>
            </a:r>
            <a:r>
              <a:rPr lang="en-US" sz="2800" i="1" dirty="0"/>
              <a:t>D</a:t>
            </a:r>
            <a:r>
              <a:rPr lang="en-US" sz="2800" i="1" dirty="0" smtClean="0"/>
              <a:t>ata </a:t>
            </a:r>
            <a:r>
              <a:rPr lang="en-US" sz="2800" i="1" dirty="0"/>
              <a:t>T</a:t>
            </a:r>
            <a:r>
              <a:rPr lang="en-US" sz="2800" i="1" dirty="0" smtClean="0"/>
              <a:t>ells </a:t>
            </a:r>
            <a:r>
              <a:rPr lang="en-US" sz="2800" i="1" dirty="0"/>
              <a:t>U</a:t>
            </a:r>
            <a:r>
              <a:rPr lang="en-US" sz="2800" i="1" dirty="0" smtClean="0"/>
              <a:t>s</a:t>
            </a:r>
            <a:endParaRPr lang="en-US" sz="24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971800"/>
            <a:ext cx="79248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Barbara Needell, MSW, PhD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Emily Putnam-</a:t>
            </a:r>
            <a:r>
              <a:rPr lang="en-US" sz="2400" dirty="0" err="1" smtClean="0"/>
              <a:t>Hornstein</a:t>
            </a:r>
            <a:r>
              <a:rPr lang="en-US" sz="2400" dirty="0" smtClean="0"/>
              <a:t>, MSW, PhD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Center for Social Services Research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University of California at Berkeley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i="1" dirty="0" smtClean="0"/>
              <a:t>The Performance Indicators Project is a collaboration of the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i="1" dirty="0" smtClean="0"/>
              <a:t>California Department of Social Services and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i="1" dirty="0" smtClean="0"/>
              <a:t>the University of California at Berkeley,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i="1" dirty="0" smtClean="0"/>
              <a:t>and is supported by the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i="1" dirty="0" smtClean="0"/>
              <a:t>California Department of Social Services and the Stuart Foundation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1998-2008</a:t>
            </a:r>
          </a:p>
        </p:txBody>
      </p:sp>
      <p:graphicFrame>
        <p:nvGraphicFramePr>
          <p:cNvPr id="2048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7315200" y="29718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all children</a:t>
            </a:r>
          </a:p>
        </p:txBody>
      </p:sp>
    </p:spTree>
    <p:extLst>
      <p:ext uri="{BB962C8B-B14F-4D97-AF65-F5344CB8AC3E}">
        <p14:creationId xmlns:p14="http://schemas.microsoft.com/office/powerpoint/2010/main" val="40599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2150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65138" y="1465263"/>
          <a:ext cx="8097837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465263"/>
                        <a:ext cx="8097837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391400" y="2895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infants</a:t>
            </a:r>
          </a:p>
        </p:txBody>
      </p:sp>
    </p:spTree>
    <p:extLst>
      <p:ext uri="{BB962C8B-B14F-4D97-AF65-F5344CB8AC3E}">
        <p14:creationId xmlns:p14="http://schemas.microsoft.com/office/powerpoint/2010/main" val="40582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7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391400" y="45720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1 yr olds</a:t>
            </a:r>
          </a:p>
        </p:txBody>
      </p:sp>
    </p:spTree>
    <p:extLst>
      <p:ext uri="{BB962C8B-B14F-4D97-AF65-F5344CB8AC3E}">
        <p14:creationId xmlns:p14="http://schemas.microsoft.com/office/powerpoint/2010/main" val="602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2355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91400" y="47244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2 yr olds</a:t>
            </a:r>
          </a:p>
        </p:txBody>
      </p:sp>
    </p:spTree>
    <p:extLst>
      <p:ext uri="{BB962C8B-B14F-4D97-AF65-F5344CB8AC3E}">
        <p14:creationId xmlns:p14="http://schemas.microsoft.com/office/powerpoint/2010/main" val="28042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24578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391400" y="4800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3 yr olds</a:t>
            </a:r>
          </a:p>
        </p:txBody>
      </p:sp>
    </p:spTree>
    <p:extLst>
      <p:ext uri="{BB962C8B-B14F-4D97-AF65-F5344CB8AC3E}">
        <p14:creationId xmlns:p14="http://schemas.microsoft.com/office/powerpoint/2010/main" val="13001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2560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9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391400" y="49530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4 yr olds</a:t>
            </a:r>
          </a:p>
        </p:txBody>
      </p:sp>
    </p:spTree>
    <p:extLst>
      <p:ext uri="{BB962C8B-B14F-4D97-AF65-F5344CB8AC3E}">
        <p14:creationId xmlns:p14="http://schemas.microsoft.com/office/powerpoint/2010/main" val="34261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2662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3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391400" y="49530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5 yr olds</a:t>
            </a:r>
          </a:p>
        </p:txBody>
      </p:sp>
    </p:spTree>
    <p:extLst>
      <p:ext uri="{BB962C8B-B14F-4D97-AF65-F5344CB8AC3E}">
        <p14:creationId xmlns:p14="http://schemas.microsoft.com/office/powerpoint/2010/main" val="30162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2765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7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391400" y="50292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6 yr olds</a:t>
            </a:r>
          </a:p>
        </p:txBody>
      </p:sp>
    </p:spTree>
    <p:extLst>
      <p:ext uri="{BB962C8B-B14F-4D97-AF65-F5344CB8AC3E}">
        <p14:creationId xmlns:p14="http://schemas.microsoft.com/office/powerpoint/2010/main" val="12072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2867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1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391400" y="51054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7 yr olds</a:t>
            </a:r>
          </a:p>
        </p:txBody>
      </p:sp>
    </p:spTree>
    <p:extLst>
      <p:ext uri="{BB962C8B-B14F-4D97-AF65-F5344CB8AC3E}">
        <p14:creationId xmlns:p14="http://schemas.microsoft.com/office/powerpoint/2010/main" val="30835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29698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5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391400" y="5181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8 yr olds</a:t>
            </a:r>
          </a:p>
        </p:txBody>
      </p:sp>
    </p:spTree>
    <p:extLst>
      <p:ext uri="{BB962C8B-B14F-4D97-AF65-F5344CB8AC3E}">
        <p14:creationId xmlns:p14="http://schemas.microsoft.com/office/powerpoint/2010/main" val="27369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ig picture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large/consistent caseload declines over time</a:t>
            </a:r>
          </a:p>
          <a:p>
            <a:pPr lvl="1"/>
            <a:r>
              <a:rPr lang="en-US" dirty="0" smtClean="0"/>
              <a:t>1999 (peak)= 109,396</a:t>
            </a:r>
          </a:p>
          <a:p>
            <a:pPr lvl="1"/>
            <a:r>
              <a:rPr lang="en-US" dirty="0" smtClean="0"/>
              <a:t>2004 = 83,085</a:t>
            </a:r>
          </a:p>
          <a:p>
            <a:pPr lvl="1"/>
            <a:r>
              <a:rPr lang="en-US" dirty="0" smtClean="0"/>
              <a:t>2009  = 61,004 </a:t>
            </a:r>
            <a:r>
              <a:rPr lang="en-US" sz="2400" i="1" dirty="0" smtClean="0"/>
              <a:t>(with further declines, 2010 = 57,877)</a:t>
            </a:r>
            <a:endParaRPr lang="en-US" i="1" dirty="0" smtClean="0"/>
          </a:p>
          <a:p>
            <a:r>
              <a:rPr lang="en-US" dirty="0"/>
              <a:t>w</a:t>
            </a:r>
            <a:r>
              <a:rPr lang="en-US" dirty="0" smtClean="0"/>
              <a:t>hy?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low of children exiting from foster care has consistently outpaced flow of children entering into care</a:t>
            </a:r>
          </a:p>
        </p:txBody>
      </p:sp>
    </p:spTree>
    <p:extLst>
      <p:ext uri="{BB962C8B-B14F-4D97-AF65-F5344CB8AC3E}">
        <p14:creationId xmlns:p14="http://schemas.microsoft.com/office/powerpoint/2010/main" val="7698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3072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9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391400" y="5181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9 yr olds</a:t>
            </a:r>
          </a:p>
        </p:txBody>
      </p:sp>
    </p:spTree>
    <p:extLst>
      <p:ext uri="{BB962C8B-B14F-4D97-AF65-F5344CB8AC3E}">
        <p14:creationId xmlns:p14="http://schemas.microsoft.com/office/powerpoint/2010/main" val="22862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3174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3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391400" y="5181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10 yr olds</a:t>
            </a:r>
          </a:p>
        </p:txBody>
      </p:sp>
    </p:spTree>
    <p:extLst>
      <p:ext uri="{BB962C8B-B14F-4D97-AF65-F5344CB8AC3E}">
        <p14:creationId xmlns:p14="http://schemas.microsoft.com/office/powerpoint/2010/main" val="2965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3277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7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91400" y="5181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11 yr olds</a:t>
            </a:r>
          </a:p>
        </p:txBody>
      </p:sp>
    </p:spTree>
    <p:extLst>
      <p:ext uri="{BB962C8B-B14F-4D97-AF65-F5344CB8AC3E}">
        <p14:creationId xmlns:p14="http://schemas.microsoft.com/office/powerpoint/2010/main" val="21348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3379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1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391400" y="5181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12 yr olds</a:t>
            </a:r>
          </a:p>
        </p:txBody>
      </p:sp>
    </p:spTree>
    <p:extLst>
      <p:ext uri="{BB962C8B-B14F-4D97-AF65-F5344CB8AC3E}">
        <p14:creationId xmlns:p14="http://schemas.microsoft.com/office/powerpoint/2010/main" val="14510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34818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5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391400" y="5181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13 yr olds</a:t>
            </a:r>
          </a:p>
        </p:txBody>
      </p:sp>
    </p:spTree>
    <p:extLst>
      <p:ext uri="{BB962C8B-B14F-4D97-AF65-F5344CB8AC3E}">
        <p14:creationId xmlns:p14="http://schemas.microsoft.com/office/powerpoint/2010/main" val="42743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3584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9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391400" y="5181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14 yr olds</a:t>
            </a:r>
          </a:p>
        </p:txBody>
      </p:sp>
    </p:spTree>
    <p:extLst>
      <p:ext uri="{BB962C8B-B14F-4D97-AF65-F5344CB8AC3E}">
        <p14:creationId xmlns:p14="http://schemas.microsoft.com/office/powerpoint/2010/main" val="41901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3686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3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391400" y="5181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15 yr olds</a:t>
            </a:r>
          </a:p>
        </p:txBody>
      </p:sp>
    </p:spTree>
    <p:extLst>
      <p:ext uri="{BB962C8B-B14F-4D97-AF65-F5344CB8AC3E}">
        <p14:creationId xmlns:p14="http://schemas.microsoft.com/office/powerpoint/2010/main" val="35604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3789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7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391400" y="5181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16 yr olds</a:t>
            </a:r>
          </a:p>
        </p:txBody>
      </p:sp>
    </p:spTree>
    <p:extLst>
      <p:ext uri="{BB962C8B-B14F-4D97-AF65-F5344CB8AC3E}">
        <p14:creationId xmlns:p14="http://schemas.microsoft.com/office/powerpoint/2010/main" val="26063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Children Entering Foster Care in California </a:t>
            </a:r>
            <a:r>
              <a:rPr lang="en-US" sz="2800" i="1" dirty="0"/>
              <a:t>(by age)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1998-2008</a:t>
            </a:r>
            <a:endParaRPr lang="en-US" sz="2000" dirty="0" smtClean="0"/>
          </a:p>
        </p:txBody>
      </p:sp>
      <p:graphicFrame>
        <p:nvGraphicFramePr>
          <p:cNvPr id="3891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1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467600" y="54102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rgbClr val="FF9900"/>
                </a:solidFill>
                <a:latin typeface="Georgia" pitchFamily="18" charset="0"/>
              </a:rPr>
              <a:t>17 yr olds</a:t>
            </a:r>
          </a:p>
        </p:txBody>
      </p:sp>
    </p:spTree>
    <p:extLst>
      <p:ext uri="{BB962C8B-B14F-4D97-AF65-F5344CB8AC3E}">
        <p14:creationId xmlns:p14="http://schemas.microsoft.com/office/powerpoint/2010/main" val="20989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Entering Foster Care in </a:t>
            </a:r>
            <a:r>
              <a:rPr lang="en-US" sz="2800" dirty="0" smtClean="0"/>
              <a:t>California </a:t>
            </a:r>
            <a:r>
              <a:rPr lang="en-US" sz="2800" i="1" dirty="0" smtClean="0"/>
              <a:t>(by age)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000" dirty="0" smtClean="0"/>
              <a:t>1998-2008</a:t>
            </a:r>
          </a:p>
        </p:txBody>
      </p:sp>
      <p:graphicFrame>
        <p:nvGraphicFramePr>
          <p:cNvPr id="4208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646388"/>
              </p:ext>
            </p:extLst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3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509588"/>
            <a:ext cx="8588375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6863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Children in Foster Care</a:t>
            </a:r>
            <a:br>
              <a:rPr lang="en-US" sz="2800" dirty="0" smtClean="0"/>
            </a:br>
            <a:r>
              <a:rPr lang="en-US" sz="2000" dirty="0" smtClean="0"/>
              <a:t>1998-2009</a:t>
            </a:r>
          </a:p>
        </p:txBody>
      </p:sp>
      <p:graphicFrame>
        <p:nvGraphicFramePr>
          <p:cNvPr id="2928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6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5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2949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0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7467600" y="47244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infants</a:t>
            </a:r>
          </a:p>
        </p:txBody>
      </p:sp>
    </p:spTree>
    <p:extLst>
      <p:ext uri="{BB962C8B-B14F-4D97-AF65-F5344CB8AC3E}">
        <p14:creationId xmlns:p14="http://schemas.microsoft.com/office/powerpoint/2010/main" val="27606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2990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7924800" y="4191000"/>
            <a:ext cx="12192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1 yr olds</a:t>
            </a:r>
          </a:p>
        </p:txBody>
      </p:sp>
    </p:spTree>
    <p:extLst>
      <p:ext uri="{BB962C8B-B14F-4D97-AF65-F5344CB8AC3E}">
        <p14:creationId xmlns:p14="http://schemas.microsoft.com/office/powerpoint/2010/main" val="8884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010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8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7848600" y="4419600"/>
            <a:ext cx="12954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2 yr olds</a:t>
            </a:r>
          </a:p>
        </p:txBody>
      </p:sp>
    </p:spTree>
    <p:extLst>
      <p:ext uri="{BB962C8B-B14F-4D97-AF65-F5344CB8AC3E}">
        <p14:creationId xmlns:p14="http://schemas.microsoft.com/office/powerpoint/2010/main" val="25789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031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2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7467600" y="47244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3 yr olds</a:t>
            </a:r>
          </a:p>
        </p:txBody>
      </p:sp>
    </p:spTree>
    <p:extLst>
      <p:ext uri="{BB962C8B-B14F-4D97-AF65-F5344CB8AC3E}">
        <p14:creationId xmlns:p14="http://schemas.microsoft.com/office/powerpoint/2010/main" val="30034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072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7467600" y="50292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4 yr olds</a:t>
            </a:r>
          </a:p>
        </p:txBody>
      </p:sp>
    </p:spTree>
    <p:extLst>
      <p:ext uri="{BB962C8B-B14F-4D97-AF65-F5344CB8AC3E}">
        <p14:creationId xmlns:p14="http://schemas.microsoft.com/office/powerpoint/2010/main" val="21170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092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0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7467600" y="51816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5 yr olds</a:t>
            </a:r>
          </a:p>
        </p:txBody>
      </p:sp>
    </p:spTree>
    <p:extLst>
      <p:ext uri="{BB962C8B-B14F-4D97-AF65-F5344CB8AC3E}">
        <p14:creationId xmlns:p14="http://schemas.microsoft.com/office/powerpoint/2010/main" val="6887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112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7467600" y="52578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6 yr olds</a:t>
            </a:r>
          </a:p>
        </p:txBody>
      </p:sp>
    </p:spTree>
    <p:extLst>
      <p:ext uri="{BB962C8B-B14F-4D97-AF65-F5344CB8AC3E}">
        <p14:creationId xmlns:p14="http://schemas.microsoft.com/office/powerpoint/2010/main" val="9767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133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8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7467600" y="53340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7 yr olds</a:t>
            </a:r>
          </a:p>
        </p:txBody>
      </p:sp>
    </p:spTree>
    <p:extLst>
      <p:ext uri="{BB962C8B-B14F-4D97-AF65-F5344CB8AC3E}">
        <p14:creationId xmlns:p14="http://schemas.microsoft.com/office/powerpoint/2010/main" val="41893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174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2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7467600" y="53340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8 yr olds</a:t>
            </a:r>
          </a:p>
        </p:txBody>
      </p:sp>
    </p:spTree>
    <p:extLst>
      <p:ext uri="{BB962C8B-B14F-4D97-AF65-F5344CB8AC3E}">
        <p14:creationId xmlns:p14="http://schemas.microsoft.com/office/powerpoint/2010/main" val="26834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ig picture trends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time children spend in foster care has been declining</a:t>
            </a:r>
          </a:p>
          <a:p>
            <a:r>
              <a:rPr lang="en-US" dirty="0"/>
              <a:t>e</a:t>
            </a:r>
            <a:r>
              <a:rPr lang="en-US" dirty="0" smtClean="0"/>
              <a:t>vidence?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greater percentage of children exit to permanency within 48 months of first entering care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oint-in-time counts of children in foster care at a given age highlight that young children who enter care, are not (typically) staying for very long</a:t>
            </a:r>
          </a:p>
        </p:txBody>
      </p:sp>
    </p:spTree>
    <p:extLst>
      <p:ext uri="{BB962C8B-B14F-4D97-AF65-F5344CB8AC3E}">
        <p14:creationId xmlns:p14="http://schemas.microsoft.com/office/powerpoint/2010/main" val="13584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194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6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7467600" y="53340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9 yr olds</a:t>
            </a:r>
          </a:p>
        </p:txBody>
      </p:sp>
    </p:spTree>
    <p:extLst>
      <p:ext uri="{BB962C8B-B14F-4D97-AF65-F5344CB8AC3E}">
        <p14:creationId xmlns:p14="http://schemas.microsoft.com/office/powerpoint/2010/main" val="25299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215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7467600" y="53340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10 yr olds</a:t>
            </a:r>
          </a:p>
        </p:txBody>
      </p:sp>
    </p:spTree>
    <p:extLst>
      <p:ext uri="{BB962C8B-B14F-4D97-AF65-F5344CB8AC3E}">
        <p14:creationId xmlns:p14="http://schemas.microsoft.com/office/powerpoint/2010/main" val="23273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256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4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7467600" y="5334000"/>
            <a:ext cx="14478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11 yr olds</a:t>
            </a:r>
          </a:p>
        </p:txBody>
      </p:sp>
    </p:spTree>
    <p:extLst>
      <p:ext uri="{BB962C8B-B14F-4D97-AF65-F5344CB8AC3E}">
        <p14:creationId xmlns:p14="http://schemas.microsoft.com/office/powerpoint/2010/main" val="7112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276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7772400" y="4953000"/>
            <a:ext cx="13716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12 yr olds</a:t>
            </a:r>
          </a:p>
        </p:txBody>
      </p:sp>
    </p:spTree>
    <p:extLst>
      <p:ext uri="{BB962C8B-B14F-4D97-AF65-F5344CB8AC3E}">
        <p14:creationId xmlns:p14="http://schemas.microsoft.com/office/powerpoint/2010/main" val="14980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297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7772400" y="4572000"/>
            <a:ext cx="13716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13 yr olds</a:t>
            </a:r>
          </a:p>
        </p:txBody>
      </p:sp>
    </p:spTree>
    <p:extLst>
      <p:ext uri="{BB962C8B-B14F-4D97-AF65-F5344CB8AC3E}">
        <p14:creationId xmlns:p14="http://schemas.microsoft.com/office/powerpoint/2010/main" val="9641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317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6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7772400" y="4191000"/>
            <a:ext cx="13716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14 yr olds</a:t>
            </a:r>
          </a:p>
        </p:txBody>
      </p:sp>
    </p:spTree>
    <p:extLst>
      <p:ext uri="{BB962C8B-B14F-4D97-AF65-F5344CB8AC3E}">
        <p14:creationId xmlns:p14="http://schemas.microsoft.com/office/powerpoint/2010/main" val="15097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338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0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7772400" y="3810000"/>
            <a:ext cx="13716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15 yr olds</a:t>
            </a:r>
          </a:p>
        </p:txBody>
      </p:sp>
    </p:spTree>
    <p:extLst>
      <p:ext uri="{BB962C8B-B14F-4D97-AF65-F5344CB8AC3E}">
        <p14:creationId xmlns:p14="http://schemas.microsoft.com/office/powerpoint/2010/main" val="21400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Children in Foster Care (</a:t>
            </a:r>
            <a:r>
              <a:rPr lang="en-US" sz="2800" i="1" dirty="0"/>
              <a:t>by age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000" dirty="0"/>
              <a:t>1998-2009</a:t>
            </a:r>
            <a:endParaRPr lang="en-US" sz="2000" dirty="0" smtClean="0"/>
          </a:p>
        </p:txBody>
      </p:sp>
      <p:graphicFrame>
        <p:nvGraphicFramePr>
          <p:cNvPr id="3358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7772400" y="3581400"/>
            <a:ext cx="13716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16 yr olds</a:t>
            </a:r>
          </a:p>
        </p:txBody>
      </p:sp>
    </p:spTree>
    <p:extLst>
      <p:ext uri="{BB962C8B-B14F-4D97-AF65-F5344CB8AC3E}">
        <p14:creationId xmlns:p14="http://schemas.microsoft.com/office/powerpoint/2010/main" val="27532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Children in Foster Care </a:t>
            </a:r>
            <a:r>
              <a:rPr lang="en-US" sz="2800" i="1" dirty="0" smtClean="0"/>
              <a:t>(by age)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1998-2009</a:t>
            </a:r>
          </a:p>
        </p:txBody>
      </p:sp>
      <p:graphicFrame>
        <p:nvGraphicFramePr>
          <p:cNvPr id="3379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7772400" y="3352800"/>
            <a:ext cx="1371600" cy="3365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Georgia" pitchFamily="18" charset="0"/>
              </a:rPr>
              <a:t>17 yr olds</a:t>
            </a:r>
          </a:p>
        </p:txBody>
      </p:sp>
    </p:spTree>
    <p:extLst>
      <p:ext uri="{BB962C8B-B14F-4D97-AF65-F5344CB8AC3E}">
        <p14:creationId xmlns:p14="http://schemas.microsoft.com/office/powerpoint/2010/main" val="28980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Children in Foster Care </a:t>
            </a:r>
            <a:r>
              <a:rPr lang="en-US" sz="2800" i="1" dirty="0" smtClean="0"/>
              <a:t>(by age)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1998-2009</a:t>
            </a:r>
          </a:p>
        </p:txBody>
      </p:sp>
      <p:graphicFrame>
        <p:nvGraphicFramePr>
          <p:cNvPr id="33792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613133"/>
              </p:ext>
            </p:extLst>
          </p:nvPr>
        </p:nvGraphicFramePr>
        <p:xfrm>
          <a:off x="457200" y="1447800"/>
          <a:ext cx="8099425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Chart" r:id="rId4" imgW="6324735" imgH="4009957" progId="MSGraph.Chart.8">
                  <p:embed followColorScheme="full"/>
                </p:oleObj>
              </mc:Choice>
              <mc:Fallback>
                <p:oleObj name="Chart" r:id="rId4" imgW="6324735" imgH="4009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099425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509588"/>
            <a:ext cx="8588375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here is work still needed?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ates of Black children in care have declined even more than rates for other children, but racial disparities remain pronounced</a:t>
            </a: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lack children are overrepresented among children who are in foster care, and their disproportionality is greatest for children who have been in care for longer timeframes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26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506413"/>
            <a:ext cx="85947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1712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14350"/>
            <a:ext cx="85725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1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52400" y="3962400"/>
            <a:ext cx="8991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dirty="0">
              <a:latin typeface="Calibri" pitchFamily="34" charset="0"/>
              <a:cs typeface="Arial" charset="0"/>
            </a:endParaRPr>
          </a:p>
          <a:p>
            <a:pPr algn="ctr"/>
            <a:r>
              <a:rPr lang="en-US" sz="1400" b="1" dirty="0">
                <a:latin typeface="Calibri" pitchFamily="34" charset="0"/>
                <a:cs typeface="Arial" charset="0"/>
              </a:rPr>
              <a:t>http://</a:t>
            </a:r>
            <a:r>
              <a:rPr lang="en-US" sz="1400" b="1" dirty="0" err="1">
                <a:latin typeface="Calibri" pitchFamily="34" charset="0"/>
                <a:cs typeface="Arial" charset="0"/>
              </a:rPr>
              <a:t>cssr.berkeley.edu/ucb_childwelfare</a:t>
            </a:r>
            <a:endParaRPr lang="en-US" sz="1400" b="1" dirty="0">
              <a:latin typeface="Calibri" pitchFamily="34" charset="0"/>
              <a:cs typeface="Arial" charset="0"/>
            </a:endParaRPr>
          </a:p>
          <a:p>
            <a:pPr algn="ctr"/>
            <a:endParaRPr lang="en-US" sz="1400" b="1" dirty="0">
              <a:latin typeface="Calibri" pitchFamily="34" charset="0"/>
              <a:cs typeface="Arial" charset="0"/>
            </a:endParaRPr>
          </a:p>
          <a:p>
            <a:pPr marL="914400" indent="-914400"/>
            <a:r>
              <a:rPr lang="en-US" sz="1400" dirty="0"/>
              <a:t>Needell, B., Webster, D., Armijo, M., Lee, S., Dawson, W., Magruder, J., Exel, M., Cuccaro-Alamin, S., Putnam-Hornstein, E., Williams, D., Simon, V., Hamilton, D., Lou, C., Peng, C., Moore, M., Jacobs, L., &amp; King, B. (2011). </a:t>
            </a:r>
            <a:r>
              <a:rPr lang="en-US" sz="1400" i="1" dirty="0"/>
              <a:t>Child Welfare Services Reports for California</a:t>
            </a:r>
            <a:r>
              <a:rPr lang="en-US" sz="1400" dirty="0"/>
              <a:t>. Retrieved 5/4/2011, from University of California at Berkeley Center for Social Services Research website. URL: &lt;http://cssr.berkeley.edu/ucb_childwelfare&gt;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14350"/>
            <a:ext cx="85725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14350"/>
            <a:ext cx="85725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5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99412" cy="581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2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7" y="533401"/>
            <a:ext cx="8023393" cy="583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7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">
  <a:themeElements>
    <a:clrScheme name="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14916</TotalTime>
  <Words>840</Words>
  <Application>Microsoft Office PowerPoint</Application>
  <PresentationFormat>On-screen Show (4:3)</PresentationFormat>
  <Paragraphs>118</Paragraphs>
  <Slides>53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2009</vt:lpstr>
      <vt:lpstr>Chart</vt:lpstr>
      <vt:lpstr>Foster Care in California: What the Data Tells Us</vt:lpstr>
      <vt:lpstr>big picture trends</vt:lpstr>
      <vt:lpstr>PowerPoint Presentation</vt:lpstr>
      <vt:lpstr>big picture trends (part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Children Entering Foster Care in California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Entering Foster Care in California (by age)  1998-2008</vt:lpstr>
      <vt:lpstr>Children in Foster Care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Children in Foster Care (by age) 1998-2009</vt:lpstr>
      <vt:lpstr>where is work still needed?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Putnam-Hornstein</dc:creator>
  <cp:lastModifiedBy>Barbara Needell</cp:lastModifiedBy>
  <cp:revision>149</cp:revision>
  <dcterms:created xsi:type="dcterms:W3CDTF">2011-04-02T18:40:48Z</dcterms:created>
  <dcterms:modified xsi:type="dcterms:W3CDTF">2011-05-10T05:23:52Z</dcterms:modified>
</cp:coreProperties>
</file>