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media/image14.jpg" ContentType="image/jpg"/>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1"/>
    <p:sldMasterId id="2147483745" r:id="rId2"/>
  </p:sldMasterIdLst>
  <p:notesMasterIdLst>
    <p:notesMasterId r:id="rId64"/>
  </p:notesMasterIdLst>
  <p:handoutMasterIdLst>
    <p:handoutMasterId r:id="rId65"/>
  </p:handoutMasterIdLst>
  <p:sldIdLst>
    <p:sldId id="469" r:id="rId3"/>
    <p:sldId id="470" r:id="rId4"/>
    <p:sldId id="471" r:id="rId5"/>
    <p:sldId id="472" r:id="rId6"/>
    <p:sldId id="473" r:id="rId7"/>
    <p:sldId id="474" r:id="rId8"/>
    <p:sldId id="475" r:id="rId9"/>
    <p:sldId id="447" r:id="rId10"/>
    <p:sldId id="327" r:id="rId11"/>
    <p:sldId id="405" r:id="rId12"/>
    <p:sldId id="396" r:id="rId13"/>
    <p:sldId id="332" r:id="rId14"/>
    <p:sldId id="433" r:id="rId15"/>
    <p:sldId id="333" r:id="rId16"/>
    <p:sldId id="340" r:id="rId17"/>
    <p:sldId id="343" r:id="rId18"/>
    <p:sldId id="434" r:id="rId19"/>
    <p:sldId id="342" r:id="rId20"/>
    <p:sldId id="431" r:id="rId21"/>
    <p:sldId id="364" r:id="rId22"/>
    <p:sldId id="365" r:id="rId23"/>
    <p:sldId id="366" r:id="rId24"/>
    <p:sldId id="448" r:id="rId25"/>
    <p:sldId id="361" r:id="rId26"/>
    <p:sldId id="476" r:id="rId27"/>
    <p:sldId id="449" r:id="rId28"/>
    <p:sldId id="450" r:id="rId29"/>
    <p:sldId id="378"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77" r:id="rId44"/>
    <p:sldId id="312" r:id="rId45"/>
    <p:sldId id="317" r:id="rId46"/>
    <p:sldId id="436" r:id="rId47"/>
    <p:sldId id="437" r:id="rId48"/>
    <p:sldId id="444" r:id="rId49"/>
    <p:sldId id="468" r:id="rId50"/>
    <p:sldId id="464" r:id="rId51"/>
    <p:sldId id="445" r:id="rId52"/>
    <p:sldId id="478" r:id="rId53"/>
    <p:sldId id="466" r:id="rId54"/>
    <p:sldId id="479" r:id="rId55"/>
    <p:sldId id="465" r:id="rId56"/>
    <p:sldId id="480" r:id="rId57"/>
    <p:sldId id="467" r:id="rId58"/>
    <p:sldId id="336" r:id="rId59"/>
    <p:sldId id="347" r:id="rId60"/>
    <p:sldId id="371" r:id="rId61"/>
    <p:sldId id="260" r:id="rId62"/>
    <p:sldId id="481"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3" clrIdx="0"/>
  <p:cmAuthor id="1" name="Misty Freeman" initials="" lastIdx="15" clrIdx="1"/>
  <p:cmAuthor id="2" name="Baljit Gill" initials="" lastIdx="2" clrIdx="2"/>
  <p:cmAuthor id="3" name="wendy.wiegmann" initials="w" lastIdx="4" clrIdx="3">
    <p:extLst>
      <p:ext uri="{19B8F6BF-5375-455C-9EA6-DF929625EA0E}">
        <p15:presenceInfo xmlns:p15="http://schemas.microsoft.com/office/powerpoint/2012/main" userId="wendy.wiegmann" providerId="None"/>
      </p:ext>
    </p:extLst>
  </p:cmAuthor>
  <p:cmAuthor id="4" name="wendy wiegmann" initials="ww" lastIdx="1" clrIdx="4">
    <p:extLst>
      <p:ext uri="{19B8F6BF-5375-455C-9EA6-DF929625EA0E}">
        <p15:presenceInfo xmlns:p15="http://schemas.microsoft.com/office/powerpoint/2012/main" userId="11968005_tp_dropbox"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8A"/>
    <a:srgbClr val="E12F6B"/>
    <a:srgbClr val="32A7C7"/>
    <a:srgbClr val="FF99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autoAdjust="0"/>
    <p:restoredTop sz="94444" autoAdjust="0"/>
  </p:normalViewPr>
  <p:slideViewPr>
    <p:cSldViewPr snapToGrid="0">
      <p:cViewPr varScale="1">
        <p:scale>
          <a:sx n="86" d="100"/>
          <a:sy n="86" d="100"/>
        </p:scale>
        <p:origin x="1008" y="42"/>
      </p:cViewPr>
      <p:guideLst/>
    </p:cSldViewPr>
  </p:slideViewPr>
  <p:outlineViewPr>
    <p:cViewPr>
      <p:scale>
        <a:sx n="33" d="100"/>
        <a:sy n="33" d="100"/>
      </p:scale>
      <p:origin x="0" y="-361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endy.wiegmann\Dropbox\CCWIP\Presentations\Hilton%20Grant\LOG%20Meeting\2019\Q2_19%20data%20for%20LOG.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wendy.wiegmann\Dropbox\CCWIP\Presentations\Hilton%20Grant\LOG%20Meeting\2019\S2%20by%20age.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endy.wiegmann\Dropbox\CCWIP\Presentations\Hilton%20Grant\LOG%20Meeting\2019\S2%20by%20race.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wendy.wiegmann\Dropbox\CCWIP\Presentations\Hilton%20Grant\LOG%20Meeting\2019\Q2_19%20data%20for%20LOG.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wendy.wiegmann\Dropbox\CCWIP\Presentations\Hilton%20Grant\LOG%20Meeting\2019\Q2_19%20data%20for%20LOG.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endy.wiegmann\Dropbox\CCWIP\Presentations\Hilton%20Grant\LOG%20Meeting\2019\Q2_19%20data%20for%20LOG.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solidFill>
                  <a:schemeClr val="accent1"/>
                </a:solidFill>
                <a:latin typeface="Times" panose="02020603050405020304" pitchFamily="18" charset="0"/>
                <a:cs typeface="Times" panose="02020603050405020304" pitchFamily="18" charset="0"/>
              </a:defRPr>
            </a:pPr>
            <a:r>
              <a:rPr lang="en-US" sz="1800" dirty="0">
                <a:solidFill>
                  <a:schemeClr val="accent1"/>
                </a:solidFill>
                <a:latin typeface="Perpetua" panose="02020502060401020303" pitchFamily="18" charset="0"/>
                <a:cs typeface="Times" panose="02020603050405020304" pitchFamily="18" charset="0"/>
              </a:rPr>
              <a:t>S2:</a:t>
            </a:r>
            <a:r>
              <a:rPr lang="en-US" sz="1800" baseline="0" dirty="0">
                <a:solidFill>
                  <a:schemeClr val="accent1"/>
                </a:solidFill>
                <a:latin typeface="Perpetua" panose="02020502060401020303" pitchFamily="18" charset="0"/>
                <a:cs typeface="Times" panose="02020603050405020304" pitchFamily="18" charset="0"/>
              </a:rPr>
              <a:t> Recurrence of Maltreatment</a:t>
            </a:r>
          </a:p>
          <a:p>
            <a:pPr>
              <a:defRPr sz="2000">
                <a:solidFill>
                  <a:schemeClr val="accent1"/>
                </a:solidFill>
                <a:latin typeface="Times" panose="02020603050405020304" pitchFamily="18" charset="0"/>
                <a:cs typeface="Times" panose="02020603050405020304" pitchFamily="18" charset="0"/>
              </a:defRPr>
            </a:pPr>
            <a:r>
              <a:rPr lang="en-US" sz="1800" baseline="0" dirty="0">
                <a:solidFill>
                  <a:schemeClr val="accent1"/>
                </a:solidFill>
                <a:latin typeface="Perpetua" panose="02020502060401020303" pitchFamily="18" charset="0"/>
                <a:cs typeface="Times" panose="02020603050405020304" pitchFamily="18" charset="0"/>
              </a:rPr>
              <a:t>Los </a:t>
            </a:r>
            <a:r>
              <a:rPr lang="en-US" sz="1800" baseline="0" dirty="0" smtClean="0">
                <a:solidFill>
                  <a:schemeClr val="accent1"/>
                </a:solidFill>
                <a:latin typeface="Perpetua" panose="02020502060401020303" pitchFamily="18" charset="0"/>
                <a:cs typeface="Times" panose="02020603050405020304" pitchFamily="18" charset="0"/>
              </a:rPr>
              <a:t>Angeles County: </a:t>
            </a:r>
            <a:r>
              <a:rPr lang="en-US" sz="1800" baseline="0" dirty="0">
                <a:solidFill>
                  <a:schemeClr val="accent1"/>
                </a:solidFill>
                <a:latin typeface="Perpetua" panose="02020502060401020303" pitchFamily="18" charset="0"/>
                <a:cs typeface="Times" panose="02020603050405020304" pitchFamily="18" charset="0"/>
              </a:rPr>
              <a:t>2007-2017</a:t>
            </a:r>
          </a:p>
          <a:p>
            <a:pPr>
              <a:defRPr sz="2000">
                <a:solidFill>
                  <a:schemeClr val="accent1"/>
                </a:solidFill>
                <a:latin typeface="Times" panose="02020603050405020304" pitchFamily="18" charset="0"/>
                <a:cs typeface="Times" panose="02020603050405020304" pitchFamily="18" charset="0"/>
              </a:defRPr>
            </a:pPr>
            <a:r>
              <a:rPr lang="en-US" sz="1800" i="1" baseline="0" dirty="0">
                <a:solidFill>
                  <a:schemeClr val="accent1"/>
                </a:solidFill>
                <a:latin typeface="Perpetua" panose="02020502060401020303" pitchFamily="18" charset="0"/>
                <a:cs typeface="Times" panose="02020603050405020304" pitchFamily="18" charset="0"/>
              </a:rPr>
              <a:t>Percent of Children with Recurrence within 12 Months</a:t>
            </a:r>
            <a:endParaRPr lang="en-US" sz="1800" i="1" dirty="0">
              <a:solidFill>
                <a:schemeClr val="accent1"/>
              </a:solidFill>
              <a:latin typeface="Perpetua" panose="02020502060401020303" pitchFamily="18" charset="0"/>
              <a:cs typeface="Times" panose="02020603050405020304" pitchFamily="18" charset="0"/>
            </a:endParaRPr>
          </a:p>
        </c:rich>
      </c:tx>
      <c:layout/>
      <c:overlay val="0"/>
    </c:title>
    <c:autoTitleDeleted val="0"/>
    <c:plotArea>
      <c:layout>
        <c:manualLayout>
          <c:layoutTarget val="inner"/>
          <c:xMode val="edge"/>
          <c:yMode val="edge"/>
          <c:x val="0.10793743353236571"/>
          <c:y val="0.18843559569852281"/>
          <c:w val="0.8721538573455907"/>
          <c:h val="0.7460073594380241"/>
        </c:manualLayout>
      </c:layout>
      <c:lineChart>
        <c:grouping val="standard"/>
        <c:varyColors val="0"/>
        <c:ser>
          <c:idx val="0"/>
          <c:order val="0"/>
          <c:tx>
            <c:strRef>
              <c:f>table_S2_time!$A$9</c:f>
              <c:strCache>
                <c:ptCount val="1"/>
                <c:pt idx="0">
                  <c:v>Los Angeles</c:v>
                </c:pt>
              </c:strCache>
            </c:strRef>
          </c:tx>
          <c:spPr>
            <a:ln w="28575">
              <a:solidFill>
                <a:schemeClr val="accent1"/>
              </a:solidFill>
            </a:ln>
          </c:spPr>
          <c:marker>
            <c:symbol val="none"/>
          </c:marker>
          <c:dLbls>
            <c:dLbl>
              <c:idx val="0"/>
              <c:layout>
                <c:manualLayout>
                  <c:x val="-2.0881073539919189E-2"/>
                  <c:y val="-2.89080266899549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1B6-40D6-9447-8A73FF788A84}"/>
                </c:ext>
              </c:extLst>
            </c:dLbl>
            <c:dLbl>
              <c:idx val="1"/>
              <c:delete val="1"/>
              <c:extLst>
                <c:ext xmlns:c15="http://schemas.microsoft.com/office/drawing/2012/chart" uri="{CE6537A1-D6FC-4f65-9D91-7224C49458BB}"/>
                <c:ext xmlns:c16="http://schemas.microsoft.com/office/drawing/2014/chart" uri="{C3380CC4-5D6E-409C-BE32-E72D297353CC}">
                  <c16:uniqueId val="{00000001-B1B6-40D6-9447-8A73FF788A84}"/>
                </c:ext>
              </c:extLst>
            </c:dLbl>
            <c:dLbl>
              <c:idx val="2"/>
              <c:delete val="1"/>
              <c:extLst>
                <c:ext xmlns:c15="http://schemas.microsoft.com/office/drawing/2012/chart" uri="{CE6537A1-D6FC-4f65-9D91-7224C49458BB}"/>
                <c:ext xmlns:c16="http://schemas.microsoft.com/office/drawing/2014/chart" uri="{C3380CC4-5D6E-409C-BE32-E72D297353CC}">
                  <c16:uniqueId val="{00000002-B1B6-40D6-9447-8A73FF788A84}"/>
                </c:ext>
              </c:extLst>
            </c:dLbl>
            <c:dLbl>
              <c:idx val="3"/>
              <c:delete val="1"/>
              <c:extLst>
                <c:ext xmlns:c15="http://schemas.microsoft.com/office/drawing/2012/chart" uri="{CE6537A1-D6FC-4f65-9D91-7224C49458BB}"/>
                <c:ext xmlns:c16="http://schemas.microsoft.com/office/drawing/2014/chart" uri="{C3380CC4-5D6E-409C-BE32-E72D297353CC}">
                  <c16:uniqueId val="{00000003-B1B6-40D6-9447-8A73FF788A84}"/>
                </c:ext>
              </c:extLst>
            </c:dLbl>
            <c:dLbl>
              <c:idx val="4"/>
              <c:layout>
                <c:manualLayout>
                  <c:x val="-1.4659686347353303E-3"/>
                  <c:y val="-1.8129495992080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1B6-40D6-9447-8A73FF788A84}"/>
                </c:ext>
              </c:extLst>
            </c:dLbl>
            <c:dLbl>
              <c:idx val="5"/>
              <c:delete val="1"/>
              <c:extLst>
                <c:ext xmlns:c15="http://schemas.microsoft.com/office/drawing/2012/chart" uri="{CE6537A1-D6FC-4f65-9D91-7224C49458BB}"/>
                <c:ext xmlns:c16="http://schemas.microsoft.com/office/drawing/2014/chart" uri="{C3380CC4-5D6E-409C-BE32-E72D297353CC}">
                  <c16:uniqueId val="{00000005-B1B6-40D6-9447-8A73FF788A84}"/>
                </c:ext>
              </c:extLst>
            </c:dLbl>
            <c:dLbl>
              <c:idx val="6"/>
              <c:delete val="1"/>
              <c:extLst>
                <c:ext xmlns:c15="http://schemas.microsoft.com/office/drawing/2012/chart" uri="{CE6537A1-D6FC-4f65-9D91-7224C49458BB}"/>
                <c:ext xmlns:c16="http://schemas.microsoft.com/office/drawing/2014/chart" uri="{C3380CC4-5D6E-409C-BE32-E72D297353CC}">
                  <c16:uniqueId val="{00000006-B1B6-40D6-9447-8A73FF788A84}"/>
                </c:ext>
              </c:extLst>
            </c:dLbl>
            <c:dLbl>
              <c:idx val="7"/>
              <c:delete val="1"/>
              <c:extLst>
                <c:ext xmlns:c15="http://schemas.microsoft.com/office/drawing/2012/chart" uri="{CE6537A1-D6FC-4f65-9D91-7224C49458BB}"/>
                <c:ext xmlns:c16="http://schemas.microsoft.com/office/drawing/2014/chart" uri="{C3380CC4-5D6E-409C-BE32-E72D297353CC}">
                  <c16:uniqueId val="{00000007-B1B6-40D6-9447-8A73FF788A84}"/>
                </c:ext>
              </c:extLst>
            </c:dLbl>
            <c:dLbl>
              <c:idx val="8"/>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1B6-40D6-9447-8A73FF788A84}"/>
                </c:ext>
              </c:extLst>
            </c:dLbl>
            <c:dLbl>
              <c:idx val="9"/>
              <c:delete val="1"/>
              <c:extLst>
                <c:ext xmlns:c15="http://schemas.microsoft.com/office/drawing/2012/chart" uri="{CE6537A1-D6FC-4f65-9D91-7224C49458BB}"/>
                <c:ext xmlns:c16="http://schemas.microsoft.com/office/drawing/2014/chart" uri="{C3380CC4-5D6E-409C-BE32-E72D297353CC}">
                  <c16:uniqueId val="{00000009-B1B6-40D6-9447-8A73FF788A84}"/>
                </c:ext>
              </c:extLst>
            </c:dLbl>
            <c:dLbl>
              <c:idx val="10"/>
              <c:delete val="1"/>
              <c:extLst>
                <c:ext xmlns:c15="http://schemas.microsoft.com/office/drawing/2012/chart" uri="{CE6537A1-D6FC-4f65-9D91-7224C49458BB}"/>
                <c:ext xmlns:c16="http://schemas.microsoft.com/office/drawing/2014/chart" uri="{C3380CC4-5D6E-409C-BE32-E72D297353CC}">
                  <c16:uniqueId val="{0000000A-B1B6-40D6-9447-8A73FF788A84}"/>
                </c:ext>
              </c:extLst>
            </c:dLbl>
            <c:dLbl>
              <c:idx val="11"/>
              <c:delete val="1"/>
              <c:extLst>
                <c:ext xmlns:c15="http://schemas.microsoft.com/office/drawing/2012/chart" uri="{CE6537A1-D6FC-4f65-9D91-7224C49458BB}"/>
                <c:ext xmlns:c16="http://schemas.microsoft.com/office/drawing/2014/chart" uri="{C3380CC4-5D6E-409C-BE32-E72D297353CC}">
                  <c16:uniqueId val="{0000000B-B1B6-40D6-9447-8A73FF788A84}"/>
                </c:ext>
              </c:extLst>
            </c:dLbl>
            <c:dLbl>
              <c:idx val="13"/>
              <c:delete val="1"/>
              <c:extLst>
                <c:ext xmlns:c15="http://schemas.microsoft.com/office/drawing/2012/chart" uri="{CE6537A1-D6FC-4f65-9D91-7224C49458BB}"/>
                <c:ext xmlns:c16="http://schemas.microsoft.com/office/drawing/2014/chart" uri="{C3380CC4-5D6E-409C-BE32-E72D297353CC}">
                  <c16:uniqueId val="{0000000C-B1B6-40D6-9447-8A73FF788A84}"/>
                </c:ext>
              </c:extLst>
            </c:dLbl>
            <c:dLbl>
              <c:idx val="14"/>
              <c:delete val="1"/>
              <c:extLst>
                <c:ext xmlns:c15="http://schemas.microsoft.com/office/drawing/2012/chart" uri="{CE6537A1-D6FC-4f65-9D91-7224C49458BB}"/>
                <c:ext xmlns:c16="http://schemas.microsoft.com/office/drawing/2014/chart" uri="{C3380CC4-5D6E-409C-BE32-E72D297353CC}">
                  <c16:uniqueId val="{0000000D-B1B6-40D6-9447-8A73FF788A84}"/>
                </c:ext>
              </c:extLst>
            </c:dLbl>
            <c:dLbl>
              <c:idx val="15"/>
              <c:delete val="1"/>
              <c:extLst>
                <c:ext xmlns:c15="http://schemas.microsoft.com/office/drawing/2012/chart" uri="{CE6537A1-D6FC-4f65-9D91-7224C49458BB}"/>
                <c:ext xmlns:c16="http://schemas.microsoft.com/office/drawing/2014/chart" uri="{C3380CC4-5D6E-409C-BE32-E72D297353CC}">
                  <c16:uniqueId val="{0000000E-B1B6-40D6-9447-8A73FF788A84}"/>
                </c:ext>
              </c:extLst>
            </c:dLbl>
            <c:dLbl>
              <c:idx val="16"/>
              <c:layout>
                <c:manualLayout>
                  <c:x val="-1.465968634735336E-2"/>
                  <c:y val="-1.61151075485162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1B6-40D6-9447-8A73FF788A84}"/>
                </c:ext>
              </c:extLst>
            </c:dLbl>
            <c:dLbl>
              <c:idx val="17"/>
              <c:delete val="1"/>
              <c:extLst>
                <c:ext xmlns:c15="http://schemas.microsoft.com/office/drawing/2012/chart" uri="{CE6537A1-D6FC-4f65-9D91-7224C49458BB}"/>
                <c:ext xmlns:c16="http://schemas.microsoft.com/office/drawing/2014/chart" uri="{C3380CC4-5D6E-409C-BE32-E72D297353CC}">
                  <c16:uniqueId val="{00000010-B1B6-40D6-9447-8A73FF788A84}"/>
                </c:ext>
              </c:extLst>
            </c:dLbl>
            <c:dLbl>
              <c:idx val="18"/>
              <c:delete val="1"/>
              <c:extLst>
                <c:ext xmlns:c15="http://schemas.microsoft.com/office/drawing/2012/chart" uri="{CE6537A1-D6FC-4f65-9D91-7224C49458BB}"/>
                <c:ext xmlns:c16="http://schemas.microsoft.com/office/drawing/2014/chart" uri="{C3380CC4-5D6E-409C-BE32-E72D297353CC}">
                  <c16:uniqueId val="{00000011-B1B6-40D6-9447-8A73FF788A84}"/>
                </c:ext>
              </c:extLst>
            </c:dLbl>
            <c:dLbl>
              <c:idx val="19"/>
              <c:delete val="1"/>
              <c:extLst>
                <c:ext xmlns:c15="http://schemas.microsoft.com/office/drawing/2012/chart" uri="{CE6537A1-D6FC-4f65-9D91-7224C49458BB}"/>
                <c:ext xmlns:c16="http://schemas.microsoft.com/office/drawing/2014/chart" uri="{C3380CC4-5D6E-409C-BE32-E72D297353CC}">
                  <c16:uniqueId val="{00000012-B1B6-40D6-9447-8A73FF788A84}"/>
                </c:ext>
              </c:extLst>
            </c:dLbl>
            <c:dLbl>
              <c:idx val="20"/>
              <c:layout>
                <c:manualLayout>
                  <c:x val="-3.3717278598912596E-2"/>
                  <c:y val="-2.215827287920982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1B6-40D6-9447-8A73FF788A84}"/>
                </c:ext>
              </c:extLst>
            </c:dLbl>
            <c:dLbl>
              <c:idx val="21"/>
              <c:delete val="1"/>
              <c:extLst>
                <c:ext xmlns:c15="http://schemas.microsoft.com/office/drawing/2012/chart" uri="{CE6537A1-D6FC-4f65-9D91-7224C49458BB}"/>
                <c:ext xmlns:c16="http://schemas.microsoft.com/office/drawing/2014/chart" uri="{C3380CC4-5D6E-409C-BE32-E72D297353CC}">
                  <c16:uniqueId val="{00000014-B1B6-40D6-9447-8A73FF788A84}"/>
                </c:ext>
              </c:extLst>
            </c:dLbl>
            <c:dLbl>
              <c:idx val="22"/>
              <c:delete val="1"/>
              <c:extLst>
                <c:ext xmlns:c15="http://schemas.microsoft.com/office/drawing/2012/chart" uri="{CE6537A1-D6FC-4f65-9D91-7224C49458BB}"/>
                <c:ext xmlns:c16="http://schemas.microsoft.com/office/drawing/2014/chart" uri="{C3380CC4-5D6E-409C-BE32-E72D297353CC}">
                  <c16:uniqueId val="{00000015-B1B6-40D6-9447-8A73FF788A84}"/>
                </c:ext>
              </c:extLst>
            </c:dLbl>
            <c:dLbl>
              <c:idx val="23"/>
              <c:delete val="1"/>
              <c:extLst>
                <c:ext xmlns:c15="http://schemas.microsoft.com/office/drawing/2012/chart" uri="{CE6537A1-D6FC-4f65-9D91-7224C49458BB}"/>
                <c:ext xmlns:c16="http://schemas.microsoft.com/office/drawing/2014/chart" uri="{C3380CC4-5D6E-409C-BE32-E72D297353CC}">
                  <c16:uniqueId val="{00000016-B1B6-40D6-9447-8A73FF788A84}"/>
                </c:ext>
              </c:extLst>
            </c:dLbl>
            <c:dLbl>
              <c:idx val="25"/>
              <c:delete val="1"/>
              <c:extLst>
                <c:ext xmlns:c15="http://schemas.microsoft.com/office/drawing/2012/chart" uri="{CE6537A1-D6FC-4f65-9D91-7224C49458BB}"/>
                <c:ext xmlns:c16="http://schemas.microsoft.com/office/drawing/2014/chart" uri="{C3380CC4-5D6E-409C-BE32-E72D297353CC}">
                  <c16:uniqueId val="{00000017-B1B6-40D6-9447-8A73FF788A84}"/>
                </c:ext>
              </c:extLst>
            </c:dLbl>
            <c:dLbl>
              <c:idx val="26"/>
              <c:delete val="1"/>
              <c:extLst>
                <c:ext xmlns:c15="http://schemas.microsoft.com/office/drawing/2012/chart" uri="{CE6537A1-D6FC-4f65-9D91-7224C49458BB}"/>
                <c:ext xmlns:c16="http://schemas.microsoft.com/office/drawing/2014/chart" uri="{C3380CC4-5D6E-409C-BE32-E72D297353CC}">
                  <c16:uniqueId val="{00000018-B1B6-40D6-9447-8A73FF788A84}"/>
                </c:ext>
              </c:extLst>
            </c:dLbl>
            <c:dLbl>
              <c:idx val="27"/>
              <c:delete val="1"/>
              <c:extLst>
                <c:ext xmlns:c15="http://schemas.microsoft.com/office/drawing/2012/chart" uri="{CE6537A1-D6FC-4f65-9D91-7224C49458BB}"/>
                <c:ext xmlns:c16="http://schemas.microsoft.com/office/drawing/2014/chart" uri="{C3380CC4-5D6E-409C-BE32-E72D297353CC}">
                  <c16:uniqueId val="{00000019-B1B6-40D6-9447-8A73FF788A84}"/>
                </c:ext>
              </c:extLst>
            </c:dLbl>
            <c:dLbl>
              <c:idx val="28"/>
              <c:layout>
                <c:manualLayout>
                  <c:x val="-2.3455498155765284E-2"/>
                  <c:y val="-1.61151075485162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1B6-40D6-9447-8A73FF788A84}"/>
                </c:ext>
              </c:extLst>
            </c:dLbl>
            <c:dLbl>
              <c:idx val="29"/>
              <c:delete val="1"/>
              <c:extLst>
                <c:ext xmlns:c15="http://schemas.microsoft.com/office/drawing/2012/chart" uri="{CE6537A1-D6FC-4f65-9D91-7224C49458BB}"/>
                <c:ext xmlns:c16="http://schemas.microsoft.com/office/drawing/2014/chart" uri="{C3380CC4-5D6E-409C-BE32-E72D297353CC}">
                  <c16:uniqueId val="{0000001B-B1B6-40D6-9447-8A73FF788A84}"/>
                </c:ext>
              </c:extLst>
            </c:dLbl>
            <c:dLbl>
              <c:idx val="30"/>
              <c:delete val="1"/>
              <c:extLst>
                <c:ext xmlns:c15="http://schemas.microsoft.com/office/drawing/2012/chart" uri="{CE6537A1-D6FC-4f65-9D91-7224C49458BB}"/>
                <c:ext xmlns:c16="http://schemas.microsoft.com/office/drawing/2014/chart" uri="{C3380CC4-5D6E-409C-BE32-E72D297353CC}">
                  <c16:uniqueId val="{0000001C-B1B6-40D6-9447-8A73FF788A84}"/>
                </c:ext>
              </c:extLst>
            </c:dLbl>
            <c:dLbl>
              <c:idx val="31"/>
              <c:delete val="1"/>
              <c:extLst>
                <c:ext xmlns:c15="http://schemas.microsoft.com/office/drawing/2012/chart" uri="{CE6537A1-D6FC-4f65-9D91-7224C49458BB}"/>
                <c:ext xmlns:c16="http://schemas.microsoft.com/office/drawing/2014/chart" uri="{C3380CC4-5D6E-409C-BE32-E72D297353CC}">
                  <c16:uniqueId val="{0000001D-B1B6-40D6-9447-8A73FF788A84}"/>
                </c:ext>
              </c:extLst>
            </c:dLbl>
            <c:dLbl>
              <c:idx val="32"/>
              <c:layout>
                <c:manualLayout>
                  <c:x val="-2.4921466790500502E-2"/>
                  <c:y val="-1.61151075485162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1B6-40D6-9447-8A73FF788A84}"/>
                </c:ext>
              </c:extLst>
            </c:dLbl>
            <c:dLbl>
              <c:idx val="33"/>
              <c:delete val="1"/>
              <c:extLst>
                <c:ext xmlns:c15="http://schemas.microsoft.com/office/drawing/2012/chart" uri="{CE6537A1-D6FC-4f65-9D91-7224C49458BB}"/>
                <c:ext xmlns:c16="http://schemas.microsoft.com/office/drawing/2014/chart" uri="{C3380CC4-5D6E-409C-BE32-E72D297353CC}">
                  <c16:uniqueId val="{0000001F-B1B6-40D6-9447-8A73FF788A84}"/>
                </c:ext>
              </c:extLst>
            </c:dLbl>
            <c:dLbl>
              <c:idx val="34"/>
              <c:delete val="1"/>
              <c:extLst>
                <c:ext xmlns:c15="http://schemas.microsoft.com/office/drawing/2012/chart" uri="{CE6537A1-D6FC-4f65-9D91-7224C49458BB}"/>
                <c:ext xmlns:c16="http://schemas.microsoft.com/office/drawing/2014/chart" uri="{C3380CC4-5D6E-409C-BE32-E72D297353CC}">
                  <c16:uniqueId val="{00000020-B1B6-40D6-9447-8A73FF788A84}"/>
                </c:ext>
              </c:extLst>
            </c:dLbl>
            <c:dLbl>
              <c:idx val="35"/>
              <c:delete val="1"/>
              <c:extLst>
                <c:ext xmlns:c15="http://schemas.microsoft.com/office/drawing/2012/chart" uri="{CE6537A1-D6FC-4f65-9D91-7224C49458BB}"/>
                <c:ext xmlns:c16="http://schemas.microsoft.com/office/drawing/2014/chart" uri="{C3380CC4-5D6E-409C-BE32-E72D297353CC}">
                  <c16:uniqueId val="{00000021-B1B6-40D6-9447-8A73FF788A84}"/>
                </c:ext>
              </c:extLst>
            </c:dLbl>
            <c:dLbl>
              <c:idx val="36"/>
              <c:layout>
                <c:manualLayout>
                  <c:x val="-3.0809467656540832E-2"/>
                  <c:y val="-2.22053248384227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1B6-40D6-9447-8A73FF788A84}"/>
                </c:ext>
              </c:extLst>
            </c:dLbl>
            <c:dLbl>
              <c:idx val="37"/>
              <c:delete val="1"/>
              <c:extLst>
                <c:ext xmlns:c15="http://schemas.microsoft.com/office/drawing/2012/chart" uri="{CE6537A1-D6FC-4f65-9D91-7224C49458BB}"/>
                <c:ext xmlns:c16="http://schemas.microsoft.com/office/drawing/2014/chart" uri="{C3380CC4-5D6E-409C-BE32-E72D297353CC}">
                  <c16:uniqueId val="{00000023-B1B6-40D6-9447-8A73FF788A84}"/>
                </c:ext>
              </c:extLst>
            </c:dLbl>
            <c:dLbl>
              <c:idx val="38"/>
              <c:delete val="1"/>
              <c:extLst>
                <c:ext xmlns:c15="http://schemas.microsoft.com/office/drawing/2012/chart" uri="{CE6537A1-D6FC-4f65-9D91-7224C49458BB}"/>
                <c:ext xmlns:c16="http://schemas.microsoft.com/office/drawing/2014/chart" uri="{C3380CC4-5D6E-409C-BE32-E72D297353CC}">
                  <c16:uniqueId val="{00000024-B1B6-40D6-9447-8A73FF788A84}"/>
                </c:ext>
              </c:extLst>
            </c:dLbl>
            <c:dLbl>
              <c:idx val="39"/>
              <c:delete val="1"/>
              <c:extLst>
                <c:ext xmlns:c15="http://schemas.microsoft.com/office/drawing/2012/chart" uri="{CE6537A1-D6FC-4f65-9D91-7224C49458BB}"/>
                <c:ext xmlns:c16="http://schemas.microsoft.com/office/drawing/2014/chart" uri="{C3380CC4-5D6E-409C-BE32-E72D297353CC}">
                  <c16:uniqueId val="{00000025-B1B6-40D6-9447-8A73FF788A84}"/>
                </c:ext>
              </c:extLst>
            </c:dLbl>
            <c:dLbl>
              <c:idx val="4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1B6-40D6-9447-8A73FF788A84}"/>
                </c:ext>
              </c:extLst>
            </c:dLbl>
            <c:dLbl>
              <c:idx val="41"/>
              <c:delete val="1"/>
              <c:extLst>
                <c:ext xmlns:c15="http://schemas.microsoft.com/office/drawing/2012/chart" uri="{CE6537A1-D6FC-4f65-9D91-7224C49458BB}"/>
                <c:ext xmlns:c16="http://schemas.microsoft.com/office/drawing/2014/chart" uri="{C3380CC4-5D6E-409C-BE32-E72D297353CC}">
                  <c16:uniqueId val="{00000027-B1B6-40D6-9447-8A73FF788A84}"/>
                </c:ext>
              </c:extLst>
            </c:dLbl>
            <c:dLbl>
              <c:idx val="4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8-B1B6-40D6-9447-8A73FF788A84}"/>
                </c:ext>
              </c:extLst>
            </c:dLbl>
            <c:dLbl>
              <c:idx val="43"/>
              <c:layout>
                <c:manualLayout>
                  <c:x val="-2.2950464049036012E-2"/>
                  <c:y val="-3.9040324504891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B1B6-40D6-9447-8A73FF788A84}"/>
                </c:ext>
              </c:extLst>
            </c:dLbl>
            <c:spPr>
              <a:noFill/>
              <a:ln>
                <a:noFill/>
              </a:ln>
              <a:effectLst/>
            </c:spPr>
            <c:txPr>
              <a:bodyPr/>
              <a:lstStyle/>
              <a:p>
                <a:pPr>
                  <a:defRPr sz="1400" b="1">
                    <a:solidFill>
                      <a:schemeClr val="accent1"/>
                    </a:solidFill>
                    <a:latin typeface="Perpetua" panose="02020502060401020303" pitchFamily="18" charset="0"/>
                    <a:cs typeface="Times"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table_S2_time!$B$8:$AR$8</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table_S2_time!$B$9:$AR$9</c:f>
              <c:numCache>
                <c:formatCode>0.0</c:formatCode>
                <c:ptCount val="43"/>
                <c:pt idx="0">
                  <c:v>8</c:v>
                </c:pt>
                <c:pt idx="1">
                  <c:v>8.1999999999999993</c:v>
                </c:pt>
                <c:pt idx="2">
                  <c:v>8.6999999999999993</c:v>
                </c:pt>
                <c:pt idx="3">
                  <c:v>8.8000000000000007</c:v>
                </c:pt>
                <c:pt idx="4">
                  <c:v>8.9</c:v>
                </c:pt>
                <c:pt idx="5">
                  <c:v>9.1</c:v>
                </c:pt>
                <c:pt idx="6">
                  <c:v>9.1999999999999993</c:v>
                </c:pt>
                <c:pt idx="7">
                  <c:v>9.3000000000000007</c:v>
                </c:pt>
                <c:pt idx="8">
                  <c:v>9.5</c:v>
                </c:pt>
                <c:pt idx="9">
                  <c:v>9.9</c:v>
                </c:pt>
                <c:pt idx="10">
                  <c:v>10.1</c:v>
                </c:pt>
                <c:pt idx="11">
                  <c:v>10</c:v>
                </c:pt>
                <c:pt idx="12">
                  <c:v>10</c:v>
                </c:pt>
                <c:pt idx="13">
                  <c:v>9.8000000000000007</c:v>
                </c:pt>
                <c:pt idx="14">
                  <c:v>9.1</c:v>
                </c:pt>
                <c:pt idx="15">
                  <c:v>9.1</c:v>
                </c:pt>
                <c:pt idx="16">
                  <c:v>8.9</c:v>
                </c:pt>
                <c:pt idx="17">
                  <c:v>8.9</c:v>
                </c:pt>
                <c:pt idx="18">
                  <c:v>9.1999999999999993</c:v>
                </c:pt>
                <c:pt idx="19">
                  <c:v>9.3000000000000007</c:v>
                </c:pt>
                <c:pt idx="20">
                  <c:v>9.3000000000000007</c:v>
                </c:pt>
                <c:pt idx="21">
                  <c:v>9.6</c:v>
                </c:pt>
                <c:pt idx="22">
                  <c:v>9.4</c:v>
                </c:pt>
                <c:pt idx="23">
                  <c:v>9.1</c:v>
                </c:pt>
                <c:pt idx="24">
                  <c:v>9.3000000000000007</c:v>
                </c:pt>
                <c:pt idx="25">
                  <c:v>9.1999999999999993</c:v>
                </c:pt>
                <c:pt idx="26">
                  <c:v>9.1</c:v>
                </c:pt>
                <c:pt idx="27">
                  <c:v>9.1</c:v>
                </c:pt>
                <c:pt idx="28">
                  <c:v>8.8000000000000007</c:v>
                </c:pt>
                <c:pt idx="29">
                  <c:v>8.9</c:v>
                </c:pt>
                <c:pt idx="30">
                  <c:v>8.9</c:v>
                </c:pt>
                <c:pt idx="31">
                  <c:v>8.5</c:v>
                </c:pt>
                <c:pt idx="32">
                  <c:v>8.6</c:v>
                </c:pt>
                <c:pt idx="33">
                  <c:v>8</c:v>
                </c:pt>
                <c:pt idx="34">
                  <c:v>8</c:v>
                </c:pt>
                <c:pt idx="35">
                  <c:v>7.5</c:v>
                </c:pt>
                <c:pt idx="36">
                  <c:v>7.5</c:v>
                </c:pt>
                <c:pt idx="37">
                  <c:v>7.5</c:v>
                </c:pt>
                <c:pt idx="38">
                  <c:v>7.5</c:v>
                </c:pt>
                <c:pt idx="39">
                  <c:v>7.8</c:v>
                </c:pt>
                <c:pt idx="40">
                  <c:v>8</c:v>
                </c:pt>
                <c:pt idx="41">
                  <c:v>7.8</c:v>
                </c:pt>
                <c:pt idx="42">
                  <c:v>7.9</c:v>
                </c:pt>
              </c:numCache>
            </c:numRef>
          </c:val>
          <c:smooth val="1"/>
          <c:extLst>
            <c:ext xmlns:c16="http://schemas.microsoft.com/office/drawing/2014/chart" uri="{C3380CC4-5D6E-409C-BE32-E72D297353CC}">
              <c16:uniqueId val="{0000002A-B1B6-40D6-9447-8A73FF788A84}"/>
            </c:ext>
          </c:extLst>
        </c:ser>
        <c:ser>
          <c:idx val="1"/>
          <c:order val="1"/>
          <c:tx>
            <c:strRef>
              <c:f>table_S2_time!$A$10</c:f>
              <c:strCache>
                <c:ptCount val="1"/>
                <c:pt idx="0">
                  <c:v>National Standard: ≤9.1%</c:v>
                </c:pt>
              </c:strCache>
            </c:strRef>
          </c:tx>
          <c:spPr>
            <a:ln w="12700">
              <a:solidFill>
                <a:srgbClr val="C00000"/>
              </a:solidFill>
              <a:prstDash val="sysDash"/>
            </a:ln>
          </c:spPr>
          <c:marker>
            <c:symbol val="none"/>
          </c:marker>
          <c:dLbls>
            <c:dLbl>
              <c:idx val="17"/>
              <c:layout>
                <c:manualLayout>
                  <c:x val="0.32916666666666655"/>
                  <c:y val="-2.8912127581123336E-2"/>
                </c:manualLayout>
              </c:layout>
              <c:tx>
                <c:rich>
                  <a:bodyPr/>
                  <a:lstStyle/>
                  <a:p>
                    <a:pPr>
                      <a:defRPr sz="1000" b="1">
                        <a:solidFill>
                          <a:schemeClr val="accent6">
                            <a:lumMod val="75000"/>
                          </a:schemeClr>
                        </a:solidFill>
                        <a:latin typeface="Times" panose="02020603050405020304" pitchFamily="18" charset="0"/>
                        <a:cs typeface="Times" panose="02020603050405020304" pitchFamily="18" charset="0"/>
                      </a:defRPr>
                    </a:pPr>
                    <a:fld id="{D2085AA6-B86F-4052-A5D2-4096FF74DF84}" type="SERIESNAME">
                      <a:rPr lang="en-US" sz="1000">
                        <a:solidFill>
                          <a:srgbClr val="C00000"/>
                        </a:solidFill>
                        <a:latin typeface="Times" panose="02020603050405020304" pitchFamily="18" charset="0"/>
                        <a:cs typeface="Times" panose="02020603050405020304" pitchFamily="18" charset="0"/>
                      </a:rPr>
                      <a:pPr>
                        <a:defRPr sz="1000" b="1">
                          <a:solidFill>
                            <a:schemeClr val="accent6">
                              <a:lumMod val="75000"/>
                            </a:schemeClr>
                          </a:solidFill>
                          <a:latin typeface="Times" panose="02020603050405020304" pitchFamily="18" charset="0"/>
                          <a:cs typeface="Times" panose="02020603050405020304" pitchFamily="18" charset="0"/>
                        </a:defRPr>
                      </a:pPr>
                      <a:t>[SERIES NAME]</a:t>
                    </a:fld>
                    <a:endParaRPr lang="en-US"/>
                  </a:p>
                </c:rich>
              </c:tx>
              <c:spPr/>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15:layout/>
                  <c15:dlblFieldTable/>
                  <c15:showDataLabelsRange val="0"/>
                </c:ext>
                <c:ext xmlns:c16="http://schemas.microsoft.com/office/drawing/2014/chart" uri="{C3380CC4-5D6E-409C-BE32-E72D297353CC}">
                  <c16:uniqueId val="{0000002B-B1B6-40D6-9447-8A73FF788A84}"/>
                </c:ext>
              </c:extLst>
            </c:dLbl>
            <c:spPr>
              <a:noFill/>
              <a:ln>
                <a:noFill/>
              </a:ln>
              <a:effectLst/>
            </c:spPr>
            <c:txPr>
              <a:bodyPr/>
              <a:lstStyle/>
              <a:p>
                <a:pPr>
                  <a:defRPr sz="1000">
                    <a:latin typeface="Times" panose="02020603050405020304" pitchFamily="18" charset="0"/>
                    <a:cs typeface="Times" panose="02020603050405020304" pitchFamily="18" charset="0"/>
                  </a:defRPr>
                </a:pPr>
                <a:endParaRPr lang="en-US"/>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0"/>
              </c:ext>
            </c:extLst>
          </c:dLbls>
          <c:cat>
            <c:numRef>
              <c:f>table_S2_time!$B$8:$AR$8</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table_S2_time!$B$10:$AR$10</c:f>
              <c:numCache>
                <c:formatCode>#,##0.0</c:formatCode>
                <c:ptCount val="43"/>
                <c:pt idx="0">
                  <c:v>9.1</c:v>
                </c:pt>
                <c:pt idx="1">
                  <c:v>9.1</c:v>
                </c:pt>
                <c:pt idx="2">
                  <c:v>9.1</c:v>
                </c:pt>
                <c:pt idx="3">
                  <c:v>9.1</c:v>
                </c:pt>
                <c:pt idx="4">
                  <c:v>9.1</c:v>
                </c:pt>
                <c:pt idx="5">
                  <c:v>9.1</c:v>
                </c:pt>
                <c:pt idx="6">
                  <c:v>9.1</c:v>
                </c:pt>
                <c:pt idx="7">
                  <c:v>9.1</c:v>
                </c:pt>
                <c:pt idx="8">
                  <c:v>9.1</c:v>
                </c:pt>
                <c:pt idx="9">
                  <c:v>9.1</c:v>
                </c:pt>
                <c:pt idx="10">
                  <c:v>9.1</c:v>
                </c:pt>
                <c:pt idx="11">
                  <c:v>9.1</c:v>
                </c:pt>
                <c:pt idx="12">
                  <c:v>9.1</c:v>
                </c:pt>
                <c:pt idx="13">
                  <c:v>9.1</c:v>
                </c:pt>
                <c:pt idx="14">
                  <c:v>9.1</c:v>
                </c:pt>
                <c:pt idx="15">
                  <c:v>9.1</c:v>
                </c:pt>
                <c:pt idx="16">
                  <c:v>9.1</c:v>
                </c:pt>
                <c:pt idx="17">
                  <c:v>9.1</c:v>
                </c:pt>
                <c:pt idx="18">
                  <c:v>9.1</c:v>
                </c:pt>
                <c:pt idx="19">
                  <c:v>9.1</c:v>
                </c:pt>
                <c:pt idx="20">
                  <c:v>9.1</c:v>
                </c:pt>
                <c:pt idx="21">
                  <c:v>9.1</c:v>
                </c:pt>
                <c:pt idx="22">
                  <c:v>9.1</c:v>
                </c:pt>
                <c:pt idx="23">
                  <c:v>9.1</c:v>
                </c:pt>
                <c:pt idx="24">
                  <c:v>9.1</c:v>
                </c:pt>
                <c:pt idx="25">
                  <c:v>9.1</c:v>
                </c:pt>
                <c:pt idx="26">
                  <c:v>9.1</c:v>
                </c:pt>
                <c:pt idx="27">
                  <c:v>9.1</c:v>
                </c:pt>
                <c:pt idx="28">
                  <c:v>9.1</c:v>
                </c:pt>
                <c:pt idx="29">
                  <c:v>9.1</c:v>
                </c:pt>
                <c:pt idx="30">
                  <c:v>9.1</c:v>
                </c:pt>
                <c:pt idx="31">
                  <c:v>9.1</c:v>
                </c:pt>
                <c:pt idx="32">
                  <c:v>9.1</c:v>
                </c:pt>
                <c:pt idx="33">
                  <c:v>9.1</c:v>
                </c:pt>
                <c:pt idx="34">
                  <c:v>9.1</c:v>
                </c:pt>
                <c:pt idx="35">
                  <c:v>9.1</c:v>
                </c:pt>
                <c:pt idx="36">
                  <c:v>9.1</c:v>
                </c:pt>
                <c:pt idx="37">
                  <c:v>9.1</c:v>
                </c:pt>
                <c:pt idx="38">
                  <c:v>9.1</c:v>
                </c:pt>
                <c:pt idx="39">
                  <c:v>9.1</c:v>
                </c:pt>
                <c:pt idx="40">
                  <c:v>9.1</c:v>
                </c:pt>
                <c:pt idx="41">
                  <c:v>9.1</c:v>
                </c:pt>
                <c:pt idx="42">
                  <c:v>9.1</c:v>
                </c:pt>
              </c:numCache>
            </c:numRef>
          </c:val>
          <c:smooth val="0"/>
          <c:extLst xmlns:c15="http://schemas.microsoft.com/office/drawing/2012/chart">
            <c:ext xmlns:c16="http://schemas.microsoft.com/office/drawing/2014/chart" uri="{C3380CC4-5D6E-409C-BE32-E72D297353CC}">
              <c16:uniqueId val="{0000002C-B1B6-40D6-9447-8A73FF788A84}"/>
            </c:ext>
          </c:extLst>
        </c:ser>
        <c:dLbls>
          <c:showLegendKey val="0"/>
          <c:showVal val="0"/>
          <c:showCatName val="0"/>
          <c:showSerName val="0"/>
          <c:showPercent val="0"/>
          <c:showBubbleSize val="0"/>
        </c:dLbls>
        <c:smooth val="0"/>
        <c:axId val="218480000"/>
        <c:axId val="218522752"/>
        <c:extLst/>
      </c:lineChart>
      <c:catAx>
        <c:axId val="218480000"/>
        <c:scaling>
          <c:orientation val="minMax"/>
        </c:scaling>
        <c:delete val="0"/>
        <c:axPos val="b"/>
        <c:numFmt formatCode="General" sourceLinked="1"/>
        <c:majorTickMark val="out"/>
        <c:minorTickMark val="none"/>
        <c:tickLblPos val="nextTo"/>
        <c:txPr>
          <a:bodyPr/>
          <a:lstStyle/>
          <a:p>
            <a:pPr>
              <a:defRPr sz="1600" b="1">
                <a:solidFill>
                  <a:schemeClr val="accent1"/>
                </a:solidFill>
                <a:latin typeface="Perpetua" panose="02020502060401020303" pitchFamily="18" charset="0"/>
                <a:cs typeface="Times" panose="02020603050405020304" pitchFamily="18" charset="0"/>
              </a:defRPr>
            </a:pPr>
            <a:endParaRPr lang="en-US"/>
          </a:p>
        </c:txPr>
        <c:crossAx val="218522752"/>
        <c:crosses val="autoZero"/>
        <c:auto val="1"/>
        <c:lblAlgn val="ctr"/>
        <c:lblOffset val="100"/>
        <c:noMultiLvlLbl val="0"/>
      </c:catAx>
      <c:valAx>
        <c:axId val="218522752"/>
        <c:scaling>
          <c:orientation val="minMax"/>
        </c:scaling>
        <c:delete val="0"/>
        <c:axPos val="l"/>
        <c:title>
          <c:tx>
            <c:rich>
              <a:bodyPr rot="-5400000" vert="horz"/>
              <a:lstStyle/>
              <a:p>
                <a:pPr>
                  <a:defRPr sz="1000">
                    <a:solidFill>
                      <a:schemeClr val="accent1"/>
                    </a:solidFill>
                    <a:latin typeface="Times" panose="02020603050405020304" pitchFamily="18" charset="0"/>
                    <a:cs typeface="Times" panose="02020603050405020304" pitchFamily="18" charset="0"/>
                  </a:defRPr>
                </a:pPr>
                <a:r>
                  <a:rPr lang="en-US" sz="1000">
                    <a:solidFill>
                      <a:schemeClr val="accent1"/>
                    </a:solidFill>
                    <a:latin typeface="Times" panose="02020603050405020304" pitchFamily="18" charset="0"/>
                    <a:cs typeface="Times" panose="02020603050405020304" pitchFamily="18" charset="0"/>
                  </a:rPr>
                  <a:t>Percent</a:t>
                </a:r>
              </a:p>
            </c:rich>
          </c:tx>
          <c:layout>
            <c:manualLayout>
              <c:xMode val="edge"/>
              <c:yMode val="edge"/>
              <c:x val="1.4649976306258796E-3"/>
              <c:y val="0.5107688059266563"/>
            </c:manualLayout>
          </c:layout>
          <c:overlay val="0"/>
        </c:title>
        <c:numFmt formatCode="#,##0.0" sourceLinked="0"/>
        <c:majorTickMark val="out"/>
        <c:minorTickMark val="none"/>
        <c:tickLblPos val="nextTo"/>
        <c:txPr>
          <a:bodyPr/>
          <a:lstStyle/>
          <a:p>
            <a:pPr>
              <a:defRPr sz="1600" b="1">
                <a:solidFill>
                  <a:schemeClr val="accent1"/>
                </a:solidFill>
                <a:latin typeface="Perpetua" panose="02020502060401020303" pitchFamily="18" charset="0"/>
                <a:cs typeface="Times" panose="02020603050405020304" pitchFamily="18" charset="0"/>
              </a:defRPr>
            </a:pPr>
            <a:endParaRPr lang="en-US"/>
          </a:p>
        </c:txPr>
        <c:crossAx val="218480000"/>
        <c:crosses val="autoZero"/>
        <c:crossBetween val="between"/>
      </c:valAx>
    </c:plotArea>
    <c:plotVisOnly val="1"/>
    <c:dispBlanksAs val="gap"/>
    <c:showDLblsOverMax val="0"/>
  </c:chart>
  <c:spPr>
    <a:noFill/>
    <a:ln>
      <a:noFill/>
    </a:ln>
  </c:spPr>
  <c:txPr>
    <a:bodyPr/>
    <a:lstStyle/>
    <a:p>
      <a:pPr>
        <a:defRPr sz="14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31452984436207"/>
          <c:y val="0.11022288204135837"/>
          <c:w val="0.89268547015563793"/>
          <c:h val="0.81191214298433234"/>
        </c:manualLayout>
      </c:layout>
      <c:lineChart>
        <c:grouping val="stacked"/>
        <c:varyColors val="0"/>
        <c:ser>
          <c:idx val="0"/>
          <c:order val="0"/>
          <c:spPr>
            <a:ln w="28575" cap="rnd">
              <a:solidFill>
                <a:schemeClr val="accent2"/>
              </a:solidFill>
              <a:round/>
            </a:ln>
            <a:effectLst/>
          </c:spPr>
          <c:marker>
            <c:symbol val="none"/>
          </c:marker>
          <c:dLbls>
            <c:dLbl>
              <c:idx val="0"/>
              <c:layout>
                <c:manualLayout>
                  <c:x val="-5.1353299869967103E-2"/>
                  <c:y val="-8.9703347021645455E-17"/>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7FA-4565-B3D5-6B4BC3CE86D8}"/>
                </c:ext>
              </c:extLst>
            </c:dLbl>
            <c:dLbl>
              <c:idx val="1"/>
              <c:layout>
                <c:manualLayout>
                  <c:x val="-3.2191620814009309E-2"/>
                  <c:y val="-3.425076452599397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7FA-4565-B3D5-6B4BC3CE86D8}"/>
                </c:ext>
              </c:extLst>
            </c:dLbl>
            <c:dLbl>
              <c:idx val="2"/>
              <c:layout>
                <c:manualLayout>
                  <c:x val="-3.3788427402005855E-2"/>
                  <c:y val="2.935779816513761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7FA-4565-B3D5-6B4BC3CE86D8}"/>
                </c:ext>
              </c:extLst>
            </c:dLbl>
            <c:dLbl>
              <c:idx val="3"/>
              <c:layout>
                <c:manualLayout>
                  <c:x val="-8.5820052226694837E-3"/>
                  <c:y val="2.201834862385312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7FA-4565-B3D5-6B4BC3CE86D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Perpetua" panose="02020502060401020303" pitchFamily="18"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'Item 13'!$B$2:$B$5</c:f>
              <c:strCache>
                <c:ptCount val="4"/>
                <c:pt idx="0">
                  <c:v>Q3- 2018</c:v>
                </c:pt>
                <c:pt idx="1">
                  <c:v>Q4- 2018</c:v>
                </c:pt>
                <c:pt idx="2">
                  <c:v>Q1- 2018</c:v>
                </c:pt>
                <c:pt idx="3">
                  <c:v>Q2- 2018</c:v>
                </c:pt>
              </c:strCache>
            </c:strRef>
          </c:cat>
          <c:val>
            <c:numRef>
              <c:f>'Item 13'!$C$2:$C$5</c:f>
              <c:numCache>
                <c:formatCode>0%</c:formatCode>
                <c:ptCount val="4"/>
                <c:pt idx="0">
                  <c:v>0.5</c:v>
                </c:pt>
                <c:pt idx="1">
                  <c:v>0.53</c:v>
                </c:pt>
                <c:pt idx="2">
                  <c:v>0.45</c:v>
                </c:pt>
                <c:pt idx="3">
                  <c:v>0.25</c:v>
                </c:pt>
              </c:numCache>
            </c:numRef>
          </c:val>
          <c:smooth val="0"/>
          <c:extLst>
            <c:ext xmlns:c16="http://schemas.microsoft.com/office/drawing/2014/chart" uri="{C3380CC4-5D6E-409C-BE32-E72D297353CC}">
              <c16:uniqueId val="{00000004-67FA-4565-B3D5-6B4BC3CE86D8}"/>
            </c:ext>
          </c:extLst>
        </c:ser>
        <c:dLbls>
          <c:showLegendKey val="0"/>
          <c:showVal val="0"/>
          <c:showCatName val="0"/>
          <c:showSerName val="0"/>
          <c:showPercent val="0"/>
          <c:showBubbleSize val="0"/>
        </c:dLbls>
        <c:smooth val="0"/>
        <c:axId val="327459960"/>
        <c:axId val="327456352"/>
      </c:lineChart>
      <c:catAx>
        <c:axId val="327459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Perpetua" panose="02020502060401020303" pitchFamily="18" charset="0"/>
                <a:ea typeface="+mn-ea"/>
                <a:cs typeface="+mn-cs"/>
              </a:defRPr>
            </a:pPr>
            <a:endParaRPr lang="en-US"/>
          </a:p>
        </c:txPr>
        <c:crossAx val="327456352"/>
        <c:crosses val="autoZero"/>
        <c:auto val="1"/>
        <c:lblAlgn val="ctr"/>
        <c:lblOffset val="100"/>
        <c:noMultiLvlLbl val="0"/>
      </c:catAx>
      <c:valAx>
        <c:axId val="327456352"/>
        <c:scaling>
          <c:orientation val="minMax"/>
          <c:max val="0.60000000000000009"/>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Perpetua" panose="02020502060401020303" pitchFamily="18" charset="0"/>
                <a:ea typeface="+mn-ea"/>
                <a:cs typeface="+mn-cs"/>
              </a:defRPr>
            </a:pPr>
            <a:endParaRPr lang="en-US"/>
          </a:p>
        </c:txPr>
        <c:crossAx val="327459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smtClean="0">
                <a:solidFill>
                  <a:srgbClr val="00618A"/>
                </a:solidFill>
                <a:effectLst/>
                <a:latin typeface="Perpetua" panose="02020502060401020303" pitchFamily="18" charset="0"/>
                <a:cs typeface="Times" panose="02020603050405020304" pitchFamily="18" charset="0"/>
              </a:rPr>
              <a:t>S2: Recurrence of Maltreatment</a:t>
            </a:r>
            <a:endParaRPr lang="en-US" sz="1800" b="0" dirty="0" smtClean="0">
              <a:solidFill>
                <a:srgbClr val="00618A"/>
              </a:solidFill>
              <a:effectLst/>
              <a:latin typeface="Perpetua" panose="02020502060401020303" pitchFamily="18" charset="0"/>
              <a:cs typeface="Times" panose="02020603050405020304" pitchFamily="18" charset="0"/>
            </a:endParaRPr>
          </a:p>
          <a:p>
            <a:pPr>
              <a:defRPr/>
            </a:pPr>
            <a:r>
              <a:rPr lang="en-US" sz="1800" b="0" i="0" baseline="0" dirty="0" smtClean="0">
                <a:solidFill>
                  <a:srgbClr val="00618A"/>
                </a:solidFill>
                <a:effectLst/>
                <a:latin typeface="Perpetua" panose="02020502060401020303" pitchFamily="18" charset="0"/>
                <a:cs typeface="Times" panose="02020603050405020304" pitchFamily="18" charset="0"/>
              </a:rPr>
              <a:t>By Age</a:t>
            </a:r>
            <a:endParaRPr lang="en-US" sz="1800" b="0" dirty="0" smtClean="0">
              <a:solidFill>
                <a:srgbClr val="00618A"/>
              </a:solidFill>
              <a:effectLst/>
              <a:latin typeface="Perpetua" panose="02020502060401020303" pitchFamily="18" charset="0"/>
              <a:cs typeface="Times" panose="02020603050405020304" pitchFamily="18" charset="0"/>
            </a:endParaRPr>
          </a:p>
          <a:p>
            <a:pPr>
              <a:defRPr/>
            </a:pPr>
            <a:r>
              <a:rPr lang="en-US" sz="1800" b="0" i="0" baseline="0" dirty="0" smtClean="0">
                <a:solidFill>
                  <a:srgbClr val="00618A"/>
                </a:solidFill>
                <a:effectLst/>
                <a:latin typeface="Perpetua" panose="02020502060401020303" pitchFamily="18" charset="0"/>
                <a:cs typeface="Times" panose="02020603050405020304" pitchFamily="18" charset="0"/>
              </a:rPr>
              <a:t>Los Angeles County: 2007-2017</a:t>
            </a:r>
            <a:endParaRPr lang="en-US" sz="1800" b="0" dirty="0" smtClean="0">
              <a:solidFill>
                <a:srgbClr val="00618A"/>
              </a:solidFill>
              <a:effectLst/>
              <a:latin typeface="Perpetua" panose="02020502060401020303" pitchFamily="18" charset="0"/>
              <a:cs typeface="Times"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'CSSRdata (36)'!$A$23</c:f>
              <c:strCache>
                <c:ptCount val="1"/>
                <c:pt idx="0">
                  <c:v>National Standard</c:v>
                </c:pt>
              </c:strCache>
            </c:strRef>
          </c:tx>
          <c:spPr>
            <a:ln w="12700" cap="rnd">
              <a:solidFill>
                <a:srgbClr val="C00000"/>
              </a:solidFill>
              <a:prstDash val="sysDash"/>
              <a:round/>
            </a:ln>
            <a:effectLst/>
          </c:spPr>
          <c:marker>
            <c:symbol val="none"/>
          </c:marker>
          <c:cat>
            <c:numRef>
              <c:f>'CSSRdata (36)'!$B$22:$AR$22</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(36)'!$B$23:$AR$23</c:f>
              <c:numCache>
                <c:formatCode>0.0</c:formatCode>
                <c:ptCount val="43"/>
                <c:pt idx="0">
                  <c:v>9.1</c:v>
                </c:pt>
                <c:pt idx="1">
                  <c:v>9.1</c:v>
                </c:pt>
                <c:pt idx="2">
                  <c:v>9.1</c:v>
                </c:pt>
                <c:pt idx="3">
                  <c:v>9.1</c:v>
                </c:pt>
                <c:pt idx="4">
                  <c:v>9.1</c:v>
                </c:pt>
                <c:pt idx="5">
                  <c:v>9.1</c:v>
                </c:pt>
                <c:pt idx="6">
                  <c:v>9.1</c:v>
                </c:pt>
                <c:pt idx="7">
                  <c:v>9.1</c:v>
                </c:pt>
                <c:pt idx="8">
                  <c:v>9.1</c:v>
                </c:pt>
                <c:pt idx="9">
                  <c:v>9.1</c:v>
                </c:pt>
                <c:pt idx="10">
                  <c:v>9.1</c:v>
                </c:pt>
                <c:pt idx="11">
                  <c:v>9.1</c:v>
                </c:pt>
                <c:pt idx="12">
                  <c:v>9.1</c:v>
                </c:pt>
                <c:pt idx="13">
                  <c:v>9.1</c:v>
                </c:pt>
                <c:pt idx="14">
                  <c:v>9.1</c:v>
                </c:pt>
                <c:pt idx="15">
                  <c:v>9.1</c:v>
                </c:pt>
                <c:pt idx="16">
                  <c:v>9.1</c:v>
                </c:pt>
                <c:pt idx="17">
                  <c:v>9.1</c:v>
                </c:pt>
                <c:pt idx="18">
                  <c:v>9.1</c:v>
                </c:pt>
                <c:pt idx="19">
                  <c:v>9.1</c:v>
                </c:pt>
                <c:pt idx="20">
                  <c:v>9.1</c:v>
                </c:pt>
                <c:pt idx="21">
                  <c:v>9.1</c:v>
                </c:pt>
                <c:pt idx="22">
                  <c:v>9.1</c:v>
                </c:pt>
                <c:pt idx="23">
                  <c:v>9.1</c:v>
                </c:pt>
                <c:pt idx="24">
                  <c:v>9.1</c:v>
                </c:pt>
                <c:pt idx="25">
                  <c:v>9.1</c:v>
                </c:pt>
                <c:pt idx="26">
                  <c:v>9.1</c:v>
                </c:pt>
                <c:pt idx="27">
                  <c:v>9.1</c:v>
                </c:pt>
                <c:pt idx="28">
                  <c:v>9.1</c:v>
                </c:pt>
                <c:pt idx="29">
                  <c:v>9.1</c:v>
                </c:pt>
                <c:pt idx="30">
                  <c:v>9.1</c:v>
                </c:pt>
                <c:pt idx="31">
                  <c:v>9.1</c:v>
                </c:pt>
                <c:pt idx="32">
                  <c:v>9.1</c:v>
                </c:pt>
                <c:pt idx="33">
                  <c:v>9.1</c:v>
                </c:pt>
                <c:pt idx="34">
                  <c:v>9.1</c:v>
                </c:pt>
                <c:pt idx="35">
                  <c:v>9.1</c:v>
                </c:pt>
                <c:pt idx="36">
                  <c:v>9.1</c:v>
                </c:pt>
                <c:pt idx="37">
                  <c:v>9.1</c:v>
                </c:pt>
                <c:pt idx="38">
                  <c:v>9.1</c:v>
                </c:pt>
                <c:pt idx="39">
                  <c:v>9.1</c:v>
                </c:pt>
                <c:pt idx="40">
                  <c:v>9.1</c:v>
                </c:pt>
                <c:pt idx="41">
                  <c:v>9.1</c:v>
                </c:pt>
                <c:pt idx="42">
                  <c:v>9.1</c:v>
                </c:pt>
              </c:numCache>
            </c:numRef>
          </c:val>
          <c:smooth val="0"/>
          <c:extLst>
            <c:ext xmlns:c16="http://schemas.microsoft.com/office/drawing/2014/chart" uri="{C3380CC4-5D6E-409C-BE32-E72D297353CC}">
              <c16:uniqueId val="{00000000-F445-436B-A122-7A4C305B8E45}"/>
            </c:ext>
          </c:extLst>
        </c:ser>
        <c:ser>
          <c:idx val="1"/>
          <c:order val="1"/>
          <c:tx>
            <c:strRef>
              <c:f>'CSSRdata (36)'!$A$24</c:f>
              <c:strCache>
                <c:ptCount val="1"/>
                <c:pt idx="0">
                  <c:v>0-5 years</c:v>
                </c:pt>
              </c:strCache>
            </c:strRef>
          </c:tx>
          <c:spPr>
            <a:ln w="28575" cap="rnd">
              <a:solidFill>
                <a:srgbClr val="002060"/>
              </a:solidFill>
              <a:round/>
            </a:ln>
            <a:effectLst/>
          </c:spPr>
          <c:marker>
            <c:symbol val="none"/>
          </c:marker>
          <c:dLbls>
            <c:dLbl>
              <c:idx val="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F445-436B-A122-7A4C305B8E45}"/>
                </c:ext>
              </c:extLst>
            </c:dLbl>
            <c:dLbl>
              <c:idx val="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F445-436B-A122-7A4C305B8E45}"/>
                </c:ext>
              </c:extLst>
            </c:dLbl>
            <c:dLbl>
              <c:idx val="8"/>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F445-436B-A122-7A4C305B8E45}"/>
                </c:ext>
              </c:extLst>
            </c:dLbl>
            <c:dLbl>
              <c:idx val="1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445-436B-A122-7A4C305B8E45}"/>
                </c:ext>
              </c:extLst>
            </c:dLbl>
            <c:dLbl>
              <c:idx val="16"/>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445-436B-A122-7A4C305B8E45}"/>
                </c:ext>
              </c:extLst>
            </c:dLbl>
            <c:dLbl>
              <c:idx val="2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445-436B-A122-7A4C305B8E45}"/>
                </c:ext>
              </c:extLst>
            </c:dLbl>
            <c:dLbl>
              <c:idx val="24"/>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F445-436B-A122-7A4C305B8E45}"/>
                </c:ext>
              </c:extLst>
            </c:dLbl>
            <c:dLbl>
              <c:idx val="28"/>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F445-436B-A122-7A4C305B8E45}"/>
                </c:ext>
              </c:extLst>
            </c:dLbl>
            <c:dLbl>
              <c:idx val="3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F445-436B-A122-7A4C305B8E45}"/>
                </c:ext>
              </c:extLst>
            </c:dLbl>
            <c:dLbl>
              <c:idx val="36"/>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F445-436B-A122-7A4C305B8E45}"/>
                </c:ext>
              </c:extLst>
            </c:dLbl>
            <c:dLbl>
              <c:idx val="40"/>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F445-436B-A122-7A4C305B8E45}"/>
                </c:ext>
              </c:extLst>
            </c:dLbl>
            <c:dLbl>
              <c:idx val="4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F445-436B-A122-7A4C305B8E4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'CSSRdata (36)'!$B$22:$AR$22</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(36)'!$B$24:$AR$24</c:f>
              <c:numCache>
                <c:formatCode>0.0</c:formatCode>
                <c:ptCount val="43"/>
                <c:pt idx="0">
                  <c:v>7.7785190126751171</c:v>
                </c:pt>
                <c:pt idx="1">
                  <c:v>7.9128137384412156</c:v>
                </c:pt>
                <c:pt idx="2">
                  <c:v>8.6814703299460554</c:v>
                </c:pt>
                <c:pt idx="3">
                  <c:v>8.7269239990409968</c:v>
                </c:pt>
                <c:pt idx="4">
                  <c:v>8.9640739448901297</c:v>
                </c:pt>
                <c:pt idx="5">
                  <c:v>9.239192426143493</c:v>
                </c:pt>
                <c:pt idx="6">
                  <c:v>9.4050343249427915</c:v>
                </c:pt>
                <c:pt idx="7">
                  <c:v>9.6606310311178571</c:v>
                </c:pt>
                <c:pt idx="8">
                  <c:v>9.6197327852004104</c:v>
                </c:pt>
                <c:pt idx="9">
                  <c:v>10.054085377631832</c:v>
                </c:pt>
                <c:pt idx="10">
                  <c:v>10.376344086021504</c:v>
                </c:pt>
                <c:pt idx="11">
                  <c:v>10.068169900367069</c:v>
                </c:pt>
                <c:pt idx="12">
                  <c:v>10.268467852257182</c:v>
                </c:pt>
                <c:pt idx="13">
                  <c:v>10.045814244064973</c:v>
                </c:pt>
                <c:pt idx="14">
                  <c:v>9.4911937377690805</c:v>
                </c:pt>
                <c:pt idx="15">
                  <c:v>9.6265424532156576</c:v>
                </c:pt>
                <c:pt idx="16">
                  <c:v>9.3402027588499248</c:v>
                </c:pt>
                <c:pt idx="17">
                  <c:v>9.2233009708737868</c:v>
                </c:pt>
                <c:pt idx="18">
                  <c:v>9.3148639681486394</c:v>
                </c:pt>
                <c:pt idx="19">
                  <c:v>9.3123446561723284</c:v>
                </c:pt>
                <c:pt idx="20">
                  <c:v>9.514644351464435</c:v>
                </c:pt>
                <c:pt idx="21">
                  <c:v>9.7849823618343699</c:v>
                </c:pt>
                <c:pt idx="22">
                  <c:v>9.5546155760139335</c:v>
                </c:pt>
                <c:pt idx="23">
                  <c:v>9.3495593789341171</c:v>
                </c:pt>
                <c:pt idx="24">
                  <c:v>9.275265957446809</c:v>
                </c:pt>
                <c:pt idx="25">
                  <c:v>9.3471933471933468</c:v>
                </c:pt>
                <c:pt idx="26">
                  <c:v>9.2561568101859617</c:v>
                </c:pt>
                <c:pt idx="27">
                  <c:v>9.2970711297071134</c:v>
                </c:pt>
                <c:pt idx="28">
                  <c:v>9.0839303991811668</c:v>
                </c:pt>
                <c:pt idx="29">
                  <c:v>9.0924760837714373</c:v>
                </c:pt>
                <c:pt idx="30">
                  <c:v>9.1028907828837529</c:v>
                </c:pt>
                <c:pt idx="31">
                  <c:v>8.6736079674060669</c:v>
                </c:pt>
                <c:pt idx="32">
                  <c:v>8.7643147395640923</c:v>
                </c:pt>
                <c:pt idx="33">
                  <c:v>8.1583123308130308</c:v>
                </c:pt>
                <c:pt idx="34">
                  <c:v>8.2812203903733188</c:v>
                </c:pt>
                <c:pt idx="35">
                  <c:v>7.5971223021582741</c:v>
                </c:pt>
                <c:pt idx="36">
                  <c:v>7.7481840193704601</c:v>
                </c:pt>
                <c:pt idx="37">
                  <c:v>7.6237138657520829</c:v>
                </c:pt>
                <c:pt idx="38">
                  <c:v>7.3253155749925458</c:v>
                </c:pt>
                <c:pt idx="39">
                  <c:v>7.892875189489641</c:v>
                </c:pt>
                <c:pt idx="40">
                  <c:v>8.0303797468354432</c:v>
                </c:pt>
                <c:pt idx="41">
                  <c:v>7.8897051423971023</c:v>
                </c:pt>
                <c:pt idx="42">
                  <c:v>8.1207187531023539</c:v>
                </c:pt>
              </c:numCache>
            </c:numRef>
          </c:val>
          <c:smooth val="0"/>
          <c:extLst>
            <c:ext xmlns:c16="http://schemas.microsoft.com/office/drawing/2014/chart" uri="{C3380CC4-5D6E-409C-BE32-E72D297353CC}">
              <c16:uniqueId val="{00000001-F445-436B-A122-7A4C305B8E45}"/>
            </c:ext>
          </c:extLst>
        </c:ser>
        <c:ser>
          <c:idx val="2"/>
          <c:order val="2"/>
          <c:tx>
            <c:strRef>
              <c:f>'CSSRdata (36)'!$A$25</c:f>
              <c:strCache>
                <c:ptCount val="1"/>
                <c:pt idx="0">
                  <c:v>6-10 years</c:v>
                </c:pt>
              </c:strCache>
            </c:strRef>
          </c:tx>
          <c:spPr>
            <a:ln w="12700" cap="rnd">
              <a:solidFill>
                <a:schemeClr val="accent3"/>
              </a:solidFill>
              <a:round/>
            </a:ln>
            <a:effectLst/>
          </c:spPr>
          <c:marker>
            <c:symbol val="none"/>
          </c:marker>
          <c:cat>
            <c:numRef>
              <c:f>'CSSRdata (36)'!$B$22:$AR$22</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(36)'!$B$25:$AR$25</c:f>
              <c:numCache>
                <c:formatCode>0.0</c:formatCode>
                <c:ptCount val="43"/>
                <c:pt idx="0">
                  <c:v>8.2624039858833296</c:v>
                </c:pt>
                <c:pt idx="1">
                  <c:v>8.5785848465873524</c:v>
                </c:pt>
                <c:pt idx="2">
                  <c:v>9.307581672488185</c:v>
                </c:pt>
                <c:pt idx="3">
                  <c:v>9.7614752455401881</c:v>
                </c:pt>
                <c:pt idx="4">
                  <c:v>9.4822455861932156</c:v>
                </c:pt>
                <c:pt idx="5">
                  <c:v>9.8465218257923066</c:v>
                </c:pt>
                <c:pt idx="6">
                  <c:v>9.7683786505538777</c:v>
                </c:pt>
                <c:pt idx="7">
                  <c:v>9.8217745060054256</c:v>
                </c:pt>
                <c:pt idx="8">
                  <c:v>10.224393774882374</c:v>
                </c:pt>
                <c:pt idx="9">
                  <c:v>10.724588494824367</c:v>
                </c:pt>
                <c:pt idx="10">
                  <c:v>10.312400382531081</c:v>
                </c:pt>
                <c:pt idx="11">
                  <c:v>9.7347893915756636</c:v>
                </c:pt>
                <c:pt idx="12">
                  <c:v>9.6554920438745562</c:v>
                </c:pt>
                <c:pt idx="13">
                  <c:v>9.1755518846673674</c:v>
                </c:pt>
                <c:pt idx="14">
                  <c:v>8.6016762240846933</c:v>
                </c:pt>
                <c:pt idx="15">
                  <c:v>8.8353413654618471</c:v>
                </c:pt>
                <c:pt idx="16">
                  <c:v>8.5509625429040454</c:v>
                </c:pt>
                <c:pt idx="17">
                  <c:v>8.6630695443645092</c:v>
                </c:pt>
                <c:pt idx="18">
                  <c:v>9.4497979483991301</c:v>
                </c:pt>
                <c:pt idx="19">
                  <c:v>9.4866593852395074</c:v>
                </c:pt>
                <c:pt idx="20">
                  <c:v>9.6868733610982574</c:v>
                </c:pt>
                <c:pt idx="21">
                  <c:v>9.7962382445141056</c:v>
                </c:pt>
                <c:pt idx="22">
                  <c:v>10.03885003885004</c:v>
                </c:pt>
                <c:pt idx="23">
                  <c:v>9.6690162427214226</c:v>
                </c:pt>
                <c:pt idx="24">
                  <c:v>10.130468150422104</c:v>
                </c:pt>
                <c:pt idx="25">
                  <c:v>9.8027314112291339</c:v>
                </c:pt>
                <c:pt idx="26">
                  <c:v>9.3240093240093245</c:v>
                </c:pt>
                <c:pt idx="27">
                  <c:v>9.3262632563942613</c:v>
                </c:pt>
                <c:pt idx="28">
                  <c:v>8.7974683544303787</c:v>
                </c:pt>
                <c:pt idx="29">
                  <c:v>8.5340229513496038</c:v>
                </c:pt>
                <c:pt idx="30">
                  <c:v>8.4794823769793979</c:v>
                </c:pt>
                <c:pt idx="31">
                  <c:v>8.3275382475660642</c:v>
                </c:pt>
                <c:pt idx="32">
                  <c:v>8.5200996086801837</c:v>
                </c:pt>
                <c:pt idx="33">
                  <c:v>7.9319087287214778</c:v>
                </c:pt>
                <c:pt idx="34">
                  <c:v>7.5080443332141575</c:v>
                </c:pt>
                <c:pt idx="35">
                  <c:v>7.2730586948596425</c:v>
                </c:pt>
                <c:pt idx="36">
                  <c:v>6.9588550983899822</c:v>
                </c:pt>
                <c:pt idx="37">
                  <c:v>7.1213995405548678</c:v>
                </c:pt>
                <c:pt idx="38">
                  <c:v>7.2613343162550681</c:v>
                </c:pt>
                <c:pt idx="39">
                  <c:v>7.5602016053761432</c:v>
                </c:pt>
                <c:pt idx="40">
                  <c:v>7.5226977950713358</c:v>
                </c:pt>
                <c:pt idx="41">
                  <c:v>7.4177877428998507</c:v>
                </c:pt>
                <c:pt idx="42">
                  <c:v>7.630296212973378</c:v>
                </c:pt>
              </c:numCache>
            </c:numRef>
          </c:val>
          <c:smooth val="0"/>
          <c:extLst>
            <c:ext xmlns:c16="http://schemas.microsoft.com/office/drawing/2014/chart" uri="{C3380CC4-5D6E-409C-BE32-E72D297353CC}">
              <c16:uniqueId val="{00000002-F445-436B-A122-7A4C305B8E45}"/>
            </c:ext>
          </c:extLst>
        </c:ser>
        <c:ser>
          <c:idx val="3"/>
          <c:order val="3"/>
          <c:tx>
            <c:strRef>
              <c:f>'CSSRdata (36)'!$A$26</c:f>
              <c:strCache>
                <c:ptCount val="1"/>
                <c:pt idx="0">
                  <c:v>11-15 years</c:v>
                </c:pt>
              </c:strCache>
            </c:strRef>
          </c:tx>
          <c:spPr>
            <a:ln w="12700" cap="rnd">
              <a:solidFill>
                <a:schemeClr val="accent2">
                  <a:lumMod val="75000"/>
                </a:schemeClr>
              </a:solidFill>
              <a:round/>
            </a:ln>
            <a:effectLst/>
          </c:spPr>
          <c:marker>
            <c:symbol val="none"/>
          </c:marker>
          <c:cat>
            <c:numRef>
              <c:f>'CSSRdata (36)'!$B$22:$AR$22</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(36)'!$B$26:$AR$26</c:f>
              <c:numCache>
                <c:formatCode>0.0</c:formatCode>
                <c:ptCount val="43"/>
                <c:pt idx="0">
                  <c:v>8.7605202754399389</c:v>
                </c:pt>
                <c:pt idx="1">
                  <c:v>8.7351106069200224</c:v>
                </c:pt>
                <c:pt idx="2">
                  <c:v>8.828522920203735</c:v>
                </c:pt>
                <c:pt idx="3">
                  <c:v>8.5682697622996127</c:v>
                </c:pt>
                <c:pt idx="4">
                  <c:v>8.8385682980277576</c:v>
                </c:pt>
                <c:pt idx="5">
                  <c:v>8.9212392683837258</c:v>
                </c:pt>
                <c:pt idx="6">
                  <c:v>9.0363777089783284</c:v>
                </c:pt>
                <c:pt idx="7">
                  <c:v>9.2469018112488079</c:v>
                </c:pt>
                <c:pt idx="8">
                  <c:v>9.77112676056338</c:v>
                </c:pt>
                <c:pt idx="9">
                  <c:v>10.016366612111293</c:v>
                </c:pt>
                <c:pt idx="10">
                  <c:v>10.577070258686668</c:v>
                </c:pt>
                <c:pt idx="11">
                  <c:v>10.738662217503412</c:v>
                </c:pt>
                <c:pt idx="12">
                  <c:v>10.642750373692078</c:v>
                </c:pt>
                <c:pt idx="13">
                  <c:v>10.508769386867662</c:v>
                </c:pt>
                <c:pt idx="14">
                  <c:v>9.5955249569707401</c:v>
                </c:pt>
                <c:pt idx="15">
                  <c:v>9.0948714223449088</c:v>
                </c:pt>
                <c:pt idx="16">
                  <c:v>9.343283582089553</c:v>
                </c:pt>
                <c:pt idx="17">
                  <c:v>9.32475884244373</c:v>
                </c:pt>
                <c:pt idx="18">
                  <c:v>9.2604298356510739</c:v>
                </c:pt>
                <c:pt idx="19">
                  <c:v>9.9334600760456269</c:v>
                </c:pt>
                <c:pt idx="20">
                  <c:v>9.4230769230769234</c:v>
                </c:pt>
                <c:pt idx="21">
                  <c:v>9.810699588477366</c:v>
                </c:pt>
                <c:pt idx="22">
                  <c:v>9.2697999674743858</c:v>
                </c:pt>
                <c:pt idx="23">
                  <c:v>8.8574679018365021</c:v>
                </c:pt>
                <c:pt idx="24">
                  <c:v>9.1177920157713164</c:v>
                </c:pt>
                <c:pt idx="25">
                  <c:v>8.9060662073601087</c:v>
                </c:pt>
                <c:pt idx="26">
                  <c:v>9.1984002782124854</c:v>
                </c:pt>
                <c:pt idx="27">
                  <c:v>9.1616554651574109</c:v>
                </c:pt>
                <c:pt idx="28">
                  <c:v>9.0892398090341544</c:v>
                </c:pt>
                <c:pt idx="29">
                  <c:v>9.6121097445600761</c:v>
                </c:pt>
                <c:pt idx="30">
                  <c:v>9.3213728549141965</c:v>
                </c:pt>
                <c:pt idx="31">
                  <c:v>8.8306451612903221</c:v>
                </c:pt>
                <c:pt idx="32">
                  <c:v>8.677513558614935</c:v>
                </c:pt>
                <c:pt idx="33">
                  <c:v>8.2123510292524369</c:v>
                </c:pt>
                <c:pt idx="34">
                  <c:v>8.3585313174946005</c:v>
                </c:pt>
                <c:pt idx="35">
                  <c:v>8.3389074693422529</c:v>
                </c:pt>
                <c:pt idx="36">
                  <c:v>7.9149706015377657</c:v>
                </c:pt>
                <c:pt idx="37">
                  <c:v>8.0842391304347831</c:v>
                </c:pt>
                <c:pt idx="38">
                  <c:v>8.4146908414690849</c:v>
                </c:pt>
                <c:pt idx="39">
                  <c:v>8.168430740911182</c:v>
                </c:pt>
                <c:pt idx="40">
                  <c:v>8.7934560327198366</c:v>
                </c:pt>
                <c:pt idx="41">
                  <c:v>8.4706959706959708</c:v>
                </c:pt>
                <c:pt idx="42">
                  <c:v>8.2437275985663092</c:v>
                </c:pt>
              </c:numCache>
            </c:numRef>
          </c:val>
          <c:smooth val="0"/>
          <c:extLst>
            <c:ext xmlns:c16="http://schemas.microsoft.com/office/drawing/2014/chart" uri="{C3380CC4-5D6E-409C-BE32-E72D297353CC}">
              <c16:uniqueId val="{00000003-F445-436B-A122-7A4C305B8E45}"/>
            </c:ext>
          </c:extLst>
        </c:ser>
        <c:ser>
          <c:idx val="4"/>
          <c:order val="4"/>
          <c:tx>
            <c:strRef>
              <c:f>'CSSRdata (36)'!$A$27</c:f>
              <c:strCache>
                <c:ptCount val="1"/>
                <c:pt idx="0">
                  <c:v>16-17 years</c:v>
                </c:pt>
              </c:strCache>
            </c:strRef>
          </c:tx>
          <c:spPr>
            <a:ln w="12700" cap="rnd">
              <a:solidFill>
                <a:schemeClr val="accent5"/>
              </a:solidFill>
              <a:round/>
            </a:ln>
            <a:effectLst/>
          </c:spPr>
          <c:marker>
            <c:symbol val="none"/>
          </c:marker>
          <c:cat>
            <c:numRef>
              <c:f>'CSSRdata (36)'!$B$22:$AR$22</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(36)'!$B$27:$AR$27</c:f>
              <c:numCache>
                <c:formatCode>0.0</c:formatCode>
                <c:ptCount val="43"/>
                <c:pt idx="0">
                  <c:v>5.3104575163398691</c:v>
                </c:pt>
                <c:pt idx="1">
                  <c:v>5.4873054873054876</c:v>
                </c:pt>
                <c:pt idx="2">
                  <c:v>6.4777327935222671</c:v>
                </c:pt>
                <c:pt idx="3">
                  <c:v>6.430868167202572</c:v>
                </c:pt>
                <c:pt idx="4">
                  <c:v>6.9896743447180301</c:v>
                </c:pt>
                <c:pt idx="5">
                  <c:v>6.1767005473025796</c:v>
                </c:pt>
                <c:pt idx="6">
                  <c:v>5.3614947197400484</c:v>
                </c:pt>
                <c:pt idx="7">
                  <c:v>5.2588996763754041</c:v>
                </c:pt>
                <c:pt idx="8">
                  <c:v>4.8872180451127818</c:v>
                </c:pt>
                <c:pt idx="9">
                  <c:v>5.387931034482758</c:v>
                </c:pt>
                <c:pt idx="10">
                  <c:v>5.862758161225849</c:v>
                </c:pt>
                <c:pt idx="11">
                  <c:v>7.32017823042648</c:v>
                </c:pt>
                <c:pt idx="12">
                  <c:v>7.3623559539052499</c:v>
                </c:pt>
                <c:pt idx="13">
                  <c:v>7.2409488139825218</c:v>
                </c:pt>
                <c:pt idx="14">
                  <c:v>6.786786786786787</c:v>
                </c:pt>
                <c:pt idx="15">
                  <c:v>6.1445783132530121</c:v>
                </c:pt>
                <c:pt idx="16">
                  <c:v>6.0119047619047619</c:v>
                </c:pt>
                <c:pt idx="17">
                  <c:v>5.1329622758194189</c:v>
                </c:pt>
                <c:pt idx="18">
                  <c:v>6.4195896757114497</c:v>
                </c:pt>
                <c:pt idx="19">
                  <c:v>5.7441253263707575</c:v>
                </c:pt>
                <c:pt idx="20">
                  <c:v>6.412698412698413</c:v>
                </c:pt>
                <c:pt idx="21">
                  <c:v>6.4926372155287817</c:v>
                </c:pt>
                <c:pt idx="22">
                  <c:v>5.5972696245733786</c:v>
                </c:pt>
                <c:pt idx="23">
                  <c:v>5.7901907356948232</c:v>
                </c:pt>
                <c:pt idx="24">
                  <c:v>6.0224089635854341</c:v>
                </c:pt>
                <c:pt idx="25">
                  <c:v>6.1683599419448472</c:v>
                </c:pt>
                <c:pt idx="26">
                  <c:v>5.1522248243559723</c:v>
                </c:pt>
                <c:pt idx="27">
                  <c:v>5.6406124093473009</c:v>
                </c:pt>
                <c:pt idx="28">
                  <c:v>4.9795918367346941</c:v>
                </c:pt>
                <c:pt idx="29">
                  <c:v>5.1344743276283618</c:v>
                </c:pt>
                <c:pt idx="30">
                  <c:v>6.839032527105922</c:v>
                </c:pt>
                <c:pt idx="31">
                  <c:v>6.8505338078291818</c:v>
                </c:pt>
                <c:pt idx="32">
                  <c:v>6.7901234567901234</c:v>
                </c:pt>
                <c:pt idx="33">
                  <c:v>6.1607142857142865</c:v>
                </c:pt>
                <c:pt idx="34">
                  <c:v>5.4995417048579283</c:v>
                </c:pt>
                <c:pt idx="35">
                  <c:v>5.0847457627118651</c:v>
                </c:pt>
                <c:pt idx="36">
                  <c:v>5.8823529411764701</c:v>
                </c:pt>
                <c:pt idx="37">
                  <c:v>6.4958828911253432</c:v>
                </c:pt>
                <c:pt idx="38">
                  <c:v>6.6792097836312321</c:v>
                </c:pt>
                <c:pt idx="39">
                  <c:v>7.5961538461538458</c:v>
                </c:pt>
                <c:pt idx="40">
                  <c:v>7.5771749298409725</c:v>
                </c:pt>
                <c:pt idx="41">
                  <c:v>6.25</c:v>
                </c:pt>
                <c:pt idx="42">
                  <c:v>6.046931407942238</c:v>
                </c:pt>
              </c:numCache>
            </c:numRef>
          </c:val>
          <c:smooth val="0"/>
          <c:extLst>
            <c:ext xmlns:c16="http://schemas.microsoft.com/office/drawing/2014/chart" uri="{C3380CC4-5D6E-409C-BE32-E72D297353CC}">
              <c16:uniqueId val="{00000004-F445-436B-A122-7A4C305B8E45}"/>
            </c:ext>
          </c:extLst>
        </c:ser>
        <c:dLbls>
          <c:showLegendKey val="0"/>
          <c:showVal val="0"/>
          <c:showCatName val="0"/>
          <c:showSerName val="0"/>
          <c:showPercent val="0"/>
          <c:showBubbleSize val="0"/>
        </c:dLbls>
        <c:smooth val="0"/>
        <c:axId val="759445432"/>
        <c:axId val="759442808"/>
      </c:lineChart>
      <c:catAx>
        <c:axId val="759445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crossAx val="759442808"/>
        <c:crosses val="autoZero"/>
        <c:auto val="1"/>
        <c:lblAlgn val="ctr"/>
        <c:lblOffset val="100"/>
        <c:noMultiLvlLbl val="0"/>
      </c:catAx>
      <c:valAx>
        <c:axId val="75944280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crossAx val="759445432"/>
        <c:crosses val="autoZero"/>
        <c:crossBetween val="between"/>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14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dirty="0" smtClean="0">
                <a:solidFill>
                  <a:schemeClr val="accent1"/>
                </a:solidFill>
                <a:effectLst/>
                <a:latin typeface="Perpetua" panose="02020502060401020303" pitchFamily="18" charset="0"/>
                <a:cs typeface="Times" panose="02020603050405020304" pitchFamily="18" charset="0"/>
              </a:rPr>
              <a:t>S2: Recurrence of Maltreatment</a:t>
            </a:r>
            <a:endParaRPr lang="en-US" sz="1800" b="1" dirty="0" smtClean="0">
              <a:solidFill>
                <a:schemeClr val="accent1"/>
              </a:solidFill>
              <a:effectLst/>
              <a:latin typeface="Perpetua" panose="02020502060401020303" pitchFamily="18" charset="0"/>
              <a:cs typeface="Times" panose="02020603050405020304" pitchFamily="18" charset="0"/>
            </a:endParaRPr>
          </a:p>
          <a:p>
            <a:pPr>
              <a:defRPr/>
            </a:pPr>
            <a:r>
              <a:rPr lang="en-US" sz="1800" b="1" i="0" baseline="0" dirty="0" smtClean="0">
                <a:solidFill>
                  <a:schemeClr val="accent1"/>
                </a:solidFill>
                <a:effectLst/>
                <a:latin typeface="Perpetua" panose="02020502060401020303" pitchFamily="18" charset="0"/>
                <a:cs typeface="Times" panose="02020603050405020304" pitchFamily="18" charset="0"/>
              </a:rPr>
              <a:t>By Race/Ethnicity</a:t>
            </a:r>
            <a:endParaRPr lang="en-US" sz="1800" b="1" dirty="0" smtClean="0">
              <a:solidFill>
                <a:schemeClr val="accent1"/>
              </a:solidFill>
              <a:effectLst/>
              <a:latin typeface="Perpetua" panose="02020502060401020303" pitchFamily="18" charset="0"/>
              <a:cs typeface="Times" panose="02020603050405020304" pitchFamily="18" charset="0"/>
            </a:endParaRPr>
          </a:p>
          <a:p>
            <a:pPr>
              <a:defRPr/>
            </a:pPr>
            <a:r>
              <a:rPr lang="en-US" sz="1800" b="1" i="0" baseline="0" dirty="0" smtClean="0">
                <a:solidFill>
                  <a:schemeClr val="accent1"/>
                </a:solidFill>
                <a:effectLst/>
                <a:latin typeface="Perpetua" panose="02020502060401020303" pitchFamily="18" charset="0"/>
                <a:cs typeface="Times" panose="02020603050405020304" pitchFamily="18" charset="0"/>
              </a:rPr>
              <a:t>Los Angeles County: 2007-2017</a:t>
            </a:r>
            <a:endParaRPr lang="en-US" sz="1800" b="1" dirty="0" smtClean="0">
              <a:solidFill>
                <a:schemeClr val="accent1"/>
              </a:solidFill>
              <a:effectLst/>
              <a:latin typeface="Perpetua" panose="02020502060401020303" pitchFamily="18" charset="0"/>
              <a:cs typeface="Times"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'CSSRdata (37)'!$A$10</c:f>
              <c:strCache>
                <c:ptCount val="1"/>
                <c:pt idx="0">
                  <c:v>National Standard</c:v>
                </c:pt>
              </c:strCache>
            </c:strRef>
          </c:tx>
          <c:spPr>
            <a:ln w="12700" cap="rnd">
              <a:solidFill>
                <a:srgbClr val="C00000"/>
              </a:solidFill>
              <a:prstDash val="sysDash"/>
              <a:round/>
            </a:ln>
            <a:effectLst/>
          </c:spPr>
          <c:marker>
            <c:symbol val="none"/>
          </c:marker>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(37)'!$B$10:$AR$10</c:f>
              <c:numCache>
                <c:formatCode>0.0</c:formatCode>
                <c:ptCount val="43"/>
                <c:pt idx="0">
                  <c:v>9.1</c:v>
                </c:pt>
                <c:pt idx="1">
                  <c:v>9.1</c:v>
                </c:pt>
                <c:pt idx="2">
                  <c:v>9.1</c:v>
                </c:pt>
                <c:pt idx="3">
                  <c:v>9.1</c:v>
                </c:pt>
                <c:pt idx="4">
                  <c:v>9.1</c:v>
                </c:pt>
                <c:pt idx="5">
                  <c:v>9.1</c:v>
                </c:pt>
                <c:pt idx="6">
                  <c:v>9.1</c:v>
                </c:pt>
                <c:pt idx="7">
                  <c:v>9.1</c:v>
                </c:pt>
                <c:pt idx="8">
                  <c:v>9.1</c:v>
                </c:pt>
                <c:pt idx="9">
                  <c:v>9.1</c:v>
                </c:pt>
                <c:pt idx="10">
                  <c:v>9.1</c:v>
                </c:pt>
                <c:pt idx="11">
                  <c:v>9.1</c:v>
                </c:pt>
                <c:pt idx="12">
                  <c:v>9.1</c:v>
                </c:pt>
                <c:pt idx="13">
                  <c:v>9.1</c:v>
                </c:pt>
                <c:pt idx="14">
                  <c:v>9.1</c:v>
                </c:pt>
                <c:pt idx="15">
                  <c:v>9.1</c:v>
                </c:pt>
                <c:pt idx="16">
                  <c:v>9.1</c:v>
                </c:pt>
                <c:pt idx="17">
                  <c:v>9.1</c:v>
                </c:pt>
                <c:pt idx="18">
                  <c:v>9.1</c:v>
                </c:pt>
                <c:pt idx="19">
                  <c:v>9.1</c:v>
                </c:pt>
                <c:pt idx="20">
                  <c:v>9.1</c:v>
                </c:pt>
                <c:pt idx="21">
                  <c:v>9.1</c:v>
                </c:pt>
                <c:pt idx="22">
                  <c:v>9.1</c:v>
                </c:pt>
                <c:pt idx="23">
                  <c:v>9.1</c:v>
                </c:pt>
                <c:pt idx="24">
                  <c:v>9.1</c:v>
                </c:pt>
                <c:pt idx="25">
                  <c:v>9.1</c:v>
                </c:pt>
                <c:pt idx="26">
                  <c:v>9.1</c:v>
                </c:pt>
                <c:pt idx="27">
                  <c:v>9.1</c:v>
                </c:pt>
                <c:pt idx="28">
                  <c:v>9.1</c:v>
                </c:pt>
                <c:pt idx="29">
                  <c:v>9.1</c:v>
                </c:pt>
                <c:pt idx="30">
                  <c:v>9.1</c:v>
                </c:pt>
                <c:pt idx="31">
                  <c:v>9.1</c:v>
                </c:pt>
                <c:pt idx="32">
                  <c:v>9.1</c:v>
                </c:pt>
                <c:pt idx="33">
                  <c:v>9.1</c:v>
                </c:pt>
                <c:pt idx="34">
                  <c:v>9.1</c:v>
                </c:pt>
                <c:pt idx="35">
                  <c:v>9.1</c:v>
                </c:pt>
                <c:pt idx="36">
                  <c:v>9.1</c:v>
                </c:pt>
                <c:pt idx="37">
                  <c:v>9.1</c:v>
                </c:pt>
                <c:pt idx="38">
                  <c:v>9.1</c:v>
                </c:pt>
                <c:pt idx="39">
                  <c:v>9.1</c:v>
                </c:pt>
                <c:pt idx="40">
                  <c:v>9.1</c:v>
                </c:pt>
                <c:pt idx="41">
                  <c:v>9.1</c:v>
                </c:pt>
                <c:pt idx="42">
                  <c:v>9.1</c:v>
                </c:pt>
              </c:numCache>
            </c:numRef>
          </c:val>
          <c:smooth val="0"/>
          <c:extLst>
            <c:ext xmlns:c16="http://schemas.microsoft.com/office/drawing/2014/chart" uri="{C3380CC4-5D6E-409C-BE32-E72D297353CC}">
              <c16:uniqueId val="{00000000-1B73-45E5-8D6B-75C8FD9E99D4}"/>
            </c:ext>
          </c:extLst>
        </c:ser>
        <c:ser>
          <c:idx val="1"/>
          <c:order val="1"/>
          <c:tx>
            <c:strRef>
              <c:f>'CSSRdata (37)'!$A$11</c:f>
              <c:strCache>
                <c:ptCount val="1"/>
                <c:pt idx="0">
                  <c:v>Black</c:v>
                </c:pt>
              </c:strCache>
            </c:strRef>
          </c:tx>
          <c:spPr>
            <a:ln w="28575" cap="rnd">
              <a:solidFill>
                <a:srgbClr val="002060"/>
              </a:solidFill>
              <a:round/>
            </a:ln>
            <a:effectLst/>
          </c:spPr>
          <c:marker>
            <c:symbol val="none"/>
          </c:marker>
          <c:dLbls>
            <c:dLbl>
              <c:idx val="0"/>
              <c:layout>
                <c:manualLayout>
                  <c:x val="-7.9861119844829315E-3"/>
                  <c:y val="-2.568681392768636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1B73-45E5-8D6B-75C8FD9E99D4}"/>
                </c:ext>
              </c:extLst>
            </c:dLbl>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1B73-45E5-8D6B-75C8FD9E99D4}"/>
                </c:ext>
              </c:extLst>
            </c:dLbl>
            <c:dLbl>
              <c:idx val="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1B73-45E5-8D6B-75C8FD9E99D4}"/>
                </c:ext>
              </c:extLst>
            </c:dLbl>
            <c:dLbl>
              <c:idx val="1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1B73-45E5-8D6B-75C8FD9E99D4}"/>
                </c:ext>
              </c:extLst>
            </c:dLbl>
            <c:dLbl>
              <c:idx val="1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1B73-45E5-8D6B-75C8FD9E99D4}"/>
                </c:ext>
              </c:extLst>
            </c:dLbl>
            <c:dLbl>
              <c:idx val="2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1B73-45E5-8D6B-75C8FD9E99D4}"/>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B73-45E5-8D6B-75C8FD9E99D4}"/>
                </c:ext>
              </c:extLst>
            </c:dLbl>
            <c:dLbl>
              <c:idx val="2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1B73-45E5-8D6B-75C8FD9E99D4}"/>
                </c:ext>
              </c:extLst>
            </c:dLbl>
            <c:dLbl>
              <c:idx val="3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B73-45E5-8D6B-75C8FD9E99D4}"/>
                </c:ext>
              </c:extLst>
            </c:dLbl>
            <c:dLbl>
              <c:idx val="3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B73-45E5-8D6B-75C8FD9E99D4}"/>
                </c:ext>
              </c:extLst>
            </c:dLbl>
            <c:dLbl>
              <c:idx val="4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B73-45E5-8D6B-75C8FD9E99D4}"/>
                </c:ext>
              </c:extLst>
            </c:dLbl>
            <c:dLbl>
              <c:idx val="4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B73-45E5-8D6B-75C8FD9E99D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(37)'!$B$11:$AR$11</c:f>
              <c:numCache>
                <c:formatCode>0.0</c:formatCode>
                <c:ptCount val="43"/>
                <c:pt idx="0">
                  <c:v>9.9</c:v>
                </c:pt>
                <c:pt idx="1">
                  <c:v>9.9</c:v>
                </c:pt>
                <c:pt idx="2">
                  <c:v>10</c:v>
                </c:pt>
                <c:pt idx="3">
                  <c:v>9.9</c:v>
                </c:pt>
                <c:pt idx="4">
                  <c:v>9.8000000000000007</c:v>
                </c:pt>
                <c:pt idx="5">
                  <c:v>9.9</c:v>
                </c:pt>
                <c:pt idx="6">
                  <c:v>10.8</c:v>
                </c:pt>
                <c:pt idx="7">
                  <c:v>10.3</c:v>
                </c:pt>
                <c:pt idx="8">
                  <c:v>10.3</c:v>
                </c:pt>
                <c:pt idx="9">
                  <c:v>10.7</c:v>
                </c:pt>
                <c:pt idx="10">
                  <c:v>10.5</c:v>
                </c:pt>
                <c:pt idx="11">
                  <c:v>10.6</c:v>
                </c:pt>
                <c:pt idx="12">
                  <c:v>10.4</c:v>
                </c:pt>
                <c:pt idx="13">
                  <c:v>9.5</c:v>
                </c:pt>
                <c:pt idx="14">
                  <c:v>9.1999999999999993</c:v>
                </c:pt>
                <c:pt idx="15">
                  <c:v>9</c:v>
                </c:pt>
                <c:pt idx="16">
                  <c:v>8.6</c:v>
                </c:pt>
                <c:pt idx="17">
                  <c:v>9.1999999999999993</c:v>
                </c:pt>
                <c:pt idx="18">
                  <c:v>9.8000000000000007</c:v>
                </c:pt>
                <c:pt idx="19">
                  <c:v>10.8</c:v>
                </c:pt>
                <c:pt idx="20">
                  <c:v>11.4</c:v>
                </c:pt>
                <c:pt idx="21">
                  <c:v>10.9</c:v>
                </c:pt>
                <c:pt idx="22">
                  <c:v>10.199999999999999</c:v>
                </c:pt>
                <c:pt idx="23">
                  <c:v>9.5</c:v>
                </c:pt>
                <c:pt idx="24">
                  <c:v>9.8000000000000007</c:v>
                </c:pt>
                <c:pt idx="25">
                  <c:v>10.3</c:v>
                </c:pt>
                <c:pt idx="26">
                  <c:v>11.2</c:v>
                </c:pt>
                <c:pt idx="27">
                  <c:v>11.5</c:v>
                </c:pt>
                <c:pt idx="28">
                  <c:v>11.4</c:v>
                </c:pt>
                <c:pt idx="29">
                  <c:v>11.9</c:v>
                </c:pt>
                <c:pt idx="30">
                  <c:v>11.6</c:v>
                </c:pt>
                <c:pt idx="31">
                  <c:v>11.3</c:v>
                </c:pt>
                <c:pt idx="32">
                  <c:v>11.9</c:v>
                </c:pt>
                <c:pt idx="33">
                  <c:v>10.199999999999999</c:v>
                </c:pt>
                <c:pt idx="34">
                  <c:v>10.5</c:v>
                </c:pt>
                <c:pt idx="35">
                  <c:v>9.4</c:v>
                </c:pt>
                <c:pt idx="36">
                  <c:v>9.1999999999999993</c:v>
                </c:pt>
                <c:pt idx="37">
                  <c:v>9.6999999999999993</c:v>
                </c:pt>
                <c:pt idx="38">
                  <c:v>9.5</c:v>
                </c:pt>
                <c:pt idx="39">
                  <c:v>10.5</c:v>
                </c:pt>
                <c:pt idx="40">
                  <c:v>10.8</c:v>
                </c:pt>
                <c:pt idx="41">
                  <c:v>10.7</c:v>
                </c:pt>
                <c:pt idx="42">
                  <c:v>10.4</c:v>
                </c:pt>
              </c:numCache>
            </c:numRef>
          </c:val>
          <c:smooth val="0"/>
          <c:extLst>
            <c:ext xmlns:c16="http://schemas.microsoft.com/office/drawing/2014/chart" uri="{C3380CC4-5D6E-409C-BE32-E72D297353CC}">
              <c16:uniqueId val="{00000001-1B73-45E5-8D6B-75C8FD9E99D4}"/>
            </c:ext>
          </c:extLst>
        </c:ser>
        <c:ser>
          <c:idx val="2"/>
          <c:order val="2"/>
          <c:tx>
            <c:strRef>
              <c:f>'CSSRdata (37)'!$A$12</c:f>
              <c:strCache>
                <c:ptCount val="1"/>
                <c:pt idx="0">
                  <c:v>White</c:v>
                </c:pt>
              </c:strCache>
            </c:strRef>
          </c:tx>
          <c:spPr>
            <a:ln w="12700" cap="rnd">
              <a:solidFill>
                <a:schemeClr val="accent3"/>
              </a:solidFill>
              <a:round/>
            </a:ln>
            <a:effectLst/>
          </c:spPr>
          <c:marker>
            <c:symbol val="none"/>
          </c:marker>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(37)'!$B$12:$AR$12</c:f>
              <c:numCache>
                <c:formatCode>0.0</c:formatCode>
                <c:ptCount val="43"/>
                <c:pt idx="0">
                  <c:v>10.1</c:v>
                </c:pt>
                <c:pt idx="1">
                  <c:v>10</c:v>
                </c:pt>
                <c:pt idx="2">
                  <c:v>10.4</c:v>
                </c:pt>
                <c:pt idx="3">
                  <c:v>8.8000000000000007</c:v>
                </c:pt>
                <c:pt idx="4">
                  <c:v>9</c:v>
                </c:pt>
                <c:pt idx="5">
                  <c:v>8.6</c:v>
                </c:pt>
                <c:pt idx="6">
                  <c:v>8.6999999999999993</c:v>
                </c:pt>
                <c:pt idx="7">
                  <c:v>9.6999999999999993</c:v>
                </c:pt>
                <c:pt idx="8">
                  <c:v>9.9</c:v>
                </c:pt>
                <c:pt idx="9">
                  <c:v>11</c:v>
                </c:pt>
                <c:pt idx="10">
                  <c:v>11.7</c:v>
                </c:pt>
                <c:pt idx="11">
                  <c:v>11.9</c:v>
                </c:pt>
                <c:pt idx="12">
                  <c:v>11.7</c:v>
                </c:pt>
                <c:pt idx="13">
                  <c:v>11.9</c:v>
                </c:pt>
                <c:pt idx="14">
                  <c:v>10.5</c:v>
                </c:pt>
                <c:pt idx="15">
                  <c:v>9.9</c:v>
                </c:pt>
                <c:pt idx="16">
                  <c:v>9.5</c:v>
                </c:pt>
                <c:pt idx="17">
                  <c:v>8.8000000000000007</c:v>
                </c:pt>
                <c:pt idx="18">
                  <c:v>8.8000000000000007</c:v>
                </c:pt>
                <c:pt idx="19">
                  <c:v>8.5</c:v>
                </c:pt>
                <c:pt idx="20">
                  <c:v>8.9</c:v>
                </c:pt>
                <c:pt idx="21">
                  <c:v>9</c:v>
                </c:pt>
                <c:pt idx="22">
                  <c:v>9.1999999999999993</c:v>
                </c:pt>
                <c:pt idx="23">
                  <c:v>8.8000000000000007</c:v>
                </c:pt>
                <c:pt idx="24">
                  <c:v>9.5</c:v>
                </c:pt>
                <c:pt idx="25">
                  <c:v>9.6</c:v>
                </c:pt>
                <c:pt idx="26">
                  <c:v>9.4</c:v>
                </c:pt>
                <c:pt idx="27">
                  <c:v>9.6</c:v>
                </c:pt>
                <c:pt idx="28">
                  <c:v>8.6</c:v>
                </c:pt>
                <c:pt idx="29">
                  <c:v>9.1</c:v>
                </c:pt>
                <c:pt idx="30">
                  <c:v>8.6</c:v>
                </c:pt>
                <c:pt idx="31">
                  <c:v>8.1999999999999993</c:v>
                </c:pt>
                <c:pt idx="32">
                  <c:v>8.5</c:v>
                </c:pt>
                <c:pt idx="33">
                  <c:v>7.3</c:v>
                </c:pt>
                <c:pt idx="34">
                  <c:v>7.6</c:v>
                </c:pt>
                <c:pt idx="35">
                  <c:v>7.9</c:v>
                </c:pt>
                <c:pt idx="36">
                  <c:v>7.8</c:v>
                </c:pt>
                <c:pt idx="37">
                  <c:v>7.9</c:v>
                </c:pt>
                <c:pt idx="38">
                  <c:v>7.7</c:v>
                </c:pt>
                <c:pt idx="39">
                  <c:v>8.6999999999999993</c:v>
                </c:pt>
                <c:pt idx="40">
                  <c:v>9.1999999999999993</c:v>
                </c:pt>
                <c:pt idx="41">
                  <c:v>8.1</c:v>
                </c:pt>
                <c:pt idx="42">
                  <c:v>8.3000000000000007</c:v>
                </c:pt>
              </c:numCache>
            </c:numRef>
          </c:val>
          <c:smooth val="0"/>
          <c:extLst>
            <c:ext xmlns:c16="http://schemas.microsoft.com/office/drawing/2014/chart" uri="{C3380CC4-5D6E-409C-BE32-E72D297353CC}">
              <c16:uniqueId val="{00000002-1B73-45E5-8D6B-75C8FD9E99D4}"/>
            </c:ext>
          </c:extLst>
        </c:ser>
        <c:ser>
          <c:idx val="3"/>
          <c:order val="3"/>
          <c:tx>
            <c:strRef>
              <c:f>'CSSRdata (37)'!$A$13</c:f>
              <c:strCache>
                <c:ptCount val="1"/>
                <c:pt idx="0">
                  <c:v>Latino</c:v>
                </c:pt>
              </c:strCache>
            </c:strRef>
          </c:tx>
          <c:spPr>
            <a:ln w="12700" cap="rnd">
              <a:solidFill>
                <a:schemeClr val="accent4"/>
              </a:solidFill>
              <a:round/>
            </a:ln>
            <a:effectLst/>
          </c:spPr>
          <c:marker>
            <c:symbol val="none"/>
          </c:marker>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(37)'!$B$13:$AR$13</c:f>
              <c:numCache>
                <c:formatCode>0.0</c:formatCode>
                <c:ptCount val="43"/>
                <c:pt idx="0">
                  <c:v>7.2</c:v>
                </c:pt>
                <c:pt idx="1">
                  <c:v>7.4</c:v>
                </c:pt>
                <c:pt idx="2">
                  <c:v>8.1999999999999993</c:v>
                </c:pt>
                <c:pt idx="3">
                  <c:v>8.6999999999999993</c:v>
                </c:pt>
                <c:pt idx="4">
                  <c:v>9</c:v>
                </c:pt>
                <c:pt idx="5">
                  <c:v>9.3000000000000007</c:v>
                </c:pt>
                <c:pt idx="6">
                  <c:v>9</c:v>
                </c:pt>
                <c:pt idx="7">
                  <c:v>9.1</c:v>
                </c:pt>
                <c:pt idx="8">
                  <c:v>9.4</c:v>
                </c:pt>
                <c:pt idx="9">
                  <c:v>9.8000000000000007</c:v>
                </c:pt>
                <c:pt idx="10">
                  <c:v>10.1</c:v>
                </c:pt>
                <c:pt idx="11">
                  <c:v>9.8000000000000007</c:v>
                </c:pt>
                <c:pt idx="12">
                  <c:v>9.9</c:v>
                </c:pt>
                <c:pt idx="13">
                  <c:v>9.6999999999999993</c:v>
                </c:pt>
                <c:pt idx="14">
                  <c:v>9</c:v>
                </c:pt>
                <c:pt idx="15">
                  <c:v>9.1</c:v>
                </c:pt>
                <c:pt idx="16">
                  <c:v>9.1</c:v>
                </c:pt>
                <c:pt idx="17">
                  <c:v>9</c:v>
                </c:pt>
                <c:pt idx="18">
                  <c:v>9.3000000000000007</c:v>
                </c:pt>
                <c:pt idx="19">
                  <c:v>9.1999999999999993</c:v>
                </c:pt>
                <c:pt idx="20">
                  <c:v>9.1</c:v>
                </c:pt>
                <c:pt idx="21">
                  <c:v>9.6</c:v>
                </c:pt>
                <c:pt idx="22">
                  <c:v>9.3000000000000007</c:v>
                </c:pt>
                <c:pt idx="23">
                  <c:v>9.1999999999999993</c:v>
                </c:pt>
                <c:pt idx="24">
                  <c:v>9.3000000000000007</c:v>
                </c:pt>
                <c:pt idx="25">
                  <c:v>8.9</c:v>
                </c:pt>
                <c:pt idx="26">
                  <c:v>8.6</c:v>
                </c:pt>
                <c:pt idx="27">
                  <c:v>8.5</c:v>
                </c:pt>
                <c:pt idx="28">
                  <c:v>8.4</c:v>
                </c:pt>
                <c:pt idx="29">
                  <c:v>8.3000000000000007</c:v>
                </c:pt>
                <c:pt idx="30">
                  <c:v>8.4</c:v>
                </c:pt>
                <c:pt idx="31">
                  <c:v>8.1</c:v>
                </c:pt>
                <c:pt idx="32">
                  <c:v>7.9</c:v>
                </c:pt>
                <c:pt idx="33">
                  <c:v>7.6</c:v>
                </c:pt>
                <c:pt idx="34">
                  <c:v>7.4</c:v>
                </c:pt>
                <c:pt idx="35">
                  <c:v>7</c:v>
                </c:pt>
                <c:pt idx="36">
                  <c:v>7</c:v>
                </c:pt>
                <c:pt idx="37">
                  <c:v>7</c:v>
                </c:pt>
                <c:pt idx="38">
                  <c:v>7</c:v>
                </c:pt>
                <c:pt idx="39">
                  <c:v>7.2</c:v>
                </c:pt>
                <c:pt idx="40">
                  <c:v>7.3</c:v>
                </c:pt>
                <c:pt idx="41">
                  <c:v>7.2</c:v>
                </c:pt>
                <c:pt idx="42">
                  <c:v>7.4</c:v>
                </c:pt>
              </c:numCache>
            </c:numRef>
          </c:val>
          <c:smooth val="0"/>
          <c:extLst>
            <c:ext xmlns:c16="http://schemas.microsoft.com/office/drawing/2014/chart" uri="{C3380CC4-5D6E-409C-BE32-E72D297353CC}">
              <c16:uniqueId val="{00000003-1B73-45E5-8D6B-75C8FD9E99D4}"/>
            </c:ext>
          </c:extLst>
        </c:ser>
        <c:ser>
          <c:idx val="4"/>
          <c:order val="4"/>
          <c:tx>
            <c:strRef>
              <c:f>'CSSRdata (37)'!$A$14</c:f>
              <c:strCache>
                <c:ptCount val="1"/>
                <c:pt idx="0">
                  <c:v>Asian/PI</c:v>
                </c:pt>
              </c:strCache>
            </c:strRef>
          </c:tx>
          <c:spPr>
            <a:ln w="12700" cap="rnd">
              <a:solidFill>
                <a:schemeClr val="accent5"/>
              </a:solidFill>
              <a:round/>
            </a:ln>
            <a:effectLst/>
          </c:spPr>
          <c:marker>
            <c:symbol val="none"/>
          </c:marker>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(37)'!$B$14:$AR$14</c:f>
              <c:numCache>
                <c:formatCode>0.0</c:formatCode>
                <c:ptCount val="43"/>
                <c:pt idx="0">
                  <c:v>6.1</c:v>
                </c:pt>
                <c:pt idx="1">
                  <c:v>6.5</c:v>
                </c:pt>
                <c:pt idx="2">
                  <c:v>6.9</c:v>
                </c:pt>
                <c:pt idx="3">
                  <c:v>6.4</c:v>
                </c:pt>
                <c:pt idx="4">
                  <c:v>6</c:v>
                </c:pt>
                <c:pt idx="5">
                  <c:v>5.6</c:v>
                </c:pt>
                <c:pt idx="6">
                  <c:v>6.4</c:v>
                </c:pt>
                <c:pt idx="7">
                  <c:v>7.6</c:v>
                </c:pt>
                <c:pt idx="8">
                  <c:v>7</c:v>
                </c:pt>
                <c:pt idx="9">
                  <c:v>6.4</c:v>
                </c:pt>
                <c:pt idx="10">
                  <c:v>6.4</c:v>
                </c:pt>
                <c:pt idx="11">
                  <c:v>5.8</c:v>
                </c:pt>
                <c:pt idx="12">
                  <c:v>6.4</c:v>
                </c:pt>
                <c:pt idx="13">
                  <c:v>6.8</c:v>
                </c:pt>
                <c:pt idx="14">
                  <c:v>6</c:v>
                </c:pt>
                <c:pt idx="15">
                  <c:v>6.9</c:v>
                </c:pt>
                <c:pt idx="16">
                  <c:v>6.6</c:v>
                </c:pt>
                <c:pt idx="17">
                  <c:v>5.8</c:v>
                </c:pt>
                <c:pt idx="18">
                  <c:v>5.9</c:v>
                </c:pt>
                <c:pt idx="19">
                  <c:v>5.6</c:v>
                </c:pt>
                <c:pt idx="20">
                  <c:v>6</c:v>
                </c:pt>
                <c:pt idx="21">
                  <c:v>5.3</c:v>
                </c:pt>
                <c:pt idx="22">
                  <c:v>5.9</c:v>
                </c:pt>
                <c:pt idx="23">
                  <c:v>5.0999999999999996</c:v>
                </c:pt>
                <c:pt idx="24">
                  <c:v>4.3</c:v>
                </c:pt>
                <c:pt idx="25">
                  <c:v>5.6</c:v>
                </c:pt>
                <c:pt idx="26">
                  <c:v>4.8</c:v>
                </c:pt>
                <c:pt idx="27">
                  <c:v>5.2</c:v>
                </c:pt>
                <c:pt idx="28">
                  <c:v>4.9000000000000004</c:v>
                </c:pt>
                <c:pt idx="29">
                  <c:v>5.4</c:v>
                </c:pt>
                <c:pt idx="30">
                  <c:v>5.6</c:v>
                </c:pt>
                <c:pt idx="31">
                  <c:v>5.4</c:v>
                </c:pt>
                <c:pt idx="32">
                  <c:v>6.8</c:v>
                </c:pt>
                <c:pt idx="33">
                  <c:v>6.2</c:v>
                </c:pt>
                <c:pt idx="34">
                  <c:v>6.2</c:v>
                </c:pt>
                <c:pt idx="35">
                  <c:v>6</c:v>
                </c:pt>
                <c:pt idx="36">
                  <c:v>5</c:v>
                </c:pt>
                <c:pt idx="37">
                  <c:v>4.7</c:v>
                </c:pt>
                <c:pt idx="38">
                  <c:v>5.4</c:v>
                </c:pt>
                <c:pt idx="39">
                  <c:v>4.2</c:v>
                </c:pt>
                <c:pt idx="40">
                  <c:v>4.3</c:v>
                </c:pt>
                <c:pt idx="41">
                  <c:v>3.8</c:v>
                </c:pt>
                <c:pt idx="42">
                  <c:v>3.7</c:v>
                </c:pt>
              </c:numCache>
            </c:numRef>
          </c:val>
          <c:smooth val="0"/>
          <c:extLst>
            <c:ext xmlns:c16="http://schemas.microsoft.com/office/drawing/2014/chart" uri="{C3380CC4-5D6E-409C-BE32-E72D297353CC}">
              <c16:uniqueId val="{00000004-1B73-45E5-8D6B-75C8FD9E99D4}"/>
            </c:ext>
          </c:extLst>
        </c:ser>
        <c:ser>
          <c:idx val="5"/>
          <c:order val="5"/>
          <c:tx>
            <c:strRef>
              <c:f>'CSSRdata (37)'!$A$15</c:f>
              <c:strCache>
                <c:ptCount val="1"/>
                <c:pt idx="0">
                  <c:v>Nat Amer</c:v>
                </c:pt>
              </c:strCache>
            </c:strRef>
          </c:tx>
          <c:spPr>
            <a:ln w="12700" cap="rnd">
              <a:solidFill>
                <a:schemeClr val="accent6"/>
              </a:solidFill>
              <a:round/>
            </a:ln>
            <a:effectLst/>
          </c:spPr>
          <c:marker>
            <c:symbol val="none"/>
          </c:marker>
          <c:cat>
            <c:numRef>
              <c:f>'CSSRdata (37)'!$B$9:$AR$9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'CSSRdata (37)'!$B$15:$AR$15</c:f>
              <c:numCache>
                <c:formatCode>0.0</c:formatCode>
                <c:ptCount val="43"/>
                <c:pt idx="0">
                  <c:v>8.3000000000000007</c:v>
                </c:pt>
                <c:pt idx="1">
                  <c:v>10.9</c:v>
                </c:pt>
                <c:pt idx="2">
                  <c:v>7</c:v>
                </c:pt>
                <c:pt idx="3">
                  <c:v>6.5</c:v>
                </c:pt>
                <c:pt idx="4">
                  <c:v>8.9</c:v>
                </c:pt>
                <c:pt idx="5">
                  <c:v>13.6</c:v>
                </c:pt>
                <c:pt idx="6">
                  <c:v>11.6</c:v>
                </c:pt>
                <c:pt idx="7">
                  <c:v>12.5</c:v>
                </c:pt>
                <c:pt idx="8">
                  <c:v>10.1</c:v>
                </c:pt>
                <c:pt idx="9">
                  <c:v>6.3</c:v>
                </c:pt>
                <c:pt idx="10">
                  <c:v>7.2</c:v>
                </c:pt>
                <c:pt idx="11">
                  <c:v>6.7</c:v>
                </c:pt>
                <c:pt idx="12">
                  <c:v>7.5</c:v>
                </c:pt>
                <c:pt idx="13">
                  <c:v>6.5</c:v>
                </c:pt>
                <c:pt idx="14">
                  <c:v>13</c:v>
                </c:pt>
                <c:pt idx="15">
                  <c:v>11.8</c:v>
                </c:pt>
                <c:pt idx="16">
                  <c:v>13.8</c:v>
                </c:pt>
                <c:pt idx="17">
                  <c:v>18.2</c:v>
                </c:pt>
                <c:pt idx="18">
                  <c:v>11.5</c:v>
                </c:pt>
                <c:pt idx="19">
                  <c:v>10.9</c:v>
                </c:pt>
                <c:pt idx="20">
                  <c:v>11.1</c:v>
                </c:pt>
                <c:pt idx="21">
                  <c:v>12.2</c:v>
                </c:pt>
                <c:pt idx="22">
                  <c:v>13.7</c:v>
                </c:pt>
                <c:pt idx="23">
                  <c:v>13.6</c:v>
                </c:pt>
                <c:pt idx="24">
                  <c:v>16.100000000000001</c:v>
                </c:pt>
                <c:pt idx="25">
                  <c:v>15.8</c:v>
                </c:pt>
                <c:pt idx="26">
                  <c:v>14</c:v>
                </c:pt>
                <c:pt idx="27">
                  <c:v>11.4</c:v>
                </c:pt>
                <c:pt idx="28">
                  <c:v>2.4</c:v>
                </c:pt>
                <c:pt idx="29">
                  <c:v>0</c:v>
                </c:pt>
                <c:pt idx="30">
                  <c:v>4.3</c:v>
                </c:pt>
                <c:pt idx="31">
                  <c:v>3.6</c:v>
                </c:pt>
                <c:pt idx="32">
                  <c:v>5.5</c:v>
                </c:pt>
                <c:pt idx="33">
                  <c:v>11.5</c:v>
                </c:pt>
                <c:pt idx="34">
                  <c:v>18.399999999999999</c:v>
                </c:pt>
                <c:pt idx="35">
                  <c:v>28.3</c:v>
                </c:pt>
                <c:pt idx="36">
                  <c:v>22.9</c:v>
                </c:pt>
                <c:pt idx="37">
                  <c:v>14.5</c:v>
                </c:pt>
                <c:pt idx="38">
                  <c:v>10.199999999999999</c:v>
                </c:pt>
                <c:pt idx="39">
                  <c:v>8.3000000000000007</c:v>
                </c:pt>
                <c:pt idx="40">
                  <c:v>10.9</c:v>
                </c:pt>
                <c:pt idx="41">
                  <c:v>15.8</c:v>
                </c:pt>
                <c:pt idx="42">
                  <c:v>18.2</c:v>
                </c:pt>
              </c:numCache>
            </c:numRef>
          </c:val>
          <c:smooth val="0"/>
          <c:extLst>
            <c:ext xmlns:c16="http://schemas.microsoft.com/office/drawing/2014/chart" uri="{C3380CC4-5D6E-409C-BE32-E72D297353CC}">
              <c16:uniqueId val="{00000005-1B73-45E5-8D6B-75C8FD9E99D4}"/>
            </c:ext>
          </c:extLst>
        </c:ser>
        <c:dLbls>
          <c:showLegendKey val="0"/>
          <c:showVal val="0"/>
          <c:showCatName val="0"/>
          <c:showSerName val="0"/>
          <c:showPercent val="0"/>
          <c:showBubbleSize val="0"/>
        </c:dLbls>
        <c:smooth val="0"/>
        <c:axId val="623096752"/>
        <c:axId val="623095440"/>
      </c:lineChart>
      <c:catAx>
        <c:axId val="62309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crossAx val="623095440"/>
        <c:crosses val="autoZero"/>
        <c:auto val="1"/>
        <c:lblAlgn val="ctr"/>
        <c:lblOffset val="100"/>
        <c:noMultiLvlLbl val="0"/>
      </c:catAx>
      <c:valAx>
        <c:axId val="6230954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crossAx val="623096752"/>
        <c:crosses val="autoZero"/>
        <c:crossBetween val="between"/>
      </c:valAx>
      <c:spPr>
        <a:noFill/>
        <a:ln>
          <a:noFill/>
        </a:ln>
        <a:effectLst/>
      </c:spPr>
    </c:plotArea>
    <c:legend>
      <c:legendPos val="b"/>
      <c:legendEntry>
        <c:idx val="0"/>
        <c:delete val="1"/>
      </c:legendEntry>
      <c:layout>
        <c:manualLayout>
          <c:xMode val="edge"/>
          <c:yMode val="edge"/>
          <c:x val="0.19863841300548743"/>
          <c:y val="0.95487743577507356"/>
          <c:w val="0.59979119100770828"/>
          <c:h val="3.3001352103714306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r>
              <a:rPr lang="en-US" sz="1800" b="1" i="0" u="none" strike="noStrike" baseline="0" dirty="0">
                <a:solidFill>
                  <a:schemeClr val="accent1"/>
                </a:solidFill>
                <a:latin typeface="Perpetua" panose="02020502060401020303" pitchFamily="18" charset="0"/>
                <a:cs typeface="Times" panose="02020603050405020304" pitchFamily="18" charset="0"/>
              </a:rPr>
              <a:t>Ethnicity and Path Through the Child Welfare System</a:t>
            </a:r>
          </a:p>
          <a:p>
            <a:pPr marL="0" marR="0" indent="0" algn="ctr" defTabSz="914400" rtl="0" eaLnBrk="1" fontAlgn="auto" latinLnBrk="0" hangingPunct="1">
              <a:lnSpc>
                <a:spcPct val="100000"/>
              </a:lnSpc>
              <a:spcBef>
                <a:spcPts val="0"/>
              </a:spcBef>
              <a:spcAft>
                <a:spcPts val="0"/>
              </a:spcAft>
              <a:buClrTx/>
              <a:buSzTx/>
              <a:buFontTx/>
              <a:buNone/>
              <a:tabLst/>
              <a:defRPr sz="2000" b="1">
                <a:latin typeface="Calibri"/>
                <a:ea typeface="Calibri"/>
                <a:cs typeface="Calibri"/>
              </a:defRPr>
            </a:pPr>
            <a:r>
              <a:rPr lang="en-US" sz="1800" b="1" i="0" baseline="0" dirty="0">
                <a:solidFill>
                  <a:schemeClr val="accent1"/>
                </a:solidFill>
                <a:effectLst/>
                <a:latin typeface="Perpetua" panose="02020502060401020303" pitchFamily="18" charset="0"/>
                <a:cs typeface="Times" panose="02020603050405020304" pitchFamily="18" charset="0"/>
              </a:rPr>
              <a:t>Los </a:t>
            </a:r>
            <a:r>
              <a:rPr lang="en-US" sz="1800" b="1" i="0" baseline="0" dirty="0" smtClean="0">
                <a:solidFill>
                  <a:schemeClr val="accent1"/>
                </a:solidFill>
                <a:effectLst/>
                <a:latin typeface="Perpetua" panose="02020502060401020303" pitchFamily="18" charset="0"/>
                <a:cs typeface="Times" panose="02020603050405020304" pitchFamily="18" charset="0"/>
              </a:rPr>
              <a:t>Angeles County: </a:t>
            </a:r>
            <a:r>
              <a:rPr lang="en-US" sz="1800" b="1" i="0" u="none" strike="noStrike" baseline="0" dirty="0">
                <a:solidFill>
                  <a:schemeClr val="accent1"/>
                </a:solidFill>
                <a:latin typeface="Perpetua" panose="02020502060401020303" pitchFamily="18" charset="0"/>
                <a:cs typeface="Times" panose="02020603050405020304" pitchFamily="18" charset="0"/>
              </a:rPr>
              <a:t>2018 </a:t>
            </a:r>
          </a:p>
          <a:p>
            <a:pPr marL="0" marR="0" indent="0" algn="ctr" defTabSz="914400" rtl="0" eaLnBrk="1" fontAlgn="auto" latinLnBrk="0" hangingPunct="1">
              <a:lnSpc>
                <a:spcPct val="100000"/>
              </a:lnSpc>
              <a:spcBef>
                <a:spcPts val="0"/>
              </a:spcBef>
              <a:spcAft>
                <a:spcPts val="0"/>
              </a:spcAft>
              <a:buClrTx/>
              <a:buSzTx/>
              <a:buFontTx/>
              <a:buNone/>
              <a:tabLst/>
              <a:defRPr sz="2000" b="1">
                <a:latin typeface="Calibri"/>
                <a:ea typeface="Calibri"/>
                <a:cs typeface="Calibri"/>
              </a:defRPr>
            </a:pPr>
            <a:r>
              <a:rPr lang="en-US" sz="1800" b="1" i="1" u="none" strike="noStrike" baseline="0" dirty="0">
                <a:solidFill>
                  <a:schemeClr val="accent1"/>
                </a:solidFill>
                <a:latin typeface="Perpetua" panose="02020502060401020303" pitchFamily="18" charset="0"/>
                <a:cs typeface="Times" panose="02020603050405020304" pitchFamily="18" charset="0"/>
              </a:rPr>
              <a:t>(missing &amp; multi-race  values excluded from % calculations)</a:t>
            </a:r>
          </a:p>
          <a:p>
            <a:pPr marL="0" marR="0" indent="0" algn="ctr" defTabSz="914400" rtl="0" eaLnBrk="1" fontAlgn="auto" latinLnBrk="0" hangingPunct="1">
              <a:lnSpc>
                <a:spcPct val="100000"/>
              </a:lnSpc>
              <a:spcBef>
                <a:spcPts val="0"/>
              </a:spcBef>
              <a:spcAft>
                <a:spcPts val="0"/>
              </a:spcAft>
              <a:buClrTx/>
              <a:buSzTx/>
              <a:buFontTx/>
              <a:buNone/>
              <a:tabLst/>
              <a:defRPr sz="2000" b="1">
                <a:latin typeface="Calibri"/>
                <a:ea typeface="Calibri"/>
                <a:cs typeface="Calibri"/>
              </a:defRPr>
            </a:pPr>
            <a:r>
              <a:rPr lang="en-US" sz="1800" b="1" i="1" baseline="0" dirty="0">
                <a:solidFill>
                  <a:schemeClr val="accent1"/>
                </a:solidFill>
                <a:effectLst/>
                <a:latin typeface="Perpetua" panose="02020502060401020303" pitchFamily="18" charset="0"/>
                <a:cs typeface="Times" panose="02020603050405020304" pitchFamily="18" charset="0"/>
              </a:rPr>
              <a:t>*includes children age 18</a:t>
            </a:r>
            <a:endParaRPr lang="en-US" sz="1800" b="1" dirty="0">
              <a:solidFill>
                <a:schemeClr val="accent1"/>
              </a:solidFill>
              <a:effectLst/>
              <a:latin typeface="Perpetua" panose="02020502060401020303" pitchFamily="18" charset="0"/>
              <a:cs typeface="Times" panose="02020603050405020304" pitchFamily="18" charset="0"/>
            </a:endParaRPr>
          </a:p>
        </c:rich>
      </c:tx>
      <c:layout>
        <c:manualLayout>
          <c:xMode val="edge"/>
          <c:yMode val="edge"/>
          <c:x val="0.19222123797025373"/>
          <c:y val="8.0657005291131303E-3"/>
        </c:manualLayout>
      </c:layout>
      <c:overlay val="0"/>
      <c:spPr>
        <a:noFill/>
        <a:ln w="25400">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rgbClr val="000000"/>
              </a:solidFill>
              <a:latin typeface="Calibri"/>
              <a:ea typeface="Calibri"/>
              <a:cs typeface="Calibri"/>
            </a:defRPr>
          </a:pPr>
          <a:endParaRPr lang="en-US"/>
        </a:p>
      </c:txPr>
    </c:title>
    <c:autoTitleDeleted val="0"/>
    <c:plotArea>
      <c:layout>
        <c:manualLayout>
          <c:layoutTarget val="inner"/>
          <c:xMode val="edge"/>
          <c:yMode val="edge"/>
          <c:x val="0.10321864594894603"/>
          <c:y val="0.22349102773246307"/>
          <c:w val="0.75915649278579522"/>
          <c:h val="0.66068515497553226"/>
        </c:manualLayout>
      </c:layout>
      <c:barChart>
        <c:barDir val="col"/>
        <c:grouping val="percentStacked"/>
        <c:varyColors val="0"/>
        <c:ser>
          <c:idx val="0"/>
          <c:order val="0"/>
          <c:tx>
            <c:strRef>
              <c:f>table_race_contact!$B$11</c:f>
              <c:strCache>
                <c:ptCount val="1"/>
                <c:pt idx="0">
                  <c:v>Black </c:v>
                </c:pt>
              </c:strCache>
            </c:strRef>
          </c:tx>
          <c:spPr>
            <a:solidFill>
              <a:schemeClr val="accent2">
                <a:lumMod val="40000"/>
                <a:lumOff val="60000"/>
              </a:schemeClr>
            </a:solidFill>
            <a:ln>
              <a:noFill/>
            </a:ln>
            <a:effectLst/>
          </c:spPr>
          <c:invertIfNegative val="0"/>
          <c:dLbls>
            <c:spPr>
              <a:noFill/>
              <a:ln w="25400">
                <a:noFill/>
              </a:ln>
              <a:effectLst/>
            </c:spPr>
            <c:txPr>
              <a:bodyPr rot="0" spcFirstLastPara="1" vertOverflow="ellipsis" vert="horz" wrap="square" anchor="ctr" anchorCtr="1"/>
              <a:lstStyle/>
              <a:p>
                <a:pPr>
                  <a:defRPr sz="1400" b="1" i="0" u="none" strike="noStrike" kern="1200" baseline="0">
                    <a:solidFill>
                      <a:schemeClr val="tx1"/>
                    </a:solidFill>
                    <a:latin typeface="Perpetua" panose="02020502060401020303" pitchFamily="18" charset="0"/>
                    <a:ea typeface="Calibri"/>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table_race_contact!$A$12:$A$17</c:f>
              <c:strCache>
                <c:ptCount val="6"/>
                <c:pt idx="0">
                  <c:v>Population 
(2,283,641)</c:v>
                </c:pt>
                <c:pt idx="1">
                  <c:v>Allegations 
(121,315)</c:v>
                </c:pt>
                <c:pt idx="2">
                  <c:v>Substantiations 
(22,852)</c:v>
                </c:pt>
                <c:pt idx="3">
                  <c:v>Entries 
(9,395)</c:v>
                </c:pt>
                <c:pt idx="4">
                  <c:v>In Care 
(18,514)</c:v>
                </c:pt>
                <c:pt idx="5">
                  <c:v>Exits* 
(8,846)</c:v>
                </c:pt>
              </c:strCache>
            </c:strRef>
          </c:cat>
          <c:val>
            <c:numRef>
              <c:f>table_race_contact!$B$12:$B$17</c:f>
              <c:numCache>
                <c:formatCode>0.0</c:formatCode>
                <c:ptCount val="6"/>
                <c:pt idx="0">
                  <c:v>7.4</c:v>
                </c:pt>
                <c:pt idx="1">
                  <c:v>18.7</c:v>
                </c:pt>
                <c:pt idx="2">
                  <c:v>20.3</c:v>
                </c:pt>
                <c:pt idx="3">
                  <c:v>23.5</c:v>
                </c:pt>
                <c:pt idx="4">
                  <c:v>27.7</c:v>
                </c:pt>
                <c:pt idx="5">
                  <c:v>24.5</c:v>
                </c:pt>
              </c:numCache>
            </c:numRef>
          </c:val>
          <c:extLst>
            <c:ext xmlns:c16="http://schemas.microsoft.com/office/drawing/2014/chart" uri="{C3380CC4-5D6E-409C-BE32-E72D297353CC}">
              <c16:uniqueId val="{00000000-A53C-4D30-95FC-BCDCF33CE2E1}"/>
            </c:ext>
          </c:extLst>
        </c:ser>
        <c:ser>
          <c:idx val="1"/>
          <c:order val="1"/>
          <c:tx>
            <c:strRef>
              <c:f>table_race_contact!$C$11</c:f>
              <c:strCache>
                <c:ptCount val="1"/>
                <c:pt idx="0">
                  <c:v>White</c:v>
                </c:pt>
              </c:strCache>
            </c:strRef>
          </c:tx>
          <c:spPr>
            <a:solidFill>
              <a:schemeClr val="accent2">
                <a:shade val="76000"/>
              </a:schemeClr>
            </a:solidFill>
            <a:ln>
              <a:noFill/>
            </a:ln>
            <a:effectLst/>
          </c:spPr>
          <c:invertIfNegative val="0"/>
          <c:dLbls>
            <c:spPr>
              <a:noFill/>
              <a:ln w="25400">
                <a:noFill/>
              </a:ln>
              <a:effectLst/>
            </c:spPr>
            <c:txPr>
              <a:bodyPr rot="0" spcFirstLastPara="1" vertOverflow="ellipsis" vert="horz" wrap="square" anchor="ctr" anchorCtr="1"/>
              <a:lstStyle/>
              <a:p>
                <a:pPr>
                  <a:defRPr sz="1400" b="1" i="0" u="none" strike="noStrike" kern="1200" baseline="0">
                    <a:solidFill>
                      <a:schemeClr val="tx1"/>
                    </a:solidFill>
                    <a:latin typeface="Perpetua" panose="02020502060401020303" pitchFamily="18" charset="0"/>
                    <a:ea typeface="Calibri"/>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table_race_contact!$A$12:$A$17</c:f>
              <c:strCache>
                <c:ptCount val="6"/>
                <c:pt idx="0">
                  <c:v>Population 
(2,283,641)</c:v>
                </c:pt>
                <c:pt idx="1">
                  <c:v>Allegations 
(121,315)</c:v>
                </c:pt>
                <c:pt idx="2">
                  <c:v>Substantiations 
(22,852)</c:v>
                </c:pt>
                <c:pt idx="3">
                  <c:v>Entries 
(9,395)</c:v>
                </c:pt>
                <c:pt idx="4">
                  <c:v>In Care 
(18,514)</c:v>
                </c:pt>
                <c:pt idx="5">
                  <c:v>Exits* 
(8,846)</c:v>
                </c:pt>
              </c:strCache>
            </c:strRef>
          </c:cat>
          <c:val>
            <c:numRef>
              <c:f>table_race_contact!$C$12:$C$17</c:f>
              <c:numCache>
                <c:formatCode>0.0</c:formatCode>
                <c:ptCount val="6"/>
                <c:pt idx="0">
                  <c:v>18.100000000000001</c:v>
                </c:pt>
                <c:pt idx="1">
                  <c:v>12.8</c:v>
                </c:pt>
                <c:pt idx="2">
                  <c:v>12.9</c:v>
                </c:pt>
                <c:pt idx="3">
                  <c:v>11.3</c:v>
                </c:pt>
                <c:pt idx="4">
                  <c:v>10.8</c:v>
                </c:pt>
                <c:pt idx="5">
                  <c:v>10.8</c:v>
                </c:pt>
              </c:numCache>
            </c:numRef>
          </c:val>
          <c:extLst>
            <c:ext xmlns:c16="http://schemas.microsoft.com/office/drawing/2014/chart" uri="{C3380CC4-5D6E-409C-BE32-E72D297353CC}">
              <c16:uniqueId val="{00000001-A53C-4D30-95FC-BCDCF33CE2E1}"/>
            </c:ext>
          </c:extLst>
        </c:ser>
        <c:ser>
          <c:idx val="2"/>
          <c:order val="2"/>
          <c:tx>
            <c:strRef>
              <c:f>table_race_contact!$D$11</c:f>
              <c:strCache>
                <c:ptCount val="1"/>
                <c:pt idx="0">
                  <c:v>Latino</c:v>
                </c:pt>
              </c:strCache>
            </c:strRef>
          </c:tx>
          <c:spPr>
            <a:solidFill>
              <a:schemeClr val="accent2"/>
            </a:solidFill>
            <a:ln>
              <a:noFill/>
            </a:ln>
            <a:effectLst/>
          </c:spPr>
          <c:invertIfNegative val="0"/>
          <c:dLbls>
            <c:spPr>
              <a:noFill/>
              <a:ln w="25400">
                <a:noFill/>
              </a:ln>
              <a:effectLst/>
            </c:spPr>
            <c:txPr>
              <a:bodyPr rot="0" spcFirstLastPara="1" vertOverflow="ellipsis" vert="horz" wrap="square" anchor="ctr" anchorCtr="1"/>
              <a:lstStyle/>
              <a:p>
                <a:pPr>
                  <a:defRPr sz="1400" b="1" i="0" u="none" strike="noStrike" kern="1200" baseline="0">
                    <a:solidFill>
                      <a:schemeClr val="tx1"/>
                    </a:solidFill>
                    <a:latin typeface="Perpetua" panose="02020502060401020303" pitchFamily="18" charset="0"/>
                    <a:ea typeface="Calibri"/>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table_race_contact!$A$12:$A$17</c:f>
              <c:strCache>
                <c:ptCount val="6"/>
                <c:pt idx="0">
                  <c:v>Population 
(2,283,641)</c:v>
                </c:pt>
                <c:pt idx="1">
                  <c:v>Allegations 
(121,315)</c:v>
                </c:pt>
                <c:pt idx="2">
                  <c:v>Substantiations 
(22,852)</c:v>
                </c:pt>
                <c:pt idx="3">
                  <c:v>Entries 
(9,395)</c:v>
                </c:pt>
                <c:pt idx="4">
                  <c:v>In Care 
(18,514)</c:v>
                </c:pt>
                <c:pt idx="5">
                  <c:v>Exits* 
(8,846)</c:v>
                </c:pt>
              </c:strCache>
            </c:strRef>
          </c:cat>
          <c:val>
            <c:numRef>
              <c:f>table_race_contact!$D$12:$D$17</c:f>
              <c:numCache>
                <c:formatCode>0.0</c:formatCode>
                <c:ptCount val="6"/>
                <c:pt idx="0">
                  <c:v>63.8</c:v>
                </c:pt>
                <c:pt idx="1">
                  <c:v>64.599999999999994</c:v>
                </c:pt>
                <c:pt idx="2">
                  <c:v>64.099999999999994</c:v>
                </c:pt>
                <c:pt idx="3">
                  <c:v>62.7</c:v>
                </c:pt>
                <c:pt idx="4">
                  <c:v>59.8</c:v>
                </c:pt>
                <c:pt idx="5">
                  <c:v>62.6</c:v>
                </c:pt>
              </c:numCache>
            </c:numRef>
          </c:val>
          <c:extLst>
            <c:ext xmlns:c16="http://schemas.microsoft.com/office/drawing/2014/chart" uri="{C3380CC4-5D6E-409C-BE32-E72D297353CC}">
              <c16:uniqueId val="{00000002-A53C-4D30-95FC-BCDCF33CE2E1}"/>
            </c:ext>
          </c:extLst>
        </c:ser>
        <c:ser>
          <c:idx val="3"/>
          <c:order val="3"/>
          <c:tx>
            <c:strRef>
              <c:f>table_race_contact!$E$11</c:f>
              <c:strCache>
                <c:ptCount val="1"/>
                <c:pt idx="0">
                  <c:v>Asian/PI </c:v>
                </c:pt>
              </c:strCache>
            </c:strRef>
          </c:tx>
          <c:spPr>
            <a:solidFill>
              <a:schemeClr val="accent2">
                <a:tint val="77000"/>
              </a:schemeClr>
            </a:solidFill>
            <a:ln>
              <a:noFill/>
            </a:ln>
            <a:effectLst/>
          </c:spPr>
          <c:invertIfNegative val="0"/>
          <c:dLbls>
            <c:spPr>
              <a:noFill/>
              <a:ln w="25400">
                <a:noFill/>
              </a:ln>
              <a:effectLst/>
            </c:spPr>
            <c:txPr>
              <a:bodyPr rot="0" spcFirstLastPara="1" vertOverflow="ellipsis" vert="horz" wrap="square" anchor="ctr" anchorCtr="1"/>
              <a:lstStyle/>
              <a:p>
                <a:pPr>
                  <a:defRPr sz="1400" b="1" i="0" u="none" strike="noStrike" kern="1200" baseline="0">
                    <a:solidFill>
                      <a:schemeClr val="tx1"/>
                    </a:solidFill>
                    <a:latin typeface="Perpetua" panose="02020502060401020303" pitchFamily="18" charset="0"/>
                    <a:ea typeface="Calibri"/>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table_race_contact!$A$12:$A$17</c:f>
              <c:strCache>
                <c:ptCount val="6"/>
                <c:pt idx="0">
                  <c:v>Population 
(2,283,641)</c:v>
                </c:pt>
                <c:pt idx="1">
                  <c:v>Allegations 
(121,315)</c:v>
                </c:pt>
                <c:pt idx="2">
                  <c:v>Substantiations 
(22,852)</c:v>
                </c:pt>
                <c:pt idx="3">
                  <c:v>Entries 
(9,395)</c:v>
                </c:pt>
                <c:pt idx="4">
                  <c:v>In Care 
(18,514)</c:v>
                </c:pt>
                <c:pt idx="5">
                  <c:v>Exits* 
(8,846)</c:v>
                </c:pt>
              </c:strCache>
            </c:strRef>
          </c:cat>
          <c:val>
            <c:numRef>
              <c:f>table_race_contact!$E$12:$E$17</c:f>
              <c:numCache>
                <c:formatCode>0.0</c:formatCode>
                <c:ptCount val="6"/>
                <c:pt idx="0">
                  <c:v>10.5</c:v>
                </c:pt>
                <c:pt idx="1">
                  <c:v>3.7</c:v>
                </c:pt>
                <c:pt idx="2">
                  <c:v>2.5</c:v>
                </c:pt>
                <c:pt idx="3">
                  <c:v>2.1</c:v>
                </c:pt>
                <c:pt idx="4">
                  <c:v>1.4</c:v>
                </c:pt>
                <c:pt idx="5">
                  <c:v>2</c:v>
                </c:pt>
              </c:numCache>
            </c:numRef>
          </c:val>
          <c:extLst>
            <c:ext xmlns:c16="http://schemas.microsoft.com/office/drawing/2014/chart" uri="{C3380CC4-5D6E-409C-BE32-E72D297353CC}">
              <c16:uniqueId val="{00000003-A53C-4D30-95FC-BCDCF33CE2E1}"/>
            </c:ext>
          </c:extLst>
        </c:ser>
        <c:ser>
          <c:idx val="4"/>
          <c:order val="4"/>
          <c:tx>
            <c:strRef>
              <c:f>table_race_contact!$F$11</c:f>
              <c:strCache>
                <c:ptCount val="1"/>
                <c:pt idx="0">
                  <c:v>Native American</c:v>
                </c:pt>
              </c:strCache>
            </c:strRef>
          </c:tx>
          <c:spPr>
            <a:solidFill>
              <a:schemeClr val="accent2">
                <a:tint val="54000"/>
              </a:schemeClr>
            </a:solidFill>
            <a:ln>
              <a:noFill/>
            </a:ln>
            <a:effectLst/>
          </c:spPr>
          <c:invertIfNegative val="0"/>
          <c:dLbls>
            <c:dLbl>
              <c:idx val="0"/>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53C-4D30-95FC-BCDCF33CE2E1}"/>
                </c:ext>
              </c:extLst>
            </c:dLbl>
            <c:dLbl>
              <c:idx val="1"/>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53C-4D30-95FC-BCDCF33CE2E1}"/>
                </c:ext>
              </c:extLst>
            </c:dLbl>
            <c:dLbl>
              <c:idx val="2"/>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53C-4D30-95FC-BCDCF33CE2E1}"/>
                </c:ext>
              </c:extLst>
            </c:dLbl>
            <c:dLbl>
              <c:idx val="3"/>
              <c:layout>
                <c:manualLayout>
                  <c:x val="0"/>
                  <c:y val="-1.74149644938699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53C-4D30-95FC-BCDCF33CE2E1}"/>
                </c:ext>
              </c:extLst>
            </c:dLbl>
            <c:dLbl>
              <c:idx val="4"/>
              <c:layout>
                <c:manualLayout>
                  <c:x val="0"/>
                  <c:y val="-1.95918350556036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53C-4D30-95FC-BCDCF33CE2E1}"/>
                </c:ext>
              </c:extLst>
            </c:dLbl>
            <c:dLbl>
              <c:idx val="5"/>
              <c:layout>
                <c:manualLayout>
                  <c:x val="0"/>
                  <c:y val="-1.95918350556036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53C-4D30-95FC-BCDCF33CE2E1}"/>
                </c:ext>
              </c:extLst>
            </c:dLbl>
            <c:spPr>
              <a:noFill/>
              <a:ln w="25400">
                <a:noFill/>
              </a:ln>
              <a:effectLst/>
            </c:spPr>
            <c:txPr>
              <a:bodyPr rot="0" spcFirstLastPara="1" vertOverflow="ellipsis" vert="horz" wrap="square" anchor="ctr" anchorCtr="1"/>
              <a:lstStyle/>
              <a:p>
                <a:pPr>
                  <a:defRPr sz="1400" b="1" i="0" u="none" strike="noStrike" kern="1200" baseline="0">
                    <a:solidFill>
                      <a:schemeClr val="tx1"/>
                    </a:solidFill>
                    <a:latin typeface="Perpetua" panose="02020502060401020303" pitchFamily="18" charset="0"/>
                    <a:ea typeface="Calibri"/>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table_race_contact!$A$12:$A$17</c:f>
              <c:strCache>
                <c:ptCount val="6"/>
                <c:pt idx="0">
                  <c:v>Population 
(2,283,641)</c:v>
                </c:pt>
                <c:pt idx="1">
                  <c:v>Allegations 
(121,315)</c:v>
                </c:pt>
                <c:pt idx="2">
                  <c:v>Substantiations 
(22,852)</c:v>
                </c:pt>
                <c:pt idx="3">
                  <c:v>Entries 
(9,395)</c:v>
                </c:pt>
                <c:pt idx="4">
                  <c:v>In Care 
(18,514)</c:v>
                </c:pt>
                <c:pt idx="5">
                  <c:v>Exits* 
(8,846)</c:v>
                </c:pt>
              </c:strCache>
            </c:strRef>
          </c:cat>
          <c:val>
            <c:numRef>
              <c:f>table_race_contact!$F$12:$F$17</c:f>
              <c:numCache>
                <c:formatCode>0.0</c:formatCode>
                <c:ptCount val="6"/>
                <c:pt idx="0">
                  <c:v>0.1</c:v>
                </c:pt>
                <c:pt idx="1">
                  <c:v>0.2</c:v>
                </c:pt>
                <c:pt idx="2">
                  <c:v>0.2</c:v>
                </c:pt>
                <c:pt idx="3">
                  <c:v>0.4</c:v>
                </c:pt>
                <c:pt idx="4">
                  <c:v>0.4</c:v>
                </c:pt>
                <c:pt idx="5">
                  <c:v>0.2</c:v>
                </c:pt>
              </c:numCache>
            </c:numRef>
          </c:val>
          <c:extLst>
            <c:ext xmlns:c16="http://schemas.microsoft.com/office/drawing/2014/chart" uri="{C3380CC4-5D6E-409C-BE32-E72D297353CC}">
              <c16:uniqueId val="{0000000A-A53C-4D30-95FC-BCDCF33CE2E1}"/>
            </c:ext>
          </c:extLst>
        </c:ser>
        <c:dLbls>
          <c:showLegendKey val="0"/>
          <c:showVal val="0"/>
          <c:showCatName val="0"/>
          <c:showSerName val="0"/>
          <c:showPercent val="0"/>
          <c:showBubbleSize val="0"/>
        </c:dLbls>
        <c:gapWidth val="20"/>
        <c:overlap val="100"/>
        <c:axId val="218180992"/>
        <c:axId val="218186880"/>
      </c:barChart>
      <c:catAx>
        <c:axId val="218180992"/>
        <c:scaling>
          <c:orientation val="minMax"/>
        </c:scaling>
        <c:delete val="0"/>
        <c:axPos val="b"/>
        <c:numFmt formatCode="General" sourceLinked="1"/>
        <c:majorTickMark val="out"/>
        <c:minorTickMark val="none"/>
        <c:tickLblPos val="nextTo"/>
        <c:spPr>
          <a:noFill/>
          <a:ln w="3175" cap="rnd" cmpd="sng" algn="ctr">
            <a:solidFill>
              <a:srgbClr val="000000"/>
            </a:solidFill>
            <a:prstDash val="solid"/>
            <a:round/>
          </a:ln>
          <a:effectLst/>
        </c:spPr>
        <c:txPr>
          <a:bodyPr rot="0" spcFirstLastPara="1" vertOverflow="ellipsis" wrap="square" anchor="ctr" anchorCtr="1"/>
          <a:lstStyle/>
          <a:p>
            <a:pPr>
              <a:defRPr sz="1400" b="1" i="0" u="none" strike="noStrike" kern="1200" baseline="0">
                <a:solidFill>
                  <a:srgbClr val="00618A"/>
                </a:solidFill>
                <a:latin typeface="Perpetua" panose="02020502060401020303" pitchFamily="18" charset="0"/>
                <a:ea typeface="Calibri"/>
                <a:cs typeface="Times" panose="02020603050405020304" pitchFamily="18" charset="0"/>
              </a:defRPr>
            </a:pPr>
            <a:endParaRPr lang="en-US"/>
          </a:p>
        </c:txPr>
        <c:crossAx val="218186880"/>
        <c:crosses val="autoZero"/>
        <c:auto val="1"/>
        <c:lblAlgn val="ctr"/>
        <c:lblOffset val="100"/>
        <c:tickLblSkip val="1"/>
        <c:tickMarkSkip val="1"/>
        <c:noMultiLvlLbl val="0"/>
      </c:catAx>
      <c:valAx>
        <c:axId val="218186880"/>
        <c:scaling>
          <c:orientation val="minMax"/>
        </c:scaling>
        <c:delete val="0"/>
        <c:axPos val="l"/>
        <c:numFmt formatCode="0%" sourceLinked="1"/>
        <c:majorTickMark val="out"/>
        <c:minorTickMark val="none"/>
        <c:tickLblPos val="nextTo"/>
        <c:spPr>
          <a:noFill/>
          <a:ln w="3175" cap="rnd" cmpd="sng" algn="ctr">
            <a:solidFill>
              <a:srgbClr val="000000"/>
            </a:solidFill>
            <a:prstDash val="solid"/>
            <a:round/>
          </a:ln>
          <a:effectLst/>
        </c:spPr>
        <c:txPr>
          <a:bodyPr rot="0" spcFirstLastPara="1" vertOverflow="ellipsis" wrap="square" anchor="ctr" anchorCtr="1"/>
          <a:lstStyle/>
          <a:p>
            <a:pPr>
              <a:defRPr sz="1400" b="1" i="0" u="none" strike="noStrike" kern="1200" baseline="0">
                <a:solidFill>
                  <a:srgbClr val="00618A"/>
                </a:solidFill>
                <a:latin typeface="Perpetua" panose="02020502060401020303" pitchFamily="18" charset="0"/>
                <a:ea typeface="Calibri"/>
                <a:cs typeface="Times" panose="02020603050405020304" pitchFamily="18" charset="0"/>
              </a:defRPr>
            </a:pPr>
            <a:endParaRPr lang="en-US"/>
          </a:p>
        </c:txPr>
        <c:crossAx val="218180992"/>
        <c:crosses val="autoZero"/>
        <c:crossBetween val="between"/>
        <c:majorUnit val="0.1"/>
      </c:valAx>
      <c:spPr>
        <a:solidFill>
          <a:srgbClr val="FFFFFF"/>
        </a:solidFill>
        <a:ln w="25400">
          <a:noFill/>
        </a:ln>
        <a:effectLst/>
      </c:spPr>
    </c:plotArea>
    <c:legend>
      <c:legendPos val="r"/>
      <c:layout>
        <c:manualLayout>
          <c:xMode val="edge"/>
          <c:yMode val="edge"/>
          <c:x val="0.8590455049944522"/>
          <c:y val="0.32300163132137011"/>
          <c:w val="0.13873473917869006"/>
          <c:h val="0.50570962479608605"/>
        </c:manualLayout>
      </c:layout>
      <c:overlay val="0"/>
      <c:spPr>
        <a:noFill/>
        <a:ln w="25400">
          <a:noFill/>
        </a:ln>
        <a:effectLst/>
      </c:spPr>
      <c:txPr>
        <a:bodyPr rot="0" spcFirstLastPara="1" vertOverflow="ellipsis" vert="horz" wrap="square" anchor="ctr" anchorCtr="1"/>
        <a:lstStyle/>
        <a:p>
          <a:pPr>
            <a:defRPr sz="1400" b="1" i="0" u="none" strike="noStrike" kern="1200" baseline="0">
              <a:solidFill>
                <a:srgbClr val="00618A"/>
              </a:solidFill>
              <a:latin typeface="Perpetua" panose="02020502060401020303" pitchFamily="18" charset="0"/>
              <a:ea typeface="Calibri"/>
              <a:cs typeface="Times" panose="02020603050405020304" pitchFamily="18" charset="0"/>
            </a:defRPr>
          </a:pPr>
          <a:endParaRPr lang="en-US"/>
        </a:p>
      </c:txPr>
    </c:legend>
    <c:plotVisOnly val="1"/>
    <c:dispBlanksAs val="gap"/>
    <c:showDLblsOverMax val="0"/>
  </c:chart>
  <c:spPr>
    <a:noFill/>
    <a:ln w="9525" cap="rnd" cmpd="sng" algn="ctr">
      <a:noFill/>
      <a:prstDash val="solid"/>
    </a:ln>
    <a:effectLst/>
  </c:spPr>
  <c:txPr>
    <a:bodyPr/>
    <a:lstStyle/>
    <a:p>
      <a:pPr>
        <a:defRPr sz="1125" b="0" i="0" u="none" strike="noStrike" baseline="0">
          <a:solidFill>
            <a:srgbClr val="000000"/>
          </a:solidFill>
          <a:latin typeface="Times New Roman"/>
          <a:ea typeface="Times New Roman"/>
          <a:cs typeface="Times New Roman"/>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dirty="0">
                <a:solidFill>
                  <a:schemeClr val="accent1"/>
                </a:solidFill>
                <a:latin typeface="Times" panose="02020603050405020304" pitchFamily="18" charset="0"/>
                <a:cs typeface="Times" panose="02020603050405020304" pitchFamily="18" charset="0"/>
              </a:rPr>
              <a:t> </a:t>
            </a:r>
            <a:r>
              <a:rPr lang="en-US" sz="2000" dirty="0">
                <a:solidFill>
                  <a:srgbClr val="00618A"/>
                </a:solidFill>
                <a:latin typeface="Perpetua" panose="02020502060401020303" pitchFamily="18" charset="0"/>
                <a:cs typeface="Times" panose="02020603050405020304" pitchFamily="18" charset="0"/>
              </a:rPr>
              <a:t>General Population Racial Disparity Indices </a:t>
            </a:r>
          </a:p>
          <a:p>
            <a:pPr>
              <a:defRPr/>
            </a:pPr>
            <a:r>
              <a:rPr lang="en-US" sz="2000" dirty="0">
                <a:solidFill>
                  <a:srgbClr val="00618A"/>
                </a:solidFill>
                <a:latin typeface="Perpetua" panose="02020502060401020303" pitchFamily="18" charset="0"/>
                <a:cs typeface="Times" panose="02020603050405020304" pitchFamily="18" charset="0"/>
              </a:rPr>
              <a:t>Los </a:t>
            </a:r>
            <a:r>
              <a:rPr lang="en-US" sz="2000" dirty="0" smtClean="0">
                <a:solidFill>
                  <a:srgbClr val="00618A"/>
                </a:solidFill>
                <a:latin typeface="Perpetua" panose="02020502060401020303" pitchFamily="18" charset="0"/>
                <a:cs typeface="Times" panose="02020603050405020304" pitchFamily="18" charset="0"/>
              </a:rPr>
              <a:t>Angeles County:</a:t>
            </a:r>
            <a:r>
              <a:rPr lang="en-US" sz="2000" baseline="0" dirty="0" smtClean="0">
                <a:solidFill>
                  <a:srgbClr val="00618A"/>
                </a:solidFill>
                <a:latin typeface="Perpetua" panose="02020502060401020303" pitchFamily="18" charset="0"/>
                <a:cs typeface="Times" panose="02020603050405020304" pitchFamily="18" charset="0"/>
              </a:rPr>
              <a:t> </a:t>
            </a:r>
            <a:r>
              <a:rPr lang="en-US" sz="2000" dirty="0">
                <a:solidFill>
                  <a:srgbClr val="00618A"/>
                </a:solidFill>
                <a:latin typeface="Perpetua" panose="02020502060401020303" pitchFamily="18" charset="0"/>
                <a:cs typeface="Times" panose="02020603050405020304" pitchFamily="18" charset="0"/>
              </a:rPr>
              <a:t>2018</a:t>
            </a:r>
          </a:p>
          <a:p>
            <a:pPr>
              <a:defRPr/>
            </a:pPr>
            <a:r>
              <a:rPr lang="en-US" sz="2000" dirty="0">
                <a:solidFill>
                  <a:srgbClr val="00618A"/>
                </a:solidFill>
                <a:latin typeface="Perpetua" panose="02020502060401020303" pitchFamily="18" charset="0"/>
                <a:cs typeface="Times" panose="02020603050405020304" pitchFamily="18" charset="0"/>
              </a:rPr>
              <a:t>(group compared to White)</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20770014085482708"/>
          <c:y val="0.22714260717410301"/>
          <c:w val="0.61723370355831619"/>
          <c:h val="0.73572593800979047"/>
        </c:manualLayout>
      </c:layout>
      <c:barChart>
        <c:barDir val="bar"/>
        <c:grouping val="clustered"/>
        <c:varyColors val="0"/>
        <c:ser>
          <c:idx val="0"/>
          <c:order val="0"/>
          <c:tx>
            <c:strRef>
              <c:f>table_logged_disparity!$B$10</c:f>
              <c:strCache>
                <c:ptCount val="1"/>
                <c:pt idx="0">
                  <c:v>in care</c:v>
                </c:pt>
              </c:strCache>
            </c:strRef>
          </c:tx>
          <c:spPr>
            <a:solidFill>
              <a:schemeClr val="accent2">
                <a:shade val="58000"/>
              </a:schemeClr>
            </a:solidFill>
            <a:ln>
              <a:noFill/>
            </a:ln>
            <a:effectLst/>
          </c:spPr>
          <c:invertIfNegative val="0"/>
          <c:dLbls>
            <c:dLbl>
              <c:idx val="0"/>
              <c:layout/>
              <c:tx>
                <c:strRef>
                  <c:f>table_logged_disparity!$B$18</c:f>
                  <c:strCache>
                    <c:ptCount val="1"/>
                    <c:pt idx="0">
                      <c:v>0.22</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{8BEE8585-1C6F-473E-883C-9D3D19947EB4}</c15:txfldGUID>
                      <c15:f>table_logged_disparity!$B$18</c15:f>
                      <c15:dlblFieldTableCache>
                        <c:ptCount val="1"/>
                        <c:pt idx="0">
                          <c:v>0.22</c:v>
                        </c:pt>
                      </c15:dlblFieldTableCache>
                    </c15:dlblFTEntry>
                  </c15:dlblFieldTable>
                  <c15:showDataLabelsRange val="0"/>
                </c:ext>
                <c:ext xmlns:c16="http://schemas.microsoft.com/office/drawing/2014/chart" uri="{C3380CC4-5D6E-409C-BE32-E72D297353CC}">
                  <c16:uniqueId val="{00000000-6D68-443F-A610-4F77493D1446}"/>
                </c:ext>
              </c:extLst>
            </c:dLbl>
            <c:dLbl>
              <c:idx val="1"/>
              <c:layout/>
              <c:tx>
                <c:strRef>
                  <c:f>table_logged_disparity!$B$19</c:f>
                  <c:strCache>
                    <c:ptCount val="1"/>
                    <c:pt idx="0">
                      <c:v>1.58</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{08973D4B-D92D-4599-9D94-14043EDF4380}</c15:txfldGUID>
                      <c15:f>table_logged_disparity!$B$19</c15:f>
                      <c15:dlblFieldTableCache>
                        <c:ptCount val="1"/>
                        <c:pt idx="0">
                          <c:v>1.58</c:v>
                        </c:pt>
                      </c15:dlblFieldTableCache>
                    </c15:dlblFTEntry>
                  </c15:dlblFieldTable>
                  <c15:showDataLabelsRange val="0"/>
                </c:ext>
                <c:ext xmlns:c16="http://schemas.microsoft.com/office/drawing/2014/chart" uri="{C3380CC4-5D6E-409C-BE32-E72D297353CC}">
                  <c16:uniqueId val="{00000001-6D68-443F-A610-4F77493D1446}"/>
                </c:ext>
              </c:extLst>
            </c:dLbl>
            <c:dLbl>
              <c:idx val="2"/>
              <c:layout/>
              <c:tx>
                <c:strRef>
                  <c:f>table_logged_disparity!$B$20</c:f>
                  <c:strCache>
                    <c:ptCount val="1"/>
                    <c:pt idx="0">
                      <c:v>4.96</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{39732CC9-BFE3-4FE8-B569-BED2B43206C7}</c15:txfldGUID>
                      <c15:f>table_logged_disparity!$B$20</c15:f>
                      <c15:dlblFieldTableCache>
                        <c:ptCount val="1"/>
                        <c:pt idx="0">
                          <c:v>4.96</c:v>
                        </c:pt>
                      </c15:dlblFieldTableCache>
                    </c15:dlblFTEntry>
                  </c15:dlblFieldTable>
                  <c15:showDataLabelsRange val="0"/>
                </c:ext>
                <c:ext xmlns:c16="http://schemas.microsoft.com/office/drawing/2014/chart" uri="{C3380CC4-5D6E-409C-BE32-E72D297353CC}">
                  <c16:uniqueId val="{00000002-6D68-443F-A610-4F77493D1446}"/>
                </c:ext>
              </c:extLst>
            </c:dLbl>
            <c:dLbl>
              <c:idx val="3"/>
              <c:layout/>
              <c:tx>
                <c:strRef>
                  <c:f>table_logged_disparity!$B$21</c:f>
                  <c:strCache>
                    <c:ptCount val="1"/>
                    <c:pt idx="0">
                      <c:v>6.26</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{50B59DD2-E5A8-4D98-826A-CEA8A8F0A574}</c15:txfldGUID>
                      <c15:f>table_logged_disparity!$B$21</c15:f>
                      <c15:dlblFieldTableCache>
                        <c:ptCount val="1"/>
                        <c:pt idx="0">
                          <c:v>6.26</c:v>
                        </c:pt>
                      </c15:dlblFieldTableCache>
                    </c15:dlblFTEntry>
                  </c15:dlblFieldTable>
                  <c15:showDataLabelsRange val="0"/>
                </c:ext>
                <c:ext xmlns:c16="http://schemas.microsoft.com/office/drawing/2014/chart" uri="{C3380CC4-5D6E-409C-BE32-E72D297353CC}">
                  <c16:uniqueId val="{00000003-6D68-443F-A610-4F77493D1446}"/>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table_logged_disparity!$A$11:$A$14</c:f>
              <c:strCache>
                <c:ptCount val="4"/>
                <c:pt idx="0">
                  <c:v>Asian/PI</c:v>
                </c:pt>
                <c:pt idx="1">
                  <c:v>Latino</c:v>
                </c:pt>
                <c:pt idx="2">
                  <c:v>Native American</c:v>
                </c:pt>
                <c:pt idx="3">
                  <c:v>Black</c:v>
                </c:pt>
              </c:strCache>
            </c:strRef>
          </c:cat>
          <c:val>
            <c:numRef>
              <c:f>table_logged_disparity!$B$11:$B$14</c:f>
              <c:numCache>
                <c:formatCode>General</c:formatCode>
                <c:ptCount val="4"/>
                <c:pt idx="0">
                  <c:v>-0.65757731917779372</c:v>
                </c:pt>
                <c:pt idx="1">
                  <c:v>0.19865708695442263</c:v>
                </c:pt>
                <c:pt idx="2">
                  <c:v>0.69548167649019743</c:v>
                </c:pt>
                <c:pt idx="3">
                  <c:v>0.7965743332104297</c:v>
                </c:pt>
              </c:numCache>
            </c:numRef>
          </c:val>
          <c:extLst>
            <c:ext xmlns:c16="http://schemas.microsoft.com/office/drawing/2014/chart" uri="{C3380CC4-5D6E-409C-BE32-E72D297353CC}">
              <c16:uniqueId val="{00000004-6D68-443F-A610-4F77493D1446}"/>
            </c:ext>
          </c:extLst>
        </c:ser>
        <c:ser>
          <c:idx val="1"/>
          <c:order val="1"/>
          <c:tx>
            <c:strRef>
              <c:f>table_logged_disparity!$C$10</c:f>
              <c:strCache>
                <c:ptCount val="1"/>
                <c:pt idx="0">
                  <c:v>entries</c:v>
                </c:pt>
              </c:strCache>
            </c:strRef>
          </c:tx>
          <c:spPr>
            <a:solidFill>
              <a:schemeClr val="accent2">
                <a:shade val="86000"/>
              </a:schemeClr>
            </a:solidFill>
            <a:ln>
              <a:noFill/>
            </a:ln>
            <a:effectLst/>
          </c:spPr>
          <c:invertIfNegative val="0"/>
          <c:dLbls>
            <c:dLbl>
              <c:idx val="0"/>
              <c:layout/>
              <c:tx>
                <c:strRef>
                  <c:f>table_logged_disparity!$C$18</c:f>
                  <c:strCache>
                    <c:ptCount val="1"/>
                    <c:pt idx="0">
                      <c:v>0.32</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{95B57093-CEA9-4907-950A-FC6289A5AAC0}</c15:txfldGUID>
                      <c15:f>table_logged_disparity!$C$18</c15:f>
                      <c15:dlblFieldTableCache>
                        <c:ptCount val="1"/>
                        <c:pt idx="0">
                          <c:v>0.32</c:v>
                        </c:pt>
                      </c15:dlblFieldTableCache>
                    </c15:dlblFTEntry>
                  </c15:dlblFieldTable>
                  <c15:showDataLabelsRange val="0"/>
                </c:ext>
                <c:ext xmlns:c16="http://schemas.microsoft.com/office/drawing/2014/chart" uri="{C3380CC4-5D6E-409C-BE32-E72D297353CC}">
                  <c16:uniqueId val="{00000005-6D68-443F-A610-4F77493D1446}"/>
                </c:ext>
              </c:extLst>
            </c:dLbl>
            <c:dLbl>
              <c:idx val="1"/>
              <c:layout/>
              <c:tx>
                <c:strRef>
                  <c:f>table_logged_disparity!$C$19</c:f>
                  <c:strCache>
                    <c:ptCount val="1"/>
                    <c:pt idx="0">
                      <c:v>1.58</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{A2932438-9622-42C5-8C23-76ADC696A986}</c15:txfldGUID>
                      <c15:f>table_logged_disparity!$C$19</c15:f>
                      <c15:dlblFieldTableCache>
                        <c:ptCount val="1"/>
                        <c:pt idx="0">
                          <c:v>1.58</c:v>
                        </c:pt>
                      </c15:dlblFieldTableCache>
                    </c15:dlblFTEntry>
                  </c15:dlblFieldTable>
                  <c15:showDataLabelsRange val="0"/>
                </c:ext>
                <c:ext xmlns:c16="http://schemas.microsoft.com/office/drawing/2014/chart" uri="{C3380CC4-5D6E-409C-BE32-E72D297353CC}">
                  <c16:uniqueId val="{00000006-6D68-443F-A610-4F77493D1446}"/>
                </c:ext>
              </c:extLst>
            </c:dLbl>
            <c:dLbl>
              <c:idx val="2"/>
              <c:layout/>
              <c:tx>
                <c:strRef>
                  <c:f>table_logged_disparity!$C$20</c:f>
                  <c:strCache>
                    <c:ptCount val="1"/>
                    <c:pt idx="0">
                      <c:v>5.01</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{4B53ABF5-7E02-4EDA-9692-216BC9E4238A}</c15:txfldGUID>
                      <c15:f>table_logged_disparity!$C$20</c15:f>
                      <c15:dlblFieldTableCache>
                        <c:ptCount val="1"/>
                        <c:pt idx="0">
                          <c:v>5.01</c:v>
                        </c:pt>
                      </c15:dlblFieldTableCache>
                    </c15:dlblFTEntry>
                  </c15:dlblFieldTable>
                  <c15:showDataLabelsRange val="0"/>
                </c:ext>
                <c:ext xmlns:c16="http://schemas.microsoft.com/office/drawing/2014/chart" uri="{C3380CC4-5D6E-409C-BE32-E72D297353CC}">
                  <c16:uniqueId val="{00000007-6D68-443F-A610-4F77493D1446}"/>
                </c:ext>
              </c:extLst>
            </c:dLbl>
            <c:dLbl>
              <c:idx val="3"/>
              <c:layout/>
              <c:tx>
                <c:strRef>
                  <c:f>table_logged_disparity!$C$21</c:f>
                  <c:strCache>
                    <c:ptCount val="1"/>
                    <c:pt idx="0">
                      <c:v>5.08</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{960F5340-FA77-417D-8304-093612DFEEAB}</c15:txfldGUID>
                      <c15:f>table_logged_disparity!$C$21</c15:f>
                      <c15:dlblFieldTableCache>
                        <c:ptCount val="1"/>
                        <c:pt idx="0">
                          <c:v>5.08</c:v>
                        </c:pt>
                      </c15:dlblFieldTableCache>
                    </c15:dlblFTEntry>
                  </c15:dlblFieldTable>
                  <c15:showDataLabelsRange val="0"/>
                </c:ext>
                <c:ext xmlns:c16="http://schemas.microsoft.com/office/drawing/2014/chart" uri="{C3380CC4-5D6E-409C-BE32-E72D297353CC}">
                  <c16:uniqueId val="{00000008-6D68-443F-A610-4F77493D1446}"/>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table_logged_disparity!$A$11:$A$14</c:f>
              <c:strCache>
                <c:ptCount val="4"/>
                <c:pt idx="0">
                  <c:v>Asian/PI</c:v>
                </c:pt>
                <c:pt idx="1">
                  <c:v>Latino</c:v>
                </c:pt>
                <c:pt idx="2">
                  <c:v>Native American</c:v>
                </c:pt>
                <c:pt idx="3">
                  <c:v>Black</c:v>
                </c:pt>
              </c:strCache>
            </c:strRef>
          </c:cat>
          <c:val>
            <c:numRef>
              <c:f>table_logged_disparity!$C$11:$C$14</c:f>
              <c:numCache>
                <c:formatCode>General</c:formatCode>
                <c:ptCount val="4"/>
                <c:pt idx="0">
                  <c:v>-0.49485002168009401</c:v>
                </c:pt>
                <c:pt idx="1">
                  <c:v>0.19865708695442263</c:v>
                </c:pt>
                <c:pt idx="2">
                  <c:v>0.69983772586724569</c:v>
                </c:pt>
                <c:pt idx="3">
                  <c:v>0.70586371228391931</c:v>
                </c:pt>
              </c:numCache>
            </c:numRef>
          </c:val>
          <c:extLst>
            <c:ext xmlns:c16="http://schemas.microsoft.com/office/drawing/2014/chart" uri="{C3380CC4-5D6E-409C-BE32-E72D297353CC}">
              <c16:uniqueId val="{00000009-6D68-443F-A610-4F77493D1446}"/>
            </c:ext>
          </c:extLst>
        </c:ser>
        <c:ser>
          <c:idx val="2"/>
          <c:order val="2"/>
          <c:tx>
            <c:strRef>
              <c:f>table_logged_disparity!$D$10</c:f>
              <c:strCache>
                <c:ptCount val="1"/>
                <c:pt idx="0">
                  <c:v>substantiations</c:v>
                </c:pt>
              </c:strCache>
            </c:strRef>
          </c:tx>
          <c:spPr>
            <a:solidFill>
              <a:schemeClr val="accent2">
                <a:tint val="86000"/>
              </a:schemeClr>
            </a:solidFill>
            <a:ln>
              <a:noFill/>
            </a:ln>
            <a:effectLst/>
          </c:spPr>
          <c:invertIfNegative val="0"/>
          <c:dLbls>
            <c:dLbl>
              <c:idx val="0"/>
              <c:layout/>
              <c:tx>
                <c:strRef>
                  <c:f>table_logged_disparity!$D$18</c:f>
                  <c:strCache>
                    <c:ptCount val="1"/>
                    <c:pt idx="0">
                      <c:v>0.34</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{0BF91481-C15F-4CE5-B669-81DFAB189706}</c15:txfldGUID>
                      <c15:f>table_logged_disparity!$D$18</c15:f>
                      <c15:dlblFieldTableCache>
                        <c:ptCount val="1"/>
                        <c:pt idx="0">
                          <c:v>0.34</c:v>
                        </c:pt>
                      </c15:dlblFieldTableCache>
                    </c15:dlblFTEntry>
                  </c15:dlblFieldTable>
                  <c15:showDataLabelsRange val="0"/>
                </c:ext>
                <c:ext xmlns:c16="http://schemas.microsoft.com/office/drawing/2014/chart" uri="{C3380CC4-5D6E-409C-BE32-E72D297353CC}">
                  <c16:uniqueId val="{0000000A-6D68-443F-A610-4F77493D1446}"/>
                </c:ext>
              </c:extLst>
            </c:dLbl>
            <c:dLbl>
              <c:idx val="1"/>
              <c:layout/>
              <c:tx>
                <c:strRef>
                  <c:f>table_logged_disparity!$D$19</c:f>
                  <c:strCache>
                    <c:ptCount val="1"/>
                    <c:pt idx="0">
                      <c:v>1.42</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{75723136-EA52-4FEB-AF4C-E08CAC46EA89}</c15:txfldGUID>
                      <c15:f>table_logged_disparity!$D$19</c15:f>
                      <c15:dlblFieldTableCache>
                        <c:ptCount val="1"/>
                        <c:pt idx="0">
                          <c:v>1.42</c:v>
                        </c:pt>
                      </c15:dlblFieldTableCache>
                    </c15:dlblFTEntry>
                  </c15:dlblFieldTable>
                  <c15:showDataLabelsRange val="0"/>
                </c:ext>
                <c:ext xmlns:c16="http://schemas.microsoft.com/office/drawing/2014/chart" uri="{C3380CC4-5D6E-409C-BE32-E72D297353CC}">
                  <c16:uniqueId val="{0000000B-6D68-443F-A610-4F77493D1446}"/>
                </c:ext>
              </c:extLst>
            </c:dLbl>
            <c:dLbl>
              <c:idx val="2"/>
              <c:layout/>
              <c:tx>
                <c:strRef>
                  <c:f>table_logged_disparity!$D$20</c:f>
                  <c:strCache>
                    <c:ptCount val="1"/>
                    <c:pt idx="0">
                      <c:v>1.97</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{7BF1CED2-F89B-44CF-8C2B-43C4A9DA78E0}</c15:txfldGUID>
                      <c15:f>table_logged_disparity!$D$20</c15:f>
                      <c15:dlblFieldTableCache>
                        <c:ptCount val="1"/>
                        <c:pt idx="0">
                          <c:v>1.97</c:v>
                        </c:pt>
                      </c15:dlblFieldTableCache>
                    </c15:dlblFTEntry>
                  </c15:dlblFieldTable>
                  <c15:showDataLabelsRange val="0"/>
                </c:ext>
                <c:ext xmlns:c16="http://schemas.microsoft.com/office/drawing/2014/chart" uri="{C3380CC4-5D6E-409C-BE32-E72D297353CC}">
                  <c16:uniqueId val="{0000000C-6D68-443F-A610-4F77493D1446}"/>
                </c:ext>
              </c:extLst>
            </c:dLbl>
            <c:dLbl>
              <c:idx val="3"/>
              <c:layout/>
              <c:tx>
                <c:strRef>
                  <c:f>table_logged_disparity!$D$21</c:f>
                  <c:strCache>
                    <c:ptCount val="1"/>
                    <c:pt idx="0">
                      <c:v>3.84</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{E1ABAD9C-6A11-40DE-9F35-FA5570E5514C}</c15:txfldGUID>
                      <c15:f>table_logged_disparity!$D$21</c15:f>
                      <c15:dlblFieldTableCache>
                        <c:ptCount val="1"/>
                        <c:pt idx="0">
                          <c:v>3.84</c:v>
                        </c:pt>
                      </c15:dlblFieldTableCache>
                    </c15:dlblFTEntry>
                  </c15:dlblFieldTable>
                  <c15:showDataLabelsRange val="0"/>
                </c:ext>
                <c:ext xmlns:c16="http://schemas.microsoft.com/office/drawing/2014/chart" uri="{C3380CC4-5D6E-409C-BE32-E72D297353CC}">
                  <c16:uniqueId val="{0000000D-6D68-443F-A610-4F77493D1446}"/>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table_logged_disparity!$A$11:$A$14</c:f>
              <c:strCache>
                <c:ptCount val="4"/>
                <c:pt idx="0">
                  <c:v>Asian/PI</c:v>
                </c:pt>
                <c:pt idx="1">
                  <c:v>Latino</c:v>
                </c:pt>
                <c:pt idx="2">
                  <c:v>Native American</c:v>
                </c:pt>
                <c:pt idx="3">
                  <c:v>Black</c:v>
                </c:pt>
              </c:strCache>
            </c:strRef>
          </c:cat>
          <c:val>
            <c:numRef>
              <c:f>table_logged_disparity!$D$11:$D$14</c:f>
              <c:numCache>
                <c:formatCode>General</c:formatCode>
                <c:ptCount val="4"/>
                <c:pt idx="0">
                  <c:v>-0.46852108295774486</c:v>
                </c:pt>
                <c:pt idx="1">
                  <c:v>0.15228834438305647</c:v>
                </c:pt>
                <c:pt idx="2">
                  <c:v>0.2944662261615929</c:v>
                </c:pt>
                <c:pt idx="3">
                  <c:v>0.58433122436753082</c:v>
                </c:pt>
              </c:numCache>
            </c:numRef>
          </c:val>
          <c:extLst>
            <c:ext xmlns:c16="http://schemas.microsoft.com/office/drawing/2014/chart" uri="{C3380CC4-5D6E-409C-BE32-E72D297353CC}">
              <c16:uniqueId val="{0000000E-6D68-443F-A610-4F77493D1446}"/>
            </c:ext>
          </c:extLst>
        </c:ser>
        <c:ser>
          <c:idx val="3"/>
          <c:order val="3"/>
          <c:tx>
            <c:strRef>
              <c:f>table_logged_disparity!$E$10</c:f>
              <c:strCache>
                <c:ptCount val="1"/>
                <c:pt idx="0">
                  <c:v>allegations</c:v>
                </c:pt>
              </c:strCache>
            </c:strRef>
          </c:tx>
          <c:spPr>
            <a:solidFill>
              <a:schemeClr val="accent2">
                <a:tint val="58000"/>
              </a:schemeClr>
            </a:solidFill>
            <a:ln>
              <a:noFill/>
            </a:ln>
            <a:effectLst/>
          </c:spPr>
          <c:invertIfNegative val="0"/>
          <c:dLbls>
            <c:dLbl>
              <c:idx val="0"/>
              <c:layout/>
              <c:tx>
                <c:strRef>
                  <c:f>table_logged_disparity!$E$18</c:f>
                  <c:strCache>
                    <c:ptCount val="1"/>
                    <c:pt idx="0">
                      <c:v>0.50</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{5EC47A84-4805-4E14-A3DC-F3CA4490F6EF}</c15:txfldGUID>
                      <c15:f>table_logged_disparity!$E$18</c15:f>
                      <c15:dlblFieldTableCache>
                        <c:ptCount val="1"/>
                        <c:pt idx="0">
                          <c:v>0.50</c:v>
                        </c:pt>
                      </c15:dlblFieldTableCache>
                    </c15:dlblFTEntry>
                  </c15:dlblFieldTable>
                  <c15:showDataLabelsRange val="0"/>
                </c:ext>
                <c:ext xmlns:c16="http://schemas.microsoft.com/office/drawing/2014/chart" uri="{C3380CC4-5D6E-409C-BE32-E72D297353CC}">
                  <c16:uniqueId val="{0000000F-6D68-443F-A610-4F77493D1446}"/>
                </c:ext>
              </c:extLst>
            </c:dLbl>
            <c:dLbl>
              <c:idx val="1"/>
              <c:layout/>
              <c:tx>
                <c:strRef>
                  <c:f>table_logged_disparity!$E$19</c:f>
                  <c:strCache>
                    <c:ptCount val="1"/>
                    <c:pt idx="0">
                      <c:v>1.43</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{D34B146D-9D7D-4E25-8E12-A150832A1A2D}</c15:txfldGUID>
                      <c15:f>table_logged_disparity!$E$19</c15:f>
                      <c15:dlblFieldTableCache>
                        <c:ptCount val="1"/>
                        <c:pt idx="0">
                          <c:v>1.43</c:v>
                        </c:pt>
                      </c15:dlblFieldTableCache>
                    </c15:dlblFTEntry>
                  </c15:dlblFieldTable>
                  <c15:showDataLabelsRange val="0"/>
                </c:ext>
                <c:ext xmlns:c16="http://schemas.microsoft.com/office/drawing/2014/chart" uri="{C3380CC4-5D6E-409C-BE32-E72D297353CC}">
                  <c16:uniqueId val="{00000010-6D68-443F-A610-4F77493D1446}"/>
                </c:ext>
              </c:extLst>
            </c:dLbl>
            <c:dLbl>
              <c:idx val="2"/>
              <c:layout/>
              <c:tx>
                <c:strRef>
                  <c:f>table_logged_disparity!$E$20</c:f>
                  <c:strCache>
                    <c:ptCount val="1"/>
                    <c:pt idx="0">
                      <c:v>2.09</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{41A4ED31-4EC9-42FC-B9FD-B839FDDED0CD}</c15:txfldGUID>
                      <c15:f>table_logged_disparity!$E$20</c15:f>
                      <c15:dlblFieldTableCache>
                        <c:ptCount val="1"/>
                        <c:pt idx="0">
                          <c:v>2.09</c:v>
                        </c:pt>
                      </c15:dlblFieldTableCache>
                    </c15:dlblFTEntry>
                  </c15:dlblFieldTable>
                  <c15:showDataLabelsRange val="0"/>
                </c:ext>
                <c:ext xmlns:c16="http://schemas.microsoft.com/office/drawing/2014/chart" uri="{C3380CC4-5D6E-409C-BE32-E72D297353CC}">
                  <c16:uniqueId val="{00000011-6D68-443F-A610-4F77493D1446}"/>
                </c:ext>
              </c:extLst>
            </c:dLbl>
            <c:dLbl>
              <c:idx val="3"/>
              <c:layout/>
              <c:tx>
                <c:strRef>
                  <c:f>table_logged_disparity!$E$21</c:f>
                  <c:strCache>
                    <c:ptCount val="1"/>
                    <c:pt idx="0">
                      <c:v>3.55</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{54594052-90C6-4A79-84CE-EAC027066EE8}</c15:txfldGUID>
                      <c15:f>table_logged_disparity!$E$21</c15:f>
                      <c15:dlblFieldTableCache>
                        <c:ptCount val="1"/>
                        <c:pt idx="0">
                          <c:v>3.55</c:v>
                        </c:pt>
                      </c15:dlblFieldTableCache>
                    </c15:dlblFTEntry>
                  </c15:dlblFieldTable>
                  <c15:showDataLabelsRange val="0"/>
                </c:ext>
                <c:ext xmlns:c16="http://schemas.microsoft.com/office/drawing/2014/chart" uri="{C3380CC4-5D6E-409C-BE32-E72D297353CC}">
                  <c16:uniqueId val="{00000012-6D68-443F-A610-4F77493D1446}"/>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table_logged_disparity!$A$11:$A$14</c:f>
              <c:strCache>
                <c:ptCount val="4"/>
                <c:pt idx="0">
                  <c:v>Asian/PI</c:v>
                </c:pt>
                <c:pt idx="1">
                  <c:v>Latino</c:v>
                </c:pt>
                <c:pt idx="2">
                  <c:v>Native American</c:v>
                </c:pt>
                <c:pt idx="3">
                  <c:v>Black</c:v>
                </c:pt>
              </c:strCache>
            </c:strRef>
          </c:cat>
          <c:val>
            <c:numRef>
              <c:f>table_logged_disparity!$E$11:$E$14</c:f>
              <c:numCache>
                <c:formatCode>General</c:formatCode>
                <c:ptCount val="4"/>
                <c:pt idx="0">
                  <c:v>-0.3010299956639812</c:v>
                </c:pt>
                <c:pt idx="1">
                  <c:v>0.1553360374650618</c:v>
                </c:pt>
                <c:pt idx="2">
                  <c:v>0.32014628611105395</c:v>
                </c:pt>
                <c:pt idx="3">
                  <c:v>0.5502283530550941</c:v>
                </c:pt>
              </c:numCache>
            </c:numRef>
          </c:val>
          <c:extLst>
            <c:ext xmlns:c16="http://schemas.microsoft.com/office/drawing/2014/chart" uri="{C3380CC4-5D6E-409C-BE32-E72D297353CC}">
              <c16:uniqueId val="{00000013-6D68-443F-A610-4F77493D1446}"/>
            </c:ext>
          </c:extLst>
        </c:ser>
        <c:dLbls>
          <c:showLegendKey val="0"/>
          <c:showVal val="0"/>
          <c:showCatName val="0"/>
          <c:showSerName val="0"/>
          <c:showPercent val="0"/>
          <c:showBubbleSize val="0"/>
        </c:dLbls>
        <c:gapWidth val="150"/>
        <c:axId val="217790336"/>
        <c:axId val="217791872"/>
      </c:barChart>
      <c:catAx>
        <c:axId val="217790336"/>
        <c:scaling>
          <c:orientation val="minMax"/>
        </c:scaling>
        <c:delete val="0"/>
        <c:axPos val="l"/>
        <c:numFmt formatCode="General" sourceLinked="1"/>
        <c:majorTickMark val="out"/>
        <c:minorTickMark val="none"/>
        <c:tickLblPos val="low"/>
        <c:spPr>
          <a:noFill/>
          <a:ln w="12700" cap="rnd" cmpd="sng" algn="ctr">
            <a:solidFill>
              <a:schemeClr val="tx1">
                <a:tint val="75000"/>
                <a:lumMod val="90000"/>
              </a:schemeClr>
            </a:solidFill>
            <a:prstDash val="solid"/>
            <a:round/>
          </a:ln>
          <a:effectLst/>
        </c:spPr>
        <c:txPr>
          <a:bodyPr rot="0" spcFirstLastPara="1" vertOverflow="ellipsis" wrap="square" anchor="ctr" anchorCtr="1"/>
          <a:lstStyle/>
          <a:p>
            <a:pPr>
              <a:defRPr sz="16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crossAx val="217791872"/>
        <c:crosses val="autoZero"/>
        <c:auto val="1"/>
        <c:lblAlgn val="ctr"/>
        <c:lblOffset val="100"/>
        <c:noMultiLvlLbl val="0"/>
      </c:catAx>
      <c:valAx>
        <c:axId val="217791872"/>
        <c:scaling>
          <c:orientation val="minMax"/>
        </c:scaling>
        <c:delete val="1"/>
        <c:axPos val="b"/>
        <c:numFmt formatCode="General" sourceLinked="1"/>
        <c:majorTickMark val="out"/>
        <c:minorTickMark val="none"/>
        <c:tickLblPos val="none"/>
        <c:crossAx val="217790336"/>
        <c:crosses val="autoZero"/>
        <c:crossBetween val="between"/>
      </c:valAx>
      <c:spPr>
        <a:noFill/>
        <a:ln>
          <a:noFill/>
        </a:ln>
        <a:effectLst/>
      </c:spPr>
    </c:plotArea>
    <c:legend>
      <c:legendPos val="r"/>
      <c:layout>
        <c:manualLayout>
          <c:xMode val="edge"/>
          <c:yMode val="edge"/>
          <c:x val="0.76868471128608928"/>
          <c:y val="0.65312829078183421"/>
          <c:w val="0.20258048993875763"/>
          <c:h val="0.314845024469821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legend>
    <c:plotVisOnly val="1"/>
    <c:dispBlanksAs val="gap"/>
    <c:showDLblsOverMax val="0"/>
  </c:chart>
  <c:spPr>
    <a:noFill/>
    <a:ln w="12700" cap="rnd" cmpd="sng" algn="ctr">
      <a:noFill/>
      <a:prstDash val="soli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2000" dirty="0">
                <a:solidFill>
                  <a:srgbClr val="00618A"/>
                </a:solidFill>
                <a:latin typeface="Perpetua" panose="02020502060401020303" pitchFamily="18" charset="0"/>
                <a:cs typeface="Times" panose="02020603050405020304" pitchFamily="18" charset="0"/>
              </a:rPr>
              <a:t>Population in Poverty Racial Disparity Indices</a:t>
            </a:r>
            <a:r>
              <a:rPr lang="en-US" sz="2000" baseline="0" dirty="0">
                <a:solidFill>
                  <a:srgbClr val="00618A"/>
                </a:solidFill>
                <a:latin typeface="Perpetua" panose="02020502060401020303" pitchFamily="18" charset="0"/>
                <a:cs typeface="Times" panose="02020603050405020304"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solidFill>
                  <a:sysClr val="windowText" lastClr="000000"/>
                </a:solidFill>
              </a:defRPr>
            </a:pPr>
            <a:r>
              <a:rPr lang="en-US" sz="2000" b="1" i="0" baseline="0" dirty="0" smtClean="0">
                <a:solidFill>
                  <a:srgbClr val="00618A"/>
                </a:solidFill>
                <a:effectLst/>
                <a:latin typeface="Perpetua" panose="02020502060401020303" pitchFamily="18" charset="0"/>
                <a:cs typeface="Times" panose="02020603050405020304" pitchFamily="18" charset="0"/>
              </a:rPr>
              <a:t>Los Angeles County: </a:t>
            </a:r>
            <a:r>
              <a:rPr lang="en-US" sz="2000" dirty="0">
                <a:solidFill>
                  <a:srgbClr val="00618A"/>
                </a:solidFill>
                <a:latin typeface="Perpetua" panose="02020502060401020303" pitchFamily="18" charset="0"/>
                <a:cs typeface="Times" panose="02020603050405020304" pitchFamily="18" charset="0"/>
              </a:rPr>
              <a:t>2018</a:t>
            </a:r>
          </a:p>
          <a:p>
            <a:pPr marL="0" marR="0" indent="0" algn="ctr" defTabSz="914400" rtl="0" eaLnBrk="1" fontAlgn="auto" latinLnBrk="0" hangingPunct="1">
              <a:lnSpc>
                <a:spcPct val="100000"/>
              </a:lnSpc>
              <a:spcBef>
                <a:spcPts val="0"/>
              </a:spcBef>
              <a:spcAft>
                <a:spcPts val="0"/>
              </a:spcAft>
              <a:buClrTx/>
              <a:buSzTx/>
              <a:buFontTx/>
              <a:buNone/>
              <a:tabLst/>
              <a:defRPr>
                <a:solidFill>
                  <a:sysClr val="windowText" lastClr="000000"/>
                </a:solidFill>
              </a:defRPr>
            </a:pPr>
            <a:r>
              <a:rPr lang="en-US" sz="2000" dirty="0">
                <a:solidFill>
                  <a:srgbClr val="00618A"/>
                </a:solidFill>
                <a:latin typeface="Perpetua" panose="02020502060401020303" pitchFamily="18" charset="0"/>
                <a:cs typeface="Times" panose="02020603050405020304" pitchFamily="18" charset="0"/>
              </a:rPr>
              <a:t>(group compared to White)</a:t>
            </a:r>
          </a:p>
        </c:rich>
      </c:tx>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9143267831990193"/>
          <c:y val="0.225122405153901"/>
          <c:w val="0.40462373288382902"/>
          <c:h val="0.73572593800979047"/>
        </c:manualLayout>
      </c:layout>
      <c:barChart>
        <c:barDir val="bar"/>
        <c:grouping val="clustered"/>
        <c:varyColors val="0"/>
        <c:ser>
          <c:idx val="0"/>
          <c:order val="0"/>
          <c:tx>
            <c:strRef>
              <c:f>table_logged_disparity_pov!$B$11</c:f>
              <c:strCache>
                <c:ptCount val="1"/>
                <c:pt idx="0">
                  <c:v>in care</c:v>
                </c:pt>
              </c:strCache>
            </c:strRef>
          </c:tx>
          <c:spPr>
            <a:solidFill>
              <a:schemeClr val="accent2">
                <a:shade val="58000"/>
              </a:schemeClr>
            </a:solidFill>
            <a:ln>
              <a:noFill/>
            </a:ln>
            <a:effectLst/>
          </c:spPr>
          <c:invertIfNegative val="0"/>
          <c:dLbls>
            <c:dLbl>
              <c:idx val="0"/>
              <c:layout/>
              <c:tx>
                <c:strRef>
                  <c:f>table_logged_disparity_pov!$B$19</c:f>
                  <c:strCache>
                    <c:ptCount val="1"/>
                    <c:pt idx="0">
                      <c:v>0.17</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{FADF88F5-45A9-4C5F-9D8C-DC5D07628A97}</c15:txfldGUID>
                      <c15:f>table_logged_disparity_pov!$B$19</c15:f>
                      <c15:dlblFieldTableCache>
                        <c:ptCount val="1"/>
                        <c:pt idx="0">
                          <c:v>0.17</c:v>
                        </c:pt>
                      </c15:dlblFieldTableCache>
                    </c15:dlblFTEntry>
                  </c15:dlblFieldTable>
                  <c15:showDataLabelsRange val="0"/>
                </c:ext>
                <c:ext xmlns:c16="http://schemas.microsoft.com/office/drawing/2014/chart" uri="{C3380CC4-5D6E-409C-BE32-E72D297353CC}">
                  <c16:uniqueId val="{00000000-1B37-4AEF-8AF9-9898EF32C07D}"/>
                </c:ext>
              </c:extLst>
            </c:dLbl>
            <c:dLbl>
              <c:idx val="1"/>
              <c:layout/>
              <c:tx>
                <c:strRef>
                  <c:f>table_logged_disparity_pov!$B$20</c:f>
                  <c:strCache>
                    <c:ptCount val="1"/>
                    <c:pt idx="0">
                      <c:v>0.48</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{FBB4B27A-AC38-4BD0-94EA-49C6A08E6BC6}</c15:txfldGUID>
                      <c15:f>table_logged_disparity_pov!$B$20</c15:f>
                      <c15:dlblFieldTableCache>
                        <c:ptCount val="1"/>
                        <c:pt idx="0">
                          <c:v>0.48</c:v>
                        </c:pt>
                      </c15:dlblFieldTableCache>
                    </c15:dlblFTEntry>
                  </c15:dlblFieldTable>
                  <c15:showDataLabelsRange val="0"/>
                </c:ext>
                <c:ext xmlns:c16="http://schemas.microsoft.com/office/drawing/2014/chart" uri="{C3380CC4-5D6E-409C-BE32-E72D297353CC}">
                  <c16:uniqueId val="{00000001-1B37-4AEF-8AF9-9898EF32C07D}"/>
                </c:ext>
              </c:extLst>
            </c:dLbl>
            <c:dLbl>
              <c:idx val="2"/>
              <c:layout/>
              <c:tx>
                <c:strRef>
                  <c:f>table_logged_disparity_pov!$B$21</c:f>
                  <c:strCache>
                    <c:ptCount val="1"/>
                    <c:pt idx="0">
                      <c:v>1.42</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{19BE5974-E044-483D-AEA2-67BA56245134}</c15:txfldGUID>
                      <c15:f>table_logged_disparity_pov!$B$21</c15:f>
                      <c15:dlblFieldTableCache>
                        <c:ptCount val="1"/>
                        <c:pt idx="0">
                          <c:v>1.42</c:v>
                        </c:pt>
                      </c15:dlblFieldTableCache>
                    </c15:dlblFTEntry>
                  </c15:dlblFieldTable>
                  <c15:showDataLabelsRange val="0"/>
                </c:ext>
                <c:ext xmlns:c16="http://schemas.microsoft.com/office/drawing/2014/chart" uri="{C3380CC4-5D6E-409C-BE32-E72D297353CC}">
                  <c16:uniqueId val="{00000002-1B37-4AEF-8AF9-9898EF32C07D}"/>
                </c:ext>
              </c:extLst>
            </c:dLbl>
            <c:dLbl>
              <c:idx val="3"/>
              <c:layout/>
              <c:tx>
                <c:strRef>
                  <c:f>table_logged_disparity_pov!$B$22</c:f>
                  <c:strCache>
                    <c:ptCount val="1"/>
                    <c:pt idx="0">
                      <c:v>1.86</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{96B5E677-79E6-418D-B44F-1236C56E4A02}</c15:txfldGUID>
                      <c15:f>table_logged_disparity_pov!$B$22</c15:f>
                      <c15:dlblFieldTableCache>
                        <c:ptCount val="1"/>
                        <c:pt idx="0">
                          <c:v>1.86</c:v>
                        </c:pt>
                      </c15:dlblFieldTableCache>
                    </c15:dlblFTEntry>
                  </c15:dlblFieldTable>
                  <c15:showDataLabelsRange val="0"/>
                </c:ext>
                <c:ext xmlns:c16="http://schemas.microsoft.com/office/drawing/2014/chart" uri="{C3380CC4-5D6E-409C-BE32-E72D297353CC}">
                  <c16:uniqueId val="{00000003-1B37-4AEF-8AF9-9898EF32C07D}"/>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table_logged_disparity_pov!$A$12:$A$15</c:f>
              <c:strCache>
                <c:ptCount val="4"/>
                <c:pt idx="0">
                  <c:v>Asian/PI</c:v>
                </c:pt>
                <c:pt idx="1">
                  <c:v>Latino</c:v>
                </c:pt>
                <c:pt idx="2">
                  <c:v>Native American</c:v>
                </c:pt>
                <c:pt idx="3">
                  <c:v>Black</c:v>
                </c:pt>
              </c:strCache>
            </c:strRef>
          </c:cat>
          <c:val>
            <c:numRef>
              <c:f>table_logged_disparity_pov!$B$12:$B$15</c:f>
              <c:numCache>
                <c:formatCode>General</c:formatCode>
                <c:ptCount val="4"/>
                <c:pt idx="0">
                  <c:v>-0.769551078621726</c:v>
                </c:pt>
                <c:pt idx="1">
                  <c:v>-0.31875876262441277</c:v>
                </c:pt>
                <c:pt idx="2">
                  <c:v>0.15228834438305647</c:v>
                </c:pt>
                <c:pt idx="3">
                  <c:v>0.26951294421791633</c:v>
                </c:pt>
              </c:numCache>
            </c:numRef>
          </c:val>
          <c:extLst>
            <c:ext xmlns:c16="http://schemas.microsoft.com/office/drawing/2014/chart" uri="{C3380CC4-5D6E-409C-BE32-E72D297353CC}">
              <c16:uniqueId val="{00000004-1B37-4AEF-8AF9-9898EF32C07D}"/>
            </c:ext>
          </c:extLst>
        </c:ser>
        <c:ser>
          <c:idx val="1"/>
          <c:order val="1"/>
          <c:tx>
            <c:strRef>
              <c:f>table_logged_disparity_pov!$C$11</c:f>
              <c:strCache>
                <c:ptCount val="1"/>
                <c:pt idx="0">
                  <c:v>entries</c:v>
                </c:pt>
              </c:strCache>
            </c:strRef>
          </c:tx>
          <c:spPr>
            <a:solidFill>
              <a:schemeClr val="accent2">
                <a:shade val="86000"/>
              </a:schemeClr>
            </a:solidFill>
            <a:ln>
              <a:noFill/>
            </a:ln>
            <a:effectLst/>
          </c:spPr>
          <c:invertIfNegative val="0"/>
          <c:dLbls>
            <c:dLbl>
              <c:idx val="0"/>
              <c:layout/>
              <c:tx>
                <c:strRef>
                  <c:f>table_logged_disparity_pov!$C$19</c:f>
                  <c:strCache>
                    <c:ptCount val="1"/>
                    <c:pt idx="0">
                      <c:v>0.25</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{65461E77-B51E-4DAD-B94A-8AE1E3CDD06C}</c15:txfldGUID>
                      <c15:f>table_logged_disparity_pov!$C$19</c15:f>
                      <c15:dlblFieldTableCache>
                        <c:ptCount val="1"/>
                        <c:pt idx="0">
                          <c:v>0.25</c:v>
                        </c:pt>
                      </c15:dlblFieldTableCache>
                    </c15:dlblFTEntry>
                  </c15:dlblFieldTable>
                  <c15:showDataLabelsRange val="0"/>
                </c:ext>
                <c:ext xmlns:c16="http://schemas.microsoft.com/office/drawing/2014/chart" uri="{C3380CC4-5D6E-409C-BE32-E72D297353CC}">
                  <c16:uniqueId val="{00000005-1B37-4AEF-8AF9-9898EF32C07D}"/>
                </c:ext>
              </c:extLst>
            </c:dLbl>
            <c:dLbl>
              <c:idx val="1"/>
              <c:layout/>
              <c:tx>
                <c:strRef>
                  <c:f>table_logged_disparity_pov!$C$20</c:f>
                  <c:strCache>
                    <c:ptCount val="1"/>
                    <c:pt idx="0">
                      <c:v>0.48</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{5B9C59A7-7025-45B5-83D7-183CBE68C631}</c15:txfldGUID>
                      <c15:f>table_logged_disparity_pov!$C$20</c15:f>
                      <c15:dlblFieldTableCache>
                        <c:ptCount val="1"/>
                        <c:pt idx="0">
                          <c:v>0.48</c:v>
                        </c:pt>
                      </c15:dlblFieldTableCache>
                    </c15:dlblFTEntry>
                  </c15:dlblFieldTable>
                  <c15:showDataLabelsRange val="0"/>
                </c:ext>
                <c:ext xmlns:c16="http://schemas.microsoft.com/office/drawing/2014/chart" uri="{C3380CC4-5D6E-409C-BE32-E72D297353CC}">
                  <c16:uniqueId val="{00000006-1B37-4AEF-8AF9-9898EF32C07D}"/>
                </c:ext>
              </c:extLst>
            </c:dLbl>
            <c:dLbl>
              <c:idx val="2"/>
              <c:layout/>
              <c:tx>
                <c:strRef>
                  <c:f>table_logged_disparity_pov!$C$21</c:f>
                  <c:strCache>
                    <c:ptCount val="1"/>
                    <c:pt idx="0">
                      <c:v>1.44</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{49ED09F2-AE49-4D73-BD7C-48A0A8329BBF}</c15:txfldGUID>
                      <c15:f>table_logged_disparity_pov!$C$21</c15:f>
                      <c15:dlblFieldTableCache>
                        <c:ptCount val="1"/>
                        <c:pt idx="0">
                          <c:v>1.44</c:v>
                        </c:pt>
                      </c15:dlblFieldTableCache>
                    </c15:dlblFTEntry>
                  </c15:dlblFieldTable>
                  <c15:showDataLabelsRange val="0"/>
                </c:ext>
                <c:ext xmlns:c16="http://schemas.microsoft.com/office/drawing/2014/chart" uri="{C3380CC4-5D6E-409C-BE32-E72D297353CC}">
                  <c16:uniqueId val="{00000007-1B37-4AEF-8AF9-9898EF32C07D}"/>
                </c:ext>
              </c:extLst>
            </c:dLbl>
            <c:dLbl>
              <c:idx val="3"/>
              <c:layout/>
              <c:tx>
                <c:strRef>
                  <c:f>table_logged_disparity_pov!$C$22</c:f>
                  <c:strCache>
                    <c:ptCount val="1"/>
                    <c:pt idx="0">
                      <c:v>1.51</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{F9FF24D8-08D3-40DE-A4BB-0D363DD4A87B}</c15:txfldGUID>
                      <c15:f>table_logged_disparity_pov!$C$22</c15:f>
                      <c15:dlblFieldTableCache>
                        <c:ptCount val="1"/>
                        <c:pt idx="0">
                          <c:v>1.51</c:v>
                        </c:pt>
                      </c15:dlblFieldTableCache>
                    </c15:dlblFTEntry>
                  </c15:dlblFieldTable>
                  <c15:showDataLabelsRange val="0"/>
                </c:ext>
                <c:ext xmlns:c16="http://schemas.microsoft.com/office/drawing/2014/chart" uri="{C3380CC4-5D6E-409C-BE32-E72D297353CC}">
                  <c16:uniqueId val="{00000008-1B37-4AEF-8AF9-9898EF32C07D}"/>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table_logged_disparity_pov!$A$12:$A$15</c:f>
              <c:strCache>
                <c:ptCount val="4"/>
                <c:pt idx="0">
                  <c:v>Asian/PI</c:v>
                </c:pt>
                <c:pt idx="1">
                  <c:v>Latino</c:v>
                </c:pt>
                <c:pt idx="2">
                  <c:v>Native American</c:v>
                </c:pt>
                <c:pt idx="3">
                  <c:v>Black</c:v>
                </c:pt>
              </c:strCache>
            </c:strRef>
          </c:cat>
          <c:val>
            <c:numRef>
              <c:f>table_logged_disparity_pov!$C$12:$C$15</c:f>
              <c:numCache>
                <c:formatCode>General</c:formatCode>
                <c:ptCount val="4"/>
                <c:pt idx="0">
                  <c:v>-0.6020599913279624</c:v>
                </c:pt>
                <c:pt idx="1">
                  <c:v>-0.31875876262441277</c:v>
                </c:pt>
                <c:pt idx="2">
                  <c:v>0.15836249209524964</c:v>
                </c:pt>
                <c:pt idx="3">
                  <c:v>0.17897694729316943</c:v>
                </c:pt>
              </c:numCache>
            </c:numRef>
          </c:val>
          <c:extLst>
            <c:ext xmlns:c16="http://schemas.microsoft.com/office/drawing/2014/chart" uri="{C3380CC4-5D6E-409C-BE32-E72D297353CC}">
              <c16:uniqueId val="{00000009-1B37-4AEF-8AF9-9898EF32C07D}"/>
            </c:ext>
          </c:extLst>
        </c:ser>
        <c:ser>
          <c:idx val="2"/>
          <c:order val="2"/>
          <c:tx>
            <c:strRef>
              <c:f>table_logged_disparity_pov!$D$11</c:f>
              <c:strCache>
                <c:ptCount val="1"/>
                <c:pt idx="0">
                  <c:v>substantiations</c:v>
                </c:pt>
              </c:strCache>
            </c:strRef>
          </c:tx>
          <c:spPr>
            <a:solidFill>
              <a:schemeClr val="accent2">
                <a:tint val="86000"/>
              </a:schemeClr>
            </a:solidFill>
            <a:ln>
              <a:noFill/>
            </a:ln>
            <a:effectLst/>
          </c:spPr>
          <c:invertIfNegative val="0"/>
          <c:dLbls>
            <c:dLbl>
              <c:idx val="0"/>
              <c:layout/>
              <c:tx>
                <c:strRef>
                  <c:f>table_logged_disparity_pov!$D$19</c:f>
                  <c:strCache>
                    <c:ptCount val="1"/>
                    <c:pt idx="0">
                      <c:v>0.27</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{3ED00BEE-FD2D-4CDB-B5B2-B922B026FCB2}</c15:txfldGUID>
                      <c15:f>table_logged_disparity_pov!$D$19</c15:f>
                      <c15:dlblFieldTableCache>
                        <c:ptCount val="1"/>
                        <c:pt idx="0">
                          <c:v>0.27</c:v>
                        </c:pt>
                      </c15:dlblFieldTableCache>
                    </c15:dlblFTEntry>
                  </c15:dlblFieldTable>
                  <c15:showDataLabelsRange val="0"/>
                </c:ext>
                <c:ext xmlns:c16="http://schemas.microsoft.com/office/drawing/2014/chart" uri="{C3380CC4-5D6E-409C-BE32-E72D297353CC}">
                  <c16:uniqueId val="{0000000A-1B37-4AEF-8AF9-9898EF32C07D}"/>
                </c:ext>
              </c:extLst>
            </c:dLbl>
            <c:dLbl>
              <c:idx val="1"/>
              <c:layout/>
              <c:tx>
                <c:strRef>
                  <c:f>table_logged_disparity_pov!$D$20</c:f>
                  <c:strCache>
                    <c:ptCount val="1"/>
                    <c:pt idx="0">
                      <c:v>0.43</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{8CA4E290-8B33-421E-8E4B-FF8688EF8CAD}</c15:txfldGUID>
                      <c15:f>table_logged_disparity_pov!$D$20</c15:f>
                      <c15:dlblFieldTableCache>
                        <c:ptCount val="1"/>
                        <c:pt idx="0">
                          <c:v>0.43</c:v>
                        </c:pt>
                      </c15:dlblFieldTableCache>
                    </c15:dlblFTEntry>
                  </c15:dlblFieldTable>
                  <c15:showDataLabelsRange val="0"/>
                </c:ext>
                <c:ext xmlns:c16="http://schemas.microsoft.com/office/drawing/2014/chart" uri="{C3380CC4-5D6E-409C-BE32-E72D297353CC}">
                  <c16:uniqueId val="{0000000B-1B37-4AEF-8AF9-9898EF32C07D}"/>
                </c:ext>
              </c:extLst>
            </c:dLbl>
            <c:dLbl>
              <c:idx val="2"/>
              <c:layout/>
              <c:tx>
                <c:strRef>
                  <c:f>table_logged_disparity_pov!$D$21</c:f>
                  <c:strCache>
                    <c:ptCount val="1"/>
                    <c:pt idx="0">
                      <c:v>0.56</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{0D9A4A0B-74EE-4A30-A299-C108195C965F}</c15:txfldGUID>
                      <c15:f>table_logged_disparity_pov!$D$21</c15:f>
                      <c15:dlblFieldTableCache>
                        <c:ptCount val="1"/>
                        <c:pt idx="0">
                          <c:v>0.56</c:v>
                        </c:pt>
                      </c15:dlblFieldTableCache>
                    </c15:dlblFTEntry>
                  </c15:dlblFieldTable>
                  <c15:showDataLabelsRange val="0"/>
                </c:ext>
                <c:ext xmlns:c16="http://schemas.microsoft.com/office/drawing/2014/chart" uri="{C3380CC4-5D6E-409C-BE32-E72D297353CC}">
                  <c16:uniqueId val="{0000000C-1B37-4AEF-8AF9-9898EF32C07D}"/>
                </c:ext>
              </c:extLst>
            </c:dLbl>
            <c:dLbl>
              <c:idx val="3"/>
              <c:layout/>
              <c:tx>
                <c:strRef>
                  <c:f>table_logged_disparity_pov!$D$22</c:f>
                  <c:strCache>
                    <c:ptCount val="1"/>
                    <c:pt idx="0">
                      <c:v>1.14</c:v>
                    </c:pt>
                  </c:strCache>
                </c:strRef>
              </c:tx>
              <c:showLegendKey val="0"/>
              <c:showVal val="0"/>
              <c:showCatName val="0"/>
              <c:showSerName val="0"/>
              <c:showPercent val="0"/>
              <c:showBubbleSize val="0"/>
              <c:extLst>
                <c:ext xmlns:c15="http://schemas.microsoft.com/office/drawing/2012/chart" uri="{CE6537A1-D6FC-4f65-9D91-7224C49458BB}">
                  <c15:layout/>
                  <c15:dlblFieldTable>
                    <c15:dlblFTEntry>
                      <c15:txfldGUID>{B4AFCBAF-25BC-4A49-BBBF-BE421D88AB62}</c15:txfldGUID>
                      <c15:f>table_logged_disparity_pov!$D$22</c15:f>
                      <c15:dlblFieldTableCache>
                        <c:ptCount val="1"/>
                        <c:pt idx="0">
                          <c:v>1.14</c:v>
                        </c:pt>
                      </c15:dlblFieldTableCache>
                    </c15:dlblFTEntry>
                  </c15:dlblFieldTable>
                  <c15:showDataLabelsRange val="0"/>
                </c:ext>
                <c:ext xmlns:c16="http://schemas.microsoft.com/office/drawing/2014/chart" uri="{C3380CC4-5D6E-409C-BE32-E72D297353CC}">
                  <c16:uniqueId val="{0000000D-1B37-4AEF-8AF9-9898EF32C07D}"/>
                </c:ext>
              </c:extLst>
            </c:dLbl>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table_logged_disparity_pov!$A$12:$A$15</c:f>
              <c:strCache>
                <c:ptCount val="4"/>
                <c:pt idx="0">
                  <c:v>Asian/PI</c:v>
                </c:pt>
                <c:pt idx="1">
                  <c:v>Latino</c:v>
                </c:pt>
                <c:pt idx="2">
                  <c:v>Native American</c:v>
                </c:pt>
                <c:pt idx="3">
                  <c:v>Black</c:v>
                </c:pt>
              </c:strCache>
            </c:strRef>
          </c:cat>
          <c:val>
            <c:numRef>
              <c:f>table_logged_disparity_pov!$D$12:$D$15</c:f>
              <c:numCache>
                <c:formatCode>General</c:formatCode>
                <c:ptCount val="4"/>
                <c:pt idx="0">
                  <c:v>-0.56863623584101264</c:v>
                </c:pt>
                <c:pt idx="1">
                  <c:v>-0.36653154442041347</c:v>
                </c:pt>
                <c:pt idx="2">
                  <c:v>-0.25181197299379954</c:v>
                </c:pt>
                <c:pt idx="3">
                  <c:v>5.6904851336472557E-2</c:v>
                </c:pt>
              </c:numCache>
            </c:numRef>
          </c:val>
          <c:extLst>
            <c:ext xmlns:c16="http://schemas.microsoft.com/office/drawing/2014/chart" uri="{C3380CC4-5D6E-409C-BE32-E72D297353CC}">
              <c16:uniqueId val="{0000000E-1B37-4AEF-8AF9-9898EF32C07D}"/>
            </c:ext>
          </c:extLst>
        </c:ser>
        <c:ser>
          <c:idx val="3"/>
          <c:order val="3"/>
          <c:tx>
            <c:v>allegations</c:v>
          </c:tx>
          <c:spPr>
            <a:solidFill>
              <a:schemeClr val="accent2">
                <a:tint val="58000"/>
              </a:schemeClr>
            </a:solidFill>
            <a:ln>
              <a:noFill/>
            </a:ln>
            <a:effectLst/>
          </c:spPr>
          <c:invertIfNegative val="0"/>
          <c:dLbls>
            <c:dLbl>
              <c:idx val="0"/>
              <c:layout/>
              <c:tx>
                <c:strRef>
                  <c:f>table_logged_disparity_pov!$E$19</c:f>
                  <c:strCache>
                    <c:ptCount val="1"/>
                    <c:pt idx="0">
                      <c:v>0.39</c:v>
                    </c:pt>
                  </c:strCache>
                </c:strRef>
              </c:tx>
              <c:showLegendKey val="0"/>
              <c:showVal val="1"/>
              <c:showCatName val="0"/>
              <c:showSerName val="0"/>
              <c:showPercent val="0"/>
              <c:showBubbleSize val="0"/>
              <c:extLst>
                <c:ext xmlns:c15="http://schemas.microsoft.com/office/drawing/2012/chart" uri="{CE6537A1-D6FC-4f65-9D91-7224C49458BB}">
                  <c15:layout/>
                  <c15:dlblFieldTable>
                    <c15:dlblFTEntry>
                      <c15:txfldGUID>{FD9133CE-B63F-4D20-9323-9F903363259D}</c15:txfldGUID>
                      <c15:f>table_logged_disparity_pov!$E$19</c15:f>
                      <c15:dlblFieldTableCache>
                        <c:ptCount val="1"/>
                        <c:pt idx="0">
                          <c:v>0.39</c:v>
                        </c:pt>
                      </c15:dlblFieldTableCache>
                    </c15:dlblFTEntry>
                  </c15:dlblFieldTable>
                  <c15:showDataLabelsRange val="0"/>
                </c:ext>
                <c:ext xmlns:c16="http://schemas.microsoft.com/office/drawing/2014/chart" uri="{C3380CC4-5D6E-409C-BE32-E72D297353CC}">
                  <c16:uniqueId val="{0000000F-1B37-4AEF-8AF9-9898EF32C07D}"/>
                </c:ext>
              </c:extLst>
            </c:dLbl>
            <c:dLbl>
              <c:idx val="1"/>
              <c:layout/>
              <c:tx>
                <c:strRef>
                  <c:f>table_logged_disparity_pov!$E$20</c:f>
                  <c:strCache>
                    <c:ptCount val="1"/>
                    <c:pt idx="0">
                      <c:v>0.44</c:v>
                    </c:pt>
                  </c:strCache>
                </c:strRef>
              </c:tx>
              <c:showLegendKey val="0"/>
              <c:showVal val="1"/>
              <c:showCatName val="0"/>
              <c:showSerName val="0"/>
              <c:showPercent val="0"/>
              <c:showBubbleSize val="0"/>
              <c:extLst>
                <c:ext xmlns:c15="http://schemas.microsoft.com/office/drawing/2012/chart" uri="{CE6537A1-D6FC-4f65-9D91-7224C49458BB}">
                  <c15:layout/>
                  <c15:dlblFieldTable>
                    <c15:dlblFTEntry>
                      <c15:txfldGUID>{D54AA3BD-A7C4-4F87-A119-CBFFF9B40C31}</c15:txfldGUID>
                      <c15:f>table_logged_disparity_pov!$E$20</c15:f>
                      <c15:dlblFieldTableCache>
                        <c:ptCount val="1"/>
                        <c:pt idx="0">
                          <c:v>0.44</c:v>
                        </c:pt>
                      </c15:dlblFieldTableCache>
                    </c15:dlblFTEntry>
                  </c15:dlblFieldTable>
                  <c15:showDataLabelsRange val="0"/>
                </c:ext>
                <c:ext xmlns:c16="http://schemas.microsoft.com/office/drawing/2014/chart" uri="{C3380CC4-5D6E-409C-BE32-E72D297353CC}">
                  <c16:uniqueId val="{00000010-1B37-4AEF-8AF9-9898EF32C07D}"/>
                </c:ext>
              </c:extLst>
            </c:dLbl>
            <c:dLbl>
              <c:idx val="2"/>
              <c:layout/>
              <c:tx>
                <c:strRef>
                  <c:f>table_logged_disparity_pov!$E$21</c:f>
                  <c:strCache>
                    <c:ptCount val="1"/>
                    <c:pt idx="0">
                      <c:v>0.60</c:v>
                    </c:pt>
                  </c:strCache>
                </c:strRef>
              </c:tx>
              <c:showLegendKey val="0"/>
              <c:showVal val="1"/>
              <c:showCatName val="0"/>
              <c:showSerName val="0"/>
              <c:showPercent val="0"/>
              <c:showBubbleSize val="0"/>
              <c:extLst>
                <c:ext xmlns:c15="http://schemas.microsoft.com/office/drawing/2012/chart" uri="{CE6537A1-D6FC-4f65-9D91-7224C49458BB}">
                  <c15:layout/>
                  <c15:dlblFieldTable>
                    <c15:dlblFTEntry>
                      <c15:txfldGUID>{0E1808AB-9102-4D2C-89A8-78A855734B3E}</c15:txfldGUID>
                      <c15:f>table_logged_disparity_pov!$E$21</c15:f>
                      <c15:dlblFieldTableCache>
                        <c:ptCount val="1"/>
                        <c:pt idx="0">
                          <c:v>0.60</c:v>
                        </c:pt>
                      </c15:dlblFieldTableCache>
                    </c15:dlblFTEntry>
                  </c15:dlblFieldTable>
                  <c15:showDataLabelsRange val="0"/>
                </c:ext>
                <c:ext xmlns:c16="http://schemas.microsoft.com/office/drawing/2014/chart" uri="{C3380CC4-5D6E-409C-BE32-E72D297353CC}">
                  <c16:uniqueId val="{00000011-1B37-4AEF-8AF9-9898EF32C07D}"/>
                </c:ext>
              </c:extLst>
            </c:dLbl>
            <c:dLbl>
              <c:idx val="3"/>
              <c:layout/>
              <c:tx>
                <c:strRef>
                  <c:f>table_logged_disparity_pov!$E$22</c:f>
                  <c:strCache>
                    <c:ptCount val="1"/>
                    <c:pt idx="0">
                      <c:v>1.05</c:v>
                    </c:pt>
                  </c:strCache>
                </c:strRef>
              </c:tx>
              <c:showLegendKey val="0"/>
              <c:showVal val="1"/>
              <c:showCatName val="0"/>
              <c:showSerName val="0"/>
              <c:showPercent val="0"/>
              <c:showBubbleSize val="0"/>
              <c:extLst>
                <c:ext xmlns:c15="http://schemas.microsoft.com/office/drawing/2012/chart" uri="{CE6537A1-D6FC-4f65-9D91-7224C49458BB}">
                  <c15:layout/>
                  <c15:dlblFieldTable>
                    <c15:dlblFTEntry>
                      <c15:txfldGUID>{5879436E-86CB-4E23-BE0F-756C0C9545D5}</c15:txfldGUID>
                      <c15:f>table_logged_disparity_pov!$E$22</c15:f>
                      <c15:dlblFieldTableCache>
                        <c:ptCount val="1"/>
                        <c:pt idx="0">
                          <c:v>1.05</c:v>
                        </c:pt>
                      </c15:dlblFieldTableCache>
                    </c15:dlblFTEntry>
                  </c15:dlblFieldTable>
                  <c15:showDataLabelsRange val="0"/>
                </c:ext>
                <c:ext xmlns:c16="http://schemas.microsoft.com/office/drawing/2014/chart" uri="{C3380CC4-5D6E-409C-BE32-E72D297353CC}">
                  <c16:uniqueId val="{00000012-1B37-4AEF-8AF9-9898EF32C07D}"/>
                </c:ext>
              </c:extLst>
            </c:dLbl>
            <c:numFmt formatCode="General" sourceLinked="0"/>
            <c:spPr>
              <a:noFill/>
              <a:ln>
                <a:noFill/>
              </a:ln>
              <a:effectLst/>
            </c:spPr>
            <c:txPr>
              <a:bodyPr rot="0" spcFirstLastPara="1" vertOverflow="ellipsis" vert="horz" wrap="square" anchor="ctr" anchorCtr="1"/>
              <a:lstStyle/>
              <a:p>
                <a:pPr>
                  <a:defRPr sz="14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table_logged_disparity_pov!$A$12:$A$15</c:f>
              <c:strCache>
                <c:ptCount val="4"/>
                <c:pt idx="0">
                  <c:v>Asian/PI</c:v>
                </c:pt>
                <c:pt idx="1">
                  <c:v>Latino</c:v>
                </c:pt>
                <c:pt idx="2">
                  <c:v>Native American</c:v>
                </c:pt>
                <c:pt idx="3">
                  <c:v>Black</c:v>
                </c:pt>
              </c:strCache>
            </c:strRef>
          </c:cat>
          <c:val>
            <c:numRef>
              <c:f>table_logged_disparity_pov!$E$12:$E$15</c:f>
              <c:numCache>
                <c:formatCode>General</c:formatCode>
                <c:ptCount val="4"/>
                <c:pt idx="0">
                  <c:v>-0.40893539297350079</c:v>
                </c:pt>
                <c:pt idx="1">
                  <c:v>-0.35654732351381258</c:v>
                </c:pt>
                <c:pt idx="2">
                  <c:v>-0.22184874961635639</c:v>
                </c:pt>
                <c:pt idx="3">
                  <c:v>2.1189299069938092E-2</c:v>
                </c:pt>
              </c:numCache>
            </c:numRef>
          </c:val>
          <c:extLst>
            <c:ext xmlns:c16="http://schemas.microsoft.com/office/drawing/2014/chart" uri="{C3380CC4-5D6E-409C-BE32-E72D297353CC}">
              <c16:uniqueId val="{00000013-1B37-4AEF-8AF9-9898EF32C07D}"/>
            </c:ext>
          </c:extLst>
        </c:ser>
        <c:dLbls>
          <c:showLegendKey val="0"/>
          <c:showVal val="0"/>
          <c:showCatName val="0"/>
          <c:showSerName val="0"/>
          <c:showPercent val="0"/>
          <c:showBubbleSize val="0"/>
        </c:dLbls>
        <c:gapWidth val="150"/>
        <c:axId val="217919488"/>
        <c:axId val="217921024"/>
      </c:barChart>
      <c:catAx>
        <c:axId val="217919488"/>
        <c:scaling>
          <c:orientation val="minMax"/>
        </c:scaling>
        <c:delete val="0"/>
        <c:axPos val="l"/>
        <c:numFmt formatCode="General" sourceLinked="1"/>
        <c:majorTickMark val="out"/>
        <c:minorTickMark val="none"/>
        <c:tickLblPos val="low"/>
        <c:spPr>
          <a:noFill/>
          <a:ln w="12700" cap="rnd" cmpd="sng" algn="ctr">
            <a:solidFill>
              <a:schemeClr val="tx1">
                <a:tint val="75000"/>
                <a:lumMod val="90000"/>
              </a:schemeClr>
            </a:solidFill>
            <a:prstDash val="solid"/>
            <a:round/>
          </a:ln>
          <a:effectLst/>
        </c:spPr>
        <c:txPr>
          <a:bodyPr rot="0" spcFirstLastPara="1" vertOverflow="ellipsis" wrap="square" anchor="ctr" anchorCtr="1"/>
          <a:lstStyle/>
          <a:p>
            <a:pPr>
              <a:defRPr sz="1600" b="1" i="0" u="none" strike="noStrike" kern="1200" baseline="0">
                <a:solidFill>
                  <a:srgbClr val="00618A"/>
                </a:solidFill>
                <a:latin typeface="Perpetua" panose="02020502060401020303" pitchFamily="18" charset="0"/>
                <a:ea typeface="+mn-ea"/>
                <a:cs typeface="Times" panose="02020603050405020304" pitchFamily="18" charset="0"/>
              </a:defRPr>
            </a:pPr>
            <a:endParaRPr lang="en-US"/>
          </a:p>
        </c:txPr>
        <c:crossAx val="217921024"/>
        <c:crosses val="autoZero"/>
        <c:auto val="1"/>
        <c:lblAlgn val="ctr"/>
        <c:lblOffset val="100"/>
        <c:noMultiLvlLbl val="0"/>
      </c:catAx>
      <c:valAx>
        <c:axId val="217921024"/>
        <c:scaling>
          <c:orientation val="minMax"/>
        </c:scaling>
        <c:delete val="1"/>
        <c:axPos val="b"/>
        <c:numFmt formatCode="General" sourceLinked="1"/>
        <c:majorTickMark val="out"/>
        <c:minorTickMark val="none"/>
        <c:tickLblPos val="none"/>
        <c:crossAx val="217919488"/>
        <c:crosses val="autoZero"/>
        <c:crossBetween val="between"/>
      </c:valAx>
      <c:spPr>
        <a:noFill/>
        <a:ln>
          <a:noFill/>
        </a:ln>
        <a:effectLst/>
      </c:spPr>
    </c:plotArea>
    <c:legend>
      <c:legendPos val="r"/>
      <c:layout>
        <c:manualLayout>
          <c:xMode val="edge"/>
          <c:yMode val="edge"/>
          <c:x val="0.7672958223972004"/>
          <c:y val="0.59460044003124235"/>
          <c:w val="0.18912554680664917"/>
          <c:h val="0.3284961149643200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accent1"/>
              </a:solidFill>
              <a:latin typeface="Perpetua" panose="02020502060401020303" pitchFamily="18" charset="0"/>
              <a:ea typeface="+mn-ea"/>
              <a:cs typeface="Times" panose="02020603050405020304" pitchFamily="18" charset="0"/>
            </a:defRPr>
          </a:pPr>
          <a:endParaRPr lang="en-US"/>
        </a:p>
      </c:txPr>
    </c:legend>
    <c:plotVisOnly val="1"/>
    <c:dispBlanksAs val="gap"/>
    <c:showDLblsOverMax val="0"/>
  </c:chart>
  <c:spPr>
    <a:noFill/>
    <a:ln w="12700" cap="rnd" cmpd="sng" algn="ctr">
      <a:noFill/>
      <a:prstDash val="soli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334-40F7-A1F8-3DFF738701DE}"/>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334-40F7-A1F8-3DFF738701DE}"/>
              </c:ext>
            </c:extLst>
          </c:dPt>
          <c:dLbls>
            <c:dLbl>
              <c:idx val="0"/>
              <c:layout>
                <c:manualLayout>
                  <c:x val="-1.3203076836709127E-2"/>
                  <c:y val="-3.4357257767806265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3848364221948919"/>
                      <c:h val="9.4520633592320311E-2"/>
                    </c:manualLayout>
                  </c15:layout>
                </c:ext>
                <c:ext xmlns:c16="http://schemas.microsoft.com/office/drawing/2014/chart" uri="{C3380CC4-5D6E-409C-BE32-E72D297353CC}">
                  <c16:uniqueId val="{00000001-6334-40F7-A1F8-3DFF738701DE}"/>
                </c:ext>
              </c:extLst>
            </c:dLbl>
            <c:dLbl>
              <c:idx val="1"/>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3750671849480764"/>
                      <c:h val="0.10215557976294394"/>
                    </c:manualLayout>
                  </c15:layout>
                </c:ext>
                <c:ext xmlns:c16="http://schemas.microsoft.com/office/drawing/2014/chart" uri="{C3380CC4-5D6E-409C-BE32-E72D297353CC}">
                  <c16:uniqueId val="{00000003-6334-40F7-A1F8-3DFF738701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LGBT</c:v>
                </c:pt>
                <c:pt idx="1">
                  <c:v>Non-LGBT</c:v>
                </c:pt>
              </c:strCache>
            </c:strRef>
          </c:cat>
          <c:val>
            <c:numRef>
              <c:f>Sheet1!$B$2:$B$3</c:f>
              <c:numCache>
                <c:formatCode>General</c:formatCode>
                <c:ptCount val="2"/>
                <c:pt idx="0">
                  <c:v>19</c:v>
                </c:pt>
                <c:pt idx="1">
                  <c:v>81</c:v>
                </c:pt>
              </c:numCache>
            </c:numRef>
          </c:val>
          <c:extLst>
            <c:ext xmlns:c16="http://schemas.microsoft.com/office/drawing/2014/chart" uri="{C3380CC4-5D6E-409C-BE32-E72D297353CC}">
              <c16:uniqueId val="{00000004-6334-40F7-A1F8-3DFF738701D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2000" dirty="0">
                <a:solidFill>
                  <a:schemeClr val="accent1"/>
                </a:solidFill>
                <a:latin typeface="Perpetua" panose="02020502060401020303" pitchFamily="18" charset="0"/>
                <a:cs typeface="Times" panose="02020603050405020304" pitchFamily="18" charset="0"/>
              </a:rPr>
              <a:t>P1: Permanency within 12 Months for Children Entering Care, </a:t>
            </a:r>
          </a:p>
          <a:p>
            <a:pPr>
              <a:defRPr sz="2000"/>
            </a:pPr>
            <a:r>
              <a:rPr lang="en-US" sz="2000" dirty="0">
                <a:solidFill>
                  <a:schemeClr val="accent1"/>
                </a:solidFill>
                <a:latin typeface="Perpetua" panose="02020502060401020303" pitchFamily="18" charset="0"/>
                <a:cs typeface="Times" panose="02020603050405020304" pitchFamily="18" charset="0"/>
              </a:rPr>
              <a:t>by Permanent Exit Type</a:t>
            </a:r>
          </a:p>
          <a:p>
            <a:pPr>
              <a:defRPr sz="2000"/>
            </a:pPr>
            <a:r>
              <a:rPr lang="en-US" sz="2000" dirty="0">
                <a:solidFill>
                  <a:schemeClr val="accent1"/>
                </a:solidFill>
                <a:latin typeface="Perpetua" panose="02020502060401020303" pitchFamily="18" charset="0"/>
                <a:cs typeface="Times" panose="02020603050405020304" pitchFamily="18" charset="0"/>
              </a:rPr>
              <a:t>Los </a:t>
            </a:r>
            <a:r>
              <a:rPr lang="en-US" sz="2000" dirty="0" smtClean="0">
                <a:solidFill>
                  <a:schemeClr val="accent1"/>
                </a:solidFill>
                <a:latin typeface="Perpetua" panose="02020502060401020303" pitchFamily="18" charset="0"/>
                <a:cs typeface="Times" panose="02020603050405020304" pitchFamily="18" charset="0"/>
              </a:rPr>
              <a:t>Angeles County: </a:t>
            </a:r>
            <a:r>
              <a:rPr lang="en-US" sz="2000" dirty="0">
                <a:solidFill>
                  <a:schemeClr val="accent1"/>
                </a:solidFill>
                <a:latin typeface="Perpetua" panose="02020502060401020303" pitchFamily="18" charset="0"/>
                <a:cs typeface="Times" panose="02020603050405020304" pitchFamily="18" charset="0"/>
              </a:rPr>
              <a:t>2007-2017</a:t>
            </a:r>
          </a:p>
        </c:rich>
      </c:tx>
      <c:layout/>
      <c:overlay val="0"/>
    </c:title>
    <c:autoTitleDeleted val="0"/>
    <c:plotArea>
      <c:layout>
        <c:manualLayout>
          <c:layoutTarget val="inner"/>
          <c:xMode val="edge"/>
          <c:yMode val="edge"/>
          <c:x val="7.501038932633422E-2"/>
          <c:y val="0.16787878787878788"/>
          <c:w val="0.90867814960629922"/>
          <c:h val="0.73456406585540446"/>
        </c:manualLayout>
      </c:layout>
      <c:barChart>
        <c:barDir val="col"/>
        <c:grouping val="stacked"/>
        <c:varyColors val="0"/>
        <c:ser>
          <c:idx val="2"/>
          <c:order val="2"/>
          <c:tx>
            <c:strRef>
              <c:f>table_P1_time!$A$15</c:f>
              <c:strCache>
                <c:ptCount val="1"/>
                <c:pt idx="0">
                  <c:v>Guardianship</c:v>
                </c:pt>
              </c:strCache>
            </c:strRef>
          </c:tx>
          <c:spPr>
            <a:solidFill>
              <a:schemeClr val="accent1">
                <a:lumMod val="75000"/>
              </a:schemeClr>
            </a:solidFill>
          </c:spPr>
          <c:invertIfNegative val="0"/>
          <c:cat>
            <c:numRef>
              <c:f>table_P1_time!$B$9:$AR$9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table_P1_time!$B$15:$AR$15</c:f>
              <c:numCache>
                <c:formatCode>0.0</c:formatCode>
                <c:ptCount val="43"/>
                <c:pt idx="0">
                  <c:v>1</c:v>
                </c:pt>
                <c:pt idx="1">
                  <c:v>1.2</c:v>
                </c:pt>
                <c:pt idx="2">
                  <c:v>1.3</c:v>
                </c:pt>
                <c:pt idx="3">
                  <c:v>1.6</c:v>
                </c:pt>
                <c:pt idx="4">
                  <c:v>1.5</c:v>
                </c:pt>
                <c:pt idx="5">
                  <c:v>1.5</c:v>
                </c:pt>
                <c:pt idx="6">
                  <c:v>1.4</c:v>
                </c:pt>
                <c:pt idx="7">
                  <c:v>1.3</c:v>
                </c:pt>
                <c:pt idx="8">
                  <c:v>1.3</c:v>
                </c:pt>
                <c:pt idx="9">
                  <c:v>1.4</c:v>
                </c:pt>
                <c:pt idx="10">
                  <c:v>1.6</c:v>
                </c:pt>
                <c:pt idx="11">
                  <c:v>1.6</c:v>
                </c:pt>
                <c:pt idx="12">
                  <c:v>1.7</c:v>
                </c:pt>
                <c:pt idx="13">
                  <c:v>1.6</c:v>
                </c:pt>
                <c:pt idx="14">
                  <c:v>1.5</c:v>
                </c:pt>
                <c:pt idx="15">
                  <c:v>1.8</c:v>
                </c:pt>
                <c:pt idx="16">
                  <c:v>1.9</c:v>
                </c:pt>
                <c:pt idx="17">
                  <c:v>2.1</c:v>
                </c:pt>
                <c:pt idx="18">
                  <c:v>2</c:v>
                </c:pt>
                <c:pt idx="19">
                  <c:v>1.9</c:v>
                </c:pt>
                <c:pt idx="20">
                  <c:v>1.9</c:v>
                </c:pt>
                <c:pt idx="21">
                  <c:v>1.6</c:v>
                </c:pt>
                <c:pt idx="22">
                  <c:v>1.5</c:v>
                </c:pt>
                <c:pt idx="23">
                  <c:v>1.4</c:v>
                </c:pt>
                <c:pt idx="24">
                  <c:v>1.2</c:v>
                </c:pt>
                <c:pt idx="25">
                  <c:v>1.3</c:v>
                </c:pt>
                <c:pt idx="26">
                  <c:v>1.3</c:v>
                </c:pt>
                <c:pt idx="27">
                  <c:v>1.2</c:v>
                </c:pt>
                <c:pt idx="28">
                  <c:v>1.2</c:v>
                </c:pt>
                <c:pt idx="29">
                  <c:v>1.2</c:v>
                </c:pt>
                <c:pt idx="30">
                  <c:v>1.4</c:v>
                </c:pt>
                <c:pt idx="31">
                  <c:v>1.4</c:v>
                </c:pt>
                <c:pt idx="32">
                  <c:v>1.4</c:v>
                </c:pt>
                <c:pt idx="33">
                  <c:v>1.2</c:v>
                </c:pt>
                <c:pt idx="34">
                  <c:v>1.1000000000000001</c:v>
                </c:pt>
                <c:pt idx="35">
                  <c:v>1.1000000000000001</c:v>
                </c:pt>
                <c:pt idx="36">
                  <c:v>1</c:v>
                </c:pt>
                <c:pt idx="37">
                  <c:v>0.9</c:v>
                </c:pt>
                <c:pt idx="38">
                  <c:v>0.7</c:v>
                </c:pt>
                <c:pt idx="39">
                  <c:v>0.4</c:v>
                </c:pt>
                <c:pt idx="40">
                  <c:v>0.3</c:v>
                </c:pt>
                <c:pt idx="41">
                  <c:v>0.4</c:v>
                </c:pt>
                <c:pt idx="42">
                  <c:v>0.6</c:v>
                </c:pt>
              </c:numCache>
            </c:numRef>
          </c:val>
          <c:extLst>
            <c:ext xmlns:c16="http://schemas.microsoft.com/office/drawing/2014/chart" uri="{C3380CC4-5D6E-409C-BE32-E72D297353CC}">
              <c16:uniqueId val="{00000000-BE94-44D9-9141-ED0956177A2D}"/>
            </c:ext>
          </c:extLst>
        </c:ser>
        <c:ser>
          <c:idx val="3"/>
          <c:order val="3"/>
          <c:tx>
            <c:strRef>
              <c:f>table_P1_time!$A$14</c:f>
              <c:strCache>
                <c:ptCount val="1"/>
                <c:pt idx="0">
                  <c:v>Adoption</c:v>
                </c:pt>
              </c:strCache>
            </c:strRef>
          </c:tx>
          <c:spPr>
            <a:solidFill>
              <a:schemeClr val="accent1">
                <a:lumMod val="60000"/>
                <a:lumOff val="40000"/>
              </a:schemeClr>
            </a:solidFill>
          </c:spPr>
          <c:invertIfNegative val="0"/>
          <c:cat>
            <c:numRef>
              <c:f>table_P1_time!$B$9:$AR$9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table_P1_time!$B$14:$AR$14</c:f>
              <c:numCache>
                <c:formatCode>0.0</c:formatCode>
                <c:ptCount val="43"/>
                <c:pt idx="0">
                  <c:v>0.4</c:v>
                </c:pt>
                <c:pt idx="1">
                  <c:v>0.3</c:v>
                </c:pt>
                <c:pt idx="2">
                  <c:v>0.4</c:v>
                </c:pt>
                <c:pt idx="3">
                  <c:v>0.4</c:v>
                </c:pt>
                <c:pt idx="4">
                  <c:v>0.5</c:v>
                </c:pt>
                <c:pt idx="5">
                  <c:v>0.6</c:v>
                </c:pt>
                <c:pt idx="6">
                  <c:v>0.7</c:v>
                </c:pt>
                <c:pt idx="7">
                  <c:v>0.8</c:v>
                </c:pt>
                <c:pt idx="8">
                  <c:v>0.7</c:v>
                </c:pt>
                <c:pt idx="9">
                  <c:v>0.7</c:v>
                </c:pt>
                <c:pt idx="10">
                  <c:v>0.6</c:v>
                </c:pt>
                <c:pt idx="11">
                  <c:v>0.5</c:v>
                </c:pt>
                <c:pt idx="12">
                  <c:v>0.5</c:v>
                </c:pt>
                <c:pt idx="13">
                  <c:v>0.5</c:v>
                </c:pt>
                <c:pt idx="14">
                  <c:v>0.5</c:v>
                </c:pt>
                <c:pt idx="15">
                  <c:v>0.5</c:v>
                </c:pt>
                <c:pt idx="16">
                  <c:v>0.5</c:v>
                </c:pt>
                <c:pt idx="17">
                  <c:v>0.5</c:v>
                </c:pt>
                <c:pt idx="18">
                  <c:v>0.5</c:v>
                </c:pt>
                <c:pt idx="19">
                  <c:v>0.5</c:v>
                </c:pt>
                <c:pt idx="20">
                  <c:v>0.4</c:v>
                </c:pt>
                <c:pt idx="21">
                  <c:v>0.4</c:v>
                </c:pt>
                <c:pt idx="22">
                  <c:v>0.4</c:v>
                </c:pt>
                <c:pt idx="23">
                  <c:v>0.3</c:v>
                </c:pt>
                <c:pt idx="24">
                  <c:v>0.3</c:v>
                </c:pt>
                <c:pt idx="25">
                  <c:v>0.2</c:v>
                </c:pt>
                <c:pt idx="26">
                  <c:v>0.2</c:v>
                </c:pt>
                <c:pt idx="27">
                  <c:v>0.2</c:v>
                </c:pt>
                <c:pt idx="28">
                  <c:v>0.2</c:v>
                </c:pt>
                <c:pt idx="29">
                  <c:v>0.2</c:v>
                </c:pt>
                <c:pt idx="30">
                  <c:v>0.2</c:v>
                </c:pt>
                <c:pt idx="31">
                  <c:v>0.2</c:v>
                </c:pt>
                <c:pt idx="32">
                  <c:v>0.2</c:v>
                </c:pt>
                <c:pt idx="33">
                  <c:v>0.2</c:v>
                </c:pt>
                <c:pt idx="34">
                  <c:v>0.3</c:v>
                </c:pt>
                <c:pt idx="35">
                  <c:v>0.3</c:v>
                </c:pt>
                <c:pt idx="36">
                  <c:v>0.2</c:v>
                </c:pt>
                <c:pt idx="37">
                  <c:v>0.2</c:v>
                </c:pt>
                <c:pt idx="38">
                  <c:v>0.2</c:v>
                </c:pt>
                <c:pt idx="39">
                  <c:v>0.1</c:v>
                </c:pt>
                <c:pt idx="40">
                  <c:v>0.1</c:v>
                </c:pt>
                <c:pt idx="41">
                  <c:v>0.1</c:v>
                </c:pt>
                <c:pt idx="42">
                  <c:v>0.1</c:v>
                </c:pt>
              </c:numCache>
            </c:numRef>
          </c:val>
          <c:extLst>
            <c:ext xmlns:c16="http://schemas.microsoft.com/office/drawing/2014/chart" uri="{C3380CC4-5D6E-409C-BE32-E72D297353CC}">
              <c16:uniqueId val="{00000001-BE94-44D9-9141-ED0956177A2D}"/>
            </c:ext>
          </c:extLst>
        </c:ser>
        <c:ser>
          <c:idx val="4"/>
          <c:order val="4"/>
          <c:tx>
            <c:strRef>
              <c:f>table_P1_time!$A$13</c:f>
              <c:strCache>
                <c:ptCount val="1"/>
                <c:pt idx="0">
                  <c:v>Reunification</c:v>
                </c:pt>
              </c:strCache>
            </c:strRef>
          </c:tx>
          <c:spPr>
            <a:solidFill>
              <a:schemeClr val="accent1">
                <a:lumMod val="20000"/>
                <a:lumOff val="80000"/>
              </a:schemeClr>
            </a:solidFill>
          </c:spPr>
          <c:invertIfNegative val="0"/>
          <c:cat>
            <c:numRef>
              <c:f>table_P1_time!$B$9:$AR$9</c:f>
              <c:numCache>
                <c:formatCode>General</c:formatCode>
                <c:ptCount val="43"/>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table_P1_time!$B$13:$AR$13</c:f>
              <c:numCache>
                <c:formatCode>0.0</c:formatCode>
                <c:ptCount val="43"/>
                <c:pt idx="0">
                  <c:v>40.6</c:v>
                </c:pt>
                <c:pt idx="1">
                  <c:v>41.9</c:v>
                </c:pt>
                <c:pt idx="2">
                  <c:v>42.8</c:v>
                </c:pt>
                <c:pt idx="3">
                  <c:v>42.5</c:v>
                </c:pt>
                <c:pt idx="4">
                  <c:v>42.8</c:v>
                </c:pt>
                <c:pt idx="5">
                  <c:v>42.9</c:v>
                </c:pt>
                <c:pt idx="6">
                  <c:v>42.7</c:v>
                </c:pt>
                <c:pt idx="7">
                  <c:v>43.6</c:v>
                </c:pt>
                <c:pt idx="8">
                  <c:v>44.5</c:v>
                </c:pt>
                <c:pt idx="9">
                  <c:v>43.5</c:v>
                </c:pt>
                <c:pt idx="10">
                  <c:v>42.6</c:v>
                </c:pt>
                <c:pt idx="11">
                  <c:v>41.5</c:v>
                </c:pt>
                <c:pt idx="12">
                  <c:v>40.4</c:v>
                </c:pt>
                <c:pt idx="13">
                  <c:v>41.1</c:v>
                </c:pt>
                <c:pt idx="14">
                  <c:v>41.2</c:v>
                </c:pt>
                <c:pt idx="15">
                  <c:v>41.2</c:v>
                </c:pt>
                <c:pt idx="16">
                  <c:v>40</c:v>
                </c:pt>
                <c:pt idx="17">
                  <c:v>37.9</c:v>
                </c:pt>
                <c:pt idx="18">
                  <c:v>36.299999999999997</c:v>
                </c:pt>
                <c:pt idx="19">
                  <c:v>35</c:v>
                </c:pt>
                <c:pt idx="20">
                  <c:v>34.799999999999997</c:v>
                </c:pt>
                <c:pt idx="21">
                  <c:v>35</c:v>
                </c:pt>
                <c:pt idx="22">
                  <c:v>34.4</c:v>
                </c:pt>
                <c:pt idx="23">
                  <c:v>34.6</c:v>
                </c:pt>
                <c:pt idx="24">
                  <c:v>34.6</c:v>
                </c:pt>
                <c:pt idx="25">
                  <c:v>34.299999999999997</c:v>
                </c:pt>
                <c:pt idx="26">
                  <c:v>35.4</c:v>
                </c:pt>
                <c:pt idx="27">
                  <c:v>34.5</c:v>
                </c:pt>
                <c:pt idx="28">
                  <c:v>33.1</c:v>
                </c:pt>
                <c:pt idx="29">
                  <c:v>32.9</c:v>
                </c:pt>
                <c:pt idx="30">
                  <c:v>32.700000000000003</c:v>
                </c:pt>
                <c:pt idx="31">
                  <c:v>32.4</c:v>
                </c:pt>
                <c:pt idx="32">
                  <c:v>32.299999999999997</c:v>
                </c:pt>
                <c:pt idx="33">
                  <c:v>32.1</c:v>
                </c:pt>
                <c:pt idx="34">
                  <c:v>31.3</c:v>
                </c:pt>
                <c:pt idx="35">
                  <c:v>31.9</c:v>
                </c:pt>
                <c:pt idx="36">
                  <c:v>31.7</c:v>
                </c:pt>
                <c:pt idx="37">
                  <c:v>32</c:v>
                </c:pt>
                <c:pt idx="38">
                  <c:v>32.1</c:v>
                </c:pt>
                <c:pt idx="39">
                  <c:v>32</c:v>
                </c:pt>
                <c:pt idx="40">
                  <c:v>32.4</c:v>
                </c:pt>
                <c:pt idx="41">
                  <c:v>32.4</c:v>
                </c:pt>
                <c:pt idx="42">
                  <c:v>31.9</c:v>
                </c:pt>
              </c:numCache>
            </c:numRef>
          </c:val>
          <c:extLst>
            <c:ext xmlns:c16="http://schemas.microsoft.com/office/drawing/2014/chart" uri="{C3380CC4-5D6E-409C-BE32-E72D297353CC}">
              <c16:uniqueId val="{00000002-BE94-44D9-9141-ED0956177A2D}"/>
            </c:ext>
          </c:extLst>
        </c:ser>
        <c:dLbls>
          <c:showLegendKey val="0"/>
          <c:showVal val="0"/>
          <c:showCatName val="0"/>
          <c:showSerName val="0"/>
          <c:showPercent val="0"/>
          <c:showBubbleSize val="0"/>
        </c:dLbls>
        <c:gapWidth val="40"/>
        <c:overlap val="100"/>
        <c:axId val="220983680"/>
        <c:axId val="220981888"/>
      </c:barChart>
      <c:lineChart>
        <c:grouping val="standard"/>
        <c:varyColors val="0"/>
        <c:ser>
          <c:idx val="0"/>
          <c:order val="0"/>
          <c:tx>
            <c:strRef>
              <c:f>table_P1_time!$A$10</c:f>
              <c:strCache>
                <c:ptCount val="1"/>
                <c:pt idx="0">
                  <c:v>Exited to Permanency</c:v>
                </c:pt>
              </c:strCache>
            </c:strRef>
          </c:tx>
          <c:spPr>
            <a:ln w="38100"/>
          </c:spPr>
          <c:marker>
            <c:symbol val="none"/>
          </c:marker>
          <c:dLbls>
            <c:dLbl>
              <c:idx val="0"/>
              <c:layout>
                <c:manualLayout>
                  <c:x val="-1.6434525596323926E-2"/>
                  <c:y val="-2.486566451920782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94-44D9-9141-ED0956177A2D}"/>
                </c:ext>
              </c:extLst>
            </c:dLbl>
            <c:dLbl>
              <c:idx val="1"/>
              <c:delete val="1"/>
              <c:extLst>
                <c:ext xmlns:c15="http://schemas.microsoft.com/office/drawing/2012/chart" uri="{CE6537A1-D6FC-4f65-9D91-7224C49458BB}"/>
                <c:ext xmlns:c16="http://schemas.microsoft.com/office/drawing/2014/chart" uri="{C3380CC4-5D6E-409C-BE32-E72D297353CC}">
                  <c16:uniqueId val="{00000004-BE94-44D9-9141-ED0956177A2D}"/>
                </c:ext>
              </c:extLst>
            </c:dLbl>
            <c:dLbl>
              <c:idx val="2"/>
              <c:delete val="1"/>
              <c:extLst>
                <c:ext xmlns:c15="http://schemas.microsoft.com/office/drawing/2012/chart" uri="{CE6537A1-D6FC-4f65-9D91-7224C49458BB}"/>
                <c:ext xmlns:c16="http://schemas.microsoft.com/office/drawing/2014/chart" uri="{C3380CC4-5D6E-409C-BE32-E72D297353CC}">
                  <c16:uniqueId val="{00000005-BE94-44D9-9141-ED0956177A2D}"/>
                </c:ext>
              </c:extLst>
            </c:dLbl>
            <c:dLbl>
              <c:idx val="3"/>
              <c:delete val="1"/>
              <c:extLst>
                <c:ext xmlns:c15="http://schemas.microsoft.com/office/drawing/2012/chart" uri="{CE6537A1-D6FC-4f65-9D91-7224C49458BB}"/>
                <c:ext xmlns:c16="http://schemas.microsoft.com/office/drawing/2014/chart" uri="{C3380CC4-5D6E-409C-BE32-E72D297353CC}">
                  <c16:uniqueId val="{00000006-BE94-44D9-9141-ED0956177A2D}"/>
                </c:ext>
              </c:extLst>
            </c:dLbl>
            <c:dLbl>
              <c:idx val="4"/>
              <c:layout>
                <c:manualLayout>
                  <c:x val="-3.2258064516129045E-2"/>
                  <c:y val="-1.212121212121211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E94-44D9-9141-ED0956177A2D}"/>
                </c:ext>
              </c:extLst>
            </c:dLbl>
            <c:dLbl>
              <c:idx val="5"/>
              <c:delete val="1"/>
              <c:extLst>
                <c:ext xmlns:c15="http://schemas.microsoft.com/office/drawing/2012/chart" uri="{CE6537A1-D6FC-4f65-9D91-7224C49458BB}"/>
                <c:ext xmlns:c16="http://schemas.microsoft.com/office/drawing/2014/chart" uri="{C3380CC4-5D6E-409C-BE32-E72D297353CC}">
                  <c16:uniqueId val="{00000008-BE94-44D9-9141-ED0956177A2D}"/>
                </c:ext>
              </c:extLst>
            </c:dLbl>
            <c:dLbl>
              <c:idx val="6"/>
              <c:delete val="1"/>
              <c:extLst>
                <c:ext xmlns:c15="http://schemas.microsoft.com/office/drawing/2012/chart" uri="{CE6537A1-D6FC-4f65-9D91-7224C49458BB}"/>
                <c:ext xmlns:c16="http://schemas.microsoft.com/office/drawing/2014/chart" uri="{C3380CC4-5D6E-409C-BE32-E72D297353CC}">
                  <c16:uniqueId val="{00000009-BE94-44D9-9141-ED0956177A2D}"/>
                </c:ext>
              </c:extLst>
            </c:dLbl>
            <c:dLbl>
              <c:idx val="7"/>
              <c:delete val="1"/>
              <c:extLst>
                <c:ext xmlns:c15="http://schemas.microsoft.com/office/drawing/2012/chart" uri="{CE6537A1-D6FC-4f65-9D91-7224C49458BB}"/>
                <c:ext xmlns:c16="http://schemas.microsoft.com/office/drawing/2014/chart" uri="{C3380CC4-5D6E-409C-BE32-E72D297353CC}">
                  <c16:uniqueId val="{0000000A-BE94-44D9-9141-ED0956177A2D}"/>
                </c:ext>
              </c:extLst>
            </c:dLbl>
            <c:dLbl>
              <c:idx val="8"/>
              <c:layout>
                <c:manualLayout>
                  <c:x val="-3.1118064054309932E-2"/>
                  <c:y val="-2.489891036347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E94-44D9-9141-ED0956177A2D}"/>
                </c:ext>
              </c:extLst>
            </c:dLbl>
            <c:dLbl>
              <c:idx val="9"/>
              <c:delete val="1"/>
              <c:extLst>
                <c:ext xmlns:c15="http://schemas.microsoft.com/office/drawing/2012/chart" uri="{CE6537A1-D6FC-4f65-9D91-7224C49458BB}"/>
                <c:ext xmlns:c16="http://schemas.microsoft.com/office/drawing/2014/chart" uri="{C3380CC4-5D6E-409C-BE32-E72D297353CC}">
                  <c16:uniqueId val="{0000000C-BE94-44D9-9141-ED0956177A2D}"/>
                </c:ext>
              </c:extLst>
            </c:dLbl>
            <c:dLbl>
              <c:idx val="10"/>
              <c:delete val="1"/>
              <c:extLst>
                <c:ext xmlns:c15="http://schemas.microsoft.com/office/drawing/2012/chart" uri="{CE6537A1-D6FC-4f65-9D91-7224C49458BB}"/>
                <c:ext xmlns:c16="http://schemas.microsoft.com/office/drawing/2014/chart" uri="{C3380CC4-5D6E-409C-BE32-E72D297353CC}">
                  <c16:uniqueId val="{0000000D-BE94-44D9-9141-ED0956177A2D}"/>
                </c:ext>
              </c:extLst>
            </c:dLbl>
            <c:dLbl>
              <c:idx val="11"/>
              <c:delete val="1"/>
              <c:extLst>
                <c:ext xmlns:c15="http://schemas.microsoft.com/office/drawing/2012/chart" uri="{CE6537A1-D6FC-4f65-9D91-7224C49458BB}"/>
                <c:ext xmlns:c16="http://schemas.microsoft.com/office/drawing/2014/chart" uri="{C3380CC4-5D6E-409C-BE32-E72D297353CC}">
                  <c16:uniqueId val="{0000000E-BE94-44D9-9141-ED0956177A2D}"/>
                </c:ext>
              </c:extLst>
            </c:dLbl>
            <c:dLbl>
              <c:idx val="12"/>
              <c:layout>
                <c:manualLayout>
                  <c:x val="-2.4926686217008779E-2"/>
                  <c:y val="-2.22222222222222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BE94-44D9-9141-ED0956177A2D}"/>
                </c:ext>
              </c:extLst>
            </c:dLbl>
            <c:dLbl>
              <c:idx val="13"/>
              <c:delete val="1"/>
              <c:extLst>
                <c:ext xmlns:c15="http://schemas.microsoft.com/office/drawing/2012/chart" uri="{CE6537A1-D6FC-4f65-9D91-7224C49458BB}"/>
                <c:ext xmlns:c16="http://schemas.microsoft.com/office/drawing/2014/chart" uri="{C3380CC4-5D6E-409C-BE32-E72D297353CC}">
                  <c16:uniqueId val="{00000010-BE94-44D9-9141-ED0956177A2D}"/>
                </c:ext>
              </c:extLst>
            </c:dLbl>
            <c:dLbl>
              <c:idx val="14"/>
              <c:delete val="1"/>
              <c:extLst>
                <c:ext xmlns:c15="http://schemas.microsoft.com/office/drawing/2012/chart" uri="{CE6537A1-D6FC-4f65-9D91-7224C49458BB}"/>
                <c:ext xmlns:c16="http://schemas.microsoft.com/office/drawing/2014/chart" uri="{C3380CC4-5D6E-409C-BE32-E72D297353CC}">
                  <c16:uniqueId val="{00000011-BE94-44D9-9141-ED0956177A2D}"/>
                </c:ext>
              </c:extLst>
            </c:dLbl>
            <c:dLbl>
              <c:idx val="15"/>
              <c:delete val="1"/>
              <c:extLst>
                <c:ext xmlns:c15="http://schemas.microsoft.com/office/drawing/2012/chart" uri="{CE6537A1-D6FC-4f65-9D91-7224C49458BB}"/>
                <c:ext xmlns:c16="http://schemas.microsoft.com/office/drawing/2014/chart" uri="{C3380CC4-5D6E-409C-BE32-E72D297353CC}">
                  <c16:uniqueId val="{00000012-BE94-44D9-9141-ED0956177A2D}"/>
                </c:ext>
              </c:extLst>
            </c:dLbl>
            <c:dLbl>
              <c:idx val="16"/>
              <c:layout>
                <c:manualLayout>
                  <c:x val="-3.0791788856305041E-2"/>
                  <c:y val="-2.82828282828282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BE94-44D9-9141-ED0956177A2D}"/>
                </c:ext>
              </c:extLst>
            </c:dLbl>
            <c:dLbl>
              <c:idx val="17"/>
              <c:delete val="1"/>
              <c:extLst>
                <c:ext xmlns:c15="http://schemas.microsoft.com/office/drawing/2012/chart" uri="{CE6537A1-D6FC-4f65-9D91-7224C49458BB}"/>
                <c:ext xmlns:c16="http://schemas.microsoft.com/office/drawing/2014/chart" uri="{C3380CC4-5D6E-409C-BE32-E72D297353CC}">
                  <c16:uniqueId val="{00000014-BE94-44D9-9141-ED0956177A2D}"/>
                </c:ext>
              </c:extLst>
            </c:dLbl>
            <c:dLbl>
              <c:idx val="18"/>
              <c:delete val="1"/>
              <c:extLst>
                <c:ext xmlns:c15="http://schemas.microsoft.com/office/drawing/2012/chart" uri="{CE6537A1-D6FC-4f65-9D91-7224C49458BB}"/>
                <c:ext xmlns:c16="http://schemas.microsoft.com/office/drawing/2014/chart" uri="{C3380CC4-5D6E-409C-BE32-E72D297353CC}">
                  <c16:uniqueId val="{00000015-BE94-44D9-9141-ED0956177A2D}"/>
                </c:ext>
              </c:extLst>
            </c:dLbl>
            <c:dLbl>
              <c:idx val="19"/>
              <c:delete val="1"/>
              <c:extLst>
                <c:ext xmlns:c15="http://schemas.microsoft.com/office/drawing/2012/chart" uri="{CE6537A1-D6FC-4f65-9D91-7224C49458BB}"/>
                <c:ext xmlns:c16="http://schemas.microsoft.com/office/drawing/2014/chart" uri="{C3380CC4-5D6E-409C-BE32-E72D297353CC}">
                  <c16:uniqueId val="{00000016-BE94-44D9-9141-ED0956177A2D}"/>
                </c:ext>
              </c:extLst>
            </c:dLbl>
            <c:dLbl>
              <c:idx val="21"/>
              <c:delete val="1"/>
              <c:extLst>
                <c:ext xmlns:c15="http://schemas.microsoft.com/office/drawing/2012/chart" uri="{CE6537A1-D6FC-4f65-9D91-7224C49458BB}"/>
                <c:ext xmlns:c16="http://schemas.microsoft.com/office/drawing/2014/chart" uri="{C3380CC4-5D6E-409C-BE32-E72D297353CC}">
                  <c16:uniqueId val="{00000017-BE94-44D9-9141-ED0956177A2D}"/>
                </c:ext>
              </c:extLst>
            </c:dLbl>
            <c:dLbl>
              <c:idx val="22"/>
              <c:delete val="1"/>
              <c:extLst>
                <c:ext xmlns:c15="http://schemas.microsoft.com/office/drawing/2012/chart" uri="{CE6537A1-D6FC-4f65-9D91-7224C49458BB}"/>
                <c:ext xmlns:c16="http://schemas.microsoft.com/office/drawing/2014/chart" uri="{C3380CC4-5D6E-409C-BE32-E72D297353CC}">
                  <c16:uniqueId val="{00000018-BE94-44D9-9141-ED0956177A2D}"/>
                </c:ext>
              </c:extLst>
            </c:dLbl>
            <c:dLbl>
              <c:idx val="23"/>
              <c:delete val="1"/>
              <c:extLst>
                <c:ext xmlns:c15="http://schemas.microsoft.com/office/drawing/2012/chart" uri="{CE6537A1-D6FC-4f65-9D91-7224C49458BB}"/>
                <c:ext xmlns:c16="http://schemas.microsoft.com/office/drawing/2014/chart" uri="{C3380CC4-5D6E-409C-BE32-E72D297353CC}">
                  <c16:uniqueId val="{00000019-BE94-44D9-9141-ED0956177A2D}"/>
                </c:ext>
              </c:extLst>
            </c:dLbl>
            <c:dLbl>
              <c:idx val="24"/>
              <c:layout>
                <c:manualLayout>
                  <c:x val="-2.4926686217008779E-2"/>
                  <c:y val="-3.23232323232323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BE94-44D9-9141-ED0956177A2D}"/>
                </c:ext>
              </c:extLst>
            </c:dLbl>
            <c:dLbl>
              <c:idx val="25"/>
              <c:delete val="1"/>
              <c:extLst>
                <c:ext xmlns:c15="http://schemas.microsoft.com/office/drawing/2012/chart" uri="{CE6537A1-D6FC-4f65-9D91-7224C49458BB}"/>
                <c:ext xmlns:c16="http://schemas.microsoft.com/office/drawing/2014/chart" uri="{C3380CC4-5D6E-409C-BE32-E72D297353CC}">
                  <c16:uniqueId val="{0000001B-BE94-44D9-9141-ED0956177A2D}"/>
                </c:ext>
              </c:extLst>
            </c:dLbl>
            <c:dLbl>
              <c:idx val="26"/>
              <c:delete val="1"/>
              <c:extLst>
                <c:ext xmlns:c15="http://schemas.microsoft.com/office/drawing/2012/chart" uri="{CE6537A1-D6FC-4f65-9D91-7224C49458BB}"/>
                <c:ext xmlns:c16="http://schemas.microsoft.com/office/drawing/2014/chart" uri="{C3380CC4-5D6E-409C-BE32-E72D297353CC}">
                  <c16:uniqueId val="{0000001C-BE94-44D9-9141-ED0956177A2D}"/>
                </c:ext>
              </c:extLst>
            </c:dLbl>
            <c:dLbl>
              <c:idx val="27"/>
              <c:delete val="1"/>
              <c:extLst>
                <c:ext xmlns:c15="http://schemas.microsoft.com/office/drawing/2012/chart" uri="{CE6537A1-D6FC-4f65-9D91-7224C49458BB}"/>
                <c:ext xmlns:c16="http://schemas.microsoft.com/office/drawing/2014/chart" uri="{C3380CC4-5D6E-409C-BE32-E72D297353CC}">
                  <c16:uniqueId val="{0000001D-BE94-44D9-9141-ED0956177A2D}"/>
                </c:ext>
              </c:extLst>
            </c:dLbl>
            <c:dLbl>
              <c:idx val="28"/>
              <c:layout>
                <c:manualLayout>
                  <c:x val="-1.4662756598240474E-2"/>
                  <c:y val="-2.4242424242424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BE94-44D9-9141-ED0956177A2D}"/>
                </c:ext>
              </c:extLst>
            </c:dLbl>
            <c:dLbl>
              <c:idx val="29"/>
              <c:delete val="1"/>
              <c:extLst>
                <c:ext xmlns:c15="http://schemas.microsoft.com/office/drawing/2012/chart" uri="{CE6537A1-D6FC-4f65-9D91-7224C49458BB}"/>
                <c:ext xmlns:c16="http://schemas.microsoft.com/office/drawing/2014/chart" uri="{C3380CC4-5D6E-409C-BE32-E72D297353CC}">
                  <c16:uniqueId val="{0000001F-BE94-44D9-9141-ED0956177A2D}"/>
                </c:ext>
              </c:extLst>
            </c:dLbl>
            <c:dLbl>
              <c:idx val="30"/>
              <c:delete val="1"/>
              <c:extLst>
                <c:ext xmlns:c15="http://schemas.microsoft.com/office/drawing/2012/chart" uri="{CE6537A1-D6FC-4f65-9D91-7224C49458BB}"/>
                <c:ext xmlns:c16="http://schemas.microsoft.com/office/drawing/2014/chart" uri="{C3380CC4-5D6E-409C-BE32-E72D297353CC}">
                  <c16:uniqueId val="{00000020-BE94-44D9-9141-ED0956177A2D}"/>
                </c:ext>
              </c:extLst>
            </c:dLbl>
            <c:dLbl>
              <c:idx val="31"/>
              <c:delete val="1"/>
              <c:extLst>
                <c:ext xmlns:c15="http://schemas.microsoft.com/office/drawing/2012/chart" uri="{CE6537A1-D6FC-4f65-9D91-7224C49458BB}"/>
                <c:ext xmlns:c16="http://schemas.microsoft.com/office/drawing/2014/chart" uri="{C3380CC4-5D6E-409C-BE32-E72D297353CC}">
                  <c16:uniqueId val="{00000021-BE94-44D9-9141-ED0956177A2D}"/>
                </c:ext>
              </c:extLst>
            </c:dLbl>
            <c:dLbl>
              <c:idx val="32"/>
              <c:layout>
                <c:manualLayout>
                  <c:x val="-2.7859237536656905E-2"/>
                  <c:y val="-1.414141414141414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BE94-44D9-9141-ED0956177A2D}"/>
                </c:ext>
              </c:extLst>
            </c:dLbl>
            <c:dLbl>
              <c:idx val="33"/>
              <c:delete val="1"/>
              <c:extLst>
                <c:ext xmlns:c15="http://schemas.microsoft.com/office/drawing/2012/chart" uri="{CE6537A1-D6FC-4f65-9D91-7224C49458BB}"/>
                <c:ext xmlns:c16="http://schemas.microsoft.com/office/drawing/2014/chart" uri="{C3380CC4-5D6E-409C-BE32-E72D297353CC}">
                  <c16:uniqueId val="{00000023-BE94-44D9-9141-ED0956177A2D}"/>
                </c:ext>
              </c:extLst>
            </c:dLbl>
            <c:dLbl>
              <c:idx val="34"/>
              <c:delete val="1"/>
              <c:extLst>
                <c:ext xmlns:c15="http://schemas.microsoft.com/office/drawing/2012/chart" uri="{CE6537A1-D6FC-4f65-9D91-7224C49458BB}"/>
                <c:ext xmlns:c16="http://schemas.microsoft.com/office/drawing/2014/chart" uri="{C3380CC4-5D6E-409C-BE32-E72D297353CC}">
                  <c16:uniqueId val="{00000024-BE94-44D9-9141-ED0956177A2D}"/>
                </c:ext>
              </c:extLst>
            </c:dLbl>
            <c:dLbl>
              <c:idx val="35"/>
              <c:delete val="1"/>
              <c:extLst>
                <c:ext xmlns:c15="http://schemas.microsoft.com/office/drawing/2012/chart" uri="{CE6537A1-D6FC-4f65-9D91-7224C49458BB}"/>
                <c:ext xmlns:c16="http://schemas.microsoft.com/office/drawing/2014/chart" uri="{C3380CC4-5D6E-409C-BE32-E72D297353CC}">
                  <c16:uniqueId val="{00000025-BE94-44D9-9141-ED0956177A2D}"/>
                </c:ext>
              </c:extLst>
            </c:dLbl>
            <c:dLbl>
              <c:idx val="36"/>
              <c:layout>
                <c:manualLayout>
                  <c:x val="-2.3460410557184751E-2"/>
                  <c:y val="-2.02020202020202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BE94-44D9-9141-ED0956177A2D}"/>
                </c:ext>
              </c:extLst>
            </c:dLbl>
            <c:dLbl>
              <c:idx val="37"/>
              <c:delete val="1"/>
              <c:extLst>
                <c:ext xmlns:c15="http://schemas.microsoft.com/office/drawing/2012/chart" uri="{CE6537A1-D6FC-4f65-9D91-7224C49458BB}"/>
                <c:ext xmlns:c16="http://schemas.microsoft.com/office/drawing/2014/chart" uri="{C3380CC4-5D6E-409C-BE32-E72D297353CC}">
                  <c16:uniqueId val="{00000027-BE94-44D9-9141-ED0956177A2D}"/>
                </c:ext>
              </c:extLst>
            </c:dLbl>
            <c:dLbl>
              <c:idx val="38"/>
              <c:delete val="1"/>
              <c:extLst>
                <c:ext xmlns:c15="http://schemas.microsoft.com/office/drawing/2012/chart" uri="{CE6537A1-D6FC-4f65-9D91-7224C49458BB}"/>
                <c:ext xmlns:c16="http://schemas.microsoft.com/office/drawing/2014/chart" uri="{C3380CC4-5D6E-409C-BE32-E72D297353CC}">
                  <c16:uniqueId val="{00000028-BE94-44D9-9141-ED0956177A2D}"/>
                </c:ext>
              </c:extLst>
            </c:dLbl>
            <c:dLbl>
              <c:idx val="39"/>
              <c:delete val="1"/>
              <c:extLst>
                <c:ext xmlns:c15="http://schemas.microsoft.com/office/drawing/2012/chart" uri="{CE6537A1-D6FC-4f65-9D91-7224C49458BB}"/>
                <c:ext xmlns:c16="http://schemas.microsoft.com/office/drawing/2014/chart" uri="{C3380CC4-5D6E-409C-BE32-E72D297353CC}">
                  <c16:uniqueId val="{00000029-BE94-44D9-9141-ED0956177A2D}"/>
                </c:ext>
              </c:extLst>
            </c:dLbl>
            <c:dLbl>
              <c:idx val="40"/>
              <c:layout>
                <c:manualLayout>
                  <c:x val="-2.7859179809268601E-2"/>
                  <c:y val="-2.82637174396052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BE94-44D9-9141-ED0956177A2D}"/>
                </c:ext>
              </c:extLst>
            </c:dLbl>
            <c:dLbl>
              <c:idx val="41"/>
              <c:delete val="1"/>
              <c:extLst>
                <c:ext xmlns:c15="http://schemas.microsoft.com/office/drawing/2012/chart" uri="{CE6537A1-D6FC-4f65-9D91-7224C49458BB}"/>
                <c:ext xmlns:c16="http://schemas.microsoft.com/office/drawing/2014/chart" uri="{C3380CC4-5D6E-409C-BE32-E72D297353CC}">
                  <c16:uniqueId val="{0000002B-BE94-44D9-9141-ED0956177A2D}"/>
                </c:ext>
              </c:extLst>
            </c:dLbl>
            <c:dLbl>
              <c:idx val="42"/>
              <c:layout>
                <c:manualLayout>
                  <c:x val="-1.4662756598241545E-3"/>
                  <c:y val="-1.21130558235423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BE94-44D9-9141-ED0956177A2D}"/>
                </c:ext>
              </c:extLst>
            </c:dLbl>
            <c:spPr>
              <a:noFill/>
              <a:ln>
                <a:noFill/>
              </a:ln>
              <a:effectLst/>
            </c:spPr>
            <c:txPr>
              <a:bodyPr/>
              <a:lstStyle/>
              <a:p>
                <a:pPr>
                  <a:defRPr sz="1400" b="1" baseline="0">
                    <a:solidFill>
                      <a:schemeClr val="accent1"/>
                    </a:solidFill>
                    <a:latin typeface="Perpetua" panose="02020502060401020303" pitchFamily="18" charset="0"/>
                    <a:cs typeface="Times"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table_P1_time!$B$9:$AS$9</c:f>
              <c:numCache>
                <c:formatCode>General</c:formatCode>
                <c:ptCount val="44"/>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table_P1_time!$B$10:$AR$10</c:f>
              <c:numCache>
                <c:formatCode>0.0</c:formatCode>
                <c:ptCount val="43"/>
                <c:pt idx="0">
                  <c:v>42</c:v>
                </c:pt>
                <c:pt idx="1">
                  <c:v>43.5</c:v>
                </c:pt>
                <c:pt idx="2">
                  <c:v>44.6</c:v>
                </c:pt>
                <c:pt idx="3">
                  <c:v>44.6</c:v>
                </c:pt>
                <c:pt idx="4">
                  <c:v>44.8</c:v>
                </c:pt>
                <c:pt idx="5">
                  <c:v>45</c:v>
                </c:pt>
                <c:pt idx="6">
                  <c:v>44.8</c:v>
                </c:pt>
                <c:pt idx="7">
                  <c:v>45.7</c:v>
                </c:pt>
                <c:pt idx="8">
                  <c:v>46.5</c:v>
                </c:pt>
                <c:pt idx="9">
                  <c:v>45.6</c:v>
                </c:pt>
                <c:pt idx="10">
                  <c:v>44.9</c:v>
                </c:pt>
                <c:pt idx="11">
                  <c:v>43.6</c:v>
                </c:pt>
                <c:pt idx="12">
                  <c:v>42.6</c:v>
                </c:pt>
                <c:pt idx="13">
                  <c:v>43.1</c:v>
                </c:pt>
                <c:pt idx="14">
                  <c:v>43.2</c:v>
                </c:pt>
                <c:pt idx="15">
                  <c:v>43.4</c:v>
                </c:pt>
                <c:pt idx="16">
                  <c:v>42.4</c:v>
                </c:pt>
                <c:pt idx="17">
                  <c:v>40.6</c:v>
                </c:pt>
                <c:pt idx="18">
                  <c:v>38.9</c:v>
                </c:pt>
                <c:pt idx="19">
                  <c:v>37.4</c:v>
                </c:pt>
                <c:pt idx="20">
                  <c:v>37.1</c:v>
                </c:pt>
                <c:pt idx="21">
                  <c:v>37</c:v>
                </c:pt>
                <c:pt idx="22">
                  <c:v>36.200000000000003</c:v>
                </c:pt>
                <c:pt idx="23">
                  <c:v>36.299999999999997</c:v>
                </c:pt>
                <c:pt idx="24">
                  <c:v>36.200000000000003</c:v>
                </c:pt>
                <c:pt idx="25">
                  <c:v>35.9</c:v>
                </c:pt>
                <c:pt idx="26">
                  <c:v>36.9</c:v>
                </c:pt>
                <c:pt idx="27">
                  <c:v>35.9</c:v>
                </c:pt>
                <c:pt idx="28">
                  <c:v>34.5</c:v>
                </c:pt>
                <c:pt idx="29">
                  <c:v>34.299999999999997</c:v>
                </c:pt>
                <c:pt idx="30">
                  <c:v>34.299999999999997</c:v>
                </c:pt>
                <c:pt idx="31">
                  <c:v>33.9</c:v>
                </c:pt>
                <c:pt idx="32">
                  <c:v>33.9</c:v>
                </c:pt>
                <c:pt idx="33">
                  <c:v>33.5</c:v>
                </c:pt>
                <c:pt idx="34">
                  <c:v>32.700000000000003</c:v>
                </c:pt>
                <c:pt idx="35">
                  <c:v>33.299999999999997</c:v>
                </c:pt>
                <c:pt idx="36">
                  <c:v>32.9</c:v>
                </c:pt>
                <c:pt idx="37">
                  <c:v>33.1</c:v>
                </c:pt>
                <c:pt idx="38">
                  <c:v>32.9</c:v>
                </c:pt>
                <c:pt idx="39">
                  <c:v>32.6</c:v>
                </c:pt>
                <c:pt idx="40">
                  <c:v>32.9</c:v>
                </c:pt>
                <c:pt idx="41">
                  <c:v>32.9</c:v>
                </c:pt>
                <c:pt idx="42">
                  <c:v>32.6</c:v>
                </c:pt>
              </c:numCache>
            </c:numRef>
          </c:val>
          <c:smooth val="1"/>
          <c:extLst>
            <c:ext xmlns:c16="http://schemas.microsoft.com/office/drawing/2014/chart" uri="{C3380CC4-5D6E-409C-BE32-E72D297353CC}">
              <c16:uniqueId val="{0000002D-BE94-44D9-9141-ED0956177A2D}"/>
            </c:ext>
          </c:extLst>
        </c:ser>
        <c:ser>
          <c:idx val="1"/>
          <c:order val="1"/>
          <c:tx>
            <c:strRef>
              <c:f>table_P1_time!$A$11</c:f>
              <c:strCache>
                <c:ptCount val="1"/>
                <c:pt idx="0">
                  <c:v>National Standard: ≥40.5%</c:v>
                </c:pt>
              </c:strCache>
            </c:strRef>
          </c:tx>
          <c:spPr>
            <a:ln w="12700">
              <a:solidFill>
                <a:srgbClr val="C00000"/>
              </a:solidFill>
              <a:prstDash val="sysDash"/>
            </a:ln>
          </c:spPr>
          <c:marker>
            <c:symbol val="none"/>
          </c:marker>
          <c:dLbls>
            <c:dLbl>
              <c:idx val="17"/>
              <c:layout>
                <c:manualLayout>
                  <c:x val="0.33532983377077863"/>
                  <c:y val="-2.2778493597391234E-2"/>
                </c:manualLayout>
              </c:layout>
              <c:tx>
                <c:rich>
                  <a:bodyPr/>
                  <a:lstStyle/>
                  <a:p>
                    <a:fld id="{9DAF28B0-0792-44A2-961D-78ACC4AFA634}" type="SERIESNAME">
                      <a:rPr lang="en-US">
                        <a:solidFill>
                          <a:srgbClr val="C00000"/>
                        </a:solidFill>
                      </a:rPr>
                      <a:pPr/>
                      <a:t>[SERIES NAME]</a:t>
                    </a:fld>
                    <a:endParaRPr lang="en-US"/>
                  </a:p>
                </c:rich>
              </c:tx>
              <c:dLblPos val="r"/>
              <c:showLegendKey val="0"/>
              <c:showVal val="0"/>
              <c:showCatName val="0"/>
              <c:showSerName val="1"/>
              <c:showPercent val="0"/>
              <c:showBubbleSize val="0"/>
              <c:extLst xmlns:c15="http://schemas.microsoft.com/office/drawing/2012/chart">
                <c:ext xmlns:c15="http://schemas.microsoft.com/office/drawing/2012/chart" uri="{CE6537A1-D6FC-4f65-9D91-7224C49458BB}">
                  <c15:layout/>
                  <c15:dlblFieldTable/>
                  <c15:showDataLabelsRange val="0"/>
                </c:ext>
                <c:ext xmlns:c16="http://schemas.microsoft.com/office/drawing/2014/chart" uri="{C3380CC4-5D6E-409C-BE32-E72D297353CC}">
                  <c16:uniqueId val="{0000002E-BE94-44D9-9141-ED0956177A2D}"/>
                </c:ext>
              </c:extLst>
            </c:dLbl>
            <c:spPr>
              <a:noFill/>
              <a:ln>
                <a:noFill/>
              </a:ln>
              <a:effectLst/>
            </c:spPr>
            <c:txPr>
              <a:bodyPr/>
              <a:lstStyle/>
              <a:p>
                <a:pPr>
                  <a:defRPr sz="1000" b="1">
                    <a:solidFill>
                      <a:srgbClr val="E46C0A"/>
                    </a:solidFill>
                    <a:latin typeface="Times" panose="02020603050405020304" pitchFamily="18" charset="0"/>
                    <a:cs typeface="Times" panose="02020603050405020304" pitchFamily="18" charset="0"/>
                  </a:defRPr>
                </a:pPr>
                <a:endParaRPr lang="en-US"/>
              </a:p>
            </c:txPr>
            <c:dLblPos val="b"/>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0"/>
              </c:ext>
            </c:extLst>
          </c:dLbls>
          <c:cat>
            <c:numRef>
              <c:f>table_P1_time!$B$9:$AS$9</c:f>
              <c:numCache>
                <c:formatCode>General</c:formatCode>
                <c:ptCount val="44"/>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table_P1_time!$B$11:$AR$11</c:f>
              <c:numCache>
                <c:formatCode>0.0</c:formatCode>
                <c:ptCount val="43"/>
                <c:pt idx="0">
                  <c:v>40.5</c:v>
                </c:pt>
                <c:pt idx="1">
                  <c:v>40.5</c:v>
                </c:pt>
                <c:pt idx="2">
                  <c:v>40.5</c:v>
                </c:pt>
                <c:pt idx="3">
                  <c:v>40.5</c:v>
                </c:pt>
                <c:pt idx="4">
                  <c:v>40.5</c:v>
                </c:pt>
                <c:pt idx="5">
                  <c:v>40.5</c:v>
                </c:pt>
                <c:pt idx="6">
                  <c:v>40.5</c:v>
                </c:pt>
                <c:pt idx="7">
                  <c:v>40.5</c:v>
                </c:pt>
                <c:pt idx="8">
                  <c:v>40.5</c:v>
                </c:pt>
                <c:pt idx="9">
                  <c:v>40.5</c:v>
                </c:pt>
                <c:pt idx="10">
                  <c:v>40.5</c:v>
                </c:pt>
                <c:pt idx="11">
                  <c:v>40.5</c:v>
                </c:pt>
                <c:pt idx="12">
                  <c:v>40.5</c:v>
                </c:pt>
                <c:pt idx="13">
                  <c:v>40.5</c:v>
                </c:pt>
                <c:pt idx="14">
                  <c:v>40.5</c:v>
                </c:pt>
                <c:pt idx="15">
                  <c:v>40.5</c:v>
                </c:pt>
                <c:pt idx="16">
                  <c:v>40.5</c:v>
                </c:pt>
                <c:pt idx="17">
                  <c:v>40.5</c:v>
                </c:pt>
                <c:pt idx="18">
                  <c:v>40.5</c:v>
                </c:pt>
                <c:pt idx="19">
                  <c:v>40.5</c:v>
                </c:pt>
                <c:pt idx="20">
                  <c:v>40.5</c:v>
                </c:pt>
                <c:pt idx="21">
                  <c:v>40.5</c:v>
                </c:pt>
                <c:pt idx="22">
                  <c:v>40.5</c:v>
                </c:pt>
                <c:pt idx="23">
                  <c:v>40.5</c:v>
                </c:pt>
                <c:pt idx="24">
                  <c:v>40.5</c:v>
                </c:pt>
                <c:pt idx="25">
                  <c:v>40.5</c:v>
                </c:pt>
                <c:pt idx="26">
                  <c:v>40.5</c:v>
                </c:pt>
                <c:pt idx="27">
                  <c:v>40.5</c:v>
                </c:pt>
                <c:pt idx="28">
                  <c:v>40.5</c:v>
                </c:pt>
                <c:pt idx="29">
                  <c:v>40.5</c:v>
                </c:pt>
                <c:pt idx="30">
                  <c:v>40.5</c:v>
                </c:pt>
                <c:pt idx="31">
                  <c:v>40.5</c:v>
                </c:pt>
                <c:pt idx="32">
                  <c:v>40.5</c:v>
                </c:pt>
                <c:pt idx="33">
                  <c:v>40.5</c:v>
                </c:pt>
                <c:pt idx="34">
                  <c:v>40.5</c:v>
                </c:pt>
                <c:pt idx="35">
                  <c:v>40.5</c:v>
                </c:pt>
                <c:pt idx="36">
                  <c:v>40.5</c:v>
                </c:pt>
                <c:pt idx="37">
                  <c:v>40.5</c:v>
                </c:pt>
                <c:pt idx="38">
                  <c:v>40.5</c:v>
                </c:pt>
                <c:pt idx="39">
                  <c:v>40.5</c:v>
                </c:pt>
                <c:pt idx="40">
                  <c:v>40.5</c:v>
                </c:pt>
                <c:pt idx="41">
                  <c:v>40.5</c:v>
                </c:pt>
                <c:pt idx="42">
                  <c:v>40.5</c:v>
                </c:pt>
              </c:numCache>
            </c:numRef>
          </c:val>
          <c:smooth val="0"/>
          <c:extLst xmlns:c15="http://schemas.microsoft.com/office/drawing/2012/chart">
            <c:ext xmlns:c16="http://schemas.microsoft.com/office/drawing/2014/chart" uri="{C3380CC4-5D6E-409C-BE32-E72D297353CC}">
              <c16:uniqueId val="{0000002F-BE94-44D9-9141-ED0956177A2D}"/>
            </c:ext>
          </c:extLst>
        </c:ser>
        <c:ser>
          <c:idx val="5"/>
          <c:order val="5"/>
          <c:tx>
            <c:strRef>
              <c:f>table_P1_time!$A$12</c:f>
              <c:strCache>
                <c:ptCount val="1"/>
                <c:pt idx="0">
                  <c:v>SIP Goal: ≥40.5%</c:v>
                </c:pt>
              </c:strCache>
            </c:strRef>
          </c:tx>
          <c:spPr>
            <a:ln w="12700">
              <a:solidFill>
                <a:schemeClr val="accent6"/>
              </a:solidFill>
              <a:prstDash val="sysDash"/>
            </a:ln>
          </c:spPr>
          <c:marker>
            <c:symbol val="none"/>
          </c:marker>
          <c:val>
            <c:numRef>
              <c:f>table_P1_time!$B$12:$AR$12</c:f>
              <c:numCache>
                <c:formatCode>0.0</c:formatCode>
                <c:ptCount val="43"/>
                <c:pt idx="0">
                  <c:v>40.1</c:v>
                </c:pt>
                <c:pt idx="1">
                  <c:v>40.1</c:v>
                </c:pt>
                <c:pt idx="2">
                  <c:v>40.1</c:v>
                </c:pt>
                <c:pt idx="3">
                  <c:v>40.1</c:v>
                </c:pt>
                <c:pt idx="4">
                  <c:v>40.1</c:v>
                </c:pt>
                <c:pt idx="5">
                  <c:v>40.1</c:v>
                </c:pt>
                <c:pt idx="6">
                  <c:v>40.1</c:v>
                </c:pt>
                <c:pt idx="7">
                  <c:v>40.1</c:v>
                </c:pt>
                <c:pt idx="8">
                  <c:v>40.1</c:v>
                </c:pt>
                <c:pt idx="9">
                  <c:v>40.1</c:v>
                </c:pt>
                <c:pt idx="10">
                  <c:v>40.1</c:v>
                </c:pt>
                <c:pt idx="11">
                  <c:v>40.1</c:v>
                </c:pt>
                <c:pt idx="12">
                  <c:v>40.1</c:v>
                </c:pt>
                <c:pt idx="13">
                  <c:v>40.1</c:v>
                </c:pt>
                <c:pt idx="14">
                  <c:v>40.1</c:v>
                </c:pt>
                <c:pt idx="15">
                  <c:v>40.1</c:v>
                </c:pt>
                <c:pt idx="16">
                  <c:v>40.1</c:v>
                </c:pt>
                <c:pt idx="17">
                  <c:v>40.1</c:v>
                </c:pt>
                <c:pt idx="18">
                  <c:v>40.1</c:v>
                </c:pt>
                <c:pt idx="19">
                  <c:v>40.1</c:v>
                </c:pt>
                <c:pt idx="20">
                  <c:v>40.1</c:v>
                </c:pt>
                <c:pt idx="21">
                  <c:v>40.1</c:v>
                </c:pt>
                <c:pt idx="22">
                  <c:v>40.1</c:v>
                </c:pt>
                <c:pt idx="23">
                  <c:v>40.1</c:v>
                </c:pt>
                <c:pt idx="24">
                  <c:v>40.1</c:v>
                </c:pt>
                <c:pt idx="25">
                  <c:v>40.1</c:v>
                </c:pt>
                <c:pt idx="26">
                  <c:v>40.1</c:v>
                </c:pt>
                <c:pt idx="27">
                  <c:v>40.1</c:v>
                </c:pt>
                <c:pt idx="28">
                  <c:v>40.1</c:v>
                </c:pt>
                <c:pt idx="29">
                  <c:v>40.1</c:v>
                </c:pt>
                <c:pt idx="30">
                  <c:v>40.1</c:v>
                </c:pt>
                <c:pt idx="31">
                  <c:v>40.1</c:v>
                </c:pt>
                <c:pt idx="32">
                  <c:v>40.1</c:v>
                </c:pt>
                <c:pt idx="33">
                  <c:v>40.1</c:v>
                </c:pt>
                <c:pt idx="34">
                  <c:v>40.1</c:v>
                </c:pt>
                <c:pt idx="35">
                  <c:v>40.1</c:v>
                </c:pt>
                <c:pt idx="36">
                  <c:v>40.1</c:v>
                </c:pt>
                <c:pt idx="37">
                  <c:v>40.1</c:v>
                </c:pt>
                <c:pt idx="38">
                  <c:v>40.1</c:v>
                </c:pt>
                <c:pt idx="39">
                  <c:v>40.1</c:v>
                </c:pt>
                <c:pt idx="40">
                  <c:v>40.1</c:v>
                </c:pt>
                <c:pt idx="41">
                  <c:v>40.1</c:v>
                </c:pt>
                <c:pt idx="42">
                  <c:v>40.1</c:v>
                </c:pt>
              </c:numCache>
            </c:numRef>
          </c:val>
          <c:smooth val="0"/>
          <c:extLst>
            <c:ext xmlns:c16="http://schemas.microsoft.com/office/drawing/2014/chart" uri="{C3380CC4-5D6E-409C-BE32-E72D297353CC}">
              <c16:uniqueId val="{00000030-BE94-44D9-9141-ED0956177A2D}"/>
            </c:ext>
          </c:extLst>
        </c:ser>
        <c:ser>
          <c:idx val="6"/>
          <c:order val="6"/>
          <c:tx>
            <c:strRef>
              <c:f>table_P1_time!$A$16</c:f>
              <c:strCache>
                <c:ptCount val="1"/>
                <c:pt idx="0">
                  <c:v>Re-Entry Within 12 Months</c:v>
                </c:pt>
              </c:strCache>
            </c:strRef>
          </c:tx>
          <c:spPr>
            <a:ln>
              <a:solidFill>
                <a:srgbClr val="7030A0"/>
              </a:solidFill>
            </a:ln>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1-BE94-44D9-9141-ED0956177A2D}"/>
                </c:ext>
              </c:extLst>
            </c:dLbl>
            <c:dLbl>
              <c:idx val="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2-BE94-44D9-9141-ED0956177A2D}"/>
                </c:ext>
              </c:extLst>
            </c:dLbl>
            <c:dLbl>
              <c:idx val="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3-BE94-44D9-9141-ED0956177A2D}"/>
                </c:ext>
              </c:extLst>
            </c:dLbl>
            <c:dLbl>
              <c:idx val="1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4-BE94-44D9-9141-ED0956177A2D}"/>
                </c:ext>
              </c:extLst>
            </c:dLbl>
            <c:dLbl>
              <c:idx val="1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5-BE94-44D9-9141-ED0956177A2D}"/>
                </c:ext>
              </c:extLst>
            </c:dLbl>
            <c:dLbl>
              <c:idx val="2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6-BE94-44D9-9141-ED0956177A2D}"/>
                </c:ext>
              </c:extLst>
            </c:dLbl>
            <c:dLbl>
              <c:idx val="24"/>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7-BE94-44D9-9141-ED0956177A2D}"/>
                </c:ext>
              </c:extLst>
            </c:dLbl>
            <c:dLbl>
              <c:idx val="28"/>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8-BE94-44D9-9141-ED0956177A2D}"/>
                </c:ext>
              </c:extLst>
            </c:dLbl>
            <c:dLbl>
              <c:idx val="32"/>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9-BE94-44D9-9141-ED0956177A2D}"/>
                </c:ext>
              </c:extLst>
            </c:dLbl>
            <c:dLbl>
              <c:idx val="36"/>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3A-BE94-44D9-9141-ED0956177A2D}"/>
                </c:ext>
              </c:extLst>
            </c:dLbl>
            <c:spPr>
              <a:noFill/>
              <a:ln>
                <a:noFill/>
              </a:ln>
              <a:effectLst/>
            </c:spPr>
            <c:txPr>
              <a:bodyPr wrap="square" lIns="38100" tIns="19050" rIns="38100" bIns="19050" anchor="ctr">
                <a:spAutoFit/>
              </a:bodyPr>
              <a:lstStyle/>
              <a:p>
                <a:pPr>
                  <a:defRPr sz="1400" b="1">
                    <a:solidFill>
                      <a:srgbClr val="7030A0"/>
                    </a:solidFill>
                    <a:latin typeface="Perpetua" panose="02020502060401020303" pitchFamily="18" charset="0"/>
                    <a:cs typeface="Times" panose="02020603050405020304" pitchFamily="18" charset="0"/>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val>
            <c:numRef>
              <c:f>table_P1_time!$B$16:$AR$16</c:f>
              <c:numCache>
                <c:formatCode>0.0</c:formatCode>
                <c:ptCount val="43"/>
                <c:pt idx="0">
                  <c:v>10.1</c:v>
                </c:pt>
                <c:pt idx="1">
                  <c:v>10.8</c:v>
                </c:pt>
                <c:pt idx="2">
                  <c:v>12.2</c:v>
                </c:pt>
                <c:pt idx="3">
                  <c:v>12.6</c:v>
                </c:pt>
                <c:pt idx="4">
                  <c:v>12.9</c:v>
                </c:pt>
                <c:pt idx="5">
                  <c:v>12.9</c:v>
                </c:pt>
                <c:pt idx="6">
                  <c:v>12</c:v>
                </c:pt>
                <c:pt idx="7">
                  <c:v>11</c:v>
                </c:pt>
                <c:pt idx="8">
                  <c:v>11.4</c:v>
                </c:pt>
                <c:pt idx="9">
                  <c:v>11.6</c:v>
                </c:pt>
                <c:pt idx="10">
                  <c:v>11.7</c:v>
                </c:pt>
                <c:pt idx="11">
                  <c:v>12.1</c:v>
                </c:pt>
                <c:pt idx="12">
                  <c:v>12</c:v>
                </c:pt>
                <c:pt idx="13">
                  <c:v>11.8</c:v>
                </c:pt>
                <c:pt idx="14">
                  <c:v>12.1</c:v>
                </c:pt>
                <c:pt idx="15">
                  <c:v>13.3</c:v>
                </c:pt>
                <c:pt idx="16">
                  <c:v>13</c:v>
                </c:pt>
                <c:pt idx="17">
                  <c:v>13.7</c:v>
                </c:pt>
                <c:pt idx="18">
                  <c:v>13</c:v>
                </c:pt>
                <c:pt idx="19">
                  <c:v>11.1</c:v>
                </c:pt>
                <c:pt idx="20">
                  <c:v>11</c:v>
                </c:pt>
                <c:pt idx="21">
                  <c:v>10.1</c:v>
                </c:pt>
                <c:pt idx="22">
                  <c:v>10</c:v>
                </c:pt>
                <c:pt idx="23">
                  <c:v>10.7</c:v>
                </c:pt>
                <c:pt idx="24">
                  <c:v>10.199999999999999</c:v>
                </c:pt>
                <c:pt idx="25">
                  <c:v>10.9</c:v>
                </c:pt>
                <c:pt idx="26">
                  <c:v>11.2</c:v>
                </c:pt>
                <c:pt idx="27">
                  <c:v>10.199999999999999</c:v>
                </c:pt>
                <c:pt idx="28">
                  <c:v>11.4</c:v>
                </c:pt>
                <c:pt idx="29">
                  <c:v>10.9</c:v>
                </c:pt>
                <c:pt idx="30">
                  <c:v>10.9</c:v>
                </c:pt>
                <c:pt idx="31">
                  <c:v>11.2</c:v>
                </c:pt>
                <c:pt idx="32">
                  <c:v>10.6</c:v>
                </c:pt>
                <c:pt idx="33">
                  <c:v>10.5</c:v>
                </c:pt>
                <c:pt idx="34">
                  <c:v>10.5</c:v>
                </c:pt>
                <c:pt idx="35">
                  <c:v>11.3</c:v>
                </c:pt>
                <c:pt idx="36">
                  <c:v>10.9</c:v>
                </c:pt>
                <c:pt idx="37">
                  <c:v>10.5</c:v>
                </c:pt>
                <c:pt idx="38">
                  <c:v>10.5</c:v>
                </c:pt>
              </c:numCache>
            </c:numRef>
          </c:val>
          <c:smooth val="0"/>
          <c:extLst>
            <c:ext xmlns:c16="http://schemas.microsoft.com/office/drawing/2014/chart" uri="{C3380CC4-5D6E-409C-BE32-E72D297353CC}">
              <c16:uniqueId val="{0000003B-BE94-44D9-9141-ED0956177A2D}"/>
            </c:ext>
          </c:extLst>
        </c:ser>
        <c:ser>
          <c:idx val="7"/>
          <c:order val="7"/>
          <c:tx>
            <c:strRef>
              <c:f>table_P1_time!$A$17</c:f>
              <c:strCache>
                <c:ptCount val="1"/>
                <c:pt idx="0">
                  <c:v>National Standard: ≤8.3%</c:v>
                </c:pt>
              </c:strCache>
            </c:strRef>
          </c:tx>
          <c:spPr>
            <a:ln w="12700">
              <a:solidFill>
                <a:srgbClr val="C00000"/>
              </a:solidFill>
              <a:prstDash val="sysDash"/>
            </a:ln>
          </c:spPr>
          <c:marker>
            <c:symbol val="none"/>
          </c:marker>
          <c:val>
            <c:numRef>
              <c:f>table_P1_time!$B$17:$AR$17</c:f>
              <c:numCache>
                <c:formatCode>0.0</c:formatCode>
                <c:ptCount val="43"/>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pt idx="21">
                  <c:v>8.3000000000000007</c:v>
                </c:pt>
                <c:pt idx="22">
                  <c:v>8.3000000000000007</c:v>
                </c:pt>
                <c:pt idx="23">
                  <c:v>8.3000000000000007</c:v>
                </c:pt>
                <c:pt idx="24">
                  <c:v>8.3000000000000007</c:v>
                </c:pt>
                <c:pt idx="25">
                  <c:v>8.3000000000000007</c:v>
                </c:pt>
                <c:pt idx="26">
                  <c:v>8.3000000000000007</c:v>
                </c:pt>
                <c:pt idx="27">
                  <c:v>8.3000000000000007</c:v>
                </c:pt>
                <c:pt idx="28">
                  <c:v>8.3000000000000007</c:v>
                </c:pt>
                <c:pt idx="29">
                  <c:v>8.3000000000000007</c:v>
                </c:pt>
                <c:pt idx="30">
                  <c:v>8.3000000000000007</c:v>
                </c:pt>
                <c:pt idx="31">
                  <c:v>8.3000000000000007</c:v>
                </c:pt>
                <c:pt idx="32">
                  <c:v>8.3000000000000007</c:v>
                </c:pt>
                <c:pt idx="33">
                  <c:v>8.3000000000000007</c:v>
                </c:pt>
                <c:pt idx="34">
                  <c:v>8.3000000000000007</c:v>
                </c:pt>
                <c:pt idx="35">
                  <c:v>8.3000000000000007</c:v>
                </c:pt>
                <c:pt idx="36">
                  <c:v>8.3000000000000007</c:v>
                </c:pt>
                <c:pt idx="37">
                  <c:v>8.3000000000000007</c:v>
                </c:pt>
                <c:pt idx="38">
                  <c:v>8.3000000000000007</c:v>
                </c:pt>
                <c:pt idx="39">
                  <c:v>8.3000000000000007</c:v>
                </c:pt>
                <c:pt idx="40">
                  <c:v>8.3000000000000007</c:v>
                </c:pt>
                <c:pt idx="41">
                  <c:v>8.3000000000000007</c:v>
                </c:pt>
                <c:pt idx="42">
                  <c:v>8.3000000000000007</c:v>
                </c:pt>
              </c:numCache>
            </c:numRef>
          </c:val>
          <c:smooth val="0"/>
          <c:extLst>
            <c:ext xmlns:c16="http://schemas.microsoft.com/office/drawing/2014/chart" uri="{C3380CC4-5D6E-409C-BE32-E72D297353CC}">
              <c16:uniqueId val="{0000003C-BE94-44D9-9141-ED0956177A2D}"/>
            </c:ext>
          </c:extLst>
        </c:ser>
        <c:dLbls>
          <c:showLegendKey val="0"/>
          <c:showVal val="0"/>
          <c:showCatName val="0"/>
          <c:showSerName val="0"/>
          <c:showPercent val="0"/>
          <c:showBubbleSize val="0"/>
        </c:dLbls>
        <c:marker val="1"/>
        <c:smooth val="0"/>
        <c:axId val="220933120"/>
        <c:axId val="220979968"/>
        <c:extLst/>
      </c:lineChart>
      <c:catAx>
        <c:axId val="220933120"/>
        <c:scaling>
          <c:orientation val="minMax"/>
        </c:scaling>
        <c:delete val="0"/>
        <c:axPos val="b"/>
        <c:numFmt formatCode="General" sourceLinked="1"/>
        <c:majorTickMark val="out"/>
        <c:minorTickMark val="none"/>
        <c:tickLblPos val="nextTo"/>
        <c:txPr>
          <a:bodyPr/>
          <a:lstStyle/>
          <a:p>
            <a:pPr>
              <a:defRPr sz="1400" b="1">
                <a:solidFill>
                  <a:schemeClr val="accent1"/>
                </a:solidFill>
                <a:latin typeface="Perpetua" panose="02020502060401020303" pitchFamily="18" charset="0"/>
                <a:cs typeface="Times" panose="02020603050405020304" pitchFamily="18" charset="0"/>
              </a:defRPr>
            </a:pPr>
            <a:endParaRPr lang="en-US"/>
          </a:p>
        </c:txPr>
        <c:crossAx val="220979968"/>
        <c:crosses val="autoZero"/>
        <c:auto val="1"/>
        <c:lblAlgn val="ctr"/>
        <c:lblOffset val="100"/>
        <c:noMultiLvlLbl val="0"/>
      </c:catAx>
      <c:valAx>
        <c:axId val="220979968"/>
        <c:scaling>
          <c:orientation val="minMax"/>
          <c:max val="60"/>
        </c:scaling>
        <c:delete val="0"/>
        <c:axPos val="l"/>
        <c:title>
          <c:tx>
            <c:rich>
              <a:bodyPr rot="-5400000" vert="horz"/>
              <a:lstStyle/>
              <a:p>
                <a:pPr>
                  <a:defRPr sz="1000">
                    <a:solidFill>
                      <a:schemeClr val="accent1"/>
                    </a:solidFill>
                    <a:latin typeface="Times" panose="02020603050405020304" pitchFamily="18" charset="0"/>
                    <a:cs typeface="Times" panose="02020603050405020304" pitchFamily="18" charset="0"/>
                  </a:defRPr>
                </a:pPr>
                <a:r>
                  <a:rPr lang="en-US" sz="1000" dirty="0" smtClean="0">
                    <a:solidFill>
                      <a:schemeClr val="accent1"/>
                    </a:solidFill>
                    <a:latin typeface="Times" panose="02020603050405020304" pitchFamily="18" charset="0"/>
                    <a:cs typeface="Times" panose="02020603050405020304" pitchFamily="18" charset="0"/>
                  </a:rPr>
                  <a:t>Percent</a:t>
                </a:r>
                <a:endParaRPr lang="en-US" sz="1000" dirty="0">
                  <a:solidFill>
                    <a:schemeClr val="accent1"/>
                  </a:solidFill>
                  <a:latin typeface="Times" panose="02020603050405020304" pitchFamily="18" charset="0"/>
                  <a:cs typeface="Times" panose="02020603050405020304" pitchFamily="18" charset="0"/>
                </a:endParaRPr>
              </a:p>
            </c:rich>
          </c:tx>
          <c:layout>
            <c:manualLayout>
              <c:xMode val="edge"/>
              <c:yMode val="edge"/>
              <c:x val="0"/>
              <c:y val="0.46010530501869085"/>
            </c:manualLayout>
          </c:layout>
          <c:overlay val="0"/>
        </c:title>
        <c:numFmt formatCode="0.0" sourceLinked="1"/>
        <c:majorTickMark val="out"/>
        <c:minorTickMark val="none"/>
        <c:tickLblPos val="nextTo"/>
        <c:txPr>
          <a:bodyPr/>
          <a:lstStyle/>
          <a:p>
            <a:pPr>
              <a:defRPr sz="1400" b="1">
                <a:solidFill>
                  <a:schemeClr val="accent1"/>
                </a:solidFill>
                <a:latin typeface="Perpetua" panose="02020502060401020303" pitchFamily="18" charset="0"/>
                <a:cs typeface="Times" panose="02020603050405020304" pitchFamily="18" charset="0"/>
              </a:defRPr>
            </a:pPr>
            <a:endParaRPr lang="en-US"/>
          </a:p>
        </c:txPr>
        <c:crossAx val="220933120"/>
        <c:crosses val="autoZero"/>
        <c:crossBetween val="between"/>
      </c:valAx>
      <c:valAx>
        <c:axId val="220981888"/>
        <c:scaling>
          <c:orientation val="minMax"/>
          <c:max val="50"/>
        </c:scaling>
        <c:delete val="1"/>
        <c:axPos val="r"/>
        <c:numFmt formatCode="0.0" sourceLinked="1"/>
        <c:majorTickMark val="out"/>
        <c:minorTickMark val="none"/>
        <c:tickLblPos val="none"/>
        <c:crossAx val="220983680"/>
        <c:crosses val="max"/>
        <c:crossBetween val="between"/>
      </c:valAx>
      <c:catAx>
        <c:axId val="220983680"/>
        <c:scaling>
          <c:orientation val="minMax"/>
        </c:scaling>
        <c:delete val="1"/>
        <c:axPos val="b"/>
        <c:numFmt formatCode="General" sourceLinked="1"/>
        <c:majorTickMark val="out"/>
        <c:minorTickMark val="none"/>
        <c:tickLblPos val="none"/>
        <c:crossAx val="220981888"/>
        <c:crosses val="autoZero"/>
        <c:auto val="1"/>
        <c:lblAlgn val="ctr"/>
        <c:lblOffset val="100"/>
        <c:noMultiLvlLbl val="0"/>
      </c:catAx>
    </c:plotArea>
    <c:legend>
      <c:legendPos val="b"/>
      <c:legendEntry>
        <c:idx val="4"/>
        <c:delete val="1"/>
      </c:legendEntry>
      <c:legendEntry>
        <c:idx val="5"/>
        <c:delete val="1"/>
      </c:legendEntry>
      <c:legendEntry>
        <c:idx val="6"/>
        <c:txPr>
          <a:bodyPr/>
          <a:lstStyle/>
          <a:p>
            <a:pPr>
              <a:defRPr sz="1200" b="1">
                <a:solidFill>
                  <a:schemeClr val="accent1"/>
                </a:solidFill>
                <a:latin typeface="Perpetua" panose="02020502060401020303" pitchFamily="18" charset="0"/>
              </a:defRPr>
            </a:pPr>
            <a:endParaRPr lang="en-US"/>
          </a:p>
        </c:txPr>
      </c:legendEntry>
      <c:legendEntry>
        <c:idx val="7"/>
        <c:delete val="1"/>
      </c:legendEntry>
      <c:layout/>
      <c:overlay val="0"/>
      <c:txPr>
        <a:bodyPr/>
        <a:lstStyle/>
        <a:p>
          <a:pPr>
            <a:defRPr sz="1200" b="1">
              <a:latin typeface="Perpetua" panose="02020502060401020303" pitchFamily="18" charset="0"/>
            </a:defRPr>
          </a:pPr>
          <a:endParaRPr lang="en-US"/>
        </a:p>
      </c:txPr>
    </c:legend>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430536525484448E-2"/>
          <c:y val="5.6266294721722523E-2"/>
          <c:w val="0.91610307149038006"/>
          <c:h val="0.78797983553444373"/>
        </c:manualLayout>
      </c:layout>
      <c:lineChart>
        <c:grouping val="standard"/>
        <c:varyColors val="0"/>
        <c:ser>
          <c:idx val="0"/>
          <c:order val="0"/>
          <c:tx>
            <c:strRef>
              <c:f>'Item 12'!$B$3</c:f>
              <c:strCache>
                <c:ptCount val="1"/>
                <c:pt idx="0">
                  <c:v>Item 12A – Child </c:v>
                </c:pt>
              </c:strCache>
            </c:strRef>
          </c:tx>
          <c:spPr>
            <a:ln w="28575" cap="rnd">
              <a:solidFill>
                <a:schemeClr val="accent6"/>
              </a:solidFill>
              <a:round/>
            </a:ln>
            <a:effectLst/>
          </c:spPr>
          <c:marker>
            <c:symbol val="none"/>
          </c:marker>
          <c:dLbls>
            <c:dLbl>
              <c:idx val="1"/>
              <c:layout>
                <c:manualLayout>
                  <c:x val="-4.9988061479342305E-17"/>
                  <c:y val="-1.606425702811248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AFC-460B-9893-CE5E4277609F}"/>
                </c:ext>
              </c:extLst>
            </c:dLbl>
            <c:dLbl>
              <c:idx val="2"/>
              <c:layout>
                <c:manualLayout>
                  <c:x val="2.7266530334014998E-3"/>
                  <c:y val="1.60642570281124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AFC-460B-9893-CE5E427760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Perpetua" panose="02020502060401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'Item 12'!$C$2:$F$2</c:f>
              <c:strCache>
                <c:ptCount val="4"/>
                <c:pt idx="0">
                  <c:v>Q3-2018</c:v>
                </c:pt>
                <c:pt idx="1">
                  <c:v>Q4-2018</c:v>
                </c:pt>
                <c:pt idx="2">
                  <c:v>Q1-2019</c:v>
                </c:pt>
                <c:pt idx="3">
                  <c:v>Q2-2019</c:v>
                </c:pt>
              </c:strCache>
            </c:strRef>
          </c:cat>
          <c:val>
            <c:numRef>
              <c:f>'Item 12'!$C$3:$F$3</c:f>
              <c:numCache>
                <c:formatCode>0%</c:formatCode>
                <c:ptCount val="4"/>
                <c:pt idx="0">
                  <c:v>0.87</c:v>
                </c:pt>
                <c:pt idx="1">
                  <c:v>0.71</c:v>
                </c:pt>
                <c:pt idx="2">
                  <c:v>0.65</c:v>
                </c:pt>
                <c:pt idx="3">
                  <c:v>0.71</c:v>
                </c:pt>
              </c:numCache>
            </c:numRef>
          </c:val>
          <c:smooth val="0"/>
          <c:extLst>
            <c:ext xmlns:c16="http://schemas.microsoft.com/office/drawing/2014/chart" uri="{C3380CC4-5D6E-409C-BE32-E72D297353CC}">
              <c16:uniqueId val="{00000002-9AFC-460B-9893-CE5E4277609F}"/>
            </c:ext>
          </c:extLst>
        </c:ser>
        <c:ser>
          <c:idx val="1"/>
          <c:order val="1"/>
          <c:tx>
            <c:strRef>
              <c:f>'Item 12'!$B$4</c:f>
              <c:strCache>
                <c:ptCount val="1"/>
                <c:pt idx="0">
                  <c:v>Item 12B – Parents </c:v>
                </c:pt>
              </c:strCache>
            </c:strRef>
          </c:tx>
          <c:spPr>
            <a:ln w="28575" cap="rnd">
              <a:solidFill>
                <a:schemeClr val="accent5"/>
              </a:solidFill>
              <a:round/>
            </a:ln>
            <a:effectLst/>
          </c:spPr>
          <c:marker>
            <c:symbol val="none"/>
          </c:marker>
          <c:dLbls>
            <c:dLbl>
              <c:idx val="0"/>
              <c:layout>
                <c:manualLayout>
                  <c:x val="-1.3633265167007748E-3"/>
                  <c:y val="1.80722891566265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FC-460B-9893-CE5E4277609F}"/>
                </c:ext>
              </c:extLst>
            </c:dLbl>
            <c:dLbl>
              <c:idx val="1"/>
              <c:layout>
                <c:manualLayout>
                  <c:x val="-4.9988061479342305E-17"/>
                  <c:y val="-6.024096385542242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AFC-460B-9893-CE5E4277609F}"/>
                </c:ext>
              </c:extLst>
            </c:dLbl>
            <c:dLbl>
              <c:idx val="2"/>
              <c:layout>
                <c:manualLayout>
                  <c:x val="0"/>
                  <c:y val="4.01606425702811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9AFC-460B-9893-CE5E427760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Perpetua" panose="02020502060401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'Item 12'!$C$2:$F$2</c:f>
              <c:strCache>
                <c:ptCount val="4"/>
                <c:pt idx="0">
                  <c:v>Q3-2018</c:v>
                </c:pt>
                <c:pt idx="1">
                  <c:v>Q4-2018</c:v>
                </c:pt>
                <c:pt idx="2">
                  <c:v>Q1-2019</c:v>
                </c:pt>
                <c:pt idx="3">
                  <c:v>Q2-2019</c:v>
                </c:pt>
              </c:strCache>
            </c:strRef>
          </c:cat>
          <c:val>
            <c:numRef>
              <c:f>'Item 12'!$C$4:$F$4</c:f>
              <c:numCache>
                <c:formatCode>0%</c:formatCode>
                <c:ptCount val="4"/>
                <c:pt idx="0">
                  <c:v>0.32</c:v>
                </c:pt>
                <c:pt idx="1">
                  <c:v>0.35</c:v>
                </c:pt>
                <c:pt idx="2">
                  <c:v>0.21</c:v>
                </c:pt>
                <c:pt idx="3">
                  <c:v>0.18</c:v>
                </c:pt>
              </c:numCache>
            </c:numRef>
          </c:val>
          <c:smooth val="0"/>
          <c:extLst>
            <c:ext xmlns:c16="http://schemas.microsoft.com/office/drawing/2014/chart" uri="{C3380CC4-5D6E-409C-BE32-E72D297353CC}">
              <c16:uniqueId val="{00000006-9AFC-460B-9893-CE5E4277609F}"/>
            </c:ext>
          </c:extLst>
        </c:ser>
        <c:ser>
          <c:idx val="2"/>
          <c:order val="2"/>
          <c:tx>
            <c:strRef>
              <c:f>'Item 12'!$B$5</c:f>
              <c:strCache>
                <c:ptCount val="1"/>
                <c:pt idx="0">
                  <c:v>Item 12 C – Foster Parents</c:v>
                </c:pt>
              </c:strCache>
            </c:strRef>
          </c:tx>
          <c:spPr>
            <a:ln w="28575" cap="rnd">
              <a:solidFill>
                <a:schemeClr val="accent4"/>
              </a:solidFill>
              <a:round/>
            </a:ln>
            <a:effectLst/>
          </c:spPr>
          <c:marker>
            <c:symbol val="none"/>
          </c:marker>
          <c:dLbls>
            <c:dLbl>
              <c:idx val="0"/>
              <c:layout>
                <c:manualLayout>
                  <c:x val="2.7266530334014746E-3"/>
                  <c:y val="-1.20481927710843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AFC-460B-9893-CE5E4277609F}"/>
                </c:ext>
              </c:extLst>
            </c:dLbl>
            <c:dLbl>
              <c:idx val="1"/>
              <c:layout>
                <c:manualLayout>
                  <c:x val="-1.3633265167007998E-3"/>
                  <c:y val="2.811244979919671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AFC-460B-9893-CE5E4277609F}"/>
                </c:ext>
              </c:extLst>
            </c:dLbl>
            <c:dLbl>
              <c:idx val="2"/>
              <c:layout>
                <c:manualLayout>
                  <c:x val="6.8166325835036495E-3"/>
                  <c:y val="3.21285140562248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9AFC-460B-9893-CE5E427760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Perpetua" panose="02020502060401020303"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'Item 12'!$C$2:$F$2</c:f>
              <c:strCache>
                <c:ptCount val="4"/>
                <c:pt idx="0">
                  <c:v>Q3-2018</c:v>
                </c:pt>
                <c:pt idx="1">
                  <c:v>Q4-2018</c:v>
                </c:pt>
                <c:pt idx="2">
                  <c:v>Q1-2019</c:v>
                </c:pt>
                <c:pt idx="3">
                  <c:v>Q2-2019</c:v>
                </c:pt>
              </c:strCache>
            </c:strRef>
          </c:cat>
          <c:val>
            <c:numRef>
              <c:f>'Item 12'!$C$5:$F$5</c:f>
              <c:numCache>
                <c:formatCode>0%</c:formatCode>
                <c:ptCount val="4"/>
                <c:pt idx="0">
                  <c:v>0.75</c:v>
                </c:pt>
                <c:pt idx="1">
                  <c:v>0.62</c:v>
                </c:pt>
                <c:pt idx="2">
                  <c:v>0.56000000000000005</c:v>
                </c:pt>
                <c:pt idx="3">
                  <c:v>0.59</c:v>
                </c:pt>
              </c:numCache>
            </c:numRef>
          </c:val>
          <c:smooth val="0"/>
          <c:extLst>
            <c:ext xmlns:c16="http://schemas.microsoft.com/office/drawing/2014/chart" uri="{C3380CC4-5D6E-409C-BE32-E72D297353CC}">
              <c16:uniqueId val="{0000000A-9AFC-460B-9893-CE5E4277609F}"/>
            </c:ext>
          </c:extLst>
        </c:ser>
        <c:dLbls>
          <c:dLblPos val="ctr"/>
          <c:showLegendKey val="0"/>
          <c:showVal val="1"/>
          <c:showCatName val="0"/>
          <c:showSerName val="0"/>
          <c:showPercent val="0"/>
          <c:showBubbleSize val="0"/>
        </c:dLbls>
        <c:smooth val="0"/>
        <c:axId val="437602240"/>
        <c:axId val="437609128"/>
      </c:lineChart>
      <c:catAx>
        <c:axId val="437602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Perpetua" panose="02020502060401020303" pitchFamily="18" charset="0"/>
                <a:ea typeface="+mn-ea"/>
                <a:cs typeface="+mn-cs"/>
              </a:defRPr>
            </a:pPr>
            <a:endParaRPr lang="en-US"/>
          </a:p>
        </c:txPr>
        <c:crossAx val="437609128"/>
        <c:crosses val="autoZero"/>
        <c:auto val="1"/>
        <c:lblAlgn val="ctr"/>
        <c:lblOffset val="100"/>
        <c:noMultiLvlLbl val="0"/>
      </c:catAx>
      <c:valAx>
        <c:axId val="43760912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Perpetua" panose="02020502060401020303" pitchFamily="18" charset="0"/>
                <a:ea typeface="+mn-ea"/>
                <a:cs typeface="+mn-cs"/>
              </a:defRPr>
            </a:pPr>
            <a:endParaRPr lang="en-US"/>
          </a:p>
        </c:txPr>
        <c:crossAx val="437602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Perpetua" panose="02020502060401020303"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5">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B2DC60-5AC6-944E-81C6-0F6EDD0FCFEE}"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CCF92FB1-3F1F-FB49-9080-4C3E83457464}">
      <dgm:prSet phldrT="[Text]" custT="1"/>
      <dgm:spPr/>
      <dgm:t>
        <a:bodyPr/>
        <a:lstStyle/>
        <a:p>
          <a:r>
            <a:rPr lang="en-US" sz="2000" b="0" dirty="0" smtClean="0">
              <a:latin typeface="Perpetua" panose="02020502060401020303" pitchFamily="18" charset="0"/>
              <a:cs typeface="Times"/>
            </a:rPr>
            <a:t>County Self-Assessment</a:t>
          </a:r>
          <a:endParaRPr lang="en-US" sz="2000" b="0" dirty="0">
            <a:latin typeface="Perpetua" panose="02020502060401020303" pitchFamily="18" charset="0"/>
            <a:cs typeface="Times"/>
          </a:endParaRPr>
        </a:p>
      </dgm:t>
    </dgm:pt>
    <dgm:pt modelId="{5E9ADECA-CDF5-A342-9CEC-804DA245D3E9}" type="parTrans" cxnId="{54A52E70-7952-CF43-A2C8-C01940E781B7}">
      <dgm:prSet/>
      <dgm:spPr/>
      <dgm:t>
        <a:bodyPr/>
        <a:lstStyle/>
        <a:p>
          <a:endParaRPr lang="en-US" sz="2800" b="0"/>
        </a:p>
      </dgm:t>
    </dgm:pt>
    <dgm:pt modelId="{B6428FF7-6B64-8C48-81CE-549B435925FF}" type="sibTrans" cxnId="{54A52E70-7952-CF43-A2C8-C01940E781B7}">
      <dgm:prSet/>
      <dgm:spPr/>
      <dgm:t>
        <a:bodyPr/>
        <a:lstStyle/>
        <a:p>
          <a:endParaRPr lang="en-US" sz="2800" b="0"/>
        </a:p>
      </dgm:t>
    </dgm:pt>
    <dgm:pt modelId="{1A817593-7F43-624C-849E-6513E1DA9006}">
      <dgm:prSet phldrT="[Text]" custT="1"/>
      <dgm:spPr/>
      <dgm:t>
        <a:bodyPr/>
        <a:lstStyle/>
        <a:p>
          <a:r>
            <a:rPr lang="en-US" sz="2000" b="0" dirty="0" smtClean="0">
              <a:latin typeface="Perpetua" panose="02020502060401020303" pitchFamily="18" charset="0"/>
              <a:cs typeface="Times"/>
            </a:rPr>
            <a:t>Peer Review</a:t>
          </a:r>
          <a:endParaRPr lang="en-US" sz="2000" b="0" dirty="0">
            <a:latin typeface="Perpetua" panose="02020502060401020303" pitchFamily="18" charset="0"/>
            <a:cs typeface="Times"/>
          </a:endParaRPr>
        </a:p>
      </dgm:t>
    </dgm:pt>
    <dgm:pt modelId="{A1CAADC9-A018-EF40-892F-B3D24D258987}" type="parTrans" cxnId="{7F6CAB74-19C8-094E-8FD5-3E9AD55B97B2}">
      <dgm:prSet/>
      <dgm:spPr/>
      <dgm:t>
        <a:bodyPr/>
        <a:lstStyle/>
        <a:p>
          <a:endParaRPr lang="en-US" sz="2800" b="0"/>
        </a:p>
      </dgm:t>
    </dgm:pt>
    <dgm:pt modelId="{B6C6932E-F6B6-DA4A-BB36-FF65E656C8A4}" type="sibTrans" cxnId="{7F6CAB74-19C8-094E-8FD5-3E9AD55B97B2}">
      <dgm:prSet/>
      <dgm:spPr/>
      <dgm:t>
        <a:bodyPr/>
        <a:lstStyle/>
        <a:p>
          <a:endParaRPr lang="en-US" sz="2800" b="0"/>
        </a:p>
      </dgm:t>
    </dgm:pt>
    <dgm:pt modelId="{34912EE9-F793-1244-B3A6-29FFC0778027}">
      <dgm:prSet phldrT="[Text]" custT="1"/>
      <dgm:spPr/>
      <dgm:t>
        <a:bodyPr/>
        <a:lstStyle/>
        <a:p>
          <a:r>
            <a:rPr lang="en-US" sz="2000" b="0" dirty="0" smtClean="0">
              <a:latin typeface="Perpetua" panose="02020502060401020303" pitchFamily="18" charset="0"/>
              <a:cs typeface="Times"/>
            </a:rPr>
            <a:t>System Improvement Plan</a:t>
          </a:r>
          <a:endParaRPr lang="en-US" sz="2000" b="0" dirty="0">
            <a:latin typeface="Perpetua" panose="02020502060401020303" pitchFamily="18" charset="0"/>
            <a:cs typeface="Times"/>
          </a:endParaRPr>
        </a:p>
      </dgm:t>
    </dgm:pt>
    <dgm:pt modelId="{FFA213B1-5623-1741-B851-505CAED6EE58}" type="parTrans" cxnId="{E6A3C446-4CC2-3E4F-8E74-3A5969E1DF3B}">
      <dgm:prSet/>
      <dgm:spPr/>
      <dgm:t>
        <a:bodyPr/>
        <a:lstStyle/>
        <a:p>
          <a:endParaRPr lang="en-US" sz="2800" b="0"/>
        </a:p>
      </dgm:t>
    </dgm:pt>
    <dgm:pt modelId="{C7CE8042-EC2F-5F49-8DFC-30CDF5962A0A}" type="sibTrans" cxnId="{E6A3C446-4CC2-3E4F-8E74-3A5969E1DF3B}">
      <dgm:prSet/>
      <dgm:spPr/>
      <dgm:t>
        <a:bodyPr/>
        <a:lstStyle/>
        <a:p>
          <a:endParaRPr lang="en-US" sz="2800" b="0"/>
        </a:p>
      </dgm:t>
    </dgm:pt>
    <dgm:pt modelId="{3B0EF330-7E2F-8A4D-9481-21BC7CE32ACF}">
      <dgm:prSet phldrT="[Text]" custT="1"/>
      <dgm:spPr/>
      <dgm:t>
        <a:bodyPr/>
        <a:lstStyle/>
        <a:p>
          <a:r>
            <a:rPr lang="en-US" sz="2000" b="0" dirty="0" smtClean="0">
              <a:latin typeface="Perpetua" panose="02020502060401020303" pitchFamily="18" charset="0"/>
              <a:cs typeface="Times"/>
            </a:rPr>
            <a:t>Annual Progress Reports</a:t>
          </a:r>
        </a:p>
      </dgm:t>
    </dgm:pt>
    <dgm:pt modelId="{DB7984DA-A2A3-E24F-928D-E19ED012927B}" type="parTrans" cxnId="{053B6F8D-EC61-1D4A-85DA-DBAA21C0E1D1}">
      <dgm:prSet/>
      <dgm:spPr/>
      <dgm:t>
        <a:bodyPr/>
        <a:lstStyle/>
        <a:p>
          <a:endParaRPr lang="en-US" sz="2800" b="0"/>
        </a:p>
      </dgm:t>
    </dgm:pt>
    <dgm:pt modelId="{61784CDF-8082-EA41-8B5A-9F6F167BF1C3}" type="sibTrans" cxnId="{053B6F8D-EC61-1D4A-85DA-DBAA21C0E1D1}">
      <dgm:prSet/>
      <dgm:spPr/>
      <dgm:t>
        <a:bodyPr/>
        <a:lstStyle/>
        <a:p>
          <a:endParaRPr lang="en-US" sz="2800" b="0"/>
        </a:p>
      </dgm:t>
    </dgm:pt>
    <dgm:pt modelId="{43DB0207-9BD3-430D-A5AA-C79A1610A0F8}" type="pres">
      <dgm:prSet presAssocID="{13B2DC60-5AC6-944E-81C6-0F6EDD0FCFEE}" presName="compositeShape" presStyleCnt="0">
        <dgm:presLayoutVars>
          <dgm:chMax val="7"/>
          <dgm:dir/>
          <dgm:resizeHandles val="exact"/>
        </dgm:presLayoutVars>
      </dgm:prSet>
      <dgm:spPr/>
      <dgm:t>
        <a:bodyPr/>
        <a:lstStyle/>
        <a:p>
          <a:endParaRPr lang="en-US"/>
        </a:p>
      </dgm:t>
    </dgm:pt>
    <dgm:pt modelId="{B1E51011-762B-43F7-9452-822AAC2B36E7}" type="pres">
      <dgm:prSet presAssocID="{13B2DC60-5AC6-944E-81C6-0F6EDD0FCFEE}" presName="wedge1" presStyleLbl="node1" presStyleIdx="0" presStyleCnt="4"/>
      <dgm:spPr/>
      <dgm:t>
        <a:bodyPr/>
        <a:lstStyle/>
        <a:p>
          <a:endParaRPr lang="en-US"/>
        </a:p>
      </dgm:t>
    </dgm:pt>
    <dgm:pt modelId="{E7CF8D2C-1B53-4018-A380-F9E39E2D3FD6}" type="pres">
      <dgm:prSet presAssocID="{13B2DC60-5AC6-944E-81C6-0F6EDD0FCFEE}" presName="dummy1a" presStyleCnt="0"/>
      <dgm:spPr/>
      <dgm:t>
        <a:bodyPr/>
        <a:lstStyle/>
        <a:p>
          <a:endParaRPr lang="en-US"/>
        </a:p>
      </dgm:t>
    </dgm:pt>
    <dgm:pt modelId="{D26BC2FB-DA74-4602-AE04-B39639684626}" type="pres">
      <dgm:prSet presAssocID="{13B2DC60-5AC6-944E-81C6-0F6EDD0FCFEE}" presName="dummy1b" presStyleCnt="0"/>
      <dgm:spPr/>
      <dgm:t>
        <a:bodyPr/>
        <a:lstStyle/>
        <a:p>
          <a:endParaRPr lang="en-US"/>
        </a:p>
      </dgm:t>
    </dgm:pt>
    <dgm:pt modelId="{2D41AA1A-A088-43D0-BFD9-C769398060DA}" type="pres">
      <dgm:prSet presAssocID="{13B2DC60-5AC6-944E-81C6-0F6EDD0FCFEE}" presName="wedge1Tx" presStyleLbl="node1" presStyleIdx="0" presStyleCnt="4">
        <dgm:presLayoutVars>
          <dgm:chMax val="0"/>
          <dgm:chPref val="0"/>
          <dgm:bulletEnabled val="1"/>
        </dgm:presLayoutVars>
      </dgm:prSet>
      <dgm:spPr/>
      <dgm:t>
        <a:bodyPr/>
        <a:lstStyle/>
        <a:p>
          <a:endParaRPr lang="en-US"/>
        </a:p>
      </dgm:t>
    </dgm:pt>
    <dgm:pt modelId="{53AA6275-E14F-4DB1-9927-B8726D514D52}" type="pres">
      <dgm:prSet presAssocID="{13B2DC60-5AC6-944E-81C6-0F6EDD0FCFEE}" presName="wedge2" presStyleLbl="node1" presStyleIdx="1" presStyleCnt="4"/>
      <dgm:spPr/>
      <dgm:t>
        <a:bodyPr/>
        <a:lstStyle/>
        <a:p>
          <a:endParaRPr lang="en-US"/>
        </a:p>
      </dgm:t>
    </dgm:pt>
    <dgm:pt modelId="{10BA1C01-1209-4CBB-8C85-02EC00D8BB53}" type="pres">
      <dgm:prSet presAssocID="{13B2DC60-5AC6-944E-81C6-0F6EDD0FCFEE}" presName="dummy2a" presStyleCnt="0"/>
      <dgm:spPr/>
      <dgm:t>
        <a:bodyPr/>
        <a:lstStyle/>
        <a:p>
          <a:endParaRPr lang="en-US"/>
        </a:p>
      </dgm:t>
    </dgm:pt>
    <dgm:pt modelId="{54D5C2F9-595A-47A6-A84D-7FDA75610696}" type="pres">
      <dgm:prSet presAssocID="{13B2DC60-5AC6-944E-81C6-0F6EDD0FCFEE}" presName="dummy2b" presStyleCnt="0"/>
      <dgm:spPr/>
      <dgm:t>
        <a:bodyPr/>
        <a:lstStyle/>
        <a:p>
          <a:endParaRPr lang="en-US"/>
        </a:p>
      </dgm:t>
    </dgm:pt>
    <dgm:pt modelId="{FF6F9AC7-CB3C-4D03-B936-3F2614181293}" type="pres">
      <dgm:prSet presAssocID="{13B2DC60-5AC6-944E-81C6-0F6EDD0FCFEE}" presName="wedge2Tx" presStyleLbl="node1" presStyleIdx="1" presStyleCnt="4">
        <dgm:presLayoutVars>
          <dgm:chMax val="0"/>
          <dgm:chPref val="0"/>
          <dgm:bulletEnabled val="1"/>
        </dgm:presLayoutVars>
      </dgm:prSet>
      <dgm:spPr/>
      <dgm:t>
        <a:bodyPr/>
        <a:lstStyle/>
        <a:p>
          <a:endParaRPr lang="en-US"/>
        </a:p>
      </dgm:t>
    </dgm:pt>
    <dgm:pt modelId="{70CD8663-991B-4046-AF42-5988AAE01B6E}" type="pres">
      <dgm:prSet presAssocID="{13B2DC60-5AC6-944E-81C6-0F6EDD0FCFEE}" presName="wedge3" presStyleLbl="node1" presStyleIdx="2" presStyleCnt="4"/>
      <dgm:spPr/>
      <dgm:t>
        <a:bodyPr/>
        <a:lstStyle/>
        <a:p>
          <a:endParaRPr lang="en-US"/>
        </a:p>
      </dgm:t>
    </dgm:pt>
    <dgm:pt modelId="{610670BB-8BDD-4415-BA41-61A8CEEF5698}" type="pres">
      <dgm:prSet presAssocID="{13B2DC60-5AC6-944E-81C6-0F6EDD0FCFEE}" presName="dummy3a" presStyleCnt="0"/>
      <dgm:spPr/>
      <dgm:t>
        <a:bodyPr/>
        <a:lstStyle/>
        <a:p>
          <a:endParaRPr lang="en-US"/>
        </a:p>
      </dgm:t>
    </dgm:pt>
    <dgm:pt modelId="{87332F76-9EAF-4F27-97FA-01EA9E0A209A}" type="pres">
      <dgm:prSet presAssocID="{13B2DC60-5AC6-944E-81C6-0F6EDD0FCFEE}" presName="dummy3b" presStyleCnt="0"/>
      <dgm:spPr/>
      <dgm:t>
        <a:bodyPr/>
        <a:lstStyle/>
        <a:p>
          <a:endParaRPr lang="en-US"/>
        </a:p>
      </dgm:t>
    </dgm:pt>
    <dgm:pt modelId="{B3A41883-8CBF-4253-A556-2152E301E062}" type="pres">
      <dgm:prSet presAssocID="{13B2DC60-5AC6-944E-81C6-0F6EDD0FCFEE}" presName="wedge3Tx" presStyleLbl="node1" presStyleIdx="2" presStyleCnt="4">
        <dgm:presLayoutVars>
          <dgm:chMax val="0"/>
          <dgm:chPref val="0"/>
          <dgm:bulletEnabled val="1"/>
        </dgm:presLayoutVars>
      </dgm:prSet>
      <dgm:spPr/>
      <dgm:t>
        <a:bodyPr/>
        <a:lstStyle/>
        <a:p>
          <a:endParaRPr lang="en-US"/>
        </a:p>
      </dgm:t>
    </dgm:pt>
    <dgm:pt modelId="{CBD8249F-BB73-4A60-832B-428D4283D9F4}" type="pres">
      <dgm:prSet presAssocID="{13B2DC60-5AC6-944E-81C6-0F6EDD0FCFEE}" presName="wedge4" presStyleLbl="node1" presStyleIdx="3" presStyleCnt="4"/>
      <dgm:spPr/>
      <dgm:t>
        <a:bodyPr/>
        <a:lstStyle/>
        <a:p>
          <a:endParaRPr lang="en-US"/>
        </a:p>
      </dgm:t>
    </dgm:pt>
    <dgm:pt modelId="{0541C4E8-0323-4162-A42C-5FB4AD634E96}" type="pres">
      <dgm:prSet presAssocID="{13B2DC60-5AC6-944E-81C6-0F6EDD0FCFEE}" presName="dummy4a" presStyleCnt="0"/>
      <dgm:spPr/>
      <dgm:t>
        <a:bodyPr/>
        <a:lstStyle/>
        <a:p>
          <a:endParaRPr lang="en-US"/>
        </a:p>
      </dgm:t>
    </dgm:pt>
    <dgm:pt modelId="{19C2A3E4-C4AC-4DDF-9A07-47B206B79583}" type="pres">
      <dgm:prSet presAssocID="{13B2DC60-5AC6-944E-81C6-0F6EDD0FCFEE}" presName="dummy4b" presStyleCnt="0"/>
      <dgm:spPr/>
      <dgm:t>
        <a:bodyPr/>
        <a:lstStyle/>
        <a:p>
          <a:endParaRPr lang="en-US"/>
        </a:p>
      </dgm:t>
    </dgm:pt>
    <dgm:pt modelId="{B2D59060-3A89-4609-9910-8F460467C0E6}" type="pres">
      <dgm:prSet presAssocID="{13B2DC60-5AC6-944E-81C6-0F6EDD0FCFEE}" presName="wedge4Tx" presStyleLbl="node1" presStyleIdx="3" presStyleCnt="4">
        <dgm:presLayoutVars>
          <dgm:chMax val="0"/>
          <dgm:chPref val="0"/>
          <dgm:bulletEnabled val="1"/>
        </dgm:presLayoutVars>
      </dgm:prSet>
      <dgm:spPr/>
      <dgm:t>
        <a:bodyPr/>
        <a:lstStyle/>
        <a:p>
          <a:endParaRPr lang="en-US"/>
        </a:p>
      </dgm:t>
    </dgm:pt>
    <dgm:pt modelId="{8F2538E0-50A9-4FE8-B5E4-1DC95EA8BF3C}" type="pres">
      <dgm:prSet presAssocID="{B6428FF7-6B64-8C48-81CE-549B435925FF}" presName="arrowWedge1" presStyleLbl="fgSibTrans2D1" presStyleIdx="0" presStyleCnt="4"/>
      <dgm:spPr/>
      <dgm:t>
        <a:bodyPr/>
        <a:lstStyle/>
        <a:p>
          <a:endParaRPr lang="en-US"/>
        </a:p>
      </dgm:t>
    </dgm:pt>
    <dgm:pt modelId="{67D0E358-3728-4BC9-BE13-2B9E8802EC0E}" type="pres">
      <dgm:prSet presAssocID="{B6C6932E-F6B6-DA4A-BB36-FF65E656C8A4}" presName="arrowWedge2" presStyleLbl="fgSibTrans2D1" presStyleIdx="1" presStyleCnt="4"/>
      <dgm:spPr/>
      <dgm:t>
        <a:bodyPr/>
        <a:lstStyle/>
        <a:p>
          <a:endParaRPr lang="en-US"/>
        </a:p>
      </dgm:t>
    </dgm:pt>
    <dgm:pt modelId="{F792393D-6C31-41B5-8F92-C8A22F0B85BE}" type="pres">
      <dgm:prSet presAssocID="{C7CE8042-EC2F-5F49-8DFC-30CDF5962A0A}" presName="arrowWedge3" presStyleLbl="fgSibTrans2D1" presStyleIdx="2" presStyleCnt="4"/>
      <dgm:spPr/>
      <dgm:t>
        <a:bodyPr/>
        <a:lstStyle/>
        <a:p>
          <a:endParaRPr lang="en-US"/>
        </a:p>
      </dgm:t>
    </dgm:pt>
    <dgm:pt modelId="{F23DA096-CA1C-4AD7-BCEE-232757DA1C3B}" type="pres">
      <dgm:prSet presAssocID="{61784CDF-8082-EA41-8B5A-9F6F167BF1C3}" presName="arrowWedge4" presStyleLbl="fgSibTrans2D1" presStyleIdx="3" presStyleCnt="4"/>
      <dgm:spPr/>
      <dgm:t>
        <a:bodyPr/>
        <a:lstStyle/>
        <a:p>
          <a:endParaRPr lang="en-US"/>
        </a:p>
      </dgm:t>
    </dgm:pt>
  </dgm:ptLst>
  <dgm:cxnLst>
    <dgm:cxn modelId="{54A52E70-7952-CF43-A2C8-C01940E781B7}" srcId="{13B2DC60-5AC6-944E-81C6-0F6EDD0FCFEE}" destId="{CCF92FB1-3F1F-FB49-9080-4C3E83457464}" srcOrd="0" destOrd="0" parTransId="{5E9ADECA-CDF5-A342-9CEC-804DA245D3E9}" sibTransId="{B6428FF7-6B64-8C48-81CE-549B435925FF}"/>
    <dgm:cxn modelId="{00DC8D97-B1AB-47BD-9D70-90BE2379DFA6}" type="presOf" srcId="{CCF92FB1-3F1F-FB49-9080-4C3E83457464}" destId="{B1E51011-762B-43F7-9452-822AAC2B36E7}" srcOrd="0" destOrd="0" presId="urn:microsoft.com/office/officeart/2005/8/layout/cycle8"/>
    <dgm:cxn modelId="{9DBC83F2-0C0E-4460-B004-82557A378C19}" type="presOf" srcId="{1A817593-7F43-624C-849E-6513E1DA9006}" destId="{FF6F9AC7-CB3C-4D03-B936-3F2614181293}" srcOrd="1" destOrd="0" presId="urn:microsoft.com/office/officeart/2005/8/layout/cycle8"/>
    <dgm:cxn modelId="{053B6F8D-EC61-1D4A-85DA-DBAA21C0E1D1}" srcId="{13B2DC60-5AC6-944E-81C6-0F6EDD0FCFEE}" destId="{3B0EF330-7E2F-8A4D-9481-21BC7CE32ACF}" srcOrd="3" destOrd="0" parTransId="{DB7984DA-A2A3-E24F-928D-E19ED012927B}" sibTransId="{61784CDF-8082-EA41-8B5A-9F6F167BF1C3}"/>
    <dgm:cxn modelId="{BE35C751-E21E-4553-A639-0B7419437956}" type="presOf" srcId="{13B2DC60-5AC6-944E-81C6-0F6EDD0FCFEE}" destId="{43DB0207-9BD3-430D-A5AA-C79A1610A0F8}" srcOrd="0" destOrd="0" presId="urn:microsoft.com/office/officeart/2005/8/layout/cycle8"/>
    <dgm:cxn modelId="{7F6CAB74-19C8-094E-8FD5-3E9AD55B97B2}" srcId="{13B2DC60-5AC6-944E-81C6-0F6EDD0FCFEE}" destId="{1A817593-7F43-624C-849E-6513E1DA9006}" srcOrd="1" destOrd="0" parTransId="{A1CAADC9-A018-EF40-892F-B3D24D258987}" sibTransId="{B6C6932E-F6B6-DA4A-BB36-FF65E656C8A4}"/>
    <dgm:cxn modelId="{01C95865-4849-43AC-A218-972EF38C8F8B}" type="presOf" srcId="{3B0EF330-7E2F-8A4D-9481-21BC7CE32ACF}" destId="{B2D59060-3A89-4609-9910-8F460467C0E6}" srcOrd="1" destOrd="0" presId="urn:microsoft.com/office/officeart/2005/8/layout/cycle8"/>
    <dgm:cxn modelId="{D4141C22-7AF1-4E63-874D-AB7B81FCD728}" type="presOf" srcId="{1A817593-7F43-624C-849E-6513E1DA9006}" destId="{53AA6275-E14F-4DB1-9927-B8726D514D52}" srcOrd="0" destOrd="0" presId="urn:microsoft.com/office/officeart/2005/8/layout/cycle8"/>
    <dgm:cxn modelId="{B2543834-FBA5-485A-AA25-47B777A5125A}" type="presOf" srcId="{3B0EF330-7E2F-8A4D-9481-21BC7CE32ACF}" destId="{CBD8249F-BB73-4A60-832B-428D4283D9F4}" srcOrd="0" destOrd="0" presId="urn:microsoft.com/office/officeart/2005/8/layout/cycle8"/>
    <dgm:cxn modelId="{E6A3C446-4CC2-3E4F-8E74-3A5969E1DF3B}" srcId="{13B2DC60-5AC6-944E-81C6-0F6EDD0FCFEE}" destId="{34912EE9-F793-1244-B3A6-29FFC0778027}" srcOrd="2" destOrd="0" parTransId="{FFA213B1-5623-1741-B851-505CAED6EE58}" sibTransId="{C7CE8042-EC2F-5F49-8DFC-30CDF5962A0A}"/>
    <dgm:cxn modelId="{72751D2D-18BF-4F56-9E60-19C6B24D9700}" type="presOf" srcId="{34912EE9-F793-1244-B3A6-29FFC0778027}" destId="{B3A41883-8CBF-4253-A556-2152E301E062}" srcOrd="1" destOrd="0" presId="urn:microsoft.com/office/officeart/2005/8/layout/cycle8"/>
    <dgm:cxn modelId="{81C7BF17-C105-40F3-A374-014D15565F9C}" type="presOf" srcId="{CCF92FB1-3F1F-FB49-9080-4C3E83457464}" destId="{2D41AA1A-A088-43D0-BFD9-C769398060DA}" srcOrd="1" destOrd="0" presId="urn:microsoft.com/office/officeart/2005/8/layout/cycle8"/>
    <dgm:cxn modelId="{E0190A85-793B-4180-A9AA-9105A3AAC4A8}" type="presOf" srcId="{34912EE9-F793-1244-B3A6-29FFC0778027}" destId="{70CD8663-991B-4046-AF42-5988AAE01B6E}" srcOrd="0" destOrd="0" presId="urn:microsoft.com/office/officeart/2005/8/layout/cycle8"/>
    <dgm:cxn modelId="{B0EF15EF-080D-4B60-BA05-EE9581C6B8BA}" type="presParOf" srcId="{43DB0207-9BD3-430D-A5AA-C79A1610A0F8}" destId="{B1E51011-762B-43F7-9452-822AAC2B36E7}" srcOrd="0" destOrd="0" presId="urn:microsoft.com/office/officeart/2005/8/layout/cycle8"/>
    <dgm:cxn modelId="{A60586E0-4660-4367-ACCC-9DBFB9EF6A5D}" type="presParOf" srcId="{43DB0207-9BD3-430D-A5AA-C79A1610A0F8}" destId="{E7CF8D2C-1B53-4018-A380-F9E39E2D3FD6}" srcOrd="1" destOrd="0" presId="urn:microsoft.com/office/officeart/2005/8/layout/cycle8"/>
    <dgm:cxn modelId="{C71995D5-1665-4276-B33A-E37C6AFFE640}" type="presParOf" srcId="{43DB0207-9BD3-430D-A5AA-C79A1610A0F8}" destId="{D26BC2FB-DA74-4602-AE04-B39639684626}" srcOrd="2" destOrd="0" presId="urn:microsoft.com/office/officeart/2005/8/layout/cycle8"/>
    <dgm:cxn modelId="{61668D65-31CB-473B-8A47-5EA40AADF758}" type="presParOf" srcId="{43DB0207-9BD3-430D-A5AA-C79A1610A0F8}" destId="{2D41AA1A-A088-43D0-BFD9-C769398060DA}" srcOrd="3" destOrd="0" presId="urn:microsoft.com/office/officeart/2005/8/layout/cycle8"/>
    <dgm:cxn modelId="{45B68BBB-F13B-4DAA-9B9A-8D8A3A0D1061}" type="presParOf" srcId="{43DB0207-9BD3-430D-A5AA-C79A1610A0F8}" destId="{53AA6275-E14F-4DB1-9927-B8726D514D52}" srcOrd="4" destOrd="0" presId="urn:microsoft.com/office/officeart/2005/8/layout/cycle8"/>
    <dgm:cxn modelId="{6384263B-E2E5-431F-B85A-65DF62BBBAB0}" type="presParOf" srcId="{43DB0207-9BD3-430D-A5AA-C79A1610A0F8}" destId="{10BA1C01-1209-4CBB-8C85-02EC00D8BB53}" srcOrd="5" destOrd="0" presId="urn:microsoft.com/office/officeart/2005/8/layout/cycle8"/>
    <dgm:cxn modelId="{749BFEB9-D558-44FF-B993-94C7EE756DD3}" type="presParOf" srcId="{43DB0207-9BD3-430D-A5AA-C79A1610A0F8}" destId="{54D5C2F9-595A-47A6-A84D-7FDA75610696}" srcOrd="6" destOrd="0" presId="urn:microsoft.com/office/officeart/2005/8/layout/cycle8"/>
    <dgm:cxn modelId="{8781E30A-F049-44AE-844D-FB5228A5CB37}" type="presParOf" srcId="{43DB0207-9BD3-430D-A5AA-C79A1610A0F8}" destId="{FF6F9AC7-CB3C-4D03-B936-3F2614181293}" srcOrd="7" destOrd="0" presId="urn:microsoft.com/office/officeart/2005/8/layout/cycle8"/>
    <dgm:cxn modelId="{00CC7B36-3033-4032-8A83-068EC1C4835A}" type="presParOf" srcId="{43DB0207-9BD3-430D-A5AA-C79A1610A0F8}" destId="{70CD8663-991B-4046-AF42-5988AAE01B6E}" srcOrd="8" destOrd="0" presId="urn:microsoft.com/office/officeart/2005/8/layout/cycle8"/>
    <dgm:cxn modelId="{A537097D-39B6-4BD0-BBAB-C9E1C55EBA5C}" type="presParOf" srcId="{43DB0207-9BD3-430D-A5AA-C79A1610A0F8}" destId="{610670BB-8BDD-4415-BA41-61A8CEEF5698}" srcOrd="9" destOrd="0" presId="urn:microsoft.com/office/officeart/2005/8/layout/cycle8"/>
    <dgm:cxn modelId="{9129A248-3AE7-4C94-9A99-24CAE9BAE0AA}" type="presParOf" srcId="{43DB0207-9BD3-430D-A5AA-C79A1610A0F8}" destId="{87332F76-9EAF-4F27-97FA-01EA9E0A209A}" srcOrd="10" destOrd="0" presId="urn:microsoft.com/office/officeart/2005/8/layout/cycle8"/>
    <dgm:cxn modelId="{98BB5801-9787-4FEA-9CDB-CE9BEBA95CA2}" type="presParOf" srcId="{43DB0207-9BD3-430D-A5AA-C79A1610A0F8}" destId="{B3A41883-8CBF-4253-A556-2152E301E062}" srcOrd="11" destOrd="0" presId="urn:microsoft.com/office/officeart/2005/8/layout/cycle8"/>
    <dgm:cxn modelId="{F264EB00-08CB-4E96-B976-93D089CA0F82}" type="presParOf" srcId="{43DB0207-9BD3-430D-A5AA-C79A1610A0F8}" destId="{CBD8249F-BB73-4A60-832B-428D4283D9F4}" srcOrd="12" destOrd="0" presId="urn:microsoft.com/office/officeart/2005/8/layout/cycle8"/>
    <dgm:cxn modelId="{2A4ECFC2-6D23-4A1E-B11F-8904E97C6DC6}" type="presParOf" srcId="{43DB0207-9BD3-430D-A5AA-C79A1610A0F8}" destId="{0541C4E8-0323-4162-A42C-5FB4AD634E96}" srcOrd="13" destOrd="0" presId="urn:microsoft.com/office/officeart/2005/8/layout/cycle8"/>
    <dgm:cxn modelId="{BAD7793D-3DEB-4979-876F-5280B5713952}" type="presParOf" srcId="{43DB0207-9BD3-430D-A5AA-C79A1610A0F8}" destId="{19C2A3E4-C4AC-4DDF-9A07-47B206B79583}" srcOrd="14" destOrd="0" presId="urn:microsoft.com/office/officeart/2005/8/layout/cycle8"/>
    <dgm:cxn modelId="{3C425087-27D7-4227-AD87-68B33B4C79A9}" type="presParOf" srcId="{43DB0207-9BD3-430D-A5AA-C79A1610A0F8}" destId="{B2D59060-3A89-4609-9910-8F460467C0E6}" srcOrd="15" destOrd="0" presId="urn:microsoft.com/office/officeart/2005/8/layout/cycle8"/>
    <dgm:cxn modelId="{96032A09-57F8-4981-A893-56EF07ADADD2}" type="presParOf" srcId="{43DB0207-9BD3-430D-A5AA-C79A1610A0F8}" destId="{8F2538E0-50A9-4FE8-B5E4-1DC95EA8BF3C}" srcOrd="16" destOrd="0" presId="urn:microsoft.com/office/officeart/2005/8/layout/cycle8"/>
    <dgm:cxn modelId="{BAAA5F15-8C47-4DDA-A6A9-5C5BD539B8D8}" type="presParOf" srcId="{43DB0207-9BD3-430D-A5AA-C79A1610A0F8}" destId="{67D0E358-3728-4BC9-BE13-2B9E8802EC0E}" srcOrd="17" destOrd="0" presId="urn:microsoft.com/office/officeart/2005/8/layout/cycle8"/>
    <dgm:cxn modelId="{B856E9E0-5A60-48EC-BD31-62535A4CE322}" type="presParOf" srcId="{43DB0207-9BD3-430D-A5AA-C79A1610A0F8}" destId="{F792393D-6C31-41B5-8F92-C8A22F0B85BE}" srcOrd="18" destOrd="0" presId="urn:microsoft.com/office/officeart/2005/8/layout/cycle8"/>
    <dgm:cxn modelId="{5A2DFB38-75E6-4F84-842C-D7C170A3C5CC}" type="presParOf" srcId="{43DB0207-9BD3-430D-A5AA-C79A1610A0F8}" destId="{F23DA096-CA1C-4AD7-BCEE-232757DA1C3B}"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51011-762B-43F7-9452-822AAC2B36E7}">
      <dsp:nvSpPr>
        <dsp:cNvPr id="0" name=""/>
        <dsp:cNvSpPr/>
      </dsp:nvSpPr>
      <dsp:spPr>
        <a:xfrm>
          <a:off x="2344729" y="289541"/>
          <a:ext cx="3920099" cy="3920099"/>
        </a:xfrm>
        <a:prstGeom prst="pie">
          <a:avLst>
            <a:gd name="adj1" fmla="val 16200000"/>
            <a:gd name="adj2" fmla="val 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smtClean="0">
              <a:latin typeface="Perpetua" panose="02020502060401020303" pitchFamily="18" charset="0"/>
              <a:cs typeface="Times"/>
            </a:rPr>
            <a:t>County Self-Assessment</a:t>
          </a:r>
          <a:endParaRPr lang="en-US" sz="2000" b="0" kern="1200" dirty="0">
            <a:latin typeface="Perpetua" panose="02020502060401020303" pitchFamily="18" charset="0"/>
            <a:cs typeface="Times"/>
          </a:endParaRPr>
        </a:p>
      </dsp:txBody>
      <dsp:txXfrm>
        <a:off x="4425649" y="1102028"/>
        <a:ext cx="1446703" cy="1073360"/>
      </dsp:txXfrm>
    </dsp:sp>
    <dsp:sp modelId="{53AA6275-E14F-4DB1-9927-B8726D514D52}">
      <dsp:nvSpPr>
        <dsp:cNvPr id="0" name=""/>
        <dsp:cNvSpPr/>
      </dsp:nvSpPr>
      <dsp:spPr>
        <a:xfrm>
          <a:off x="2344729" y="421144"/>
          <a:ext cx="3920099" cy="3920099"/>
        </a:xfrm>
        <a:prstGeom prst="pie">
          <a:avLst>
            <a:gd name="adj1" fmla="val 0"/>
            <a:gd name="adj2" fmla="val 54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smtClean="0">
              <a:latin typeface="Perpetua" panose="02020502060401020303" pitchFamily="18" charset="0"/>
              <a:cs typeface="Times"/>
            </a:rPr>
            <a:t>Peer Review</a:t>
          </a:r>
          <a:endParaRPr lang="en-US" sz="2000" b="0" kern="1200" dirty="0">
            <a:latin typeface="Perpetua" panose="02020502060401020303" pitchFamily="18" charset="0"/>
            <a:cs typeface="Times"/>
          </a:endParaRPr>
        </a:p>
      </dsp:txBody>
      <dsp:txXfrm>
        <a:off x="4425649" y="2455396"/>
        <a:ext cx="1446703" cy="1073360"/>
      </dsp:txXfrm>
    </dsp:sp>
    <dsp:sp modelId="{70CD8663-991B-4046-AF42-5988AAE01B6E}">
      <dsp:nvSpPr>
        <dsp:cNvPr id="0" name=""/>
        <dsp:cNvSpPr/>
      </dsp:nvSpPr>
      <dsp:spPr>
        <a:xfrm>
          <a:off x="2213126" y="421144"/>
          <a:ext cx="3920099" cy="3920099"/>
        </a:xfrm>
        <a:prstGeom prst="pie">
          <a:avLst>
            <a:gd name="adj1" fmla="val 5400000"/>
            <a:gd name="adj2" fmla="val 108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smtClean="0">
              <a:latin typeface="Perpetua" panose="02020502060401020303" pitchFamily="18" charset="0"/>
              <a:cs typeface="Times"/>
            </a:rPr>
            <a:t>System Improvement Plan</a:t>
          </a:r>
          <a:endParaRPr lang="en-US" sz="2000" b="0" kern="1200" dirty="0">
            <a:latin typeface="Perpetua" panose="02020502060401020303" pitchFamily="18" charset="0"/>
            <a:cs typeface="Times"/>
          </a:endParaRPr>
        </a:p>
      </dsp:txBody>
      <dsp:txXfrm>
        <a:off x="2605603" y="2455396"/>
        <a:ext cx="1446703" cy="1073360"/>
      </dsp:txXfrm>
    </dsp:sp>
    <dsp:sp modelId="{CBD8249F-BB73-4A60-832B-428D4283D9F4}">
      <dsp:nvSpPr>
        <dsp:cNvPr id="0" name=""/>
        <dsp:cNvSpPr/>
      </dsp:nvSpPr>
      <dsp:spPr>
        <a:xfrm>
          <a:off x="2213126" y="289541"/>
          <a:ext cx="3920099" cy="3920099"/>
        </a:xfrm>
        <a:prstGeom prst="pie">
          <a:avLst>
            <a:gd name="adj1" fmla="val 10800000"/>
            <a:gd name="adj2" fmla="val 1620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smtClean="0">
              <a:latin typeface="Perpetua" panose="02020502060401020303" pitchFamily="18" charset="0"/>
              <a:cs typeface="Times"/>
            </a:rPr>
            <a:t>Annual Progress Reports</a:t>
          </a:r>
        </a:p>
      </dsp:txBody>
      <dsp:txXfrm>
        <a:off x="2605603" y="1102028"/>
        <a:ext cx="1446703" cy="1073360"/>
      </dsp:txXfrm>
    </dsp:sp>
    <dsp:sp modelId="{8F2538E0-50A9-4FE8-B5E4-1DC95EA8BF3C}">
      <dsp:nvSpPr>
        <dsp:cNvPr id="0" name=""/>
        <dsp:cNvSpPr/>
      </dsp:nvSpPr>
      <dsp:spPr>
        <a:xfrm>
          <a:off x="2102057" y="46868"/>
          <a:ext cx="4405445" cy="4405445"/>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D0E358-3728-4BC9-BE13-2B9E8802EC0E}">
      <dsp:nvSpPr>
        <dsp:cNvPr id="0" name=""/>
        <dsp:cNvSpPr/>
      </dsp:nvSpPr>
      <dsp:spPr>
        <a:xfrm>
          <a:off x="2102057" y="178471"/>
          <a:ext cx="4405445" cy="4405445"/>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92393D-6C31-41B5-8F92-C8A22F0B85BE}">
      <dsp:nvSpPr>
        <dsp:cNvPr id="0" name=""/>
        <dsp:cNvSpPr/>
      </dsp:nvSpPr>
      <dsp:spPr>
        <a:xfrm>
          <a:off x="1970453" y="178471"/>
          <a:ext cx="4405445" cy="4405445"/>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3DA096-CA1C-4AD7-BCEE-232757DA1C3B}">
      <dsp:nvSpPr>
        <dsp:cNvPr id="0" name=""/>
        <dsp:cNvSpPr/>
      </dsp:nvSpPr>
      <dsp:spPr>
        <a:xfrm>
          <a:off x="1970453" y="46868"/>
          <a:ext cx="4405445" cy="4405445"/>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0.59565</cdr:x>
      <cdr:y>0.26496</cdr:y>
    </cdr:from>
    <cdr:to>
      <cdr:x>0.75896</cdr:x>
      <cdr:y>0.34302</cdr:y>
    </cdr:to>
    <cdr:sp macro="" textlink="">
      <cdr:nvSpPr>
        <cdr:cNvPr id="2" name="TextBox 1"/>
        <cdr:cNvSpPr txBox="1"/>
      </cdr:nvSpPr>
      <cdr:spPr>
        <a:xfrm xmlns:a="http://schemas.openxmlformats.org/drawingml/2006/main">
          <a:off x="2291816" y="881455"/>
          <a:ext cx="628365" cy="2596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solidFill>
                <a:schemeClr val="bg1"/>
              </a:solidFill>
              <a:latin typeface="Century Gothic" panose="020B0502020202020204" pitchFamily="34" charset="0"/>
            </a:rPr>
            <a:t>LGBTQ</a:t>
          </a:r>
          <a:endParaRPr lang="en-US" sz="1100" b="1" dirty="0">
            <a:solidFill>
              <a:schemeClr val="bg1"/>
            </a:solidFill>
            <a:latin typeface="Century Gothic" panose="020B0502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16AB127-CA00-4772-9C8D-809D84052E1B}" type="datetimeFigureOut">
              <a:rPr lang="en-US" smtClean="0"/>
              <a:t>12/5/2019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5A6106B-F6E4-458A-8212-EB3ECCCA60C1}" type="slidenum">
              <a:rPr lang="en-US" smtClean="0"/>
              <a:t>‹#›</a:t>
            </a:fld>
            <a:endParaRPr lang="en-US"/>
          </a:p>
        </p:txBody>
      </p:sp>
    </p:spTree>
    <p:extLst>
      <p:ext uri="{BB962C8B-B14F-4D97-AF65-F5344CB8AC3E}">
        <p14:creationId xmlns:p14="http://schemas.microsoft.com/office/powerpoint/2010/main" val="3435528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40" cy="464820"/>
          </a:xfrm>
          <a:prstGeom prst="rect">
            <a:avLst/>
          </a:prstGeom>
          <a:noFill/>
          <a:ln>
            <a:noFill/>
          </a:ln>
        </p:spPr>
        <p:txBody>
          <a:bodyPr wrap="square" lIns="90675" tIns="90675" rIns="90675" bIns="9067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3451" marR="0" lvl="1" indent="0" algn="l" rtl="0">
              <a:spcBef>
                <a:spcPts val="0"/>
              </a:spcBef>
              <a:buNone/>
              <a:defRPr sz="1800" b="0" i="0" u="none" strike="noStrike" cap="none">
                <a:solidFill>
                  <a:schemeClr val="dk1"/>
                </a:solidFill>
                <a:latin typeface="Calibri"/>
                <a:ea typeface="Calibri"/>
                <a:cs typeface="Calibri"/>
                <a:sym typeface="Calibri"/>
              </a:defRPr>
            </a:lvl2pPr>
            <a:lvl3pPr marL="906902" marR="0" lvl="2" indent="0" algn="l" rtl="0">
              <a:spcBef>
                <a:spcPts val="0"/>
              </a:spcBef>
              <a:buNone/>
              <a:defRPr sz="1800" b="0" i="0" u="none" strike="noStrike" cap="none">
                <a:solidFill>
                  <a:schemeClr val="dk1"/>
                </a:solidFill>
                <a:latin typeface="Calibri"/>
                <a:ea typeface="Calibri"/>
                <a:cs typeface="Calibri"/>
                <a:sym typeface="Calibri"/>
              </a:defRPr>
            </a:lvl3pPr>
            <a:lvl4pPr marL="1360353" marR="0" lvl="3" indent="0" algn="l" rtl="0">
              <a:spcBef>
                <a:spcPts val="0"/>
              </a:spcBef>
              <a:buNone/>
              <a:defRPr sz="1800" b="0" i="0" u="none" strike="noStrike" cap="none">
                <a:solidFill>
                  <a:schemeClr val="dk1"/>
                </a:solidFill>
                <a:latin typeface="Calibri"/>
                <a:ea typeface="Calibri"/>
                <a:cs typeface="Calibri"/>
                <a:sym typeface="Calibri"/>
              </a:defRPr>
            </a:lvl4pPr>
            <a:lvl5pPr marL="1813804" marR="0" lvl="4" indent="0" algn="l" rtl="0">
              <a:spcBef>
                <a:spcPts val="0"/>
              </a:spcBef>
              <a:buNone/>
              <a:defRPr sz="1800" b="0" i="0" u="none" strike="noStrike" cap="none">
                <a:solidFill>
                  <a:schemeClr val="dk1"/>
                </a:solidFill>
                <a:latin typeface="Calibri"/>
                <a:ea typeface="Calibri"/>
                <a:cs typeface="Calibri"/>
                <a:sym typeface="Calibri"/>
              </a:defRPr>
            </a:lvl5pPr>
            <a:lvl6pPr marL="2267255" marR="0" lvl="5" indent="0" algn="l" rtl="0">
              <a:spcBef>
                <a:spcPts val="0"/>
              </a:spcBef>
              <a:buNone/>
              <a:defRPr sz="1800" b="0" i="0" u="none" strike="noStrike" cap="none">
                <a:solidFill>
                  <a:schemeClr val="dk1"/>
                </a:solidFill>
                <a:latin typeface="Calibri"/>
                <a:ea typeface="Calibri"/>
                <a:cs typeface="Calibri"/>
                <a:sym typeface="Calibri"/>
              </a:defRPr>
            </a:lvl6pPr>
            <a:lvl7pPr marL="2720706" marR="0" lvl="6" indent="0" algn="l" rtl="0">
              <a:spcBef>
                <a:spcPts val="0"/>
              </a:spcBef>
              <a:buNone/>
              <a:defRPr sz="1800" b="0" i="0" u="none" strike="noStrike" cap="none">
                <a:solidFill>
                  <a:schemeClr val="dk1"/>
                </a:solidFill>
                <a:latin typeface="Calibri"/>
                <a:ea typeface="Calibri"/>
                <a:cs typeface="Calibri"/>
                <a:sym typeface="Calibri"/>
              </a:defRPr>
            </a:lvl7pPr>
            <a:lvl8pPr marL="3174157" marR="0" lvl="7" indent="0" algn="l" rtl="0">
              <a:spcBef>
                <a:spcPts val="0"/>
              </a:spcBef>
              <a:buNone/>
              <a:defRPr sz="1800" b="0" i="0" u="none" strike="noStrike" cap="none">
                <a:solidFill>
                  <a:schemeClr val="dk1"/>
                </a:solidFill>
                <a:latin typeface="Calibri"/>
                <a:ea typeface="Calibri"/>
                <a:cs typeface="Calibri"/>
                <a:sym typeface="Calibri"/>
              </a:defRPr>
            </a:lvl8pPr>
            <a:lvl9pPr marL="362760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970939" y="0"/>
            <a:ext cx="3037840" cy="464820"/>
          </a:xfrm>
          <a:prstGeom prst="rect">
            <a:avLst/>
          </a:prstGeom>
          <a:noFill/>
          <a:ln>
            <a:noFill/>
          </a:ln>
        </p:spPr>
        <p:txBody>
          <a:bodyPr wrap="square" lIns="90675" tIns="90675" rIns="90675" bIns="9067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3451" marR="0" lvl="1" indent="0" algn="l" rtl="0">
              <a:spcBef>
                <a:spcPts val="0"/>
              </a:spcBef>
              <a:buNone/>
              <a:defRPr sz="1800" b="0" i="0" u="none" strike="noStrike" cap="none">
                <a:solidFill>
                  <a:schemeClr val="dk1"/>
                </a:solidFill>
                <a:latin typeface="Calibri"/>
                <a:ea typeface="Calibri"/>
                <a:cs typeface="Calibri"/>
                <a:sym typeface="Calibri"/>
              </a:defRPr>
            </a:lvl2pPr>
            <a:lvl3pPr marL="906902" marR="0" lvl="2" indent="0" algn="l" rtl="0">
              <a:spcBef>
                <a:spcPts val="0"/>
              </a:spcBef>
              <a:buNone/>
              <a:defRPr sz="1800" b="0" i="0" u="none" strike="noStrike" cap="none">
                <a:solidFill>
                  <a:schemeClr val="dk1"/>
                </a:solidFill>
                <a:latin typeface="Calibri"/>
                <a:ea typeface="Calibri"/>
                <a:cs typeface="Calibri"/>
                <a:sym typeface="Calibri"/>
              </a:defRPr>
            </a:lvl3pPr>
            <a:lvl4pPr marL="1360353" marR="0" lvl="3" indent="0" algn="l" rtl="0">
              <a:spcBef>
                <a:spcPts val="0"/>
              </a:spcBef>
              <a:buNone/>
              <a:defRPr sz="1800" b="0" i="0" u="none" strike="noStrike" cap="none">
                <a:solidFill>
                  <a:schemeClr val="dk1"/>
                </a:solidFill>
                <a:latin typeface="Calibri"/>
                <a:ea typeface="Calibri"/>
                <a:cs typeface="Calibri"/>
                <a:sym typeface="Calibri"/>
              </a:defRPr>
            </a:lvl4pPr>
            <a:lvl5pPr marL="1813804" marR="0" lvl="4" indent="0" algn="l" rtl="0">
              <a:spcBef>
                <a:spcPts val="0"/>
              </a:spcBef>
              <a:buNone/>
              <a:defRPr sz="1800" b="0" i="0" u="none" strike="noStrike" cap="none">
                <a:solidFill>
                  <a:schemeClr val="dk1"/>
                </a:solidFill>
                <a:latin typeface="Calibri"/>
                <a:ea typeface="Calibri"/>
                <a:cs typeface="Calibri"/>
                <a:sym typeface="Calibri"/>
              </a:defRPr>
            </a:lvl5pPr>
            <a:lvl6pPr marL="2267255" marR="0" lvl="5" indent="0" algn="l" rtl="0">
              <a:spcBef>
                <a:spcPts val="0"/>
              </a:spcBef>
              <a:buNone/>
              <a:defRPr sz="1800" b="0" i="0" u="none" strike="noStrike" cap="none">
                <a:solidFill>
                  <a:schemeClr val="dk1"/>
                </a:solidFill>
                <a:latin typeface="Calibri"/>
                <a:ea typeface="Calibri"/>
                <a:cs typeface="Calibri"/>
                <a:sym typeface="Calibri"/>
              </a:defRPr>
            </a:lvl6pPr>
            <a:lvl7pPr marL="2720706" marR="0" lvl="6" indent="0" algn="l" rtl="0">
              <a:spcBef>
                <a:spcPts val="0"/>
              </a:spcBef>
              <a:buNone/>
              <a:defRPr sz="1800" b="0" i="0" u="none" strike="noStrike" cap="none">
                <a:solidFill>
                  <a:schemeClr val="dk1"/>
                </a:solidFill>
                <a:latin typeface="Calibri"/>
                <a:ea typeface="Calibri"/>
                <a:cs typeface="Calibri"/>
                <a:sym typeface="Calibri"/>
              </a:defRPr>
            </a:lvl7pPr>
            <a:lvl8pPr marL="3174157" marR="0" lvl="7" indent="0" algn="l" rtl="0">
              <a:spcBef>
                <a:spcPts val="0"/>
              </a:spcBef>
              <a:buNone/>
              <a:defRPr sz="1800" b="0" i="0" u="none" strike="noStrike" cap="none">
                <a:solidFill>
                  <a:schemeClr val="dk1"/>
                </a:solidFill>
                <a:latin typeface="Calibri"/>
                <a:ea typeface="Calibri"/>
                <a:cs typeface="Calibri"/>
                <a:sym typeface="Calibri"/>
              </a:defRPr>
            </a:lvl8pPr>
            <a:lvl9pPr marL="362760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0"/>
            <a:ext cx="5608320" cy="4183380"/>
          </a:xfrm>
          <a:prstGeom prst="rect">
            <a:avLst/>
          </a:prstGeom>
          <a:noFill/>
          <a:ln>
            <a:noFill/>
          </a:ln>
        </p:spPr>
        <p:txBody>
          <a:bodyPr wrap="square" lIns="90675" tIns="90675" rIns="90675" bIns="9067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6"/>
            <a:ext cx="3037840" cy="464820"/>
          </a:xfrm>
          <a:prstGeom prst="rect">
            <a:avLst/>
          </a:prstGeom>
          <a:noFill/>
          <a:ln>
            <a:noFill/>
          </a:ln>
        </p:spPr>
        <p:txBody>
          <a:bodyPr wrap="square" lIns="90675" tIns="90675" rIns="90675" bIns="9067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3451" marR="0" lvl="1" indent="0" algn="l" rtl="0">
              <a:spcBef>
                <a:spcPts val="0"/>
              </a:spcBef>
              <a:buNone/>
              <a:defRPr sz="1800" b="0" i="0" u="none" strike="noStrike" cap="none">
                <a:solidFill>
                  <a:schemeClr val="dk1"/>
                </a:solidFill>
                <a:latin typeface="Calibri"/>
                <a:ea typeface="Calibri"/>
                <a:cs typeface="Calibri"/>
                <a:sym typeface="Calibri"/>
              </a:defRPr>
            </a:lvl2pPr>
            <a:lvl3pPr marL="906902" marR="0" lvl="2" indent="0" algn="l" rtl="0">
              <a:spcBef>
                <a:spcPts val="0"/>
              </a:spcBef>
              <a:buNone/>
              <a:defRPr sz="1800" b="0" i="0" u="none" strike="noStrike" cap="none">
                <a:solidFill>
                  <a:schemeClr val="dk1"/>
                </a:solidFill>
                <a:latin typeface="Calibri"/>
                <a:ea typeface="Calibri"/>
                <a:cs typeface="Calibri"/>
                <a:sym typeface="Calibri"/>
              </a:defRPr>
            </a:lvl3pPr>
            <a:lvl4pPr marL="1360353" marR="0" lvl="3" indent="0" algn="l" rtl="0">
              <a:spcBef>
                <a:spcPts val="0"/>
              </a:spcBef>
              <a:buNone/>
              <a:defRPr sz="1800" b="0" i="0" u="none" strike="noStrike" cap="none">
                <a:solidFill>
                  <a:schemeClr val="dk1"/>
                </a:solidFill>
                <a:latin typeface="Calibri"/>
                <a:ea typeface="Calibri"/>
                <a:cs typeface="Calibri"/>
                <a:sym typeface="Calibri"/>
              </a:defRPr>
            </a:lvl4pPr>
            <a:lvl5pPr marL="1813804" marR="0" lvl="4" indent="0" algn="l" rtl="0">
              <a:spcBef>
                <a:spcPts val="0"/>
              </a:spcBef>
              <a:buNone/>
              <a:defRPr sz="1800" b="0" i="0" u="none" strike="noStrike" cap="none">
                <a:solidFill>
                  <a:schemeClr val="dk1"/>
                </a:solidFill>
                <a:latin typeface="Calibri"/>
                <a:ea typeface="Calibri"/>
                <a:cs typeface="Calibri"/>
                <a:sym typeface="Calibri"/>
              </a:defRPr>
            </a:lvl5pPr>
            <a:lvl6pPr marL="2267255" marR="0" lvl="5" indent="0" algn="l" rtl="0">
              <a:spcBef>
                <a:spcPts val="0"/>
              </a:spcBef>
              <a:buNone/>
              <a:defRPr sz="1800" b="0" i="0" u="none" strike="noStrike" cap="none">
                <a:solidFill>
                  <a:schemeClr val="dk1"/>
                </a:solidFill>
                <a:latin typeface="Calibri"/>
                <a:ea typeface="Calibri"/>
                <a:cs typeface="Calibri"/>
                <a:sym typeface="Calibri"/>
              </a:defRPr>
            </a:lvl6pPr>
            <a:lvl7pPr marL="2720706" marR="0" lvl="6" indent="0" algn="l" rtl="0">
              <a:spcBef>
                <a:spcPts val="0"/>
              </a:spcBef>
              <a:buNone/>
              <a:defRPr sz="1800" b="0" i="0" u="none" strike="noStrike" cap="none">
                <a:solidFill>
                  <a:schemeClr val="dk1"/>
                </a:solidFill>
                <a:latin typeface="Calibri"/>
                <a:ea typeface="Calibri"/>
                <a:cs typeface="Calibri"/>
                <a:sym typeface="Calibri"/>
              </a:defRPr>
            </a:lvl7pPr>
            <a:lvl8pPr marL="3174157" marR="0" lvl="7" indent="0" algn="l" rtl="0">
              <a:spcBef>
                <a:spcPts val="0"/>
              </a:spcBef>
              <a:buNone/>
              <a:defRPr sz="1800" b="0" i="0" u="none" strike="noStrike" cap="none">
                <a:solidFill>
                  <a:schemeClr val="dk1"/>
                </a:solidFill>
                <a:latin typeface="Calibri"/>
                <a:ea typeface="Calibri"/>
                <a:cs typeface="Calibri"/>
                <a:sym typeface="Calibri"/>
              </a:defRPr>
            </a:lvl8pPr>
            <a:lvl9pPr marL="3627608"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970939" y="8829966"/>
            <a:ext cx="3037840" cy="464820"/>
          </a:xfrm>
          <a:prstGeom prst="rect">
            <a:avLst/>
          </a:prstGeom>
          <a:noFill/>
          <a:ln>
            <a:noFill/>
          </a:ln>
        </p:spPr>
        <p:txBody>
          <a:bodyPr wrap="square" lIns="93155" tIns="46565" rIns="93155" bIns="46565"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243025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apinhall.org/research/toward-a-common-understanding-of-cqi-in-child-welfa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431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12A</a:t>
            </a:r>
            <a:r>
              <a:rPr lang="en-US" b="1" baseline="0" dirty="0" smtClean="0"/>
              <a:t> Behaviors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Engage with youth, even if initially rejected</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Not just SDM</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Spend adequate time</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Collect information and follow up</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Provide culturally appropriate services, not referrals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Break through barriers</a:t>
            </a:r>
          </a:p>
          <a:p>
            <a:pPr>
              <a:buNone/>
            </a:pPr>
            <a:endParaRPr lang="en-US" dirty="0" smtClean="0"/>
          </a:p>
          <a:p>
            <a:pPr>
              <a:buNone/>
            </a:pPr>
            <a:r>
              <a:rPr lang="en-US" b="1" dirty="0" smtClean="0"/>
              <a:t>12B</a:t>
            </a:r>
            <a:r>
              <a:rPr lang="en-US" b="1" baseline="0" dirty="0" smtClean="0"/>
              <a:t> Behaviors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Find parents whose whereabouts are unknown</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Engage with parents, even if initially rejected or parents are incarcerated</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Not just SDM</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Spend adequate time</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Collect information and follow up</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Provide culturally appropriate services, not referrals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Break through barriers</a:t>
            </a:r>
          </a:p>
          <a:p>
            <a:pPr marL="171450" indent="-171450">
              <a:buFontTx/>
              <a:buChar char="-"/>
            </a:pPr>
            <a:endParaRPr lang="en-US" dirty="0" smtClean="0">
              <a:solidFill>
                <a:srgbClr val="002060"/>
              </a:solidFill>
              <a:latin typeface="Times" panose="02020603050405020304" pitchFamily="18" charset="0"/>
              <a:cs typeface="Times" panose="02020603050405020304" pitchFamily="18" charset="0"/>
            </a:endParaRPr>
          </a:p>
          <a:p>
            <a:pPr marL="0" indent="0">
              <a:buFontTx/>
              <a:buNone/>
            </a:pPr>
            <a:r>
              <a:rPr lang="en-US" b="1" dirty="0" smtClean="0">
                <a:solidFill>
                  <a:srgbClr val="002060"/>
                </a:solidFill>
                <a:latin typeface="Times" panose="02020603050405020304" pitchFamily="18" charset="0"/>
                <a:cs typeface="Times" panose="02020603050405020304" pitchFamily="18" charset="0"/>
              </a:rPr>
              <a:t>12C</a:t>
            </a:r>
            <a:r>
              <a:rPr lang="en-US" b="1" baseline="0" dirty="0" smtClean="0">
                <a:solidFill>
                  <a:srgbClr val="002060"/>
                </a:solidFill>
                <a:latin typeface="Times" panose="02020603050405020304" pitchFamily="18" charset="0"/>
                <a:cs typeface="Times" panose="02020603050405020304" pitchFamily="18" charset="0"/>
              </a:rPr>
              <a:t> Behaviors</a:t>
            </a:r>
            <a:endParaRPr lang="en-US" b="1" dirty="0" smtClean="0">
              <a:solidFill>
                <a:srgbClr val="002060"/>
              </a:solidFill>
              <a:latin typeface="Times" panose="02020603050405020304" pitchFamily="18" charset="0"/>
              <a:cs typeface="Times" panose="02020603050405020304" pitchFamily="18" charset="0"/>
            </a:endParaRP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Conduct timely home approvals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Visit caregivers (at least monthly)</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Consider caregivers’ skills and needs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Talk about:</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Placement stability</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Permanency options</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Court process</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Progress of case</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Visitation</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Include caregivers in children’s services (Regional Center, Wraparound, etc.)</a:t>
            </a:r>
          </a:p>
          <a:p>
            <a:pPr>
              <a:buNone/>
            </a:pPr>
            <a:endParaRPr lang="en-US" b="1"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4211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smtClean="0"/>
              <a:t>12A</a:t>
            </a:r>
            <a:r>
              <a:rPr lang="en-US" b="1" baseline="0" dirty="0" smtClean="0"/>
              <a:t> Behaviors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Engage with youth, even if initially rejected</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Not just SDM</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Spend adequate time</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Collect information and follow up</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Provide culturally appropriate services, not referrals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Break through barriers</a:t>
            </a:r>
          </a:p>
          <a:p>
            <a:pPr>
              <a:buNone/>
            </a:pPr>
            <a:endParaRPr lang="en-US" dirty="0" smtClean="0"/>
          </a:p>
          <a:p>
            <a:pPr>
              <a:buNone/>
            </a:pPr>
            <a:r>
              <a:rPr lang="en-US" b="1" dirty="0" smtClean="0"/>
              <a:t>12B</a:t>
            </a:r>
            <a:r>
              <a:rPr lang="en-US" b="1" baseline="0" dirty="0" smtClean="0"/>
              <a:t> Behaviors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Find parents whose whereabouts are unknown</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Engage with parents, even if initially rejected or parents are incarcerated</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Not just SDM</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Spend adequate time</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Collect information and follow up</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Provide culturally appropriate services, not referrals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Break through barriers</a:t>
            </a:r>
          </a:p>
          <a:p>
            <a:pPr marL="171450" indent="-171450">
              <a:buFontTx/>
              <a:buChar char="-"/>
            </a:pPr>
            <a:endParaRPr lang="en-US" dirty="0" smtClean="0">
              <a:solidFill>
                <a:srgbClr val="002060"/>
              </a:solidFill>
              <a:latin typeface="Times" panose="02020603050405020304" pitchFamily="18" charset="0"/>
              <a:cs typeface="Times" panose="02020603050405020304" pitchFamily="18" charset="0"/>
            </a:endParaRPr>
          </a:p>
          <a:p>
            <a:pPr marL="0" indent="0">
              <a:buFontTx/>
              <a:buNone/>
            </a:pPr>
            <a:r>
              <a:rPr lang="en-US" b="1" dirty="0" smtClean="0">
                <a:solidFill>
                  <a:srgbClr val="002060"/>
                </a:solidFill>
                <a:latin typeface="Times" panose="02020603050405020304" pitchFamily="18" charset="0"/>
                <a:cs typeface="Times" panose="02020603050405020304" pitchFamily="18" charset="0"/>
              </a:rPr>
              <a:t>12C</a:t>
            </a:r>
            <a:r>
              <a:rPr lang="en-US" b="1" baseline="0" dirty="0" smtClean="0">
                <a:solidFill>
                  <a:srgbClr val="002060"/>
                </a:solidFill>
                <a:latin typeface="Times" panose="02020603050405020304" pitchFamily="18" charset="0"/>
                <a:cs typeface="Times" panose="02020603050405020304" pitchFamily="18" charset="0"/>
              </a:rPr>
              <a:t> Behaviors</a:t>
            </a:r>
            <a:endParaRPr lang="en-US" b="1" dirty="0" smtClean="0">
              <a:solidFill>
                <a:srgbClr val="002060"/>
              </a:solidFill>
              <a:latin typeface="Times" panose="02020603050405020304" pitchFamily="18" charset="0"/>
              <a:cs typeface="Times" panose="02020603050405020304" pitchFamily="18" charset="0"/>
            </a:endParaRP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Conduct timely home approvals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Visit caregivers (at least monthly)</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Consider caregivers’ skills and needs</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Talk about:</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Placement stability</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Permanency options</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Court process</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Progress of case</a:t>
            </a:r>
          </a:p>
          <a:p>
            <a:pPr lvl="1">
              <a:buFont typeface="Wingdings" panose="05000000000000000000" pitchFamily="2" charset="2"/>
              <a:buChar char="§"/>
            </a:pPr>
            <a:r>
              <a:rPr lang="en-US" dirty="0" smtClean="0">
                <a:solidFill>
                  <a:srgbClr val="002060"/>
                </a:solidFill>
                <a:latin typeface="Times" panose="02020603050405020304" pitchFamily="18" charset="0"/>
                <a:cs typeface="Times" panose="02020603050405020304" pitchFamily="18" charset="0"/>
              </a:rPr>
              <a:t>Visitation</a:t>
            </a:r>
          </a:p>
          <a:p>
            <a:pPr marL="171450" indent="-171450">
              <a:buFontTx/>
              <a:buChar char="-"/>
            </a:pPr>
            <a:r>
              <a:rPr lang="en-US" dirty="0" smtClean="0">
                <a:solidFill>
                  <a:srgbClr val="002060"/>
                </a:solidFill>
                <a:latin typeface="Times" panose="02020603050405020304" pitchFamily="18" charset="0"/>
                <a:cs typeface="Times" panose="02020603050405020304" pitchFamily="18" charset="0"/>
              </a:rPr>
              <a:t>Include caregivers in children’s services (Regional Center, Wraparound, etc.)</a:t>
            </a:r>
          </a:p>
          <a:p>
            <a:pPr>
              <a:buNone/>
            </a:pPr>
            <a:endParaRPr lang="en-US" b="1"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49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7576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57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7087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chemeClr val="bg1"/>
              </a:solidFill>
              <a:latin typeface="Times New Roman"/>
              <a:cs typeface="Times New Roman"/>
            </a:endParaRPr>
          </a:p>
        </p:txBody>
      </p:sp>
      <p:sp>
        <p:nvSpPr>
          <p:cNvPr id="4" name="Slide Number Placeholder 3"/>
          <p:cNvSpPr>
            <a:spLocks noGrp="1"/>
          </p:cNvSpPr>
          <p:nvPr>
            <p:ph type="sldNum" sz="quarter" idx="10"/>
          </p:nvPr>
        </p:nvSpPr>
        <p:spPr/>
        <p:txBody>
          <a:bodyPr/>
          <a:lstStyle/>
          <a:p>
            <a:pPr>
              <a:defRPr/>
            </a:pPr>
            <a:fld id="{E2C7AFA3-ED5A-41AF-A31F-A2B98B89F3EF}" type="slidenum">
              <a:rPr lang="en-US" smtClean="0"/>
              <a:pPr>
                <a:defRPr/>
              </a:pPr>
              <a:t>60</a:t>
            </a:fld>
            <a:endParaRPr lang="en-US"/>
          </a:p>
        </p:txBody>
      </p:sp>
    </p:spTree>
    <p:extLst>
      <p:ext uri="{BB962C8B-B14F-4D97-AF65-F5344CB8AC3E}">
        <p14:creationId xmlns:p14="http://schemas.microsoft.com/office/powerpoint/2010/main" val="301654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COUNTY SELF-ASSESSMENT (CSA) The CSA is a comprehensive review of the child welfare and probation placement programs, from prevention and protection through permanency and aftercare. The CSA is completed every five years by the county in coordination with their local community partners as outlined earlier. The CSA is the analytic vehicle by which counties determine effectiveness of current practice, programs and resources across the continuum of child welfare and probation placement services and identifies areas for targeted system improvement. Counties are encouraged to conduct focus groups, hold stakeholder forums, and administer satisfaction surveys as a means to fully engage stakeholders in the analysis of the system. </a:t>
            </a:r>
          </a:p>
          <a:p>
            <a:pPr marL="228600" indent="-228600">
              <a:buAutoNum type="arabicPeriod"/>
            </a:pPr>
            <a:endParaRPr lang="en-US" dirty="0" smtClean="0"/>
          </a:p>
          <a:p>
            <a:pPr marL="228600" indent="-228600">
              <a:buAutoNum type="arabicPeriod"/>
            </a:pPr>
            <a:r>
              <a:rPr lang="en-US" dirty="0" smtClean="0"/>
              <a:t>PEER REVIEW The Peer Review provides counties with </a:t>
            </a:r>
            <a:r>
              <a:rPr lang="en-US" b="1" dirty="0" smtClean="0"/>
              <a:t>qualitative</a:t>
            </a:r>
            <a:r>
              <a:rPr lang="en-US" dirty="0" smtClean="0"/>
              <a:t> information about their programs by examining child welfare practices and policies that impact outcomes for children and families. The Peer Review also offers the opportunity for sharing successful efforts across counties. Peers from counties assisting with the review share information on best or promising practices used in their own county. </a:t>
            </a:r>
          </a:p>
          <a:p>
            <a:pPr marL="228600" indent="-228600">
              <a:buAutoNum type="arabicPeriod"/>
            </a:pPr>
            <a:endParaRPr lang="en-US" dirty="0" smtClean="0"/>
          </a:p>
          <a:p>
            <a:pPr marL="228600" indent="-228600">
              <a:buAutoNum type="arabicPeriod"/>
            </a:pPr>
            <a:r>
              <a:rPr lang="en-US" dirty="0" smtClean="0"/>
              <a:t>SYSTEM IMPROVEMENT PLAN (SIP) The System Improvement Plan is the operational agreement between the CDSS and the county. The SIP is developed every five years by the lead agencies in collaboration with their local community, prevention and early intervention partners and is approved by the county Board of Supervisors (BOS). It provides an outline for how the county will improve their system of care for children and families. The SIP identifies how programs and services funded with CAPIT/CBCAP/PSSF funds will address priority needs within the CWS continuum. </a:t>
            </a:r>
          </a:p>
          <a:p>
            <a:pPr marL="228600" indent="-228600">
              <a:buAutoNum type="arabicPeriod"/>
            </a:pPr>
            <a:endParaRPr lang="en-US" dirty="0" smtClean="0"/>
          </a:p>
          <a:p>
            <a:pPr marL="228600" indent="-228600">
              <a:buAutoNum type="arabicPeriod"/>
            </a:pPr>
            <a:r>
              <a:rPr lang="en-US" dirty="0" smtClean="0"/>
              <a:t>ANNUAL SIP PROGRESS REPORT Following the development of the five-year SIP, County Child Welfare Departments and Probation Placement Agencies, in collaboration with their community partners, will develop and submit to the CDSS an Annual SIP Progress Report. The progress report reevaluates and provides a written analysis of current performance to determine whether the SIP strategies are achieving the desired results. This provides counties an opportunity to amend or modify the SIP as necessary. The CDSS will collaborate with counties to determine if these changes warrant BOS’ approval. If the SIP Progress Report impacts CAPIT/CBCAP/PSSF funded strategies, this information will be shared with the OCAP consultant. Submission of the Annual SIP Progress Report does not relieve counties of the requirement to file an annual report for the CAPIT/CBCAP/PSSF Programs. </a:t>
            </a:r>
          </a:p>
          <a:p>
            <a:pPr marL="228600" indent="-228600">
              <a:buAutoNum type="arabicPeriod"/>
            </a:pPr>
            <a:endParaRPr lang="en-US" dirty="0" smtClean="0"/>
          </a:p>
          <a:p>
            <a:pPr marL="228600" indent="-228600">
              <a:buAutoNum type="arabicPeriod"/>
            </a:pPr>
            <a:r>
              <a:rPr lang="en-US" dirty="0" smtClean="0"/>
              <a:t>QUARTERLY DATA REPORTS The data utilized in the C-CFSR represent the children and families receiving child welfare services in California. The CDSS issues Quarterly Data Reports that include outcome-based data focused on core safety, permanency and well-being measures for each county’s child welfare and probation placement youth populations. Analyzing data in relation to the outcome measures provides valuable information to counties about the successes and/or challenges present in the system that impact the lives of children and families served. The primary data utilized throughout the C-CFSR is derived from the Child Welfare Services/Case management System (CWS/CMS) and is extracted approximately one month after a quarter ends. Reports are released during the months of January, April, July and October. The Quarterly Data Report provides summary data for program measures as the basis for the C-CFSR and is used to track state and county performance over time. Data is used to inform and guide both the assessment and planning processes, and to analyze policies and procedures. This level of evaluation allows for a systematic assessment of program strengths and limitations in order to improve service delivery. Linking program processes and performance with outcome measures helps evaluate progress and modify the program and/or practice as appropriate. The information obtained from the Quarterly Data Reports is used by the county to make decisions about future program goals and strategies. Analysis of this type is best viewed as a continuous process of quality improvement as opposed to a one-time activity. </a:t>
            </a:r>
          </a:p>
          <a:p>
            <a:pPr marL="228600" indent="-228600">
              <a:buAutoNum type="arabicPeriod"/>
            </a:pPr>
            <a:endParaRPr lang="en-US" dirty="0" smtClean="0"/>
          </a:p>
          <a:p>
            <a:pPr marL="228600" indent="-228600">
              <a:buAutoNum type="arabicPeriod"/>
            </a:pPr>
            <a:r>
              <a:rPr lang="en-US" dirty="0" smtClean="0"/>
              <a:t>TECHNICAL ASSISTANCE (TA) The CDSS partners with the county throughout the C-CFSR process. The CDSS staff provides technical assistance (TA) in the development, review and approval of the CSA, SIP and Annual Progress Report. State staff assists with the identification and sharing of best and promising practices between counties. The state assists counties in accessing resources and information within the CDSS, including connecting counties to other bureaus and divisions within the department. Consultants provide training to counties needing assistance in data analysis, identification of best practices, access to current literature and research on child welfare practice and support the county in the development of methods and facilitation of stakeholder engagement. </a:t>
            </a:r>
          </a:p>
          <a:p>
            <a:pPr marL="0" indent="0">
              <a:buNone/>
            </a:pPr>
            <a:r>
              <a:rPr lang="en-US" dirty="0" smtClean="0"/>
              <a:t>	</a:t>
            </a:r>
            <a:r>
              <a:rPr lang="en-US" dirty="0" smtClean="0">
                <a:sym typeface="Wingdings" panose="05000000000000000000" pitchFamily="2" charset="2"/>
              </a:rPr>
              <a:t> </a:t>
            </a:r>
            <a:r>
              <a:rPr lang="en-US" dirty="0" smtClean="0"/>
              <a:t>QUARTERLY CONTACT These meetings offer counties and the state the opportunity to discuss the 	effectiveness of the strategies contained within the SIP, trends in other outcome measures. Counties are 	encouraged to share changes to county programs, staffing and/or funding issues, and the progress or 	challenges experienced by the county in implementing action steps and reaching the target 	improvement goals outlined in their SIP. </a:t>
            </a:r>
            <a:endParaRPr lang="en-US" dirty="0"/>
          </a:p>
        </p:txBody>
      </p:sp>
      <p:sp>
        <p:nvSpPr>
          <p:cNvPr id="4" name="Slide Number Placeholder 3"/>
          <p:cNvSpPr>
            <a:spLocks noGrp="1"/>
          </p:cNvSpPr>
          <p:nvPr>
            <p:ph type="sldNum" sz="quarter" idx="10"/>
          </p:nvPr>
        </p:nvSpPr>
        <p:spPr/>
        <p:txBody>
          <a:bodyPr/>
          <a:lstStyle/>
          <a:p>
            <a:pPr>
              <a:defRPr/>
            </a:pPr>
            <a:fld id="{E2C7AFA3-ED5A-41AF-A31F-A2B98B89F3EF}" type="slidenum">
              <a:rPr lang="en-US" smtClean="0"/>
              <a:pPr>
                <a:defRPr/>
              </a:pPr>
              <a:t>8</a:t>
            </a:fld>
            <a:endParaRPr lang="en-US"/>
          </a:p>
        </p:txBody>
      </p:sp>
    </p:spTree>
    <p:extLst>
      <p:ext uri="{BB962C8B-B14F-4D97-AF65-F5344CB8AC3E}">
        <p14:creationId xmlns:p14="http://schemas.microsoft.com/office/powerpoint/2010/main" val="38764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Reminder:</a:t>
            </a:r>
          </a:p>
          <a:p>
            <a:pPr marL="171450" indent="-171450">
              <a:buFontTx/>
              <a:buChar char="-"/>
            </a:pPr>
            <a:r>
              <a:rPr lang="en-US" baseline="0" dirty="0" smtClean="0"/>
              <a:t>The SIP is an agreement between LA County and CDSS.   It is approved by the County Board of Supervisors.</a:t>
            </a:r>
          </a:p>
          <a:p>
            <a:pPr marL="171450" indent="-171450">
              <a:buFontTx/>
              <a:buChar char="-"/>
            </a:pPr>
            <a:r>
              <a:rPr lang="en-US" baseline="0" dirty="0" smtClean="0"/>
              <a:t>It is developed every 5 years by Child Welfare and Probation, in collaboration with local stakeholders.</a:t>
            </a:r>
            <a:endParaRPr lang="en-US" dirty="0" smtClean="0"/>
          </a:p>
          <a:p>
            <a:pPr marL="228600" indent="-228600">
              <a:buAutoNum type="arabicPeriod"/>
            </a:pPr>
            <a:endParaRPr lang="en-US" dirty="0" smtClean="0"/>
          </a:p>
          <a:p>
            <a:pPr marL="228600" indent="-228600">
              <a:buAutoNum type="arabicPeriod"/>
            </a:pPr>
            <a:r>
              <a:rPr lang="en-US" dirty="0" smtClean="0"/>
              <a:t>Meet or surpass</a:t>
            </a:r>
            <a:r>
              <a:rPr lang="en-US" baseline="0" dirty="0" smtClean="0"/>
              <a:t> the 9.1% National Standard for 4 consecutive quarters.  Focus children </a:t>
            </a:r>
            <a:r>
              <a:rPr lang="en-US" b="1" baseline="0" dirty="0" smtClean="0"/>
              <a:t>disparity </a:t>
            </a:r>
            <a:r>
              <a:rPr lang="en-US" baseline="0" dirty="0" smtClean="0"/>
              <a:t>for 0-5 and African American.</a:t>
            </a:r>
          </a:p>
          <a:p>
            <a:pPr marL="228600" indent="-228600">
              <a:buAutoNum type="arabicPeriod"/>
            </a:pPr>
            <a:endParaRPr lang="en-US" baseline="0" dirty="0" smtClean="0"/>
          </a:p>
          <a:p>
            <a:pPr marL="228600" indent="-228600">
              <a:buAutoNum type="arabicPeriod"/>
            </a:pPr>
            <a:r>
              <a:rPr lang="en-US" baseline="0" dirty="0" smtClean="0"/>
              <a:t>Improve by 10%.  Companion indication (3-P4) will continue movement towards 8.3% National Standard</a:t>
            </a:r>
          </a:p>
          <a:p>
            <a:pPr marL="228600" indent="-228600">
              <a:buAutoNum type="arabicPeriod"/>
            </a:pPr>
            <a:endParaRPr lang="en-US" baseline="0" dirty="0" smtClean="0"/>
          </a:p>
          <a:p>
            <a:pPr marL="228600" indent="-228600">
              <a:buAutoNum type="arabicPeriod"/>
            </a:pPr>
            <a:r>
              <a:rPr lang="en-US" baseline="0" dirty="0" smtClean="0"/>
              <a:t>Increase percentage of CFSR case reviews receiving “Strength” rating on Child Well-Being Outcomes Items 12 &amp; 13.</a:t>
            </a:r>
          </a:p>
          <a:p>
            <a:pPr marL="228600" indent="-228600">
              <a:buAutoNum type="arabicPeriod"/>
            </a:pPr>
            <a:endParaRPr lang="en-US" baseline="0" dirty="0" smtClean="0"/>
          </a:p>
          <a:p>
            <a:pPr marL="228600" indent="-228600">
              <a:buAutoNum type="arabicPeriod"/>
            </a:pPr>
            <a:r>
              <a:rPr lang="en-US" baseline="0" dirty="0" smtClean="0"/>
              <a:t>Joined quarterly data-driven decision making meetings in place for DCFS, Probation child welfare and contractors</a:t>
            </a:r>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97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Reminder:</a:t>
            </a:r>
          </a:p>
          <a:p>
            <a:pPr marL="171450" indent="-171450">
              <a:buFontTx/>
              <a:buChar char="-"/>
            </a:pPr>
            <a:r>
              <a:rPr lang="en-US" baseline="0" dirty="0" smtClean="0"/>
              <a:t>The SIP is an agreement between LA County and CDSS.   It is approved by the County Board of Supervisors.</a:t>
            </a:r>
          </a:p>
          <a:p>
            <a:pPr marL="171450" indent="-171450">
              <a:buFontTx/>
              <a:buChar char="-"/>
            </a:pPr>
            <a:r>
              <a:rPr lang="en-US" baseline="0" dirty="0" smtClean="0"/>
              <a:t>It is developed every 5 years by Child Welfare and Probation, in collaboration with local stakeholders.</a:t>
            </a:r>
            <a:endParaRPr lang="en-US" dirty="0" smtClean="0"/>
          </a:p>
          <a:p>
            <a:pPr marL="228600" indent="-228600">
              <a:buAutoNum type="arabicPeriod"/>
            </a:pPr>
            <a:endParaRPr lang="en-US" dirty="0" smtClean="0"/>
          </a:p>
          <a:p>
            <a:pPr marL="228600" indent="-228600">
              <a:buAutoNum type="arabicPeriod"/>
            </a:pPr>
            <a:r>
              <a:rPr lang="en-US" dirty="0" smtClean="0"/>
              <a:t>Meet or surpass</a:t>
            </a:r>
            <a:r>
              <a:rPr lang="en-US" baseline="0" dirty="0" smtClean="0"/>
              <a:t> the 9.1% National Standard for 4 consecutive quarters.  Focus children </a:t>
            </a:r>
            <a:r>
              <a:rPr lang="en-US" b="1" baseline="0" dirty="0" smtClean="0"/>
              <a:t>disparity </a:t>
            </a:r>
            <a:r>
              <a:rPr lang="en-US" baseline="0" dirty="0" smtClean="0"/>
              <a:t>for 0-5 and African American.</a:t>
            </a:r>
          </a:p>
          <a:p>
            <a:pPr marL="228600" indent="-228600">
              <a:buAutoNum type="arabicPeriod"/>
            </a:pPr>
            <a:endParaRPr lang="en-US" baseline="0" dirty="0" smtClean="0"/>
          </a:p>
          <a:p>
            <a:pPr marL="228600" indent="-228600">
              <a:buAutoNum type="arabicPeriod"/>
            </a:pPr>
            <a:r>
              <a:rPr lang="en-US" baseline="0" dirty="0" smtClean="0"/>
              <a:t>Improve by 10%.  Companion indication (3-P4) will continue movement towards 8.3% National Standard</a:t>
            </a:r>
          </a:p>
          <a:p>
            <a:pPr marL="228600" indent="-228600">
              <a:buAutoNum type="arabicPeriod"/>
            </a:pPr>
            <a:endParaRPr lang="en-US" baseline="0" dirty="0" smtClean="0"/>
          </a:p>
          <a:p>
            <a:pPr marL="228600" indent="-228600">
              <a:buAutoNum type="arabicPeriod"/>
            </a:pPr>
            <a:r>
              <a:rPr lang="en-US" baseline="0" dirty="0" smtClean="0"/>
              <a:t>Increase percentage of CFSR case reviews receiving “Strength” rating on Child Well-Being Outcomes Items 12 &amp; 13.</a:t>
            </a:r>
          </a:p>
          <a:p>
            <a:pPr marL="228600" indent="-228600">
              <a:buAutoNum type="arabicPeriod"/>
            </a:pPr>
            <a:endParaRPr lang="en-US" baseline="0" dirty="0" smtClean="0"/>
          </a:p>
          <a:p>
            <a:pPr marL="228600" indent="-228600">
              <a:buAutoNum type="arabicPeriod"/>
            </a:pPr>
            <a:r>
              <a:rPr lang="en-US" baseline="0" dirty="0" smtClean="0"/>
              <a:t>Joined quarterly data-driven decision making meetings in place for DCFS, Probation child welfare and contractors</a:t>
            </a:r>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590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Reminder:</a:t>
            </a:r>
          </a:p>
          <a:p>
            <a:pPr marL="171450" indent="-171450">
              <a:buFontTx/>
              <a:buChar char="-"/>
            </a:pPr>
            <a:r>
              <a:rPr lang="en-US" baseline="0" dirty="0" smtClean="0"/>
              <a:t>The SIP is an agreement between LA County and CDSS.   It is approved by the County Board of Supervisors.</a:t>
            </a:r>
          </a:p>
          <a:p>
            <a:pPr marL="171450" indent="-171450">
              <a:buFontTx/>
              <a:buChar char="-"/>
            </a:pPr>
            <a:r>
              <a:rPr lang="en-US" baseline="0" dirty="0" smtClean="0"/>
              <a:t>It is developed every 5 years by Child Welfare and Probation, in collaboration with local stakeholders.</a:t>
            </a:r>
            <a:endParaRPr lang="en-US" dirty="0" smtClean="0"/>
          </a:p>
          <a:p>
            <a:pPr marL="228600" indent="-228600">
              <a:buAutoNum type="arabicPeriod"/>
            </a:pPr>
            <a:endParaRPr lang="en-US" dirty="0" smtClean="0"/>
          </a:p>
          <a:p>
            <a:pPr marL="228600" indent="-228600">
              <a:buAutoNum type="arabicPeriod"/>
            </a:pPr>
            <a:r>
              <a:rPr lang="en-US" dirty="0" smtClean="0"/>
              <a:t>Meet or surpass</a:t>
            </a:r>
            <a:r>
              <a:rPr lang="en-US" baseline="0" dirty="0" smtClean="0"/>
              <a:t> the 9.1% National Standard for 4 consecutive quarters.  Focus children </a:t>
            </a:r>
            <a:r>
              <a:rPr lang="en-US" b="1" baseline="0" dirty="0" smtClean="0"/>
              <a:t>disparity </a:t>
            </a:r>
            <a:r>
              <a:rPr lang="en-US" baseline="0" dirty="0" smtClean="0"/>
              <a:t>for 0-5 and African American.</a:t>
            </a:r>
          </a:p>
          <a:p>
            <a:pPr marL="228600" indent="-228600">
              <a:buAutoNum type="arabicPeriod"/>
            </a:pPr>
            <a:endParaRPr lang="en-US" baseline="0" dirty="0" smtClean="0"/>
          </a:p>
          <a:p>
            <a:pPr marL="228600" indent="-228600">
              <a:buAutoNum type="arabicPeriod"/>
            </a:pPr>
            <a:r>
              <a:rPr lang="en-US" baseline="0" dirty="0" smtClean="0"/>
              <a:t>Improve by 10%.  Companion indication (3-P4) will continue movement towards 8.3% National Standard</a:t>
            </a:r>
          </a:p>
          <a:p>
            <a:pPr marL="228600" indent="-228600">
              <a:buAutoNum type="arabicPeriod"/>
            </a:pPr>
            <a:endParaRPr lang="en-US" baseline="0" dirty="0" smtClean="0"/>
          </a:p>
          <a:p>
            <a:pPr marL="228600" indent="-228600">
              <a:buAutoNum type="arabicPeriod"/>
            </a:pPr>
            <a:r>
              <a:rPr lang="en-US" baseline="0" dirty="0" smtClean="0"/>
              <a:t>Increase percentage of CFSR case reviews receiving “Strength” rating on Child Well-Being Outcomes Items 12 &amp; 13.</a:t>
            </a:r>
          </a:p>
          <a:p>
            <a:pPr marL="228600" indent="-228600">
              <a:buAutoNum type="arabicPeriod"/>
            </a:pPr>
            <a:endParaRPr lang="en-US" baseline="0" dirty="0" smtClean="0"/>
          </a:p>
          <a:p>
            <a:pPr marL="228600" indent="-228600">
              <a:buAutoNum type="arabicPeriod"/>
            </a:pPr>
            <a:r>
              <a:rPr lang="en-US" baseline="0" dirty="0" smtClean="0"/>
              <a:t>Joined quarterly data-driven decision making meetings in place for DCFS, Probation child welfare and contractors</a:t>
            </a:r>
            <a:endParaRPr lang="en-US"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858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2400" b="1" dirty="0" smtClean="0">
                <a:solidFill>
                  <a:srgbClr val="BEAA64"/>
                </a:solidFill>
                <a:latin typeface="Times New Roman"/>
                <a:cs typeface="Times New Roman"/>
              </a:rPr>
              <a:t>*In</a:t>
            </a:r>
            <a:r>
              <a:rPr lang="en-US" sz="2400" b="1" baseline="0" dirty="0" smtClean="0">
                <a:solidFill>
                  <a:srgbClr val="BEAA64"/>
                </a:solidFill>
                <a:latin typeface="Times New Roman"/>
                <a:cs typeface="Times New Roman"/>
              </a:rPr>
              <a:t> the SIP, focus on disparity for 0-5 and Black children.</a:t>
            </a:r>
            <a:endParaRPr lang="en-US" sz="2400" b="1" dirty="0" smtClean="0">
              <a:solidFill>
                <a:srgbClr val="BEAA64"/>
              </a:solidFill>
              <a:latin typeface="Times New Roman"/>
              <a:cs typeface="Times New Roman"/>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2400" b="1" dirty="0" smtClean="0">
              <a:solidFill>
                <a:srgbClr val="BEAA64"/>
              </a:solidFill>
              <a:latin typeface="Times New Roman"/>
              <a:cs typeface="Times New Roman"/>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sz="2400" b="1" dirty="0" smtClean="0">
                <a:solidFill>
                  <a:srgbClr val="BEAA64"/>
                </a:solidFill>
                <a:latin typeface="Times New Roman"/>
                <a:cs typeface="Times New Roman"/>
              </a:rPr>
              <a:t>S2: “Of all children with a substantiated allegation during the 12-month period, what percent had another substantiated allegation within 12 months?”</a:t>
            </a:r>
          </a:p>
          <a:p>
            <a:endParaRPr lang="en-US" dirty="0" smtClean="0"/>
          </a:p>
          <a:p>
            <a:pPr>
              <a:buNone/>
            </a:pPr>
            <a:r>
              <a:rPr lang="en-US" dirty="0" smtClean="0"/>
              <a:t>Child 1:</a:t>
            </a:r>
            <a:r>
              <a:rPr lang="en-US" baseline="0" dirty="0" smtClean="0"/>
              <a:t> 7 months, first substantiated allegation </a:t>
            </a:r>
            <a:r>
              <a:rPr lang="en-US" b="1" u="sng" baseline="0" dirty="0" smtClean="0"/>
              <a:t>prior</a:t>
            </a:r>
            <a:r>
              <a:rPr lang="en-US" baseline="0" dirty="0" smtClean="0"/>
              <a:t> to 12-month period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Child </a:t>
            </a:r>
            <a:r>
              <a:rPr lang="en-US" baseline="0" dirty="0" smtClean="0"/>
              <a:t>2: 20 months, first substantiated allegation </a:t>
            </a:r>
            <a:r>
              <a:rPr lang="en-US" b="1" u="sng" baseline="0" dirty="0" smtClean="0"/>
              <a:t>during</a:t>
            </a:r>
            <a:r>
              <a:rPr lang="en-US" baseline="0" dirty="0" smtClean="0"/>
              <a:t> 12-month period, second substantiated allegation </a:t>
            </a:r>
            <a:r>
              <a:rPr lang="en-US" b="1" u="sng" baseline="0" dirty="0" smtClean="0"/>
              <a:t>after</a:t>
            </a:r>
            <a:r>
              <a:rPr lang="en-US" baseline="0" dirty="0" smtClean="0"/>
              <a:t> 12 months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Child </a:t>
            </a:r>
            <a:r>
              <a:rPr lang="en-US" baseline="0" dirty="0" smtClean="0"/>
              <a:t>3: 17 months, first substantiated allegation </a:t>
            </a:r>
            <a:r>
              <a:rPr lang="en-US" b="1" u="sng" baseline="0" dirty="0" smtClean="0"/>
              <a:t>prior</a:t>
            </a:r>
            <a:r>
              <a:rPr lang="en-US" baseline="0" dirty="0" smtClean="0"/>
              <a:t> to 12-month period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Child </a:t>
            </a:r>
            <a:r>
              <a:rPr lang="en-US" baseline="0" dirty="0" smtClean="0"/>
              <a:t>4: 9 months, first substantiated allegation </a:t>
            </a:r>
            <a:r>
              <a:rPr lang="en-US" b="1" u="sng" baseline="0" dirty="0" smtClean="0"/>
              <a:t>during</a:t>
            </a:r>
            <a:r>
              <a:rPr lang="en-US" baseline="0" dirty="0" smtClean="0"/>
              <a:t> 12-month period, second substantiated allegation </a:t>
            </a:r>
            <a:r>
              <a:rPr lang="en-US" b="1" u="sng" baseline="0" dirty="0" smtClean="0"/>
              <a:t>within</a:t>
            </a:r>
            <a:r>
              <a:rPr lang="en-US" baseline="0" dirty="0" smtClean="0"/>
              <a:t> 12 months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Child 5: 4 months</a:t>
            </a:r>
            <a:r>
              <a:rPr lang="en-US" baseline="0" dirty="0" smtClean="0"/>
              <a:t>, first substantiated allegation </a:t>
            </a:r>
            <a:r>
              <a:rPr lang="en-US" b="1" u="sng" baseline="0" dirty="0" smtClean="0"/>
              <a:t>prior</a:t>
            </a:r>
            <a:r>
              <a:rPr lang="en-US" baseline="0" dirty="0" smtClean="0"/>
              <a:t> to 12-month period</a:t>
            </a:r>
          </a:p>
          <a:p>
            <a:r>
              <a:rPr lang="en-US" dirty="0" smtClean="0"/>
              <a:t>Child </a:t>
            </a:r>
            <a:r>
              <a:rPr lang="en-US" baseline="0" dirty="0" smtClean="0"/>
              <a:t>6: 20 months, first substantiated allegation </a:t>
            </a:r>
            <a:r>
              <a:rPr lang="en-US" b="1" u="sng" baseline="0" dirty="0" smtClean="0"/>
              <a:t>during</a:t>
            </a:r>
            <a:r>
              <a:rPr lang="en-US" baseline="0" dirty="0" smtClean="0"/>
              <a:t> 12-month period, no second allegation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Child </a:t>
            </a:r>
            <a:r>
              <a:rPr lang="en-US" baseline="0" dirty="0" smtClean="0"/>
              <a:t>7: 5 months, first substantiated allegation </a:t>
            </a:r>
            <a:r>
              <a:rPr lang="en-US" b="1" u="sng" baseline="0" dirty="0" smtClean="0"/>
              <a:t>during</a:t>
            </a:r>
            <a:r>
              <a:rPr lang="en-US" baseline="0" dirty="0" smtClean="0"/>
              <a:t> 12-month period, second substantiated allegation </a:t>
            </a:r>
            <a:r>
              <a:rPr lang="en-US" b="1" u="sng" baseline="0" dirty="0" smtClean="0"/>
              <a:t>within</a:t>
            </a:r>
            <a:r>
              <a:rPr lang="en-US" baseline="0" dirty="0" smtClean="0"/>
              <a:t> 12 months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Child </a:t>
            </a:r>
            <a:r>
              <a:rPr lang="en-US" baseline="0" dirty="0" smtClean="0"/>
              <a:t>8: 22 months, first substantiated allegation </a:t>
            </a:r>
            <a:r>
              <a:rPr lang="en-US" b="1" u="sng" baseline="0" dirty="0" smtClean="0"/>
              <a:t>during</a:t>
            </a:r>
            <a:r>
              <a:rPr lang="en-US" baseline="0" dirty="0" smtClean="0"/>
              <a:t> 12-month period, second substantiated allegation </a:t>
            </a:r>
            <a:r>
              <a:rPr lang="en-US" b="1" u="sng" baseline="0" dirty="0" smtClean="0"/>
              <a:t>after</a:t>
            </a:r>
            <a:r>
              <a:rPr lang="en-US" b="1" u="none" baseline="0" dirty="0" smtClean="0"/>
              <a:t> </a:t>
            </a:r>
            <a:r>
              <a:rPr lang="en-US" baseline="0" dirty="0" smtClean="0"/>
              <a:t>12 months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Child </a:t>
            </a:r>
            <a:r>
              <a:rPr lang="en-US" baseline="0" dirty="0" smtClean="0"/>
              <a:t>9: 2 months, first substantiated allegation </a:t>
            </a:r>
            <a:r>
              <a:rPr lang="en-US" b="1" u="sng" baseline="0" dirty="0" smtClean="0"/>
              <a:t>prior</a:t>
            </a:r>
            <a:r>
              <a:rPr lang="en-US" baseline="0" dirty="0" smtClean="0"/>
              <a:t> to 12-month period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Child </a:t>
            </a:r>
            <a:r>
              <a:rPr lang="en-US" baseline="0" dirty="0" smtClean="0"/>
              <a:t>10: 7 months, first substantiated allegation </a:t>
            </a:r>
            <a:r>
              <a:rPr lang="en-US" b="1" u="sng" baseline="0" dirty="0" smtClean="0"/>
              <a:t>during</a:t>
            </a:r>
            <a:r>
              <a:rPr lang="en-US" baseline="0" dirty="0" smtClean="0"/>
              <a:t> 12-month period, second substantiated allegation </a:t>
            </a:r>
            <a:r>
              <a:rPr lang="en-US" b="1" u="sng" baseline="0" dirty="0" smtClean="0"/>
              <a:t>within</a:t>
            </a:r>
            <a:r>
              <a:rPr lang="en-US" baseline="0" dirty="0" smtClean="0"/>
              <a:t> 12 months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04E381E2-AB65-4412-93ED-882C1D3AC20E}" type="slidenum">
              <a:rPr lang="en-US" smtClean="0"/>
              <a:pPr>
                <a:defRPr/>
              </a:pPr>
              <a:t>14</a:t>
            </a:fld>
            <a:endParaRPr lang="en-US" dirty="0"/>
          </a:p>
        </p:txBody>
      </p:sp>
    </p:spTree>
    <p:extLst>
      <p:ext uri="{BB962C8B-B14F-4D97-AF65-F5344CB8AC3E}">
        <p14:creationId xmlns:p14="http://schemas.microsoft.com/office/powerpoint/2010/main" val="321406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Special thanks to </a:t>
            </a:r>
            <a:r>
              <a:rPr lang="en-US" baseline="0" dirty="0" smtClean="0"/>
              <a:t>The Center for State Child Welfare Data at Chapin Hall for inspiration for this game.  Please see the following manuscript for more information: </a:t>
            </a:r>
          </a:p>
          <a:p>
            <a:pPr>
              <a:buNone/>
            </a:pPr>
            <a:r>
              <a:rPr lang="en-US" dirty="0" smtClean="0">
                <a:hlinkClick r:id="rId3"/>
              </a:rPr>
              <a:t>https://www.chapinhall.org/research/toward-a-common-understanding-of-cqi-in-child-welfare/</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485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f571c65f8_0_155:notes"/>
          <p:cNvSpPr>
            <a:spLocks noGrp="1" noRot="1" noChangeAspect="1"/>
          </p:cNvSpPr>
          <p:nvPr>
            <p:ph type="sldImg" idx="2"/>
          </p:nvPr>
        </p:nvSpPr>
        <p:spPr>
          <a:xfrm>
            <a:off x="1228725" y="712788"/>
            <a:ext cx="4746625" cy="3559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f571c65f8_0_155:notes"/>
          <p:cNvSpPr txBox="1">
            <a:spLocks noGrp="1"/>
          </p:cNvSpPr>
          <p:nvPr>
            <p:ph type="body" idx="1"/>
          </p:nvPr>
        </p:nvSpPr>
        <p:spPr>
          <a:xfrm>
            <a:off x="720520" y="4507812"/>
            <a:ext cx="5764163" cy="4270557"/>
          </a:xfrm>
          <a:prstGeom prst="rect">
            <a:avLst/>
          </a:prstGeom>
        </p:spPr>
        <p:txBody>
          <a:bodyPr spcFirstLastPara="1" wrap="square" lIns="95373" tIns="95373" rIns="95373" bIns="95373" anchor="t" anchorCtr="0">
            <a:noAutofit/>
          </a:bodyPr>
          <a:lstStyle/>
          <a:p>
            <a:endParaRPr dirty="0"/>
          </a:p>
        </p:txBody>
      </p:sp>
    </p:spTree>
    <p:extLst>
      <p:ext uri="{BB962C8B-B14F-4D97-AF65-F5344CB8AC3E}">
        <p14:creationId xmlns:p14="http://schemas.microsoft.com/office/powerpoint/2010/main" val="268288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04E381E2-AB65-4412-93ED-882C1D3AC20E}" type="slidenum">
              <a:rPr lang="en-US" smtClean="0"/>
              <a:pPr>
                <a:defRPr/>
              </a:pPr>
              <a:t>43</a:t>
            </a:fld>
            <a:endParaRPr lang="en-US" dirty="0"/>
          </a:p>
        </p:txBody>
      </p:sp>
    </p:spTree>
    <p:extLst>
      <p:ext uri="{BB962C8B-B14F-4D97-AF65-F5344CB8AC3E}">
        <p14:creationId xmlns:p14="http://schemas.microsoft.com/office/powerpoint/2010/main" val="1211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latin typeface="Perpetua" panose="02020502060401020303"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latin typeface="Perpetua" panose="020205020604010203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ctr" rtl="0">
              <a:spcBef>
                <a:spcPts val="0"/>
              </a:spcBef>
              <a:buSzPct val="25000"/>
              <a:buNone/>
            </a:pPr>
            <a:fld id="{00000000-1234-1234-1234-123412341234}" type="slidenum">
              <a:rPr lang="en-US" sz="1100" b="0" i="0" u="none" strike="noStrike" cap="none" smtClean="0">
                <a:solidFill>
                  <a:srgbClr val="FFFFFF"/>
                </a:solidFill>
                <a:latin typeface="Palatino Linotype"/>
                <a:ea typeface="Palatino Linotype"/>
                <a:cs typeface="Palatino Linotype"/>
                <a:sym typeface="Palatino Linotype"/>
              </a:rPr>
              <a:t>‹#›</a:t>
            </a:fld>
            <a:endParaRPr lang="en-US" sz="1100" b="0" i="0" u="none" strike="noStrike" cap="none" dirty="0">
              <a:solidFill>
                <a:srgbClr val="FFFFFF"/>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0697526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10904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ctr" rtl="0">
              <a:spcBef>
                <a:spcPts val="0"/>
              </a:spcBef>
              <a:buSzPct val="25000"/>
              <a:buNone/>
            </a:pPr>
            <a:fld id="{00000000-1234-1234-1234-123412341234}" type="slidenum">
              <a:rPr lang="en-US" sz="1100" b="0" i="0" u="none" strike="noStrike" cap="none" smtClean="0">
                <a:solidFill>
                  <a:schemeClr val="lt2"/>
                </a:solidFill>
                <a:latin typeface="Palatino Linotype"/>
                <a:ea typeface="Palatino Linotype"/>
                <a:cs typeface="Palatino Linotype"/>
                <a:sym typeface="Palatino Linotype"/>
              </a:rPr>
              <a:t>‹#›</a:t>
            </a:fld>
            <a:endParaRPr lang="en-US" sz="1100" b="0" i="0" u="none" strike="noStrike" cap="none" dirty="0">
              <a:solidFill>
                <a:schemeClr val="lt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446949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47265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56187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2.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43297" y="553446"/>
            <a:ext cx="4075652" cy="6028329"/>
          </a:xfrm>
          <a:prstGeom prst="rect">
            <a:avLst/>
          </a:prstGeom>
          <a:ln>
            <a:noFill/>
          </a:ln>
          <a:effectLst>
            <a:softEdge rad="63500"/>
          </a:effectLst>
        </p:spPr>
      </p:pic>
    </p:spTree>
    <p:extLst>
      <p:ext uri="{BB962C8B-B14F-4D97-AF65-F5344CB8AC3E}">
        <p14:creationId xmlns:p14="http://schemas.microsoft.com/office/powerpoint/2010/main" val="1621715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2.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416" y="940326"/>
            <a:ext cx="5126246" cy="5685182"/>
          </a:xfrm>
          <a:prstGeom prst="rect">
            <a:avLst/>
          </a:prstGeom>
        </p:spPr>
      </p:pic>
    </p:spTree>
    <p:extLst>
      <p:ext uri="{BB962C8B-B14F-4D97-AF65-F5344CB8AC3E}">
        <p14:creationId xmlns:p14="http://schemas.microsoft.com/office/powerpoint/2010/main" val="96832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198124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3.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a:stretch>
            <a:fillRect/>
          </a:stretch>
        </p:blipFill>
        <p:spPr>
          <a:xfrm>
            <a:off x="2370391" y="173454"/>
            <a:ext cx="4403218" cy="6511092"/>
          </a:xfrm>
          <a:prstGeom prst="rect">
            <a:avLst/>
          </a:prstGeom>
        </p:spPr>
      </p:pic>
    </p:spTree>
    <p:extLst>
      <p:ext uri="{BB962C8B-B14F-4D97-AF65-F5344CB8AC3E}">
        <p14:creationId xmlns:p14="http://schemas.microsoft.com/office/powerpoint/2010/main" val="2220545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3.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tretch>
            <a:fillRect/>
          </a:stretch>
        </p:blipFill>
        <p:spPr>
          <a:xfrm>
            <a:off x="3723421" y="159968"/>
            <a:ext cx="5857069" cy="6495689"/>
          </a:xfrm>
          <a:prstGeom prst="rect">
            <a:avLst/>
          </a:prstGeom>
          <a:effectLst>
            <a:softEdge rad="0"/>
          </a:effectLst>
        </p:spPr>
      </p:pic>
    </p:spTree>
    <p:extLst>
      <p:ext uri="{BB962C8B-B14F-4D97-AF65-F5344CB8AC3E}">
        <p14:creationId xmlns:p14="http://schemas.microsoft.com/office/powerpoint/2010/main" val="2819761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10836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rgbClr val="00618A"/>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atin typeface="Perpetua" panose="02020502060401020303"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5509302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4.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3711" y="161925"/>
            <a:ext cx="4404750" cy="6515100"/>
          </a:xfrm>
          <a:prstGeom prst="rect">
            <a:avLst/>
          </a:prstGeom>
          <a:effectLst>
            <a:softEdge rad="50800"/>
          </a:effectLst>
        </p:spPr>
      </p:pic>
    </p:spTree>
    <p:extLst>
      <p:ext uri="{BB962C8B-B14F-4D97-AF65-F5344CB8AC3E}">
        <p14:creationId xmlns:p14="http://schemas.microsoft.com/office/powerpoint/2010/main" val="2024673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4.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462" y="40825"/>
            <a:ext cx="5171395" cy="5735254"/>
          </a:xfrm>
          <a:prstGeom prst="rect">
            <a:avLst/>
          </a:prstGeom>
          <a:effectLst>
            <a:softEdge rad="0"/>
          </a:effectLst>
        </p:spPr>
      </p:pic>
    </p:spTree>
    <p:extLst>
      <p:ext uri="{BB962C8B-B14F-4D97-AF65-F5344CB8AC3E}">
        <p14:creationId xmlns:p14="http://schemas.microsoft.com/office/powerpoint/2010/main" val="4063782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23624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734194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498385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3.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rotWithShape="1">
          <a:blip r:embed="rId3"/>
          <a:srcRect r="24754"/>
          <a:stretch/>
        </p:blipFill>
        <p:spPr>
          <a:xfrm>
            <a:off x="0" y="-1"/>
            <a:ext cx="9144000" cy="1921509"/>
          </a:xfrm>
          <a:prstGeom prst="rect">
            <a:avLst/>
          </a:prstGeom>
        </p:spPr>
      </p:pic>
      <p:pic>
        <p:nvPicPr>
          <p:cNvPr id="10" name="Picture 9"/>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638890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562187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377477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960191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9334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fld id="{7A8FD7F0-8FD1-4096-8FB5-CA0AF1399383}" type="datetime1">
              <a:rPr lang="en-US" smtClean="0"/>
              <a:t>12/5/2019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37FEE170-AA79-41EC-85B2-BFCCF4A56501}" type="slidenum">
              <a:rPr lang="en-US" smtClean="0"/>
              <a:pPr>
                <a:defRPr/>
              </a:pPr>
              <a:t>‹#›</a:t>
            </a:fld>
            <a:endParaRPr lang="en-US"/>
          </a:p>
        </p:txBody>
      </p:sp>
    </p:spTree>
    <p:extLst>
      <p:ext uri="{BB962C8B-B14F-4D97-AF65-F5344CB8AC3E}">
        <p14:creationId xmlns:p14="http://schemas.microsoft.com/office/powerpoint/2010/main" val="3202496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73481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3475252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462286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827952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3.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rotWithShape="1">
          <a:blip r:embed="rId3"/>
          <a:srcRect r="24754"/>
          <a:stretch/>
        </p:blipFill>
        <p:spPr>
          <a:xfrm>
            <a:off x="0" y="-1"/>
            <a:ext cx="9144000" cy="1921509"/>
          </a:xfrm>
          <a:prstGeom prst="rect">
            <a:avLst/>
          </a:prstGeom>
        </p:spPr>
      </p:pic>
      <p:pic>
        <p:nvPicPr>
          <p:cNvPr id="10" name="Picture 9"/>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545903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4696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F4D8C-C6F3-49D4-9326-E6272415FAD7}"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2462260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F4D8C-C6F3-49D4-9326-E6272415FAD7}"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7670B-8E60-41D0-9F04-7B265FFCBFAF}" type="slidenum">
              <a:rPr lang="en-US" smtClean="0"/>
              <a:t>‹#›</a:t>
            </a:fld>
            <a:endParaRPr lang="en-US"/>
          </a:p>
        </p:txBody>
      </p:sp>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982601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F4D8C-C6F3-49D4-9326-E6272415FAD7}"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7670B-8E60-41D0-9F04-7B265FFCBFAF}" type="slidenum">
              <a:rPr lang="en-US" smtClean="0"/>
              <a:t>‹#›</a:t>
            </a:fld>
            <a:endParaRPr lang="en-US"/>
          </a:p>
        </p:txBody>
      </p:sp>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680788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3.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F4D8C-C6F3-49D4-9326-E6272415FAD7}"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7670B-8E60-41D0-9F04-7B265FFCBFAF}" type="slidenum">
              <a:rPr lang="en-US" smtClean="0"/>
              <a:t>‹#›</a:t>
            </a:fld>
            <a:endParaRPr lang="en-US"/>
          </a:p>
        </p:txBody>
      </p:sp>
      <p:pic>
        <p:nvPicPr>
          <p:cNvPr id="11" name="Picture 10"/>
          <p:cNvPicPr>
            <a:picLocks noChangeAspect="1"/>
          </p:cNvPicPr>
          <p:nvPr userDrawn="1"/>
        </p:nvPicPr>
        <p:blipFill rotWithShape="1">
          <a:blip r:embed="rId3"/>
          <a:srcRect r="24754"/>
          <a:stretch/>
        </p:blipFill>
        <p:spPr>
          <a:xfrm>
            <a:off x="0" y="-1"/>
            <a:ext cx="9144000" cy="1921509"/>
          </a:xfrm>
          <a:prstGeom prst="rect">
            <a:avLst/>
          </a:prstGeom>
        </p:spPr>
      </p:pic>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775452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3364872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BF4D8C-C6F3-49D4-9326-E6272415FAD7}"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7670B-8E60-41D0-9F04-7B265FFCBFAF}" type="slidenum">
              <a:rPr lang="en-US" smtClean="0"/>
              <a:t>‹#›</a:t>
            </a:fld>
            <a:endParaRPr lang="en-US"/>
          </a:p>
        </p:txBody>
      </p:sp>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52314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F4D8C-C6F3-49D4-9326-E6272415FAD7}"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842246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F4D8C-C6F3-49D4-9326-E6272415FAD7}"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7670B-8E60-41D0-9F04-7B265FFCBFAF}" type="slidenum">
              <a:rPr lang="en-US" smtClean="0"/>
              <a:t>‹#›</a:t>
            </a:fld>
            <a:endParaRPr lang="en-US"/>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913284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F4D8C-C6F3-49D4-9326-E6272415FAD7}"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7670B-8E60-41D0-9F04-7B265FFCBFAF}" type="slidenum">
              <a:rPr lang="en-US" smtClean="0"/>
              <a:t>‹#›</a:t>
            </a:fld>
            <a:endParaRPr lang="en-US"/>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54907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3.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F4D8C-C6F3-49D4-9326-E6272415FAD7}"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7670B-8E60-41D0-9F04-7B265FFCBFAF}" type="slidenum">
              <a:rPr lang="en-US" smtClean="0"/>
              <a:t>‹#›</a:t>
            </a:fld>
            <a:endParaRPr lang="en-US"/>
          </a:p>
        </p:txBody>
      </p:sp>
      <p:pic>
        <p:nvPicPr>
          <p:cNvPr id="7" name="Picture 6"/>
          <p:cNvPicPr>
            <a:picLocks noChangeAspect="1"/>
          </p:cNvPicPr>
          <p:nvPr userDrawn="1"/>
        </p:nvPicPr>
        <p:blipFill rotWithShape="1">
          <a:blip r:embed="rId3"/>
          <a:srcRect r="24754"/>
          <a:stretch/>
        </p:blipFill>
        <p:spPr>
          <a:xfrm>
            <a:off x="0" y="-1"/>
            <a:ext cx="9144000" cy="1921509"/>
          </a:xfrm>
          <a:prstGeom prst="rect">
            <a:avLst/>
          </a:prstGeom>
        </p:spPr>
      </p:pic>
      <p:pic>
        <p:nvPicPr>
          <p:cNvPr id="8" name="Picture 7"/>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835830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BF4D8C-C6F3-49D4-9326-E6272415FAD7}"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7670B-8E60-41D0-9F04-7B265FFCBFAF}" type="slidenum">
              <a:rPr lang="en-US" smtClean="0"/>
              <a:t>‹#›</a:t>
            </a:fld>
            <a:endParaRPr lang="en-US"/>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41234544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3999" cy="6858000"/>
          </a:xfrm>
          <a:prstGeom prst="rect">
            <a:avLst/>
          </a:prstGeom>
        </p:spPr>
      </p:pic>
      <p:sp>
        <p:nvSpPr>
          <p:cNvPr id="2" name="Date Placeholder 1"/>
          <p:cNvSpPr>
            <a:spLocks noGrp="1"/>
          </p:cNvSpPr>
          <p:nvPr>
            <p:ph type="dt" sz="half" idx="10"/>
          </p:nvPr>
        </p:nvSpPr>
        <p:spPr/>
        <p:txBody>
          <a:bodyPr/>
          <a:lstStyle/>
          <a:p>
            <a:fld id="{E6BF4D8C-C6F3-49D4-9326-E6272415FAD7}"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145678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9144000" cy="6858001"/>
          </a:xfrm>
          <a:prstGeom prst="rect">
            <a:avLst/>
          </a:prstGeom>
        </p:spPr>
      </p:pic>
      <p:sp>
        <p:nvSpPr>
          <p:cNvPr id="2" name="Date Placeholder 1"/>
          <p:cNvSpPr>
            <a:spLocks noGrp="1"/>
          </p:cNvSpPr>
          <p:nvPr>
            <p:ph type="dt" sz="half" idx="10"/>
          </p:nvPr>
        </p:nvSpPr>
        <p:spPr/>
        <p:txBody>
          <a:bodyPr/>
          <a:lstStyle/>
          <a:p>
            <a:fld id="{E6BF4D8C-C6F3-49D4-9326-E6272415FAD7}"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7670B-8E60-41D0-9F04-7B265FFCBFAF}" type="slidenum">
              <a:rPr lang="en-US" smtClean="0"/>
              <a:t>‹#›</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862293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9144000" cy="6858001"/>
          </a:xfrm>
          <a:prstGeom prst="rect">
            <a:avLst/>
          </a:prstGeom>
        </p:spPr>
      </p:pic>
      <p:sp>
        <p:nvSpPr>
          <p:cNvPr id="2" name="Date Placeholder 1"/>
          <p:cNvSpPr>
            <a:spLocks noGrp="1"/>
          </p:cNvSpPr>
          <p:nvPr>
            <p:ph type="dt" sz="half" idx="10"/>
          </p:nvPr>
        </p:nvSpPr>
        <p:spPr/>
        <p:txBody>
          <a:bodyPr/>
          <a:lstStyle/>
          <a:p>
            <a:fld id="{E6BF4D8C-C6F3-49D4-9326-E6272415FAD7}"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7670B-8E60-41D0-9F04-7B265FFCBFAF}" type="slidenum">
              <a:rPr lang="en-US" smtClean="0"/>
              <a:t>‹#›</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986325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3.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9144000" cy="6858001"/>
          </a:xfrm>
          <a:prstGeom prst="rect">
            <a:avLst/>
          </a:prstGeom>
        </p:spPr>
      </p:pic>
      <p:sp>
        <p:nvSpPr>
          <p:cNvPr id="2" name="Date Placeholder 1"/>
          <p:cNvSpPr>
            <a:spLocks noGrp="1"/>
          </p:cNvSpPr>
          <p:nvPr>
            <p:ph type="dt" sz="half" idx="10"/>
          </p:nvPr>
        </p:nvSpPr>
        <p:spPr/>
        <p:txBody>
          <a:bodyPr/>
          <a:lstStyle/>
          <a:p>
            <a:fld id="{E6BF4D8C-C6F3-49D4-9326-E6272415FAD7}"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7670B-8E60-41D0-9F04-7B265FFCBFAF}" type="slidenum">
              <a:rPr lang="en-US" smtClean="0"/>
              <a:t>‹#›</a:t>
            </a:fld>
            <a:endParaRPr lang="en-US"/>
          </a:p>
        </p:txBody>
      </p:sp>
      <p:pic>
        <p:nvPicPr>
          <p:cNvPr id="6" name="Picture 5"/>
          <p:cNvPicPr>
            <a:picLocks noChangeAspect="1"/>
          </p:cNvPicPr>
          <p:nvPr userDrawn="1"/>
        </p:nvPicPr>
        <p:blipFill rotWithShape="1">
          <a:blip r:embed="rId3"/>
          <a:srcRect r="24754"/>
          <a:stretch/>
        </p:blipFill>
        <p:spPr>
          <a:xfrm>
            <a:off x="0" y="-1"/>
            <a:ext cx="9144000" cy="1921509"/>
          </a:xfrm>
          <a:prstGeom prst="rect">
            <a:avLst/>
          </a:prstGeom>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415410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9615825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3999" cy="6858000"/>
          </a:xfrm>
          <a:prstGeom prst="rect">
            <a:avLst/>
          </a:prstGeom>
        </p:spPr>
      </p:pic>
      <p:sp>
        <p:nvSpPr>
          <p:cNvPr id="2" name="Date Placeholder 1"/>
          <p:cNvSpPr>
            <a:spLocks noGrp="1"/>
          </p:cNvSpPr>
          <p:nvPr>
            <p:ph type="dt" sz="half" idx="10"/>
          </p:nvPr>
        </p:nvSpPr>
        <p:spPr/>
        <p:txBody>
          <a:bodyPr/>
          <a:lstStyle/>
          <a:p>
            <a:fld id="{E6BF4D8C-C6F3-49D4-9326-E6272415FAD7}"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7670B-8E60-41D0-9F04-7B265FFCBFAF}" type="slidenum">
              <a:rPr lang="en-US" smtClean="0"/>
              <a:t>‹#›</a:t>
            </a:fld>
            <a:endParaRPr lang="en-US"/>
          </a:p>
        </p:txBody>
      </p:sp>
      <p:pic>
        <p:nvPicPr>
          <p:cNvPr id="6" name="Picture 5"/>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81248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333233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970923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371635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3.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rotWithShape="1">
          <a:blip r:embed="rId3"/>
          <a:srcRect r="24754"/>
          <a:stretch/>
        </p:blipFill>
        <p:spPr>
          <a:xfrm>
            <a:off x="0" y="-1"/>
            <a:ext cx="9144000" cy="1921509"/>
          </a:xfrm>
          <a:prstGeom prst="rect">
            <a:avLst/>
          </a:prstGeom>
        </p:spPr>
      </p:pic>
      <p:pic>
        <p:nvPicPr>
          <p:cNvPr id="10" name="Picture 9"/>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461155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532935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362568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4182115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366301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3.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rotWithShape="1">
          <a:blip r:embed="rId3"/>
          <a:srcRect r="24754"/>
          <a:stretch/>
        </p:blipFill>
        <p:spPr>
          <a:xfrm>
            <a:off x="0" y="-1"/>
            <a:ext cx="9144000" cy="1921509"/>
          </a:xfrm>
          <a:prstGeom prst="rect">
            <a:avLst/>
          </a:prstGeom>
        </p:spPr>
      </p:pic>
      <p:pic>
        <p:nvPicPr>
          <p:cNvPr id="10" name="Picture 9"/>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53579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13821325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6BF4D8C-C6F3-49D4-9326-E6272415FAD7}"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765585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1402478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9" name="Picture 8"/>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803281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178594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3.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rotWithShape="1">
          <a:blip r:embed="rId3"/>
          <a:srcRect r="24754"/>
          <a:stretch/>
        </p:blipFill>
        <p:spPr>
          <a:xfrm>
            <a:off x="0" y="-1"/>
            <a:ext cx="9144000" cy="1921509"/>
          </a:xfrm>
          <a:prstGeom prst="rect">
            <a:avLst/>
          </a:prstGeom>
        </p:spPr>
      </p:pic>
      <p:pic>
        <p:nvPicPr>
          <p:cNvPr id="9" name="Picture 8"/>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064110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2063776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spTree>
    <p:extLst>
      <p:ext uri="{BB962C8B-B14F-4D97-AF65-F5344CB8AC3E}">
        <p14:creationId xmlns:p14="http://schemas.microsoft.com/office/powerpoint/2010/main" val="182852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496340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3350920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3.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9144000" cy="6858001"/>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rotWithShape="1">
          <a:blip r:embed="rId3"/>
          <a:srcRect r="24754"/>
          <a:stretch/>
        </p:blipFill>
        <p:spPr>
          <a:xfrm>
            <a:off x="0" y="-1"/>
            <a:ext cx="9144000" cy="1921509"/>
          </a:xfrm>
          <a:prstGeom prst="rect">
            <a:avLst/>
          </a:prstGeom>
        </p:spPr>
      </p:pic>
      <p:pic>
        <p:nvPicPr>
          <p:cNvPr id="9" name="Picture 8"/>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41735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551092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3999" cy="6858000"/>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F4D8C-C6F3-49D4-9326-E6272415FAD7}"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7670B-8E60-41D0-9F04-7B265FFCBFAF}" type="slidenum">
              <a:rPr lang="en-US" smtClean="0"/>
              <a:t>‹#›</a:t>
            </a:fld>
            <a:endParaRPr lang="en-US"/>
          </a:p>
        </p:txBody>
      </p:sp>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941" b="100000" l="3205" r="96890">
                        <a14:foregroundMark x1="18096" y1="41631" x2="36192" y2="57519"/>
                        <a14:foregroundMark x1="33459" y1="44520" x2="37983" y2="40867"/>
                        <a14:foregroundMark x1="38454" y1="39167" x2="38454" y2="39167"/>
                        <a14:foregroundMark x1="33082" y1="40442" x2="33930" y2="48173"/>
                        <a14:foregroundMark x1="37606" y1="46134" x2="36664" y2="39592"/>
                        <a14:foregroundMark x1="31668" y1="76296" x2="33930" y2="52676"/>
                        <a14:foregroundMark x1="29406" y1="75106" x2="29406" y2="53441"/>
                        <a14:foregroundMark x1="38454" y1="75956" x2="35344" y2="55140"/>
                        <a14:foregroundMark x1="37606" y1="76296" x2="41659" y2="71878"/>
                        <a14:foregroundMark x1="40716" y1="73067" x2="35344" y2="51402"/>
                        <a14:foregroundMark x1="40716" y1="63636" x2="38926" y2="51402"/>
                        <a14:foregroundMark x1="41659" y1="51062" x2="51649" y2="42481"/>
                        <a14:foregroundMark x1="51178" y1="43246" x2="73327" y2="63636"/>
                        <a14:foregroundMark x1="56550" y1="65336" x2="80113" y2="41631"/>
                        <a14:foregroundMark x1="61546" y1="40867" x2="67012" y2="44520"/>
                        <a14:foregroundMark x1="65598" y1="47324" x2="67955" y2="42056"/>
                        <a14:foregroundMark x1="66070" y1="41631" x2="67955" y2="43670"/>
                        <a14:foregroundMark x1="61546" y1="76296" x2="60697" y2="58369"/>
                        <a14:foregroundMark x1="62017" y1="62872" x2="73798" y2="63636"/>
                        <a14:foregroundMark x1="68803" y1="76296" x2="70217" y2="64061"/>
                      </a14:backgroundRemoval>
                    </a14:imgEffect>
                  </a14:imgLayer>
                </a14:imgProps>
              </a:ext>
              <a:ext uri="{28A0092B-C50C-407E-A947-70E740481C1C}">
                <a14:useLocalDpi xmlns:a14="http://schemas.microsoft.com/office/drawing/2010/main" val="0"/>
              </a:ext>
            </a:extLst>
          </a:blip>
          <a:stretch>
            <a:fillRect/>
          </a:stretch>
        </p:blipFill>
        <p:spPr>
          <a:xfrm>
            <a:off x="8240144" y="5400167"/>
            <a:ext cx="893314" cy="1321308"/>
          </a:xfrm>
          <a:prstGeom prst="rect">
            <a:avLst/>
          </a:prstGeom>
        </p:spPr>
      </p:pic>
    </p:spTree>
    <p:extLst>
      <p:ext uri="{BB962C8B-B14F-4D97-AF65-F5344CB8AC3E}">
        <p14:creationId xmlns:p14="http://schemas.microsoft.com/office/powerpoint/2010/main" val="13136588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kumimoji="0" lang="en-US" dirty="0" smtClean="0"/>
              <a:t>Click to edit Master title style</a:t>
            </a:r>
            <a:endParaRPr kumimoji="0"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8200" y="431750"/>
            <a:ext cx="231828" cy="352652"/>
          </a:xfrm>
          <a:prstGeom prst="rect">
            <a:avLst/>
          </a:prstGeom>
        </p:spPr>
      </p:pic>
    </p:spTree>
    <p:extLst>
      <p:ext uri="{BB962C8B-B14F-4D97-AF65-F5344CB8AC3E}">
        <p14:creationId xmlns:p14="http://schemas.microsoft.com/office/powerpoint/2010/main" val="3787462946"/>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5455" y="131378"/>
            <a:ext cx="8797637" cy="6398559"/>
          </a:xfrm>
          <a:custGeom>
            <a:avLst/>
            <a:gdLst/>
            <a:ahLst/>
            <a:cxnLst/>
            <a:rect l="l" t="t" r="r" b="b"/>
            <a:pathLst>
              <a:path w="9677400" h="7251700">
                <a:moveTo>
                  <a:pt x="0" y="7061200"/>
                </a:moveTo>
                <a:lnTo>
                  <a:pt x="0" y="190500"/>
                </a:lnTo>
                <a:lnTo>
                  <a:pt x="5031" y="146820"/>
                </a:lnTo>
                <a:lnTo>
                  <a:pt x="19362" y="106722"/>
                </a:lnTo>
                <a:lnTo>
                  <a:pt x="41850" y="71351"/>
                </a:lnTo>
                <a:lnTo>
                  <a:pt x="71351" y="41850"/>
                </a:lnTo>
                <a:lnTo>
                  <a:pt x="106722" y="19362"/>
                </a:lnTo>
                <a:lnTo>
                  <a:pt x="146820" y="5031"/>
                </a:lnTo>
                <a:lnTo>
                  <a:pt x="190500" y="0"/>
                </a:lnTo>
                <a:lnTo>
                  <a:pt x="9486900" y="0"/>
                </a:lnTo>
                <a:lnTo>
                  <a:pt x="9530578" y="5031"/>
                </a:lnTo>
                <a:lnTo>
                  <a:pt x="9570675" y="19362"/>
                </a:lnTo>
                <a:lnTo>
                  <a:pt x="9606046" y="41850"/>
                </a:lnTo>
                <a:lnTo>
                  <a:pt x="9635548" y="71351"/>
                </a:lnTo>
                <a:lnTo>
                  <a:pt x="9658036" y="106722"/>
                </a:lnTo>
                <a:lnTo>
                  <a:pt x="9672368" y="146820"/>
                </a:lnTo>
                <a:lnTo>
                  <a:pt x="9677400" y="190500"/>
                </a:lnTo>
                <a:lnTo>
                  <a:pt x="9677400" y="7061200"/>
                </a:lnTo>
                <a:lnTo>
                  <a:pt x="9672368" y="7104878"/>
                </a:lnTo>
                <a:lnTo>
                  <a:pt x="9658036" y="7144975"/>
                </a:lnTo>
                <a:lnTo>
                  <a:pt x="9635548" y="7180346"/>
                </a:lnTo>
                <a:lnTo>
                  <a:pt x="9606046" y="7209848"/>
                </a:lnTo>
                <a:lnTo>
                  <a:pt x="9570675" y="7232336"/>
                </a:lnTo>
                <a:lnTo>
                  <a:pt x="9530578" y="7246668"/>
                </a:lnTo>
                <a:lnTo>
                  <a:pt x="9486900" y="7251700"/>
                </a:lnTo>
                <a:lnTo>
                  <a:pt x="190500" y="7251700"/>
                </a:lnTo>
                <a:lnTo>
                  <a:pt x="146820" y="7246668"/>
                </a:lnTo>
                <a:lnTo>
                  <a:pt x="106722" y="7232336"/>
                </a:lnTo>
                <a:lnTo>
                  <a:pt x="71351" y="7209848"/>
                </a:lnTo>
                <a:lnTo>
                  <a:pt x="41850" y="7180346"/>
                </a:lnTo>
                <a:lnTo>
                  <a:pt x="19362" y="7144975"/>
                </a:lnTo>
                <a:lnTo>
                  <a:pt x="5031" y="7104878"/>
                </a:lnTo>
                <a:lnTo>
                  <a:pt x="0" y="7061200"/>
                </a:lnTo>
                <a:close/>
              </a:path>
            </a:pathLst>
          </a:custGeom>
          <a:ln w="50800">
            <a:solidFill>
              <a:srgbClr val="EDF940"/>
            </a:solidFill>
          </a:ln>
        </p:spPr>
        <p:txBody>
          <a:bodyPr wrap="square" lIns="0" tIns="0" rIns="0" bIns="0" rtlCol="0"/>
          <a:lstStyle/>
          <a:p>
            <a:endParaRPr sz="1636" dirty="0"/>
          </a:p>
        </p:txBody>
      </p:sp>
      <p:sp>
        <p:nvSpPr>
          <p:cNvPr id="17" name="bk object 17"/>
          <p:cNvSpPr/>
          <p:nvPr/>
        </p:nvSpPr>
        <p:spPr>
          <a:xfrm>
            <a:off x="0" y="6139476"/>
            <a:ext cx="9144000" cy="677650"/>
          </a:xfrm>
          <a:prstGeom prst="rect">
            <a:avLst/>
          </a:prstGeom>
          <a:blipFill>
            <a:blip r:embed="rId2" cstate="print"/>
            <a:stretch>
              <a:fillRect/>
            </a:stretch>
          </a:blipFill>
        </p:spPr>
        <p:txBody>
          <a:bodyPr wrap="square" lIns="0" tIns="0" rIns="0" bIns="0" rtlCol="0"/>
          <a:lstStyle/>
          <a:p>
            <a:endParaRPr sz="1636" dirty="0"/>
          </a:p>
        </p:txBody>
      </p:sp>
      <p:sp>
        <p:nvSpPr>
          <p:cNvPr id="18" name="bk object 18"/>
          <p:cNvSpPr/>
          <p:nvPr/>
        </p:nvSpPr>
        <p:spPr>
          <a:xfrm>
            <a:off x="0" y="6150683"/>
            <a:ext cx="9144000" cy="610721"/>
          </a:xfrm>
          <a:custGeom>
            <a:avLst/>
            <a:gdLst/>
            <a:ahLst/>
            <a:cxnLst/>
            <a:rect l="l" t="t" r="r" b="b"/>
            <a:pathLst>
              <a:path w="10058400" h="692150">
                <a:moveTo>
                  <a:pt x="0" y="0"/>
                </a:moveTo>
                <a:lnTo>
                  <a:pt x="10058400" y="0"/>
                </a:lnTo>
                <a:lnTo>
                  <a:pt x="10058400" y="691803"/>
                </a:lnTo>
                <a:lnTo>
                  <a:pt x="0" y="691803"/>
                </a:lnTo>
                <a:lnTo>
                  <a:pt x="0" y="0"/>
                </a:lnTo>
                <a:close/>
              </a:path>
            </a:pathLst>
          </a:custGeom>
          <a:solidFill>
            <a:srgbClr val="241F61"/>
          </a:solidFill>
        </p:spPr>
        <p:txBody>
          <a:bodyPr wrap="square" lIns="0" tIns="0" rIns="0" bIns="0" rtlCol="0"/>
          <a:lstStyle/>
          <a:p>
            <a:endParaRPr sz="1636" dirty="0"/>
          </a:p>
        </p:txBody>
      </p:sp>
      <p:sp>
        <p:nvSpPr>
          <p:cNvPr id="19" name="bk object 19"/>
          <p:cNvSpPr/>
          <p:nvPr/>
        </p:nvSpPr>
        <p:spPr>
          <a:xfrm>
            <a:off x="127000" y="6152029"/>
            <a:ext cx="785091" cy="605118"/>
          </a:xfrm>
          <a:prstGeom prst="rect">
            <a:avLst/>
          </a:prstGeom>
          <a:blipFill>
            <a:blip r:embed="rId3" cstate="print"/>
            <a:stretch>
              <a:fillRect/>
            </a:stretch>
          </a:blipFill>
        </p:spPr>
        <p:txBody>
          <a:bodyPr wrap="square" lIns="0" tIns="0" rIns="0" bIns="0" rtlCol="0"/>
          <a:lstStyle/>
          <a:p>
            <a:endParaRPr sz="1636" dirty="0"/>
          </a:p>
        </p:txBody>
      </p:sp>
      <p:sp>
        <p:nvSpPr>
          <p:cNvPr id="2" name="Holder 2"/>
          <p:cNvSpPr>
            <a:spLocks noGrp="1"/>
          </p:cNvSpPr>
          <p:nvPr>
            <p:ph type="title"/>
          </p:nvPr>
        </p:nvSpPr>
        <p:spPr>
          <a:xfrm>
            <a:off x="600364" y="437031"/>
            <a:ext cx="2141105" cy="485031"/>
          </a:xfrm>
        </p:spPr>
        <p:txBody>
          <a:bodyPr lIns="0" tIns="0" rIns="0" bIns="0"/>
          <a:lstStyle>
            <a:lvl1pPr>
              <a:defRPr sz="2364"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727" b="1" i="1">
                <a:solidFill>
                  <a:schemeClr val="bg1"/>
                </a:solidFill>
                <a:latin typeface="Times New Roman"/>
                <a:cs typeface="Times New Roman"/>
              </a:defRPr>
            </a:lvl1pPr>
          </a:lstStyle>
          <a:p>
            <a:pPr marL="11546">
              <a:lnSpc>
                <a:spcPts val="3068"/>
              </a:lnSpc>
            </a:pPr>
            <a:r>
              <a:rPr lang="en-US" spc="-5" smtClean="0"/>
              <a:t>Division </a:t>
            </a:r>
            <a:r>
              <a:rPr lang="en-US" smtClean="0"/>
              <a:t>of </a:t>
            </a:r>
            <a:r>
              <a:rPr lang="en-US" spc="-5" smtClean="0"/>
              <a:t>Family </a:t>
            </a:r>
            <a:r>
              <a:rPr lang="en-US" smtClean="0"/>
              <a:t>&amp; </a:t>
            </a:r>
            <a:r>
              <a:rPr lang="en-US" spc="-5" smtClean="0"/>
              <a:t>Children</a:t>
            </a:r>
            <a:r>
              <a:rPr lang="en-US" spc="-23" smtClean="0"/>
              <a:t> </a:t>
            </a:r>
            <a:r>
              <a:rPr lang="en-US" spc="-5" smtClean="0"/>
              <a:t>Services</a:t>
            </a:r>
            <a:endParaRPr lang="en-US"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12/5/2019</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1487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ctr" rtl="0">
              <a:spcBef>
                <a:spcPts val="0"/>
              </a:spcBef>
              <a:buSzPct val="25000"/>
              <a:buNone/>
            </a:pPr>
            <a:fld id="{00000000-1234-1234-1234-123412341234}" type="slidenum">
              <a:rPr lang="en-US" sz="1100" b="0" i="0" u="none" strike="noStrike" cap="none" smtClean="0">
                <a:solidFill>
                  <a:srgbClr val="FFFFFF"/>
                </a:solidFill>
                <a:latin typeface="Palatino Linotype"/>
                <a:ea typeface="Palatino Linotype"/>
                <a:cs typeface="Palatino Linotype"/>
                <a:sym typeface="Palatino Linotype"/>
              </a:rPr>
              <a:t>‹#›</a:t>
            </a:fld>
            <a:endParaRPr lang="en-US" sz="1100" b="0" i="0" u="none" strike="noStrike" cap="none" dirty="0">
              <a:solidFill>
                <a:srgbClr val="FFFFFF"/>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161881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6072676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61" Type="http://schemas.openxmlformats.org/officeDocument/2006/relationships/slideLayout" Target="../slideLayouts/slideLayout7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ctr" rtl="0">
              <a:spcBef>
                <a:spcPts val="0"/>
              </a:spcBef>
              <a:buSzPct val="25000"/>
              <a:buNone/>
            </a:pPr>
            <a:fld id="{00000000-1234-1234-1234-123412341234}" type="slidenum">
              <a:rPr lang="en-US" sz="1100" b="0" i="0" u="none" strike="noStrike" cap="none" smtClean="0">
                <a:solidFill>
                  <a:schemeClr val="dk2"/>
                </a:solidFill>
                <a:latin typeface="Palatino Linotype"/>
                <a:ea typeface="Palatino Linotype"/>
                <a:cs typeface="Palatino Linotype"/>
                <a:sym typeface="Palatino Linotype"/>
              </a:rPr>
              <a:t>‹#›</a:t>
            </a:fld>
            <a:endParaRPr lang="en-US" sz="1100" b="0" i="0" u="none" strike="noStrike" cap="none" dirty="0">
              <a:solidFill>
                <a:schemeClr val="dk2"/>
              </a:solidFill>
              <a:latin typeface="Palatino Linotype"/>
              <a:ea typeface="Palatino Linotype"/>
              <a:cs typeface="Palatino Linotype"/>
              <a:sym typeface="Palatino Linotype"/>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rgbClr val="E12F6B"/>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13"/>
          <a:stretch>
            <a:fillRect/>
          </a:stretch>
        </p:blipFill>
        <p:spPr>
          <a:xfrm>
            <a:off x="0" y="-1"/>
            <a:ext cx="9144000" cy="6858001"/>
          </a:xfrm>
          <a:prstGeom prst="rect">
            <a:avLst/>
          </a:prstGeom>
        </p:spPr>
      </p:pic>
    </p:spTree>
    <p:extLst>
      <p:ext uri="{BB962C8B-B14F-4D97-AF65-F5344CB8AC3E}">
        <p14:creationId xmlns:p14="http://schemas.microsoft.com/office/powerpoint/2010/main" val="398309215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BF4D8C-C6F3-49D4-9326-E6272415FAD7}" type="datetimeFigureOut">
              <a:rPr lang="en-US" smtClean="0"/>
              <a:t>12/5/2019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87670B-8E60-41D0-9F04-7B265FFCBFAF}" type="slidenum">
              <a:rPr lang="en-US" smtClean="0"/>
              <a:t>‹#›</a:t>
            </a:fld>
            <a:endParaRPr lang="en-US"/>
          </a:p>
        </p:txBody>
      </p:sp>
    </p:spTree>
    <p:extLst>
      <p:ext uri="{BB962C8B-B14F-4D97-AF65-F5344CB8AC3E}">
        <p14:creationId xmlns:p14="http://schemas.microsoft.com/office/powerpoint/2010/main" val="17375247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4.xml"/><Relationship Id="rId1" Type="http://schemas.openxmlformats.org/officeDocument/2006/relationships/video" Target="https://www.youtube.com/embed/oKtALHe3Y9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illiamsinstitute.law.ucla.edu/wp-content/uploads/LAFYS_report_final-aug-2014.pdf"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zFQ1fY4fzD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D88CC0-910E-0D4D-ABDE-0052AC676563}"/>
              </a:ext>
            </a:extLst>
          </p:cNvPr>
          <p:cNvSpPr/>
          <p:nvPr/>
        </p:nvSpPr>
        <p:spPr>
          <a:xfrm>
            <a:off x="176981" y="2319943"/>
            <a:ext cx="6101156" cy="1569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685800"/>
            <a:r>
              <a:rPr lang="en-US" sz="4800" b="1" spc="225" dirty="0" smtClean="0">
                <a:solidFill>
                  <a:srgbClr val="4472C4">
                    <a:lumMod val="50000"/>
                  </a:srgbClr>
                </a:solidFill>
                <a:latin typeface="Freestyle Script" panose="030804020302050B0404" pitchFamily="66" charset="0"/>
                <a:ea typeface="Lato" panose="020F0502020204030203" pitchFamily="34" charset="0"/>
                <a:cs typeface="Arial" panose="020B0604020202020204" pitchFamily="34" charset="0"/>
              </a:rPr>
              <a:t>Data-Driven Decision Making Leadership Organizational Group</a:t>
            </a:r>
            <a:endParaRPr lang="en-US" sz="4800" b="1" spc="225" dirty="0">
              <a:solidFill>
                <a:srgbClr val="4472C4">
                  <a:lumMod val="50000"/>
                </a:srgbClr>
              </a:solidFill>
              <a:latin typeface="Freestyle Script" panose="030804020302050B0404" pitchFamily="66" charset="0"/>
              <a:ea typeface="Lato" panose="020F0502020204030203" pitchFamily="34" charset="0"/>
              <a:cs typeface="Arial" panose="020B0604020202020204" pitchFamily="34" charset="0"/>
            </a:endParaRPr>
          </a:p>
        </p:txBody>
      </p:sp>
      <p:pic>
        <p:nvPicPr>
          <p:cNvPr id="4"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6434253" y="1866682"/>
            <a:ext cx="2553629" cy="3271796"/>
          </a:xfrm>
          <a:prstGeom prst="rect">
            <a:avLst/>
          </a:prstGeom>
          <a:noFill/>
          <a:ln>
            <a:noFill/>
          </a:ln>
        </p:spPr>
      </p:pic>
      <p:sp>
        <p:nvSpPr>
          <p:cNvPr id="7" name="Rectangle 6">
            <a:extLst>
              <a:ext uri="{FF2B5EF4-FFF2-40B4-BE49-F238E27FC236}">
                <a16:creationId xmlns:a16="http://schemas.microsoft.com/office/drawing/2014/main" id="{B2F2A6F2-605B-CF49-9CC8-8447A17E8095}"/>
              </a:ext>
            </a:extLst>
          </p:cNvPr>
          <p:cNvSpPr/>
          <p:nvPr/>
        </p:nvSpPr>
        <p:spPr>
          <a:xfrm>
            <a:off x="176981" y="212239"/>
            <a:ext cx="8967019" cy="867930"/>
          </a:xfrm>
          <a:prstGeom prst="rect">
            <a:avLst/>
          </a:prstGeom>
        </p:spPr>
        <p:txBody>
          <a:bodyPr wrap="square">
            <a:spAutoFit/>
          </a:bodyPr>
          <a:lstStyle/>
          <a:p>
            <a:pPr algn="ctr" defTabSz="685800">
              <a:lnSpc>
                <a:spcPct val="90000"/>
              </a:lnSpc>
            </a:pPr>
            <a:r>
              <a:rPr lang="en-US" sz="2800" b="1" dirty="0">
                <a:solidFill>
                  <a:srgbClr val="00618A"/>
                </a:solidFill>
                <a:latin typeface="Calibri" panose="020F0502020204030204" pitchFamily="34" charset="0"/>
                <a:ea typeface="Lato"/>
                <a:cs typeface="Calibri" panose="020F0502020204030204" pitchFamily="34" charset="0"/>
                <a:sym typeface="Lato"/>
              </a:rPr>
              <a:t>Los Angeles County </a:t>
            </a:r>
            <a:endParaRPr lang="en-US" sz="2800" b="1" dirty="0" smtClean="0">
              <a:solidFill>
                <a:srgbClr val="00618A"/>
              </a:solidFill>
              <a:latin typeface="Calibri" panose="020F0502020204030204" pitchFamily="34" charset="0"/>
              <a:ea typeface="Lato"/>
              <a:cs typeface="Calibri" panose="020F0502020204030204" pitchFamily="34" charset="0"/>
              <a:sym typeface="Lato"/>
            </a:endParaRPr>
          </a:p>
          <a:p>
            <a:pPr algn="ctr" defTabSz="685800">
              <a:lnSpc>
                <a:spcPct val="90000"/>
              </a:lnSpc>
            </a:pPr>
            <a:r>
              <a:rPr lang="en-US" sz="2800" b="1" dirty="0" smtClean="0">
                <a:solidFill>
                  <a:srgbClr val="00618A"/>
                </a:solidFill>
                <a:latin typeface="Calibri" panose="020F0502020204030204" pitchFamily="34" charset="0"/>
                <a:ea typeface="Lato"/>
                <a:cs typeface="Calibri" panose="020F0502020204030204" pitchFamily="34" charset="0"/>
                <a:sym typeface="Lato"/>
              </a:rPr>
              <a:t>Department of Children </a:t>
            </a:r>
            <a:r>
              <a:rPr lang="en-US" sz="2800" b="1" dirty="0">
                <a:solidFill>
                  <a:srgbClr val="00618A"/>
                </a:solidFill>
                <a:latin typeface="Calibri" panose="020F0502020204030204" pitchFamily="34" charset="0"/>
                <a:ea typeface="Lato"/>
                <a:cs typeface="Calibri" panose="020F0502020204030204" pitchFamily="34" charset="0"/>
                <a:sym typeface="Lato"/>
              </a:rPr>
              <a:t>and Family Services</a:t>
            </a:r>
          </a:p>
        </p:txBody>
      </p:sp>
      <p:sp>
        <p:nvSpPr>
          <p:cNvPr id="10" name="TextBox 9"/>
          <p:cNvSpPr txBox="1"/>
          <p:nvPr/>
        </p:nvSpPr>
        <p:spPr>
          <a:xfrm>
            <a:off x="1366684" y="6387352"/>
            <a:ext cx="6244181" cy="323165"/>
          </a:xfrm>
          <a:prstGeom prst="rect">
            <a:avLst/>
          </a:prstGeom>
          <a:noFill/>
        </p:spPr>
        <p:txBody>
          <a:bodyPr wrap="square" rtlCol="0">
            <a:spAutoFit/>
          </a:bodyPr>
          <a:lstStyle/>
          <a:p>
            <a:pPr algn="ctr" defTabSz="685800"/>
            <a:r>
              <a:rPr lang="en-US" sz="1500" b="1" dirty="0">
                <a:solidFill>
                  <a:srgbClr val="5B9BD5">
                    <a:lumMod val="50000"/>
                  </a:srgbClr>
                </a:solidFill>
                <a:latin typeface="Calibri" panose="020F0502020204030204" pitchFamily="34" charset="0"/>
                <a:cs typeface="Calibri" panose="020F0502020204030204" pitchFamily="34" charset="0"/>
              </a:rPr>
              <a:t>Safe Children. Healthy Communities. Strong Families. </a:t>
            </a:r>
          </a:p>
        </p:txBody>
      </p:sp>
    </p:spTree>
    <p:extLst>
      <p:ext uri="{BB962C8B-B14F-4D97-AF65-F5344CB8AC3E}">
        <p14:creationId xmlns:p14="http://schemas.microsoft.com/office/powerpoint/2010/main" val="7335809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6" y="609600"/>
            <a:ext cx="8218516" cy="1241366"/>
          </a:xfrm>
        </p:spPr>
        <p:txBody>
          <a:bodyPr anchor="ctr">
            <a:normAutofit/>
          </a:bodyPr>
          <a:lstStyle/>
          <a:p>
            <a:pPr algn="ctr"/>
            <a:r>
              <a:rPr lang="en-US" sz="3000" dirty="0" smtClean="0">
                <a:cs typeface="Times" panose="02020603050405020304" pitchFamily="18" charset="0"/>
              </a:rPr>
              <a:t>Los Angeles county’s</a:t>
            </a:r>
            <a:br>
              <a:rPr lang="en-US" sz="3000" dirty="0" smtClean="0">
                <a:cs typeface="Times" panose="02020603050405020304" pitchFamily="18" charset="0"/>
              </a:rPr>
            </a:br>
            <a:r>
              <a:rPr lang="en-US" sz="3000" dirty="0" smtClean="0">
                <a:cs typeface="Times" panose="02020603050405020304" pitchFamily="18" charset="0"/>
              </a:rPr>
              <a:t> system improvement plan (SIP) goals</a:t>
            </a:r>
            <a:endParaRPr lang="en-US" sz="3000" dirty="0">
              <a:cs typeface="Times" panose="02020603050405020304" pitchFamily="18" charset="0"/>
            </a:endParaRPr>
          </a:p>
        </p:txBody>
      </p:sp>
      <p:sp>
        <p:nvSpPr>
          <p:cNvPr id="3" name="Content Placeholder 2"/>
          <p:cNvSpPr>
            <a:spLocks noGrp="1"/>
          </p:cNvSpPr>
          <p:nvPr>
            <p:ph idx="1"/>
          </p:nvPr>
        </p:nvSpPr>
        <p:spPr>
          <a:xfrm>
            <a:off x="471056" y="1850966"/>
            <a:ext cx="8218516" cy="5007033"/>
          </a:xfrm>
        </p:spPr>
        <p:txBody>
          <a:bodyPr anchor="t">
            <a:normAutofit/>
          </a:bodyPr>
          <a:lstStyle/>
          <a:p>
            <a:pPr marL="324000" lvl="1" indent="0">
              <a:buNone/>
            </a:pPr>
            <a:endParaRPr lang="en-US" sz="800" dirty="0">
              <a:solidFill>
                <a:schemeClr val="accent1"/>
              </a:solidFill>
              <a:latin typeface="Times" panose="02020603050405020304" pitchFamily="18" charset="0"/>
              <a:cs typeface="Times" panose="02020603050405020304" pitchFamily="18" charset="0"/>
            </a:endParaRPr>
          </a:p>
          <a:p>
            <a:pPr>
              <a:buFont typeface="Wingdings" panose="05000000000000000000" pitchFamily="2" charset="2"/>
              <a:buChar char="q"/>
            </a:pPr>
            <a:r>
              <a:rPr lang="en-US" sz="3200" b="1" dirty="0" smtClean="0">
                <a:solidFill>
                  <a:schemeClr val="accent1"/>
                </a:solidFill>
                <a:latin typeface="Perpetua" panose="02020502060401020303" pitchFamily="18" charset="0"/>
                <a:cs typeface="Times" panose="02020603050405020304" pitchFamily="18" charset="0"/>
              </a:rPr>
              <a:t>Priority Two- </a:t>
            </a:r>
            <a:r>
              <a:rPr lang="en-US" sz="3200" b="1" dirty="0">
                <a:solidFill>
                  <a:schemeClr val="accent1"/>
                </a:solidFill>
                <a:latin typeface="Perpetua" panose="02020502060401020303" pitchFamily="18" charset="0"/>
                <a:cs typeface="Times" panose="02020603050405020304" pitchFamily="18" charset="0"/>
              </a:rPr>
              <a:t>Permanency in 12 Months for Children Entering Foster Care</a:t>
            </a:r>
          </a:p>
          <a:p>
            <a:pPr lvl="1"/>
            <a:r>
              <a:rPr lang="en-US" sz="2400" b="1" dirty="0">
                <a:solidFill>
                  <a:schemeClr val="accent1"/>
                </a:solidFill>
                <a:latin typeface="Perpetua" panose="02020502060401020303" pitchFamily="18" charset="0"/>
                <a:cs typeface="Times" panose="02020603050405020304" pitchFamily="18" charset="0"/>
              </a:rPr>
              <a:t>Target Improvement Goal</a:t>
            </a:r>
            <a:r>
              <a:rPr lang="en-US" sz="2400" dirty="0">
                <a:solidFill>
                  <a:schemeClr val="accent1"/>
                </a:solidFill>
                <a:latin typeface="Perpetua" panose="02020502060401020303" pitchFamily="18" charset="0"/>
                <a:cs typeface="Times" panose="02020603050405020304" pitchFamily="18" charset="0"/>
              </a:rPr>
              <a:t>: </a:t>
            </a:r>
            <a:r>
              <a:rPr lang="en-US" sz="2400" dirty="0" smtClean="0">
                <a:solidFill>
                  <a:schemeClr val="accent1"/>
                </a:solidFill>
                <a:latin typeface="Perpetua" panose="02020502060401020303" pitchFamily="18" charset="0"/>
                <a:cs typeface="Times" panose="02020603050405020304" pitchFamily="18" charset="0"/>
              </a:rPr>
              <a:t>By </a:t>
            </a:r>
            <a:r>
              <a:rPr lang="en-US" sz="2400" dirty="0">
                <a:solidFill>
                  <a:schemeClr val="accent1"/>
                </a:solidFill>
                <a:latin typeface="Perpetua" panose="02020502060401020303" pitchFamily="18" charset="0"/>
                <a:cs typeface="Times" panose="02020603050405020304" pitchFamily="18" charset="0"/>
              </a:rPr>
              <a:t>2020, Los Angeles County will improve by 10</a:t>
            </a:r>
            <a:r>
              <a:rPr lang="en-US" sz="2400" dirty="0" smtClean="0">
                <a:solidFill>
                  <a:schemeClr val="accent1"/>
                </a:solidFill>
                <a:latin typeface="Perpetua" panose="02020502060401020303" pitchFamily="18" charset="0"/>
                <a:cs typeface="Times" panose="02020603050405020304" pitchFamily="18" charset="0"/>
              </a:rPr>
              <a:t>%.  This </a:t>
            </a:r>
            <a:r>
              <a:rPr lang="en-US" sz="2400" dirty="0">
                <a:solidFill>
                  <a:schemeClr val="accent1"/>
                </a:solidFill>
                <a:latin typeface="Perpetua" panose="02020502060401020303" pitchFamily="18" charset="0"/>
                <a:cs typeface="Times" panose="02020603050405020304" pitchFamily="18" charset="0"/>
              </a:rPr>
              <a:t>represents a goal of 40.1% for Child Welfare and 35.3% for </a:t>
            </a:r>
            <a:r>
              <a:rPr lang="en-US" sz="2400" dirty="0" smtClean="0">
                <a:solidFill>
                  <a:schemeClr val="accent1"/>
                </a:solidFill>
                <a:latin typeface="Perpetua" panose="02020502060401020303" pitchFamily="18" charset="0"/>
                <a:cs typeface="Times" panose="02020603050405020304" pitchFamily="18" charset="0"/>
              </a:rPr>
              <a:t>Probation.</a:t>
            </a:r>
            <a:endParaRPr lang="en-US" sz="2400" dirty="0">
              <a:solidFill>
                <a:schemeClr val="accent1"/>
              </a:solidFill>
              <a:latin typeface="Perpetua" panose="02020502060401020303" pitchFamily="18" charset="0"/>
              <a:cs typeface="Times" panose="02020603050405020304" pitchFamily="18" charset="0"/>
            </a:endParaRPr>
          </a:p>
          <a:p>
            <a:pPr>
              <a:buFont typeface="Wingdings" panose="05000000000000000000" pitchFamily="2" charset="2"/>
              <a:buChar char="q"/>
            </a:pPr>
            <a:endParaRPr lang="en-US" sz="800" dirty="0">
              <a:solidFill>
                <a:schemeClr val="accent1"/>
              </a:solidFill>
              <a:latin typeface="Perpetua" panose="02020502060401020303" pitchFamily="18" charset="0"/>
              <a:cs typeface="Times" panose="02020603050405020304" pitchFamily="18" charset="0"/>
            </a:endParaRPr>
          </a:p>
        </p:txBody>
      </p:sp>
    </p:spTree>
    <p:extLst>
      <p:ext uri="{BB962C8B-B14F-4D97-AF65-F5344CB8AC3E}">
        <p14:creationId xmlns:p14="http://schemas.microsoft.com/office/powerpoint/2010/main" val="3567744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6" y="609600"/>
            <a:ext cx="8218516" cy="1241366"/>
          </a:xfrm>
        </p:spPr>
        <p:txBody>
          <a:bodyPr anchor="ctr">
            <a:normAutofit/>
          </a:bodyPr>
          <a:lstStyle/>
          <a:p>
            <a:pPr algn="ctr"/>
            <a:r>
              <a:rPr lang="en-US" sz="3000" dirty="0" smtClean="0">
                <a:cs typeface="Times" panose="02020603050405020304" pitchFamily="18" charset="0"/>
              </a:rPr>
              <a:t>Los Angeles county’s</a:t>
            </a:r>
            <a:br>
              <a:rPr lang="en-US" sz="3000" dirty="0" smtClean="0">
                <a:cs typeface="Times" panose="02020603050405020304" pitchFamily="18" charset="0"/>
              </a:rPr>
            </a:br>
            <a:r>
              <a:rPr lang="en-US" sz="3000" dirty="0" smtClean="0">
                <a:cs typeface="Times" panose="02020603050405020304" pitchFamily="18" charset="0"/>
              </a:rPr>
              <a:t> system improvement plan (SIP) goals</a:t>
            </a:r>
            <a:endParaRPr lang="en-US" sz="3000" dirty="0">
              <a:cs typeface="Times" panose="02020603050405020304" pitchFamily="18" charset="0"/>
            </a:endParaRPr>
          </a:p>
        </p:txBody>
      </p:sp>
      <p:sp>
        <p:nvSpPr>
          <p:cNvPr id="3" name="Content Placeholder 2"/>
          <p:cNvSpPr>
            <a:spLocks noGrp="1"/>
          </p:cNvSpPr>
          <p:nvPr>
            <p:ph idx="1"/>
          </p:nvPr>
        </p:nvSpPr>
        <p:spPr>
          <a:xfrm>
            <a:off x="471056" y="1850966"/>
            <a:ext cx="8218516" cy="5007033"/>
          </a:xfrm>
        </p:spPr>
        <p:txBody>
          <a:bodyPr anchor="t">
            <a:normAutofit/>
          </a:bodyPr>
          <a:lstStyle/>
          <a:p>
            <a:pPr>
              <a:buFont typeface="Wingdings" panose="05000000000000000000" pitchFamily="2" charset="2"/>
              <a:buChar char="q"/>
            </a:pPr>
            <a:endParaRPr lang="en-US" sz="3200" b="1" dirty="0" smtClean="0">
              <a:solidFill>
                <a:schemeClr val="accent1"/>
              </a:solidFill>
              <a:latin typeface="Perpetua" panose="02020502060401020303" pitchFamily="18" charset="0"/>
              <a:cs typeface="Times" panose="02020603050405020304" pitchFamily="18" charset="0"/>
            </a:endParaRPr>
          </a:p>
          <a:p>
            <a:pPr>
              <a:buFont typeface="Wingdings" panose="05000000000000000000" pitchFamily="2" charset="2"/>
              <a:buChar char="q"/>
            </a:pPr>
            <a:r>
              <a:rPr lang="en-US" sz="2700" b="1" dirty="0" smtClean="0">
                <a:solidFill>
                  <a:schemeClr val="accent1"/>
                </a:solidFill>
                <a:latin typeface="Perpetua" panose="02020502060401020303" pitchFamily="18" charset="0"/>
                <a:cs typeface="Times" panose="02020603050405020304" pitchFamily="18" charset="0"/>
              </a:rPr>
              <a:t>Priority Three- Enhance County Case Review System</a:t>
            </a:r>
          </a:p>
          <a:p>
            <a:pPr lvl="1"/>
            <a:r>
              <a:rPr lang="en-US" sz="2400" b="1" dirty="0" smtClean="0">
                <a:solidFill>
                  <a:schemeClr val="accent1"/>
                </a:solidFill>
                <a:latin typeface="Perpetua" panose="02020502060401020303" pitchFamily="18" charset="0"/>
                <a:cs typeface="Times" panose="02020603050405020304" pitchFamily="18" charset="0"/>
              </a:rPr>
              <a:t>Target </a:t>
            </a:r>
            <a:r>
              <a:rPr lang="en-US" sz="2400" b="1" dirty="0">
                <a:solidFill>
                  <a:schemeClr val="accent1"/>
                </a:solidFill>
                <a:latin typeface="Perpetua" panose="02020502060401020303" pitchFamily="18" charset="0"/>
                <a:cs typeface="Times" panose="02020603050405020304" pitchFamily="18" charset="0"/>
              </a:rPr>
              <a:t>Improvement Goal</a:t>
            </a:r>
            <a:r>
              <a:rPr lang="en-US" sz="2400" dirty="0">
                <a:solidFill>
                  <a:schemeClr val="accent1"/>
                </a:solidFill>
                <a:latin typeface="Perpetua" panose="02020502060401020303" pitchFamily="18" charset="0"/>
                <a:cs typeface="Times" panose="02020603050405020304" pitchFamily="18" charset="0"/>
              </a:rPr>
              <a:t>: </a:t>
            </a:r>
            <a:r>
              <a:rPr lang="en-US" sz="2400" dirty="0" smtClean="0">
                <a:solidFill>
                  <a:schemeClr val="accent1"/>
                </a:solidFill>
                <a:latin typeface="Perpetua" panose="02020502060401020303" pitchFamily="18" charset="0"/>
                <a:cs typeface="Times" panose="02020603050405020304" pitchFamily="18" charset="0"/>
              </a:rPr>
              <a:t>By </a:t>
            </a:r>
            <a:r>
              <a:rPr lang="en-US" sz="2400" dirty="0">
                <a:solidFill>
                  <a:schemeClr val="accent1"/>
                </a:solidFill>
                <a:latin typeface="Perpetua" panose="02020502060401020303" pitchFamily="18" charset="0"/>
                <a:cs typeface="Times" panose="02020603050405020304" pitchFamily="18" charset="0"/>
              </a:rPr>
              <a:t>2020, Los Angeles County will increase the percentage of CFSR case reviews receiving a “Strength” rating for Child Well-Being Items 12 </a:t>
            </a:r>
            <a:r>
              <a:rPr lang="en-US" sz="2400" dirty="0" smtClean="0">
                <a:solidFill>
                  <a:schemeClr val="accent1"/>
                </a:solidFill>
                <a:latin typeface="Perpetua" panose="02020502060401020303" pitchFamily="18" charset="0"/>
                <a:cs typeface="Times" panose="02020603050405020304" pitchFamily="18" charset="0"/>
              </a:rPr>
              <a:t>(Needs Assessment </a:t>
            </a:r>
            <a:r>
              <a:rPr lang="en-US" sz="2400" dirty="0">
                <a:solidFill>
                  <a:schemeClr val="accent1"/>
                </a:solidFill>
                <a:latin typeface="Perpetua" panose="02020502060401020303" pitchFamily="18" charset="0"/>
                <a:cs typeface="Times" panose="02020603050405020304" pitchFamily="18" charset="0"/>
              </a:rPr>
              <a:t>&amp; Provision of </a:t>
            </a:r>
            <a:r>
              <a:rPr lang="en-US" sz="2400" dirty="0" smtClean="0">
                <a:solidFill>
                  <a:schemeClr val="accent1"/>
                </a:solidFill>
                <a:latin typeface="Perpetua" panose="02020502060401020303" pitchFamily="18" charset="0"/>
                <a:cs typeface="Times" panose="02020603050405020304" pitchFamily="18" charset="0"/>
              </a:rPr>
              <a:t>Services</a:t>
            </a:r>
            <a:r>
              <a:rPr lang="en-US" sz="2400" dirty="0">
                <a:solidFill>
                  <a:schemeClr val="accent1"/>
                </a:solidFill>
                <a:latin typeface="Perpetua" panose="02020502060401020303" pitchFamily="18" charset="0"/>
                <a:cs typeface="Times" panose="02020603050405020304" pitchFamily="18" charset="0"/>
              </a:rPr>
              <a:t>) and 13 </a:t>
            </a:r>
            <a:r>
              <a:rPr lang="en-US" sz="2400" dirty="0" smtClean="0">
                <a:solidFill>
                  <a:schemeClr val="accent1"/>
                </a:solidFill>
                <a:latin typeface="Perpetua" panose="02020502060401020303" pitchFamily="18" charset="0"/>
                <a:cs typeface="Times" panose="02020603050405020304" pitchFamily="18" charset="0"/>
              </a:rPr>
              <a:t>(Family Engagement in Case Planning).</a:t>
            </a:r>
            <a:endParaRPr lang="en-US" sz="2400" dirty="0">
              <a:solidFill>
                <a:schemeClr val="accent1"/>
              </a:solidFill>
              <a:latin typeface="Perpetua" panose="02020502060401020303" pitchFamily="18" charset="0"/>
              <a:cs typeface="Times" panose="02020603050405020304" pitchFamily="18" charset="0"/>
            </a:endParaRPr>
          </a:p>
          <a:p>
            <a:pPr>
              <a:buFont typeface="Wingdings" panose="05000000000000000000" pitchFamily="2" charset="2"/>
              <a:buChar char="q"/>
            </a:pPr>
            <a:endParaRPr lang="en-US" sz="800" dirty="0">
              <a:solidFill>
                <a:schemeClr val="accent1"/>
              </a:solidFill>
              <a:latin typeface="Perpetua" panose="02020502060401020303" pitchFamily="18" charset="0"/>
              <a:cs typeface="Times" panose="02020603050405020304" pitchFamily="18" charset="0"/>
            </a:endParaRPr>
          </a:p>
        </p:txBody>
      </p:sp>
    </p:spTree>
    <p:extLst>
      <p:ext uri="{BB962C8B-B14F-4D97-AF65-F5344CB8AC3E}">
        <p14:creationId xmlns:p14="http://schemas.microsoft.com/office/powerpoint/2010/main" val="880250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604058"/>
            <a:ext cx="8235142" cy="1257993"/>
          </a:xfrm>
        </p:spPr>
        <p:txBody>
          <a:bodyPr anchor="ctr">
            <a:normAutofit/>
          </a:bodyPr>
          <a:lstStyle/>
          <a:p>
            <a:pPr algn="ctr"/>
            <a:r>
              <a:rPr lang="en-US" sz="3000" dirty="0" smtClean="0">
                <a:cs typeface="Times" panose="02020603050405020304" pitchFamily="18" charset="0"/>
              </a:rPr>
              <a:t>System improvement efforts</a:t>
            </a:r>
            <a:endParaRPr lang="en-US" sz="3000" dirty="0">
              <a:cs typeface="Times" panose="02020603050405020304" pitchFamily="18" charset="0"/>
            </a:endParaRPr>
          </a:p>
        </p:txBody>
      </p:sp>
      <p:sp>
        <p:nvSpPr>
          <p:cNvPr id="3" name="Content Placeholder 2"/>
          <p:cNvSpPr>
            <a:spLocks noGrp="1"/>
          </p:cNvSpPr>
          <p:nvPr>
            <p:ph idx="1"/>
          </p:nvPr>
        </p:nvSpPr>
        <p:spPr>
          <a:xfrm>
            <a:off x="448887" y="1862050"/>
            <a:ext cx="8235142" cy="4995949"/>
          </a:xfrm>
        </p:spPr>
        <p:txBody>
          <a:bodyPr numCol="2">
            <a:normAutofit fontScale="92500" lnSpcReduction="20000"/>
          </a:bodyPr>
          <a:lstStyle/>
          <a:p>
            <a:r>
              <a:rPr lang="en-US" dirty="0">
                <a:solidFill>
                  <a:schemeClr val="accent1"/>
                </a:solidFill>
                <a:latin typeface="Perpetua" panose="02020502060401020303" pitchFamily="18" charset="0"/>
                <a:cs typeface="Times" panose="02020603050405020304" pitchFamily="18" charset="0"/>
              </a:rPr>
              <a:t>Invest LA Strategic Planning</a:t>
            </a:r>
          </a:p>
          <a:p>
            <a:r>
              <a:rPr lang="en-US" dirty="0" smtClean="0">
                <a:solidFill>
                  <a:schemeClr val="accent1"/>
                </a:solidFill>
                <a:latin typeface="Perpetua" panose="02020502060401020303" pitchFamily="18" charset="0"/>
                <a:cs typeface="Times" panose="02020603050405020304" pitchFamily="18" charset="0"/>
              </a:rPr>
              <a:t>Office of Equity and Inclusion</a:t>
            </a:r>
          </a:p>
          <a:p>
            <a:r>
              <a:rPr lang="en-US" dirty="0" smtClean="0">
                <a:solidFill>
                  <a:schemeClr val="accent1"/>
                </a:solidFill>
                <a:latin typeface="Perpetua" panose="02020502060401020303" pitchFamily="18" charset="0"/>
                <a:cs typeface="Times" panose="02020603050405020304" pitchFamily="18" charset="0"/>
              </a:rPr>
              <a:t>Parents in Partnership</a:t>
            </a:r>
          </a:p>
          <a:p>
            <a:r>
              <a:rPr lang="en-US" dirty="0" smtClean="0">
                <a:solidFill>
                  <a:schemeClr val="accent1"/>
                </a:solidFill>
                <a:latin typeface="Perpetua" panose="02020502060401020303" pitchFamily="18" charset="0"/>
                <a:cs typeface="Times" panose="02020603050405020304" pitchFamily="18" charset="0"/>
              </a:rPr>
              <a:t>P3 Family </a:t>
            </a:r>
            <a:r>
              <a:rPr lang="en-US" dirty="0" smtClean="0">
                <a:solidFill>
                  <a:schemeClr val="accent1"/>
                </a:solidFill>
                <a:latin typeface="Perpetua" panose="02020502060401020303" pitchFamily="18" charset="0"/>
                <a:cs typeface="Times" panose="02020603050405020304" pitchFamily="18" charset="0"/>
              </a:rPr>
              <a:t>Finding</a:t>
            </a:r>
          </a:p>
          <a:p>
            <a:r>
              <a:rPr lang="en-US" b="1" dirty="0" smtClean="0">
                <a:solidFill>
                  <a:srgbClr val="00B050"/>
                </a:solidFill>
                <a:latin typeface="Perpetua" panose="02020502060401020303" pitchFamily="18" charset="0"/>
                <a:cs typeface="Times" panose="02020603050405020304" pitchFamily="18" charset="0"/>
              </a:rPr>
              <a:t>Up-Front </a:t>
            </a:r>
            <a:r>
              <a:rPr lang="en-US" b="1" dirty="0">
                <a:solidFill>
                  <a:srgbClr val="00B050"/>
                </a:solidFill>
                <a:latin typeface="Perpetua" panose="02020502060401020303" pitchFamily="18" charset="0"/>
                <a:cs typeface="Times" panose="02020603050405020304" pitchFamily="18" charset="0"/>
              </a:rPr>
              <a:t>Family Finding</a:t>
            </a:r>
            <a:endParaRPr lang="en-US" b="1" dirty="0" smtClean="0">
              <a:solidFill>
                <a:srgbClr val="00B050"/>
              </a:solidFill>
              <a:latin typeface="Perpetua" panose="02020502060401020303" pitchFamily="18" charset="0"/>
              <a:cs typeface="Times" panose="02020603050405020304" pitchFamily="18" charset="0"/>
            </a:endParaRPr>
          </a:p>
          <a:p>
            <a:r>
              <a:rPr lang="en-US" dirty="0" smtClean="0">
                <a:solidFill>
                  <a:schemeClr val="accent1"/>
                </a:solidFill>
                <a:latin typeface="Perpetua" panose="02020502060401020303" pitchFamily="18" charset="0"/>
                <a:cs typeface="Times" panose="02020603050405020304" pitchFamily="18" charset="0"/>
              </a:rPr>
              <a:t>All </a:t>
            </a:r>
            <a:r>
              <a:rPr lang="en-US" dirty="0" smtClean="0">
                <a:solidFill>
                  <a:schemeClr val="accent1"/>
                </a:solidFill>
                <a:latin typeface="Perpetua" panose="02020502060401020303" pitchFamily="18" charset="0"/>
                <a:cs typeface="Times" panose="02020603050405020304" pitchFamily="18" charset="0"/>
              </a:rPr>
              <a:t>Staff </a:t>
            </a:r>
            <a:r>
              <a:rPr lang="en-US" dirty="0" smtClean="0">
                <a:solidFill>
                  <a:schemeClr val="accent1"/>
                </a:solidFill>
                <a:latin typeface="Perpetua" panose="02020502060401020303" pitchFamily="18" charset="0"/>
                <a:cs typeface="Times" panose="02020603050405020304" pitchFamily="18" charset="0"/>
              </a:rPr>
              <a:t>Implicit </a:t>
            </a:r>
            <a:r>
              <a:rPr lang="en-US" dirty="0">
                <a:solidFill>
                  <a:schemeClr val="accent1"/>
                </a:solidFill>
                <a:latin typeface="Perpetua" panose="02020502060401020303" pitchFamily="18" charset="0"/>
                <a:cs typeface="Times" panose="02020603050405020304" pitchFamily="18" charset="0"/>
              </a:rPr>
              <a:t>B</a:t>
            </a:r>
            <a:r>
              <a:rPr lang="en-US" dirty="0" smtClean="0">
                <a:solidFill>
                  <a:schemeClr val="accent1"/>
                </a:solidFill>
                <a:latin typeface="Perpetua" panose="02020502060401020303" pitchFamily="18" charset="0"/>
                <a:cs typeface="Times" panose="02020603050405020304" pitchFamily="18" charset="0"/>
              </a:rPr>
              <a:t>ias </a:t>
            </a:r>
            <a:r>
              <a:rPr lang="en-US" dirty="0" smtClean="0">
                <a:solidFill>
                  <a:schemeClr val="accent1"/>
                </a:solidFill>
                <a:latin typeface="Perpetua" panose="02020502060401020303" pitchFamily="18" charset="0"/>
                <a:cs typeface="Times" panose="02020603050405020304" pitchFamily="18" charset="0"/>
              </a:rPr>
              <a:t>Training</a:t>
            </a:r>
          </a:p>
          <a:p>
            <a:r>
              <a:rPr lang="en-US" b="1" dirty="0" smtClean="0">
                <a:solidFill>
                  <a:srgbClr val="00B050"/>
                </a:solidFill>
                <a:latin typeface="Perpetua" panose="02020502060401020303" pitchFamily="18" charset="0"/>
                <a:cs typeface="Times" panose="02020603050405020304" pitchFamily="18" charset="0"/>
              </a:rPr>
              <a:t>Effective Black Parenting Training</a:t>
            </a:r>
          </a:p>
          <a:p>
            <a:r>
              <a:rPr lang="en-US" b="1" dirty="0" smtClean="0">
                <a:solidFill>
                  <a:srgbClr val="00B050"/>
                </a:solidFill>
                <a:latin typeface="Perpetua" panose="02020502060401020303" pitchFamily="18" charset="0"/>
                <a:cs typeface="Times" panose="02020603050405020304" pitchFamily="18" charset="0"/>
              </a:rPr>
              <a:t>Project Fatherhood</a:t>
            </a:r>
          </a:p>
          <a:p>
            <a:r>
              <a:rPr lang="en-US" b="1" dirty="0" smtClean="0">
                <a:solidFill>
                  <a:srgbClr val="00B050"/>
                </a:solidFill>
                <a:latin typeface="Perpetua" panose="02020502060401020303" pitchFamily="18" charset="0"/>
                <a:cs typeface="Times" panose="02020603050405020304" pitchFamily="18" charset="0"/>
              </a:rPr>
              <a:t>Father Engagement Workgroup</a:t>
            </a:r>
          </a:p>
          <a:p>
            <a:r>
              <a:rPr lang="en-US" b="1" dirty="0" smtClean="0">
                <a:solidFill>
                  <a:srgbClr val="00B050"/>
                </a:solidFill>
                <a:latin typeface="Perpetua" panose="02020502060401020303" pitchFamily="18" charset="0"/>
                <a:cs typeface="Times" panose="02020603050405020304" pitchFamily="18" charset="0"/>
              </a:rPr>
              <a:t>Father Engagement Training</a:t>
            </a:r>
          </a:p>
          <a:p>
            <a:r>
              <a:rPr lang="en-US" dirty="0" smtClean="0">
                <a:solidFill>
                  <a:schemeClr val="accent1"/>
                </a:solidFill>
                <a:latin typeface="Perpetua" panose="02020502060401020303" pitchFamily="18" charset="0"/>
                <a:cs typeface="Times" panose="02020603050405020304" pitchFamily="18" charset="0"/>
              </a:rPr>
              <a:t>Cultural Brokers</a:t>
            </a:r>
          </a:p>
          <a:p>
            <a:r>
              <a:rPr lang="en-US" b="1" dirty="0" smtClean="0">
                <a:solidFill>
                  <a:srgbClr val="00B050"/>
                </a:solidFill>
                <a:latin typeface="Perpetua" panose="02020502060401020303" pitchFamily="18" charset="0"/>
                <a:cs typeface="Times" panose="02020603050405020304" pitchFamily="18" charset="0"/>
              </a:rPr>
              <a:t>Fatherhood Prison Outreach</a:t>
            </a:r>
            <a:endParaRPr lang="en-US" b="1" dirty="0" smtClean="0">
              <a:solidFill>
                <a:srgbClr val="00B050"/>
              </a:solidFill>
              <a:latin typeface="Perpetua" panose="02020502060401020303" pitchFamily="18" charset="0"/>
              <a:cs typeface="Times" panose="02020603050405020304" pitchFamily="18" charset="0"/>
            </a:endParaRPr>
          </a:p>
          <a:p>
            <a:r>
              <a:rPr lang="en-US" dirty="0" smtClean="0">
                <a:solidFill>
                  <a:schemeClr val="accent1"/>
                </a:solidFill>
                <a:latin typeface="Perpetua" panose="02020502060401020303" pitchFamily="18" charset="0"/>
                <a:cs typeface="Times" panose="02020603050405020304" pitchFamily="18" charset="0"/>
              </a:rPr>
              <a:t>Family Preservation Assessment</a:t>
            </a:r>
          </a:p>
          <a:p>
            <a:r>
              <a:rPr lang="en-US" dirty="0" smtClean="0">
                <a:solidFill>
                  <a:schemeClr val="accent1"/>
                </a:solidFill>
                <a:latin typeface="Perpetua" panose="02020502060401020303" pitchFamily="18" charset="0"/>
                <a:cs typeface="Times" panose="02020603050405020304" pitchFamily="18" charset="0"/>
              </a:rPr>
              <a:t>Training </a:t>
            </a:r>
            <a:r>
              <a:rPr lang="en-US" dirty="0" smtClean="0">
                <a:solidFill>
                  <a:schemeClr val="accent1"/>
                </a:solidFill>
                <a:latin typeface="Perpetua" panose="02020502060401020303" pitchFamily="18" charset="0"/>
                <a:cs typeface="Times" panose="02020603050405020304" pitchFamily="18" charset="0"/>
              </a:rPr>
              <a:t>for all staff and community partners working with the 0-5 population</a:t>
            </a:r>
          </a:p>
          <a:p>
            <a:r>
              <a:rPr lang="en-US" dirty="0" smtClean="0">
                <a:solidFill>
                  <a:schemeClr val="accent1"/>
                </a:solidFill>
                <a:latin typeface="Perpetua" panose="02020502060401020303" pitchFamily="18" charset="0"/>
                <a:cs typeface="Times" panose="02020603050405020304" pitchFamily="18" charset="0"/>
              </a:rPr>
              <a:t>0-5 Champion Groups in regional offices</a:t>
            </a:r>
          </a:p>
          <a:p>
            <a:r>
              <a:rPr lang="en-US" dirty="0" smtClean="0">
                <a:solidFill>
                  <a:schemeClr val="accent1"/>
                </a:solidFill>
                <a:latin typeface="Perpetua" panose="02020502060401020303" pitchFamily="18" charset="0"/>
                <a:cs typeface="Times" panose="02020603050405020304" pitchFamily="18" charset="0"/>
              </a:rPr>
              <a:t>Increased </a:t>
            </a:r>
            <a:r>
              <a:rPr lang="en-US" dirty="0" smtClean="0">
                <a:solidFill>
                  <a:schemeClr val="accent1"/>
                </a:solidFill>
                <a:latin typeface="Perpetua" panose="02020502060401020303" pitchFamily="18" charset="0"/>
                <a:cs typeface="Times" panose="02020603050405020304" pitchFamily="18" charset="0"/>
              </a:rPr>
              <a:t>use of Child &amp; Family Team (CFT) meetings, with better quality</a:t>
            </a:r>
          </a:p>
          <a:p>
            <a:r>
              <a:rPr lang="en-US" dirty="0" smtClean="0">
                <a:solidFill>
                  <a:schemeClr val="accent1"/>
                </a:solidFill>
                <a:latin typeface="Perpetua" panose="02020502060401020303" pitchFamily="18" charset="0"/>
                <a:cs typeface="Times" panose="02020603050405020304" pitchFamily="18" charset="0"/>
              </a:rPr>
              <a:t>Resource Family Approval (RFA)</a:t>
            </a:r>
          </a:p>
          <a:p>
            <a:r>
              <a:rPr lang="en-US" dirty="0" smtClean="0">
                <a:solidFill>
                  <a:schemeClr val="accent1"/>
                </a:solidFill>
                <a:latin typeface="Perpetua" panose="02020502060401020303" pitchFamily="18" charset="0"/>
                <a:cs typeface="Times" panose="02020603050405020304" pitchFamily="18" charset="0"/>
              </a:rPr>
              <a:t>Relative Support Services (RSS)/Relative Home Assessment Services (RHAS)</a:t>
            </a:r>
          </a:p>
          <a:p>
            <a:r>
              <a:rPr lang="en-US" dirty="0" smtClean="0">
                <a:solidFill>
                  <a:schemeClr val="accent1"/>
                </a:solidFill>
                <a:latin typeface="Perpetua" panose="02020502060401020303" pitchFamily="18" charset="0"/>
                <a:cs typeface="Times" panose="02020603050405020304" pitchFamily="18" charset="0"/>
              </a:rPr>
              <a:t>Resource Family training contract with the Community College Foundation</a:t>
            </a:r>
          </a:p>
          <a:p>
            <a:r>
              <a:rPr lang="en-US" dirty="0">
                <a:solidFill>
                  <a:schemeClr val="accent1"/>
                </a:solidFill>
                <a:latin typeface="Perpetua" panose="02020502060401020303" pitchFamily="18" charset="0"/>
                <a:cs typeface="Times" panose="02020603050405020304" pitchFamily="18" charset="0"/>
              </a:rPr>
              <a:t>Ongoing </a:t>
            </a:r>
            <a:r>
              <a:rPr lang="en-US" dirty="0" smtClean="0">
                <a:solidFill>
                  <a:schemeClr val="accent1"/>
                </a:solidFill>
                <a:latin typeface="Perpetua" panose="02020502060401020303" pitchFamily="18" charset="0"/>
                <a:cs typeface="Times" panose="02020603050405020304" pitchFamily="18" charset="0"/>
              </a:rPr>
              <a:t>DCFS Stat Meetings</a:t>
            </a:r>
          </a:p>
          <a:p>
            <a:r>
              <a:rPr lang="en-US" dirty="0">
                <a:solidFill>
                  <a:schemeClr val="accent1"/>
                </a:solidFill>
                <a:latin typeface="Perpetua" panose="02020502060401020303" pitchFamily="18" charset="0"/>
                <a:cs typeface="Times" panose="02020603050405020304" pitchFamily="18" charset="0"/>
              </a:rPr>
              <a:t>LGBTQ </a:t>
            </a:r>
            <a:r>
              <a:rPr lang="en-US" dirty="0" smtClean="0">
                <a:solidFill>
                  <a:schemeClr val="accent1"/>
                </a:solidFill>
                <a:latin typeface="Perpetua" panose="02020502060401020303" pitchFamily="18" charset="0"/>
                <a:cs typeface="Times" panose="02020603050405020304" pitchFamily="18" charset="0"/>
              </a:rPr>
              <a:t>workgroups</a:t>
            </a:r>
          </a:p>
          <a:p>
            <a:r>
              <a:rPr lang="en-US" b="1" dirty="0" smtClean="0">
                <a:solidFill>
                  <a:srgbClr val="00B050"/>
                </a:solidFill>
                <a:latin typeface="Perpetua" panose="02020502060401020303" pitchFamily="18" charset="0"/>
                <a:cs typeface="Times" panose="02020603050405020304" pitchFamily="18" charset="0"/>
              </a:rPr>
              <a:t>RISE LGBTQ+ trainings</a:t>
            </a:r>
          </a:p>
          <a:p>
            <a:r>
              <a:rPr lang="en-US" b="1" dirty="0" smtClean="0">
                <a:solidFill>
                  <a:srgbClr val="00B050"/>
                </a:solidFill>
                <a:latin typeface="Perpetua" panose="02020502060401020303" pitchFamily="18" charset="0"/>
                <a:cs typeface="Times" panose="02020603050405020304" pitchFamily="18" charset="0"/>
              </a:rPr>
              <a:t>LGBTQ Resource Guide</a:t>
            </a:r>
          </a:p>
          <a:p>
            <a:r>
              <a:rPr lang="en-US" b="1" dirty="0" smtClean="0">
                <a:solidFill>
                  <a:srgbClr val="00B050"/>
                </a:solidFill>
                <a:latin typeface="Perpetua" panose="02020502060401020303" pitchFamily="18" charset="0"/>
                <a:cs typeface="Times" panose="02020603050405020304" pitchFamily="18" charset="0"/>
              </a:rPr>
              <a:t>LGBTQ Champions</a:t>
            </a:r>
            <a:endParaRPr lang="en-US" b="1" dirty="0" smtClean="0">
              <a:solidFill>
                <a:srgbClr val="00B050"/>
              </a:solidFill>
              <a:latin typeface="Perpetua" panose="02020502060401020303" pitchFamily="18" charset="0"/>
              <a:cs typeface="Times" panose="02020603050405020304" pitchFamily="18" charset="0"/>
            </a:endParaRPr>
          </a:p>
          <a:p>
            <a:r>
              <a:rPr lang="en-US" dirty="0" smtClean="0">
                <a:solidFill>
                  <a:schemeClr val="accent1"/>
                </a:solidFill>
                <a:latin typeface="Perpetua" panose="02020502060401020303" pitchFamily="18" charset="0"/>
                <a:cs typeface="Times" panose="02020603050405020304" pitchFamily="18" charset="0"/>
              </a:rPr>
              <a:t>Many </a:t>
            </a:r>
            <a:r>
              <a:rPr lang="en-US" dirty="0">
                <a:solidFill>
                  <a:schemeClr val="accent1"/>
                </a:solidFill>
                <a:latin typeface="Perpetua" panose="02020502060401020303" pitchFamily="18" charset="0"/>
                <a:cs typeface="Times" panose="02020603050405020304" pitchFamily="18" charset="0"/>
              </a:rPr>
              <a:t>others</a:t>
            </a:r>
            <a:r>
              <a:rPr lang="en-US" dirty="0" smtClean="0">
                <a:solidFill>
                  <a:schemeClr val="accent1"/>
                </a:solidFill>
                <a:latin typeface="Perpetua" panose="02020502060401020303" pitchFamily="18" charset="0"/>
                <a:cs typeface="Times" panose="02020603050405020304" pitchFamily="18" charset="0"/>
              </a:rPr>
              <a:t>….</a:t>
            </a:r>
            <a:endParaRPr lang="en-US" dirty="0">
              <a:solidFill>
                <a:schemeClr val="accent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35125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Phone survey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347" y="2227263"/>
            <a:ext cx="6457244" cy="3632200"/>
          </a:xfrm>
        </p:spPr>
      </p:pic>
    </p:spTree>
    <p:extLst>
      <p:ext uri="{BB962C8B-B14F-4D97-AF65-F5344CB8AC3E}">
        <p14:creationId xmlns:p14="http://schemas.microsoft.com/office/powerpoint/2010/main" val="179115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87" y="616611"/>
            <a:ext cx="8235142" cy="1237589"/>
          </a:xfrm>
        </p:spPr>
        <p:txBody>
          <a:bodyPr anchor="ctr">
            <a:noAutofit/>
          </a:bodyPr>
          <a:lstStyle/>
          <a:p>
            <a:pPr marL="457200" lvl="1" indent="0" algn="ctr">
              <a:lnSpc>
                <a:spcPct val="120000"/>
              </a:lnSpc>
            </a:pPr>
            <a:r>
              <a:rPr lang="en-US" sz="3000" dirty="0" smtClean="0">
                <a:solidFill>
                  <a:schemeClr val="bg1"/>
                </a:solidFill>
                <a:latin typeface="Perpetua" panose="02020502060401020303" pitchFamily="18" charset="0"/>
                <a:cs typeface="Times" panose="02020603050405020304" pitchFamily="18" charset="0"/>
              </a:rPr>
              <a:t>S2: RECURRENCE OF MALTREATMENT</a:t>
            </a:r>
            <a:endParaRPr lang="en-US" sz="3000" dirty="0">
              <a:solidFill>
                <a:srgbClr val="BEAA64"/>
              </a:solidFill>
              <a:latin typeface="Perpetua" panose="02020502060401020303" pitchFamily="18" charset="0"/>
              <a:cs typeface="Times New Roman"/>
            </a:endParaRPr>
          </a:p>
        </p:txBody>
      </p:sp>
      <p:sp>
        <p:nvSpPr>
          <p:cNvPr id="51" name="Rectangle 50"/>
          <p:cNvSpPr/>
          <p:nvPr/>
        </p:nvSpPr>
        <p:spPr>
          <a:xfrm>
            <a:off x="1683259" y="2208645"/>
            <a:ext cx="1737360" cy="4495800"/>
          </a:xfrm>
          <a:prstGeom prst="rect">
            <a:avLst/>
          </a:prstGeom>
          <a:solidFill>
            <a:schemeClr val="accent1">
              <a:lumMod val="20000"/>
              <a:lumOff val="80000"/>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cxnSp>
        <p:nvCxnSpPr>
          <p:cNvPr id="52" name="Straight Connector 51"/>
          <p:cNvCxnSpPr/>
          <p:nvPr/>
        </p:nvCxnSpPr>
        <p:spPr>
          <a:xfrm>
            <a:off x="1676400" y="2197100"/>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244587" y="1844316"/>
            <a:ext cx="838691"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New Roman"/>
              </a:rPr>
              <a:t>7/1/17</a:t>
            </a:r>
            <a:endParaRPr lang="en-US" dirty="0">
              <a:solidFill>
                <a:schemeClr val="accent1"/>
              </a:solidFill>
              <a:latin typeface="Perpetua" panose="02020502060401020303" pitchFamily="18" charset="0"/>
              <a:cs typeface="Times New Roman"/>
            </a:endParaRPr>
          </a:p>
        </p:txBody>
      </p:sp>
      <p:cxnSp>
        <p:nvCxnSpPr>
          <p:cNvPr id="54" name="Straight Connector 53"/>
          <p:cNvCxnSpPr/>
          <p:nvPr/>
        </p:nvCxnSpPr>
        <p:spPr>
          <a:xfrm>
            <a:off x="3420619" y="2197100"/>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958478" y="1853427"/>
            <a:ext cx="944489"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New Roman"/>
              </a:rPr>
              <a:t>6/30/18</a:t>
            </a:r>
            <a:endParaRPr lang="en-US" dirty="0">
              <a:solidFill>
                <a:schemeClr val="accent1"/>
              </a:solidFill>
              <a:latin typeface="Perpetua" panose="02020502060401020303" pitchFamily="18" charset="0"/>
              <a:cs typeface="Times New Roman"/>
            </a:endParaRPr>
          </a:p>
        </p:txBody>
      </p:sp>
      <p:cxnSp>
        <p:nvCxnSpPr>
          <p:cNvPr id="58" name="Straight Connector 57"/>
          <p:cNvCxnSpPr/>
          <p:nvPr/>
        </p:nvCxnSpPr>
        <p:spPr>
          <a:xfrm>
            <a:off x="1539240" y="2468880"/>
            <a:ext cx="914400" cy="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59" name="Straight Connector 58"/>
          <p:cNvCxnSpPr/>
          <p:nvPr/>
        </p:nvCxnSpPr>
        <p:spPr>
          <a:xfrm>
            <a:off x="2500122" y="2884395"/>
            <a:ext cx="2971800" cy="2540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a:off x="1356360" y="4306916"/>
            <a:ext cx="548640" cy="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1" name="Straight Connector 60"/>
          <p:cNvCxnSpPr/>
          <p:nvPr/>
        </p:nvCxnSpPr>
        <p:spPr>
          <a:xfrm>
            <a:off x="1539240" y="5967614"/>
            <a:ext cx="365760" cy="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a:off x="2053229" y="4016246"/>
            <a:ext cx="1188720" cy="0"/>
          </a:xfrm>
          <a:prstGeom prst="line">
            <a:avLst/>
          </a:prstGeom>
          <a:ln w="38100">
            <a:solidFill>
              <a:schemeClr val="accent2">
                <a:lumMod val="60000"/>
                <a:lumOff val="40000"/>
              </a:schemeClr>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3" name="Straight Connector 62"/>
          <p:cNvCxnSpPr/>
          <p:nvPr/>
        </p:nvCxnSpPr>
        <p:spPr>
          <a:xfrm>
            <a:off x="3241949" y="5104015"/>
            <a:ext cx="576072" cy="0"/>
          </a:xfrm>
          <a:prstGeom prst="line">
            <a:avLst/>
          </a:prstGeom>
          <a:ln w="38100">
            <a:solidFill>
              <a:schemeClr val="accent2">
                <a:lumMod val="60000"/>
                <a:lumOff val="40000"/>
              </a:schemeClr>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a:off x="2183675" y="5575531"/>
            <a:ext cx="3352800" cy="2540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5" name="Straight Connector 64"/>
          <p:cNvCxnSpPr/>
          <p:nvPr/>
        </p:nvCxnSpPr>
        <p:spPr>
          <a:xfrm flipV="1">
            <a:off x="739627" y="3413484"/>
            <a:ext cx="2468880" cy="25400"/>
          </a:xfrm>
          <a:prstGeom prst="line">
            <a:avLst/>
          </a:prstGeom>
          <a:ln w="38100">
            <a:solidFill>
              <a:schemeClr val="accent1"/>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a:off x="2590800" y="6283036"/>
            <a:ext cx="1005840" cy="0"/>
          </a:xfrm>
          <a:prstGeom prst="line">
            <a:avLst/>
          </a:prstGeom>
          <a:ln w="38100">
            <a:solidFill>
              <a:schemeClr val="accent2">
                <a:lumMod val="60000"/>
                <a:lumOff val="40000"/>
              </a:schemeClr>
            </a:solidFill>
            <a:headEnd type="oval" w="lg" len="med"/>
            <a:tailEnd type="diamond" w="lg" len="med"/>
          </a:ln>
          <a:effectLst/>
        </p:spPr>
        <p:style>
          <a:lnRef idx="2">
            <a:schemeClr val="accent2"/>
          </a:lnRef>
          <a:fillRef idx="0">
            <a:schemeClr val="accent2"/>
          </a:fillRef>
          <a:effectRef idx="1">
            <a:schemeClr val="accent2"/>
          </a:effectRef>
          <a:fontRef idx="minor">
            <a:schemeClr val="tx1"/>
          </a:fontRef>
        </p:style>
      </p:cxnSp>
      <p:cxnSp>
        <p:nvCxnSpPr>
          <p:cNvPr id="67" name="Straight Connector 66"/>
          <p:cNvCxnSpPr/>
          <p:nvPr/>
        </p:nvCxnSpPr>
        <p:spPr>
          <a:xfrm flipV="1">
            <a:off x="2538222" y="4646814"/>
            <a:ext cx="2895600" cy="25400"/>
          </a:xfrm>
          <a:prstGeom prst="line">
            <a:avLst/>
          </a:prstGeom>
          <a:ln w="38100">
            <a:solidFill>
              <a:schemeClr val="accent1"/>
            </a:solidFill>
            <a:headEnd type="oval" w="lg" len="med"/>
            <a:tailEnd type="none" w="sm" len="sm"/>
          </a:ln>
          <a:effectLst/>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a:off x="5164836" y="2197100"/>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700053" y="1846186"/>
            <a:ext cx="944489"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New Roman"/>
              </a:rPr>
              <a:t>6/30/19</a:t>
            </a:r>
            <a:endParaRPr lang="en-US" dirty="0">
              <a:solidFill>
                <a:schemeClr val="accent1"/>
              </a:solidFill>
              <a:latin typeface="Perpetua" panose="02020502060401020303" pitchFamily="18" charset="0"/>
              <a:cs typeface="Times New Roman"/>
            </a:endParaRPr>
          </a:p>
        </p:txBody>
      </p:sp>
      <p:sp>
        <p:nvSpPr>
          <p:cNvPr id="90" name="TextBox 89"/>
          <p:cNvSpPr txBox="1"/>
          <p:nvPr/>
        </p:nvSpPr>
        <p:spPr>
          <a:xfrm>
            <a:off x="6036891" y="2277308"/>
            <a:ext cx="2651760" cy="3477875"/>
          </a:xfrm>
          <a:prstGeom prst="rect">
            <a:avLst/>
          </a:prstGeom>
          <a:noFill/>
        </p:spPr>
        <p:txBody>
          <a:bodyPr wrap="square" rtlCol="0">
            <a:spAutoFit/>
          </a:bodyPr>
          <a:lstStyle/>
          <a:p>
            <a:r>
              <a:rPr lang="en-US" sz="2000" dirty="0" smtClean="0">
                <a:solidFill>
                  <a:schemeClr val="accent1"/>
                </a:solidFill>
                <a:latin typeface="Perpetua" panose="02020502060401020303" pitchFamily="18" charset="0"/>
                <a:cs typeface="Times New Roman"/>
              </a:rPr>
              <a:t>Children with a substantiated allegation during the 12-month period</a:t>
            </a:r>
            <a:endParaRPr lang="en-US" sz="2000" b="1" dirty="0" smtClean="0">
              <a:solidFill>
                <a:schemeClr val="accent1"/>
              </a:solidFill>
              <a:latin typeface="Perpetua" panose="02020502060401020303" pitchFamily="18" charset="0"/>
              <a:cs typeface="Times New Roman"/>
            </a:endParaRPr>
          </a:p>
          <a:p>
            <a:endParaRPr lang="en-US" sz="2000" dirty="0" smtClean="0">
              <a:solidFill>
                <a:schemeClr val="accent1"/>
              </a:solidFill>
              <a:latin typeface="Perpetua" panose="02020502060401020303" pitchFamily="18" charset="0"/>
              <a:cs typeface="Times New Roman"/>
            </a:endParaRPr>
          </a:p>
          <a:p>
            <a:r>
              <a:rPr lang="en-US" sz="2000" dirty="0" smtClean="0">
                <a:solidFill>
                  <a:schemeClr val="accent1"/>
                </a:solidFill>
                <a:latin typeface="Perpetua" panose="02020502060401020303" pitchFamily="18" charset="0"/>
                <a:cs typeface="Times New Roman"/>
              </a:rPr>
              <a:t>Children with another substantiated allegation within 12 months</a:t>
            </a:r>
            <a:endParaRPr lang="en-US" sz="2000" b="1" dirty="0" smtClean="0">
              <a:solidFill>
                <a:schemeClr val="accent1"/>
              </a:solidFill>
              <a:latin typeface="Perpetua" panose="02020502060401020303" pitchFamily="18" charset="0"/>
              <a:cs typeface="Times New Roman"/>
            </a:endParaRPr>
          </a:p>
          <a:p>
            <a:endParaRPr lang="en-US" sz="2000" dirty="0" smtClean="0">
              <a:solidFill>
                <a:schemeClr val="accent1"/>
              </a:solidFill>
              <a:latin typeface="Perpetua" panose="02020502060401020303" pitchFamily="18" charset="0"/>
              <a:cs typeface="Times New Roman"/>
            </a:endParaRPr>
          </a:p>
          <a:p>
            <a:r>
              <a:rPr lang="en-US" sz="2000" dirty="0" smtClean="0">
                <a:solidFill>
                  <a:schemeClr val="accent1"/>
                </a:solidFill>
                <a:latin typeface="Perpetua" panose="02020502060401020303" pitchFamily="18" charset="0"/>
                <a:cs typeface="Times New Roman"/>
              </a:rPr>
              <a:t>National Standard: </a:t>
            </a:r>
            <a:r>
              <a:rPr lang="en-US" sz="2000" b="1" dirty="0">
                <a:solidFill>
                  <a:schemeClr val="accent1"/>
                </a:solidFill>
                <a:latin typeface="Perpetua" panose="02020502060401020303" pitchFamily="18" charset="0"/>
                <a:cs typeface="Times New Roman"/>
              </a:rPr>
              <a:t>&lt;</a:t>
            </a:r>
            <a:r>
              <a:rPr lang="en-US" sz="2000" b="1" dirty="0" smtClean="0">
                <a:solidFill>
                  <a:schemeClr val="accent1"/>
                </a:solidFill>
                <a:latin typeface="Perpetua" panose="02020502060401020303" pitchFamily="18" charset="0"/>
                <a:cs typeface="Times New Roman"/>
              </a:rPr>
              <a:t>=9.1%</a:t>
            </a:r>
          </a:p>
        </p:txBody>
      </p:sp>
    </p:spTree>
    <p:extLst>
      <p:ext uri="{BB962C8B-B14F-4D97-AF65-F5344CB8AC3E}">
        <p14:creationId xmlns:p14="http://schemas.microsoft.com/office/powerpoint/2010/main" val="374901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90">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90">
                                            <p:txEl>
                                              <p:pRg st="2" end="2"/>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4" presetClass="emph" presetSubtype="0" fill="hold" nodeType="clickEffect">
                                  <p:stCondLst>
                                    <p:cond delay="0"/>
                                  </p:stCondLst>
                                  <p:childTnLst>
                                    <p:animClr clrSpc="hsl" dir="cw">
                                      <p:cBhvr override="childStyle">
                                        <p:cTn id="24" dur="500" fill="hold"/>
                                        <p:tgtEl>
                                          <p:spTgt spid="62"/>
                                        </p:tgtEl>
                                        <p:attrNameLst>
                                          <p:attrName>style.color</p:attrName>
                                        </p:attrNameLst>
                                      </p:cBhvr>
                                      <p:by>
                                        <p:hsl h="0" s="-12549" l="-25098"/>
                                      </p:by>
                                    </p:animClr>
                                    <p:animClr clrSpc="hsl" dir="cw">
                                      <p:cBhvr>
                                        <p:cTn id="25" dur="500" fill="hold"/>
                                        <p:tgtEl>
                                          <p:spTgt spid="62"/>
                                        </p:tgtEl>
                                        <p:attrNameLst>
                                          <p:attrName>fillcolor</p:attrName>
                                        </p:attrNameLst>
                                      </p:cBhvr>
                                      <p:by>
                                        <p:hsl h="0" s="-12549" l="-25098"/>
                                      </p:by>
                                    </p:animClr>
                                    <p:animClr clrSpc="hsl" dir="cw">
                                      <p:cBhvr>
                                        <p:cTn id="26" dur="500" fill="hold"/>
                                        <p:tgtEl>
                                          <p:spTgt spid="62"/>
                                        </p:tgtEl>
                                        <p:attrNameLst>
                                          <p:attrName>stroke.color</p:attrName>
                                        </p:attrNameLst>
                                      </p:cBhvr>
                                      <p:by>
                                        <p:hsl h="0" s="-12549" l="-25098"/>
                                      </p:by>
                                    </p:animClr>
                                    <p:set>
                                      <p:cBhvr>
                                        <p:cTn id="27" dur="500" fill="hold"/>
                                        <p:tgtEl>
                                          <p:spTgt spid="62"/>
                                        </p:tgtEl>
                                        <p:attrNameLst>
                                          <p:attrName>fill.type</p:attrName>
                                        </p:attrNameLst>
                                      </p:cBhvr>
                                      <p:to>
                                        <p:strVal val="solid"/>
                                      </p:to>
                                    </p:set>
                                  </p:childTnLst>
                                </p:cTn>
                              </p:par>
                              <p:par>
                                <p:cTn id="28" presetID="24" presetClass="emph" presetSubtype="0" fill="hold" nodeType="withEffect">
                                  <p:stCondLst>
                                    <p:cond delay="0"/>
                                  </p:stCondLst>
                                  <p:childTnLst>
                                    <p:animClr clrSpc="hsl" dir="cw">
                                      <p:cBhvr override="childStyle">
                                        <p:cTn id="29" dur="500" fill="hold"/>
                                        <p:tgtEl>
                                          <p:spTgt spid="63"/>
                                        </p:tgtEl>
                                        <p:attrNameLst>
                                          <p:attrName>style.color</p:attrName>
                                        </p:attrNameLst>
                                      </p:cBhvr>
                                      <p:by>
                                        <p:hsl h="0" s="-12549" l="-25098"/>
                                      </p:by>
                                    </p:animClr>
                                    <p:animClr clrSpc="hsl" dir="cw">
                                      <p:cBhvr>
                                        <p:cTn id="30" dur="500" fill="hold"/>
                                        <p:tgtEl>
                                          <p:spTgt spid="63"/>
                                        </p:tgtEl>
                                        <p:attrNameLst>
                                          <p:attrName>fillcolor</p:attrName>
                                        </p:attrNameLst>
                                      </p:cBhvr>
                                      <p:by>
                                        <p:hsl h="0" s="-12549" l="-25098"/>
                                      </p:by>
                                    </p:animClr>
                                    <p:animClr clrSpc="hsl" dir="cw">
                                      <p:cBhvr>
                                        <p:cTn id="31" dur="500" fill="hold"/>
                                        <p:tgtEl>
                                          <p:spTgt spid="63"/>
                                        </p:tgtEl>
                                        <p:attrNameLst>
                                          <p:attrName>stroke.color</p:attrName>
                                        </p:attrNameLst>
                                      </p:cBhvr>
                                      <p:by>
                                        <p:hsl h="0" s="-12549" l="-25098"/>
                                      </p:by>
                                    </p:animClr>
                                    <p:set>
                                      <p:cBhvr>
                                        <p:cTn id="32" dur="500" fill="hold"/>
                                        <p:tgtEl>
                                          <p:spTgt spid="63"/>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500" fill="hold"/>
                                        <p:tgtEl>
                                          <p:spTgt spid="66"/>
                                        </p:tgtEl>
                                        <p:attrNameLst>
                                          <p:attrName>style.color</p:attrName>
                                        </p:attrNameLst>
                                      </p:cBhvr>
                                      <p:by>
                                        <p:hsl h="0" s="-12549" l="-25098"/>
                                      </p:by>
                                    </p:animClr>
                                    <p:animClr clrSpc="hsl" dir="cw">
                                      <p:cBhvr>
                                        <p:cTn id="35" dur="500" fill="hold"/>
                                        <p:tgtEl>
                                          <p:spTgt spid="66"/>
                                        </p:tgtEl>
                                        <p:attrNameLst>
                                          <p:attrName>fillcolor</p:attrName>
                                        </p:attrNameLst>
                                      </p:cBhvr>
                                      <p:by>
                                        <p:hsl h="0" s="-12549" l="-25098"/>
                                      </p:by>
                                    </p:animClr>
                                    <p:animClr clrSpc="hsl" dir="cw">
                                      <p:cBhvr>
                                        <p:cTn id="36" dur="500" fill="hold"/>
                                        <p:tgtEl>
                                          <p:spTgt spid="66"/>
                                        </p:tgtEl>
                                        <p:attrNameLst>
                                          <p:attrName>stroke.color</p:attrName>
                                        </p:attrNameLst>
                                      </p:cBhvr>
                                      <p:by>
                                        <p:hsl h="0" s="-12549" l="-25098"/>
                                      </p:by>
                                    </p:animClr>
                                    <p:set>
                                      <p:cBhvr>
                                        <p:cTn id="37" dur="500" fill="hold"/>
                                        <p:tgtEl>
                                          <p:spTgt spid="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1100-000002000000}"/>
              </a:ext>
            </a:extLst>
          </p:cNvPr>
          <p:cNvGraphicFramePr>
            <a:graphicFrameLocks noGrp="1"/>
          </p:cNvGraphicFramePr>
          <p:nvPr>
            <p:extLst>
              <p:ext uri="{D42A27DB-BD31-4B8C-83A1-F6EECF244321}">
                <p14:modId xmlns:p14="http://schemas.microsoft.com/office/powerpoint/2010/main" val="1613678933"/>
              </p:ext>
            </p:extLst>
          </p:nvPr>
        </p:nvGraphicFramePr>
        <p:xfrm>
          <a:off x="0" y="598516"/>
          <a:ext cx="9144000" cy="6259484"/>
        </p:xfrm>
        <a:graphic>
          <a:graphicData uri="http://schemas.openxmlformats.org/drawingml/2006/chart">
            <c:chart xmlns:c="http://schemas.openxmlformats.org/drawingml/2006/chart" xmlns:r="http://schemas.openxmlformats.org/officeDocument/2006/relationships" r:id="rId2"/>
          </a:graphicData>
        </a:graphic>
      </p:graphicFrame>
      <p:sp>
        <p:nvSpPr>
          <p:cNvPr id="4" name="Up Arrow 3"/>
          <p:cNvSpPr/>
          <p:nvPr/>
        </p:nvSpPr>
        <p:spPr>
          <a:xfrm flipV="1">
            <a:off x="8905703" y="2377439"/>
            <a:ext cx="45719" cy="48768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1580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114439306"/>
              </p:ext>
            </p:extLst>
          </p:nvPr>
        </p:nvGraphicFramePr>
        <p:xfrm>
          <a:off x="0" y="571500"/>
          <a:ext cx="9144000" cy="62865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162105" y="2671155"/>
            <a:ext cx="1671553" cy="246221"/>
          </a:xfrm>
          <a:prstGeom prst="rect">
            <a:avLst/>
          </a:prstGeom>
          <a:noFill/>
        </p:spPr>
        <p:txBody>
          <a:bodyPr wrap="square" rtlCol="0">
            <a:spAutoFit/>
          </a:bodyPr>
          <a:lstStyle/>
          <a:p>
            <a:r>
              <a:rPr lang="en-US" sz="1000" b="1" dirty="0" smtClean="0">
                <a:solidFill>
                  <a:srgbClr val="C00000"/>
                </a:solidFill>
                <a:latin typeface="Times" panose="02020603050405020304" pitchFamily="18" charset="0"/>
                <a:cs typeface="Times" panose="02020603050405020304" pitchFamily="18" charset="0"/>
              </a:rPr>
              <a:t>National Standard: ≤ 9.1%</a:t>
            </a:r>
            <a:endParaRPr lang="en-US" sz="1000" b="1" dirty="0">
              <a:solidFill>
                <a:srgbClr val="C00000"/>
              </a:solidFill>
              <a:latin typeface="Times" panose="02020603050405020304" pitchFamily="18" charset="0"/>
              <a:cs typeface="Times" panose="02020603050405020304" pitchFamily="18" charset="0"/>
            </a:endParaRPr>
          </a:p>
        </p:txBody>
      </p:sp>
      <p:sp>
        <p:nvSpPr>
          <p:cNvPr id="5" name="Up Arrow 4"/>
          <p:cNvSpPr/>
          <p:nvPr/>
        </p:nvSpPr>
        <p:spPr>
          <a:xfrm flipV="1">
            <a:off x="8808901" y="2152152"/>
            <a:ext cx="45719" cy="48768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894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Phone survey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347" y="2227263"/>
            <a:ext cx="6457244" cy="3632200"/>
          </a:xfrm>
        </p:spPr>
      </p:pic>
    </p:spTree>
    <p:extLst>
      <p:ext uri="{BB962C8B-B14F-4D97-AF65-F5344CB8AC3E}">
        <p14:creationId xmlns:p14="http://schemas.microsoft.com/office/powerpoint/2010/main" val="417733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748407192"/>
              </p:ext>
            </p:extLst>
          </p:nvPr>
        </p:nvGraphicFramePr>
        <p:xfrm>
          <a:off x="0" y="554183"/>
          <a:ext cx="9143999" cy="630381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06629" y="4894614"/>
            <a:ext cx="1671553" cy="246221"/>
          </a:xfrm>
          <a:prstGeom prst="rect">
            <a:avLst/>
          </a:prstGeom>
          <a:noFill/>
        </p:spPr>
        <p:txBody>
          <a:bodyPr wrap="square" rtlCol="0">
            <a:spAutoFit/>
          </a:bodyPr>
          <a:lstStyle/>
          <a:p>
            <a:r>
              <a:rPr lang="en-US" sz="1000" b="1" dirty="0" smtClean="0">
                <a:solidFill>
                  <a:srgbClr val="C00000"/>
                </a:solidFill>
                <a:latin typeface="Times" panose="02020603050405020304" pitchFamily="18" charset="0"/>
                <a:cs typeface="Times" panose="02020603050405020304" pitchFamily="18" charset="0"/>
              </a:rPr>
              <a:t>National Standard: ≤ 9.1%</a:t>
            </a:r>
            <a:endParaRPr lang="en-US" sz="1000" b="1" dirty="0">
              <a:solidFill>
                <a:srgbClr val="C00000"/>
              </a:solidFill>
              <a:latin typeface="Times" panose="02020603050405020304" pitchFamily="18" charset="0"/>
              <a:cs typeface="Times" panose="02020603050405020304" pitchFamily="18" charset="0"/>
            </a:endParaRPr>
          </a:p>
        </p:txBody>
      </p:sp>
      <p:sp>
        <p:nvSpPr>
          <p:cNvPr id="4" name="Up Arrow 3"/>
          <p:cNvSpPr/>
          <p:nvPr/>
        </p:nvSpPr>
        <p:spPr>
          <a:xfrm flipV="1">
            <a:off x="512647" y="4274412"/>
            <a:ext cx="45719" cy="487680"/>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62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Phone survey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550" y="2227263"/>
            <a:ext cx="7281747" cy="3632200"/>
          </a:xfrm>
        </p:spPr>
      </p:pic>
    </p:spTree>
    <p:extLst>
      <p:ext uri="{BB962C8B-B14F-4D97-AF65-F5344CB8AC3E}">
        <p14:creationId xmlns:p14="http://schemas.microsoft.com/office/powerpoint/2010/main" val="242169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9130"/>
            <a:ext cx="9144000" cy="6717324"/>
          </a:xfrm>
          <a:prstGeom prst="rect">
            <a:avLst/>
          </a:prstGeom>
        </p:spPr>
      </p:pic>
      <p:sp>
        <p:nvSpPr>
          <p:cNvPr id="9" name="Title 1"/>
          <p:cNvSpPr>
            <a:spLocks noGrp="1"/>
          </p:cNvSpPr>
          <p:nvPr>
            <p:ph type="ctrTitle"/>
          </p:nvPr>
        </p:nvSpPr>
        <p:spPr>
          <a:xfrm>
            <a:off x="530942" y="2525904"/>
            <a:ext cx="8082116" cy="1866911"/>
          </a:xfrm>
          <a:effectLst/>
        </p:spPr>
        <p:txBody>
          <a:bodyPr>
            <a:noAutofit/>
          </a:bodyPr>
          <a:lstStyle/>
          <a:p>
            <a:r>
              <a:rPr lang="en-US" sz="11100" b="1" i="1" dirty="0" smtClean="0">
                <a:solidFill>
                  <a:schemeClr val="bg1"/>
                </a:solidFill>
                <a:latin typeface="Bradley Hand ITC" panose="03070402050302030203" pitchFamily="66" charset="0"/>
              </a:rPr>
              <a:t>Welcome</a:t>
            </a:r>
            <a:endParaRPr lang="en-US" sz="11100" b="1" i="1" dirty="0">
              <a:solidFill>
                <a:schemeClr val="bg1"/>
              </a:solidFill>
              <a:latin typeface="Bradley Hand ITC" panose="03070402050302030203" pitchFamily="66" charset="0"/>
            </a:endParaRPr>
          </a:p>
        </p:txBody>
      </p:sp>
      <p:pic>
        <p:nvPicPr>
          <p:cNvPr id="6"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1332" y="343891"/>
            <a:ext cx="2077196" cy="2153501"/>
          </a:xfrm>
          <a:prstGeom prst="rect">
            <a:avLst/>
          </a:prstGeom>
          <a:noFill/>
          <a:ln>
            <a:noFill/>
          </a:ln>
        </p:spPr>
      </p:pic>
    </p:spTree>
    <p:extLst>
      <p:ext uri="{BB962C8B-B14F-4D97-AF65-F5344CB8AC3E}">
        <p14:creationId xmlns:p14="http://schemas.microsoft.com/office/powerpoint/2010/main" val="2389248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900-000002000000}"/>
              </a:ext>
            </a:extLst>
          </p:cNvPr>
          <p:cNvGraphicFramePr>
            <a:graphicFrameLocks noGrp="1"/>
          </p:cNvGraphicFramePr>
          <p:nvPr>
            <p:extLst>
              <p:ext uri="{D42A27DB-BD31-4B8C-83A1-F6EECF244321}">
                <p14:modId xmlns:p14="http://schemas.microsoft.com/office/powerpoint/2010/main" val="2403685725"/>
              </p:ext>
            </p:extLst>
          </p:nvPr>
        </p:nvGraphicFramePr>
        <p:xfrm>
          <a:off x="0" y="559725"/>
          <a:ext cx="9144000" cy="6298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41384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B00-000002000000}"/>
              </a:ext>
            </a:extLst>
          </p:cNvPr>
          <p:cNvGraphicFramePr>
            <a:graphicFrameLocks noGrp="1"/>
          </p:cNvGraphicFramePr>
          <p:nvPr>
            <p:extLst>
              <p:ext uri="{D42A27DB-BD31-4B8C-83A1-F6EECF244321}">
                <p14:modId xmlns:p14="http://schemas.microsoft.com/office/powerpoint/2010/main" val="98930584"/>
              </p:ext>
            </p:extLst>
          </p:nvPr>
        </p:nvGraphicFramePr>
        <p:xfrm>
          <a:off x="0" y="587432"/>
          <a:ext cx="9144000" cy="62705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25328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D00-000002000000}"/>
              </a:ext>
            </a:extLst>
          </p:cNvPr>
          <p:cNvGraphicFramePr>
            <a:graphicFrameLocks noGrp="1"/>
          </p:cNvGraphicFramePr>
          <p:nvPr>
            <p:extLst>
              <p:ext uri="{D42A27DB-BD31-4B8C-83A1-F6EECF244321}">
                <p14:modId xmlns:p14="http://schemas.microsoft.com/office/powerpoint/2010/main" val="1798408770"/>
              </p:ext>
            </p:extLst>
          </p:nvPr>
        </p:nvGraphicFramePr>
        <p:xfrm>
          <a:off x="0" y="565265"/>
          <a:ext cx="9144000" cy="62927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0741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827" y="5545393"/>
            <a:ext cx="5889522" cy="1150374"/>
          </a:xfrm>
          <a:prstGeom prst="rect">
            <a:avLst/>
          </a:prstGeom>
        </p:spPr>
      </p:pic>
      <p:sp>
        <p:nvSpPr>
          <p:cNvPr id="3" name="Title 2"/>
          <p:cNvSpPr>
            <a:spLocks noGrp="1"/>
          </p:cNvSpPr>
          <p:nvPr>
            <p:ph type="title"/>
          </p:nvPr>
        </p:nvSpPr>
        <p:spPr>
          <a:xfrm>
            <a:off x="454429" y="587434"/>
            <a:ext cx="8218516" cy="1274618"/>
          </a:xfrm>
        </p:spPr>
        <p:txBody>
          <a:bodyPr anchor="ctr">
            <a:normAutofit/>
          </a:bodyPr>
          <a:lstStyle/>
          <a:p>
            <a:pPr algn="ctr"/>
            <a:r>
              <a:rPr lang="en-US" sz="3000" dirty="0" smtClean="0">
                <a:cs typeface="Times" panose="02020603050405020304" pitchFamily="18" charset="0"/>
              </a:rPr>
              <a:t>Game!</a:t>
            </a:r>
            <a:br>
              <a:rPr lang="en-US" sz="3000" dirty="0" smtClean="0">
                <a:cs typeface="Times" panose="02020603050405020304" pitchFamily="18" charset="0"/>
              </a:rPr>
            </a:br>
            <a:r>
              <a:rPr lang="en-US" sz="3600" b="1" dirty="0" smtClean="0">
                <a:cs typeface="Times" panose="02020603050405020304" pitchFamily="18" charset="0"/>
              </a:rPr>
              <a:t>WE OBSERVE  THAT</a:t>
            </a:r>
            <a:endParaRPr lang="en-US" sz="3600" b="1" dirty="0">
              <a:cs typeface="Times" panose="02020603050405020304" pitchFamily="18" charset="0"/>
            </a:endParaRPr>
          </a:p>
        </p:txBody>
      </p:sp>
      <p:sp>
        <p:nvSpPr>
          <p:cNvPr id="13" name="TextBox 12"/>
          <p:cNvSpPr txBox="1"/>
          <p:nvPr/>
        </p:nvSpPr>
        <p:spPr>
          <a:xfrm>
            <a:off x="454429" y="1862051"/>
            <a:ext cx="8218516" cy="4031873"/>
          </a:xfrm>
          <a:prstGeom prst="rect">
            <a:avLst/>
          </a:prstGeom>
          <a:noFill/>
        </p:spPr>
        <p:txBody>
          <a:bodyPr wrap="square" rtlCol="0">
            <a:spAutoFit/>
          </a:bodyPr>
          <a:lstStyle/>
          <a:p>
            <a:pPr marL="342900" indent="-342900">
              <a:buAutoNum type="arabicPeriod"/>
            </a:pPr>
            <a:r>
              <a:rPr lang="en-US" sz="2000" b="1" dirty="0" smtClean="0">
                <a:solidFill>
                  <a:schemeClr val="accent1"/>
                </a:solidFill>
                <a:latin typeface="Perpetua" panose="02020502060401020303" pitchFamily="18" charset="0"/>
                <a:cs typeface="Times" panose="02020603050405020304" pitchFamily="18" charset="0"/>
              </a:rPr>
              <a:t>Make friends with the table next to you.  Introduce yourselves.  Set an intention to have fun.</a:t>
            </a:r>
          </a:p>
          <a:p>
            <a:pPr marL="342900" indent="-342900">
              <a:buAutoNum type="arabicPeriod"/>
            </a:pPr>
            <a:endParaRPr lang="en-US" sz="900" b="1" dirty="0" smtClean="0">
              <a:solidFill>
                <a:schemeClr val="accent1"/>
              </a:solidFill>
              <a:latin typeface="Perpetua" panose="02020502060401020303" pitchFamily="18" charset="0"/>
              <a:cs typeface="Times" panose="02020603050405020304" pitchFamily="18" charset="0"/>
            </a:endParaRPr>
          </a:p>
          <a:p>
            <a:pPr marL="342900" indent="-342900">
              <a:buAutoNum type="arabicPeriod"/>
            </a:pPr>
            <a:r>
              <a:rPr lang="en-US" sz="2000" b="1" dirty="0" smtClean="0">
                <a:solidFill>
                  <a:schemeClr val="accent1"/>
                </a:solidFill>
                <a:latin typeface="Perpetua" panose="02020502060401020303" pitchFamily="18" charset="0"/>
                <a:cs typeface="Times" panose="02020603050405020304" pitchFamily="18" charset="0"/>
              </a:rPr>
              <a:t>Using the provided bouncy ball, go through the “We Observe That” sequence for Measure S2, tossing the ball to your neighbors while filling in the blanks:</a:t>
            </a:r>
          </a:p>
          <a:p>
            <a:pPr marL="800100" lvl="1" indent="-342900">
              <a:buFont typeface="Arial" panose="020B0604020202020204" pitchFamily="34" charset="0"/>
              <a:buChar char="•"/>
            </a:pPr>
            <a:r>
              <a:rPr lang="en-US" sz="2000" b="1" dirty="0" smtClean="0">
                <a:solidFill>
                  <a:schemeClr val="accent1"/>
                </a:solidFill>
                <a:latin typeface="Perpetua" panose="02020502060401020303" pitchFamily="18" charset="0"/>
                <a:cs typeface="Times" panose="02020603050405020304" pitchFamily="18" charset="0"/>
              </a:rPr>
              <a:t>We observe that _____________________________________.</a:t>
            </a:r>
          </a:p>
          <a:p>
            <a:pPr marL="800100" lvl="1" indent="-342900">
              <a:buFont typeface="Arial" panose="020B0604020202020204" pitchFamily="34" charset="0"/>
              <a:buChar char="•"/>
            </a:pPr>
            <a:r>
              <a:rPr lang="en-US" sz="2000" b="1" dirty="0" smtClean="0">
                <a:solidFill>
                  <a:schemeClr val="accent1"/>
                </a:solidFill>
                <a:latin typeface="Perpetua" panose="02020502060401020303" pitchFamily="18" charset="0"/>
                <a:cs typeface="Times" panose="02020603050405020304" pitchFamily="18" charset="0"/>
              </a:rPr>
              <a:t>We think it is because _____________________________________.</a:t>
            </a:r>
          </a:p>
          <a:p>
            <a:pPr marL="800100" lvl="1" indent="-342900">
              <a:buFont typeface="Arial" panose="020B0604020202020204" pitchFamily="34" charset="0"/>
              <a:buChar char="•"/>
            </a:pPr>
            <a:r>
              <a:rPr lang="en-US" sz="2000" b="1" dirty="0" smtClean="0">
                <a:solidFill>
                  <a:schemeClr val="accent1"/>
                </a:solidFill>
                <a:latin typeface="Perpetua" panose="02020502060401020303" pitchFamily="18" charset="0"/>
                <a:cs typeface="Times" panose="02020603050405020304" pitchFamily="18" charset="0"/>
              </a:rPr>
              <a:t>So, we intend to _____________________________________.</a:t>
            </a:r>
          </a:p>
          <a:p>
            <a:pPr marL="800100" lvl="1" indent="-342900">
              <a:buFont typeface="Arial" panose="020B0604020202020204" pitchFamily="34" charset="0"/>
              <a:buChar char="•"/>
            </a:pPr>
            <a:r>
              <a:rPr lang="en-US" sz="2000" b="1" dirty="0" smtClean="0">
                <a:solidFill>
                  <a:schemeClr val="accent1"/>
                </a:solidFill>
                <a:latin typeface="Perpetua" panose="02020502060401020303" pitchFamily="18" charset="0"/>
                <a:cs typeface="Times" panose="02020603050405020304" pitchFamily="18" charset="0"/>
              </a:rPr>
              <a:t>Which will result in _____________________________________.</a:t>
            </a:r>
          </a:p>
          <a:p>
            <a:pPr marL="342900" indent="-342900">
              <a:buFont typeface="+mj-lt"/>
              <a:buAutoNum type="arabicPeriod"/>
            </a:pPr>
            <a:endParaRPr lang="en-US" sz="900" b="1" dirty="0" smtClean="0">
              <a:solidFill>
                <a:schemeClr val="accent1"/>
              </a:solidFill>
              <a:latin typeface="Perpetua" panose="02020502060401020303" pitchFamily="18" charset="0"/>
              <a:cs typeface="Times" panose="02020603050405020304" pitchFamily="18" charset="0"/>
            </a:endParaRPr>
          </a:p>
          <a:p>
            <a:pPr marL="342900" indent="-342900">
              <a:buFont typeface="+mj-lt"/>
              <a:buAutoNum type="arabicPeriod"/>
            </a:pPr>
            <a:r>
              <a:rPr lang="en-US" sz="2000" b="1" dirty="0" smtClean="0">
                <a:solidFill>
                  <a:schemeClr val="accent1"/>
                </a:solidFill>
                <a:latin typeface="Perpetua" panose="02020502060401020303" pitchFamily="18" charset="0"/>
                <a:cs typeface="Times" panose="02020603050405020304" pitchFamily="18" charset="0"/>
              </a:rPr>
              <a:t>After finishing a sequence, talk it through.  Was the sequence consistent?  Did you end with a clear, testable hypothesis?</a:t>
            </a:r>
          </a:p>
          <a:p>
            <a:pPr marL="800100" lvl="1" indent="-342900">
              <a:buFont typeface="Arial" panose="020B0604020202020204" pitchFamily="34" charset="0"/>
              <a:buChar char="•"/>
            </a:pPr>
            <a:endParaRPr lang="en-US" b="1" dirty="0">
              <a:solidFill>
                <a:schemeClr val="accent1"/>
              </a:solidFill>
              <a:latin typeface="Perpetua" panose="02020502060401020303" pitchFamily="18" charset="0"/>
              <a:cs typeface="Times" panose="02020603050405020304" pitchFamily="18" charset="0"/>
            </a:endParaRPr>
          </a:p>
        </p:txBody>
      </p:sp>
    </p:spTree>
    <p:extLst>
      <p:ext uri="{BB962C8B-B14F-4D97-AF65-F5344CB8AC3E}">
        <p14:creationId xmlns:p14="http://schemas.microsoft.com/office/powerpoint/2010/main" val="1537561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5400" b="1" dirty="0" smtClean="0">
                <a:solidFill>
                  <a:srgbClr val="00618A"/>
                </a:solidFill>
                <a:latin typeface="Bradley Hand ITC" panose="03070402050302030203" pitchFamily="66" charset="0"/>
              </a:rPr>
              <a:t>Color Blind or Color Brave? </a:t>
            </a:r>
            <a:endParaRPr lang="en-US" sz="5400" b="1" dirty="0">
              <a:solidFill>
                <a:srgbClr val="00618A"/>
              </a:solidFill>
              <a:latin typeface="Bradley Hand ITC" panose="03070402050302030203" pitchFamily="66" charset="0"/>
            </a:endParaRPr>
          </a:p>
        </p:txBody>
      </p:sp>
      <p:pic>
        <p:nvPicPr>
          <p:cNvPr id="6" name="oKtALHe3Y9Q"/>
          <p:cNvPicPr>
            <a:picLocks noGrp="1" noRot="1" noChangeAspect="1"/>
          </p:cNvPicPr>
          <p:nvPr>
            <p:ph idx="1"/>
            <a:videoFile r:link="rId1"/>
          </p:nvPr>
        </p:nvPicPr>
        <p:blipFill>
          <a:blip r:embed="rId3"/>
          <a:stretch>
            <a:fillRect/>
          </a:stretch>
        </p:blipFill>
        <p:spPr>
          <a:xfrm>
            <a:off x="2286000" y="2389310"/>
            <a:ext cx="4572000" cy="2571750"/>
          </a:xfrm>
          <a:prstGeom prst="rect">
            <a:avLst/>
          </a:prstGeom>
        </p:spPr>
      </p:pic>
    </p:spTree>
    <p:extLst>
      <p:ext uri="{BB962C8B-B14F-4D97-AF65-F5344CB8AC3E}">
        <p14:creationId xmlns:p14="http://schemas.microsoft.com/office/powerpoint/2010/main" val="33628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10686"/>
            <a:ext cx="9144000" cy="2791736"/>
          </a:xfrm>
          <a:prstGeom prst="rect">
            <a:avLst/>
          </a:prstGeom>
        </p:spPr>
      </p:pic>
      <p:sp>
        <p:nvSpPr>
          <p:cNvPr id="9" name="Title 1"/>
          <p:cNvSpPr>
            <a:spLocks noGrp="1"/>
          </p:cNvSpPr>
          <p:nvPr>
            <p:ph type="ctrTitle"/>
          </p:nvPr>
        </p:nvSpPr>
        <p:spPr>
          <a:xfrm>
            <a:off x="0" y="2025518"/>
            <a:ext cx="9144000" cy="2349852"/>
          </a:xfrm>
          <a:effectLst/>
        </p:spPr>
        <p:txBody>
          <a:bodyPr>
            <a:noAutofit/>
          </a:bodyPr>
          <a:lstStyle/>
          <a:p>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Deputy Director</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Angela Parks-Pyles</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13307" y="101381"/>
            <a:ext cx="1647378" cy="1467419"/>
          </a:xfrm>
          <a:prstGeom prst="rect">
            <a:avLst/>
          </a:prstGeom>
          <a:noFill/>
          <a:ln>
            <a:noFill/>
          </a:ln>
        </p:spPr>
      </p:pic>
      <p:sp>
        <p:nvSpPr>
          <p:cNvPr id="2" name="Rectangle 1"/>
          <p:cNvSpPr/>
          <p:nvPr/>
        </p:nvSpPr>
        <p:spPr>
          <a:xfrm>
            <a:off x="5064369" y="128282"/>
            <a:ext cx="4079631"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25" normalizeH="0" baseline="0" noProof="0" dirty="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Data-Driven Decision Making </a:t>
            </a:r>
            <a:r>
              <a:rPr kumimoji="0" lang="en-US" sz="1400" b="1" i="0" u="none" strike="noStrike" kern="1200" cap="none" spc="225" normalizeH="0" baseline="0" noProof="0" dirty="0" smtClean="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Leadership </a:t>
            </a:r>
            <a:r>
              <a:rPr kumimoji="0" lang="en-US" sz="1400" b="1" i="0" u="none" strike="noStrike" kern="1200" cap="none" spc="225" normalizeH="0" baseline="0" noProof="0" dirty="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1587618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81225"/>
            <a:ext cx="9144000" cy="1782763"/>
          </a:xfrm>
          <a:solidFill>
            <a:srgbClr val="00618A"/>
          </a:solidFill>
        </p:spPr>
        <p:txBody>
          <a:bodyPr>
            <a:normAutofit fontScale="90000"/>
          </a:bodyPr>
          <a:lstStyle/>
          <a:p>
            <a:pPr algn="ctr"/>
            <a:r>
              <a:rPr lang="en-US" sz="5400" b="1" dirty="0">
                <a:solidFill>
                  <a:srgbClr val="E12F6B"/>
                </a:solidFill>
              </a:rPr>
              <a:t/>
            </a:r>
            <a:br>
              <a:rPr lang="en-US" sz="5400" b="1" dirty="0">
                <a:solidFill>
                  <a:srgbClr val="E12F6B"/>
                </a:solidFill>
              </a:rPr>
            </a:br>
            <a:r>
              <a:rPr lang="en-US" sz="4000" b="1" dirty="0">
                <a:solidFill>
                  <a:srgbClr val="E12F6B"/>
                </a:solidFill>
                <a:latin typeface="Perpetua" panose="02020502060401020303" pitchFamily="18" charset="0"/>
              </a:rPr>
              <a:t/>
            </a:r>
            <a:br>
              <a:rPr lang="en-US" sz="4000" b="1" dirty="0">
                <a:solidFill>
                  <a:srgbClr val="E12F6B"/>
                </a:solidFill>
                <a:latin typeface="Perpetua" panose="02020502060401020303" pitchFamily="18" charset="0"/>
              </a:rPr>
            </a:br>
            <a:r>
              <a:rPr lang="en-US" sz="4000" b="1" dirty="0">
                <a:latin typeface="Perpetua" panose="02020502060401020303" pitchFamily="18" charset="0"/>
              </a:rPr>
              <a:t>Eliminating Racial Disproportionality &amp; Disparity (ERDD)</a:t>
            </a:r>
          </a:p>
        </p:txBody>
      </p:sp>
    </p:spTree>
    <p:extLst>
      <p:ext uri="{BB962C8B-B14F-4D97-AF65-F5344CB8AC3E}">
        <p14:creationId xmlns:p14="http://schemas.microsoft.com/office/powerpoint/2010/main" val="945355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8261"/>
            <a:ext cx="9144000" cy="1820008"/>
          </a:xfrm>
          <a:prstGeom prst="rect">
            <a:avLst/>
          </a:prstGeom>
          <a:solidFill>
            <a:srgbClr val="00618A"/>
          </a:solidFill>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all" spc="0" normalizeH="0" baseline="0" noProof="0" dirty="0" smtClean="0">
                <a:ln>
                  <a:noFill/>
                </a:ln>
                <a:solidFill>
                  <a:srgbClr val="E12F6B"/>
                </a:solidFill>
                <a:effectLst/>
                <a:uLnTx/>
                <a:uFillTx/>
                <a:latin typeface="Perpetua" panose="02020502060401020303" pitchFamily="18" charset="0"/>
              </a:rPr>
              <a:t/>
            </a:r>
            <a:br>
              <a:rPr kumimoji="0" lang="en-US" sz="6600" b="1" i="0" u="none" strike="noStrike" kern="1200" cap="all" spc="0" normalizeH="0" baseline="0" noProof="0" dirty="0" smtClean="0">
                <a:ln>
                  <a:noFill/>
                </a:ln>
                <a:solidFill>
                  <a:srgbClr val="E12F6B"/>
                </a:solidFill>
                <a:effectLst/>
                <a:uLnTx/>
                <a:uFillTx/>
                <a:latin typeface="Perpetua" panose="02020502060401020303" pitchFamily="18" charset="0"/>
              </a:rPr>
            </a:br>
            <a:r>
              <a:rPr kumimoji="0" lang="en-US" sz="6600" b="1" i="0" u="none" strike="noStrike" kern="1200" cap="all" spc="0" normalizeH="0" baseline="0" noProof="0" dirty="0" smtClean="0">
                <a:ln>
                  <a:noFill/>
                </a:ln>
                <a:solidFill>
                  <a:schemeClr val="bg1"/>
                </a:solidFill>
                <a:effectLst/>
                <a:uLnTx/>
                <a:uFillTx/>
                <a:latin typeface="Perpetua" panose="02020502060401020303" pitchFamily="18" charset="0"/>
              </a:rPr>
              <a:t>Office of Equity </a:t>
            </a:r>
            <a:endParaRPr kumimoji="0" lang="en-US" sz="6600" b="1" i="0" u="none" strike="noStrike" kern="1200" cap="all" spc="0" normalizeH="0" baseline="0" noProof="0" dirty="0">
              <a:ln>
                <a:noFill/>
              </a:ln>
              <a:solidFill>
                <a:schemeClr val="bg1"/>
              </a:solidFill>
              <a:effectLst/>
              <a:uLnTx/>
              <a:uFillTx/>
              <a:latin typeface="Perpetua" panose="02020502060401020303" pitchFamily="18" charset="0"/>
            </a:endParaRPr>
          </a:p>
        </p:txBody>
      </p:sp>
      <p:sp>
        <p:nvSpPr>
          <p:cNvPr id="7" name="Content Placeholder 2"/>
          <p:cNvSpPr txBox="1">
            <a:spLocks/>
          </p:cNvSpPr>
          <p:nvPr/>
        </p:nvSpPr>
        <p:spPr>
          <a:xfrm>
            <a:off x="0" y="1978269"/>
            <a:ext cx="9144000" cy="4727331"/>
          </a:xfrm>
          <a:prstGeom prst="rect">
            <a:avLst/>
          </a:prstGeom>
          <a:solidFill>
            <a:srgbClr val="00618A"/>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smtClean="0">
              <a:ln>
                <a:noFill/>
              </a:ln>
              <a:solidFill>
                <a:srgbClr val="E12F6B"/>
              </a:solidFill>
              <a:effectLst/>
              <a:uLnTx/>
              <a:uFillTx/>
              <a:latin typeface="Perpetua" panose="02020502060401020303"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100" b="0" i="0" u="none" strike="noStrike" kern="1200" cap="none" spc="0" normalizeH="0" baseline="0" noProof="0" dirty="0" smtClean="0">
                <a:ln>
                  <a:noFill/>
                </a:ln>
                <a:solidFill>
                  <a:schemeClr val="bg1"/>
                </a:solidFill>
                <a:effectLst/>
                <a:uLnTx/>
                <a:uFillTx/>
                <a:latin typeface="Perpetua" panose="02020502060401020303" pitchFamily="18" charset="0"/>
              </a:rPr>
              <a:t>Eq∙ui∙ty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smtClean="0">
                <a:ln>
                  <a:noFill/>
                </a:ln>
                <a:solidFill>
                  <a:schemeClr val="bg1"/>
                </a:solidFill>
                <a:effectLst/>
                <a:uLnTx/>
                <a:uFillTx/>
                <a:latin typeface="Perpetua" panose="02020502060401020303" pitchFamily="18" charset="0"/>
              </a:rPr>
              <a:t>Unbiased. Individual. Intentional. Support.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0" i="0" u="none" strike="noStrike" kern="1200" cap="none" spc="0" normalizeH="0" baseline="0" noProof="0" dirty="0" smtClean="0">
              <a:ln>
                <a:noFill/>
              </a:ln>
              <a:solidFill>
                <a:schemeClr val="bg1"/>
              </a:solidFill>
              <a:effectLst/>
              <a:uLnTx/>
              <a:uFillTx/>
              <a:latin typeface="Perpetua" panose="02020502060401020303"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smtClean="0">
                <a:ln>
                  <a:noFill/>
                </a:ln>
                <a:solidFill>
                  <a:schemeClr val="bg1"/>
                </a:solidFill>
                <a:effectLst/>
                <a:uLnTx/>
                <a:uFillTx/>
                <a:latin typeface="Perpetua" panose="02020502060401020303" pitchFamily="18" charset="0"/>
              </a:rPr>
              <a:t> ▪ERDD 	 ▪LGBTQ+  ▪Women &amp; Girls</a:t>
            </a:r>
            <a:endParaRPr kumimoji="0" lang="en-US" sz="4800" b="0" i="0" u="none" strike="noStrike" kern="1200" cap="none" spc="0" normalizeH="0" baseline="0" noProof="0" dirty="0">
              <a:ln>
                <a:noFill/>
              </a:ln>
              <a:solidFill>
                <a:schemeClr val="bg1"/>
              </a:solidFill>
              <a:effectLst/>
              <a:uLnTx/>
              <a:uFillTx/>
              <a:latin typeface="Perpetua" panose="02020502060401020303" pitchFamily="18" charset="0"/>
            </a:endParaRPr>
          </a:p>
        </p:txBody>
      </p:sp>
    </p:spTree>
    <p:extLst>
      <p:ext uri="{BB962C8B-B14F-4D97-AF65-F5344CB8AC3E}">
        <p14:creationId xmlns:p14="http://schemas.microsoft.com/office/powerpoint/2010/main" val="1756749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4294967295"/>
          </p:nvPr>
        </p:nvSpPr>
        <p:spPr>
          <a:xfrm>
            <a:off x="6961188" y="5624513"/>
            <a:ext cx="2182812" cy="274637"/>
          </a:xfrm>
        </p:spPr>
        <p:txBody>
          <a:bodyPr/>
          <a:lstStyle/>
          <a:p>
            <a:r>
              <a:rPr lang="en-US" dirty="0" smtClean="0"/>
              <a:t>October 28, 2019 </a:t>
            </a:r>
            <a:endParaRPr lang="ru-RU" dirty="0"/>
          </a:p>
        </p:txBody>
      </p:sp>
      <p:sp>
        <p:nvSpPr>
          <p:cNvPr id="15" name="Footer Placeholder 10">
            <a:extLst>
              <a:ext uri="{FF2B5EF4-FFF2-40B4-BE49-F238E27FC236}">
                <a16:creationId xmlns:a16="http://schemas.microsoft.com/office/drawing/2014/main" id="{1B906A6D-64CC-4021-B842-B0B179AB3E27}"/>
              </a:ext>
            </a:extLst>
          </p:cNvPr>
          <p:cNvSpPr>
            <a:spLocks noGrp="1"/>
          </p:cNvSpPr>
          <p:nvPr>
            <p:ph type="ftr" sz="quarter" idx="4294967295"/>
          </p:nvPr>
        </p:nvSpPr>
        <p:spPr>
          <a:xfrm>
            <a:off x="0" y="5399088"/>
            <a:ext cx="5829300" cy="274637"/>
          </a:xfrm>
        </p:spPr>
        <p:txBody>
          <a:bodyPr/>
          <a:lstStyle/>
          <a:p>
            <a:r>
              <a:rPr lang="en-US" sz="600" dirty="0"/>
              <a:t>Data Source: CWS/CMS 2019 Quarter 2 Extract. Extracted on October 16, 2019.</a:t>
            </a:r>
            <a:endParaRPr lang="ru-RU" sz="600" dirty="0"/>
          </a:p>
        </p:txBody>
      </p:sp>
      <p:sp>
        <p:nvSpPr>
          <p:cNvPr id="23" name="Footer Placeholder 10">
            <a:extLst>
              <a:ext uri="{FF2B5EF4-FFF2-40B4-BE49-F238E27FC236}">
                <a16:creationId xmlns:a16="http://schemas.microsoft.com/office/drawing/2014/main" id="{1B906A6D-64CC-4021-B842-B0B179AB3E27}"/>
              </a:ext>
            </a:extLst>
          </p:cNvPr>
          <p:cNvSpPr txBox="1">
            <a:spLocks/>
          </p:cNvSpPr>
          <p:nvPr/>
        </p:nvSpPr>
        <p:spPr>
          <a:xfrm>
            <a:off x="1121251" y="5671031"/>
            <a:ext cx="2531114" cy="273844"/>
          </a:xfrm>
          <a:prstGeom prst="rect">
            <a:avLst/>
          </a:prstGeom>
        </p:spPr>
        <p:txBody>
          <a:bodyPr vert="horz" lIns="68580" tIns="34290" rIns="68580" bIns="34290" rtlCol="0" anchor="ctr"/>
          <a:lstStyle>
            <a:defPPr>
              <a:defRPr lang="ru-RU"/>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50" dirty="0"/>
              <a:t>Los Angeles County</a:t>
            </a:r>
          </a:p>
          <a:p>
            <a:r>
              <a:rPr lang="en-US" sz="750" dirty="0"/>
              <a:t>Department of Children and Family Services</a:t>
            </a:r>
            <a:endParaRPr lang="ru-RU" sz="750" dirty="0"/>
          </a:p>
        </p:txBody>
      </p:sp>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3140" t="10678" r="90165" b="9860"/>
          <a:stretch/>
        </p:blipFill>
        <p:spPr>
          <a:xfrm>
            <a:off x="4259265" y="5534034"/>
            <a:ext cx="416591" cy="4577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1248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15663"/>
            <a:ext cx="9144000" cy="1727072"/>
          </a:xfrm>
          <a:solidFill>
            <a:srgbClr val="00618A"/>
          </a:solidFill>
        </p:spPr>
        <p:txBody>
          <a:bodyPr anchor="ctr">
            <a:noAutofit/>
          </a:bodyPr>
          <a:lstStyle/>
          <a:p>
            <a:pPr algn="ctr"/>
            <a:r>
              <a:rPr lang="en-US" sz="3200" b="1" i="1" dirty="0">
                <a:solidFill>
                  <a:schemeClr val="bg1"/>
                </a:solidFill>
                <a:latin typeface="Perpetua" panose="02020502060401020303" pitchFamily="18" charset="0"/>
              </a:rPr>
              <a:t>Celebrate Diversity, Ensure Inclusion &amp; Demand Equity </a:t>
            </a:r>
          </a:p>
        </p:txBody>
      </p:sp>
    </p:spTree>
    <p:extLst>
      <p:ext uri="{BB962C8B-B14F-4D97-AF65-F5344CB8AC3E}">
        <p14:creationId xmlns:p14="http://schemas.microsoft.com/office/powerpoint/2010/main" val="3243014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10686"/>
            <a:ext cx="9144001" cy="2791736"/>
          </a:xfrm>
          <a:prstGeom prst="rect">
            <a:avLst/>
          </a:prstGeom>
        </p:spPr>
      </p:pic>
      <p:sp>
        <p:nvSpPr>
          <p:cNvPr id="9" name="Title 1"/>
          <p:cNvSpPr>
            <a:spLocks noGrp="1"/>
          </p:cNvSpPr>
          <p:nvPr>
            <p:ph type="ctrTitle"/>
          </p:nvPr>
        </p:nvSpPr>
        <p:spPr>
          <a:xfrm>
            <a:off x="0" y="2010685"/>
            <a:ext cx="9144000" cy="2349852"/>
          </a:xfrm>
          <a:effectLst/>
        </p:spPr>
        <p:txBody>
          <a:bodyPr>
            <a:noAutofit/>
          </a:bodyPr>
          <a:lstStyle/>
          <a:p>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Director’s Message</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Bobby D. Cagle </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42805" y="271905"/>
            <a:ext cx="1647378" cy="1467419"/>
          </a:xfrm>
          <a:prstGeom prst="rect">
            <a:avLst/>
          </a:prstGeom>
          <a:noFill/>
          <a:ln>
            <a:noFill/>
          </a:ln>
        </p:spPr>
      </p:pic>
      <p:sp>
        <p:nvSpPr>
          <p:cNvPr id="2" name="Rectangle 1"/>
          <p:cNvSpPr/>
          <p:nvPr/>
        </p:nvSpPr>
        <p:spPr>
          <a:xfrm>
            <a:off x="5064369" y="271905"/>
            <a:ext cx="4079631" cy="523220"/>
          </a:xfrm>
          <a:prstGeom prst="rect">
            <a:avLst/>
          </a:prstGeom>
        </p:spPr>
        <p:txBody>
          <a:bodyPr wrap="square">
            <a:spAutoFit/>
          </a:bodyPr>
          <a:lstStyle/>
          <a:p>
            <a:pPr lvl="0" algn="ctr" defTabSz="685800"/>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Data-Driven Decision Making </a:t>
            </a:r>
            <a:r>
              <a:rPr lang="en-US" sz="1400" b="1" spc="225" dirty="0" smtClean="0">
                <a:solidFill>
                  <a:srgbClr val="4472C4">
                    <a:lumMod val="50000"/>
                  </a:srgbClr>
                </a:solidFill>
                <a:latin typeface="Paralucent Medium"/>
                <a:ea typeface="Lato" panose="020F0502020204030203" pitchFamily="34" charset="0"/>
                <a:cs typeface="Arial" panose="020B0604020202020204" pitchFamily="34" charset="0"/>
              </a:rPr>
              <a:t>Leadership </a:t>
            </a:r>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3852902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42899"/>
            <a:ext cx="9144000" cy="940777"/>
          </a:xfrm>
          <a:prstGeom prst="rect">
            <a:avLst/>
          </a:prstGeom>
          <a:solidFill>
            <a:srgbClr val="00618A"/>
          </a:solidFill>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6000" b="1" dirty="0" smtClean="0">
                <a:solidFill>
                  <a:schemeClr val="bg1"/>
                </a:solidFill>
                <a:latin typeface="Perpetua" panose="02020502060401020303" pitchFamily="18" charset="0"/>
              </a:rPr>
              <a:t>ERDD EFFORTS</a:t>
            </a:r>
            <a:endParaRPr lang="en-US" sz="6000" b="1" dirty="0">
              <a:solidFill>
                <a:schemeClr val="bg1"/>
              </a:solidFill>
              <a:latin typeface="Perpetua" panose="02020502060401020303" pitchFamily="18" charset="0"/>
            </a:endParaRPr>
          </a:p>
        </p:txBody>
      </p:sp>
      <p:sp>
        <p:nvSpPr>
          <p:cNvPr id="7" name="Text Placeholder 2"/>
          <p:cNvSpPr txBox="1">
            <a:spLocks/>
          </p:cNvSpPr>
          <p:nvPr/>
        </p:nvSpPr>
        <p:spPr>
          <a:xfrm>
            <a:off x="0" y="1386348"/>
            <a:ext cx="9144000" cy="4945627"/>
          </a:xfrm>
          <a:prstGeom prst="rect">
            <a:avLst/>
          </a:prstGeom>
          <a:solidFill>
            <a:srgbClr val="00618A"/>
          </a:solidFill>
          <a:ln>
            <a:noFill/>
          </a:ln>
        </p:spPr>
        <p:txBody>
          <a:bodyPr spcFirstLastPara="1" vert="horz" wrap="square" lIns="0" tIns="0" rIns="0" bIns="0" rtlCol="0" anchor="t" anchorCtr="0">
            <a:noAutofit/>
          </a:bodyPr>
          <a:lstStyle>
            <a:lvl1pPr marL="609585" lvl="0" indent="-304792" algn="l" defTabSz="914400" rtl="0" eaLnBrk="1" latinLnBrk="0" hangingPunct="1">
              <a:lnSpc>
                <a:spcPct val="90000"/>
              </a:lnSpc>
              <a:spcBef>
                <a:spcPts val="0"/>
              </a:spcBef>
              <a:spcAft>
                <a:spcPts val="0"/>
              </a:spcAft>
              <a:buSzPts val="1200"/>
              <a:buFont typeface="Arial" panose="020B0604020202020204" pitchFamily="34" charset="0"/>
              <a:buNone/>
              <a:defRPr sz="3467" b="0" i="0" kern="1200">
                <a:solidFill>
                  <a:schemeClr val="dk1"/>
                </a:solidFill>
                <a:latin typeface="Arial Black"/>
                <a:ea typeface="Arial Black"/>
                <a:cs typeface="Arial Black"/>
                <a:sym typeface="Arial Black"/>
              </a:defRPr>
            </a:lvl1pPr>
            <a:lvl2pPr marL="1219170" lvl="1" indent="-304792" algn="l" defTabSz="914400" rtl="0" eaLnBrk="1" latinLnBrk="0" hangingPunct="1">
              <a:lnSpc>
                <a:spcPct val="9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2pPr>
            <a:lvl3pPr marL="1828754" lvl="2" indent="-304792" algn="l" defTabSz="914400" rtl="0" eaLnBrk="1" latinLnBrk="0" hangingPunct="1">
              <a:lnSpc>
                <a:spcPct val="9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3pPr>
            <a:lvl4pPr marL="2438339" lvl="3"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4pPr>
            <a:lvl5pPr marL="3047924" lvl="4"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5pPr>
            <a:lvl6pPr marL="3657509" lvl="5"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6pPr>
            <a:lvl7pPr marL="4267093" lvl="6"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7pPr>
            <a:lvl8pPr marL="4876678" lvl="7"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8pPr>
            <a:lvl9pPr marL="5486263" lvl="8" indent="-304792" algn="l" defTabSz="914400" rtl="0" eaLnBrk="1" latinLnBrk="0" hangingPunct="1">
              <a:lnSpc>
                <a:spcPct val="90000"/>
              </a:lnSpc>
              <a:spcBef>
                <a:spcPts val="0"/>
              </a:spcBef>
              <a:spcAft>
                <a:spcPts val="0"/>
              </a:spcAft>
              <a:buSzPts val="1200"/>
              <a:buFont typeface="Arial" panose="020B0604020202020204" pitchFamily="34" charset="0"/>
              <a:buNone/>
              <a:defRPr sz="1600" kern="1200">
                <a:solidFill>
                  <a:schemeClr val="tx1"/>
                </a:solidFill>
                <a:latin typeface="+mn-lt"/>
                <a:ea typeface="+mn-ea"/>
                <a:cs typeface="+mn-cs"/>
              </a:defRPr>
            </a:lvl9pPr>
          </a:lstStyle>
          <a:p>
            <a:pPr marL="876293" marR="0" lvl="0" indent="-571500" algn="l" defTabSz="914400" rtl="0" eaLnBrk="1" fontAlgn="auto" latinLnBrk="0" hangingPunct="1">
              <a:lnSpc>
                <a:spcPct val="100000"/>
              </a:lnSpc>
              <a:spcBef>
                <a:spcPts val="0"/>
              </a:spcBef>
              <a:spcAft>
                <a:spcPts val="0"/>
              </a:spcAft>
              <a:buClr>
                <a:srgbClr val="92D047"/>
              </a:buClr>
              <a:buSzPts val="1200"/>
              <a:buFont typeface="Wingdings" panose="05000000000000000000" pitchFamily="2" charset="2"/>
              <a:buChar char="q"/>
              <a:tabLst/>
              <a:defRPr/>
            </a:pPr>
            <a:endPar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sym typeface="Arial Black"/>
            </a:endParaRPr>
          </a:p>
          <a:p>
            <a:pPr marL="876293" marR="0" lvl="0" indent="-571500" algn="l" defTabSz="914400" rtl="0" eaLnBrk="1" fontAlgn="auto" latinLnBrk="0" hangingPunct="1">
              <a:lnSpc>
                <a:spcPct val="100000"/>
              </a:lnSpc>
              <a:spcBef>
                <a:spcPts val="0"/>
              </a:spcBef>
              <a:spcAft>
                <a:spcPts val="0"/>
              </a:spcAft>
              <a:buClr>
                <a:srgbClr val="92D047"/>
              </a:buClr>
              <a:buSzPts val="1200"/>
              <a:buFont typeface="Wingdings" panose="05000000000000000000" pitchFamily="2" charset="2"/>
              <a:buChar char="q"/>
              <a:tabLst/>
              <a:defRPr/>
            </a:pPr>
            <a:r>
              <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sym typeface="Arial Black"/>
              </a:rPr>
              <a:t>Eliminating Racial Disproportionality and Disparity for African American children and families (ERDD)</a:t>
            </a:r>
          </a:p>
          <a:p>
            <a:pPr marL="876293" marR="0" lvl="0" indent="-571500" algn="l" defTabSz="914400" rtl="0" eaLnBrk="1" fontAlgn="auto" latinLnBrk="0" hangingPunct="1">
              <a:lnSpc>
                <a:spcPct val="150000"/>
              </a:lnSpc>
              <a:spcBef>
                <a:spcPts val="0"/>
              </a:spcBef>
              <a:spcAft>
                <a:spcPts val="0"/>
              </a:spcAft>
              <a:buClr>
                <a:srgbClr val="92D047"/>
              </a:buClr>
              <a:buSzPts val="1200"/>
              <a:buFont typeface="Wingdings" panose="05000000000000000000" pitchFamily="2" charset="2"/>
              <a:buChar char="q"/>
              <a:tabLst/>
              <a:defRPr/>
            </a:pPr>
            <a:r>
              <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sym typeface="Arial Black"/>
              </a:rPr>
              <a:t>Father Engagement</a:t>
            </a:r>
          </a:p>
          <a:p>
            <a:pPr marL="876293" marR="0" lvl="0" indent="-571500" algn="l" defTabSz="914400" rtl="0" eaLnBrk="1" fontAlgn="auto" latinLnBrk="0" hangingPunct="1">
              <a:lnSpc>
                <a:spcPct val="150000"/>
              </a:lnSpc>
              <a:spcBef>
                <a:spcPts val="0"/>
              </a:spcBef>
              <a:spcAft>
                <a:spcPts val="0"/>
              </a:spcAft>
              <a:buClr>
                <a:srgbClr val="92D047"/>
              </a:buClr>
              <a:buSzPts val="1200"/>
              <a:buFont typeface="Wingdings" panose="05000000000000000000" pitchFamily="2" charset="2"/>
              <a:buChar char="q"/>
              <a:tabLst/>
              <a:defRPr/>
            </a:pPr>
            <a:r>
              <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sym typeface="Arial Black"/>
              </a:rPr>
              <a:t>Cultural Trainings</a:t>
            </a:r>
          </a:p>
          <a:p>
            <a:pPr marL="876293" marR="0" lvl="0" indent="-571500" algn="l" defTabSz="914400" rtl="0" eaLnBrk="1" fontAlgn="auto" latinLnBrk="0" hangingPunct="1">
              <a:lnSpc>
                <a:spcPct val="150000"/>
              </a:lnSpc>
              <a:spcBef>
                <a:spcPts val="0"/>
              </a:spcBef>
              <a:spcAft>
                <a:spcPts val="0"/>
              </a:spcAft>
              <a:buClr>
                <a:srgbClr val="92D047"/>
              </a:buClr>
              <a:buSzPts val="1200"/>
              <a:buFont typeface="Wingdings" panose="05000000000000000000" pitchFamily="2" charset="2"/>
              <a:buChar char="q"/>
              <a:tabLst/>
              <a:defRPr/>
            </a:pPr>
            <a:r>
              <a:rPr kumimoji="0" lang="en-US" sz="3600" b="0" i="0" u="none" strike="noStrike" kern="1200" cap="none" spc="0" normalizeH="0" baseline="0" noProof="0" dirty="0" smtClean="0">
                <a:ln>
                  <a:noFill/>
                </a:ln>
                <a:solidFill>
                  <a:schemeClr val="bg1"/>
                </a:solidFill>
                <a:effectLst/>
                <a:uLnTx/>
                <a:uFillTx/>
                <a:latin typeface="Perpetua" panose="02020502060401020303" pitchFamily="18" charset="0"/>
                <a:sym typeface="Arial Black"/>
              </a:rPr>
              <a:t>Effective Black Parenting</a:t>
            </a:r>
            <a:endParaRPr kumimoji="0" lang="en-US" sz="3600" b="0" i="0" u="none" strike="noStrike" kern="1200" cap="none" spc="0" normalizeH="0" baseline="0" noProof="0" dirty="0">
              <a:ln>
                <a:noFill/>
              </a:ln>
              <a:solidFill>
                <a:schemeClr val="bg1"/>
              </a:solidFill>
              <a:effectLst/>
              <a:uLnTx/>
              <a:uFillTx/>
              <a:latin typeface="Perpetua" panose="02020502060401020303" pitchFamily="18" charset="0"/>
              <a:sym typeface="Arial Black"/>
            </a:endParaRPr>
          </a:p>
        </p:txBody>
      </p:sp>
    </p:spTree>
    <p:extLst>
      <p:ext uri="{BB962C8B-B14F-4D97-AF65-F5344CB8AC3E}">
        <p14:creationId xmlns:p14="http://schemas.microsoft.com/office/powerpoint/2010/main" val="3814823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699237"/>
            <a:ext cx="9143999" cy="810725"/>
          </a:xfrm>
          <a:solidFill>
            <a:srgbClr val="00618A"/>
          </a:solidFill>
        </p:spPr>
        <p:txBody>
          <a:bodyPr>
            <a:noAutofit/>
          </a:bodyPr>
          <a:lstStyle/>
          <a:p>
            <a:pPr algn="ctr"/>
            <a:r>
              <a:rPr lang="en-US" sz="4950" b="1" dirty="0">
                <a:solidFill>
                  <a:schemeClr val="bg1"/>
                </a:solidFill>
                <a:latin typeface="Perpetua" panose="02020502060401020303" pitchFamily="18" charset="0"/>
              </a:rPr>
              <a:t>FATHER ENGAGEMENT</a:t>
            </a:r>
          </a:p>
        </p:txBody>
      </p:sp>
    </p:spTree>
    <p:extLst>
      <p:ext uri="{BB962C8B-B14F-4D97-AF65-F5344CB8AC3E}">
        <p14:creationId xmlns:p14="http://schemas.microsoft.com/office/powerpoint/2010/main" val="24208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489948"/>
            <a:ext cx="9073662" cy="863995"/>
          </a:xfrm>
          <a:solidFill>
            <a:srgbClr val="00618A"/>
          </a:solidFill>
        </p:spPr>
        <p:txBody>
          <a:bodyPr>
            <a:noAutofit/>
          </a:bodyPr>
          <a:lstStyle/>
          <a:p>
            <a:pPr algn="ctr"/>
            <a:r>
              <a:rPr lang="en-US" sz="2600" b="1" dirty="0">
                <a:latin typeface="Perpetua" panose="02020502060401020303" pitchFamily="18" charset="0"/>
              </a:rPr>
              <a:t>Desired outcomes of</a:t>
            </a:r>
            <a:br>
              <a:rPr lang="en-US" sz="2600" b="1" dirty="0">
                <a:latin typeface="Perpetua" panose="02020502060401020303" pitchFamily="18" charset="0"/>
              </a:rPr>
            </a:br>
            <a:r>
              <a:rPr lang="en-US" sz="2600" b="1" dirty="0">
                <a:latin typeface="Perpetua" panose="02020502060401020303" pitchFamily="18" charset="0"/>
              </a:rPr>
              <a:t>Father Engagement:</a:t>
            </a:r>
          </a:p>
        </p:txBody>
      </p:sp>
      <p:sp>
        <p:nvSpPr>
          <p:cNvPr id="4" name="Text Placeholder 3"/>
          <p:cNvSpPr>
            <a:spLocks noGrp="1"/>
          </p:cNvSpPr>
          <p:nvPr>
            <p:ph type="body" idx="4294967295"/>
          </p:nvPr>
        </p:nvSpPr>
        <p:spPr>
          <a:xfrm>
            <a:off x="5160519" y="1602384"/>
            <a:ext cx="3824654" cy="4909116"/>
          </a:xfrm>
          <a:solidFill>
            <a:srgbClr val="00618A"/>
          </a:solidFill>
        </p:spPr>
        <p:txBody>
          <a:bodyPr>
            <a:noAutofit/>
          </a:bodyPr>
          <a:lstStyle/>
          <a:p>
            <a:pPr marL="257175" indent="-257175">
              <a:buFont typeface="Arial" panose="020B0604020202020204" pitchFamily="34" charset="0"/>
              <a:buChar char="•"/>
            </a:pPr>
            <a:r>
              <a:rPr lang="en-US" sz="2400" dirty="0">
                <a:solidFill>
                  <a:schemeClr val="bg1"/>
                </a:solidFill>
                <a:latin typeface="Perpetua" panose="02020502060401020303" pitchFamily="18" charset="0"/>
                <a:cs typeface="Arial" panose="020B0604020202020204" pitchFamily="34" charset="0"/>
              </a:rPr>
              <a:t>Increase access to and utilization of fatherhood services</a:t>
            </a:r>
          </a:p>
          <a:p>
            <a:pPr marL="257175" indent="-257175">
              <a:buFont typeface="Arial" panose="020B0604020202020204" pitchFamily="34" charset="0"/>
              <a:buChar char="•"/>
            </a:pPr>
            <a:r>
              <a:rPr lang="en-US" sz="2400" dirty="0">
                <a:solidFill>
                  <a:schemeClr val="bg1"/>
                </a:solidFill>
                <a:latin typeface="Perpetua" panose="02020502060401020303" pitchFamily="18" charset="0"/>
                <a:cs typeface="Arial" panose="020B0604020202020204" pitchFamily="34" charset="0"/>
              </a:rPr>
              <a:t>Increase community capacity to provide fatherhood services</a:t>
            </a:r>
          </a:p>
          <a:p>
            <a:pPr marL="257175" indent="-257175">
              <a:buFont typeface="Arial" panose="020B0604020202020204" pitchFamily="34" charset="0"/>
              <a:buChar char="•"/>
            </a:pPr>
            <a:r>
              <a:rPr lang="en-US" sz="2400" dirty="0">
                <a:solidFill>
                  <a:schemeClr val="bg1"/>
                </a:solidFill>
                <a:latin typeface="Perpetua" panose="02020502060401020303" pitchFamily="18" charset="0"/>
                <a:cs typeface="Arial" panose="020B0604020202020204" pitchFamily="34" charset="0"/>
              </a:rPr>
              <a:t>Reduce involvement in the child protective system</a:t>
            </a:r>
          </a:p>
          <a:p>
            <a:pPr marL="257175" indent="-257175">
              <a:buFont typeface="Arial" panose="020B0604020202020204" pitchFamily="34" charset="0"/>
              <a:buChar char="•"/>
            </a:pPr>
            <a:r>
              <a:rPr lang="en-US" sz="2400" dirty="0">
                <a:solidFill>
                  <a:schemeClr val="bg1"/>
                </a:solidFill>
                <a:latin typeface="Perpetua" panose="02020502060401020303" pitchFamily="18" charset="0"/>
                <a:cs typeface="Arial" panose="020B0604020202020204" pitchFamily="34" charset="0"/>
              </a:rPr>
              <a:t>Increase father-to-child contact</a:t>
            </a:r>
          </a:p>
          <a:p>
            <a:pPr marL="257175" indent="-257175">
              <a:buFont typeface="Arial" panose="020B0604020202020204" pitchFamily="34" charset="0"/>
              <a:buChar char="•"/>
            </a:pPr>
            <a:r>
              <a:rPr lang="en-US" sz="2400" dirty="0">
                <a:solidFill>
                  <a:schemeClr val="bg1"/>
                </a:solidFill>
                <a:latin typeface="Perpetua" panose="02020502060401020303" pitchFamily="18" charset="0"/>
                <a:cs typeface="Arial" panose="020B0604020202020204" pitchFamily="34" charset="0"/>
              </a:rPr>
              <a:t>Greater awareness of fatherhood issues</a:t>
            </a:r>
          </a:p>
        </p:txBody>
      </p:sp>
      <p:pic>
        <p:nvPicPr>
          <p:cNvPr id="5" name="Content Placeholder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78170" y="3956050"/>
            <a:ext cx="2322513" cy="154305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39" y="1602384"/>
            <a:ext cx="1764506" cy="1880990"/>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398" y="1590281"/>
            <a:ext cx="2178844" cy="1893094"/>
          </a:xfrm>
          <a:prstGeom prst="rect">
            <a:avLst/>
          </a:prstGeom>
          <a:noFill/>
          <a:ln>
            <a:noFill/>
          </a:ln>
        </p:spPr>
      </p:pic>
    </p:spTree>
    <p:extLst>
      <p:ext uri="{BB962C8B-B14F-4D97-AF65-F5344CB8AC3E}">
        <p14:creationId xmlns:p14="http://schemas.microsoft.com/office/powerpoint/2010/main" val="1488786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extBox 14"/>
          <p:cNvSpPr txBox="1"/>
          <p:nvPr/>
        </p:nvSpPr>
        <p:spPr>
          <a:xfrm>
            <a:off x="0" y="2474304"/>
            <a:ext cx="9144000" cy="1323439"/>
          </a:xfrm>
          <a:prstGeom prst="rect">
            <a:avLst/>
          </a:prstGeom>
          <a:noFill/>
        </p:spPr>
        <p:txBody>
          <a:bodyPr wrap="square" rtlCol="0">
            <a:spAutoFit/>
          </a:bodyPr>
          <a:lstStyle/>
          <a:p>
            <a:pPr algn="ctr"/>
            <a:r>
              <a:rPr lang="en-US" sz="4800" b="1" dirty="0">
                <a:solidFill>
                  <a:schemeClr val="bg1"/>
                </a:solidFill>
                <a:latin typeface="Perpetua" panose="02020502060401020303" pitchFamily="18" charset="0"/>
              </a:rPr>
              <a:t>LGBTQ + Youth In Foster Care</a:t>
            </a:r>
          </a:p>
          <a:p>
            <a:pPr algn="ctr"/>
            <a:endParaRPr lang="en-US" sz="3200" dirty="0"/>
          </a:p>
        </p:txBody>
      </p:sp>
    </p:spTree>
    <p:extLst>
      <p:ext uri="{BB962C8B-B14F-4D97-AF65-F5344CB8AC3E}">
        <p14:creationId xmlns:p14="http://schemas.microsoft.com/office/powerpoint/2010/main" val="12514074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0" y="47880"/>
            <a:ext cx="9144000" cy="1383699"/>
          </a:xfrm>
          <a:solidFill>
            <a:srgbClr val="00618A"/>
          </a:solidFill>
        </p:spPr>
        <p:txBody>
          <a:bodyPr anchor="ctr">
            <a:noAutofit/>
          </a:bodyPr>
          <a:lstStyle/>
          <a:p>
            <a:pPr algn="l"/>
            <a:r>
              <a:rPr lang="en-US" sz="3700" b="1" dirty="0" smtClean="0">
                <a:solidFill>
                  <a:schemeClr val="bg1"/>
                </a:solidFill>
                <a:latin typeface="Perpetua" panose="02020502060401020303" pitchFamily="18" charset="0"/>
              </a:rPr>
              <a:t>ESTIMATE OF LGBTQ YOUTH </a:t>
            </a:r>
            <a:r>
              <a:rPr lang="en-US" sz="3700" b="1" dirty="0">
                <a:solidFill>
                  <a:schemeClr val="bg1"/>
                </a:solidFill>
                <a:latin typeface="Perpetua" panose="02020502060401020303" pitchFamily="18" charset="0"/>
              </a:rPr>
              <a:t>P</a:t>
            </a:r>
            <a:r>
              <a:rPr lang="en-US" sz="3700" b="1" dirty="0" smtClean="0">
                <a:solidFill>
                  <a:schemeClr val="bg1"/>
                </a:solidFill>
                <a:latin typeface="Perpetua" panose="02020502060401020303" pitchFamily="18" charset="0"/>
              </a:rPr>
              <a:t>OPULATION</a:t>
            </a:r>
            <a:endParaRPr lang="en-US" sz="3700" b="1" dirty="0">
              <a:solidFill>
                <a:schemeClr val="bg1"/>
              </a:solidFill>
              <a:latin typeface="Perpetua" panose="02020502060401020303" pitchFamily="18" charset="0"/>
            </a:endParaRPr>
          </a:p>
        </p:txBody>
      </p:sp>
      <p:sp>
        <p:nvSpPr>
          <p:cNvPr id="11" name="Footer Placeholder 10">
            <a:extLst>
              <a:ext uri="{FF2B5EF4-FFF2-40B4-BE49-F238E27FC236}">
                <a16:creationId xmlns:a16="http://schemas.microsoft.com/office/drawing/2014/main" id="{1B906A6D-64CC-4021-B842-B0B179AB3E27}"/>
              </a:ext>
            </a:extLst>
          </p:cNvPr>
          <p:cNvSpPr txBox="1">
            <a:spLocks/>
          </p:cNvSpPr>
          <p:nvPr/>
        </p:nvSpPr>
        <p:spPr>
          <a:xfrm>
            <a:off x="-1" y="6428979"/>
            <a:ext cx="8554915" cy="429021"/>
          </a:xfrm>
          <a:prstGeom prst="rect">
            <a:avLst/>
          </a:prstGeom>
        </p:spPr>
        <p:txBody>
          <a:bodyPr vert="horz" lIns="68580" tIns="34290" rIns="68580" bIns="34290" rtlCol="0" anchor="ctr"/>
          <a:lstStyle>
            <a:defPPr>
              <a:defRPr lang="ru-RU"/>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600" dirty="0">
                <a:solidFill>
                  <a:srgbClr val="E12F6B"/>
                </a:solidFill>
              </a:rPr>
              <a:t>Data Source: Wilson, B., Cooper, K., Kastanis, A., &amp; Nezhad, H. (2014). Sexual and gender minority youth in foster care: Assessing disproportionality and disparities in Los Angeles. Retrieved on August 8, 2018 from </a:t>
            </a:r>
            <a:r>
              <a:rPr lang="en-US" sz="600" dirty="0">
                <a:solidFill>
                  <a:srgbClr val="E12F6B"/>
                </a:solidFill>
                <a:hlinkClick r:id="rId2"/>
              </a:rPr>
              <a:t>https://williamsinstitute.law.ucla.edu/wp-content/uploads/LAFYS_report_final-aug-2014.pdf</a:t>
            </a:r>
            <a:endParaRPr lang="ru-RU" sz="600" dirty="0">
              <a:solidFill>
                <a:srgbClr val="E12F6B"/>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215" y="1685076"/>
            <a:ext cx="4730481" cy="2190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 Placeholder 4">
            <a:extLst>
              <a:ext uri="{FF2B5EF4-FFF2-40B4-BE49-F238E27FC236}">
                <a16:creationId xmlns:a16="http://schemas.microsoft.com/office/drawing/2014/main" id="{5DD2790B-AC76-457A-BCB5-3E68F230ED5B}"/>
              </a:ext>
            </a:extLst>
          </p:cNvPr>
          <p:cNvSpPr txBox="1">
            <a:spLocks/>
          </p:cNvSpPr>
          <p:nvPr/>
        </p:nvSpPr>
        <p:spPr>
          <a:xfrm>
            <a:off x="334297" y="4302878"/>
            <a:ext cx="8514735" cy="1793121"/>
          </a:xfrm>
          <a:prstGeom prst="rect">
            <a:avLst/>
          </a:prstGeom>
          <a:solidFill>
            <a:srgbClr val="00618A"/>
          </a:solidFill>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lgn="ctr">
              <a:buNone/>
            </a:pPr>
            <a:r>
              <a:rPr lang="en-US" sz="2800" dirty="0">
                <a:solidFill>
                  <a:schemeClr val="bg1"/>
                </a:solidFill>
                <a:latin typeface="Perpetua" panose="02020502060401020303" pitchFamily="18" charset="0"/>
              </a:rPr>
              <a:t>In a 2014 research study on foster youth in </a:t>
            </a:r>
            <a:r>
              <a:rPr lang="en-US" sz="2800" dirty="0" smtClean="0">
                <a:solidFill>
                  <a:schemeClr val="bg1"/>
                </a:solidFill>
                <a:latin typeface="Perpetua" panose="02020502060401020303" pitchFamily="18" charset="0"/>
              </a:rPr>
              <a:t>Los </a:t>
            </a:r>
            <a:r>
              <a:rPr lang="en-US" sz="2800" dirty="0">
                <a:solidFill>
                  <a:schemeClr val="bg1"/>
                </a:solidFill>
                <a:latin typeface="Perpetua" panose="02020502060401020303" pitchFamily="18" charset="0"/>
              </a:rPr>
              <a:t>Angeles County, it was estimated that 19.1% of the Los Angeles foster care youth population ages 12-21 years self-identify as LGBTQ.</a:t>
            </a:r>
          </a:p>
        </p:txBody>
      </p:sp>
    </p:spTree>
    <p:extLst>
      <p:ext uri="{BB962C8B-B14F-4D97-AF65-F5344CB8AC3E}">
        <p14:creationId xmlns:p14="http://schemas.microsoft.com/office/powerpoint/2010/main" val="3608218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D2790B-AC76-457A-BCB5-3E68F230ED5B}"/>
              </a:ext>
            </a:extLst>
          </p:cNvPr>
          <p:cNvSpPr txBox="1">
            <a:spLocks/>
          </p:cNvSpPr>
          <p:nvPr/>
        </p:nvSpPr>
        <p:spPr>
          <a:xfrm>
            <a:off x="1" y="131885"/>
            <a:ext cx="9144000" cy="6726115"/>
          </a:xfrm>
          <a:prstGeom prst="rect">
            <a:avLst/>
          </a:prstGeom>
          <a:solidFill>
            <a:srgbClr val="00618A"/>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b="1" dirty="0" smtClean="0">
              <a:solidFill>
                <a:srgbClr val="E12F6B"/>
              </a:solidFill>
              <a:latin typeface="Perpetua" panose="02020502060401020303" pitchFamily="18" charset="0"/>
            </a:endParaRPr>
          </a:p>
          <a:p>
            <a:pPr marL="342900" lvl="1" indent="0">
              <a:buNone/>
            </a:pPr>
            <a:r>
              <a:rPr lang="en-US" sz="4000" b="1" dirty="0" smtClean="0">
                <a:solidFill>
                  <a:schemeClr val="bg1"/>
                </a:solidFill>
                <a:latin typeface="Perpetua" panose="02020502060401020303" pitchFamily="18" charset="0"/>
              </a:rPr>
              <a:t>The LGBTQ Youth </a:t>
            </a:r>
            <a:r>
              <a:rPr lang="en-US" sz="4000" b="1" dirty="0">
                <a:solidFill>
                  <a:schemeClr val="bg1"/>
                </a:solidFill>
                <a:latin typeface="Perpetua" panose="02020502060401020303" pitchFamily="18" charset="0"/>
              </a:rPr>
              <a:t>P</a:t>
            </a:r>
            <a:r>
              <a:rPr lang="en-US" sz="4000" b="1" dirty="0" smtClean="0">
                <a:solidFill>
                  <a:schemeClr val="bg1"/>
                </a:solidFill>
                <a:latin typeface="Perpetua" panose="02020502060401020303" pitchFamily="18" charset="0"/>
              </a:rPr>
              <a:t>ermanency </a:t>
            </a:r>
            <a:r>
              <a:rPr lang="en-US" sz="4000" b="1" dirty="0">
                <a:solidFill>
                  <a:schemeClr val="bg1"/>
                </a:solidFill>
                <a:latin typeface="Perpetua" panose="02020502060401020303" pitchFamily="18" charset="0"/>
              </a:rPr>
              <a:t>B</a:t>
            </a:r>
            <a:r>
              <a:rPr lang="en-US" sz="4000" b="1" dirty="0" smtClean="0">
                <a:solidFill>
                  <a:schemeClr val="bg1"/>
                </a:solidFill>
                <a:latin typeface="Perpetua" panose="02020502060401020303" pitchFamily="18" charset="0"/>
              </a:rPr>
              <a:t>arriers:</a:t>
            </a:r>
          </a:p>
          <a:p>
            <a:pPr marL="342900" lvl="1" indent="0">
              <a:buNone/>
            </a:pPr>
            <a:endParaRPr lang="en-US" sz="4000" b="1" dirty="0" smtClean="0">
              <a:solidFill>
                <a:schemeClr val="bg1"/>
              </a:solidFill>
              <a:latin typeface="Perpetua" panose="02020502060401020303" pitchFamily="18" charset="0"/>
            </a:endParaRPr>
          </a:p>
          <a:p>
            <a:pPr marL="631825" lvl="2" indent="-346075">
              <a:buClr>
                <a:srgbClr val="92D047"/>
              </a:buClr>
              <a:buSzPct val="75000"/>
              <a:buFont typeface="Wingdings" panose="05000000000000000000" pitchFamily="2" charset="2"/>
              <a:buChar char="q"/>
            </a:pPr>
            <a:r>
              <a:rPr lang="en-US" sz="3200" dirty="0" smtClean="0">
                <a:solidFill>
                  <a:schemeClr val="bg1"/>
                </a:solidFill>
                <a:latin typeface="Perpetua" panose="02020502060401020303" pitchFamily="18" charset="0"/>
              </a:rPr>
              <a:t>More placement</a:t>
            </a:r>
            <a:endParaRPr lang="en-US" sz="3200" dirty="0">
              <a:solidFill>
                <a:schemeClr val="bg1"/>
              </a:solidFill>
              <a:latin typeface="Perpetua" panose="02020502060401020303" pitchFamily="18" charset="0"/>
            </a:endParaRPr>
          </a:p>
          <a:p>
            <a:pPr marL="631825" lvl="2" indent="-346075">
              <a:lnSpc>
                <a:spcPct val="150000"/>
              </a:lnSpc>
              <a:buClr>
                <a:srgbClr val="92D047"/>
              </a:buClr>
              <a:buSzPct val="75000"/>
              <a:buFont typeface="Wingdings" panose="05000000000000000000" pitchFamily="2" charset="2"/>
              <a:buChar char="q"/>
            </a:pPr>
            <a:r>
              <a:rPr lang="en-US" sz="3200" dirty="0">
                <a:solidFill>
                  <a:schemeClr val="bg1"/>
                </a:solidFill>
                <a:latin typeface="Perpetua" panose="02020502060401020303" pitchFamily="18" charset="0"/>
              </a:rPr>
              <a:t>Higher rates of overnight hospitalizations</a:t>
            </a:r>
          </a:p>
          <a:p>
            <a:pPr marL="631825" lvl="2" indent="-346075">
              <a:buClr>
                <a:srgbClr val="92D050"/>
              </a:buClr>
              <a:buSzPct val="75000"/>
              <a:buFont typeface="Wingdings" panose="05000000000000000000" pitchFamily="2" charset="2"/>
              <a:buChar char="q"/>
            </a:pPr>
            <a:r>
              <a:rPr lang="en-US" sz="3200" dirty="0">
                <a:solidFill>
                  <a:schemeClr val="bg1"/>
                </a:solidFill>
                <a:latin typeface="Perpetua" panose="02020502060401020303" pitchFamily="18" charset="0"/>
              </a:rPr>
              <a:t>Higher rates of hospitalizations due to emotional </a:t>
            </a:r>
            <a:r>
              <a:rPr lang="en-US" sz="3200" dirty="0" smtClean="0">
                <a:solidFill>
                  <a:schemeClr val="bg1"/>
                </a:solidFill>
                <a:latin typeface="Perpetua" panose="02020502060401020303" pitchFamily="18" charset="0"/>
              </a:rPr>
              <a:t>     reasons</a:t>
            </a:r>
            <a:endParaRPr lang="en-US" sz="3200" dirty="0">
              <a:solidFill>
                <a:schemeClr val="bg1"/>
              </a:solidFill>
              <a:latin typeface="Perpetua" panose="02020502060401020303" pitchFamily="18" charset="0"/>
            </a:endParaRPr>
          </a:p>
          <a:p>
            <a:pPr marL="631825" lvl="2" indent="-346075">
              <a:lnSpc>
                <a:spcPct val="150000"/>
              </a:lnSpc>
              <a:buClr>
                <a:srgbClr val="92D050"/>
              </a:buClr>
              <a:buSzPct val="75000"/>
              <a:buFont typeface="Wingdings" panose="05000000000000000000" pitchFamily="2" charset="2"/>
              <a:buChar char="q"/>
            </a:pPr>
            <a:r>
              <a:rPr lang="en-US" sz="3200" dirty="0">
                <a:solidFill>
                  <a:schemeClr val="bg1"/>
                </a:solidFill>
                <a:latin typeface="Perpetua" panose="02020502060401020303" pitchFamily="18" charset="0"/>
              </a:rPr>
              <a:t>Higher rates of homelessness</a:t>
            </a:r>
          </a:p>
          <a:p>
            <a:pPr marL="631825" lvl="2" indent="-346075">
              <a:lnSpc>
                <a:spcPct val="150000"/>
              </a:lnSpc>
              <a:buClr>
                <a:srgbClr val="92D050"/>
              </a:buClr>
              <a:buSzPct val="75000"/>
              <a:buFont typeface="Wingdings" panose="05000000000000000000" pitchFamily="2" charset="2"/>
              <a:buChar char="q"/>
            </a:pPr>
            <a:r>
              <a:rPr lang="en-US" sz="3200" dirty="0">
                <a:solidFill>
                  <a:schemeClr val="bg1"/>
                </a:solidFill>
                <a:latin typeface="Perpetua" panose="02020502060401020303" pitchFamily="18" charset="0"/>
              </a:rPr>
              <a:t>More likely to live in a group home</a:t>
            </a:r>
          </a:p>
        </p:txBody>
      </p:sp>
      <p:graphicFrame>
        <p:nvGraphicFramePr>
          <p:cNvPr id="6" name="Chart Placeholder 20" descr="Pie chart">
            <a:extLst>
              <a:ext uri="{FF2B5EF4-FFF2-40B4-BE49-F238E27FC236}">
                <a16:creationId xmlns:a16="http://schemas.microsoft.com/office/drawing/2014/main" id="{093B88E5-E854-483F-A761-6A39AF1AE58A}"/>
              </a:ext>
            </a:extLst>
          </p:cNvPr>
          <p:cNvGraphicFramePr>
            <a:graphicFrameLocks/>
          </p:cNvGraphicFramePr>
          <p:nvPr>
            <p:extLst/>
          </p:nvPr>
        </p:nvGraphicFramePr>
        <p:xfrm>
          <a:off x="5296412" y="3398457"/>
          <a:ext cx="3847588" cy="332680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4">
            <a:extLst>
              <a:ext uri="{FF2B5EF4-FFF2-40B4-BE49-F238E27FC236}">
                <a16:creationId xmlns:a16="http://schemas.microsoft.com/office/drawing/2014/main" id="{5DD2790B-AC76-457A-BCB5-3E68F230ED5B}"/>
              </a:ext>
            </a:extLst>
          </p:cNvPr>
          <p:cNvSpPr txBox="1">
            <a:spLocks/>
          </p:cNvSpPr>
          <p:nvPr/>
        </p:nvSpPr>
        <p:spPr>
          <a:xfrm>
            <a:off x="6162554" y="6410711"/>
            <a:ext cx="2478974" cy="38092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r>
              <a:rPr lang="en-US" sz="1000" dirty="0">
                <a:solidFill>
                  <a:schemeClr val="bg1"/>
                </a:solidFill>
                <a:latin typeface="Century Gothic" panose="020B0502020202020204" pitchFamily="34" charset="0"/>
              </a:rPr>
              <a:t>Note: 81% represents the foster youth general population</a:t>
            </a:r>
            <a:r>
              <a:rPr lang="en-US" sz="1050" dirty="0">
                <a:solidFill>
                  <a:schemeClr val="bg1"/>
                </a:solidFill>
              </a:rPr>
              <a:t>.</a:t>
            </a:r>
          </a:p>
        </p:txBody>
      </p:sp>
    </p:spTree>
    <p:extLst>
      <p:ext uri="{BB962C8B-B14F-4D97-AF65-F5344CB8AC3E}">
        <p14:creationId xmlns:p14="http://schemas.microsoft.com/office/powerpoint/2010/main" val="654747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98324"/>
            <a:ext cx="9144000" cy="1020132"/>
          </a:xfrm>
          <a:solidFill>
            <a:srgbClr val="00618A"/>
          </a:solidFill>
        </p:spPr>
        <p:txBody>
          <a:bodyPr>
            <a:noAutofit/>
          </a:bodyPr>
          <a:lstStyle/>
          <a:p>
            <a:r>
              <a:rPr lang="en-US" sz="4000" b="1" dirty="0">
                <a:solidFill>
                  <a:schemeClr val="bg1"/>
                </a:solidFill>
                <a:latin typeface="Perpetua" panose="02020502060401020303" pitchFamily="18" charset="0"/>
              </a:rPr>
              <a:t>CURRENT EFFORTS</a:t>
            </a:r>
          </a:p>
        </p:txBody>
      </p:sp>
      <p:sp>
        <p:nvSpPr>
          <p:cNvPr id="5" name="Content Placeholder 4"/>
          <p:cNvSpPr>
            <a:spLocks noGrp="1"/>
          </p:cNvSpPr>
          <p:nvPr>
            <p:ph type="subTitle" idx="1"/>
          </p:nvPr>
        </p:nvSpPr>
        <p:spPr>
          <a:xfrm>
            <a:off x="0" y="1118456"/>
            <a:ext cx="9144000" cy="5636306"/>
          </a:xfrm>
          <a:solidFill>
            <a:srgbClr val="00618A"/>
          </a:solidFill>
        </p:spPr>
        <p:txBody>
          <a:bodyPr>
            <a:noAutofit/>
          </a:bodyPr>
          <a:lstStyle/>
          <a:p>
            <a:pPr marL="1228725" lvl="3" indent="-457200" algn="l">
              <a:lnSpc>
                <a:spcPct val="150000"/>
              </a:lnSpc>
              <a:buClr>
                <a:srgbClr val="92D050"/>
              </a:buClr>
              <a:buSzPct val="75000"/>
              <a:buFont typeface="Wingdings" panose="05000000000000000000" pitchFamily="2" charset="2"/>
              <a:buChar char="q"/>
            </a:pPr>
            <a:r>
              <a:rPr lang="en-US" sz="3600" dirty="0">
                <a:solidFill>
                  <a:schemeClr val="bg1"/>
                </a:solidFill>
                <a:latin typeface="Perpetua" panose="02020502060401020303" pitchFamily="18" charset="0"/>
              </a:rPr>
              <a:t>The Data</a:t>
            </a:r>
          </a:p>
          <a:p>
            <a:pPr marL="1228725" lvl="3" indent="-457200" algn="l">
              <a:lnSpc>
                <a:spcPct val="150000"/>
              </a:lnSpc>
              <a:buClr>
                <a:srgbClr val="92D050"/>
              </a:buClr>
              <a:buSzPct val="75000"/>
              <a:buFont typeface="Wingdings" panose="05000000000000000000" pitchFamily="2" charset="2"/>
              <a:buChar char="q"/>
            </a:pPr>
            <a:r>
              <a:rPr lang="en-US" sz="3600" dirty="0">
                <a:solidFill>
                  <a:schemeClr val="bg1"/>
                </a:solidFill>
                <a:latin typeface="Perpetua" panose="02020502060401020303" pitchFamily="18" charset="0"/>
              </a:rPr>
              <a:t>DCFS Steering Committee</a:t>
            </a:r>
          </a:p>
          <a:p>
            <a:pPr marL="1228725" lvl="3" indent="-457200" algn="l">
              <a:lnSpc>
                <a:spcPct val="150000"/>
              </a:lnSpc>
              <a:buClr>
                <a:srgbClr val="92D050"/>
              </a:buClr>
              <a:buSzPct val="75000"/>
              <a:buFont typeface="Wingdings" panose="05000000000000000000" pitchFamily="2" charset="2"/>
              <a:buChar char="q"/>
            </a:pPr>
            <a:r>
              <a:rPr lang="en-US" sz="3600" dirty="0">
                <a:solidFill>
                  <a:schemeClr val="bg1"/>
                </a:solidFill>
                <a:latin typeface="Perpetua" panose="02020502060401020303" pitchFamily="18" charset="0"/>
              </a:rPr>
              <a:t>Subcommittees</a:t>
            </a:r>
          </a:p>
          <a:p>
            <a:pPr marL="1228725" lvl="3" indent="-457200" algn="l">
              <a:lnSpc>
                <a:spcPct val="150000"/>
              </a:lnSpc>
              <a:buClr>
                <a:srgbClr val="92D050"/>
              </a:buClr>
              <a:buSzPct val="75000"/>
              <a:buFont typeface="Wingdings" panose="05000000000000000000" pitchFamily="2" charset="2"/>
              <a:buChar char="q"/>
            </a:pPr>
            <a:r>
              <a:rPr lang="en-US" sz="3600" dirty="0">
                <a:solidFill>
                  <a:schemeClr val="bg1"/>
                </a:solidFill>
                <a:latin typeface="Perpetua" panose="02020502060401020303" pitchFamily="18" charset="0"/>
              </a:rPr>
              <a:t>Working with our Community Partners</a:t>
            </a:r>
          </a:p>
          <a:p>
            <a:pPr marL="1228725" lvl="3" indent="-457200" algn="l">
              <a:lnSpc>
                <a:spcPct val="150000"/>
              </a:lnSpc>
              <a:buClr>
                <a:srgbClr val="92D050"/>
              </a:buClr>
              <a:buSzPct val="75000"/>
              <a:buFont typeface="Wingdings" panose="05000000000000000000" pitchFamily="2" charset="2"/>
              <a:buChar char="q"/>
            </a:pPr>
            <a:r>
              <a:rPr lang="en-US" sz="3600" dirty="0">
                <a:solidFill>
                  <a:schemeClr val="bg1"/>
                </a:solidFill>
                <a:latin typeface="Perpetua" panose="02020502060401020303" pitchFamily="18" charset="0"/>
              </a:rPr>
              <a:t>Safe Spaces</a:t>
            </a:r>
          </a:p>
        </p:txBody>
      </p:sp>
    </p:spTree>
    <p:extLst>
      <p:ext uri="{BB962C8B-B14F-4D97-AF65-F5344CB8AC3E}">
        <p14:creationId xmlns:p14="http://schemas.microsoft.com/office/powerpoint/2010/main" val="2104191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453055"/>
            <a:ext cx="9144000" cy="905608"/>
          </a:xfrm>
          <a:solidFill>
            <a:srgbClr val="00618A"/>
          </a:solidFill>
        </p:spPr>
        <p:txBody>
          <a:bodyPr anchor="ctr">
            <a:noAutofit/>
          </a:bodyPr>
          <a:lstStyle/>
          <a:p>
            <a:pPr marL="12700" algn="ctr">
              <a:lnSpc>
                <a:spcPct val="100903"/>
              </a:lnSpc>
              <a:buClr>
                <a:srgbClr val="000000"/>
              </a:buClr>
              <a:buSzPts val="4300"/>
            </a:pPr>
            <a:r>
              <a:rPr lang="en-US" sz="4800" b="1" dirty="0">
                <a:solidFill>
                  <a:srgbClr val="E12F6B"/>
                </a:solidFill>
                <a:latin typeface="Perpetua" panose="02020502060401020303" pitchFamily="18" charset="0"/>
                <a:ea typeface="Arial Rounded"/>
                <a:cs typeface="Arial Rounded"/>
                <a:sym typeface="Arial Rounded"/>
              </a:rPr>
              <a:t/>
            </a:r>
            <a:br>
              <a:rPr lang="en-US" sz="4800" b="1" dirty="0">
                <a:solidFill>
                  <a:srgbClr val="E12F6B"/>
                </a:solidFill>
                <a:latin typeface="Perpetua" panose="02020502060401020303" pitchFamily="18" charset="0"/>
                <a:ea typeface="Arial Rounded"/>
                <a:cs typeface="Arial Rounded"/>
                <a:sym typeface="Arial Rounded"/>
              </a:rPr>
            </a:br>
            <a:r>
              <a:rPr lang="en-US" sz="4800" b="1" dirty="0">
                <a:latin typeface="Perpetua" panose="02020502060401020303" pitchFamily="18" charset="0"/>
                <a:ea typeface="Arial Rounded"/>
                <a:cs typeface="Arial Rounded"/>
                <a:sym typeface="Arial Rounded"/>
              </a:rPr>
              <a:t>DCFS Faith-Based Initiative</a:t>
            </a:r>
            <a:br>
              <a:rPr lang="en-US" sz="4800" b="1" dirty="0">
                <a:latin typeface="Perpetua" panose="02020502060401020303" pitchFamily="18" charset="0"/>
                <a:ea typeface="Arial Rounded"/>
                <a:cs typeface="Arial Rounded"/>
                <a:sym typeface="Arial Rounded"/>
              </a:rPr>
            </a:br>
            <a:r>
              <a:rPr lang="en-US" sz="4800" b="1" dirty="0">
                <a:solidFill>
                  <a:srgbClr val="E12F6B"/>
                </a:solidFill>
                <a:latin typeface="Perpetua" panose="02020502060401020303" pitchFamily="18" charset="0"/>
                <a:ea typeface="Arial Rounded"/>
                <a:cs typeface="Arial Rounded"/>
                <a:sym typeface="Arial Rounded"/>
              </a:rPr>
              <a:t> </a:t>
            </a:r>
          </a:p>
        </p:txBody>
      </p:sp>
    </p:spTree>
    <p:extLst>
      <p:ext uri="{BB962C8B-B14F-4D97-AF65-F5344CB8AC3E}">
        <p14:creationId xmlns:p14="http://schemas.microsoft.com/office/powerpoint/2010/main" val="388906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7"/>
          <p:cNvSpPr/>
          <p:nvPr/>
        </p:nvSpPr>
        <p:spPr>
          <a:xfrm>
            <a:off x="806245" y="353961"/>
            <a:ext cx="7934632" cy="6174856"/>
          </a:xfrm>
          <a:prstGeom prst="ellipse">
            <a:avLst/>
          </a:prstGeom>
          <a:solidFill>
            <a:srgbClr val="FF9900"/>
          </a:solidFill>
          <a:ln>
            <a:noFill/>
          </a:ln>
        </p:spPr>
        <p:txBody>
          <a:bodyPr spcFirstLastPara="1" wrap="square" lIns="91425" tIns="91425" rIns="91425" bIns="91425" anchor="ctr" anchorCtr="0">
            <a:noAutofit/>
          </a:bodyPr>
          <a:lstStyle/>
          <a:p>
            <a:endParaRPr dirty="0">
              <a:solidFill>
                <a:srgbClr val="0C343D"/>
              </a:solidFill>
            </a:endParaRPr>
          </a:p>
        </p:txBody>
      </p:sp>
      <p:sp>
        <p:nvSpPr>
          <p:cNvPr id="175" name="Google Shape;175;p17"/>
          <p:cNvSpPr/>
          <p:nvPr/>
        </p:nvSpPr>
        <p:spPr>
          <a:xfrm>
            <a:off x="1288026" y="530942"/>
            <a:ext cx="7030064" cy="5869858"/>
          </a:xfrm>
          <a:prstGeom prst="ellipse">
            <a:avLst/>
          </a:prstGeom>
          <a:solidFill>
            <a:srgbClr val="A4C2F4"/>
          </a:solidFill>
          <a:ln>
            <a:noFill/>
          </a:ln>
        </p:spPr>
        <p:txBody>
          <a:bodyPr spcFirstLastPara="1" wrap="square" lIns="91425" tIns="91425" rIns="91425" bIns="91425" anchor="ctr" anchorCtr="0">
            <a:noAutofit/>
          </a:bodyPr>
          <a:lstStyle/>
          <a:p>
            <a:endParaRPr dirty="0">
              <a:highlight>
                <a:srgbClr val="A61C00"/>
              </a:highlight>
            </a:endParaRPr>
          </a:p>
        </p:txBody>
      </p:sp>
      <p:sp>
        <p:nvSpPr>
          <p:cNvPr id="176" name="Google Shape;176;p17"/>
          <p:cNvSpPr txBox="1">
            <a:spLocks noGrp="1"/>
          </p:cNvSpPr>
          <p:nvPr>
            <p:ph type="title" idx="4294967295"/>
          </p:nvPr>
        </p:nvSpPr>
        <p:spPr>
          <a:xfrm>
            <a:off x="178197" y="4994228"/>
            <a:ext cx="3695713" cy="1632412"/>
          </a:xfrm>
          <a:prstGeom prst="rect">
            <a:avLst/>
          </a:prstGeom>
          <a:solidFill>
            <a:srgbClr val="00618A"/>
          </a:solidFill>
        </p:spPr>
        <p:txBody>
          <a:bodyPr spcFirstLastPara="1" vert="horz" wrap="square" lIns="0" tIns="0" rIns="0" bIns="0" rtlCol="0" anchor="t" anchorCtr="0">
            <a:noAutofit/>
          </a:bodyPr>
          <a:lstStyle/>
          <a:p>
            <a:pPr algn="ctr"/>
            <a:r>
              <a:rPr lang="en" sz="3600" b="1" dirty="0">
                <a:latin typeface="Perpetua" panose="02020502060401020303" pitchFamily="18" charset="0"/>
              </a:rPr>
              <a:t>Planned</a:t>
            </a:r>
            <a:br>
              <a:rPr lang="en" sz="3600" b="1" dirty="0">
                <a:latin typeface="Perpetua" panose="02020502060401020303" pitchFamily="18" charset="0"/>
              </a:rPr>
            </a:br>
            <a:r>
              <a:rPr lang="en" sz="3600" b="1" dirty="0">
                <a:latin typeface="Perpetua" panose="02020502060401020303" pitchFamily="18" charset="0"/>
              </a:rPr>
              <a:t>Faith-Based</a:t>
            </a:r>
            <a:br>
              <a:rPr lang="en" sz="3600" b="1" dirty="0">
                <a:latin typeface="Perpetua" panose="02020502060401020303" pitchFamily="18" charset="0"/>
              </a:rPr>
            </a:br>
            <a:r>
              <a:rPr lang="en" sz="3600" b="1" dirty="0">
                <a:latin typeface="Perpetua" panose="02020502060401020303" pitchFamily="18" charset="0"/>
              </a:rPr>
              <a:t>Structure</a:t>
            </a:r>
            <a:endParaRPr sz="3600" b="1" dirty="0">
              <a:latin typeface="Perpetua" panose="02020502060401020303" pitchFamily="18" charset="0"/>
            </a:endParaRPr>
          </a:p>
        </p:txBody>
      </p:sp>
      <p:pic>
        <p:nvPicPr>
          <p:cNvPr id="177" name="Google Shape;177;p17"/>
          <p:cNvPicPr preferRelativeResize="0"/>
          <p:nvPr/>
        </p:nvPicPr>
        <p:blipFill>
          <a:blip r:embed="rId3">
            <a:alphaModFix/>
          </a:blip>
          <a:stretch>
            <a:fillRect/>
          </a:stretch>
        </p:blipFill>
        <p:spPr>
          <a:xfrm>
            <a:off x="2202426" y="1091381"/>
            <a:ext cx="5545393" cy="4798142"/>
          </a:xfrm>
          <a:prstGeom prst="rect">
            <a:avLst/>
          </a:prstGeom>
          <a:noFill/>
          <a:ln>
            <a:noFill/>
          </a:ln>
        </p:spPr>
      </p:pic>
      <p:sp>
        <p:nvSpPr>
          <p:cNvPr id="178" name="Google Shape;178;p17"/>
          <p:cNvSpPr txBox="1"/>
          <p:nvPr/>
        </p:nvSpPr>
        <p:spPr>
          <a:xfrm>
            <a:off x="3998356" y="2832286"/>
            <a:ext cx="1684873" cy="1018766"/>
          </a:xfrm>
          <a:prstGeom prst="rect">
            <a:avLst/>
          </a:prstGeom>
          <a:noFill/>
          <a:ln>
            <a:noFill/>
          </a:ln>
        </p:spPr>
        <p:txBody>
          <a:bodyPr spcFirstLastPara="1" wrap="square" lIns="91425" tIns="91425" rIns="91425" bIns="91425" anchor="t" anchorCtr="0">
            <a:noAutofit/>
          </a:bodyPr>
          <a:lstStyle/>
          <a:p>
            <a:pPr algn="ctr"/>
            <a:r>
              <a:rPr lang="en" sz="1400" b="1" dirty="0">
                <a:latin typeface="Century Gothic" panose="020B0502020202020204" pitchFamily="34" charset="0"/>
                <a:ea typeface="Arial Black"/>
                <a:cs typeface="Arial Black"/>
                <a:sym typeface="Arial Black"/>
              </a:rPr>
              <a:t>Office of </a:t>
            </a:r>
            <a:endParaRPr lang="en" sz="1400" b="1" dirty="0" smtClean="0">
              <a:latin typeface="Century Gothic" panose="020B0502020202020204" pitchFamily="34" charset="0"/>
              <a:ea typeface="Arial Black"/>
              <a:cs typeface="Arial Black"/>
              <a:sym typeface="Arial Black"/>
            </a:endParaRPr>
          </a:p>
          <a:p>
            <a:pPr algn="ctr"/>
            <a:r>
              <a:rPr lang="en" sz="1400" b="1" dirty="0" smtClean="0">
                <a:latin typeface="Century Gothic" panose="020B0502020202020204" pitchFamily="34" charset="0"/>
                <a:ea typeface="Arial Black"/>
                <a:cs typeface="Arial Black"/>
                <a:sym typeface="Arial Black"/>
              </a:rPr>
              <a:t>Faith-Based </a:t>
            </a:r>
            <a:r>
              <a:rPr lang="en" sz="1400" b="1" dirty="0">
                <a:latin typeface="Century Gothic" panose="020B0502020202020204" pitchFamily="34" charset="0"/>
                <a:ea typeface="Arial Black"/>
                <a:cs typeface="Arial Black"/>
                <a:sym typeface="Arial Black"/>
              </a:rPr>
              <a:t>Engagement (DCFS)</a:t>
            </a:r>
            <a:endParaRPr sz="1400" b="1" dirty="0">
              <a:latin typeface="Century Gothic" panose="020B0502020202020204" pitchFamily="34" charset="0"/>
              <a:ea typeface="Arial Black"/>
              <a:cs typeface="Arial Black"/>
              <a:sym typeface="Arial Black"/>
            </a:endParaRPr>
          </a:p>
        </p:txBody>
      </p:sp>
      <p:sp>
        <p:nvSpPr>
          <p:cNvPr id="179" name="Google Shape;179;p17"/>
          <p:cNvSpPr txBox="1"/>
          <p:nvPr/>
        </p:nvSpPr>
        <p:spPr>
          <a:xfrm>
            <a:off x="6007510" y="2930890"/>
            <a:ext cx="1243551" cy="667716"/>
          </a:xfrm>
          <a:prstGeom prst="rect">
            <a:avLst/>
          </a:prstGeom>
          <a:noFill/>
          <a:ln>
            <a:noFill/>
          </a:ln>
        </p:spPr>
        <p:txBody>
          <a:bodyPr spcFirstLastPara="1" wrap="square" lIns="91425" tIns="91425" rIns="91425" bIns="91425" anchor="t" anchorCtr="0">
            <a:noAutofit/>
          </a:bodyPr>
          <a:lstStyle/>
          <a:p>
            <a:pPr algn="ctr"/>
            <a:r>
              <a:rPr lang="en-US" sz="1400" b="1" dirty="0">
                <a:latin typeface="Century Gothic" panose="020B0502020202020204" pitchFamily="34" charset="0"/>
              </a:rPr>
              <a:t>Technical Assistance</a:t>
            </a:r>
          </a:p>
          <a:p>
            <a:pPr algn="ctr"/>
            <a:r>
              <a:rPr lang="en" sz="1400" b="1" dirty="0"/>
              <a:t> </a:t>
            </a:r>
            <a:endParaRPr sz="1400" b="1" dirty="0"/>
          </a:p>
        </p:txBody>
      </p:sp>
      <p:sp>
        <p:nvSpPr>
          <p:cNvPr id="180" name="Google Shape;180;p17"/>
          <p:cNvSpPr txBox="1"/>
          <p:nvPr/>
        </p:nvSpPr>
        <p:spPr>
          <a:xfrm>
            <a:off x="5089138" y="1716751"/>
            <a:ext cx="1099800" cy="653700"/>
          </a:xfrm>
          <a:prstGeom prst="rect">
            <a:avLst/>
          </a:prstGeom>
          <a:noFill/>
          <a:ln>
            <a:noFill/>
          </a:ln>
        </p:spPr>
        <p:txBody>
          <a:bodyPr spcFirstLastPara="1" wrap="square" lIns="91425" tIns="91425" rIns="91425" bIns="91425" anchor="t" anchorCtr="0">
            <a:noAutofit/>
          </a:bodyPr>
          <a:lstStyle/>
          <a:p>
            <a:pPr algn="ctr"/>
            <a:r>
              <a:rPr lang="en" sz="1600" b="1" dirty="0">
                <a:latin typeface="Century Gothic" panose="020B0502020202020204" pitchFamily="34" charset="0"/>
              </a:rPr>
              <a:t>Training </a:t>
            </a:r>
            <a:endParaRPr sz="1600" b="1" dirty="0">
              <a:latin typeface="Century Gothic" panose="020B0502020202020204" pitchFamily="34" charset="0"/>
            </a:endParaRPr>
          </a:p>
        </p:txBody>
      </p:sp>
      <p:sp>
        <p:nvSpPr>
          <p:cNvPr id="181" name="Google Shape;181;p17"/>
          <p:cNvSpPr txBox="1"/>
          <p:nvPr/>
        </p:nvSpPr>
        <p:spPr>
          <a:xfrm>
            <a:off x="3250117" y="1530433"/>
            <a:ext cx="1076078" cy="790576"/>
          </a:xfrm>
          <a:prstGeom prst="rect">
            <a:avLst/>
          </a:prstGeom>
          <a:noFill/>
          <a:ln>
            <a:noFill/>
          </a:ln>
        </p:spPr>
        <p:txBody>
          <a:bodyPr spcFirstLastPara="1" wrap="square" lIns="91425" tIns="91425" rIns="91425" bIns="91425" anchor="t" anchorCtr="0">
            <a:noAutofit/>
          </a:bodyPr>
          <a:lstStyle/>
          <a:p>
            <a:pPr algn="ctr"/>
            <a:r>
              <a:rPr lang="en" sz="1400" b="1" dirty="0">
                <a:latin typeface="Century Gothic" panose="020B0502020202020204" pitchFamily="34" charset="0"/>
              </a:rPr>
              <a:t>Data &amp; Tracking</a:t>
            </a:r>
            <a:endParaRPr sz="1400" b="1" dirty="0">
              <a:latin typeface="Century Gothic" panose="020B0502020202020204" pitchFamily="34" charset="0"/>
            </a:endParaRPr>
          </a:p>
        </p:txBody>
      </p:sp>
      <p:sp>
        <p:nvSpPr>
          <p:cNvPr id="182" name="Google Shape;182;p17"/>
          <p:cNvSpPr txBox="1"/>
          <p:nvPr/>
        </p:nvSpPr>
        <p:spPr>
          <a:xfrm>
            <a:off x="5078327" y="4503174"/>
            <a:ext cx="1334887" cy="630963"/>
          </a:xfrm>
          <a:prstGeom prst="rect">
            <a:avLst/>
          </a:prstGeom>
          <a:noFill/>
          <a:ln>
            <a:noFill/>
          </a:ln>
        </p:spPr>
        <p:txBody>
          <a:bodyPr spcFirstLastPara="1" wrap="square" lIns="91425" tIns="91425" rIns="91425" bIns="91425" anchor="t" anchorCtr="0">
            <a:noAutofit/>
          </a:bodyPr>
          <a:lstStyle/>
          <a:p>
            <a:pPr algn="ctr"/>
            <a:r>
              <a:rPr lang="en" sz="1400" b="1" dirty="0">
                <a:latin typeface="Century Gothic" panose="020B0502020202020204" pitchFamily="34" charset="0"/>
              </a:rPr>
              <a:t>Policies &amp; Procedures</a:t>
            </a:r>
            <a:endParaRPr sz="1400" b="1" dirty="0">
              <a:latin typeface="Century Gothic" panose="020B0502020202020204" pitchFamily="34" charset="0"/>
            </a:endParaRPr>
          </a:p>
        </p:txBody>
      </p:sp>
      <p:sp>
        <p:nvSpPr>
          <p:cNvPr id="183" name="Google Shape;183;p17"/>
          <p:cNvSpPr txBox="1"/>
          <p:nvPr/>
        </p:nvSpPr>
        <p:spPr>
          <a:xfrm>
            <a:off x="2900516" y="4312887"/>
            <a:ext cx="1678238" cy="681341"/>
          </a:xfrm>
          <a:prstGeom prst="rect">
            <a:avLst/>
          </a:prstGeom>
          <a:noFill/>
          <a:ln>
            <a:noFill/>
          </a:ln>
        </p:spPr>
        <p:txBody>
          <a:bodyPr spcFirstLastPara="1" wrap="square" lIns="91425" tIns="91425" rIns="91425" bIns="91425" anchor="t" anchorCtr="0">
            <a:noAutofit/>
          </a:bodyPr>
          <a:lstStyle/>
          <a:p>
            <a:pPr algn="ctr"/>
            <a:r>
              <a:rPr lang="en" sz="1400" b="1" dirty="0">
                <a:latin typeface="Century Gothic" panose="020B0502020202020204" pitchFamily="34" charset="0"/>
              </a:rPr>
              <a:t>Stakeholder</a:t>
            </a:r>
            <a:endParaRPr sz="1400" b="1" dirty="0">
              <a:latin typeface="Century Gothic" panose="020B0502020202020204" pitchFamily="34" charset="0"/>
            </a:endParaRPr>
          </a:p>
          <a:p>
            <a:pPr algn="ctr"/>
            <a:r>
              <a:rPr lang="en" sz="1400" b="1" dirty="0">
                <a:latin typeface="Century Gothic" panose="020B0502020202020204" pitchFamily="34" charset="0"/>
              </a:rPr>
              <a:t>Engagement</a:t>
            </a:r>
            <a:endParaRPr sz="1400" b="1" dirty="0">
              <a:latin typeface="Century Gothic" panose="020B0502020202020204" pitchFamily="34" charset="0"/>
            </a:endParaRPr>
          </a:p>
        </p:txBody>
      </p:sp>
      <p:sp>
        <p:nvSpPr>
          <p:cNvPr id="184" name="Google Shape;184;p17"/>
          <p:cNvSpPr txBox="1"/>
          <p:nvPr/>
        </p:nvSpPr>
        <p:spPr>
          <a:xfrm>
            <a:off x="2294965" y="3014819"/>
            <a:ext cx="1280603" cy="890296"/>
          </a:xfrm>
          <a:prstGeom prst="rect">
            <a:avLst/>
          </a:prstGeom>
          <a:noFill/>
          <a:ln>
            <a:noFill/>
          </a:ln>
        </p:spPr>
        <p:txBody>
          <a:bodyPr spcFirstLastPara="1" wrap="square" lIns="91425" tIns="91425" rIns="91425" bIns="91425" anchor="t" anchorCtr="0">
            <a:noAutofit/>
          </a:bodyPr>
          <a:lstStyle/>
          <a:p>
            <a:pPr algn="ctr"/>
            <a:r>
              <a:rPr lang="en" sz="1400" b="1" dirty="0">
                <a:latin typeface="Century Gothic" panose="020B0502020202020204" pitchFamily="34" charset="0"/>
              </a:rPr>
              <a:t>Resource Materials &amp; Toolkits</a:t>
            </a:r>
            <a:endParaRPr sz="1400" b="1" dirty="0">
              <a:latin typeface="Century Gothic" panose="020B0502020202020204" pitchFamily="34" charset="0"/>
            </a:endParaRPr>
          </a:p>
        </p:txBody>
      </p:sp>
      <p:sp>
        <p:nvSpPr>
          <p:cNvPr id="185" name="Google Shape;185;p17"/>
          <p:cNvSpPr txBox="1"/>
          <p:nvPr/>
        </p:nvSpPr>
        <p:spPr>
          <a:xfrm>
            <a:off x="2831690" y="653258"/>
            <a:ext cx="3893575" cy="851578"/>
          </a:xfrm>
          <a:prstGeom prst="rect">
            <a:avLst/>
          </a:prstGeom>
          <a:noFill/>
          <a:ln>
            <a:noFill/>
          </a:ln>
        </p:spPr>
        <p:txBody>
          <a:bodyPr spcFirstLastPara="1" wrap="square" lIns="91425" tIns="91425" rIns="91425" bIns="91425" anchor="t" anchorCtr="0">
            <a:noAutofit/>
          </a:bodyPr>
          <a:lstStyle/>
          <a:p>
            <a:pPr algn="ctr"/>
            <a:r>
              <a:rPr lang="en" sz="1600" dirty="0" smtClean="0">
                <a:latin typeface="Arial Black"/>
                <a:ea typeface="Arial Black"/>
                <a:cs typeface="Arial Black"/>
                <a:sym typeface="Arial Black"/>
              </a:rPr>
              <a:t>DCFS Regional Offices</a:t>
            </a:r>
          </a:p>
          <a:p>
            <a:pPr algn="ctr"/>
            <a:r>
              <a:rPr lang="en" sz="1600" dirty="0" smtClean="0">
                <a:latin typeface="Arial Black"/>
                <a:ea typeface="Arial Black"/>
                <a:cs typeface="Arial Black"/>
                <a:sym typeface="Arial Black"/>
              </a:rPr>
              <a:t>Specialized Units/Offices</a:t>
            </a:r>
            <a:endParaRPr sz="1600" dirty="0">
              <a:latin typeface="Arial Black"/>
              <a:ea typeface="Arial Black"/>
              <a:cs typeface="Arial Black"/>
              <a:sym typeface="Arial Black"/>
            </a:endParaRPr>
          </a:p>
        </p:txBody>
      </p:sp>
      <p:sp>
        <p:nvSpPr>
          <p:cNvPr id="186" name="Google Shape;186;p17"/>
          <p:cNvSpPr txBox="1"/>
          <p:nvPr/>
        </p:nvSpPr>
        <p:spPr>
          <a:xfrm>
            <a:off x="2418735" y="383959"/>
            <a:ext cx="4832326" cy="609600"/>
          </a:xfrm>
          <a:prstGeom prst="rect">
            <a:avLst/>
          </a:prstGeom>
          <a:noFill/>
          <a:ln>
            <a:noFill/>
          </a:ln>
        </p:spPr>
        <p:txBody>
          <a:bodyPr spcFirstLastPara="1" wrap="square" lIns="91425" tIns="91425" rIns="91425" bIns="91425" anchor="t" anchorCtr="0">
            <a:noAutofit/>
          </a:bodyPr>
          <a:lstStyle/>
          <a:p>
            <a:pPr algn="ctr"/>
            <a:r>
              <a:rPr lang="en" sz="1600" dirty="0">
                <a:latin typeface="Arial Black"/>
                <a:ea typeface="Arial Black"/>
                <a:cs typeface="Arial Black"/>
                <a:sym typeface="Arial Black"/>
              </a:rPr>
              <a:t>Faith-based Organizations </a:t>
            </a:r>
            <a:endParaRPr sz="1600" dirty="0">
              <a:latin typeface="Arial Black"/>
              <a:ea typeface="Arial Black"/>
              <a:cs typeface="Arial Black"/>
              <a:sym typeface="Arial Black"/>
            </a:endParaRPr>
          </a:p>
        </p:txBody>
      </p:sp>
      <p:sp>
        <p:nvSpPr>
          <p:cNvPr id="188" name="Google Shape;188;p17"/>
          <p:cNvSpPr txBox="1"/>
          <p:nvPr/>
        </p:nvSpPr>
        <p:spPr>
          <a:xfrm>
            <a:off x="5683230" y="1288613"/>
            <a:ext cx="3903900" cy="408000"/>
          </a:xfrm>
          <a:prstGeom prst="rect">
            <a:avLst/>
          </a:prstGeom>
          <a:noFill/>
          <a:ln>
            <a:noFill/>
          </a:ln>
        </p:spPr>
        <p:txBody>
          <a:bodyPr spcFirstLastPara="1" wrap="square" lIns="91425" tIns="91425" rIns="91425" bIns="91425" anchor="t" anchorCtr="0">
            <a:noAutofit/>
          </a:bodyPr>
          <a:lstStyle/>
          <a:p>
            <a:pPr algn="ctr"/>
            <a:endParaRPr dirty="0">
              <a:latin typeface="Arial Black"/>
              <a:ea typeface="Arial Black"/>
              <a:cs typeface="Arial Black"/>
              <a:sym typeface="Arial Black"/>
            </a:endParaRPr>
          </a:p>
        </p:txBody>
      </p:sp>
    </p:spTree>
    <p:extLst>
      <p:ext uri="{BB962C8B-B14F-4D97-AF65-F5344CB8AC3E}">
        <p14:creationId xmlns:p14="http://schemas.microsoft.com/office/powerpoint/2010/main" val="48348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 y="344978"/>
            <a:ext cx="9144000" cy="1598122"/>
          </a:xfrm>
          <a:prstGeom prst="rect">
            <a:avLst/>
          </a:prstGeom>
          <a:solidFill>
            <a:srgbClr val="00618A"/>
          </a:solidFill>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smtClean="0">
                <a:latin typeface="Perpetua" panose="02020502060401020303" pitchFamily="18" charset="0"/>
              </a:rPr>
              <a:t>Women &amp; girls initiative (WGI)</a:t>
            </a:r>
            <a:r>
              <a:rPr lang="en-US" sz="5400" dirty="0" smtClean="0">
                <a:solidFill>
                  <a:srgbClr val="E12F6B"/>
                </a:solidFill>
                <a:latin typeface="Perpetua" panose="02020502060401020303" pitchFamily="18" charset="0"/>
              </a:rPr>
              <a:t/>
            </a:r>
            <a:br>
              <a:rPr lang="en-US" sz="5400" dirty="0" smtClean="0">
                <a:solidFill>
                  <a:srgbClr val="E12F6B"/>
                </a:solidFill>
                <a:latin typeface="Perpetua" panose="02020502060401020303" pitchFamily="18" charset="0"/>
              </a:rPr>
            </a:br>
            <a:endParaRPr lang="en-US" sz="5400" dirty="0">
              <a:solidFill>
                <a:srgbClr val="E12F6B"/>
              </a:solidFill>
              <a:latin typeface="Perpetua" panose="02020502060401020303" pitchFamily="18" charset="0"/>
            </a:endParaRPr>
          </a:p>
        </p:txBody>
      </p:sp>
      <p:pic>
        <p:nvPicPr>
          <p:cNvPr id="5" name="Picture 17" descr="http://www.lacounty.gov/wp-content/uploads/wgi-header-6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6058"/>
            <a:ext cx="9144000" cy="1427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https://www.lacounty.gov/wp-content/uploads/100-centenni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3300"/>
            <a:ext cx="9144000" cy="323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99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10686"/>
            <a:ext cx="9144001" cy="2791736"/>
          </a:xfrm>
          <a:prstGeom prst="rect">
            <a:avLst/>
          </a:prstGeom>
        </p:spPr>
      </p:pic>
      <p:sp>
        <p:nvSpPr>
          <p:cNvPr id="9" name="Title 1"/>
          <p:cNvSpPr>
            <a:spLocks noGrp="1"/>
          </p:cNvSpPr>
          <p:nvPr>
            <p:ph type="ctrTitle"/>
          </p:nvPr>
        </p:nvSpPr>
        <p:spPr>
          <a:xfrm>
            <a:off x="0" y="2025518"/>
            <a:ext cx="9144000" cy="2349852"/>
          </a:xfrm>
          <a:effectLst/>
        </p:spPr>
        <p:txBody>
          <a:bodyPr>
            <a:noAutofit/>
          </a:bodyPr>
          <a:lstStyle/>
          <a:p>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Chief Deputy Director</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Ginger  Pryor</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264145" y="288194"/>
            <a:ext cx="1647378" cy="1467419"/>
          </a:xfrm>
          <a:prstGeom prst="rect">
            <a:avLst/>
          </a:prstGeom>
          <a:noFill/>
          <a:ln>
            <a:noFill/>
          </a:ln>
        </p:spPr>
      </p:pic>
      <p:sp>
        <p:nvSpPr>
          <p:cNvPr id="2" name="Rectangle 1"/>
          <p:cNvSpPr/>
          <p:nvPr/>
        </p:nvSpPr>
        <p:spPr>
          <a:xfrm>
            <a:off x="5064369" y="288194"/>
            <a:ext cx="4079631" cy="523220"/>
          </a:xfrm>
          <a:prstGeom prst="rect">
            <a:avLst/>
          </a:prstGeom>
        </p:spPr>
        <p:txBody>
          <a:bodyPr wrap="square">
            <a:spAutoFit/>
          </a:bodyPr>
          <a:lstStyle/>
          <a:p>
            <a:pPr lvl="0" algn="ctr" defTabSz="685800"/>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Data-Driven Decision Making </a:t>
            </a:r>
            <a:r>
              <a:rPr lang="en-US" sz="1400" b="1" spc="225" dirty="0" smtClean="0">
                <a:solidFill>
                  <a:srgbClr val="4472C4">
                    <a:lumMod val="50000"/>
                  </a:srgbClr>
                </a:solidFill>
                <a:latin typeface="Paralucent Medium"/>
                <a:ea typeface="Lato" panose="020F0502020204030203" pitchFamily="34" charset="0"/>
                <a:cs typeface="Arial" panose="020B0604020202020204" pitchFamily="34" charset="0"/>
              </a:rPr>
              <a:t>Leadership </a:t>
            </a:r>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3843301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797" y="773696"/>
            <a:ext cx="8126442" cy="646331"/>
          </a:xfrm>
          <a:prstGeom prst="rect">
            <a:avLst/>
          </a:prstGeom>
          <a:solidFill>
            <a:srgbClr val="00618A"/>
          </a:solidFill>
        </p:spPr>
        <p:txBody>
          <a:bodyPr wrap="square">
            <a:spAutoFit/>
          </a:bodyPr>
          <a:lstStyle/>
          <a:p>
            <a:pPr marL="571500" indent="-571500" algn="ctr">
              <a:buFont typeface="Wingdings" panose="05000000000000000000" pitchFamily="2" charset="2"/>
              <a:buChar char="q"/>
            </a:pPr>
            <a:r>
              <a:rPr lang="en-US" sz="3600" dirty="0">
                <a:solidFill>
                  <a:schemeClr val="bg1"/>
                </a:solidFill>
                <a:latin typeface="Perpetua" panose="02020502060401020303" pitchFamily="18" charset="0"/>
              </a:rPr>
              <a:t>History of </a:t>
            </a:r>
            <a:r>
              <a:rPr lang="en-US" sz="3600" dirty="0" smtClean="0">
                <a:solidFill>
                  <a:schemeClr val="bg1"/>
                </a:solidFill>
                <a:latin typeface="Perpetua" panose="02020502060401020303" pitchFamily="18" charset="0"/>
              </a:rPr>
              <a:t> The </a:t>
            </a:r>
            <a:r>
              <a:rPr lang="en-US" sz="3600" dirty="0">
                <a:solidFill>
                  <a:schemeClr val="bg1"/>
                </a:solidFill>
                <a:latin typeface="Perpetua" panose="02020502060401020303" pitchFamily="18" charset="0"/>
              </a:rPr>
              <a:t>WGI </a:t>
            </a:r>
          </a:p>
        </p:txBody>
      </p:sp>
      <p:sp>
        <p:nvSpPr>
          <p:cNvPr id="4" name="Rectangle 3"/>
          <p:cNvSpPr/>
          <p:nvPr/>
        </p:nvSpPr>
        <p:spPr>
          <a:xfrm>
            <a:off x="358797" y="2579145"/>
            <a:ext cx="8126442" cy="646331"/>
          </a:xfrm>
          <a:prstGeom prst="rect">
            <a:avLst/>
          </a:prstGeom>
          <a:solidFill>
            <a:srgbClr val="00618A"/>
          </a:solidFill>
        </p:spPr>
        <p:txBody>
          <a:bodyPr wrap="square">
            <a:spAutoFit/>
          </a:bodyPr>
          <a:lstStyle/>
          <a:p>
            <a:pPr marL="571500" indent="-571500" algn="ctr">
              <a:buFont typeface="Wingdings" panose="05000000000000000000" pitchFamily="2" charset="2"/>
              <a:buChar char="q"/>
            </a:pPr>
            <a:r>
              <a:rPr lang="en-US" sz="3600" dirty="0">
                <a:solidFill>
                  <a:schemeClr val="bg1"/>
                </a:solidFill>
                <a:latin typeface="Perpetua" panose="02020502060401020303" pitchFamily="18" charset="0"/>
              </a:rPr>
              <a:t>Centennial Celebration</a:t>
            </a:r>
          </a:p>
        </p:txBody>
      </p:sp>
      <p:sp>
        <p:nvSpPr>
          <p:cNvPr id="5" name="Rectangle 4"/>
          <p:cNvSpPr/>
          <p:nvPr/>
        </p:nvSpPr>
        <p:spPr>
          <a:xfrm>
            <a:off x="358797" y="4227277"/>
            <a:ext cx="8662111" cy="1103379"/>
          </a:xfrm>
          <a:prstGeom prst="rect">
            <a:avLst/>
          </a:prstGeom>
          <a:solidFill>
            <a:srgbClr val="00618A"/>
          </a:solidFill>
        </p:spPr>
        <p:txBody>
          <a:bodyPr wrap="square">
            <a:spAutoFit/>
          </a:bodyPr>
          <a:lstStyle/>
          <a:p>
            <a:pPr marL="571500" lvl="0" indent="-571500" algn="ctr" defTabSz="914400">
              <a:lnSpc>
                <a:spcPct val="90000"/>
              </a:lnSpc>
              <a:spcBef>
                <a:spcPts val="1000"/>
              </a:spcBef>
              <a:buFont typeface="Wingdings" panose="05000000000000000000" pitchFamily="2" charset="2"/>
              <a:buChar char="q"/>
            </a:pPr>
            <a:r>
              <a:rPr lang="en-US" sz="3600" dirty="0">
                <a:solidFill>
                  <a:schemeClr val="bg1"/>
                </a:solidFill>
                <a:latin typeface="Perpetua" panose="02020502060401020303" pitchFamily="18" charset="0"/>
              </a:rPr>
              <a:t>Empowering young women and girls will help move the needle in the right direction </a:t>
            </a:r>
          </a:p>
        </p:txBody>
      </p:sp>
    </p:spTree>
    <p:extLst>
      <p:ext uri="{BB962C8B-B14F-4D97-AF65-F5344CB8AC3E}">
        <p14:creationId xmlns:p14="http://schemas.microsoft.com/office/powerpoint/2010/main" val="3296834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5538"/>
            <a:ext cx="9144000" cy="6617196"/>
          </a:xfrm>
          <a:prstGeom prst="rect">
            <a:avLst/>
          </a:prstGeom>
          <a:solidFill>
            <a:srgbClr val="00618A"/>
          </a:solidFill>
        </p:spPr>
        <p:txBody>
          <a:bodyPr wrap="square">
            <a:spAutoFit/>
          </a:bodyPr>
          <a:lstStyle/>
          <a:p>
            <a:endParaRPr lang="en-US" sz="3600" dirty="0" smtClean="0">
              <a:solidFill>
                <a:schemeClr val="bg1"/>
              </a:solidFill>
              <a:latin typeface="Perpetua" panose="02020502060401020303" pitchFamily="18" charset="0"/>
            </a:endParaRPr>
          </a:p>
          <a:p>
            <a:r>
              <a:rPr lang="en-US" sz="3600" dirty="0" smtClean="0">
                <a:solidFill>
                  <a:schemeClr val="bg1"/>
                </a:solidFill>
                <a:latin typeface="Perpetua" panose="02020502060401020303" pitchFamily="18" charset="0"/>
              </a:rPr>
              <a:t>Public </a:t>
            </a:r>
            <a:r>
              <a:rPr lang="en-US" sz="3600" dirty="0">
                <a:solidFill>
                  <a:schemeClr val="bg1"/>
                </a:solidFill>
                <a:latin typeface="Perpetua" panose="02020502060401020303" pitchFamily="18" charset="0"/>
              </a:rPr>
              <a:t>Calendar of events at:</a:t>
            </a:r>
          </a:p>
          <a:p>
            <a:pPr marL="914400" lvl="1" indent="-457200">
              <a:buSzPct val="75000"/>
              <a:buFont typeface="Wingdings" panose="05000000000000000000" pitchFamily="2" charset="2"/>
              <a:buChar char="q"/>
            </a:pPr>
            <a:r>
              <a:rPr lang="en-US" sz="2800" u="sng" dirty="0">
                <a:solidFill>
                  <a:schemeClr val="bg1"/>
                </a:solidFill>
                <a:latin typeface="Perpetua" panose="02020502060401020303" pitchFamily="18" charset="0"/>
              </a:rPr>
              <a:t>https://www.lacounty.gov/wgi-19-amendment-centennial</a:t>
            </a:r>
            <a:r>
              <a:rPr lang="en-US" sz="2800" u="sng" dirty="0" smtClean="0">
                <a:solidFill>
                  <a:schemeClr val="bg1"/>
                </a:solidFill>
                <a:latin typeface="Perpetua" panose="02020502060401020303" pitchFamily="18" charset="0"/>
              </a:rPr>
              <a:t>/</a:t>
            </a:r>
          </a:p>
          <a:p>
            <a:pPr lvl="1"/>
            <a:endParaRPr lang="en-US" sz="3600" u="sng" dirty="0" smtClean="0">
              <a:solidFill>
                <a:srgbClr val="E12F6B"/>
              </a:solidFill>
              <a:latin typeface="Perpetua" panose="02020502060401020303" pitchFamily="18" charset="0"/>
            </a:endParaRPr>
          </a:p>
          <a:p>
            <a:pPr lvl="1"/>
            <a:endParaRPr lang="en-US" sz="3600" u="sng" dirty="0">
              <a:solidFill>
                <a:srgbClr val="E12F6B"/>
              </a:solidFill>
              <a:latin typeface="Perpetua" panose="02020502060401020303" pitchFamily="18" charset="0"/>
            </a:endParaRPr>
          </a:p>
          <a:p>
            <a:r>
              <a:rPr lang="en-US" sz="3600" dirty="0" smtClean="0">
                <a:solidFill>
                  <a:schemeClr val="bg1"/>
                </a:solidFill>
                <a:latin typeface="Perpetua" panose="02020502060401020303" pitchFamily="18" charset="0"/>
              </a:rPr>
              <a:t>The </a:t>
            </a:r>
            <a:r>
              <a:rPr lang="en-US" sz="3600" dirty="0">
                <a:solidFill>
                  <a:schemeClr val="bg1"/>
                </a:solidFill>
                <a:latin typeface="Perpetua" panose="02020502060401020303" pitchFamily="18" charset="0"/>
              </a:rPr>
              <a:t>WGI is on the web:</a:t>
            </a:r>
          </a:p>
          <a:p>
            <a:pPr marL="1028700" lvl="1" indent="-571500" algn="just">
              <a:buSzPct val="60000"/>
              <a:buFont typeface="Wingdings" panose="05000000000000000000" pitchFamily="2" charset="2"/>
              <a:buChar char="q"/>
            </a:pPr>
            <a:r>
              <a:rPr lang="en-US" sz="3600" dirty="0">
                <a:solidFill>
                  <a:schemeClr val="bg1"/>
                </a:solidFill>
                <a:latin typeface="Perpetua" panose="02020502060401020303" pitchFamily="18" charset="0"/>
              </a:rPr>
              <a:t>Facebook, Instagram, Twitter as @LACWGI</a:t>
            </a:r>
          </a:p>
          <a:p>
            <a:pPr marL="1028700" lvl="1" indent="-571500">
              <a:buSzPct val="60000"/>
              <a:buFont typeface="Wingdings" panose="05000000000000000000" pitchFamily="2" charset="2"/>
              <a:buChar char="q"/>
            </a:pPr>
            <a:r>
              <a:rPr lang="en-US" sz="3600" u="sng" dirty="0">
                <a:solidFill>
                  <a:schemeClr val="bg1"/>
                </a:solidFill>
                <a:latin typeface="Perpetua" panose="02020502060401020303" pitchFamily="18" charset="0"/>
              </a:rPr>
              <a:t>https://www.lacounty.gov/wgi</a:t>
            </a:r>
            <a:r>
              <a:rPr lang="en-US" sz="3600" u="sng" dirty="0" smtClean="0">
                <a:solidFill>
                  <a:schemeClr val="bg1"/>
                </a:solidFill>
                <a:latin typeface="Perpetua" panose="02020502060401020303" pitchFamily="18" charset="0"/>
              </a:rPr>
              <a:t>/</a:t>
            </a:r>
          </a:p>
          <a:p>
            <a:pPr marL="1028700" lvl="1" indent="-571500">
              <a:buSzPct val="60000"/>
              <a:buFont typeface="Wingdings" panose="05000000000000000000" pitchFamily="2" charset="2"/>
              <a:buChar char="q"/>
            </a:pPr>
            <a:endParaRPr lang="en-US" sz="3600" dirty="0">
              <a:solidFill>
                <a:srgbClr val="E12F6B"/>
              </a:solidFill>
              <a:latin typeface="Perpetua" panose="02020502060401020303" pitchFamily="18" charset="0"/>
            </a:endParaRPr>
          </a:p>
          <a:p>
            <a:pPr lvl="1">
              <a:buSzPct val="60000"/>
            </a:pPr>
            <a:endParaRPr lang="en-US" sz="3600" dirty="0" smtClean="0">
              <a:solidFill>
                <a:srgbClr val="E12F6B"/>
              </a:solidFill>
              <a:latin typeface="Perpetua" panose="02020502060401020303" pitchFamily="18" charset="0"/>
            </a:endParaRPr>
          </a:p>
          <a:p>
            <a:pPr marL="1028700" lvl="1" indent="-571500">
              <a:buSzPct val="60000"/>
              <a:buFont typeface="Wingdings" panose="05000000000000000000" pitchFamily="2" charset="2"/>
              <a:buChar char="q"/>
            </a:pPr>
            <a:endParaRPr lang="en-US" sz="3600" dirty="0">
              <a:solidFill>
                <a:srgbClr val="E12F6B"/>
              </a:solidFill>
              <a:latin typeface="Perpetua" panose="02020502060401020303" pitchFamily="18" charset="0"/>
            </a:endParaRPr>
          </a:p>
          <a:p>
            <a:pPr lvl="1">
              <a:buSzPct val="60000"/>
            </a:pPr>
            <a:endParaRPr lang="en-US" sz="3600" dirty="0">
              <a:solidFill>
                <a:srgbClr val="E12F6B"/>
              </a:solidFill>
              <a:latin typeface="Perpetua" panose="02020502060401020303" pitchFamily="18" charset="0"/>
            </a:endParaRPr>
          </a:p>
        </p:txBody>
      </p:sp>
    </p:spTree>
    <p:extLst>
      <p:ext uri="{BB962C8B-B14F-4D97-AF65-F5344CB8AC3E}">
        <p14:creationId xmlns:p14="http://schemas.microsoft.com/office/powerpoint/2010/main" val="2798622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DFDFD"/>
              </a:clrFrom>
              <a:clrTo>
                <a:srgbClr val="FDFDFD">
                  <a:alpha val="0"/>
                </a:srgbClr>
              </a:clrTo>
            </a:clrChange>
            <a:duotone>
              <a:prstClr val="black"/>
              <a:srgbClr val="E12F6B">
                <a:tint val="45000"/>
                <a:satMod val="400000"/>
              </a:srgbClr>
            </a:duotone>
            <a:extLst>
              <a:ext uri="{28A0092B-C50C-407E-A947-70E740481C1C}">
                <a14:useLocalDpi xmlns:a14="http://schemas.microsoft.com/office/drawing/2010/main" val="0"/>
              </a:ext>
            </a:extLst>
          </a:blip>
          <a:stretch>
            <a:fillRect/>
          </a:stretch>
        </p:blipFill>
        <p:spPr>
          <a:xfrm rot="21184047">
            <a:off x="632077" y="4019032"/>
            <a:ext cx="4014628" cy="2694381"/>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duotone>
              <a:prstClr val="black"/>
              <a:srgbClr val="E12F6B">
                <a:tint val="45000"/>
                <a:satMod val="400000"/>
              </a:srgbClr>
            </a:duotone>
            <a:extLst>
              <a:ext uri="{28A0092B-C50C-407E-A947-70E740481C1C}">
                <a14:useLocalDpi xmlns:a14="http://schemas.microsoft.com/office/drawing/2010/main" val="0"/>
              </a:ext>
            </a:extLst>
          </a:blip>
          <a:stretch>
            <a:fillRect/>
          </a:stretch>
        </p:blipFill>
        <p:spPr>
          <a:xfrm>
            <a:off x="556258" y="140707"/>
            <a:ext cx="4861316" cy="3645890"/>
          </a:xfrm>
          <a:prstGeom prst="rect">
            <a:avLst/>
          </a:prstGeom>
        </p:spPr>
      </p:pic>
      <p:pic>
        <p:nvPicPr>
          <p:cNvPr id="9" name="Picture 8"/>
          <p:cNvPicPr>
            <a:picLocks noChangeAspect="1"/>
          </p:cNvPicPr>
          <p:nvPr/>
        </p:nvPicPr>
        <p:blipFill>
          <a:blip r:embed="rId4">
            <a:clrChange>
              <a:clrFrom>
                <a:srgbClr val="FDFDFD"/>
              </a:clrFrom>
              <a:clrTo>
                <a:srgbClr val="FDFDFD">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36790" y="2839558"/>
            <a:ext cx="1738631" cy="1461458"/>
          </a:xfrm>
          <a:prstGeom prst="rect">
            <a:avLst/>
          </a:prstGeom>
        </p:spPr>
      </p:pic>
      <p:sp>
        <p:nvSpPr>
          <p:cNvPr id="8" name="AutoShape 6" descr="Image result for &amp; "/>
          <p:cNvSpPr>
            <a:spLocks noChangeAspect="1" noChangeArrowheads="1"/>
          </p:cNvSpPr>
          <p:nvPr/>
        </p:nvSpPr>
        <p:spPr bwMode="auto">
          <a:xfrm>
            <a:off x="63500" y="-982663"/>
            <a:ext cx="2124075" cy="2057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5">
            <a:clrChange>
              <a:clrFrom>
                <a:srgbClr val="FFFFFF"/>
              </a:clrFrom>
              <a:clrTo>
                <a:srgbClr val="FFFFFF">
                  <a:alpha val="0"/>
                </a:srgbClr>
              </a:clrTo>
            </a:clrChange>
            <a:duotone>
              <a:prstClr val="black"/>
              <a:srgbClr val="E12F6B">
                <a:tint val="45000"/>
                <a:satMod val="400000"/>
              </a:srgbClr>
            </a:duotone>
            <a:extLst>
              <a:ext uri="{28A0092B-C50C-407E-A947-70E740481C1C}">
                <a14:useLocalDpi xmlns:a14="http://schemas.microsoft.com/office/drawing/2010/main" val="0"/>
              </a:ext>
            </a:extLst>
          </a:blip>
          <a:stretch>
            <a:fillRect/>
          </a:stretch>
        </p:blipFill>
        <p:spPr>
          <a:xfrm>
            <a:off x="4404852" y="4623961"/>
            <a:ext cx="4267200" cy="1693866"/>
          </a:xfrm>
          <a:prstGeom prst="rect">
            <a:avLst/>
          </a:prstGeom>
        </p:spPr>
      </p:pic>
    </p:spTree>
    <p:extLst>
      <p:ext uri="{BB962C8B-B14F-4D97-AF65-F5344CB8AC3E}">
        <p14:creationId xmlns:p14="http://schemas.microsoft.com/office/powerpoint/2010/main" val="4292097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13" y="615142"/>
            <a:ext cx="8224058" cy="1239057"/>
          </a:xfrm>
        </p:spPr>
        <p:txBody>
          <a:bodyPr anchor="ctr">
            <a:noAutofit/>
          </a:bodyPr>
          <a:lstStyle/>
          <a:p>
            <a:pPr marL="457200" lvl="1" algn="ctr"/>
            <a:r>
              <a:rPr lang="en-US" sz="3600" dirty="0">
                <a:solidFill>
                  <a:schemeClr val="bg1"/>
                </a:solidFill>
                <a:latin typeface="Perpetua" panose="02020502060401020303" pitchFamily="18" charset="0"/>
                <a:cs typeface="Times" panose="02020603050405020304" pitchFamily="18" charset="0"/>
              </a:rPr>
              <a:t>P1: </a:t>
            </a:r>
            <a:r>
              <a:rPr lang="en-US" sz="3600" dirty="0" smtClean="0">
                <a:solidFill>
                  <a:schemeClr val="bg1"/>
                </a:solidFill>
                <a:latin typeface="Perpetua" panose="02020502060401020303" pitchFamily="18" charset="0"/>
                <a:cs typeface="Times" panose="02020603050405020304" pitchFamily="18" charset="0"/>
              </a:rPr>
              <a:t>PERMANENCY IN 12 MONTHS FOR CHILDREN ENTERING FOSTER CARE</a:t>
            </a:r>
            <a:endParaRPr lang="en-US" sz="3600" dirty="0">
              <a:solidFill>
                <a:schemeClr val="bg1"/>
              </a:solidFill>
              <a:latin typeface="Perpetua" panose="02020502060401020303" pitchFamily="18" charset="0"/>
              <a:cs typeface="Times" panose="02020603050405020304" pitchFamily="18" charset="0"/>
            </a:endParaRPr>
          </a:p>
        </p:txBody>
      </p:sp>
      <p:sp>
        <p:nvSpPr>
          <p:cNvPr id="51" name="Rectangle 50"/>
          <p:cNvSpPr/>
          <p:nvPr/>
        </p:nvSpPr>
        <p:spPr>
          <a:xfrm>
            <a:off x="1660389" y="2235662"/>
            <a:ext cx="1737360" cy="4495800"/>
          </a:xfrm>
          <a:prstGeom prst="rect">
            <a:avLst/>
          </a:prstGeom>
          <a:solidFill>
            <a:schemeClr val="accent1">
              <a:lumMod val="20000"/>
              <a:lumOff val="80000"/>
              <a:alpha val="5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panose="02020603050405020304" pitchFamily="18" charset="0"/>
              <a:cs typeface="Times" panose="02020603050405020304" pitchFamily="18" charset="0"/>
            </a:endParaRPr>
          </a:p>
        </p:txBody>
      </p:sp>
      <p:cxnSp>
        <p:nvCxnSpPr>
          <p:cNvPr id="52" name="Straight Connector 51"/>
          <p:cNvCxnSpPr/>
          <p:nvPr/>
        </p:nvCxnSpPr>
        <p:spPr>
          <a:xfrm>
            <a:off x="1676400" y="2235662"/>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262050" y="1866330"/>
            <a:ext cx="838691"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panose="02020603050405020304" pitchFamily="18" charset="0"/>
              </a:rPr>
              <a:t>7/1/17</a:t>
            </a:r>
            <a:endParaRPr lang="en-US" dirty="0">
              <a:solidFill>
                <a:schemeClr val="accent1"/>
              </a:solidFill>
              <a:latin typeface="Perpetua" panose="02020502060401020303" pitchFamily="18" charset="0"/>
              <a:cs typeface="Times" panose="02020603050405020304" pitchFamily="18" charset="0"/>
            </a:endParaRPr>
          </a:p>
        </p:txBody>
      </p:sp>
      <p:cxnSp>
        <p:nvCxnSpPr>
          <p:cNvPr id="54" name="Straight Connector 53"/>
          <p:cNvCxnSpPr/>
          <p:nvPr/>
        </p:nvCxnSpPr>
        <p:spPr>
          <a:xfrm>
            <a:off x="3397749" y="2235662"/>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951807" y="1866330"/>
            <a:ext cx="944489"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panose="02020603050405020304" pitchFamily="18" charset="0"/>
              </a:rPr>
              <a:t>6/30/18</a:t>
            </a:r>
            <a:endParaRPr lang="en-US" dirty="0">
              <a:solidFill>
                <a:schemeClr val="accent1"/>
              </a:solidFill>
              <a:latin typeface="Perpetua" panose="02020502060401020303" pitchFamily="18" charset="0"/>
              <a:cs typeface="Times" panose="02020603050405020304" pitchFamily="18" charset="0"/>
            </a:endParaRPr>
          </a:p>
        </p:txBody>
      </p:sp>
      <p:cxnSp>
        <p:nvCxnSpPr>
          <p:cNvPr id="58" name="Straight Connector 57"/>
          <p:cNvCxnSpPr/>
          <p:nvPr/>
        </p:nvCxnSpPr>
        <p:spPr>
          <a:xfrm>
            <a:off x="1539240" y="2396836"/>
            <a:ext cx="914400" cy="0"/>
          </a:xfrm>
          <a:prstGeom prst="line">
            <a:avLst/>
          </a:prstGeom>
          <a:ln w="57150">
            <a:solidFill>
              <a:schemeClr val="accent1"/>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59" name="Straight Connector 58"/>
          <p:cNvCxnSpPr/>
          <p:nvPr/>
        </p:nvCxnSpPr>
        <p:spPr>
          <a:xfrm>
            <a:off x="2514600" y="2717800"/>
            <a:ext cx="347472" cy="0"/>
          </a:xfrm>
          <a:prstGeom prst="line">
            <a:avLst/>
          </a:prstGeom>
          <a:ln w="57150">
            <a:solidFill>
              <a:schemeClr val="accent2">
                <a:lumMod val="60000"/>
                <a:lumOff val="40000"/>
              </a:schemeClr>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0" name="Straight Connector 59"/>
          <p:cNvCxnSpPr/>
          <p:nvPr/>
        </p:nvCxnSpPr>
        <p:spPr>
          <a:xfrm>
            <a:off x="1356360" y="4013200"/>
            <a:ext cx="548640" cy="0"/>
          </a:xfrm>
          <a:prstGeom prst="line">
            <a:avLst/>
          </a:prstGeom>
          <a:ln w="57150">
            <a:solidFill>
              <a:schemeClr val="accent1"/>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1" name="Straight Connector 60"/>
          <p:cNvCxnSpPr/>
          <p:nvPr/>
        </p:nvCxnSpPr>
        <p:spPr>
          <a:xfrm>
            <a:off x="1539240" y="5740400"/>
            <a:ext cx="365760" cy="0"/>
          </a:xfrm>
          <a:prstGeom prst="line">
            <a:avLst/>
          </a:prstGeom>
          <a:ln w="57150">
            <a:solidFill>
              <a:schemeClr val="accent1"/>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2" name="Straight Connector 61"/>
          <p:cNvCxnSpPr/>
          <p:nvPr/>
        </p:nvCxnSpPr>
        <p:spPr>
          <a:xfrm>
            <a:off x="2087880" y="3581400"/>
            <a:ext cx="1188720" cy="0"/>
          </a:xfrm>
          <a:prstGeom prst="line">
            <a:avLst/>
          </a:prstGeom>
          <a:ln w="57150">
            <a:solidFill>
              <a:schemeClr val="accent2">
                <a:lumMod val="60000"/>
                <a:lumOff val="40000"/>
              </a:schemeClr>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3" name="Straight Connector 62"/>
          <p:cNvCxnSpPr/>
          <p:nvPr/>
        </p:nvCxnSpPr>
        <p:spPr>
          <a:xfrm>
            <a:off x="3328624" y="4876800"/>
            <a:ext cx="576072" cy="0"/>
          </a:xfrm>
          <a:prstGeom prst="line">
            <a:avLst/>
          </a:prstGeom>
          <a:ln w="57150">
            <a:solidFill>
              <a:schemeClr val="accent2">
                <a:lumMod val="60000"/>
                <a:lumOff val="40000"/>
              </a:schemeClr>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4" name="Straight Connector 63"/>
          <p:cNvCxnSpPr/>
          <p:nvPr/>
        </p:nvCxnSpPr>
        <p:spPr>
          <a:xfrm>
            <a:off x="2133600" y="5308600"/>
            <a:ext cx="2286000" cy="0"/>
          </a:xfrm>
          <a:prstGeom prst="line">
            <a:avLst/>
          </a:prstGeom>
          <a:ln w="57150">
            <a:solidFill>
              <a:schemeClr val="accent1"/>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5" name="Straight Connector 64"/>
          <p:cNvCxnSpPr/>
          <p:nvPr/>
        </p:nvCxnSpPr>
        <p:spPr>
          <a:xfrm flipV="1">
            <a:off x="807720" y="3124200"/>
            <a:ext cx="2468880" cy="25400"/>
          </a:xfrm>
          <a:prstGeom prst="line">
            <a:avLst/>
          </a:prstGeom>
          <a:ln w="57150">
            <a:solidFill>
              <a:schemeClr val="accent1"/>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6" name="Straight Connector 65"/>
          <p:cNvCxnSpPr/>
          <p:nvPr/>
        </p:nvCxnSpPr>
        <p:spPr>
          <a:xfrm>
            <a:off x="2562995" y="6172200"/>
            <a:ext cx="1005840" cy="0"/>
          </a:xfrm>
          <a:prstGeom prst="line">
            <a:avLst/>
          </a:prstGeom>
          <a:ln w="57150">
            <a:solidFill>
              <a:schemeClr val="accent2">
                <a:lumMod val="60000"/>
                <a:lumOff val="40000"/>
              </a:schemeClr>
            </a:solidFill>
            <a:headEnd type="oval" w="sm" len="sm"/>
            <a:tailEnd type="oval" w="sm" len="sm"/>
          </a:ln>
          <a:effectLst/>
        </p:spPr>
        <p:style>
          <a:lnRef idx="2">
            <a:schemeClr val="accent2"/>
          </a:lnRef>
          <a:fillRef idx="0">
            <a:schemeClr val="accent2"/>
          </a:fillRef>
          <a:effectRef idx="1">
            <a:schemeClr val="accent2"/>
          </a:effectRef>
          <a:fontRef idx="minor">
            <a:schemeClr val="tx1"/>
          </a:fontRef>
        </p:style>
      </p:cxnSp>
      <p:cxnSp>
        <p:nvCxnSpPr>
          <p:cNvPr id="67" name="Straight Connector 66"/>
          <p:cNvCxnSpPr/>
          <p:nvPr/>
        </p:nvCxnSpPr>
        <p:spPr>
          <a:xfrm flipV="1">
            <a:off x="2590800" y="4419600"/>
            <a:ext cx="2743200" cy="25400"/>
          </a:xfrm>
          <a:prstGeom prst="line">
            <a:avLst/>
          </a:prstGeom>
          <a:ln w="57150">
            <a:solidFill>
              <a:schemeClr val="accent1"/>
            </a:solidFill>
            <a:headEnd type="oval" w="sm" len="sm"/>
            <a:tailEnd type="none" w="sm" len="sm"/>
          </a:ln>
          <a:effectLst/>
        </p:spPr>
        <p:style>
          <a:lnRef idx="2">
            <a:schemeClr val="accent2"/>
          </a:lnRef>
          <a:fillRef idx="0">
            <a:schemeClr val="accent2"/>
          </a:fillRef>
          <a:effectRef idx="1">
            <a:schemeClr val="accent2"/>
          </a:effectRef>
          <a:fontRef idx="minor">
            <a:schemeClr val="tx1"/>
          </a:fontRef>
        </p:style>
      </p:cxnSp>
      <p:cxnSp>
        <p:nvCxnSpPr>
          <p:cNvPr id="68" name="Straight Connector 67"/>
          <p:cNvCxnSpPr/>
          <p:nvPr/>
        </p:nvCxnSpPr>
        <p:spPr>
          <a:xfrm>
            <a:off x="5175781" y="2235662"/>
            <a:ext cx="0" cy="44958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4703536" y="1872066"/>
            <a:ext cx="944489" cy="369332"/>
          </a:xfrm>
          <a:prstGeom prst="rect">
            <a:avLst/>
          </a:prstGeom>
          <a:noFill/>
        </p:spPr>
        <p:txBody>
          <a:bodyPr wrap="none" rtlCol="0">
            <a:spAutoFit/>
          </a:bodyPr>
          <a:lstStyle/>
          <a:p>
            <a:pPr algn="ctr"/>
            <a:r>
              <a:rPr lang="en-US" dirty="0" smtClean="0">
                <a:solidFill>
                  <a:schemeClr val="accent1"/>
                </a:solidFill>
                <a:latin typeface="Perpetua" panose="02020502060401020303" pitchFamily="18" charset="0"/>
                <a:cs typeface="Times" panose="02020603050405020304" pitchFamily="18" charset="0"/>
              </a:rPr>
              <a:t>6/30/19</a:t>
            </a:r>
            <a:endParaRPr lang="en-US" dirty="0">
              <a:solidFill>
                <a:schemeClr val="accent1"/>
              </a:solidFill>
              <a:latin typeface="Perpetua" panose="02020502060401020303" pitchFamily="18" charset="0"/>
              <a:cs typeface="Times" panose="02020603050405020304" pitchFamily="18" charset="0"/>
            </a:endParaRPr>
          </a:p>
        </p:txBody>
      </p:sp>
      <p:sp>
        <p:nvSpPr>
          <p:cNvPr id="90" name="TextBox 89"/>
          <p:cNvSpPr txBox="1"/>
          <p:nvPr/>
        </p:nvSpPr>
        <p:spPr>
          <a:xfrm>
            <a:off x="5869677" y="2582039"/>
            <a:ext cx="2651760" cy="2862322"/>
          </a:xfrm>
          <a:prstGeom prst="rect">
            <a:avLst/>
          </a:prstGeom>
          <a:noFill/>
        </p:spPr>
        <p:txBody>
          <a:bodyPr wrap="square" rtlCol="0">
            <a:spAutoFit/>
          </a:bodyPr>
          <a:lstStyle/>
          <a:p>
            <a:r>
              <a:rPr lang="en-US" sz="2000" dirty="0" smtClean="0">
                <a:solidFill>
                  <a:schemeClr val="accent1"/>
                </a:solidFill>
                <a:latin typeface="Perpetua" panose="02020502060401020303" pitchFamily="18" charset="0"/>
                <a:cs typeface="Times" panose="02020603050405020304" pitchFamily="18" charset="0"/>
              </a:rPr>
              <a:t>Children entering care during the year</a:t>
            </a:r>
            <a:endParaRPr lang="en-US" sz="2000" b="1" dirty="0" smtClean="0">
              <a:solidFill>
                <a:schemeClr val="accent1"/>
              </a:solidFill>
              <a:latin typeface="Perpetua" panose="02020502060401020303" pitchFamily="18" charset="0"/>
              <a:cs typeface="Times" panose="02020603050405020304" pitchFamily="18" charset="0"/>
            </a:endParaRPr>
          </a:p>
          <a:p>
            <a:endParaRPr lang="en-US" sz="2000" dirty="0" smtClean="0">
              <a:solidFill>
                <a:schemeClr val="accent1"/>
              </a:solidFill>
              <a:latin typeface="Perpetua" panose="02020502060401020303" pitchFamily="18" charset="0"/>
              <a:cs typeface="Times" panose="02020603050405020304" pitchFamily="18" charset="0"/>
            </a:endParaRPr>
          </a:p>
          <a:p>
            <a:r>
              <a:rPr lang="en-US" sz="2000" dirty="0" smtClean="0">
                <a:solidFill>
                  <a:schemeClr val="accent1"/>
                </a:solidFill>
                <a:latin typeface="Perpetua" panose="02020502060401020303" pitchFamily="18" charset="0"/>
                <a:cs typeface="Times" panose="02020603050405020304" pitchFamily="18" charset="0"/>
              </a:rPr>
              <a:t>Children achieving permanency within 12 months</a:t>
            </a:r>
            <a:endParaRPr lang="en-US" sz="2000" b="1" dirty="0" smtClean="0">
              <a:solidFill>
                <a:schemeClr val="accent1"/>
              </a:solidFill>
              <a:latin typeface="Perpetua" panose="02020502060401020303" pitchFamily="18" charset="0"/>
              <a:cs typeface="Times" panose="02020603050405020304" pitchFamily="18" charset="0"/>
            </a:endParaRPr>
          </a:p>
          <a:p>
            <a:endParaRPr lang="en-US" sz="2000" dirty="0" smtClean="0">
              <a:solidFill>
                <a:schemeClr val="accent1"/>
              </a:solidFill>
              <a:latin typeface="Perpetua" panose="02020502060401020303" pitchFamily="18" charset="0"/>
              <a:cs typeface="Times" panose="02020603050405020304" pitchFamily="18" charset="0"/>
            </a:endParaRPr>
          </a:p>
          <a:p>
            <a:r>
              <a:rPr lang="en-US" sz="2000" dirty="0" smtClean="0">
                <a:solidFill>
                  <a:schemeClr val="accent1"/>
                </a:solidFill>
                <a:latin typeface="Perpetua" panose="02020502060401020303" pitchFamily="18" charset="0"/>
                <a:cs typeface="Times" panose="02020603050405020304" pitchFamily="18" charset="0"/>
              </a:rPr>
              <a:t>National Standard: </a:t>
            </a:r>
            <a:r>
              <a:rPr lang="en-US" sz="2000" b="1" dirty="0" smtClean="0">
                <a:solidFill>
                  <a:schemeClr val="accent1"/>
                </a:solidFill>
                <a:latin typeface="Perpetua" panose="02020502060401020303" pitchFamily="18" charset="0"/>
                <a:cs typeface="Times" panose="02020603050405020304" pitchFamily="18" charset="0"/>
              </a:rPr>
              <a:t>&gt;=40.5%</a:t>
            </a:r>
          </a:p>
        </p:txBody>
      </p:sp>
    </p:spTree>
    <p:extLst>
      <p:ext uri="{BB962C8B-B14F-4D97-AF65-F5344CB8AC3E}">
        <p14:creationId xmlns:p14="http://schemas.microsoft.com/office/powerpoint/2010/main" val="2234899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90">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90">
                                            <p:txEl>
                                              <p:pRg st="2" end="2"/>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4" presetClass="emph" presetSubtype="0" fill="hold" nodeType="clickEffect">
                                  <p:stCondLst>
                                    <p:cond delay="0"/>
                                  </p:stCondLst>
                                  <p:childTnLst>
                                    <p:animClr clrSpc="hsl" dir="cw">
                                      <p:cBhvr override="childStyle">
                                        <p:cTn id="24" dur="500" fill="hold"/>
                                        <p:tgtEl>
                                          <p:spTgt spid="59"/>
                                        </p:tgtEl>
                                        <p:attrNameLst>
                                          <p:attrName>style.color</p:attrName>
                                        </p:attrNameLst>
                                      </p:cBhvr>
                                      <p:by>
                                        <p:hsl h="0" s="-12549" l="-25098"/>
                                      </p:by>
                                    </p:animClr>
                                    <p:animClr clrSpc="hsl" dir="cw">
                                      <p:cBhvr>
                                        <p:cTn id="25" dur="500" fill="hold"/>
                                        <p:tgtEl>
                                          <p:spTgt spid="59"/>
                                        </p:tgtEl>
                                        <p:attrNameLst>
                                          <p:attrName>fillcolor</p:attrName>
                                        </p:attrNameLst>
                                      </p:cBhvr>
                                      <p:by>
                                        <p:hsl h="0" s="-12549" l="-25098"/>
                                      </p:by>
                                    </p:animClr>
                                    <p:animClr clrSpc="hsl" dir="cw">
                                      <p:cBhvr>
                                        <p:cTn id="26" dur="500" fill="hold"/>
                                        <p:tgtEl>
                                          <p:spTgt spid="59"/>
                                        </p:tgtEl>
                                        <p:attrNameLst>
                                          <p:attrName>stroke.color</p:attrName>
                                        </p:attrNameLst>
                                      </p:cBhvr>
                                      <p:by>
                                        <p:hsl h="0" s="-12549" l="-25098"/>
                                      </p:by>
                                    </p:animClr>
                                    <p:set>
                                      <p:cBhvr>
                                        <p:cTn id="27" dur="500" fill="hold"/>
                                        <p:tgtEl>
                                          <p:spTgt spid="59"/>
                                        </p:tgtEl>
                                        <p:attrNameLst>
                                          <p:attrName>fill.type</p:attrName>
                                        </p:attrNameLst>
                                      </p:cBhvr>
                                      <p:to>
                                        <p:strVal val="solid"/>
                                      </p:to>
                                    </p:set>
                                  </p:childTnLst>
                                </p:cTn>
                              </p:par>
                              <p:par>
                                <p:cTn id="28" presetID="24" presetClass="emph" presetSubtype="0" fill="hold" nodeType="withEffect">
                                  <p:stCondLst>
                                    <p:cond delay="0"/>
                                  </p:stCondLst>
                                  <p:childTnLst>
                                    <p:animClr clrSpc="hsl" dir="cw">
                                      <p:cBhvr override="childStyle">
                                        <p:cTn id="29" dur="500" fill="hold"/>
                                        <p:tgtEl>
                                          <p:spTgt spid="62"/>
                                        </p:tgtEl>
                                        <p:attrNameLst>
                                          <p:attrName>style.color</p:attrName>
                                        </p:attrNameLst>
                                      </p:cBhvr>
                                      <p:by>
                                        <p:hsl h="0" s="-12549" l="-25098"/>
                                      </p:by>
                                    </p:animClr>
                                    <p:animClr clrSpc="hsl" dir="cw">
                                      <p:cBhvr>
                                        <p:cTn id="30" dur="500" fill="hold"/>
                                        <p:tgtEl>
                                          <p:spTgt spid="62"/>
                                        </p:tgtEl>
                                        <p:attrNameLst>
                                          <p:attrName>fillcolor</p:attrName>
                                        </p:attrNameLst>
                                      </p:cBhvr>
                                      <p:by>
                                        <p:hsl h="0" s="-12549" l="-25098"/>
                                      </p:by>
                                    </p:animClr>
                                    <p:animClr clrSpc="hsl" dir="cw">
                                      <p:cBhvr>
                                        <p:cTn id="31" dur="500" fill="hold"/>
                                        <p:tgtEl>
                                          <p:spTgt spid="62"/>
                                        </p:tgtEl>
                                        <p:attrNameLst>
                                          <p:attrName>stroke.color</p:attrName>
                                        </p:attrNameLst>
                                      </p:cBhvr>
                                      <p:by>
                                        <p:hsl h="0" s="-12549" l="-25098"/>
                                      </p:by>
                                    </p:animClr>
                                    <p:set>
                                      <p:cBhvr>
                                        <p:cTn id="32" dur="500" fill="hold"/>
                                        <p:tgtEl>
                                          <p:spTgt spid="62"/>
                                        </p:tgtEl>
                                        <p:attrNameLst>
                                          <p:attrName>fill.type</p:attrName>
                                        </p:attrNameLst>
                                      </p:cBhvr>
                                      <p:to>
                                        <p:strVal val="solid"/>
                                      </p:to>
                                    </p:set>
                                  </p:childTnLst>
                                </p:cTn>
                              </p:par>
                              <p:par>
                                <p:cTn id="33" presetID="24" presetClass="emph" presetSubtype="0" fill="hold" nodeType="withEffect">
                                  <p:stCondLst>
                                    <p:cond delay="0"/>
                                  </p:stCondLst>
                                  <p:childTnLst>
                                    <p:animClr clrSpc="hsl" dir="cw">
                                      <p:cBhvr override="childStyle">
                                        <p:cTn id="34" dur="500" fill="hold"/>
                                        <p:tgtEl>
                                          <p:spTgt spid="63"/>
                                        </p:tgtEl>
                                        <p:attrNameLst>
                                          <p:attrName>style.color</p:attrName>
                                        </p:attrNameLst>
                                      </p:cBhvr>
                                      <p:by>
                                        <p:hsl h="0" s="-12549" l="-25098"/>
                                      </p:by>
                                    </p:animClr>
                                    <p:animClr clrSpc="hsl" dir="cw">
                                      <p:cBhvr>
                                        <p:cTn id="35" dur="500" fill="hold"/>
                                        <p:tgtEl>
                                          <p:spTgt spid="63"/>
                                        </p:tgtEl>
                                        <p:attrNameLst>
                                          <p:attrName>fillcolor</p:attrName>
                                        </p:attrNameLst>
                                      </p:cBhvr>
                                      <p:by>
                                        <p:hsl h="0" s="-12549" l="-25098"/>
                                      </p:by>
                                    </p:animClr>
                                    <p:animClr clrSpc="hsl" dir="cw">
                                      <p:cBhvr>
                                        <p:cTn id="36" dur="500" fill="hold"/>
                                        <p:tgtEl>
                                          <p:spTgt spid="63"/>
                                        </p:tgtEl>
                                        <p:attrNameLst>
                                          <p:attrName>stroke.color</p:attrName>
                                        </p:attrNameLst>
                                      </p:cBhvr>
                                      <p:by>
                                        <p:hsl h="0" s="-12549" l="-25098"/>
                                      </p:by>
                                    </p:animClr>
                                    <p:set>
                                      <p:cBhvr>
                                        <p:cTn id="37" dur="500" fill="hold"/>
                                        <p:tgtEl>
                                          <p:spTgt spid="63"/>
                                        </p:tgtEl>
                                        <p:attrNameLst>
                                          <p:attrName>fill.type</p:attrName>
                                        </p:attrNameLst>
                                      </p:cBhvr>
                                      <p:to>
                                        <p:strVal val="solid"/>
                                      </p:to>
                                    </p:set>
                                  </p:childTnLst>
                                </p:cTn>
                              </p:par>
                              <p:par>
                                <p:cTn id="38" presetID="24" presetClass="emph" presetSubtype="0" fill="hold" nodeType="withEffect">
                                  <p:stCondLst>
                                    <p:cond delay="0"/>
                                  </p:stCondLst>
                                  <p:childTnLst>
                                    <p:animClr clrSpc="hsl" dir="cw">
                                      <p:cBhvr override="childStyle">
                                        <p:cTn id="39" dur="500" fill="hold"/>
                                        <p:tgtEl>
                                          <p:spTgt spid="66"/>
                                        </p:tgtEl>
                                        <p:attrNameLst>
                                          <p:attrName>style.color</p:attrName>
                                        </p:attrNameLst>
                                      </p:cBhvr>
                                      <p:by>
                                        <p:hsl h="0" s="-12549" l="-25098"/>
                                      </p:by>
                                    </p:animClr>
                                    <p:animClr clrSpc="hsl" dir="cw">
                                      <p:cBhvr>
                                        <p:cTn id="40" dur="500" fill="hold"/>
                                        <p:tgtEl>
                                          <p:spTgt spid="66"/>
                                        </p:tgtEl>
                                        <p:attrNameLst>
                                          <p:attrName>fillcolor</p:attrName>
                                        </p:attrNameLst>
                                      </p:cBhvr>
                                      <p:by>
                                        <p:hsl h="0" s="-12549" l="-25098"/>
                                      </p:by>
                                    </p:animClr>
                                    <p:animClr clrSpc="hsl" dir="cw">
                                      <p:cBhvr>
                                        <p:cTn id="41" dur="500" fill="hold"/>
                                        <p:tgtEl>
                                          <p:spTgt spid="66"/>
                                        </p:tgtEl>
                                        <p:attrNameLst>
                                          <p:attrName>stroke.color</p:attrName>
                                        </p:attrNameLst>
                                      </p:cBhvr>
                                      <p:by>
                                        <p:hsl h="0" s="-12549" l="-25098"/>
                                      </p:by>
                                    </p:animClr>
                                    <p:set>
                                      <p:cBhvr>
                                        <p:cTn id="42" dur="500" fill="hold"/>
                                        <p:tgtEl>
                                          <p:spTgt spid="66"/>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59"/>
                                        </p:tgtEl>
                                      </p:cBhvr>
                                    </p:animEffect>
                                    <p:animScale>
                                      <p:cBhvr>
                                        <p:cTn id="47" dur="250" autoRev="1" fill="hold"/>
                                        <p:tgtEl>
                                          <p:spTgt spid="59"/>
                                        </p:tgtEl>
                                      </p:cBhvr>
                                      <p:by x="105000" y="105000"/>
                                    </p:animScale>
                                  </p:childTnLst>
                                </p:cTn>
                              </p:par>
                              <p:par>
                                <p:cTn id="48" presetID="26" presetClass="emph" presetSubtype="0" fill="hold" nodeType="withEffect">
                                  <p:stCondLst>
                                    <p:cond delay="0"/>
                                  </p:stCondLst>
                                  <p:childTnLst>
                                    <p:animEffect transition="out" filter="fade">
                                      <p:cBhvr>
                                        <p:cTn id="49" dur="500" tmFilter="0, 0; .2, .5; .8, .5; 1, 0"/>
                                        <p:tgtEl>
                                          <p:spTgt spid="62"/>
                                        </p:tgtEl>
                                      </p:cBhvr>
                                    </p:animEffect>
                                    <p:animScale>
                                      <p:cBhvr>
                                        <p:cTn id="50" dur="250" autoRev="1" fill="hold"/>
                                        <p:tgtEl>
                                          <p:spTgt spid="62"/>
                                        </p:tgtEl>
                                      </p:cBhvr>
                                      <p:by x="105000" y="105000"/>
                                    </p:animScale>
                                  </p:childTnLst>
                                </p:cTn>
                              </p:par>
                              <p:par>
                                <p:cTn id="51" presetID="26" presetClass="emph" presetSubtype="0" fill="hold" nodeType="withEffect">
                                  <p:stCondLst>
                                    <p:cond delay="0"/>
                                  </p:stCondLst>
                                  <p:childTnLst>
                                    <p:animEffect transition="out" filter="fade">
                                      <p:cBhvr>
                                        <p:cTn id="52" dur="500" tmFilter="0, 0; .2, .5; .8, .5; 1, 0"/>
                                        <p:tgtEl>
                                          <p:spTgt spid="63"/>
                                        </p:tgtEl>
                                      </p:cBhvr>
                                    </p:animEffect>
                                    <p:animScale>
                                      <p:cBhvr>
                                        <p:cTn id="53" dur="250" autoRev="1" fill="hold"/>
                                        <p:tgtEl>
                                          <p:spTgt spid="63"/>
                                        </p:tgtEl>
                                      </p:cBhvr>
                                      <p:by x="105000" y="105000"/>
                                    </p:animScale>
                                  </p:childTnLst>
                                </p:cTn>
                              </p:par>
                              <p:par>
                                <p:cTn id="54" presetID="26" presetClass="emph" presetSubtype="0" fill="hold" nodeType="withEffect">
                                  <p:stCondLst>
                                    <p:cond delay="0"/>
                                  </p:stCondLst>
                                  <p:childTnLst>
                                    <p:animEffect transition="out" filter="fade">
                                      <p:cBhvr>
                                        <p:cTn id="55" dur="500" tmFilter="0, 0; .2, .5; .8, .5; 1, 0"/>
                                        <p:tgtEl>
                                          <p:spTgt spid="66"/>
                                        </p:tgtEl>
                                      </p:cBhvr>
                                    </p:animEffect>
                                    <p:animScale>
                                      <p:cBhvr>
                                        <p:cTn id="56"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a:off x="8872598" y="2758704"/>
            <a:ext cx="45719" cy="35467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p:cNvGraphicFramePr>
            <a:graphicFrameLocks noGrp="1"/>
          </p:cNvGraphicFramePr>
          <p:nvPr>
            <p:extLst>
              <p:ext uri="{D42A27DB-BD31-4B8C-83A1-F6EECF244321}">
                <p14:modId xmlns:p14="http://schemas.microsoft.com/office/powerpoint/2010/main" val="1005870786"/>
              </p:ext>
            </p:extLst>
          </p:nvPr>
        </p:nvGraphicFramePr>
        <p:xfrm>
          <a:off x="0" y="571500"/>
          <a:ext cx="9144000" cy="62865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087573" y="5560084"/>
            <a:ext cx="1785025" cy="246221"/>
          </a:xfrm>
          <a:prstGeom prst="rect">
            <a:avLst/>
          </a:prstGeom>
          <a:noFill/>
        </p:spPr>
        <p:txBody>
          <a:bodyPr wrap="square" rtlCol="0">
            <a:spAutoFit/>
          </a:bodyPr>
          <a:lstStyle/>
          <a:p>
            <a:r>
              <a:rPr lang="en-US" sz="1000" b="1" dirty="0">
                <a:solidFill>
                  <a:srgbClr val="C00000"/>
                </a:solidFill>
                <a:latin typeface="Times" panose="02020603050405020304" pitchFamily="18" charset="0"/>
                <a:cs typeface="Times" panose="02020603050405020304" pitchFamily="18" charset="0"/>
              </a:rPr>
              <a:t>National Standard: ≤8.3%</a:t>
            </a:r>
          </a:p>
        </p:txBody>
      </p:sp>
      <p:sp>
        <p:nvSpPr>
          <p:cNvPr id="8" name="Up Arrow 7"/>
          <p:cNvSpPr/>
          <p:nvPr/>
        </p:nvSpPr>
        <p:spPr>
          <a:xfrm flipV="1">
            <a:off x="8840348" y="5660180"/>
            <a:ext cx="45719" cy="246341"/>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5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6"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Phone survey</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347" y="2227263"/>
            <a:ext cx="6457244" cy="3632200"/>
          </a:xfrm>
        </p:spPr>
      </p:pic>
    </p:spTree>
    <p:extLst>
      <p:ext uri="{BB962C8B-B14F-4D97-AF65-F5344CB8AC3E}">
        <p14:creationId xmlns:p14="http://schemas.microsoft.com/office/powerpoint/2010/main" val="5680880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Phone survey</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347" y="2227263"/>
            <a:ext cx="6457244" cy="3632200"/>
          </a:xfrm>
        </p:spPr>
      </p:pic>
    </p:spTree>
    <p:extLst>
      <p:ext uri="{BB962C8B-B14F-4D97-AF65-F5344CB8AC3E}">
        <p14:creationId xmlns:p14="http://schemas.microsoft.com/office/powerpoint/2010/main" val="3580629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2740" y="591016"/>
            <a:ext cx="8240684" cy="1283506"/>
          </a:xfrm>
        </p:spPr>
        <p:txBody>
          <a:bodyPr anchor="ctr">
            <a:noAutofit/>
          </a:bodyPr>
          <a:lstStyle/>
          <a:p>
            <a:pPr algn="ctr"/>
            <a:r>
              <a:rPr lang="en-US" sz="3000" dirty="0">
                <a:cs typeface="Times" panose="02020603050405020304" pitchFamily="18" charset="0"/>
              </a:rPr>
              <a:t>Case Review Items 12 (A, B, C)</a:t>
            </a:r>
            <a:br>
              <a:rPr lang="en-US" sz="3000" dirty="0">
                <a:cs typeface="Times" panose="02020603050405020304" pitchFamily="18" charset="0"/>
              </a:rPr>
            </a:br>
            <a:r>
              <a:rPr lang="en-US" sz="3000" dirty="0">
                <a:cs typeface="Times" panose="02020603050405020304" pitchFamily="18" charset="0"/>
              </a:rPr>
              <a:t>Needs &amp; Services of Child, Parents, </a:t>
            </a:r>
            <a:br>
              <a:rPr lang="en-US" sz="3000" dirty="0">
                <a:cs typeface="Times" panose="02020603050405020304" pitchFamily="18" charset="0"/>
              </a:rPr>
            </a:br>
            <a:r>
              <a:rPr lang="en-US" sz="3000" dirty="0">
                <a:cs typeface="Times" panose="02020603050405020304" pitchFamily="18" charset="0"/>
              </a:rPr>
              <a:t>&amp; Foster Parents</a:t>
            </a:r>
          </a:p>
        </p:txBody>
      </p:sp>
      <p:sp>
        <p:nvSpPr>
          <p:cNvPr id="2" name="Text Placeholder 1"/>
          <p:cNvSpPr>
            <a:spLocks noGrp="1"/>
          </p:cNvSpPr>
          <p:nvPr>
            <p:ph idx="1"/>
          </p:nvPr>
        </p:nvSpPr>
        <p:spPr>
          <a:xfrm>
            <a:off x="171795" y="1984917"/>
            <a:ext cx="8822575" cy="4687432"/>
          </a:xfrm>
        </p:spPr>
        <p:txBody>
          <a:bodyPr/>
          <a:lstStyle/>
          <a:p>
            <a:pPr marL="165100" indent="0">
              <a:buNone/>
            </a:pPr>
            <a:endParaRPr lang="en-US" dirty="0" smtClean="0"/>
          </a:p>
          <a:p>
            <a:pPr marL="165100" indent="0">
              <a:buNone/>
            </a:pPr>
            <a:endParaRPr lang="en-US" dirty="0" smtClean="0"/>
          </a:p>
          <a:p>
            <a:pPr marL="165100" indent="0">
              <a:buNone/>
            </a:pPr>
            <a:endParaRPr lang="en-US" dirty="0"/>
          </a:p>
          <a:p>
            <a:pPr marL="165100" indent="0">
              <a:buNone/>
            </a:pPr>
            <a:endParaRPr lang="en-US" dirty="0"/>
          </a:p>
          <a:p>
            <a:endParaRPr lang="en-US" dirty="0"/>
          </a:p>
          <a:p>
            <a:endParaRPr lang="en-US" dirty="0"/>
          </a:p>
          <a:p>
            <a:endParaRPr lang="en-US" dirty="0"/>
          </a:p>
          <a:p>
            <a:pPr marL="165100" indent="0">
              <a:buNone/>
            </a:pPr>
            <a:endParaRPr lang="en-US" dirty="0"/>
          </a:p>
          <a:p>
            <a:endParaRPr lang="en-US" dirty="0"/>
          </a:p>
          <a:p>
            <a:endParaRPr lang="en-US" dirty="0"/>
          </a:p>
          <a:p>
            <a:endParaRPr lang="en-US" dirty="0"/>
          </a:p>
        </p:txBody>
      </p:sp>
      <p:sp>
        <p:nvSpPr>
          <p:cNvPr id="7" name="Rectangle 6"/>
          <p:cNvSpPr/>
          <p:nvPr/>
        </p:nvSpPr>
        <p:spPr>
          <a:xfrm>
            <a:off x="462740" y="1986033"/>
            <a:ext cx="8240684" cy="4339650"/>
          </a:xfrm>
          <a:prstGeom prst="rect">
            <a:avLst/>
          </a:prstGeom>
        </p:spPr>
        <p:txBody>
          <a:bodyPr wrap="square">
            <a:spAutoFit/>
          </a:bodyPr>
          <a:lstStyle/>
          <a:p>
            <a:r>
              <a:rPr lang="en-US" sz="3200" b="1" dirty="0">
                <a:solidFill>
                  <a:srgbClr val="002060"/>
                </a:solidFill>
                <a:latin typeface="Perpetua" panose="02020502060401020303" pitchFamily="18" charset="0"/>
                <a:cs typeface="Times" panose="02020603050405020304" pitchFamily="18" charset="0"/>
              </a:rPr>
              <a:t>Questions</a:t>
            </a:r>
            <a:r>
              <a:rPr lang="en-US" sz="3200" b="1" dirty="0" smtClean="0">
                <a:solidFill>
                  <a:srgbClr val="002060"/>
                </a:solidFill>
                <a:latin typeface="Perpetua" panose="02020502060401020303" pitchFamily="18" charset="0"/>
                <a:cs typeface="Times" panose="02020603050405020304" pitchFamily="18" charset="0"/>
              </a:rPr>
              <a:t>:</a:t>
            </a:r>
          </a:p>
          <a:p>
            <a:endParaRPr lang="en-US" sz="2000" b="1" dirty="0">
              <a:solidFill>
                <a:srgbClr val="002060"/>
              </a:solidFill>
              <a:latin typeface="Perpetua" panose="02020502060401020303" pitchFamily="18" charset="0"/>
              <a:cs typeface="Times" panose="02020603050405020304" pitchFamily="18" charset="0"/>
            </a:endParaRPr>
          </a:p>
          <a:p>
            <a:pPr marL="342900" lvl="1" indent="-342900">
              <a:buFont typeface="+mj-lt"/>
              <a:buAutoNum type="arabicPeriod"/>
            </a:pPr>
            <a:r>
              <a:rPr lang="en-US" sz="3200" dirty="0" smtClean="0">
                <a:solidFill>
                  <a:srgbClr val="002060"/>
                </a:solidFill>
                <a:latin typeface="Perpetua" panose="02020502060401020303" pitchFamily="18" charset="0"/>
                <a:cs typeface="Times" panose="02020603050405020304" pitchFamily="18" charset="0"/>
              </a:rPr>
              <a:t>Did the agency conduct </a:t>
            </a:r>
            <a:r>
              <a:rPr lang="en-US" sz="3200" u="sng" dirty="0" smtClean="0">
                <a:solidFill>
                  <a:srgbClr val="002060"/>
                </a:solidFill>
                <a:latin typeface="Perpetua" panose="02020502060401020303" pitchFamily="18" charset="0"/>
                <a:cs typeface="Times" panose="02020603050405020304" pitchFamily="18" charset="0"/>
              </a:rPr>
              <a:t>formal</a:t>
            </a:r>
            <a:r>
              <a:rPr lang="en-US" sz="3200" dirty="0" smtClean="0">
                <a:solidFill>
                  <a:srgbClr val="002060"/>
                </a:solidFill>
                <a:latin typeface="Perpetua" panose="02020502060401020303" pitchFamily="18" charset="0"/>
                <a:cs typeface="Times" panose="02020603050405020304" pitchFamily="18" charset="0"/>
              </a:rPr>
              <a:t> or </a:t>
            </a:r>
            <a:r>
              <a:rPr lang="en-US" sz="3200" u="sng" dirty="0" smtClean="0">
                <a:solidFill>
                  <a:srgbClr val="002060"/>
                </a:solidFill>
                <a:latin typeface="Perpetua" panose="02020502060401020303" pitchFamily="18" charset="0"/>
                <a:cs typeface="Times" panose="02020603050405020304" pitchFamily="18" charset="0"/>
              </a:rPr>
              <a:t>informal</a:t>
            </a:r>
            <a:r>
              <a:rPr lang="en-US" sz="3200" dirty="0" smtClean="0">
                <a:solidFill>
                  <a:srgbClr val="002060"/>
                </a:solidFill>
                <a:latin typeface="Perpetua" panose="02020502060401020303" pitchFamily="18" charset="0"/>
                <a:cs typeface="Times" panose="02020603050405020304" pitchFamily="18" charset="0"/>
              </a:rPr>
              <a:t> comprehensive assessments that identified the needs of the child(</a:t>
            </a:r>
            <a:r>
              <a:rPr lang="en-US" sz="3200" dirty="0" err="1" smtClean="0">
                <a:solidFill>
                  <a:srgbClr val="002060"/>
                </a:solidFill>
                <a:latin typeface="Perpetua" panose="02020502060401020303" pitchFamily="18" charset="0"/>
                <a:cs typeface="Times" panose="02020603050405020304" pitchFamily="18" charset="0"/>
              </a:rPr>
              <a:t>ren</a:t>
            </a:r>
            <a:r>
              <a:rPr lang="en-US" sz="3200" dirty="0" smtClean="0">
                <a:solidFill>
                  <a:srgbClr val="002060"/>
                </a:solidFill>
                <a:latin typeface="Perpetua" panose="02020502060401020303" pitchFamily="18" charset="0"/>
                <a:cs typeface="Times" panose="02020603050405020304" pitchFamily="18" charset="0"/>
              </a:rPr>
              <a:t>), parent(s), and foster parent(s)?</a:t>
            </a:r>
          </a:p>
          <a:p>
            <a:pPr marL="342900" lvl="1" indent="-342900">
              <a:buFont typeface="+mj-lt"/>
              <a:buAutoNum type="arabicPeriod"/>
            </a:pPr>
            <a:endParaRPr lang="en-US" sz="3200" dirty="0" smtClean="0">
              <a:solidFill>
                <a:srgbClr val="002060"/>
              </a:solidFill>
              <a:latin typeface="Perpetua" panose="02020502060401020303" pitchFamily="18" charset="0"/>
              <a:cs typeface="Times" panose="02020603050405020304" pitchFamily="18" charset="0"/>
            </a:endParaRPr>
          </a:p>
          <a:p>
            <a:pPr marL="342900" lvl="1" indent="-342900">
              <a:buFont typeface="+mj-lt"/>
              <a:buAutoNum type="arabicPeriod"/>
            </a:pPr>
            <a:r>
              <a:rPr lang="en-US" sz="3200" dirty="0" smtClean="0">
                <a:solidFill>
                  <a:srgbClr val="002060"/>
                </a:solidFill>
                <a:latin typeface="Perpetua" panose="02020502060401020303" pitchFamily="18" charset="0"/>
                <a:cs typeface="Times" panose="02020603050405020304" pitchFamily="18" charset="0"/>
              </a:rPr>
              <a:t>Did the agency provide appropriate services to meet the needs of the child(</a:t>
            </a:r>
            <a:r>
              <a:rPr lang="en-US" sz="3200" dirty="0" err="1" smtClean="0">
                <a:solidFill>
                  <a:srgbClr val="002060"/>
                </a:solidFill>
                <a:latin typeface="Perpetua" panose="02020502060401020303" pitchFamily="18" charset="0"/>
                <a:cs typeface="Times" panose="02020603050405020304" pitchFamily="18" charset="0"/>
              </a:rPr>
              <a:t>ren</a:t>
            </a:r>
            <a:r>
              <a:rPr lang="en-US" sz="3200" dirty="0" smtClean="0">
                <a:solidFill>
                  <a:srgbClr val="002060"/>
                </a:solidFill>
                <a:latin typeface="Perpetua" panose="02020502060401020303" pitchFamily="18" charset="0"/>
                <a:cs typeface="Times" panose="02020603050405020304" pitchFamily="18" charset="0"/>
              </a:rPr>
              <a:t>), parent(s), and foster parent(s)?</a:t>
            </a:r>
          </a:p>
        </p:txBody>
      </p:sp>
    </p:spTree>
    <p:extLst>
      <p:ext uri="{BB962C8B-B14F-4D97-AF65-F5344CB8AC3E}">
        <p14:creationId xmlns:p14="http://schemas.microsoft.com/office/powerpoint/2010/main" val="131432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754233199"/>
              </p:ext>
            </p:extLst>
          </p:nvPr>
        </p:nvGraphicFramePr>
        <p:xfrm>
          <a:off x="0" y="1583473"/>
          <a:ext cx="9032488" cy="5196468"/>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2"/>
          <p:cNvSpPr txBox="1">
            <a:spLocks/>
          </p:cNvSpPr>
          <p:nvPr/>
        </p:nvSpPr>
        <p:spPr>
          <a:xfrm>
            <a:off x="501804" y="379142"/>
            <a:ext cx="8324352" cy="1304692"/>
          </a:xfrm>
          <a:prstGeom prst="rect">
            <a:avLst/>
          </a:prstGeom>
          <a:solidFill>
            <a:srgbClr val="00618A"/>
          </a:solidFill>
        </p:spPr>
        <p:txBody>
          <a:bodyPr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smtClean="0">
                <a:latin typeface="Perpetua" panose="02020502060401020303" pitchFamily="18" charset="0"/>
                <a:cs typeface="Times" panose="02020603050405020304" pitchFamily="18" charset="0"/>
              </a:rPr>
              <a:t>Case Review Items 12 </a:t>
            </a:r>
            <a:r>
              <a:rPr lang="en-US" sz="3200" dirty="0" smtClean="0">
                <a:latin typeface="Perpetua" panose="02020502060401020303" pitchFamily="18" charset="0"/>
              </a:rPr>
              <a:t>Strength Rating</a:t>
            </a:r>
            <a:endParaRPr lang="en-US" sz="3200" dirty="0">
              <a:latin typeface="Perpetua" panose="02020502060401020303" pitchFamily="18" charset="0"/>
              <a:cs typeface="Times" panose="02020603050405020304" pitchFamily="18" charset="0"/>
            </a:endParaRPr>
          </a:p>
        </p:txBody>
      </p:sp>
    </p:spTree>
    <p:extLst>
      <p:ext uri="{BB962C8B-B14F-4D97-AF65-F5344CB8AC3E}">
        <p14:creationId xmlns:p14="http://schemas.microsoft.com/office/powerpoint/2010/main" val="27967040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795" y="620684"/>
            <a:ext cx="8822576" cy="1253837"/>
          </a:xfrm>
        </p:spPr>
        <p:txBody>
          <a:bodyPr anchor="ctr">
            <a:noAutofit/>
          </a:bodyPr>
          <a:lstStyle/>
          <a:p>
            <a:pPr algn="ctr"/>
            <a:r>
              <a:rPr lang="en-US" sz="3000" dirty="0">
                <a:cs typeface="Times" panose="02020603050405020304" pitchFamily="18" charset="0"/>
              </a:rPr>
              <a:t>Case Review Item 13</a:t>
            </a:r>
            <a:br>
              <a:rPr lang="en-US" sz="3000" dirty="0">
                <a:cs typeface="Times" panose="02020603050405020304" pitchFamily="18" charset="0"/>
              </a:rPr>
            </a:br>
            <a:r>
              <a:rPr lang="en-US" sz="3000" dirty="0">
                <a:cs typeface="Times" panose="02020603050405020304" pitchFamily="18" charset="0"/>
              </a:rPr>
              <a:t>Child &amp; Family Involvement </a:t>
            </a:r>
            <a:br>
              <a:rPr lang="en-US" sz="3000" dirty="0">
                <a:cs typeface="Times" panose="02020603050405020304" pitchFamily="18" charset="0"/>
              </a:rPr>
            </a:br>
            <a:r>
              <a:rPr lang="en-US" sz="3000" dirty="0">
                <a:cs typeface="Times" panose="02020603050405020304" pitchFamily="18" charset="0"/>
              </a:rPr>
              <a:t>in Case Planning</a:t>
            </a:r>
          </a:p>
        </p:txBody>
      </p:sp>
      <p:sp>
        <p:nvSpPr>
          <p:cNvPr id="2" name="Text Placeholder 1"/>
          <p:cNvSpPr>
            <a:spLocks noGrp="1"/>
          </p:cNvSpPr>
          <p:nvPr>
            <p:ph idx="1"/>
          </p:nvPr>
        </p:nvSpPr>
        <p:spPr>
          <a:xfrm>
            <a:off x="171795" y="1629295"/>
            <a:ext cx="8822575" cy="5043054"/>
          </a:xfrm>
        </p:spPr>
        <p:txBody>
          <a:bodyPr/>
          <a:lstStyle/>
          <a:p>
            <a:pPr marL="165100" indent="0">
              <a:buNone/>
            </a:pPr>
            <a:endParaRPr lang="en-US" dirty="0"/>
          </a:p>
          <a:p>
            <a:endParaRPr lang="en-US" dirty="0"/>
          </a:p>
          <a:p>
            <a:endParaRPr lang="en-US" dirty="0"/>
          </a:p>
          <a:p>
            <a:endParaRPr lang="en-US" dirty="0"/>
          </a:p>
          <a:p>
            <a:pPr marL="165100" indent="0">
              <a:buNone/>
            </a:pPr>
            <a:endParaRPr lang="en-US" dirty="0" smtClean="0"/>
          </a:p>
          <a:p>
            <a:endParaRPr lang="en-US" dirty="0"/>
          </a:p>
          <a:p>
            <a:endParaRPr lang="en-US" dirty="0"/>
          </a:p>
          <a:p>
            <a:endParaRPr lang="en-US" dirty="0"/>
          </a:p>
        </p:txBody>
      </p:sp>
      <p:sp>
        <p:nvSpPr>
          <p:cNvPr id="7" name="Rectangle 6"/>
          <p:cNvSpPr/>
          <p:nvPr/>
        </p:nvSpPr>
        <p:spPr>
          <a:xfrm>
            <a:off x="317774" y="2268878"/>
            <a:ext cx="8240684" cy="3170099"/>
          </a:xfrm>
          <a:prstGeom prst="rect">
            <a:avLst/>
          </a:prstGeom>
        </p:spPr>
        <p:txBody>
          <a:bodyPr wrap="square">
            <a:spAutoFit/>
          </a:bodyPr>
          <a:lstStyle/>
          <a:p>
            <a:pPr marL="165100"/>
            <a:r>
              <a:rPr lang="en-US" sz="3600" b="1" dirty="0" smtClean="0">
                <a:solidFill>
                  <a:srgbClr val="002060"/>
                </a:solidFill>
                <a:latin typeface="Perpetua" panose="02020502060401020303" pitchFamily="18" charset="0"/>
                <a:cs typeface="Times" panose="02020603050405020304" pitchFamily="18" charset="0"/>
              </a:rPr>
              <a:t>Question:</a:t>
            </a:r>
          </a:p>
          <a:p>
            <a:pPr marL="165100"/>
            <a:endParaRPr lang="en-US" sz="2000" b="1" dirty="0">
              <a:solidFill>
                <a:srgbClr val="002060"/>
              </a:solidFill>
              <a:latin typeface="Perpetua" panose="02020502060401020303" pitchFamily="18" charset="0"/>
              <a:cs typeface="Times" panose="02020603050405020304" pitchFamily="18" charset="0"/>
            </a:endParaRPr>
          </a:p>
          <a:p>
            <a:pPr marL="165100"/>
            <a:r>
              <a:rPr lang="en-US" sz="3600" dirty="0" smtClean="0">
                <a:solidFill>
                  <a:srgbClr val="002060"/>
                </a:solidFill>
                <a:latin typeface="Perpetua" panose="02020502060401020303" pitchFamily="18" charset="0"/>
                <a:cs typeface="Times" panose="02020603050405020304" pitchFamily="18" charset="0"/>
              </a:rPr>
              <a:t>Did </a:t>
            </a:r>
            <a:r>
              <a:rPr lang="en-US" sz="3600" dirty="0">
                <a:solidFill>
                  <a:srgbClr val="002060"/>
                </a:solidFill>
                <a:latin typeface="Perpetua" panose="02020502060401020303" pitchFamily="18" charset="0"/>
                <a:cs typeface="Times" panose="02020603050405020304" pitchFamily="18" charset="0"/>
              </a:rPr>
              <a:t>the agency make concerted efforts to actively involve the </a:t>
            </a:r>
            <a:r>
              <a:rPr lang="en-US" sz="3600" dirty="0" smtClean="0">
                <a:solidFill>
                  <a:srgbClr val="002060"/>
                </a:solidFill>
                <a:latin typeface="Perpetua" panose="02020502060401020303" pitchFamily="18" charset="0"/>
                <a:cs typeface="Times" panose="02020603050405020304" pitchFamily="18" charset="0"/>
              </a:rPr>
              <a:t>child, mother, and father </a:t>
            </a:r>
            <a:r>
              <a:rPr lang="en-US" sz="3600" dirty="0">
                <a:solidFill>
                  <a:srgbClr val="002060"/>
                </a:solidFill>
                <a:latin typeface="Perpetua" panose="02020502060401020303" pitchFamily="18" charset="0"/>
                <a:cs typeface="Times" panose="02020603050405020304" pitchFamily="18" charset="0"/>
              </a:rPr>
              <a:t>in the case planning process?</a:t>
            </a:r>
          </a:p>
          <a:p>
            <a:pPr marL="165100"/>
            <a:endParaRPr lang="en-US" sz="3600" dirty="0">
              <a:solidFill>
                <a:srgbClr val="002060"/>
              </a:solidFill>
              <a:latin typeface="Perpetua" panose="02020502060401020303" pitchFamily="18" charset="0"/>
              <a:cs typeface="Times" panose="02020603050405020304" pitchFamily="18" charset="0"/>
            </a:endParaRPr>
          </a:p>
        </p:txBody>
      </p:sp>
    </p:spTree>
    <p:extLst>
      <p:ext uri="{BB962C8B-B14F-4D97-AF65-F5344CB8AC3E}">
        <p14:creationId xmlns:p14="http://schemas.microsoft.com/office/powerpoint/2010/main" val="2038454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10686"/>
            <a:ext cx="9144000" cy="2791736"/>
          </a:xfrm>
          <a:prstGeom prst="rect">
            <a:avLst/>
          </a:prstGeom>
        </p:spPr>
      </p:pic>
      <p:sp>
        <p:nvSpPr>
          <p:cNvPr id="9" name="Title 1"/>
          <p:cNvSpPr>
            <a:spLocks noGrp="1"/>
          </p:cNvSpPr>
          <p:nvPr>
            <p:ph type="ctrTitle"/>
          </p:nvPr>
        </p:nvSpPr>
        <p:spPr>
          <a:xfrm>
            <a:off x="0" y="2025518"/>
            <a:ext cx="9144000" cy="2349852"/>
          </a:xfrm>
          <a:effectLst/>
        </p:spPr>
        <p:txBody>
          <a:bodyPr>
            <a:noAutofit/>
          </a:bodyPr>
          <a:lstStyle/>
          <a:p>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Deputy Director</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Kym Renner</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23139" y="307858"/>
            <a:ext cx="1647378" cy="1467419"/>
          </a:xfrm>
          <a:prstGeom prst="rect">
            <a:avLst/>
          </a:prstGeom>
          <a:noFill/>
          <a:ln>
            <a:noFill/>
          </a:ln>
        </p:spPr>
      </p:pic>
      <p:sp>
        <p:nvSpPr>
          <p:cNvPr id="2" name="Rectangle 1"/>
          <p:cNvSpPr/>
          <p:nvPr/>
        </p:nvSpPr>
        <p:spPr>
          <a:xfrm>
            <a:off x="5064369" y="307858"/>
            <a:ext cx="4079631" cy="523220"/>
          </a:xfrm>
          <a:prstGeom prst="rect">
            <a:avLst/>
          </a:prstGeom>
        </p:spPr>
        <p:txBody>
          <a:bodyPr wrap="square">
            <a:spAutoFit/>
          </a:bodyPr>
          <a:lstStyle/>
          <a:p>
            <a:pPr lvl="0" algn="ctr" defTabSz="685800"/>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Data-Driven Decision Making </a:t>
            </a:r>
            <a:r>
              <a:rPr lang="en-US" sz="1400" b="1" spc="225" dirty="0" smtClean="0">
                <a:solidFill>
                  <a:srgbClr val="4472C4">
                    <a:lumMod val="50000"/>
                  </a:srgbClr>
                </a:solidFill>
                <a:latin typeface="Paralucent Medium"/>
                <a:ea typeface="Lato" panose="020F0502020204030203" pitchFamily="34" charset="0"/>
                <a:cs typeface="Arial" panose="020B0604020202020204" pitchFamily="34" charset="0"/>
              </a:rPr>
              <a:t>Leadership </a:t>
            </a:r>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3869028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35" y="769434"/>
            <a:ext cx="7727795" cy="802888"/>
          </a:xfrm>
        </p:spPr>
        <p:txBody>
          <a:bodyPr>
            <a:noAutofit/>
          </a:bodyPr>
          <a:lstStyle/>
          <a:p>
            <a:pPr algn="ctr"/>
            <a:r>
              <a:rPr lang="en-US" sz="3200" dirty="0" smtClean="0">
                <a:cs typeface="Times" panose="02020603050405020304" pitchFamily="18" charset="0"/>
              </a:rPr>
              <a:t/>
            </a:r>
            <a:br>
              <a:rPr lang="en-US" sz="3200" dirty="0" smtClean="0">
                <a:cs typeface="Times" panose="02020603050405020304" pitchFamily="18" charset="0"/>
              </a:rPr>
            </a:br>
            <a:r>
              <a:rPr lang="en-US" sz="3200" dirty="0">
                <a:cs typeface="Times" panose="02020603050405020304" pitchFamily="18" charset="0"/>
              </a:rPr>
              <a:t/>
            </a:r>
            <a:br>
              <a:rPr lang="en-US" sz="3200" dirty="0">
                <a:cs typeface="Times" panose="02020603050405020304" pitchFamily="18" charset="0"/>
              </a:rPr>
            </a:br>
            <a:r>
              <a:rPr lang="en-US" sz="3200" dirty="0" smtClean="0">
                <a:cs typeface="Times" panose="02020603050405020304" pitchFamily="18" charset="0"/>
              </a:rPr>
              <a:t/>
            </a:r>
            <a:br>
              <a:rPr lang="en-US" sz="3200" dirty="0" smtClean="0">
                <a:cs typeface="Times" panose="02020603050405020304" pitchFamily="18" charset="0"/>
              </a:rPr>
            </a:br>
            <a:r>
              <a:rPr lang="en-US" sz="3200" dirty="0" smtClean="0">
                <a:cs typeface="Times" panose="02020603050405020304" pitchFamily="18" charset="0"/>
              </a:rPr>
              <a:t/>
            </a:r>
            <a:br>
              <a:rPr lang="en-US" sz="3200" dirty="0" smtClean="0">
                <a:cs typeface="Times" panose="02020603050405020304" pitchFamily="18" charset="0"/>
              </a:rPr>
            </a:br>
            <a:r>
              <a:rPr lang="en-US" sz="3200" dirty="0">
                <a:cs typeface="Times" panose="02020603050405020304" pitchFamily="18" charset="0"/>
              </a:rPr>
              <a:t/>
            </a:r>
            <a:br>
              <a:rPr lang="en-US" sz="3200" dirty="0">
                <a:cs typeface="Times" panose="02020603050405020304" pitchFamily="18" charset="0"/>
              </a:rPr>
            </a:br>
            <a:r>
              <a:rPr lang="en-US" sz="3200" dirty="0" smtClean="0">
                <a:cs typeface="Times" panose="02020603050405020304" pitchFamily="18" charset="0"/>
              </a:rPr>
              <a:t>Case </a:t>
            </a:r>
            <a:r>
              <a:rPr lang="en-US" sz="3200" dirty="0">
                <a:cs typeface="Times" panose="02020603050405020304" pitchFamily="18" charset="0"/>
              </a:rPr>
              <a:t>Review Item </a:t>
            </a:r>
            <a:r>
              <a:rPr lang="en-US" sz="3200" dirty="0" smtClean="0">
                <a:cs typeface="Times" panose="02020603050405020304" pitchFamily="18" charset="0"/>
              </a:rPr>
              <a:t>13 </a:t>
            </a:r>
            <a:r>
              <a:rPr lang="en-US" sz="3200" dirty="0"/>
              <a:t>Strength </a:t>
            </a:r>
            <a:r>
              <a:rPr lang="en-US" sz="3200" dirty="0" smtClean="0"/>
              <a:t>Rating</a:t>
            </a:r>
            <a:endParaRPr lang="en-US" sz="3200" dirty="0"/>
          </a:p>
        </p:txBody>
      </p:sp>
      <p:graphicFrame>
        <p:nvGraphicFramePr>
          <p:cNvPr id="5" name="Chart 4"/>
          <p:cNvGraphicFramePr>
            <a:graphicFrameLocks/>
          </p:cNvGraphicFramePr>
          <p:nvPr>
            <p:extLst>
              <p:ext uri="{D42A27DB-BD31-4B8C-83A1-F6EECF244321}">
                <p14:modId xmlns:p14="http://schemas.microsoft.com/office/powerpoint/2010/main" val="51353247"/>
              </p:ext>
            </p:extLst>
          </p:nvPr>
        </p:nvGraphicFramePr>
        <p:xfrm>
          <a:off x="156117" y="1996068"/>
          <a:ext cx="8798312" cy="46946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12594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Times" panose="02020603050405020304" pitchFamily="18" charset="0"/>
              </a:rPr>
              <a:t>Regional Data Trainings</a:t>
            </a:r>
            <a:br>
              <a:rPr lang="en-US" dirty="0">
                <a:cs typeface="Times" panose="02020603050405020304" pitchFamily="18" charset="0"/>
              </a:rPr>
            </a:br>
            <a:r>
              <a:rPr lang="en-US" dirty="0">
                <a:cs typeface="Times" panose="02020603050405020304" pitchFamily="18" charset="0"/>
              </a:rPr>
              <a:t>Staff Survey Question</a:t>
            </a:r>
            <a:endParaRPr lang="en-US" dirty="0"/>
          </a:p>
        </p:txBody>
      </p:sp>
      <p:sp>
        <p:nvSpPr>
          <p:cNvPr id="3" name="Content Placeholder 2"/>
          <p:cNvSpPr>
            <a:spLocks noGrp="1"/>
          </p:cNvSpPr>
          <p:nvPr>
            <p:ph idx="1"/>
          </p:nvPr>
        </p:nvSpPr>
        <p:spPr>
          <a:xfrm>
            <a:off x="581192" y="2230243"/>
            <a:ext cx="7989752" cy="3010830"/>
          </a:xfrm>
        </p:spPr>
        <p:txBody>
          <a:bodyPr>
            <a:normAutofit/>
          </a:bodyPr>
          <a:lstStyle/>
          <a:p>
            <a:pPr marL="0" lvl="0" indent="0">
              <a:buClr>
                <a:srgbClr val="92D047"/>
              </a:buClr>
              <a:buNone/>
            </a:pPr>
            <a:r>
              <a:rPr lang="en-US" sz="3200" b="1" dirty="0">
                <a:solidFill>
                  <a:srgbClr val="002060"/>
                </a:solidFill>
                <a:latin typeface="Perpetua" panose="02020502060401020303" pitchFamily="18" charset="0"/>
              </a:rPr>
              <a:t>What motivates you about your work? </a:t>
            </a:r>
            <a:r>
              <a:rPr lang="en-US" sz="3200" b="1" dirty="0" smtClean="0">
                <a:solidFill>
                  <a:srgbClr val="002060"/>
                </a:solidFill>
                <a:latin typeface="Perpetua" panose="02020502060401020303" pitchFamily="18" charset="0"/>
              </a:rPr>
              <a:t>What </a:t>
            </a:r>
            <a:r>
              <a:rPr lang="en-US" sz="3200" b="1" dirty="0">
                <a:solidFill>
                  <a:srgbClr val="002060"/>
                </a:solidFill>
                <a:latin typeface="Perpetua" panose="02020502060401020303" pitchFamily="18" charset="0"/>
              </a:rPr>
              <a:t>do you want to accomplish for the children and families you serve?</a:t>
            </a:r>
            <a:r>
              <a:rPr lang="en-US" sz="3200" b="1" dirty="0">
                <a:solidFill>
                  <a:srgbClr val="3D3D3D"/>
                </a:solidFill>
                <a:latin typeface="Perpetua" panose="02020502060401020303" pitchFamily="18" charset="0"/>
              </a:rPr>
              <a:t> </a:t>
            </a:r>
          </a:p>
        </p:txBody>
      </p:sp>
    </p:spTree>
    <p:extLst>
      <p:ext uri="{BB962C8B-B14F-4D97-AF65-F5344CB8AC3E}">
        <p14:creationId xmlns:p14="http://schemas.microsoft.com/office/powerpoint/2010/main" val="26626455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Times" panose="02020603050405020304" pitchFamily="18" charset="0"/>
              </a:rPr>
              <a:t>Regional Data Trainings</a:t>
            </a:r>
            <a:br>
              <a:rPr lang="en-US" dirty="0">
                <a:cs typeface="Times" panose="02020603050405020304" pitchFamily="18" charset="0"/>
              </a:rPr>
            </a:br>
            <a:r>
              <a:rPr lang="en-US" dirty="0">
                <a:cs typeface="Times" panose="02020603050405020304" pitchFamily="18" charset="0"/>
              </a:rPr>
              <a:t>Staff Survey RESPONSE</a:t>
            </a:r>
            <a:endParaRPr lang="en-US" dirty="0"/>
          </a:p>
        </p:txBody>
      </p:sp>
      <p:sp>
        <p:nvSpPr>
          <p:cNvPr id="3" name="Content Placeholder 2"/>
          <p:cNvSpPr>
            <a:spLocks noGrp="1"/>
          </p:cNvSpPr>
          <p:nvPr>
            <p:ph idx="1"/>
          </p:nvPr>
        </p:nvSpPr>
        <p:spPr>
          <a:xfrm>
            <a:off x="294969" y="2129883"/>
            <a:ext cx="8573728" cy="4605454"/>
          </a:xfrm>
          <a:solidFill>
            <a:srgbClr val="00618A"/>
          </a:solidFill>
        </p:spPr>
        <p:txBody>
          <a:bodyPr>
            <a:normAutofit fontScale="92500" lnSpcReduction="10000"/>
          </a:bodyPr>
          <a:lstStyle/>
          <a:p>
            <a:pPr marL="324000" lvl="1" indent="0" algn="ctr">
              <a:spcBef>
                <a:spcPts val="0"/>
              </a:spcBef>
              <a:buNone/>
            </a:pPr>
            <a:r>
              <a:rPr lang="en-US" sz="3500" b="1" dirty="0" smtClean="0">
                <a:solidFill>
                  <a:schemeClr val="bg1"/>
                </a:solidFill>
                <a:latin typeface="Perpetua" panose="02020502060401020303" pitchFamily="18" charset="0"/>
              </a:rPr>
              <a:t>Most </a:t>
            </a:r>
            <a:r>
              <a:rPr lang="en-US" sz="3500" b="1" dirty="0">
                <a:solidFill>
                  <a:schemeClr val="bg1"/>
                </a:solidFill>
                <a:latin typeface="Perpetua" panose="02020502060401020303" pitchFamily="18" charset="0"/>
              </a:rPr>
              <a:t>Common: </a:t>
            </a:r>
            <a:endParaRPr lang="en-US" sz="3500" b="1" dirty="0" smtClean="0">
              <a:solidFill>
                <a:schemeClr val="bg1"/>
              </a:solidFill>
              <a:latin typeface="Perpetua" panose="02020502060401020303" pitchFamily="18" charset="0"/>
            </a:endParaRPr>
          </a:p>
          <a:p>
            <a:pPr lvl="1">
              <a:buClr>
                <a:srgbClr val="92D047"/>
              </a:buClr>
              <a:buFont typeface="Arial" panose="020B0604020202020204" pitchFamily="34" charset="0"/>
              <a:buChar char="•"/>
            </a:pPr>
            <a:r>
              <a:rPr lang="en-US" sz="3500" dirty="0">
                <a:solidFill>
                  <a:schemeClr val="bg1"/>
                </a:solidFill>
                <a:latin typeface="Perpetua" panose="02020502060401020303" pitchFamily="18" charset="0"/>
              </a:rPr>
              <a:t>Making a Positive </a:t>
            </a:r>
            <a:r>
              <a:rPr lang="en-US" sz="3500" dirty="0" smtClean="0">
                <a:solidFill>
                  <a:schemeClr val="bg1"/>
                </a:solidFill>
                <a:latin typeface="Perpetua" panose="02020502060401020303" pitchFamily="18" charset="0"/>
              </a:rPr>
              <a:t>Change</a:t>
            </a:r>
          </a:p>
          <a:p>
            <a:pPr lvl="1">
              <a:buClr>
                <a:srgbClr val="92D047"/>
              </a:buClr>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Strengthening </a:t>
            </a:r>
            <a:r>
              <a:rPr lang="en-US" sz="3500" dirty="0" smtClean="0">
                <a:solidFill>
                  <a:schemeClr val="bg1"/>
                </a:solidFill>
                <a:latin typeface="Perpetua" panose="02020502060401020303" pitchFamily="18" charset="0"/>
              </a:rPr>
              <a:t>Families</a:t>
            </a:r>
          </a:p>
          <a:p>
            <a:pPr lvl="1">
              <a:buClr>
                <a:srgbClr val="92D047"/>
              </a:buClr>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Child </a:t>
            </a:r>
            <a:r>
              <a:rPr lang="en-US" sz="3500" dirty="0" smtClean="0">
                <a:solidFill>
                  <a:schemeClr val="bg1"/>
                </a:solidFill>
                <a:latin typeface="Perpetua" panose="02020502060401020303" pitchFamily="18" charset="0"/>
              </a:rPr>
              <a:t>Safety</a:t>
            </a:r>
          </a:p>
          <a:p>
            <a:pPr lvl="1">
              <a:buClr>
                <a:srgbClr val="92D047"/>
              </a:buClr>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Advocacy for </a:t>
            </a:r>
            <a:r>
              <a:rPr lang="en-US" sz="3500" dirty="0" smtClean="0">
                <a:solidFill>
                  <a:schemeClr val="bg1"/>
                </a:solidFill>
                <a:latin typeface="Perpetua" panose="02020502060401020303" pitchFamily="18" charset="0"/>
              </a:rPr>
              <a:t>Others</a:t>
            </a:r>
          </a:p>
          <a:p>
            <a:pPr lvl="1">
              <a:buClr>
                <a:srgbClr val="92D047"/>
              </a:buClr>
              <a:buFont typeface="Arial" panose="020B0604020202020204" pitchFamily="34" charset="0"/>
              <a:buChar char="•"/>
            </a:pPr>
            <a:r>
              <a:rPr lang="en-US" sz="3500" dirty="0" smtClean="0">
                <a:solidFill>
                  <a:schemeClr val="bg1"/>
                </a:solidFill>
                <a:latin typeface="Perpetua" panose="02020502060401020303" pitchFamily="18" charset="0"/>
              </a:rPr>
              <a:t> Permanency</a:t>
            </a:r>
          </a:p>
          <a:p>
            <a:pPr lvl="1">
              <a:buClr>
                <a:srgbClr val="92D047"/>
              </a:buClr>
              <a:buFont typeface="Arial" panose="020B0604020202020204" pitchFamily="34" charset="0"/>
              <a:buChar char="•"/>
            </a:pPr>
            <a:r>
              <a:rPr lang="en-US" sz="3500" dirty="0" smtClean="0">
                <a:solidFill>
                  <a:schemeClr val="bg1"/>
                </a:solidFill>
                <a:latin typeface="Perpetua" panose="02020502060401020303" pitchFamily="18" charset="0"/>
              </a:rPr>
              <a:t>Improving </a:t>
            </a:r>
            <a:r>
              <a:rPr lang="en-US" sz="3500" dirty="0">
                <a:solidFill>
                  <a:schemeClr val="bg1"/>
                </a:solidFill>
                <a:latin typeface="Perpetua" panose="02020502060401020303" pitchFamily="18" charset="0"/>
              </a:rPr>
              <a:t>a Child’s </a:t>
            </a:r>
            <a:r>
              <a:rPr lang="en-US" sz="3500" dirty="0" smtClean="0">
                <a:solidFill>
                  <a:schemeClr val="bg1"/>
                </a:solidFill>
                <a:latin typeface="Perpetua" panose="02020502060401020303" pitchFamily="18" charset="0"/>
              </a:rPr>
              <a:t>Life</a:t>
            </a:r>
            <a:endParaRPr lang="en-US" sz="3500" dirty="0">
              <a:solidFill>
                <a:schemeClr val="bg1"/>
              </a:solidFill>
              <a:latin typeface="Perpetua" panose="02020502060401020303" pitchFamily="18" charset="0"/>
            </a:endParaRPr>
          </a:p>
          <a:p>
            <a:endParaRPr lang="en-US" dirty="0"/>
          </a:p>
        </p:txBody>
      </p:sp>
    </p:spTree>
    <p:extLst>
      <p:ext uri="{BB962C8B-B14F-4D97-AF65-F5344CB8AC3E}">
        <p14:creationId xmlns:p14="http://schemas.microsoft.com/office/powerpoint/2010/main" val="8935343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Times" panose="02020603050405020304" pitchFamily="18" charset="0"/>
              </a:rPr>
              <a:t>Regional Data Trainings</a:t>
            </a:r>
            <a:br>
              <a:rPr lang="en-US" dirty="0">
                <a:cs typeface="Times" panose="02020603050405020304" pitchFamily="18" charset="0"/>
              </a:rPr>
            </a:br>
            <a:r>
              <a:rPr lang="en-US" dirty="0">
                <a:cs typeface="Times" panose="02020603050405020304" pitchFamily="18" charset="0"/>
              </a:rPr>
              <a:t>Staff Survey Question</a:t>
            </a:r>
            <a:endParaRPr lang="en-US" dirty="0"/>
          </a:p>
        </p:txBody>
      </p:sp>
      <p:sp>
        <p:nvSpPr>
          <p:cNvPr id="3" name="Content Placeholder 2"/>
          <p:cNvSpPr>
            <a:spLocks noGrp="1"/>
          </p:cNvSpPr>
          <p:nvPr>
            <p:ph idx="1"/>
          </p:nvPr>
        </p:nvSpPr>
        <p:spPr>
          <a:xfrm>
            <a:off x="581192" y="2263698"/>
            <a:ext cx="7989752" cy="2910468"/>
          </a:xfrm>
        </p:spPr>
        <p:txBody>
          <a:bodyPr>
            <a:normAutofit/>
          </a:bodyPr>
          <a:lstStyle/>
          <a:p>
            <a:pPr marL="0" indent="0">
              <a:buNone/>
            </a:pPr>
            <a:r>
              <a:rPr lang="en-US" sz="3200" b="1" dirty="0">
                <a:solidFill>
                  <a:srgbClr val="002060"/>
                </a:solidFill>
                <a:latin typeface="Perpetua" panose="02020502060401020303" pitchFamily="18" charset="0"/>
              </a:rPr>
              <a:t>If you could change </a:t>
            </a:r>
            <a:r>
              <a:rPr lang="en-US" sz="3200" b="1" u="sng" dirty="0">
                <a:solidFill>
                  <a:srgbClr val="002060"/>
                </a:solidFill>
                <a:latin typeface="Perpetua" panose="02020502060401020303" pitchFamily="18" charset="0"/>
              </a:rPr>
              <a:t>one</a:t>
            </a:r>
            <a:r>
              <a:rPr lang="en-US" sz="3200" b="1" dirty="0">
                <a:solidFill>
                  <a:srgbClr val="002060"/>
                </a:solidFill>
                <a:latin typeface="Perpetua" panose="02020502060401020303" pitchFamily="18" charset="0"/>
              </a:rPr>
              <a:t> thing to help you improve permanency for children on your caseload, what would it be? </a:t>
            </a:r>
          </a:p>
        </p:txBody>
      </p:sp>
    </p:spTree>
    <p:extLst>
      <p:ext uri="{BB962C8B-B14F-4D97-AF65-F5344CB8AC3E}">
        <p14:creationId xmlns:p14="http://schemas.microsoft.com/office/powerpoint/2010/main" val="328048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Times" panose="02020603050405020304" pitchFamily="18" charset="0"/>
              </a:rPr>
              <a:t>Regional Data Trainings</a:t>
            </a:r>
            <a:br>
              <a:rPr lang="en-US" dirty="0">
                <a:cs typeface="Times" panose="02020603050405020304" pitchFamily="18" charset="0"/>
              </a:rPr>
            </a:br>
            <a:r>
              <a:rPr lang="en-US" dirty="0">
                <a:cs typeface="Times" panose="02020603050405020304" pitchFamily="18" charset="0"/>
              </a:rPr>
              <a:t>Staff Survey RESPONSE</a:t>
            </a:r>
            <a:endParaRPr lang="en-US" dirty="0"/>
          </a:p>
        </p:txBody>
      </p:sp>
      <p:sp>
        <p:nvSpPr>
          <p:cNvPr id="3" name="Content Placeholder 2"/>
          <p:cNvSpPr>
            <a:spLocks noGrp="1"/>
          </p:cNvSpPr>
          <p:nvPr>
            <p:ph idx="1"/>
          </p:nvPr>
        </p:nvSpPr>
        <p:spPr>
          <a:xfrm>
            <a:off x="294969" y="2228003"/>
            <a:ext cx="8573728" cy="4330113"/>
          </a:xfrm>
          <a:solidFill>
            <a:srgbClr val="00618A"/>
          </a:solidFill>
        </p:spPr>
        <p:txBody>
          <a:bodyPr anchor="t">
            <a:normAutofit/>
          </a:bodyPr>
          <a:lstStyle/>
          <a:p>
            <a:pPr marL="324000" lvl="1" indent="0" algn="ctr">
              <a:spcBef>
                <a:spcPts val="0"/>
              </a:spcBef>
              <a:buNone/>
            </a:pPr>
            <a:r>
              <a:rPr lang="en-US" sz="3200" b="1" dirty="0">
                <a:solidFill>
                  <a:schemeClr val="bg1"/>
                </a:solidFill>
                <a:latin typeface="Perpetua" panose="02020502060401020303" pitchFamily="18" charset="0"/>
              </a:rPr>
              <a:t>Most Common: </a:t>
            </a:r>
            <a:endParaRPr lang="en-US" sz="3200" b="1" dirty="0" smtClean="0">
              <a:solidFill>
                <a:schemeClr val="bg1"/>
              </a:solidFill>
              <a:latin typeface="Perpetua" panose="02020502060401020303" pitchFamily="18" charset="0"/>
            </a:endParaRPr>
          </a:p>
          <a:p>
            <a:pPr marL="236538" lvl="1" indent="-236538">
              <a:spcBef>
                <a:spcPts val="0"/>
              </a:spcBef>
              <a:spcAft>
                <a:spcPts val="0"/>
              </a:spcAft>
              <a:buFont typeface="Arial" panose="020B0604020202020204" pitchFamily="34" charset="0"/>
              <a:buChar char="•"/>
            </a:pPr>
            <a:r>
              <a:rPr lang="en-US" sz="3200" dirty="0" smtClean="0">
                <a:solidFill>
                  <a:schemeClr val="bg1"/>
                </a:solidFill>
                <a:latin typeface="Perpetua" panose="02020502060401020303" pitchFamily="18" charset="0"/>
              </a:rPr>
              <a:t>Community-based </a:t>
            </a:r>
            <a:r>
              <a:rPr lang="en-US" sz="3200" dirty="0">
                <a:solidFill>
                  <a:schemeClr val="bg1"/>
                </a:solidFill>
                <a:latin typeface="Perpetua" panose="02020502060401020303" pitchFamily="18" charset="0"/>
              </a:rPr>
              <a:t>services </a:t>
            </a:r>
            <a:r>
              <a:rPr lang="en-US" sz="3200" dirty="0" smtClean="0">
                <a:solidFill>
                  <a:schemeClr val="bg1"/>
                </a:solidFill>
                <a:latin typeface="Perpetua" panose="02020502060401020303" pitchFamily="18" charset="0"/>
              </a:rPr>
              <a:t>51% </a:t>
            </a:r>
            <a:r>
              <a:rPr lang="en-US" sz="2000" dirty="0" smtClean="0">
                <a:solidFill>
                  <a:schemeClr val="bg1"/>
                </a:solidFill>
                <a:latin typeface="Perpetua" panose="02020502060401020303" pitchFamily="18" charset="0"/>
              </a:rPr>
              <a:t>(28% Quality, 23% Availability)</a:t>
            </a:r>
            <a:endParaRPr lang="en-US" sz="3600" dirty="0" smtClean="0">
              <a:solidFill>
                <a:schemeClr val="bg1"/>
              </a:solidFill>
              <a:latin typeface="Perpetua" panose="02020502060401020303" pitchFamily="18" charset="0"/>
            </a:endParaRPr>
          </a:p>
          <a:p>
            <a:pPr marL="117475" lvl="1" indent="-117475">
              <a:buFont typeface="Arial" panose="020B0604020202020204" pitchFamily="34" charset="0"/>
              <a:buChar char="•"/>
            </a:pPr>
            <a:r>
              <a:rPr lang="en-US" sz="3200" dirty="0" smtClean="0">
                <a:solidFill>
                  <a:schemeClr val="bg1"/>
                </a:solidFill>
                <a:latin typeface="Perpetua" panose="02020502060401020303" pitchFamily="18" charset="0"/>
              </a:rPr>
              <a:t> More </a:t>
            </a:r>
            <a:r>
              <a:rPr lang="en-US" sz="3200" dirty="0">
                <a:solidFill>
                  <a:schemeClr val="bg1"/>
                </a:solidFill>
                <a:latin typeface="Perpetua" panose="02020502060401020303" pitchFamily="18" charset="0"/>
              </a:rPr>
              <a:t>timely court process </a:t>
            </a:r>
            <a:r>
              <a:rPr lang="en-US" sz="3200" dirty="0" smtClean="0">
                <a:solidFill>
                  <a:schemeClr val="bg1"/>
                </a:solidFill>
                <a:latin typeface="Perpetua" panose="02020502060401020303" pitchFamily="18" charset="0"/>
              </a:rPr>
              <a:t>18%;</a:t>
            </a:r>
          </a:p>
          <a:p>
            <a:pPr marL="166688" lvl="1" indent="-166688">
              <a:buFont typeface="Arial" panose="020B0604020202020204" pitchFamily="34" charset="0"/>
              <a:buChar char="•"/>
            </a:pPr>
            <a:r>
              <a:rPr lang="en-US" sz="3200" dirty="0" smtClean="0">
                <a:solidFill>
                  <a:schemeClr val="bg1"/>
                </a:solidFill>
                <a:latin typeface="Perpetua" panose="02020502060401020303" pitchFamily="18" charset="0"/>
              </a:rPr>
              <a:t> </a:t>
            </a:r>
            <a:r>
              <a:rPr lang="en-US" sz="3200" dirty="0">
                <a:solidFill>
                  <a:schemeClr val="bg1"/>
                </a:solidFill>
                <a:latin typeface="Perpetua" panose="02020502060401020303" pitchFamily="18" charset="0"/>
              </a:rPr>
              <a:t>Improving Trust and Communication with Parents </a:t>
            </a:r>
            <a:r>
              <a:rPr lang="en-US" sz="3200" dirty="0" smtClean="0">
                <a:solidFill>
                  <a:schemeClr val="bg1"/>
                </a:solidFill>
                <a:latin typeface="Perpetua" panose="02020502060401020303" pitchFamily="18" charset="0"/>
              </a:rPr>
              <a:t>9%.</a:t>
            </a:r>
            <a:endParaRPr lang="en-US" sz="3200" dirty="0">
              <a:solidFill>
                <a:schemeClr val="bg1"/>
              </a:solidFill>
              <a:latin typeface="Perpetua" panose="02020502060401020303" pitchFamily="18" charset="0"/>
            </a:endParaRPr>
          </a:p>
          <a:p>
            <a:endParaRPr lang="en-US" dirty="0"/>
          </a:p>
        </p:txBody>
      </p:sp>
    </p:spTree>
    <p:extLst>
      <p:ext uri="{BB962C8B-B14F-4D97-AF65-F5344CB8AC3E}">
        <p14:creationId xmlns:p14="http://schemas.microsoft.com/office/powerpoint/2010/main" val="4273785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cs typeface="Times" panose="02020603050405020304" pitchFamily="18" charset="0"/>
              </a:rPr>
              <a:t>Regional Data Trainings</a:t>
            </a:r>
            <a:br>
              <a:rPr lang="en-US" sz="3200" dirty="0">
                <a:cs typeface="Times" panose="02020603050405020304" pitchFamily="18" charset="0"/>
              </a:rPr>
            </a:br>
            <a:r>
              <a:rPr lang="en-US" sz="3200" dirty="0">
                <a:cs typeface="Times" panose="02020603050405020304" pitchFamily="18" charset="0"/>
              </a:rPr>
              <a:t>Staff </a:t>
            </a:r>
            <a:r>
              <a:rPr lang="en-US" sz="3200" dirty="0" smtClean="0">
                <a:cs typeface="Times" panose="02020603050405020304" pitchFamily="18" charset="0"/>
              </a:rPr>
              <a:t>Survey Question</a:t>
            </a:r>
            <a:endParaRPr lang="en-US" sz="3200" dirty="0"/>
          </a:p>
        </p:txBody>
      </p:sp>
      <p:sp>
        <p:nvSpPr>
          <p:cNvPr id="3" name="Content Placeholder 2"/>
          <p:cNvSpPr>
            <a:spLocks noGrp="1"/>
          </p:cNvSpPr>
          <p:nvPr>
            <p:ph idx="1"/>
          </p:nvPr>
        </p:nvSpPr>
        <p:spPr>
          <a:xfrm>
            <a:off x="443345" y="2228003"/>
            <a:ext cx="8622596" cy="3630795"/>
          </a:xfrm>
        </p:spPr>
        <p:txBody>
          <a:bodyPr>
            <a:normAutofit/>
          </a:bodyPr>
          <a:lstStyle/>
          <a:p>
            <a:pPr marL="0" indent="0">
              <a:buNone/>
            </a:pPr>
            <a:r>
              <a:rPr lang="en-US" sz="3200" b="1" dirty="0">
                <a:solidFill>
                  <a:srgbClr val="002060"/>
                </a:solidFill>
                <a:latin typeface="Perpetua" panose="02020502060401020303" pitchFamily="18" charset="0"/>
              </a:rPr>
              <a:t>What available resources help you achieve permanency for the children and families you serve?</a:t>
            </a:r>
          </a:p>
        </p:txBody>
      </p:sp>
    </p:spTree>
    <p:extLst>
      <p:ext uri="{BB962C8B-B14F-4D97-AF65-F5344CB8AC3E}">
        <p14:creationId xmlns:p14="http://schemas.microsoft.com/office/powerpoint/2010/main" val="31615608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cs typeface="Times" panose="02020603050405020304" pitchFamily="18" charset="0"/>
              </a:rPr>
              <a:t>Regional Data Trainings</a:t>
            </a:r>
            <a:br>
              <a:rPr lang="en-US" dirty="0">
                <a:cs typeface="Times" panose="02020603050405020304" pitchFamily="18" charset="0"/>
              </a:rPr>
            </a:br>
            <a:r>
              <a:rPr lang="en-US" dirty="0">
                <a:cs typeface="Times" panose="02020603050405020304" pitchFamily="18" charset="0"/>
              </a:rPr>
              <a:t>Staff Survey RESPONSE</a:t>
            </a:r>
            <a:endParaRPr lang="en-US" dirty="0"/>
          </a:p>
        </p:txBody>
      </p:sp>
      <p:sp>
        <p:nvSpPr>
          <p:cNvPr id="3" name="Content Placeholder 2"/>
          <p:cNvSpPr>
            <a:spLocks noGrp="1"/>
          </p:cNvSpPr>
          <p:nvPr>
            <p:ph idx="1"/>
          </p:nvPr>
        </p:nvSpPr>
        <p:spPr>
          <a:xfrm>
            <a:off x="294969" y="2040673"/>
            <a:ext cx="8573728" cy="4661210"/>
          </a:xfrm>
          <a:solidFill>
            <a:srgbClr val="00618A"/>
          </a:solidFill>
        </p:spPr>
        <p:txBody>
          <a:bodyPr>
            <a:normAutofit fontScale="92500" lnSpcReduction="10000"/>
          </a:bodyPr>
          <a:lstStyle/>
          <a:p>
            <a:pPr marL="324000" lvl="1" indent="0" algn="ctr">
              <a:spcBef>
                <a:spcPts val="0"/>
              </a:spcBef>
              <a:buNone/>
            </a:pPr>
            <a:endParaRPr lang="en-US" sz="400" b="1" dirty="0" smtClean="0">
              <a:solidFill>
                <a:schemeClr val="bg1"/>
              </a:solidFill>
              <a:latin typeface="Perpetua" panose="02020502060401020303" pitchFamily="18" charset="0"/>
            </a:endParaRPr>
          </a:p>
          <a:p>
            <a:pPr marL="324000" lvl="1" indent="0" algn="ctr">
              <a:spcBef>
                <a:spcPts val="0"/>
              </a:spcBef>
              <a:buNone/>
            </a:pPr>
            <a:r>
              <a:rPr lang="en-US" sz="3500" b="1" dirty="0" smtClean="0">
                <a:solidFill>
                  <a:schemeClr val="bg1"/>
                </a:solidFill>
                <a:latin typeface="Perpetua" panose="02020502060401020303" pitchFamily="18" charset="0"/>
              </a:rPr>
              <a:t>Most </a:t>
            </a:r>
            <a:r>
              <a:rPr lang="en-US" sz="3500" b="1" dirty="0">
                <a:solidFill>
                  <a:schemeClr val="bg1"/>
                </a:solidFill>
                <a:latin typeface="Perpetua" panose="02020502060401020303" pitchFamily="18" charset="0"/>
              </a:rPr>
              <a:t>Common: </a:t>
            </a:r>
            <a:endParaRPr lang="en-US" sz="3500" b="1" dirty="0" smtClean="0">
              <a:solidFill>
                <a:schemeClr val="bg1"/>
              </a:solidFill>
              <a:latin typeface="Perpetua" panose="02020502060401020303" pitchFamily="18" charset="0"/>
            </a:endParaRPr>
          </a:p>
          <a:p>
            <a:pPr lvl="1">
              <a:buFont typeface="Arial" panose="020B0604020202020204" pitchFamily="34" charset="0"/>
              <a:buChar char="•"/>
            </a:pPr>
            <a:r>
              <a:rPr lang="en-US" sz="3500" dirty="0" smtClean="0">
                <a:solidFill>
                  <a:schemeClr val="bg1"/>
                </a:solidFill>
                <a:latin typeface="Perpetua" panose="02020502060401020303" pitchFamily="18" charset="0"/>
              </a:rPr>
              <a:t>Teaming/CFT Meetings</a:t>
            </a:r>
          </a:p>
          <a:p>
            <a:pPr lvl="1">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Parent </a:t>
            </a:r>
            <a:r>
              <a:rPr lang="en-US" sz="3500" dirty="0" smtClean="0">
                <a:solidFill>
                  <a:schemeClr val="bg1"/>
                </a:solidFill>
                <a:latin typeface="Perpetua" panose="02020502060401020303" pitchFamily="18" charset="0"/>
              </a:rPr>
              <a:t>Partners</a:t>
            </a:r>
            <a:endParaRPr lang="en-US" sz="3500" dirty="0">
              <a:solidFill>
                <a:schemeClr val="bg1"/>
              </a:solidFill>
              <a:latin typeface="Perpetua" panose="02020502060401020303" pitchFamily="18" charset="0"/>
            </a:endParaRPr>
          </a:p>
          <a:p>
            <a:pPr lvl="1">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Family </a:t>
            </a:r>
            <a:r>
              <a:rPr lang="en-US" sz="3500" dirty="0" smtClean="0">
                <a:solidFill>
                  <a:schemeClr val="bg1"/>
                </a:solidFill>
                <a:latin typeface="Perpetua" panose="02020502060401020303" pitchFamily="18" charset="0"/>
              </a:rPr>
              <a:t>Preservation</a:t>
            </a:r>
          </a:p>
          <a:p>
            <a:pPr lvl="1">
              <a:buFont typeface="Arial" panose="020B0604020202020204" pitchFamily="34" charset="0"/>
              <a:buChar char="•"/>
            </a:pPr>
            <a:r>
              <a:rPr lang="en-US" sz="3500" dirty="0" smtClean="0">
                <a:solidFill>
                  <a:schemeClr val="bg1"/>
                </a:solidFill>
                <a:latin typeface="Perpetua" panose="02020502060401020303" pitchFamily="18" charset="0"/>
              </a:rPr>
              <a:t> Wraparound</a:t>
            </a:r>
          </a:p>
          <a:p>
            <a:pPr lvl="1">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Informal </a:t>
            </a:r>
            <a:r>
              <a:rPr lang="en-US" sz="3500" dirty="0" smtClean="0">
                <a:solidFill>
                  <a:schemeClr val="bg1"/>
                </a:solidFill>
                <a:latin typeface="Perpetua" panose="02020502060401020303" pitchFamily="18" charset="0"/>
              </a:rPr>
              <a:t>Supports</a:t>
            </a:r>
          </a:p>
          <a:p>
            <a:pPr lvl="1">
              <a:buFont typeface="Arial" panose="020B0604020202020204" pitchFamily="34" charset="0"/>
              <a:buChar char="•"/>
            </a:pPr>
            <a:r>
              <a:rPr lang="en-US" sz="3500" dirty="0" smtClean="0">
                <a:solidFill>
                  <a:schemeClr val="bg1"/>
                </a:solidFill>
                <a:latin typeface="Perpetua" panose="02020502060401020303" pitchFamily="18" charset="0"/>
              </a:rPr>
              <a:t> </a:t>
            </a:r>
            <a:r>
              <a:rPr lang="en-US" sz="3500" dirty="0">
                <a:solidFill>
                  <a:schemeClr val="bg1"/>
                </a:solidFill>
                <a:latin typeface="Perpetua" panose="02020502060401020303" pitchFamily="18" charset="0"/>
              </a:rPr>
              <a:t>Visits/Visitation Support</a:t>
            </a:r>
          </a:p>
          <a:p>
            <a:endParaRPr lang="en-US" dirty="0"/>
          </a:p>
        </p:txBody>
      </p:sp>
    </p:spTree>
    <p:extLst>
      <p:ext uri="{BB962C8B-B14F-4D97-AF65-F5344CB8AC3E}">
        <p14:creationId xmlns:p14="http://schemas.microsoft.com/office/powerpoint/2010/main" val="3772652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4429" y="587434"/>
            <a:ext cx="8218516" cy="1274618"/>
          </a:xfrm>
        </p:spPr>
        <p:txBody>
          <a:bodyPr anchor="ctr">
            <a:noAutofit/>
          </a:bodyPr>
          <a:lstStyle/>
          <a:p>
            <a:pPr algn="ctr"/>
            <a:r>
              <a:rPr lang="en-US" sz="4000" dirty="0" smtClean="0">
                <a:cs typeface="Times" panose="02020603050405020304" pitchFamily="18" charset="0"/>
              </a:rPr>
              <a:t>Game!</a:t>
            </a:r>
            <a:br>
              <a:rPr lang="en-US" sz="4000" dirty="0" smtClean="0">
                <a:cs typeface="Times" panose="02020603050405020304" pitchFamily="18" charset="0"/>
              </a:rPr>
            </a:br>
            <a:r>
              <a:rPr lang="en-US" sz="4000" dirty="0" smtClean="0">
                <a:cs typeface="Times" panose="02020603050405020304" pitchFamily="18" charset="0"/>
              </a:rPr>
              <a:t>PERMANENCY JENGA</a:t>
            </a:r>
            <a:endParaRPr lang="en-US" sz="4000" dirty="0">
              <a:cs typeface="Times"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688" y="2576945"/>
            <a:ext cx="4109258" cy="3017521"/>
          </a:xfrm>
          <a:prstGeom prst="rect">
            <a:avLst/>
          </a:prstGeom>
        </p:spPr>
      </p:pic>
      <p:sp>
        <p:nvSpPr>
          <p:cNvPr id="6" name="TextBox 5"/>
          <p:cNvSpPr txBox="1"/>
          <p:nvPr/>
        </p:nvSpPr>
        <p:spPr>
          <a:xfrm>
            <a:off x="351905" y="2028305"/>
            <a:ext cx="4211782" cy="4801314"/>
          </a:xfrm>
          <a:prstGeom prst="rect">
            <a:avLst/>
          </a:prstGeom>
          <a:noFill/>
        </p:spPr>
        <p:txBody>
          <a:bodyPr wrap="square" rtlCol="0">
            <a:spAutoFit/>
          </a:bodyPr>
          <a:lstStyle/>
          <a:p>
            <a:pPr marL="342900" indent="-342900">
              <a:buAutoNum type="arabicPeriod"/>
            </a:pPr>
            <a:r>
              <a:rPr lang="en-US" dirty="0" smtClean="0">
                <a:solidFill>
                  <a:schemeClr val="accent1"/>
                </a:solidFill>
                <a:latin typeface="Perpetua" panose="02020502060401020303" pitchFamily="18" charset="0"/>
                <a:cs typeface="Times" panose="02020603050405020304" pitchFamily="18" charset="0"/>
              </a:rPr>
              <a:t>Make </a:t>
            </a:r>
            <a:r>
              <a:rPr lang="en-US" dirty="0">
                <a:solidFill>
                  <a:schemeClr val="accent1"/>
                </a:solidFill>
                <a:latin typeface="Perpetua" panose="02020502060401020303" pitchFamily="18" charset="0"/>
                <a:cs typeface="Times" panose="02020603050405020304" pitchFamily="18" charset="0"/>
              </a:rPr>
              <a:t>friends with </a:t>
            </a:r>
            <a:r>
              <a:rPr lang="en-US" dirty="0" smtClean="0">
                <a:solidFill>
                  <a:schemeClr val="accent1"/>
                </a:solidFill>
                <a:latin typeface="Perpetua" panose="02020502060401020303" pitchFamily="18" charset="0"/>
                <a:cs typeface="Times" panose="02020603050405020304" pitchFamily="18" charset="0"/>
              </a:rPr>
              <a:t>folks at your table.  If you don’t know each other, introduce yourselves.  </a:t>
            </a:r>
            <a:r>
              <a:rPr lang="en-US" dirty="0">
                <a:solidFill>
                  <a:schemeClr val="accent1"/>
                </a:solidFill>
                <a:latin typeface="Perpetua" panose="02020502060401020303" pitchFamily="18" charset="0"/>
                <a:cs typeface="Times" panose="02020603050405020304" pitchFamily="18" charset="0"/>
              </a:rPr>
              <a:t>Set an intention to have fun</a:t>
            </a:r>
            <a:r>
              <a:rPr lang="en-US" dirty="0" smtClean="0">
                <a:solidFill>
                  <a:schemeClr val="accent1"/>
                </a:solidFill>
                <a:latin typeface="Perpetua" panose="02020502060401020303" pitchFamily="18" charset="0"/>
                <a:cs typeface="Times" panose="02020603050405020304" pitchFamily="18" charset="0"/>
              </a:rPr>
              <a:t>.</a:t>
            </a:r>
          </a:p>
          <a:p>
            <a:pPr marL="342900" indent="-342900">
              <a:buAutoNum type="arabicPeriod"/>
            </a:pPr>
            <a:endParaRPr lang="en-US" dirty="0" smtClean="0">
              <a:solidFill>
                <a:schemeClr val="accent1"/>
              </a:solidFill>
              <a:latin typeface="Perpetua" panose="02020502060401020303" pitchFamily="18" charset="0"/>
              <a:cs typeface="Times" panose="02020603050405020304" pitchFamily="18" charset="0"/>
            </a:endParaRPr>
          </a:p>
          <a:p>
            <a:pPr marL="342900" indent="-342900">
              <a:buAutoNum type="arabicPeriod"/>
            </a:pPr>
            <a:r>
              <a:rPr lang="en-US" dirty="0" smtClean="0">
                <a:solidFill>
                  <a:schemeClr val="accent1"/>
                </a:solidFill>
                <a:latin typeface="Perpetua" panose="02020502060401020303" pitchFamily="18" charset="0"/>
                <a:cs typeface="Times" panose="02020603050405020304" pitchFamily="18" charset="0"/>
              </a:rPr>
              <a:t>On your turn, take one block from any level of the tower.  </a:t>
            </a:r>
          </a:p>
          <a:p>
            <a:pPr marL="342900" indent="-342900">
              <a:buAutoNum type="arabicPeriod"/>
            </a:pPr>
            <a:endParaRPr lang="en-US" dirty="0">
              <a:solidFill>
                <a:schemeClr val="accent1"/>
              </a:solidFill>
              <a:latin typeface="Perpetua" panose="02020502060401020303" pitchFamily="18" charset="0"/>
              <a:cs typeface="Times" panose="02020603050405020304" pitchFamily="18" charset="0"/>
            </a:endParaRPr>
          </a:p>
          <a:p>
            <a:pPr marL="342900" indent="-342900">
              <a:buAutoNum type="arabicPeriod"/>
            </a:pPr>
            <a:r>
              <a:rPr lang="en-US" dirty="0" smtClean="0">
                <a:solidFill>
                  <a:schemeClr val="accent1"/>
                </a:solidFill>
                <a:latin typeface="Perpetua" panose="02020502060401020303" pitchFamily="18" charset="0"/>
                <a:cs typeface="Times" panose="02020603050405020304" pitchFamily="18" charset="0"/>
              </a:rPr>
              <a:t>If present, read the resource/barrier written on the block.  How might this impact permanency?</a:t>
            </a:r>
          </a:p>
          <a:p>
            <a:pPr marL="342900" indent="-342900">
              <a:buAutoNum type="arabicPeriod"/>
            </a:pPr>
            <a:endParaRPr lang="en-US" dirty="0">
              <a:solidFill>
                <a:schemeClr val="accent1"/>
              </a:solidFill>
              <a:latin typeface="Perpetua" panose="02020502060401020303" pitchFamily="18" charset="0"/>
              <a:cs typeface="Times" panose="02020603050405020304" pitchFamily="18" charset="0"/>
            </a:endParaRPr>
          </a:p>
          <a:p>
            <a:pPr marL="342900" indent="-342900">
              <a:buAutoNum type="arabicPeriod"/>
            </a:pPr>
            <a:r>
              <a:rPr lang="en-US" dirty="0" smtClean="0">
                <a:solidFill>
                  <a:schemeClr val="accent1"/>
                </a:solidFill>
                <a:latin typeface="Perpetua" panose="02020502060401020303" pitchFamily="18" charset="0"/>
                <a:cs typeface="Times" panose="02020603050405020304" pitchFamily="18" charset="0"/>
              </a:rPr>
              <a:t>Place the block on the topmost level of the tower.  </a:t>
            </a:r>
          </a:p>
          <a:p>
            <a:pPr marL="342900" indent="-342900">
              <a:buAutoNum type="arabicPeriod"/>
            </a:pPr>
            <a:endParaRPr lang="en-US" dirty="0">
              <a:solidFill>
                <a:schemeClr val="accent1"/>
              </a:solidFill>
              <a:latin typeface="Perpetua" panose="02020502060401020303" pitchFamily="18" charset="0"/>
              <a:cs typeface="Times" panose="02020603050405020304" pitchFamily="18" charset="0"/>
            </a:endParaRPr>
          </a:p>
          <a:p>
            <a:pPr marL="342900" indent="-342900">
              <a:buAutoNum type="arabicPeriod"/>
            </a:pPr>
            <a:r>
              <a:rPr lang="en-US" dirty="0" smtClean="0">
                <a:solidFill>
                  <a:schemeClr val="accent1"/>
                </a:solidFill>
                <a:latin typeface="Perpetua" panose="02020502060401020303" pitchFamily="18" charset="0"/>
                <a:cs typeface="Times" panose="02020603050405020304" pitchFamily="18" charset="0"/>
              </a:rPr>
              <a:t>The game ends when the tower falls.  Reset, and play again.</a:t>
            </a:r>
            <a:endParaRPr lang="en-US" dirty="0">
              <a:solidFill>
                <a:schemeClr val="accent1"/>
              </a:solidFill>
              <a:latin typeface="Perpetua" panose="02020502060401020303" pitchFamily="18" charset="0"/>
              <a:cs typeface="Times" panose="02020603050405020304" pitchFamily="18" charset="0"/>
            </a:endParaRPr>
          </a:p>
          <a:p>
            <a:endParaRPr lang="en-US" dirty="0">
              <a:solidFill>
                <a:schemeClr val="accent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5557807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000" dirty="0" smtClean="0">
                <a:cs typeface="Times" panose="02020603050405020304" pitchFamily="18" charset="0"/>
              </a:rPr>
              <a:t>A Story of adoption </a:t>
            </a:r>
            <a:endParaRPr lang="en-US" sz="4000" dirty="0">
              <a:cs typeface="Times" panose="02020603050405020304" pitchFamily="18" charset="0"/>
            </a:endParaRPr>
          </a:p>
        </p:txBody>
      </p:sp>
      <p:pic>
        <p:nvPicPr>
          <p:cNvPr id="5" name="zFQ1fY4fzDg"/>
          <p:cNvPicPr>
            <a:picLocks noGrp="1" noRot="1" noChangeAspect="1"/>
          </p:cNvPicPr>
          <p:nvPr>
            <p:ph idx="1"/>
            <a:videoFile r:link="rId1"/>
          </p:nvPr>
        </p:nvPicPr>
        <p:blipFill>
          <a:blip r:embed="rId3"/>
          <a:stretch>
            <a:fillRect/>
          </a:stretch>
        </p:blipFill>
        <p:spPr>
          <a:xfrm>
            <a:off x="2289175" y="2757488"/>
            <a:ext cx="4572000" cy="2571750"/>
          </a:xfrm>
          <a:prstGeom prst="rect">
            <a:avLst/>
          </a:prstGeom>
        </p:spPr>
      </p:pic>
    </p:spTree>
    <p:extLst>
      <p:ext uri="{BB962C8B-B14F-4D97-AF65-F5344CB8AC3E}">
        <p14:creationId xmlns:p14="http://schemas.microsoft.com/office/powerpoint/2010/main" val="1171284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tective-girl-3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2385" y="460375"/>
            <a:ext cx="1497013" cy="1820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descr="detective-girl-3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129341" y="2173946"/>
            <a:ext cx="1497013" cy="1820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detective-girl-3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458978" y="3266766"/>
            <a:ext cx="1497013" cy="1820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detective-girl-3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894628" y="4362799"/>
            <a:ext cx="1497013" cy="1820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descr="Shoe Prints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806028">
            <a:off x="5690225" y="4929886"/>
            <a:ext cx="1275522" cy="1238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7" descr="Shoe Prints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806028">
            <a:off x="3351899" y="3743385"/>
            <a:ext cx="1275522" cy="12388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7" descr="Shoe Prints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806028">
            <a:off x="992401" y="2221566"/>
            <a:ext cx="1095649" cy="1064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3969834" y="903249"/>
            <a:ext cx="4538546" cy="1323439"/>
          </a:xfrm>
          <a:prstGeom prst="rect">
            <a:avLst/>
          </a:prstGeom>
          <a:noFill/>
        </p:spPr>
        <p:txBody>
          <a:bodyPr wrap="square" rtlCol="0">
            <a:spAutoFit/>
          </a:bodyPr>
          <a:lstStyle/>
          <a:p>
            <a:pPr algn="ctr"/>
            <a:r>
              <a:rPr lang="en-US" sz="8000" b="1" dirty="0" smtClean="0">
                <a:latin typeface="Perpetua" panose="02020502060401020303" pitchFamily="18" charset="0"/>
              </a:rPr>
              <a:t>Data Walk </a:t>
            </a:r>
            <a:endParaRPr lang="en-US" sz="8000" b="1" dirty="0">
              <a:latin typeface="Perpetua" panose="02020502060401020303" pitchFamily="18" charset="0"/>
            </a:endParaRPr>
          </a:p>
        </p:txBody>
      </p:sp>
    </p:spTree>
    <p:extLst>
      <p:ext uri="{BB962C8B-B14F-4D97-AF65-F5344CB8AC3E}">
        <p14:creationId xmlns:p14="http://schemas.microsoft.com/office/powerpoint/2010/main" val="1108141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10686"/>
            <a:ext cx="9144000" cy="2791736"/>
          </a:xfrm>
          <a:prstGeom prst="rect">
            <a:avLst/>
          </a:prstGeom>
        </p:spPr>
      </p:pic>
      <p:sp>
        <p:nvSpPr>
          <p:cNvPr id="9" name="Title 1"/>
          <p:cNvSpPr>
            <a:spLocks noGrp="1"/>
          </p:cNvSpPr>
          <p:nvPr>
            <p:ph type="ctrTitle"/>
          </p:nvPr>
        </p:nvSpPr>
        <p:spPr>
          <a:xfrm>
            <a:off x="0" y="2025518"/>
            <a:ext cx="9144000" cy="2349852"/>
          </a:xfrm>
          <a:effectLst/>
        </p:spPr>
        <p:txBody>
          <a:bodyPr>
            <a:noAutofit/>
          </a:bodyPr>
          <a:lstStyle/>
          <a:p>
            <a:r>
              <a:rPr lang="en-US" sz="6600" b="1" i="1" dirty="0" smtClean="0">
                <a:solidFill>
                  <a:schemeClr val="bg1"/>
                </a:solidFill>
                <a:latin typeface="Bradley Hand ITC" panose="03070402050302030203" pitchFamily="66" charset="0"/>
              </a:rPr>
              <a:t/>
            </a:r>
            <a:br>
              <a:rPr lang="en-US" sz="6600" b="1" i="1" dirty="0" smtClean="0">
                <a:solidFill>
                  <a:schemeClr val="bg1"/>
                </a:solidFill>
                <a:latin typeface="Bradley Hand ITC" panose="03070402050302030203" pitchFamily="66" charset="0"/>
              </a:rPr>
            </a:br>
            <a:r>
              <a:rPr lang="en-US" sz="6600" b="1" i="1" dirty="0">
                <a:solidFill>
                  <a:schemeClr val="bg1"/>
                </a:solidFill>
                <a:latin typeface="Bradley Hand ITC" panose="03070402050302030203" pitchFamily="66" charset="0"/>
              </a:rPr>
              <a:t/>
            </a:r>
            <a:br>
              <a:rPr lang="en-US" sz="6600" b="1" i="1" dirty="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
            </a:r>
            <a:br>
              <a:rPr lang="en-US" sz="6600" b="1" i="1" dirty="0" smtClean="0">
                <a:solidFill>
                  <a:schemeClr val="bg1"/>
                </a:solidFill>
                <a:latin typeface="Bradley Hand ITC" panose="03070402050302030203" pitchFamily="66" charset="0"/>
              </a:rPr>
            </a:br>
            <a:r>
              <a:rPr lang="en-US" sz="6600" b="1" i="1" dirty="0">
                <a:solidFill>
                  <a:schemeClr val="bg1"/>
                </a:solidFill>
                <a:latin typeface="Bradley Hand ITC" panose="03070402050302030203" pitchFamily="66" charset="0"/>
              </a:rPr>
              <a:t/>
            </a:r>
            <a:br>
              <a:rPr lang="en-US" sz="6600" b="1" i="1" dirty="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Division Chief</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Roxanna Flores-Aguilar</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23139" y="298026"/>
            <a:ext cx="1647378" cy="1467419"/>
          </a:xfrm>
          <a:prstGeom prst="rect">
            <a:avLst/>
          </a:prstGeom>
          <a:noFill/>
          <a:ln>
            <a:noFill/>
          </a:ln>
        </p:spPr>
      </p:pic>
      <p:sp>
        <p:nvSpPr>
          <p:cNvPr id="2" name="Rectangle 1"/>
          <p:cNvSpPr/>
          <p:nvPr/>
        </p:nvSpPr>
        <p:spPr>
          <a:xfrm>
            <a:off x="5064369" y="298026"/>
            <a:ext cx="4079631" cy="523220"/>
          </a:xfrm>
          <a:prstGeom prst="rect">
            <a:avLst/>
          </a:prstGeom>
        </p:spPr>
        <p:txBody>
          <a:bodyPr wrap="square">
            <a:spAutoFit/>
          </a:bodyPr>
          <a:lstStyle/>
          <a:p>
            <a:pPr lvl="0" algn="ctr" defTabSz="685800"/>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Data-Driven Decision Making </a:t>
            </a:r>
            <a:r>
              <a:rPr lang="en-US" sz="1400" b="1" spc="225" dirty="0" smtClean="0">
                <a:solidFill>
                  <a:srgbClr val="4472C4">
                    <a:lumMod val="50000"/>
                  </a:srgbClr>
                </a:solidFill>
                <a:latin typeface="Paralucent Medium"/>
                <a:ea typeface="Lato" panose="020F0502020204030203" pitchFamily="34" charset="0"/>
                <a:cs typeface="Arial" panose="020B0604020202020204" pitchFamily="34" charset="0"/>
              </a:rPr>
              <a:t>Leadership </a:t>
            </a:r>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18330192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400" dirty="0">
                <a:latin typeface="Perpetua" panose="02020502060401020303" pitchFamily="18" charset="0"/>
                <a:cs typeface="Times New Roman"/>
              </a:rPr>
              <a:t>Thank You!</a:t>
            </a:r>
          </a:p>
        </p:txBody>
      </p:sp>
      <p:sp>
        <p:nvSpPr>
          <p:cNvPr id="3" name="Content Placeholder 2"/>
          <p:cNvSpPr>
            <a:spLocks noGrp="1"/>
          </p:cNvSpPr>
          <p:nvPr>
            <p:ph idx="4294967295"/>
          </p:nvPr>
        </p:nvSpPr>
        <p:spPr>
          <a:xfrm>
            <a:off x="178421" y="2044931"/>
            <a:ext cx="8619892" cy="3381144"/>
          </a:xfrm>
        </p:spPr>
        <p:txBody>
          <a:bodyPr anchor="t">
            <a:normAutofit/>
          </a:bodyPr>
          <a:lstStyle/>
          <a:p>
            <a:pPr marL="457200" lvl="1" indent="0" algn="ctr">
              <a:buNone/>
            </a:pPr>
            <a:r>
              <a:rPr lang="en-US" sz="2400" dirty="0">
                <a:solidFill>
                  <a:srgbClr val="002060"/>
                </a:solidFill>
                <a:latin typeface="Perpetua" panose="02020502060401020303" pitchFamily="18" charset="0"/>
                <a:cs typeface="Times" panose="02020603050405020304" pitchFamily="18" charset="0"/>
              </a:rPr>
              <a:t>The California Child Welfare Indicators Project (CCWIP) is a collaboration of the California Department of Social Services and the School of Social Welfare, University of California at Berkeley, and is supported by the California Department of Social Services, </a:t>
            </a:r>
            <a:r>
              <a:rPr lang="en-US" sz="2400" dirty="0" smtClean="0">
                <a:solidFill>
                  <a:srgbClr val="002060"/>
                </a:solidFill>
                <a:latin typeface="Perpetua" panose="02020502060401020303" pitchFamily="18" charset="0"/>
                <a:cs typeface="Times" panose="02020603050405020304" pitchFamily="18" charset="0"/>
              </a:rPr>
              <a:t>Casey </a:t>
            </a:r>
            <a:r>
              <a:rPr lang="en-US" sz="2400" dirty="0">
                <a:solidFill>
                  <a:srgbClr val="002060"/>
                </a:solidFill>
                <a:latin typeface="Perpetua" panose="02020502060401020303" pitchFamily="18" charset="0"/>
                <a:cs typeface="Times" panose="02020603050405020304" pitchFamily="18" charset="0"/>
              </a:rPr>
              <a:t>Family Programs, and the Conrad N. Hilton Foundation.</a:t>
            </a:r>
          </a:p>
        </p:txBody>
      </p:sp>
      <p:pic>
        <p:nvPicPr>
          <p:cNvPr id="5" name="Picture 3"/>
          <p:cNvPicPr>
            <a:picLocks noChangeAspect="1"/>
          </p:cNvPicPr>
          <p:nvPr/>
        </p:nvPicPr>
        <p:blipFill>
          <a:blip r:embed="rId3"/>
          <a:srcRect/>
          <a:stretch>
            <a:fillRect/>
          </a:stretch>
        </p:blipFill>
        <p:spPr bwMode="auto">
          <a:xfrm>
            <a:off x="2782557" y="4372463"/>
            <a:ext cx="3537735" cy="603250"/>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1731818" y="4372463"/>
            <a:ext cx="838200" cy="1611923"/>
          </a:xfrm>
          <a:prstGeom prst="rect">
            <a:avLst/>
          </a:prstGeom>
        </p:spPr>
      </p:pic>
      <p:pic>
        <p:nvPicPr>
          <p:cNvPr id="8" name="Picture 7"/>
          <p:cNvPicPr>
            <a:picLocks noChangeAspect="1"/>
          </p:cNvPicPr>
          <p:nvPr/>
        </p:nvPicPr>
        <p:blipFill>
          <a:blip r:embed="rId5"/>
          <a:stretch>
            <a:fillRect/>
          </a:stretch>
        </p:blipFill>
        <p:spPr>
          <a:xfrm>
            <a:off x="6509385" y="4378324"/>
            <a:ext cx="1482852" cy="1600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1075" y="5091791"/>
            <a:ext cx="2397252" cy="1024847"/>
          </a:xfrm>
          <a:prstGeom prst="rect">
            <a:avLst/>
          </a:prstGeom>
        </p:spPr>
      </p:pic>
    </p:spTree>
    <p:extLst>
      <p:ext uri="{BB962C8B-B14F-4D97-AF65-F5344CB8AC3E}">
        <p14:creationId xmlns:p14="http://schemas.microsoft.com/office/powerpoint/2010/main" val="38427191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10686"/>
            <a:ext cx="9144001" cy="2791736"/>
          </a:xfrm>
          <a:prstGeom prst="rect">
            <a:avLst/>
          </a:prstGeom>
        </p:spPr>
      </p:pic>
      <p:sp>
        <p:nvSpPr>
          <p:cNvPr id="9" name="Title 1"/>
          <p:cNvSpPr>
            <a:spLocks noGrp="1"/>
          </p:cNvSpPr>
          <p:nvPr>
            <p:ph type="ctrTitle"/>
          </p:nvPr>
        </p:nvSpPr>
        <p:spPr>
          <a:xfrm>
            <a:off x="0" y="2025518"/>
            <a:ext cx="9144000" cy="2349852"/>
          </a:xfrm>
          <a:effectLst/>
        </p:spPr>
        <p:txBody>
          <a:bodyPr>
            <a:noAutofit/>
          </a:bodyPr>
          <a:lstStyle/>
          <a:p>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4950" b="1" i="1" dirty="0">
                <a:solidFill>
                  <a:schemeClr val="bg1"/>
                </a:solidFill>
                <a:latin typeface="Bradley Hand ITC" panose="03070402050302030203" pitchFamily="66" charset="0"/>
              </a:rPr>
              <a:t/>
            </a:r>
            <a:br>
              <a:rPr lang="en-US" sz="4950" b="1" i="1" dirty="0">
                <a:solidFill>
                  <a:schemeClr val="bg1"/>
                </a:solidFill>
                <a:latin typeface="Bradley Hand ITC" panose="03070402050302030203" pitchFamily="66" charset="0"/>
              </a:rPr>
            </a:br>
            <a:r>
              <a:rPr lang="en-US" sz="4950" b="1" i="1" dirty="0" smtClean="0">
                <a:solidFill>
                  <a:schemeClr val="bg1"/>
                </a:solidFill>
                <a:latin typeface="Bradley Hand ITC" panose="03070402050302030203" pitchFamily="66" charset="0"/>
              </a:rPr>
              <a:t/>
            </a:r>
            <a:br>
              <a:rPr lang="en-US" sz="495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Chief Deputy Director</a:t>
            </a:r>
            <a:br>
              <a:rPr lang="en-US" sz="6600" b="1" i="1" dirty="0" smtClean="0">
                <a:solidFill>
                  <a:schemeClr val="bg1"/>
                </a:solidFill>
                <a:latin typeface="Bradley Hand ITC" panose="03070402050302030203" pitchFamily="66" charset="0"/>
              </a:rPr>
            </a:br>
            <a:r>
              <a:rPr lang="en-US" sz="6600" b="1" i="1" dirty="0" smtClean="0">
                <a:solidFill>
                  <a:schemeClr val="bg1"/>
                </a:solidFill>
                <a:latin typeface="Bradley Hand ITC" panose="03070402050302030203" pitchFamily="66" charset="0"/>
              </a:rPr>
              <a:t>Ginger  Pryor</a:t>
            </a:r>
            <a:endParaRPr lang="en-US" sz="66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72301" y="389892"/>
            <a:ext cx="1647378" cy="1467419"/>
          </a:xfrm>
          <a:prstGeom prst="rect">
            <a:avLst/>
          </a:prstGeom>
          <a:noFill/>
          <a:ln>
            <a:noFill/>
          </a:ln>
        </p:spPr>
      </p:pic>
      <p:sp>
        <p:nvSpPr>
          <p:cNvPr id="2" name="Rectangle 1"/>
          <p:cNvSpPr/>
          <p:nvPr/>
        </p:nvSpPr>
        <p:spPr>
          <a:xfrm>
            <a:off x="5064369" y="315095"/>
            <a:ext cx="4079631" cy="523220"/>
          </a:xfrm>
          <a:prstGeom prst="rect">
            <a:avLst/>
          </a:prstGeom>
        </p:spPr>
        <p:txBody>
          <a:bodyPr wrap="square">
            <a:spAutoFit/>
          </a:bodyPr>
          <a:lstStyle/>
          <a:p>
            <a:pPr lvl="0" algn="ctr" defTabSz="685800"/>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Data-Driven Decision Making </a:t>
            </a:r>
            <a:r>
              <a:rPr lang="en-US" sz="1400" b="1" spc="225" dirty="0" smtClean="0">
                <a:solidFill>
                  <a:srgbClr val="4472C4">
                    <a:lumMod val="50000"/>
                  </a:srgbClr>
                </a:solidFill>
                <a:latin typeface="Paralucent Medium"/>
                <a:ea typeface="Lato" panose="020F0502020204030203" pitchFamily="34" charset="0"/>
                <a:cs typeface="Arial" panose="020B0604020202020204" pitchFamily="34" charset="0"/>
              </a:rPr>
              <a:t>Leadership </a:t>
            </a:r>
            <a:r>
              <a:rPr lang="en-US" sz="1400" b="1" spc="225" dirty="0">
                <a:solidFill>
                  <a:srgbClr val="4472C4">
                    <a:lumMod val="50000"/>
                  </a:srgbClr>
                </a:solidFill>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3923067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10686"/>
            <a:ext cx="9144000" cy="2791736"/>
          </a:xfrm>
          <a:prstGeom prst="rect">
            <a:avLst/>
          </a:prstGeom>
        </p:spPr>
      </p:pic>
      <p:sp>
        <p:nvSpPr>
          <p:cNvPr id="9" name="Title 1"/>
          <p:cNvSpPr>
            <a:spLocks noGrp="1"/>
          </p:cNvSpPr>
          <p:nvPr>
            <p:ph type="ctrTitle"/>
          </p:nvPr>
        </p:nvSpPr>
        <p:spPr>
          <a:xfrm>
            <a:off x="0" y="2010686"/>
            <a:ext cx="9143999" cy="2791736"/>
          </a:xfrm>
          <a:effectLst/>
        </p:spPr>
        <p:txBody>
          <a:bodyPr anchor="ctr">
            <a:noAutofit/>
          </a:bodyPr>
          <a:lstStyle/>
          <a:p>
            <a:r>
              <a:rPr lang="en-US" sz="7200" b="1" i="1" dirty="0" smtClean="0">
                <a:solidFill>
                  <a:schemeClr val="bg1"/>
                </a:solidFill>
                <a:latin typeface="Bradley Hand ITC" panose="03070402050302030203" pitchFamily="66" charset="0"/>
              </a:rPr>
              <a:t>Wendy Wiegmann</a:t>
            </a:r>
            <a:r>
              <a:rPr lang="en-US" sz="4000" b="1" i="1" dirty="0" smtClean="0">
                <a:solidFill>
                  <a:schemeClr val="bg1"/>
                </a:solidFill>
                <a:latin typeface="Bradley Hand ITC" panose="03070402050302030203" pitchFamily="66" charset="0"/>
              </a:rPr>
              <a:t/>
            </a:r>
            <a:br>
              <a:rPr lang="en-US" sz="4000" b="1" i="1" dirty="0" smtClean="0">
                <a:solidFill>
                  <a:schemeClr val="bg1"/>
                </a:solidFill>
                <a:latin typeface="Bradley Hand ITC" panose="03070402050302030203" pitchFamily="66" charset="0"/>
              </a:rPr>
            </a:br>
            <a:r>
              <a:rPr lang="en-US" sz="3800" i="1" dirty="0">
                <a:solidFill>
                  <a:schemeClr val="bg1"/>
                </a:solidFill>
                <a:latin typeface="Bradley Hand ITC" panose="03070402050302030203" pitchFamily="66" charset="0"/>
                <a:ea typeface="Palatino Linotype"/>
                <a:cs typeface="Palatino Linotype"/>
                <a:sym typeface="Palatino Linotype"/>
              </a:rPr>
              <a:t>California Child Welfare Indicators Project</a:t>
            </a:r>
            <a:r>
              <a:rPr lang="en-US" sz="4000" i="1" dirty="0">
                <a:solidFill>
                  <a:schemeClr val="bg1"/>
                </a:solidFill>
                <a:latin typeface="Bradley Hand ITC" panose="03070402050302030203" pitchFamily="66" charset="0"/>
                <a:ea typeface="Palatino Linotype"/>
                <a:cs typeface="Palatino Linotype"/>
                <a:sym typeface="Palatino Linotype"/>
              </a:rPr>
              <a:t/>
            </a:r>
            <a:br>
              <a:rPr lang="en-US" sz="4000" i="1" dirty="0">
                <a:solidFill>
                  <a:schemeClr val="bg1"/>
                </a:solidFill>
                <a:latin typeface="Bradley Hand ITC" panose="03070402050302030203" pitchFamily="66" charset="0"/>
                <a:ea typeface="Palatino Linotype"/>
                <a:cs typeface="Palatino Linotype"/>
                <a:sym typeface="Palatino Linotype"/>
              </a:rPr>
            </a:br>
            <a:endParaRPr lang="en-US" sz="4000" b="1" i="1" dirty="0">
              <a:solidFill>
                <a:schemeClr val="bg1"/>
              </a:solidFill>
              <a:latin typeface="Bradley Hand ITC" panose="03070402050302030203" pitchFamily="66" charset="0"/>
            </a:endParaRPr>
          </a:p>
        </p:txBody>
      </p:sp>
      <p:pic>
        <p:nvPicPr>
          <p:cNvPr id="5" name="Google Shape;110;p26">
            <a:extLst>
              <a:ext uri="{FF2B5EF4-FFF2-40B4-BE49-F238E27FC236}">
                <a16:creationId xmlns:a16="http://schemas.microsoft.com/office/drawing/2014/main" id="{7DE8BA5D-14C7-7E43-BDF4-EF7BB124ADF8}"/>
              </a:ext>
            </a:extLst>
          </p:cNvPr>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313307" y="278362"/>
            <a:ext cx="1647378" cy="1467419"/>
          </a:xfrm>
          <a:prstGeom prst="rect">
            <a:avLst/>
          </a:prstGeom>
          <a:noFill/>
          <a:ln>
            <a:noFill/>
          </a:ln>
        </p:spPr>
      </p:pic>
      <p:sp>
        <p:nvSpPr>
          <p:cNvPr id="2" name="Rectangle 1"/>
          <p:cNvSpPr/>
          <p:nvPr/>
        </p:nvSpPr>
        <p:spPr>
          <a:xfrm>
            <a:off x="5064369" y="278362"/>
            <a:ext cx="4079631"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25" normalizeH="0" baseline="0" noProof="0" dirty="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Data-Driven Decision Making </a:t>
            </a:r>
            <a:r>
              <a:rPr kumimoji="0" lang="en-US" sz="1400" b="1" i="0" u="none" strike="noStrike" kern="1200" cap="none" spc="225" normalizeH="0" baseline="0" noProof="0" dirty="0" smtClean="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Leadership </a:t>
            </a:r>
            <a:r>
              <a:rPr kumimoji="0" lang="en-US" sz="1400" b="1" i="0" u="none" strike="noStrike" kern="1200" cap="none" spc="225" normalizeH="0" baseline="0" noProof="0" dirty="0">
                <a:ln>
                  <a:noFill/>
                </a:ln>
                <a:solidFill>
                  <a:srgbClr val="4472C4">
                    <a:lumMod val="50000"/>
                  </a:srgbClr>
                </a:solidFill>
                <a:effectLst/>
                <a:uLnTx/>
                <a:uFillTx/>
                <a:latin typeface="Paralucent Medium"/>
                <a:ea typeface="Lato" panose="020F0502020204030203" pitchFamily="34" charset="0"/>
                <a:cs typeface="Arial" panose="020B0604020202020204" pitchFamily="34" charset="0"/>
              </a:rPr>
              <a:t>Organizational Group</a:t>
            </a:r>
          </a:p>
        </p:txBody>
      </p:sp>
    </p:spTree>
    <p:extLst>
      <p:ext uri="{BB962C8B-B14F-4D97-AF65-F5344CB8AC3E}">
        <p14:creationId xmlns:p14="http://schemas.microsoft.com/office/powerpoint/2010/main" val="4123615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46" y="669103"/>
            <a:ext cx="7989752" cy="1083329"/>
          </a:xfrm>
        </p:spPr>
        <p:txBody>
          <a:bodyPr>
            <a:normAutofit fontScale="90000"/>
          </a:bodyPr>
          <a:lstStyle/>
          <a:p>
            <a:pPr algn="ctr"/>
            <a:r>
              <a:rPr lang="en-US" sz="2400" b="1" dirty="0" smtClean="0">
                <a:cs typeface="Times New Roman"/>
              </a:rPr>
              <a:t>California</a:t>
            </a:r>
            <a:br>
              <a:rPr lang="en-US" sz="2400" b="1" dirty="0" smtClean="0">
                <a:cs typeface="Times New Roman"/>
              </a:rPr>
            </a:br>
            <a:r>
              <a:rPr lang="en-US" sz="2400" b="1" dirty="0" smtClean="0">
                <a:cs typeface="Times New Roman"/>
              </a:rPr>
              <a:t>Child And Family Services Review (C-CFSR) </a:t>
            </a:r>
            <a:br>
              <a:rPr lang="en-US" sz="2400" b="1" dirty="0" smtClean="0">
                <a:cs typeface="Times New Roman"/>
              </a:rPr>
            </a:br>
            <a:r>
              <a:rPr lang="en-US" sz="2400" b="1" dirty="0" smtClean="0">
                <a:cs typeface="Times New Roman"/>
              </a:rPr>
              <a:t>Process</a:t>
            </a:r>
            <a:endParaRPr lang="en-US" sz="2400" b="1" dirty="0">
              <a:cs typeface="Times New Roman"/>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1752268"/>
              </p:ext>
            </p:extLst>
          </p:nvPr>
        </p:nvGraphicFramePr>
        <p:xfrm>
          <a:off x="401444" y="1962614"/>
          <a:ext cx="8513956" cy="4666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3088042">
            <a:off x="6150767" y="2576214"/>
            <a:ext cx="2105064" cy="369332"/>
          </a:xfrm>
          <a:prstGeom prst="rect">
            <a:avLst/>
          </a:prstGeom>
          <a:noFill/>
        </p:spPr>
        <p:txBody>
          <a:bodyPr wrap="none" lIns="91440" tIns="45720" rIns="91440" bIns="45720">
            <a:spAutoFit/>
          </a:bodyPr>
          <a:lstStyle/>
          <a:p>
            <a:pPr algn="ctr"/>
            <a:r>
              <a:rPr lang="en-US" b="1" cap="none" spc="0" dirty="0" smtClean="0">
                <a:ln w="0"/>
                <a:solidFill>
                  <a:srgbClr val="00618A"/>
                </a:solidFill>
                <a:latin typeface="Perpetua" panose="02020502060401020303" pitchFamily="18" charset="0"/>
                <a:cs typeface="Times" panose="02020603050405020304" pitchFamily="18" charset="0"/>
              </a:rPr>
              <a:t>technical assistance</a:t>
            </a:r>
            <a:endParaRPr lang="en-US" b="1" cap="none" spc="0" dirty="0">
              <a:ln w="0"/>
              <a:solidFill>
                <a:srgbClr val="00618A"/>
              </a:solidFill>
              <a:latin typeface="Perpetua" panose="02020502060401020303" pitchFamily="18" charset="0"/>
              <a:cs typeface="Times" panose="02020603050405020304" pitchFamily="18" charset="0"/>
            </a:endParaRPr>
          </a:p>
        </p:txBody>
      </p:sp>
      <p:sp>
        <p:nvSpPr>
          <p:cNvPr id="7" name="Rectangle 6"/>
          <p:cNvSpPr/>
          <p:nvPr/>
        </p:nvSpPr>
        <p:spPr>
          <a:xfrm rot="19058007">
            <a:off x="6319740" y="5519202"/>
            <a:ext cx="2105064" cy="369332"/>
          </a:xfrm>
          <a:prstGeom prst="rect">
            <a:avLst/>
          </a:prstGeom>
          <a:noFill/>
        </p:spPr>
        <p:txBody>
          <a:bodyPr wrap="none" lIns="91440" tIns="45720" rIns="91440" bIns="45720">
            <a:spAutoFit/>
          </a:bodyPr>
          <a:lstStyle/>
          <a:p>
            <a:pPr algn="ctr"/>
            <a:r>
              <a:rPr lang="en-US" b="1" cap="none" spc="0" dirty="0" smtClean="0">
                <a:ln w="0"/>
                <a:solidFill>
                  <a:srgbClr val="00618A"/>
                </a:solidFill>
                <a:latin typeface="Perpetua" panose="02020502060401020303" pitchFamily="18" charset="0"/>
                <a:cs typeface="Times" panose="02020603050405020304" pitchFamily="18" charset="0"/>
              </a:rPr>
              <a:t>technical assistance</a:t>
            </a:r>
            <a:endParaRPr lang="en-US" b="1" cap="none" spc="0" dirty="0">
              <a:ln w="0"/>
              <a:solidFill>
                <a:srgbClr val="00618A"/>
              </a:solidFill>
              <a:latin typeface="Perpetua" panose="02020502060401020303" pitchFamily="18" charset="0"/>
              <a:cs typeface="Times" panose="02020603050405020304" pitchFamily="18" charset="0"/>
            </a:endParaRPr>
          </a:p>
        </p:txBody>
      </p:sp>
      <p:sp>
        <p:nvSpPr>
          <p:cNvPr id="8" name="Rectangle 7"/>
          <p:cNvSpPr/>
          <p:nvPr/>
        </p:nvSpPr>
        <p:spPr>
          <a:xfrm rot="3088042">
            <a:off x="913409" y="5343052"/>
            <a:ext cx="2105064" cy="369332"/>
          </a:xfrm>
          <a:prstGeom prst="rect">
            <a:avLst/>
          </a:prstGeom>
          <a:noFill/>
        </p:spPr>
        <p:txBody>
          <a:bodyPr wrap="none" lIns="91440" tIns="45720" rIns="91440" bIns="45720">
            <a:spAutoFit/>
          </a:bodyPr>
          <a:lstStyle/>
          <a:p>
            <a:pPr algn="ctr"/>
            <a:r>
              <a:rPr lang="en-US" b="1" cap="none" spc="0" dirty="0" smtClean="0">
                <a:ln w="0"/>
                <a:solidFill>
                  <a:srgbClr val="00618A"/>
                </a:solidFill>
                <a:latin typeface="Perpetua" panose="02020502060401020303" pitchFamily="18" charset="0"/>
                <a:cs typeface="Times" panose="02020603050405020304" pitchFamily="18" charset="0"/>
              </a:rPr>
              <a:t>technical assistance</a:t>
            </a:r>
            <a:endParaRPr lang="en-US" b="1" cap="none" spc="0" dirty="0">
              <a:ln w="0"/>
              <a:solidFill>
                <a:srgbClr val="00618A"/>
              </a:solidFill>
              <a:latin typeface="Perpetua" panose="02020502060401020303" pitchFamily="18" charset="0"/>
              <a:cs typeface="Times" panose="02020603050405020304" pitchFamily="18" charset="0"/>
            </a:endParaRPr>
          </a:p>
        </p:txBody>
      </p:sp>
      <p:sp>
        <p:nvSpPr>
          <p:cNvPr id="9" name="Rectangle 8"/>
          <p:cNvSpPr/>
          <p:nvPr/>
        </p:nvSpPr>
        <p:spPr>
          <a:xfrm rot="18913483">
            <a:off x="903792" y="2581198"/>
            <a:ext cx="2124299" cy="369332"/>
          </a:xfrm>
          <a:prstGeom prst="rect">
            <a:avLst/>
          </a:prstGeom>
          <a:noFill/>
        </p:spPr>
        <p:txBody>
          <a:bodyPr wrap="none" lIns="91440" tIns="45720" rIns="91440" bIns="45720">
            <a:spAutoFit/>
          </a:bodyPr>
          <a:lstStyle/>
          <a:p>
            <a:pPr algn="ctr"/>
            <a:r>
              <a:rPr lang="en-US" b="1" cap="none" spc="0" dirty="0" smtClean="0">
                <a:ln w="0"/>
                <a:solidFill>
                  <a:srgbClr val="00618A"/>
                </a:solidFill>
                <a:latin typeface="Perpetua" panose="02020502060401020303" pitchFamily="18" charset="0"/>
                <a:cs typeface="Times" panose="02020603050405020304" pitchFamily="18" charset="0"/>
              </a:rPr>
              <a:t>technical</a:t>
            </a:r>
            <a:r>
              <a:rPr lang="en-US" b="1" cap="none" spc="0" dirty="0" smtClean="0">
                <a:ln w="0"/>
                <a:solidFill>
                  <a:srgbClr val="00618A"/>
                </a:solidFill>
                <a:latin typeface="Times" panose="02020603050405020304" pitchFamily="18" charset="0"/>
                <a:cs typeface="Times" panose="02020603050405020304" pitchFamily="18" charset="0"/>
              </a:rPr>
              <a:t> assistance</a:t>
            </a:r>
            <a:endParaRPr lang="en-US" b="1" cap="none" spc="0" dirty="0">
              <a:ln w="0"/>
              <a:solidFill>
                <a:srgbClr val="00618A"/>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95954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1E51011-762B-43F7-9452-822AAC2B36E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F2538E0-50A9-4FE8-B5E4-1DC95EA8BF3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53AA6275-E14F-4DB1-9927-B8726D514D5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7D0E358-3728-4BC9-BE13-2B9E8802EC0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70CD8663-991B-4046-AF42-5988AAE01B6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792393D-6C31-41B5-8F92-C8A22F0B85B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CBD8249F-BB73-4A60-832B-428D4283D9F4}"/>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F23DA096-CA1C-4AD7-BCEE-232757DA1C3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6" y="609600"/>
            <a:ext cx="8218516" cy="1241366"/>
          </a:xfrm>
        </p:spPr>
        <p:txBody>
          <a:bodyPr anchor="ctr">
            <a:normAutofit/>
          </a:bodyPr>
          <a:lstStyle/>
          <a:p>
            <a:pPr algn="ctr"/>
            <a:r>
              <a:rPr lang="en-US" sz="3000" dirty="0" smtClean="0">
                <a:cs typeface="Times" panose="02020603050405020304" pitchFamily="18" charset="0"/>
              </a:rPr>
              <a:t>Los Angeles county’s</a:t>
            </a:r>
            <a:br>
              <a:rPr lang="en-US" sz="3000" dirty="0" smtClean="0">
                <a:cs typeface="Times" panose="02020603050405020304" pitchFamily="18" charset="0"/>
              </a:rPr>
            </a:br>
            <a:r>
              <a:rPr lang="en-US" sz="3000" dirty="0" smtClean="0">
                <a:cs typeface="Times" panose="02020603050405020304" pitchFamily="18" charset="0"/>
              </a:rPr>
              <a:t> system improvement plan (SIP) goals</a:t>
            </a:r>
            <a:endParaRPr lang="en-US" sz="3000" dirty="0">
              <a:cs typeface="Times" panose="02020603050405020304" pitchFamily="18" charset="0"/>
            </a:endParaRPr>
          </a:p>
        </p:txBody>
      </p:sp>
      <p:sp>
        <p:nvSpPr>
          <p:cNvPr id="3" name="Content Placeholder 2"/>
          <p:cNvSpPr>
            <a:spLocks noGrp="1"/>
          </p:cNvSpPr>
          <p:nvPr>
            <p:ph idx="1"/>
          </p:nvPr>
        </p:nvSpPr>
        <p:spPr>
          <a:xfrm>
            <a:off x="471056" y="1850966"/>
            <a:ext cx="8218516" cy="5007033"/>
          </a:xfrm>
        </p:spPr>
        <p:txBody>
          <a:bodyPr anchor="t">
            <a:normAutofit/>
          </a:bodyPr>
          <a:lstStyle/>
          <a:p>
            <a:pPr>
              <a:buFont typeface="Wingdings" panose="05000000000000000000" pitchFamily="2" charset="2"/>
              <a:buChar char="q"/>
            </a:pPr>
            <a:endParaRPr lang="en-US" sz="3600" dirty="0" smtClean="0">
              <a:solidFill>
                <a:schemeClr val="accent1"/>
              </a:solidFill>
              <a:latin typeface="Perpetua" panose="02020502060401020303" pitchFamily="18" charset="0"/>
              <a:cs typeface="Times" panose="02020603050405020304" pitchFamily="18" charset="0"/>
            </a:endParaRPr>
          </a:p>
          <a:p>
            <a:pPr>
              <a:buFont typeface="Wingdings" panose="05000000000000000000" pitchFamily="2" charset="2"/>
              <a:buChar char="q"/>
            </a:pPr>
            <a:r>
              <a:rPr lang="en-US" sz="3200" b="1" dirty="0" smtClean="0">
                <a:solidFill>
                  <a:schemeClr val="accent1"/>
                </a:solidFill>
                <a:latin typeface="Perpetua" panose="02020502060401020303" pitchFamily="18" charset="0"/>
                <a:cs typeface="Times" panose="02020603050405020304" pitchFamily="18" charset="0"/>
              </a:rPr>
              <a:t>Priority One - Recurrence of Maltreatment</a:t>
            </a:r>
          </a:p>
          <a:p>
            <a:pPr lvl="1"/>
            <a:r>
              <a:rPr lang="en-US" sz="2400" b="1" dirty="0" smtClean="0">
                <a:solidFill>
                  <a:schemeClr val="accent1"/>
                </a:solidFill>
                <a:latin typeface="Perpetua" panose="02020502060401020303" pitchFamily="18" charset="0"/>
                <a:cs typeface="Times" panose="02020603050405020304" pitchFamily="18" charset="0"/>
              </a:rPr>
              <a:t>Target Improvement Goal</a:t>
            </a:r>
            <a:r>
              <a:rPr lang="en-US" sz="2400" dirty="0" smtClean="0">
                <a:solidFill>
                  <a:schemeClr val="accent1"/>
                </a:solidFill>
                <a:latin typeface="Perpetua" panose="02020502060401020303" pitchFamily="18" charset="0"/>
                <a:cs typeface="Times" panose="02020603050405020304" pitchFamily="18" charset="0"/>
              </a:rPr>
              <a:t>: By 2020</a:t>
            </a:r>
            <a:r>
              <a:rPr lang="en-US" sz="2400" dirty="0">
                <a:solidFill>
                  <a:schemeClr val="accent1"/>
                </a:solidFill>
                <a:latin typeface="Perpetua" panose="02020502060401020303" pitchFamily="18" charset="0"/>
                <a:cs typeface="Times" panose="02020603050405020304" pitchFamily="18" charset="0"/>
              </a:rPr>
              <a:t>, Los Angeles </a:t>
            </a:r>
            <a:r>
              <a:rPr lang="en-US" sz="2400" dirty="0" smtClean="0">
                <a:solidFill>
                  <a:schemeClr val="accent1"/>
                </a:solidFill>
                <a:latin typeface="Perpetua" panose="02020502060401020303" pitchFamily="18" charset="0"/>
                <a:cs typeface="Times" panose="02020603050405020304" pitchFamily="18" charset="0"/>
              </a:rPr>
              <a:t>County will </a:t>
            </a:r>
            <a:r>
              <a:rPr lang="en-US" sz="2400" dirty="0">
                <a:solidFill>
                  <a:schemeClr val="accent1"/>
                </a:solidFill>
                <a:latin typeface="Perpetua" panose="02020502060401020303" pitchFamily="18" charset="0"/>
                <a:cs typeface="Times" panose="02020603050405020304" pitchFamily="18" charset="0"/>
              </a:rPr>
              <a:t>meet or surpass the 9.1% National Standard </a:t>
            </a:r>
            <a:r>
              <a:rPr lang="en-US" sz="2400" dirty="0" smtClean="0">
                <a:solidFill>
                  <a:schemeClr val="accent1"/>
                </a:solidFill>
                <a:latin typeface="Perpetua" panose="02020502060401020303" pitchFamily="18" charset="0"/>
                <a:cs typeface="Times" panose="02020603050405020304" pitchFamily="18" charset="0"/>
              </a:rPr>
              <a:t>for four </a:t>
            </a:r>
            <a:r>
              <a:rPr lang="en-US" sz="2400" dirty="0">
                <a:solidFill>
                  <a:schemeClr val="accent1"/>
                </a:solidFill>
                <a:latin typeface="Perpetua" panose="02020502060401020303" pitchFamily="18" charset="0"/>
                <a:cs typeface="Times" panose="02020603050405020304" pitchFamily="18" charset="0"/>
              </a:rPr>
              <a:t>consecutive </a:t>
            </a:r>
            <a:r>
              <a:rPr lang="en-US" sz="2400" dirty="0" smtClean="0">
                <a:solidFill>
                  <a:schemeClr val="accent1"/>
                </a:solidFill>
                <a:latin typeface="Perpetua" panose="02020502060401020303" pitchFamily="18" charset="0"/>
                <a:cs typeface="Times" panose="02020603050405020304" pitchFamily="18" charset="0"/>
              </a:rPr>
              <a:t>quarters </a:t>
            </a:r>
            <a:r>
              <a:rPr lang="en-US" sz="2400" dirty="0">
                <a:solidFill>
                  <a:schemeClr val="accent1"/>
                </a:solidFill>
                <a:latin typeface="Perpetua" panose="02020502060401020303" pitchFamily="18" charset="0"/>
                <a:cs typeface="Times" panose="02020603050405020304" pitchFamily="18" charset="0"/>
              </a:rPr>
              <a:t>for children 0-5 years of age </a:t>
            </a:r>
            <a:r>
              <a:rPr lang="en-US" sz="2400" b="1" dirty="0">
                <a:solidFill>
                  <a:schemeClr val="accent1"/>
                </a:solidFill>
                <a:latin typeface="Perpetua" panose="02020502060401020303" pitchFamily="18" charset="0"/>
                <a:cs typeface="Times" panose="02020603050405020304" pitchFamily="18" charset="0"/>
              </a:rPr>
              <a:t>and </a:t>
            </a:r>
            <a:r>
              <a:rPr lang="en-US" sz="2400" dirty="0">
                <a:solidFill>
                  <a:schemeClr val="accent1"/>
                </a:solidFill>
                <a:latin typeface="Perpetua" panose="02020502060401020303" pitchFamily="18" charset="0"/>
                <a:cs typeface="Times" panose="02020603050405020304" pitchFamily="18" charset="0"/>
              </a:rPr>
              <a:t>African American children </a:t>
            </a:r>
            <a:r>
              <a:rPr lang="en-US" sz="2400" dirty="0" smtClean="0">
                <a:solidFill>
                  <a:schemeClr val="accent1"/>
                </a:solidFill>
                <a:latin typeface="Perpetua" panose="02020502060401020303" pitchFamily="18" charset="0"/>
                <a:cs typeface="Times" panose="02020603050405020304" pitchFamily="18" charset="0"/>
              </a:rPr>
              <a:t>and youth.</a:t>
            </a:r>
          </a:p>
        </p:txBody>
      </p:sp>
    </p:spTree>
    <p:extLst>
      <p:ext uri="{BB962C8B-B14F-4D97-AF65-F5344CB8AC3E}">
        <p14:creationId xmlns:p14="http://schemas.microsoft.com/office/powerpoint/2010/main" val="3022869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Custom 4">
      <a:dk1>
        <a:sysClr val="windowText" lastClr="000000"/>
      </a:dk1>
      <a:lt1>
        <a:sysClr val="window" lastClr="FFFFFF"/>
      </a:lt1>
      <a:dk2>
        <a:srgbClr val="3D3D3D"/>
      </a:dk2>
      <a:lt2>
        <a:srgbClr val="EBEBEB"/>
      </a:lt2>
      <a:accent1>
        <a:srgbClr val="00618A"/>
      </a:accent1>
      <a:accent2>
        <a:srgbClr val="92D047"/>
      </a:accent2>
      <a:accent3>
        <a:srgbClr val="32A7C7"/>
      </a:accent3>
      <a:accent4>
        <a:srgbClr val="F89D02"/>
      </a:accent4>
      <a:accent5>
        <a:srgbClr val="E12F6B"/>
      </a:accent5>
      <a:accent6>
        <a:srgbClr val="F0BF0E"/>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CFS custom fonts">
      <a:majorFont>
        <a:latin typeface="Museo Sans 700"/>
        <a:ea typeface=""/>
        <a:cs typeface=""/>
      </a:majorFont>
      <a:minorFont>
        <a:latin typeface="Paralucen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Dividend</Template>
  <TotalTime>21106</TotalTime>
  <Words>3122</Words>
  <Application>Microsoft Office PowerPoint</Application>
  <PresentationFormat>On-screen Show (4:3)</PresentationFormat>
  <Paragraphs>477</Paragraphs>
  <Slides>61</Slides>
  <Notes>13</Notes>
  <HiddenSlides>1</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61</vt:i4>
      </vt:variant>
    </vt:vector>
  </HeadingPairs>
  <TitlesOfParts>
    <vt:vector size="80" baseType="lpstr">
      <vt:lpstr>Arial</vt:lpstr>
      <vt:lpstr>Arial Black</vt:lpstr>
      <vt:lpstr>Arial Rounded</vt:lpstr>
      <vt:lpstr>Bradley Hand ITC</vt:lpstr>
      <vt:lpstr>Calibri</vt:lpstr>
      <vt:lpstr>Century Gothic</vt:lpstr>
      <vt:lpstr>Freestyle Script</vt:lpstr>
      <vt:lpstr>Gill Sans MT</vt:lpstr>
      <vt:lpstr>Lato</vt:lpstr>
      <vt:lpstr>Museo Sans 700</vt:lpstr>
      <vt:lpstr>Palatino Linotype</vt:lpstr>
      <vt:lpstr>Paralucent Medium</vt:lpstr>
      <vt:lpstr>Perpetua</vt:lpstr>
      <vt:lpstr>Times</vt:lpstr>
      <vt:lpstr>Times New Roman</vt:lpstr>
      <vt:lpstr>Wingdings</vt:lpstr>
      <vt:lpstr>Wingdings 2</vt:lpstr>
      <vt:lpstr>Dividend</vt:lpstr>
      <vt:lpstr>Office Theme</vt:lpstr>
      <vt:lpstr>PowerPoint Presentation</vt:lpstr>
      <vt:lpstr>Welcome</vt:lpstr>
      <vt:lpstr>     Director’s Message Bobby D. Cagle </vt:lpstr>
      <vt:lpstr>     Chief Deputy Director Ginger  Pryor</vt:lpstr>
      <vt:lpstr>     Deputy Director Kym Renner</vt:lpstr>
      <vt:lpstr>     Division Chief Roxanna Flores-Aguilar</vt:lpstr>
      <vt:lpstr>Wendy Wiegmann California Child Welfare Indicators Project </vt:lpstr>
      <vt:lpstr>California Child And Family Services Review (C-CFSR)  Process</vt:lpstr>
      <vt:lpstr>Los Angeles county’s  system improvement plan (SIP) goals</vt:lpstr>
      <vt:lpstr>Los Angeles county’s  system improvement plan (SIP) goals</vt:lpstr>
      <vt:lpstr>Los Angeles county’s  system improvement plan (SIP) goals</vt:lpstr>
      <vt:lpstr>System improvement efforts</vt:lpstr>
      <vt:lpstr>Phone survey</vt:lpstr>
      <vt:lpstr>S2: RECURRENCE OF MALTREATMENT</vt:lpstr>
      <vt:lpstr>PowerPoint Presentation</vt:lpstr>
      <vt:lpstr>PowerPoint Presentation</vt:lpstr>
      <vt:lpstr>Phone survey</vt:lpstr>
      <vt:lpstr>PowerPoint Presentation</vt:lpstr>
      <vt:lpstr>Phone survey</vt:lpstr>
      <vt:lpstr>PowerPoint Presentation</vt:lpstr>
      <vt:lpstr>PowerPoint Presentation</vt:lpstr>
      <vt:lpstr>PowerPoint Presentation</vt:lpstr>
      <vt:lpstr>Game! WE OBSERVE  THAT</vt:lpstr>
      <vt:lpstr>Color Blind or Color Brave? </vt:lpstr>
      <vt:lpstr>     Deputy Director Angela Parks-Pyles</vt:lpstr>
      <vt:lpstr>  Eliminating Racial Disproportionality &amp; Disparity (ERDD)</vt:lpstr>
      <vt:lpstr>PowerPoint Presentation</vt:lpstr>
      <vt:lpstr>PowerPoint Presentation</vt:lpstr>
      <vt:lpstr>Celebrate Diversity, Ensure Inclusion &amp; Demand Equity </vt:lpstr>
      <vt:lpstr>PowerPoint Presentation</vt:lpstr>
      <vt:lpstr>FATHER ENGAGEMENT</vt:lpstr>
      <vt:lpstr>Desired outcomes of Father Engagement:</vt:lpstr>
      <vt:lpstr>PowerPoint Presentation</vt:lpstr>
      <vt:lpstr>ESTIMATE OF LGBTQ YOUTH POPULATION</vt:lpstr>
      <vt:lpstr>PowerPoint Presentation</vt:lpstr>
      <vt:lpstr>CURRENT EFFORTS</vt:lpstr>
      <vt:lpstr> DCFS Faith-Based Initiative  </vt:lpstr>
      <vt:lpstr>Planned Faith-Based Structure</vt:lpstr>
      <vt:lpstr>PowerPoint Presentation</vt:lpstr>
      <vt:lpstr>PowerPoint Presentation</vt:lpstr>
      <vt:lpstr>PowerPoint Presentation</vt:lpstr>
      <vt:lpstr>PowerPoint Presentation</vt:lpstr>
      <vt:lpstr>P1: PERMANENCY IN 12 MONTHS FOR CHILDREN ENTERING FOSTER CARE</vt:lpstr>
      <vt:lpstr>PowerPoint Presentation</vt:lpstr>
      <vt:lpstr>Phone survey</vt:lpstr>
      <vt:lpstr>Phone survey</vt:lpstr>
      <vt:lpstr>Case Review Items 12 (A, B, C) Needs &amp; Services of Child, Parents,  &amp; Foster Parents</vt:lpstr>
      <vt:lpstr>PowerPoint Presentation</vt:lpstr>
      <vt:lpstr>Case Review Item 13 Child &amp; Family Involvement  in Case Planning</vt:lpstr>
      <vt:lpstr>     Case Review Item 13 Strength Rating</vt:lpstr>
      <vt:lpstr>Regional Data Trainings Staff Survey Question</vt:lpstr>
      <vt:lpstr>Regional Data Trainings Staff Survey RESPONSE</vt:lpstr>
      <vt:lpstr>Regional Data Trainings Staff Survey Question</vt:lpstr>
      <vt:lpstr>Regional Data Trainings Staff Survey RESPONSE</vt:lpstr>
      <vt:lpstr>Regional Data Trainings Staff Survey Question</vt:lpstr>
      <vt:lpstr>Regional Data Trainings Staff Survey RESPONSE</vt:lpstr>
      <vt:lpstr>Game! PERMANENCY JENGA</vt:lpstr>
      <vt:lpstr>A Story of adoption </vt:lpstr>
      <vt:lpstr>PowerPoint Presentation</vt:lpstr>
      <vt:lpstr>Thank You!</vt:lpstr>
      <vt:lpstr>     Chief Deputy Director Ginger  Pryor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AND FAMILIES</dc:title>
  <dc:creator>Mrs. Wendy Lynn Wiegmann, PhD</dc:creator>
  <cp:lastModifiedBy>wendy.wiegmann</cp:lastModifiedBy>
  <cp:revision>2154</cp:revision>
  <cp:lastPrinted>2017-10-23T23:05:55Z</cp:lastPrinted>
  <dcterms:modified xsi:type="dcterms:W3CDTF">2019-12-05T20:49:22Z</dcterms:modified>
</cp:coreProperties>
</file>