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306" r:id="rId3"/>
    <p:sldId id="313" r:id="rId4"/>
    <p:sldId id="302" r:id="rId5"/>
    <p:sldId id="308" r:id="rId6"/>
    <p:sldId id="309" r:id="rId7"/>
    <p:sldId id="310" r:id="rId8"/>
    <p:sldId id="311" r:id="rId9"/>
    <p:sldId id="303" r:id="rId10"/>
    <p:sldId id="314" r:id="rId11"/>
    <p:sldId id="315" r:id="rId12"/>
    <p:sldId id="307" r:id="rId13"/>
    <p:sldId id="305" r:id="rId14"/>
    <p:sldId id="304"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4673" autoAdjust="0"/>
  </p:normalViewPr>
  <p:slideViewPr>
    <p:cSldViewPr>
      <p:cViewPr varScale="1">
        <p:scale>
          <a:sx n="105" d="100"/>
          <a:sy n="105" d="100"/>
        </p:scale>
        <p:origin x="2109" y="5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8/24/2020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a:t>
            </a:fld>
            <a:endParaRPr lang="en-US"/>
          </a:p>
        </p:txBody>
      </p:sp>
    </p:spTree>
    <p:extLst>
      <p:ext uri="{BB962C8B-B14F-4D97-AF65-F5344CB8AC3E}">
        <p14:creationId xmlns:p14="http://schemas.microsoft.com/office/powerpoint/2010/main" val="5532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14</a:t>
            </a:fld>
            <a:endParaRPr lang="en-US"/>
          </a:p>
        </p:txBody>
      </p:sp>
    </p:spTree>
    <p:extLst>
      <p:ext uri="{BB962C8B-B14F-4D97-AF65-F5344CB8AC3E}">
        <p14:creationId xmlns:p14="http://schemas.microsoft.com/office/powerpoint/2010/main" val="355802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a:t>
            </a:fld>
            <a:endParaRPr lang="en-US"/>
          </a:p>
        </p:txBody>
      </p:sp>
    </p:spTree>
    <p:extLst>
      <p:ext uri="{BB962C8B-B14F-4D97-AF65-F5344CB8AC3E}">
        <p14:creationId xmlns:p14="http://schemas.microsoft.com/office/powerpoint/2010/main" val="6076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BEAA64"/>
                </a:solidFill>
                <a:latin typeface="Times New Roman"/>
                <a:cs typeface="Times New Roman"/>
              </a:rPr>
              <a:t>This is specially an</a:t>
            </a:r>
            <a:r>
              <a:rPr lang="en-US" baseline="0" dirty="0" smtClean="0">
                <a:solidFill>
                  <a:srgbClr val="BEAA64"/>
                </a:solidFill>
                <a:latin typeface="Times New Roman"/>
                <a:cs typeface="Times New Roman"/>
              </a:rPr>
              <a:t> example of “m</a:t>
            </a:r>
            <a:r>
              <a:rPr lang="en-US" dirty="0" smtClean="0">
                <a:solidFill>
                  <a:srgbClr val="BEAA64"/>
                </a:solidFill>
                <a:latin typeface="Times New Roman"/>
                <a:cs typeface="Times New Roman"/>
              </a:rPr>
              <a:t>icro-data” = individuals as units of analysis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105647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to emphasize the fact that administrative/aggregate data can measure what’s occurring at a systemic level – allows us to better understand the institutional and environmental conditions affecting the individuals and populations we work with and makes us more effective advocates for macro-level change (social justice).</a:t>
            </a:r>
            <a:endParaRPr lang="en-US" dirty="0"/>
          </a:p>
        </p:txBody>
      </p:sp>
      <p:sp>
        <p:nvSpPr>
          <p:cNvPr id="4" name="Slide Number Placeholder 3"/>
          <p:cNvSpPr>
            <a:spLocks noGrp="1"/>
          </p:cNvSpPr>
          <p:nvPr>
            <p:ph type="sldNum" sz="quarter" idx="10"/>
          </p:nvPr>
        </p:nvSpPr>
        <p:spPr/>
        <p:txBody>
          <a:bodyPr/>
          <a:lstStyle/>
          <a:p>
            <a:fld id="{70F93DDD-6E22-4FE7-948C-71157CF4BC65}" type="slidenum">
              <a:rPr lang="en-US" smtClean="0"/>
              <a:pPr/>
              <a:t>7</a:t>
            </a:fld>
            <a:endParaRPr lang="en-US" dirty="0"/>
          </a:p>
        </p:txBody>
      </p:sp>
    </p:spTree>
    <p:extLst>
      <p:ext uri="{BB962C8B-B14F-4D97-AF65-F5344CB8AC3E}">
        <p14:creationId xmlns:p14="http://schemas.microsoft.com/office/powerpoint/2010/main" val="156893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9</a:t>
            </a:fld>
            <a:endParaRPr lang="en-US"/>
          </a:p>
        </p:txBody>
      </p:sp>
    </p:spTree>
    <p:extLst>
      <p:ext uri="{BB962C8B-B14F-4D97-AF65-F5344CB8AC3E}">
        <p14:creationId xmlns:p14="http://schemas.microsoft.com/office/powerpoint/2010/main" val="344631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10</a:t>
            </a:fld>
            <a:endParaRPr lang="en-US"/>
          </a:p>
        </p:txBody>
      </p:sp>
    </p:spTree>
    <p:extLst>
      <p:ext uri="{BB962C8B-B14F-4D97-AF65-F5344CB8AC3E}">
        <p14:creationId xmlns:p14="http://schemas.microsoft.com/office/powerpoint/2010/main" val="202903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11</a:t>
            </a:fld>
            <a:endParaRPr lang="en-US"/>
          </a:p>
        </p:txBody>
      </p:sp>
    </p:spTree>
    <p:extLst>
      <p:ext uri="{BB962C8B-B14F-4D97-AF65-F5344CB8AC3E}">
        <p14:creationId xmlns:p14="http://schemas.microsoft.com/office/powerpoint/2010/main" val="232451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12</a:t>
            </a:fld>
            <a:endParaRPr lang="en-US"/>
          </a:p>
        </p:txBody>
      </p:sp>
    </p:spTree>
    <p:extLst>
      <p:ext uri="{BB962C8B-B14F-4D97-AF65-F5344CB8AC3E}">
        <p14:creationId xmlns:p14="http://schemas.microsoft.com/office/powerpoint/2010/main" val="418413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13</a:t>
            </a:fld>
            <a:endParaRPr lang="en-US"/>
          </a:p>
        </p:txBody>
      </p:sp>
    </p:spTree>
    <p:extLst>
      <p:ext uri="{BB962C8B-B14F-4D97-AF65-F5344CB8AC3E}">
        <p14:creationId xmlns:p14="http://schemas.microsoft.com/office/powerpoint/2010/main" val="392772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E62F0A-75FC-4C9B-BCB1-975E24C8ABB7}" type="datetime1">
              <a:rPr lang="en-US" smtClean="0"/>
              <a:t>8/24/2020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F7B8A1-F691-488C-ADB9-95B14EBC5885}" type="datetime1">
              <a:rPr lang="en-US" smtClean="0"/>
              <a:t>8/24/2020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32F8F-CEEC-4EFD-AB50-028C39762157}" type="datetime1">
              <a:rPr lang="en-US" smtClean="0"/>
              <a:t>8/24/2020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4238B4-9643-4FCB-99CA-0F62CA167977}" type="datetime1">
              <a:rPr lang="en-US" smtClean="0"/>
              <a:t>8/24/2020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2F1C41-65A9-43D3-A330-8E3335BDA723}" type="datetime1">
              <a:rPr lang="en-US" smtClean="0"/>
              <a:t>8/24/2020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893CDD-B449-4467-82CD-F65F20862824}" type="datetime1">
              <a:rPr lang="en-US" smtClean="0"/>
              <a:t>8/24/2020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AB0C2E-0720-472B-B15D-201E6BA14E3C}" type="datetime1">
              <a:rPr lang="en-US" smtClean="0"/>
              <a:t>8/24/2020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1C6808-1EA8-46BE-A878-4C860E875676}" type="datetime1">
              <a:rPr lang="en-US" smtClean="0"/>
              <a:t>8/24/2020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63B35C-09D9-40D3-913A-1AD9320B36EB}" type="datetime1">
              <a:rPr lang="en-US" smtClean="0"/>
              <a:t>8/24/2020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1113C5-0AB8-461E-A127-C8D95FE78840}" type="datetime1">
              <a:rPr lang="en-US" smtClean="0"/>
              <a:t>8/24/2020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A546CF-284F-404B-8C51-F79F969ABDDD}" type="datetime1">
              <a:rPr lang="en-US" smtClean="0"/>
              <a:t>8/24/2020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DE4E448-2DD4-4EEB-A436-BF8995CC25DE}" type="datetime1">
              <a:rPr lang="en-US" smtClean="0"/>
              <a:t>8/24/2020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838201"/>
            <a:ext cx="7772400" cy="3200400"/>
          </a:xfrm>
        </p:spPr>
        <p:txBody>
          <a:bodyPr/>
          <a:lstStyle/>
          <a:p>
            <a:pPr algn="l"/>
            <a:r>
              <a:rPr lang="en-US" b="1" dirty="0" smtClean="0">
                <a:solidFill>
                  <a:srgbClr val="FFFFFF"/>
                </a:solidFill>
                <a:latin typeface="Times New Roman"/>
                <a:cs typeface="Times New Roman"/>
              </a:rPr>
              <a:t>Data vs. Outcomes:</a:t>
            </a:r>
            <a:br>
              <a:rPr lang="en-US" b="1" dirty="0" smtClean="0">
                <a:solidFill>
                  <a:srgbClr val="FFFFFF"/>
                </a:solidFill>
                <a:latin typeface="Times New Roman"/>
                <a:cs typeface="Times New Roman"/>
              </a:rPr>
            </a:br>
            <a:r>
              <a:rPr lang="en-US" b="1" dirty="0" smtClean="0">
                <a:solidFill>
                  <a:srgbClr val="FFFFFF"/>
                </a:solidFill>
                <a:latin typeface="Times New Roman"/>
                <a:cs typeface="Times New Roman"/>
              </a:rPr>
              <a:t>CCWIP Primer </a:t>
            </a:r>
            <a:r>
              <a:rPr lang="en-US" b="1" dirty="0" smtClean="0">
                <a:solidFill>
                  <a:srgbClr val="FFFFFF"/>
                </a:solidFill>
                <a:latin typeface="Times New Roman"/>
                <a:cs typeface="Times New Roman"/>
              </a:rPr>
              <a:t>for</a:t>
            </a:r>
            <a:br>
              <a:rPr lang="en-US" b="1" dirty="0" smtClean="0">
                <a:solidFill>
                  <a:srgbClr val="FFFFFF"/>
                </a:solidFill>
                <a:latin typeface="Times New Roman"/>
                <a:cs typeface="Times New Roman"/>
              </a:rPr>
            </a:br>
            <a:r>
              <a:rPr lang="en-US" b="1" dirty="0" smtClean="0">
                <a:solidFill>
                  <a:srgbClr val="FFFFFF"/>
                </a:solidFill>
                <a:latin typeface="Times New Roman"/>
                <a:cs typeface="Times New Roman"/>
              </a:rPr>
              <a:t>Child </a:t>
            </a:r>
            <a:r>
              <a:rPr lang="en-US" b="1" smtClean="0">
                <a:solidFill>
                  <a:srgbClr val="FFFFFF"/>
                </a:solidFill>
                <a:latin typeface="Times New Roman"/>
                <a:cs typeface="Times New Roman"/>
              </a:rPr>
              <a:t>Welfare Professionals</a:t>
            </a:r>
            <a:endParaRPr lang="en-US" dirty="0" smtClean="0">
              <a:solidFill>
                <a:schemeClr val="bg1"/>
              </a:solidFill>
              <a:latin typeface="Times New Roman"/>
              <a:cs typeface="Times New Roman"/>
            </a:endParaRPr>
          </a:p>
        </p:txBody>
      </p:sp>
      <p:pic>
        <p:nvPicPr>
          <p:cNvPr id="14338" name="Picture 3"/>
          <p:cNvPicPr>
            <a:picLocks noChangeAspect="1"/>
          </p:cNvPicPr>
          <p:nvPr/>
        </p:nvPicPr>
        <p:blipFill>
          <a:blip r:embed="rId2"/>
          <a:srcRect/>
          <a:stretch>
            <a:fillRect/>
          </a:stretch>
        </p:blipFill>
        <p:spPr bwMode="auto">
          <a:xfrm>
            <a:off x="222250" y="6096000"/>
            <a:ext cx="3090863" cy="527050"/>
          </a:xfrm>
          <a:prstGeom prst="rect">
            <a:avLst/>
          </a:prstGeom>
          <a:noFill/>
          <a:ln w="9525">
            <a:noFill/>
            <a:miter lim="800000"/>
            <a:headEnd/>
            <a:tailEnd/>
          </a:ln>
        </p:spPr>
      </p:pic>
      <p:cxnSp>
        <p:nvCxnSpPr>
          <p:cNvPr id="6" name="Straight Connector 5"/>
          <p:cNvCxnSpPr/>
          <p:nvPr/>
        </p:nvCxnSpPr>
        <p:spPr>
          <a:xfrm>
            <a:off x="0" y="5943600"/>
            <a:ext cx="9144000" cy="0"/>
          </a:xfrm>
          <a:prstGeom prst="line">
            <a:avLst/>
          </a:prstGeom>
          <a:ln>
            <a:solidFill>
              <a:srgbClr val="BEAA64"/>
            </a:solidFill>
          </a:ln>
        </p:spPr>
        <p:style>
          <a:lnRef idx="1">
            <a:schemeClr val="accent1"/>
          </a:lnRef>
          <a:fillRef idx="0">
            <a:schemeClr val="accent1"/>
          </a:fillRef>
          <a:effectRef idx="0">
            <a:schemeClr val="accent1"/>
          </a:effectRef>
          <a:fontRef idx="minor">
            <a:schemeClr val="tx1"/>
          </a:fontRef>
        </p:style>
      </p:cxnSp>
      <p:pic>
        <p:nvPicPr>
          <p:cNvPr id="14340" name="Picture 10"/>
          <p:cNvPicPr>
            <a:picLocks noChangeAspect="1"/>
          </p:cNvPicPr>
          <p:nvPr/>
        </p:nvPicPr>
        <p:blipFill>
          <a:blip r:embed="rId3"/>
          <a:srcRect/>
          <a:stretch>
            <a:fillRect/>
          </a:stretch>
        </p:blipFill>
        <p:spPr bwMode="auto">
          <a:xfrm>
            <a:off x="8153400" y="217488"/>
            <a:ext cx="762000" cy="762000"/>
          </a:xfrm>
          <a:prstGeom prst="rect">
            <a:avLst/>
          </a:prstGeom>
          <a:noFill/>
          <a:ln w="9525">
            <a:noFill/>
            <a:miter lim="800000"/>
            <a:headEnd/>
            <a:tailEnd/>
          </a:ln>
        </p:spPr>
      </p:pic>
      <p:sp>
        <p:nvSpPr>
          <p:cNvPr id="2" name="TextBox 1"/>
          <p:cNvSpPr txBox="1"/>
          <p:nvPr/>
        </p:nvSpPr>
        <p:spPr>
          <a:xfrm>
            <a:off x="3810000" y="4419600"/>
            <a:ext cx="4724400" cy="369332"/>
          </a:xfrm>
          <a:prstGeom prst="rect">
            <a:avLst/>
          </a:prstGeom>
          <a:noFill/>
        </p:spPr>
        <p:txBody>
          <a:bodyPr wrap="square" rtlCol="0">
            <a:spAutoFit/>
          </a:bodyPr>
          <a:lstStyle/>
          <a:p>
            <a:endParaRPr lang="en-US" dirty="0"/>
          </a:p>
        </p:txBody>
      </p:sp>
      <p:sp>
        <p:nvSpPr>
          <p:cNvPr id="3" name="TextBox 2"/>
          <p:cNvSpPr txBox="1"/>
          <p:nvPr/>
        </p:nvSpPr>
        <p:spPr>
          <a:xfrm>
            <a:off x="457200" y="4267200"/>
            <a:ext cx="8229600" cy="1200328"/>
          </a:xfrm>
          <a:prstGeom prst="rect">
            <a:avLst/>
          </a:prstGeom>
          <a:noFill/>
        </p:spPr>
        <p:txBody>
          <a:bodyPr wrap="square" rtlCol="0">
            <a:spAutoFit/>
          </a:bodyPr>
          <a:lstStyle/>
          <a:p>
            <a:pPr algn="r"/>
            <a:r>
              <a:rPr lang="en-US" sz="2400" dirty="0" smtClean="0">
                <a:solidFill>
                  <a:srgbClr val="BEAA64"/>
                </a:solidFill>
                <a:latin typeface="Times New Roman"/>
                <a:cs typeface="Times New Roman"/>
              </a:rPr>
              <a:t>Wendy Wiegmann</a:t>
            </a:r>
          </a:p>
          <a:p>
            <a:pPr algn="r"/>
            <a:r>
              <a:rPr lang="en-US" sz="2400" dirty="0" smtClean="0">
                <a:solidFill>
                  <a:srgbClr val="BEAA64"/>
                </a:solidFill>
                <a:latin typeface="Times New Roman"/>
                <a:cs typeface="Times New Roman"/>
              </a:rPr>
              <a:t>CA Child Welfare Indicators Project</a:t>
            </a:r>
          </a:p>
          <a:p>
            <a:pPr algn="r"/>
            <a:r>
              <a:rPr lang="en-US" sz="2400" dirty="0" smtClean="0">
                <a:solidFill>
                  <a:srgbClr val="BEAA64"/>
                </a:solidFill>
                <a:latin typeface="Times New Roman"/>
                <a:cs typeface="Times New Roman"/>
              </a:rPr>
              <a:t>July 22, 2020</a:t>
            </a:r>
          </a:p>
        </p:txBody>
      </p:sp>
      <p:pic>
        <p:nvPicPr>
          <p:cNvPr id="8" name="Picture 7" descr="ccwip-logo_standard.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553200" y="6019800"/>
            <a:ext cx="2372139" cy="7274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Process Measures vs. Outcomes</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10</a:t>
            </a:fld>
            <a:endParaRPr lang="en-US"/>
          </a:p>
        </p:txBody>
      </p:sp>
      <p:pic>
        <p:nvPicPr>
          <p:cNvPr id="4" name="Picture 3"/>
          <p:cNvPicPr>
            <a:picLocks noChangeAspect="1"/>
          </p:cNvPicPr>
          <p:nvPr/>
        </p:nvPicPr>
        <p:blipFill>
          <a:blip r:embed="rId3"/>
          <a:stretch>
            <a:fillRect/>
          </a:stretch>
        </p:blipFill>
        <p:spPr>
          <a:xfrm>
            <a:off x="692065" y="1280617"/>
            <a:ext cx="7759869" cy="5165682"/>
          </a:xfrm>
          <a:prstGeom prst="rect">
            <a:avLst/>
          </a:prstGeom>
        </p:spPr>
      </p:pic>
      <p:sp>
        <p:nvSpPr>
          <p:cNvPr id="3" name="TextBox 2"/>
          <p:cNvSpPr txBox="1"/>
          <p:nvPr/>
        </p:nvSpPr>
        <p:spPr>
          <a:xfrm>
            <a:off x="1981200" y="2667000"/>
            <a:ext cx="6019800" cy="1446550"/>
          </a:xfrm>
          <a:prstGeom prst="rect">
            <a:avLst/>
          </a:prstGeom>
          <a:solidFill>
            <a:schemeClr val="bg1"/>
          </a:solid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What process measures support this outcome?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4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Outcomes vs. Process Measures</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11</a:t>
            </a:fld>
            <a:endParaRPr lang="en-US"/>
          </a:p>
        </p:txBody>
      </p:sp>
      <p:pic>
        <p:nvPicPr>
          <p:cNvPr id="3" name="Picture 2"/>
          <p:cNvPicPr>
            <a:picLocks noChangeAspect="1"/>
          </p:cNvPicPr>
          <p:nvPr/>
        </p:nvPicPr>
        <p:blipFill>
          <a:blip r:embed="rId3"/>
          <a:stretch>
            <a:fillRect/>
          </a:stretch>
        </p:blipFill>
        <p:spPr>
          <a:xfrm>
            <a:off x="228600" y="1676400"/>
            <a:ext cx="8671601" cy="2842106"/>
          </a:xfrm>
          <a:prstGeom prst="rect">
            <a:avLst/>
          </a:prstGeom>
        </p:spPr>
      </p:pic>
      <p:sp>
        <p:nvSpPr>
          <p:cNvPr id="6" name="TextBox 5"/>
          <p:cNvSpPr txBox="1"/>
          <p:nvPr/>
        </p:nvSpPr>
        <p:spPr>
          <a:xfrm>
            <a:off x="1600200" y="2209800"/>
            <a:ext cx="6781800" cy="1446550"/>
          </a:xfrm>
          <a:prstGeom prst="rect">
            <a:avLst/>
          </a:prstGeom>
          <a:solidFill>
            <a:schemeClr val="bg1"/>
          </a:solid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What outcomes should this process measure promote?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Outcomes vs. Process Measures</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12</a:t>
            </a:fld>
            <a:endParaRPr lang="en-US"/>
          </a:p>
        </p:txBody>
      </p:sp>
      <p:pic>
        <p:nvPicPr>
          <p:cNvPr id="5" name="Picture 4"/>
          <p:cNvPicPr>
            <a:picLocks noChangeAspect="1"/>
          </p:cNvPicPr>
          <p:nvPr/>
        </p:nvPicPr>
        <p:blipFill>
          <a:blip r:embed="rId3"/>
          <a:stretch>
            <a:fillRect/>
          </a:stretch>
        </p:blipFill>
        <p:spPr>
          <a:xfrm>
            <a:off x="198582" y="1586538"/>
            <a:ext cx="8746836" cy="3200400"/>
          </a:xfrm>
          <a:prstGeom prst="rect">
            <a:avLst/>
          </a:prstGeom>
        </p:spPr>
      </p:pic>
      <p:sp>
        <p:nvSpPr>
          <p:cNvPr id="6" name="TextBox 5"/>
          <p:cNvSpPr txBox="1"/>
          <p:nvPr/>
        </p:nvSpPr>
        <p:spPr>
          <a:xfrm>
            <a:off x="1524000" y="2263775"/>
            <a:ext cx="6781800" cy="1446550"/>
          </a:xfrm>
          <a:prstGeom prst="rect">
            <a:avLst/>
          </a:prstGeom>
          <a:solidFill>
            <a:schemeClr val="bg1"/>
          </a:solid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What outcomes should this process measure promote?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09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BEAA64"/>
                </a:solidFill>
                <a:latin typeface="Times New Roman"/>
                <a:cs typeface="Times New Roman"/>
              </a:rPr>
              <a:t>Questions?</a:t>
            </a:r>
            <a:endParaRPr lang="en-US" sz="4000"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buNone/>
            </a:pPr>
            <a:endParaRPr lang="en-US" sz="3000" dirty="0" smtClean="0">
              <a:solidFill>
                <a:schemeClr val="bg1"/>
              </a:solidFill>
              <a:latin typeface="Times New Roman"/>
              <a:cs typeface="Times New Roman"/>
            </a:endParaRPr>
          </a:p>
          <a:p>
            <a:pPr marL="457200" lvl="1" indent="0">
              <a:buNone/>
            </a:pPr>
            <a:r>
              <a:rPr lang="en-US" sz="3000" dirty="0" smtClean="0">
                <a:solidFill>
                  <a:schemeClr val="bg1"/>
                </a:solidFill>
                <a:latin typeface="Times New Roman"/>
                <a:cs typeface="Times New Roman"/>
              </a:rPr>
              <a:t>Wendy Wiegmann</a:t>
            </a:r>
          </a:p>
          <a:p>
            <a:pPr marL="457200" lvl="1" indent="0">
              <a:buNone/>
            </a:pPr>
            <a:r>
              <a:rPr lang="en-US" sz="3000" dirty="0" smtClean="0">
                <a:solidFill>
                  <a:schemeClr val="bg1"/>
                </a:solidFill>
                <a:latin typeface="Times New Roman"/>
                <a:cs typeface="Times New Roman"/>
              </a:rPr>
              <a:t>wendy.wiegmann@berkeley.edu</a:t>
            </a:r>
          </a:p>
          <a:p>
            <a:pPr marL="457200" lvl="1" indent="0">
              <a:buNone/>
            </a:pPr>
            <a:endParaRPr lang="en-US" sz="3000"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13</a:t>
            </a:fld>
            <a:endParaRPr lang="en-US"/>
          </a:p>
        </p:txBody>
      </p:sp>
    </p:spTree>
    <p:extLst>
      <p:ext uri="{BB962C8B-B14F-4D97-AF65-F5344CB8AC3E}">
        <p14:creationId xmlns:p14="http://schemas.microsoft.com/office/powerpoint/2010/main" val="152072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BEAA64"/>
                </a:solidFill>
                <a:latin typeface="Times New Roman"/>
                <a:cs typeface="Times New Roman"/>
              </a:rPr>
              <a:t>Thank You!</a:t>
            </a:r>
            <a:endParaRPr lang="en-US" sz="4000"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Casey Family Programs, and 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pic>
        <p:nvPicPr>
          <p:cNvPr id="5" name="Picture 3"/>
          <p:cNvPicPr>
            <a:picLocks noChangeAspect="1"/>
          </p:cNvPicPr>
          <p:nvPr/>
        </p:nvPicPr>
        <p:blipFill>
          <a:blip r:embed="rId3"/>
          <a:srcRect/>
          <a:stretch>
            <a:fillRect/>
          </a:stretch>
        </p:blipFill>
        <p:spPr bwMode="auto">
          <a:xfrm>
            <a:off x="2782558" y="48768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8" name="Picture 7"/>
          <p:cNvPicPr>
            <a:picLocks noChangeAspect="1"/>
          </p:cNvPicPr>
          <p:nvPr/>
        </p:nvPicPr>
        <p:blipFill>
          <a:blip r:embed="rId5"/>
          <a:stretch>
            <a:fillRect/>
          </a:stretch>
        </p:blipFill>
        <p:spPr>
          <a:xfrm>
            <a:off x="6477000" y="4876800"/>
            <a:ext cx="1482852" cy="1600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174" y="5524053"/>
            <a:ext cx="2397252" cy="1024847"/>
          </a:xfrm>
          <a:prstGeom prst="rect">
            <a:avLst/>
          </a:prstGeom>
        </p:spPr>
      </p:pic>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14</a:t>
            </a:fld>
            <a:endParaRPr lang="en-US"/>
          </a:p>
        </p:txBody>
      </p:sp>
    </p:spTree>
    <p:extLst>
      <p:ext uri="{BB962C8B-B14F-4D97-AF65-F5344CB8AC3E}">
        <p14:creationId xmlns:p14="http://schemas.microsoft.com/office/powerpoint/2010/main" val="274913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Data/Process Measures/Outcomes</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27" y="1438420"/>
            <a:ext cx="3310042" cy="21985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004" y="3747667"/>
            <a:ext cx="2294087" cy="28306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4457" y="2247213"/>
            <a:ext cx="4257485" cy="3000907"/>
          </a:xfrm>
          <a:prstGeom prst="rect">
            <a:avLst/>
          </a:prstGeom>
        </p:spPr>
      </p:pic>
    </p:spTree>
    <p:extLst>
      <p:ext uri="{BB962C8B-B14F-4D97-AF65-F5344CB8AC3E}">
        <p14:creationId xmlns:p14="http://schemas.microsoft.com/office/powerpoint/2010/main" val="515089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Why does it matter?</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3</a:t>
            </a:fld>
            <a:endParaRPr lang="en-US"/>
          </a:p>
        </p:txBody>
      </p:sp>
      <p:sp>
        <p:nvSpPr>
          <p:cNvPr id="9" name="Content Placeholder 2"/>
          <p:cNvSpPr>
            <a:spLocks noGrp="1"/>
          </p:cNvSpPr>
          <p:nvPr>
            <p:ph sz="quarter" idx="1"/>
          </p:nvPr>
        </p:nvSpPr>
        <p:spPr>
          <a:xfrm>
            <a:off x="0" y="1524000"/>
            <a:ext cx="9144000" cy="5105400"/>
          </a:xfrm>
        </p:spPr>
        <p:txBody>
          <a:bodyPr>
            <a:noAutofit/>
          </a:bodyPr>
          <a:lstStyle/>
          <a:p>
            <a:r>
              <a:rPr lang="en-US" sz="2200" dirty="0" smtClean="0">
                <a:solidFill>
                  <a:srgbClr val="BEAA64"/>
                </a:solidFill>
                <a:latin typeface="Times New Roman"/>
                <a:cs typeface="Times New Roman"/>
              </a:rPr>
              <a:t>Data</a:t>
            </a:r>
            <a:r>
              <a:rPr lang="en-US" sz="2200" dirty="0" smtClean="0">
                <a:solidFill>
                  <a:schemeClr val="bg1"/>
                </a:solidFill>
                <a:latin typeface="Times New Roman"/>
                <a:cs typeface="Times New Roman"/>
              </a:rPr>
              <a:t> are only the building blocks of understanding.  They alone do not tell us anything.  Questions need to be asked of them, and they need to be organized and analyzed using appropriate methods to answer questions.</a:t>
            </a:r>
          </a:p>
          <a:p>
            <a:endParaRPr lang="en-US" sz="2200" dirty="0" smtClean="0">
              <a:solidFill>
                <a:schemeClr val="bg1"/>
              </a:solidFill>
              <a:latin typeface="Times New Roman"/>
              <a:cs typeface="Times New Roman"/>
            </a:endParaRPr>
          </a:p>
          <a:p>
            <a:r>
              <a:rPr lang="en-US" sz="2200" dirty="0" smtClean="0">
                <a:solidFill>
                  <a:srgbClr val="BEAA64"/>
                </a:solidFill>
                <a:latin typeface="Times New Roman"/>
                <a:cs typeface="Times New Roman"/>
              </a:rPr>
              <a:t>Process measures </a:t>
            </a:r>
            <a:r>
              <a:rPr lang="en-US" sz="2200" dirty="0" smtClean="0">
                <a:solidFill>
                  <a:schemeClr val="bg1"/>
                </a:solidFill>
                <a:latin typeface="Times New Roman"/>
                <a:cs typeface="Times New Roman"/>
              </a:rPr>
              <a:t>tell us what we do.  They may tell us how many MDTs were held, how many trainings were conducted, or how many clients were served/identified.  </a:t>
            </a:r>
            <a:r>
              <a:rPr lang="en-US" sz="2200" u="sng" dirty="0" smtClean="0">
                <a:solidFill>
                  <a:schemeClr val="bg1"/>
                </a:solidFill>
                <a:latin typeface="Times New Roman"/>
                <a:cs typeface="Times New Roman"/>
              </a:rPr>
              <a:t>They do not tell us the value or impact of those processes.</a:t>
            </a:r>
          </a:p>
          <a:p>
            <a:endParaRPr lang="en-US" sz="2200" u="sng" dirty="0">
              <a:solidFill>
                <a:schemeClr val="bg1"/>
              </a:solidFill>
              <a:latin typeface="Times New Roman"/>
              <a:cs typeface="Times New Roman"/>
            </a:endParaRPr>
          </a:p>
          <a:p>
            <a:r>
              <a:rPr lang="en-US" sz="2200" dirty="0" smtClean="0">
                <a:solidFill>
                  <a:srgbClr val="BEAA64"/>
                </a:solidFill>
                <a:latin typeface="Times New Roman"/>
                <a:cs typeface="Times New Roman"/>
              </a:rPr>
              <a:t>Outcome measures </a:t>
            </a:r>
            <a:r>
              <a:rPr lang="en-US" sz="2200" dirty="0" smtClean="0">
                <a:solidFill>
                  <a:schemeClr val="bg1"/>
                </a:solidFill>
                <a:latin typeface="Times New Roman"/>
                <a:cs typeface="Times New Roman"/>
              </a:rPr>
              <a:t>can tell us whether we made an impact.  They are an indicator of effectiveness, helping us to understand whether our processes achieved intended results.  </a:t>
            </a:r>
            <a:r>
              <a:rPr lang="en-US" sz="2200" u="sng" dirty="0" smtClean="0">
                <a:solidFill>
                  <a:schemeClr val="bg1"/>
                </a:solidFill>
                <a:latin typeface="Times New Roman"/>
                <a:cs typeface="Times New Roman"/>
              </a:rPr>
              <a:t>They require identification of the intended results of the policy</a:t>
            </a:r>
            <a:r>
              <a:rPr lang="en-US" sz="2200" u="sng" dirty="0">
                <a:solidFill>
                  <a:schemeClr val="bg1"/>
                </a:solidFill>
                <a:latin typeface="Times New Roman"/>
                <a:cs typeface="Times New Roman"/>
              </a:rPr>
              <a:t> </a:t>
            </a:r>
            <a:r>
              <a:rPr lang="en-US" sz="2200" u="sng" dirty="0" smtClean="0">
                <a:solidFill>
                  <a:schemeClr val="bg1"/>
                </a:solidFill>
                <a:latin typeface="Times New Roman"/>
                <a:cs typeface="Times New Roman"/>
              </a:rPr>
              <a:t>or practice</a:t>
            </a:r>
            <a:r>
              <a:rPr lang="en-US" sz="2200" dirty="0" smtClean="0">
                <a:solidFill>
                  <a:schemeClr val="bg1"/>
                </a:solidFill>
                <a:latin typeface="Times New Roman"/>
                <a:cs typeface="Times New Roman"/>
              </a:rPr>
              <a:t>.</a:t>
            </a:r>
            <a:endParaRPr lang="en-US" sz="2200" dirty="0">
              <a:solidFill>
                <a:schemeClr val="bg1"/>
              </a:solidFill>
              <a:latin typeface="Times New Roman"/>
              <a:cs typeface="Times New Roman"/>
            </a:endParaRPr>
          </a:p>
        </p:txBody>
      </p:sp>
    </p:spTree>
    <p:extLst>
      <p:ext uri="{BB962C8B-B14F-4D97-AF65-F5344CB8AC3E}">
        <p14:creationId xmlns:p14="http://schemas.microsoft.com/office/powerpoint/2010/main" val="3110296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Data</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4</a:t>
            </a:fld>
            <a:endParaRPr lang="en-US"/>
          </a:p>
        </p:txBody>
      </p:sp>
      <p:pic>
        <p:nvPicPr>
          <p:cNvPr id="5" name="Picture 4"/>
          <p:cNvPicPr>
            <a:picLocks noChangeAspect="1"/>
          </p:cNvPicPr>
          <p:nvPr/>
        </p:nvPicPr>
        <p:blipFill>
          <a:blip r:embed="rId3"/>
          <a:stretch>
            <a:fillRect/>
          </a:stretch>
        </p:blipFill>
        <p:spPr>
          <a:xfrm>
            <a:off x="576262" y="1372394"/>
            <a:ext cx="7991475" cy="5029200"/>
          </a:xfrm>
          <a:prstGeom prst="rect">
            <a:avLst/>
          </a:prstGeom>
        </p:spPr>
      </p:pic>
    </p:spTree>
    <p:extLst>
      <p:ext uri="{BB962C8B-B14F-4D97-AF65-F5344CB8AC3E}">
        <p14:creationId xmlns:p14="http://schemas.microsoft.com/office/powerpoint/2010/main" val="421377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BEAA64"/>
                </a:solidFill>
                <a:latin typeface="Times New Roman"/>
                <a:cs typeface="Times New Roman"/>
              </a:rPr>
              <a:t>Uses of Data</a:t>
            </a:r>
            <a:endParaRPr lang="en-US" sz="4000" dirty="0">
              <a:solidFill>
                <a:srgbClr val="BEAA64"/>
              </a:solidFill>
              <a:latin typeface="Times New Roman"/>
              <a:cs typeface="Times New Roman"/>
            </a:endParaRPr>
          </a:p>
        </p:txBody>
      </p:sp>
      <p:sp>
        <p:nvSpPr>
          <p:cNvPr id="3" name="Content Placeholder 2"/>
          <p:cNvSpPr>
            <a:spLocks noGrp="1"/>
          </p:cNvSpPr>
          <p:nvPr>
            <p:ph sz="quarter" idx="1"/>
          </p:nvPr>
        </p:nvSpPr>
        <p:spPr>
          <a:xfrm>
            <a:off x="0" y="1524000"/>
            <a:ext cx="9144000" cy="5105400"/>
          </a:xfrm>
        </p:spPr>
        <p:txBody>
          <a:bodyPr>
            <a:noAutofit/>
          </a:bodyPr>
          <a:lstStyle/>
          <a:p>
            <a:r>
              <a:rPr lang="en-US" sz="1800" b="1" dirty="0">
                <a:solidFill>
                  <a:schemeClr val="bg1"/>
                </a:solidFill>
                <a:latin typeface="Times New Roman"/>
                <a:cs typeface="Times New Roman"/>
              </a:rPr>
              <a:t>Descriptive</a:t>
            </a:r>
          </a:p>
          <a:p>
            <a:pPr lvl="1"/>
            <a:r>
              <a:rPr lang="en-US" sz="1800" dirty="0">
                <a:solidFill>
                  <a:srgbClr val="BEAA64"/>
                </a:solidFill>
                <a:latin typeface="Times New Roman"/>
                <a:cs typeface="Times New Roman"/>
              </a:rPr>
              <a:t>Demographic characteristics of a population, place, office, etc.</a:t>
            </a:r>
          </a:p>
          <a:p>
            <a:pPr lvl="1"/>
            <a:r>
              <a:rPr lang="en-US" sz="1800" dirty="0">
                <a:solidFill>
                  <a:srgbClr val="BEAA64"/>
                </a:solidFill>
                <a:latin typeface="Times New Roman"/>
                <a:cs typeface="Times New Roman"/>
              </a:rPr>
              <a:t>Trends over time (one period </a:t>
            </a:r>
            <a:r>
              <a:rPr lang="en-US" sz="1800" dirty="0" smtClean="0">
                <a:solidFill>
                  <a:srgbClr val="BEAA64"/>
                </a:solidFill>
                <a:latin typeface="Times New Roman"/>
                <a:cs typeface="Times New Roman"/>
              </a:rPr>
              <a:t>compared to </a:t>
            </a:r>
            <a:r>
              <a:rPr lang="en-US" sz="1800" dirty="0">
                <a:solidFill>
                  <a:srgbClr val="BEAA64"/>
                </a:solidFill>
                <a:latin typeface="Times New Roman"/>
                <a:cs typeface="Times New Roman"/>
              </a:rPr>
              <a:t>another)</a:t>
            </a:r>
          </a:p>
          <a:p>
            <a:pPr lvl="1"/>
            <a:r>
              <a:rPr lang="en-US" sz="1800" dirty="0">
                <a:solidFill>
                  <a:srgbClr val="BEAA64"/>
                </a:solidFill>
                <a:latin typeface="Times New Roman"/>
                <a:cs typeface="Times New Roman"/>
              </a:rPr>
              <a:t>Differences/similarities between groups, counties, placement settings, interventions, etc.</a:t>
            </a:r>
          </a:p>
          <a:p>
            <a:r>
              <a:rPr lang="en-US" sz="1800" b="1" dirty="0">
                <a:solidFill>
                  <a:schemeClr val="bg1"/>
                </a:solidFill>
                <a:latin typeface="Times New Roman"/>
                <a:cs typeface="Times New Roman"/>
              </a:rPr>
              <a:t>Exploratory</a:t>
            </a:r>
          </a:p>
          <a:p>
            <a:pPr lvl="1"/>
            <a:r>
              <a:rPr lang="en-US" sz="1800" dirty="0">
                <a:solidFill>
                  <a:srgbClr val="BEAA64"/>
                </a:solidFill>
                <a:latin typeface="Times New Roman"/>
                <a:cs typeface="Times New Roman"/>
              </a:rPr>
              <a:t>Often </a:t>
            </a:r>
            <a:r>
              <a:rPr lang="en-US" sz="1800" dirty="0" smtClean="0">
                <a:solidFill>
                  <a:srgbClr val="BEAA64"/>
                </a:solidFill>
                <a:latin typeface="Times New Roman"/>
                <a:cs typeface="Times New Roman"/>
              </a:rPr>
              <a:t>conducted as </a:t>
            </a:r>
            <a:r>
              <a:rPr lang="en-US" sz="1800" dirty="0">
                <a:solidFill>
                  <a:srgbClr val="BEAA64"/>
                </a:solidFill>
                <a:latin typeface="Times New Roman"/>
                <a:cs typeface="Times New Roman"/>
              </a:rPr>
              <a:t>pilot studies, </a:t>
            </a:r>
            <a:r>
              <a:rPr lang="en-US" sz="1800" dirty="0" smtClean="0">
                <a:solidFill>
                  <a:srgbClr val="BEAA64"/>
                </a:solidFill>
                <a:latin typeface="Times New Roman"/>
                <a:cs typeface="Times New Roman"/>
              </a:rPr>
              <a:t>they attempt </a:t>
            </a:r>
            <a:r>
              <a:rPr lang="en-US" sz="1800" dirty="0">
                <a:solidFill>
                  <a:srgbClr val="BEAA64"/>
                </a:solidFill>
                <a:latin typeface="Times New Roman"/>
                <a:cs typeface="Times New Roman"/>
              </a:rPr>
              <a:t>to examine feasibility </a:t>
            </a:r>
            <a:r>
              <a:rPr lang="en-US" sz="1800" dirty="0" smtClean="0">
                <a:solidFill>
                  <a:srgbClr val="BEAA64"/>
                </a:solidFill>
                <a:latin typeface="Times New Roman"/>
                <a:cs typeface="Times New Roman"/>
              </a:rPr>
              <a:t>issues for a new policy or practice, they also provide preliminary </a:t>
            </a:r>
            <a:r>
              <a:rPr lang="en-US" sz="1800" dirty="0">
                <a:solidFill>
                  <a:srgbClr val="BEAA64"/>
                </a:solidFill>
                <a:latin typeface="Times New Roman"/>
                <a:cs typeface="Times New Roman"/>
              </a:rPr>
              <a:t>data to develop fuller hypotheses and research proposals</a:t>
            </a:r>
          </a:p>
          <a:p>
            <a:r>
              <a:rPr lang="en-US" sz="1800" b="1" dirty="0">
                <a:solidFill>
                  <a:schemeClr val="bg1"/>
                </a:solidFill>
                <a:latin typeface="Times New Roman"/>
                <a:cs typeface="Times New Roman"/>
              </a:rPr>
              <a:t>Explanatory</a:t>
            </a:r>
          </a:p>
          <a:p>
            <a:pPr lvl="1"/>
            <a:r>
              <a:rPr lang="en-US" sz="1800" dirty="0">
                <a:solidFill>
                  <a:srgbClr val="BEAA64"/>
                </a:solidFill>
                <a:latin typeface="Times New Roman"/>
                <a:cs typeface="Times New Roman"/>
              </a:rPr>
              <a:t>Analysis of the </a:t>
            </a:r>
            <a:r>
              <a:rPr lang="en-US" sz="1800" u="sng" dirty="0">
                <a:solidFill>
                  <a:srgbClr val="BEAA64"/>
                </a:solidFill>
                <a:latin typeface="Times New Roman"/>
                <a:cs typeface="Times New Roman"/>
              </a:rPr>
              <a:t>relationship</a:t>
            </a:r>
            <a:r>
              <a:rPr lang="en-US" sz="1800" dirty="0">
                <a:solidFill>
                  <a:srgbClr val="BEAA64"/>
                </a:solidFill>
                <a:latin typeface="Times New Roman"/>
                <a:cs typeface="Times New Roman"/>
              </a:rPr>
              <a:t> between two events (or two variables)</a:t>
            </a:r>
          </a:p>
          <a:p>
            <a:pPr lvl="1"/>
            <a:r>
              <a:rPr lang="en-US" sz="1800" dirty="0">
                <a:solidFill>
                  <a:srgbClr val="BEAA64"/>
                </a:solidFill>
                <a:latin typeface="Times New Roman"/>
                <a:cs typeface="Times New Roman"/>
              </a:rPr>
              <a:t>Looking at the contributions of various factors to some </a:t>
            </a:r>
            <a:r>
              <a:rPr lang="en-US" sz="1800" dirty="0" smtClean="0">
                <a:solidFill>
                  <a:srgbClr val="BEAA64"/>
                </a:solidFill>
                <a:latin typeface="Times New Roman"/>
                <a:cs typeface="Times New Roman"/>
              </a:rPr>
              <a:t>outcomes</a:t>
            </a:r>
            <a:endParaRPr lang="en-US" sz="1800" dirty="0">
              <a:solidFill>
                <a:srgbClr val="BEAA64"/>
              </a:solidFill>
              <a:latin typeface="Times New Roman"/>
              <a:cs typeface="Times New Roman"/>
            </a:endParaRPr>
          </a:p>
          <a:p>
            <a:r>
              <a:rPr lang="en-US" sz="1800" b="1" dirty="0">
                <a:solidFill>
                  <a:schemeClr val="bg1"/>
                </a:solidFill>
                <a:latin typeface="Times New Roman"/>
                <a:cs typeface="Times New Roman"/>
              </a:rPr>
              <a:t>Evaluation</a:t>
            </a:r>
          </a:p>
          <a:p>
            <a:pPr lvl="1"/>
            <a:r>
              <a:rPr lang="en-US" sz="1800" dirty="0">
                <a:solidFill>
                  <a:srgbClr val="BEAA64"/>
                </a:solidFill>
                <a:latin typeface="Times New Roman"/>
                <a:cs typeface="Times New Roman"/>
              </a:rPr>
              <a:t>To evaluate social policies, programs, and interventions</a:t>
            </a:r>
          </a:p>
          <a:p>
            <a:pPr lvl="1"/>
            <a:r>
              <a:rPr lang="en-US" sz="1800" dirty="0">
                <a:solidFill>
                  <a:srgbClr val="BEAA64"/>
                </a:solidFill>
                <a:latin typeface="Times New Roman"/>
                <a:cs typeface="Times New Roman"/>
              </a:rPr>
              <a:t>The evaluation process encompasses all three uses of data listed </a:t>
            </a:r>
            <a:r>
              <a:rPr lang="en-US" sz="1800" dirty="0" smtClean="0">
                <a:solidFill>
                  <a:srgbClr val="BEAA64"/>
                </a:solidFill>
                <a:latin typeface="Times New Roman"/>
                <a:cs typeface="Times New Roman"/>
              </a:rPr>
              <a:t>above</a:t>
            </a:r>
            <a:endParaRPr lang="en-US" sz="1800" dirty="0">
              <a:solidFill>
                <a:srgbClr val="BEAA64"/>
              </a:solidFill>
              <a:latin typeface="Times New Roman"/>
              <a:cs typeface="Times New Roman"/>
            </a:endParaRPr>
          </a:p>
        </p:txBody>
      </p:sp>
      <p:sp>
        <p:nvSpPr>
          <p:cNvPr id="9" name="Slide Number Placeholder 8"/>
          <p:cNvSpPr>
            <a:spLocks noGrp="1"/>
          </p:cNvSpPr>
          <p:nvPr>
            <p:ph type="sldNum" sz="quarter" idx="12"/>
          </p:nvPr>
        </p:nvSpPr>
        <p:spPr/>
        <p:txBody>
          <a:bodyPr/>
          <a:lstStyle/>
          <a:p>
            <a:fld id="{4104C4B3-1342-4D3D-8426-5A37ABA9DDD3}" type="slidenum">
              <a:rPr lang="en-US" smtClean="0"/>
              <a:pPr/>
              <a:t>5</a:t>
            </a:fld>
            <a:endParaRPr lang="en-US" dirty="0"/>
          </a:p>
        </p:txBody>
      </p:sp>
    </p:spTree>
    <p:extLst>
      <p:ext uri="{BB962C8B-B14F-4D97-AF65-F5344CB8AC3E}">
        <p14:creationId xmlns:p14="http://schemas.microsoft.com/office/powerpoint/2010/main" val="18404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3">
                                            <p:txEl>
                                              <p:pRg st="6" end="6"/>
                                            </p:txEl>
                                          </p:spTgt>
                                        </p:tgtEl>
                                        <p:attrNameLst>
                                          <p:attrName>style.color</p:attrName>
                                        </p:attrNameLst>
                                      </p:cBhvr>
                                      <p:to>
                                        <a:schemeClr val="accent2"/>
                                      </p:to>
                                    </p:animClr>
                                    <p:animClr clrSpc="rgb" dir="cw">
                                      <p:cBhvr>
                                        <p:cTn id="31" dur="500" fill="hold"/>
                                        <p:tgtEl>
                                          <p:spTgt spid="3">
                                            <p:txEl>
                                              <p:pRg st="6" end="6"/>
                                            </p:txEl>
                                          </p:spTgt>
                                        </p:tgtEl>
                                        <p:attrNameLst>
                                          <p:attrName>fillcolor</p:attrName>
                                        </p:attrNameLst>
                                      </p:cBhvr>
                                      <p:to>
                                        <a:schemeClr val="accent2"/>
                                      </p:to>
                                    </p:animClr>
                                    <p:set>
                                      <p:cBhvr>
                                        <p:cTn id="32" dur="500" fill="hold"/>
                                        <p:tgtEl>
                                          <p:spTgt spid="3">
                                            <p:txEl>
                                              <p:pRg st="6" end="6"/>
                                            </p:txEl>
                                          </p:spTgt>
                                        </p:tgtEl>
                                        <p:attrNameLst>
                                          <p:attrName>fill.type</p:attrName>
                                        </p:attrNameLst>
                                      </p:cBhvr>
                                      <p:to>
                                        <p:strVal val="solid"/>
                                      </p:to>
                                    </p:set>
                                    <p:set>
                                      <p:cBhvr>
                                        <p:cTn id="33" dur="500" fill="hold"/>
                                        <p:tgtEl>
                                          <p:spTgt spid="3">
                                            <p:txEl>
                                              <p:pRg st="6" end="6"/>
                                            </p:txEl>
                                          </p:spTgt>
                                        </p:tgtEl>
                                        <p:attrNameLst>
                                          <p:attrName>fill.on</p:attrName>
                                        </p:attrNameLst>
                                      </p:cBhvr>
                                      <p:to>
                                        <p:strVal val="true"/>
                                      </p:to>
                                    </p:set>
                                  </p:childTnLst>
                                </p:cTn>
                              </p:par>
                              <p:par>
                                <p:cTn id="34" presetID="19" presetClass="emph" presetSubtype="0" fill="hold" nodeType="withEffect">
                                  <p:stCondLst>
                                    <p:cond delay="0"/>
                                  </p:stCondLst>
                                  <p:childTnLst>
                                    <p:animClr clrSpc="rgb" dir="cw">
                                      <p:cBhvr override="childStyle">
                                        <p:cTn id="35" dur="500" fill="hold"/>
                                        <p:tgtEl>
                                          <p:spTgt spid="3">
                                            <p:txEl>
                                              <p:pRg st="9" end="9"/>
                                            </p:txEl>
                                          </p:spTgt>
                                        </p:tgtEl>
                                        <p:attrNameLst>
                                          <p:attrName>style.color</p:attrName>
                                        </p:attrNameLst>
                                      </p:cBhvr>
                                      <p:to>
                                        <a:schemeClr val="accent2"/>
                                      </p:to>
                                    </p:animClr>
                                    <p:animClr clrSpc="rgb" dir="cw">
                                      <p:cBhvr>
                                        <p:cTn id="36" dur="500" fill="hold"/>
                                        <p:tgtEl>
                                          <p:spTgt spid="3">
                                            <p:txEl>
                                              <p:pRg st="9" end="9"/>
                                            </p:txEl>
                                          </p:spTgt>
                                        </p:tgtEl>
                                        <p:attrNameLst>
                                          <p:attrName>fillcolor</p:attrName>
                                        </p:attrNameLst>
                                      </p:cBhvr>
                                      <p:to>
                                        <a:schemeClr val="accent2"/>
                                      </p:to>
                                    </p:animClr>
                                    <p:set>
                                      <p:cBhvr>
                                        <p:cTn id="37" dur="500" fill="hold"/>
                                        <p:tgtEl>
                                          <p:spTgt spid="3">
                                            <p:txEl>
                                              <p:pRg st="9" end="9"/>
                                            </p:txEl>
                                          </p:spTgt>
                                        </p:tgtEl>
                                        <p:attrNameLst>
                                          <p:attrName>fill.type</p:attrName>
                                        </p:attrNameLst>
                                      </p:cBhvr>
                                      <p:to>
                                        <p:strVal val="solid"/>
                                      </p:to>
                                    </p:set>
                                    <p:set>
                                      <p:cBhvr>
                                        <p:cTn id="38" dur="500" fill="hold"/>
                                        <p:tgtEl>
                                          <p:spTgt spid="3">
                                            <p:txEl>
                                              <p:pRg st="9" end="9"/>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BEAA64"/>
                </a:solidFill>
                <a:latin typeface="Times New Roman"/>
                <a:cs typeface="Times New Roman"/>
              </a:rPr>
              <a:t>Data Terminology</a:t>
            </a:r>
            <a:endParaRPr lang="en-US" sz="4000" dirty="0">
              <a:solidFill>
                <a:srgbClr val="BEAA64"/>
              </a:solidFill>
              <a:latin typeface="Times New Roman"/>
              <a:cs typeface="Times New Roman"/>
            </a:endParaRPr>
          </a:p>
        </p:txBody>
      </p:sp>
      <p:sp>
        <p:nvSpPr>
          <p:cNvPr id="3" name="Content Placeholder 2"/>
          <p:cNvSpPr>
            <a:spLocks noGrp="1"/>
          </p:cNvSpPr>
          <p:nvPr>
            <p:ph sz="quarter" idx="1"/>
          </p:nvPr>
        </p:nvSpPr>
        <p:spPr>
          <a:xfrm>
            <a:off x="0" y="1676400"/>
            <a:ext cx="9144000" cy="4876800"/>
          </a:xfrm>
        </p:spPr>
        <p:txBody>
          <a:bodyPr>
            <a:normAutofit fontScale="62500" lnSpcReduction="20000"/>
          </a:bodyPr>
          <a:lstStyle/>
          <a:p>
            <a:pPr>
              <a:lnSpc>
                <a:spcPct val="120000"/>
              </a:lnSpc>
            </a:pPr>
            <a:r>
              <a:rPr lang="en-US" b="1" dirty="0" smtClean="0">
                <a:solidFill>
                  <a:schemeClr val="bg1"/>
                </a:solidFill>
                <a:latin typeface="Times New Roman"/>
                <a:cs typeface="Times New Roman"/>
              </a:rPr>
              <a:t>Qualitative vs. Quantitative</a:t>
            </a:r>
          </a:p>
          <a:p>
            <a:pPr lvl="1">
              <a:lnSpc>
                <a:spcPct val="120000"/>
              </a:lnSpc>
            </a:pPr>
            <a:r>
              <a:rPr lang="en-US" dirty="0">
                <a:solidFill>
                  <a:srgbClr val="BEAA64"/>
                </a:solidFill>
                <a:latin typeface="Times New Roman"/>
                <a:cs typeface="Times New Roman"/>
              </a:rPr>
              <a:t>w</a:t>
            </a:r>
            <a:r>
              <a:rPr lang="en-US" dirty="0" smtClean="0">
                <a:solidFill>
                  <a:srgbClr val="BEAA64"/>
                </a:solidFill>
                <a:latin typeface="Times New Roman"/>
                <a:cs typeface="Times New Roman"/>
              </a:rPr>
              <a:t>hy, how vs. who, what, where, when</a:t>
            </a:r>
          </a:p>
          <a:p>
            <a:pPr lvl="1">
              <a:lnSpc>
                <a:spcPct val="120000"/>
              </a:lnSpc>
            </a:pPr>
            <a:r>
              <a:rPr lang="en-US" i="1" dirty="0">
                <a:solidFill>
                  <a:srgbClr val="BEAA64"/>
                </a:solidFill>
                <a:latin typeface="Times New Roman"/>
                <a:cs typeface="Times New Roman"/>
              </a:rPr>
              <a:t>“All quantitative data is based upon qualitative judgments; and all qualitative data can be described and manipulated numerically.” </a:t>
            </a:r>
            <a:r>
              <a:rPr lang="en-US" sz="1700" i="1" dirty="0">
                <a:solidFill>
                  <a:srgbClr val="BEAA64"/>
                </a:solidFill>
                <a:latin typeface="Times New Roman"/>
                <a:cs typeface="Times New Roman"/>
              </a:rPr>
              <a:t>(Research Methods Knowledge Base</a:t>
            </a:r>
            <a:r>
              <a:rPr lang="en-US" sz="1700" i="1" dirty="0" smtClean="0">
                <a:solidFill>
                  <a:srgbClr val="BEAA64"/>
                </a:solidFill>
                <a:latin typeface="Times New Roman"/>
                <a:cs typeface="Times New Roman"/>
              </a:rPr>
              <a:t>)</a:t>
            </a:r>
            <a:endParaRPr lang="en-US" sz="1300" dirty="0" smtClean="0">
              <a:solidFill>
                <a:srgbClr val="BEAA64"/>
              </a:solidFill>
              <a:latin typeface="Times New Roman"/>
              <a:cs typeface="Times New Roman"/>
            </a:endParaRPr>
          </a:p>
          <a:p>
            <a:pPr>
              <a:lnSpc>
                <a:spcPct val="120000"/>
              </a:lnSpc>
            </a:pPr>
            <a:r>
              <a:rPr lang="en-US" b="1" dirty="0" smtClean="0">
                <a:solidFill>
                  <a:schemeClr val="bg1"/>
                </a:solidFill>
                <a:latin typeface="Times New Roman"/>
                <a:cs typeface="Times New Roman"/>
              </a:rPr>
              <a:t>Longitudinal vs. Cross-Sectional</a:t>
            </a:r>
          </a:p>
          <a:p>
            <a:pPr lvl="1">
              <a:lnSpc>
                <a:spcPct val="120000"/>
              </a:lnSpc>
            </a:pPr>
            <a:r>
              <a:rPr lang="en-US" dirty="0">
                <a:solidFill>
                  <a:srgbClr val="BEAA64"/>
                </a:solidFill>
                <a:latin typeface="Times New Roman"/>
                <a:cs typeface="Times New Roman"/>
              </a:rPr>
              <a:t>r</a:t>
            </a:r>
            <a:r>
              <a:rPr lang="en-US" dirty="0" smtClean="0">
                <a:solidFill>
                  <a:srgbClr val="BEAA64"/>
                </a:solidFill>
                <a:latin typeface="Times New Roman"/>
                <a:cs typeface="Times New Roman"/>
              </a:rPr>
              <a:t>epeated observations over time vs. a slice</a:t>
            </a:r>
          </a:p>
          <a:p>
            <a:pPr>
              <a:lnSpc>
                <a:spcPct val="120000"/>
              </a:lnSpc>
            </a:pPr>
            <a:r>
              <a:rPr lang="en-US" b="1" dirty="0" smtClean="0">
                <a:solidFill>
                  <a:schemeClr val="bg1"/>
                </a:solidFill>
                <a:latin typeface="Times New Roman"/>
                <a:cs typeface="Times New Roman"/>
              </a:rPr>
              <a:t>Primary vs. Secondary</a:t>
            </a:r>
          </a:p>
          <a:p>
            <a:pPr lvl="1">
              <a:lnSpc>
                <a:spcPct val="120000"/>
              </a:lnSpc>
            </a:pPr>
            <a:r>
              <a:rPr lang="en-US" dirty="0">
                <a:solidFill>
                  <a:srgbClr val="BEAA64"/>
                </a:solidFill>
                <a:latin typeface="Times New Roman"/>
                <a:cs typeface="Times New Roman"/>
              </a:rPr>
              <a:t>y</a:t>
            </a:r>
            <a:r>
              <a:rPr lang="en-US" dirty="0" smtClean="0">
                <a:solidFill>
                  <a:srgbClr val="BEAA64"/>
                </a:solidFill>
                <a:latin typeface="Times New Roman"/>
                <a:cs typeface="Times New Roman"/>
              </a:rPr>
              <a:t>ou collect it vs. someone else collected it</a:t>
            </a:r>
          </a:p>
          <a:p>
            <a:pPr>
              <a:lnSpc>
                <a:spcPct val="120000"/>
              </a:lnSpc>
            </a:pPr>
            <a:r>
              <a:rPr lang="en-US" b="1" dirty="0" smtClean="0">
                <a:solidFill>
                  <a:schemeClr val="bg1"/>
                </a:solidFill>
                <a:latin typeface="Times New Roman"/>
                <a:cs typeface="Times New Roman"/>
              </a:rPr>
              <a:t>Aggregate vs. Micro-level</a:t>
            </a:r>
          </a:p>
          <a:p>
            <a:pPr lvl="1">
              <a:lnSpc>
                <a:spcPct val="120000"/>
              </a:lnSpc>
            </a:pPr>
            <a:r>
              <a:rPr lang="en-US" dirty="0" smtClean="0">
                <a:solidFill>
                  <a:srgbClr val="BEAA64"/>
                </a:solidFill>
                <a:latin typeface="Times New Roman"/>
                <a:cs typeface="Times New Roman"/>
              </a:rPr>
              <a:t>group </a:t>
            </a:r>
            <a:r>
              <a:rPr lang="en-US" dirty="0">
                <a:solidFill>
                  <a:srgbClr val="BEAA64"/>
                </a:solidFill>
                <a:latin typeface="Times New Roman"/>
                <a:cs typeface="Times New Roman"/>
              </a:rPr>
              <a:t>tabulations vs. individual </a:t>
            </a:r>
            <a:r>
              <a:rPr lang="en-US" dirty="0" smtClean="0">
                <a:solidFill>
                  <a:srgbClr val="BEAA64"/>
                </a:solidFill>
                <a:latin typeface="Times New Roman"/>
                <a:cs typeface="Times New Roman"/>
              </a:rPr>
              <a:t>units</a:t>
            </a:r>
            <a:endParaRPr lang="en-US" b="1" dirty="0" smtClean="0">
              <a:solidFill>
                <a:srgbClr val="BEAA64"/>
              </a:solidFill>
              <a:latin typeface="Times New Roman"/>
              <a:cs typeface="Times New Roman"/>
            </a:endParaRPr>
          </a:p>
          <a:p>
            <a:pPr>
              <a:lnSpc>
                <a:spcPct val="120000"/>
              </a:lnSpc>
            </a:pPr>
            <a:r>
              <a:rPr lang="en-US" b="1" dirty="0" smtClean="0">
                <a:solidFill>
                  <a:schemeClr val="bg1"/>
                </a:solidFill>
                <a:latin typeface="Times New Roman"/>
                <a:cs typeface="Times New Roman"/>
              </a:rPr>
              <a:t>De-identified vs. Identified</a:t>
            </a:r>
          </a:p>
          <a:p>
            <a:pPr lvl="1">
              <a:lnSpc>
                <a:spcPct val="120000"/>
              </a:lnSpc>
            </a:pPr>
            <a:r>
              <a:rPr lang="en-US" dirty="0">
                <a:solidFill>
                  <a:srgbClr val="BEAA64"/>
                </a:solidFill>
                <a:latin typeface="Times New Roman"/>
                <a:cs typeface="Times New Roman"/>
              </a:rPr>
              <a:t>987334 </a:t>
            </a:r>
            <a:r>
              <a:rPr lang="en-US" dirty="0" smtClean="0">
                <a:solidFill>
                  <a:srgbClr val="BEAA64"/>
                </a:solidFill>
                <a:latin typeface="Times New Roman"/>
                <a:cs typeface="Times New Roman"/>
              </a:rPr>
              <a:t> vs. Joe Smith </a:t>
            </a:r>
          </a:p>
          <a:p>
            <a:pPr>
              <a:lnSpc>
                <a:spcPct val="120000"/>
              </a:lnSpc>
            </a:pPr>
            <a:r>
              <a:rPr lang="en-US" b="1" dirty="0" smtClean="0">
                <a:solidFill>
                  <a:schemeClr val="bg1"/>
                </a:solidFill>
                <a:latin typeface="Times New Roman"/>
                <a:cs typeface="Times New Roman"/>
              </a:rPr>
              <a:t>Sample </a:t>
            </a:r>
            <a:r>
              <a:rPr lang="en-US" b="1" dirty="0">
                <a:solidFill>
                  <a:schemeClr val="bg1"/>
                </a:solidFill>
                <a:latin typeface="Times New Roman"/>
                <a:cs typeface="Times New Roman"/>
              </a:rPr>
              <a:t>vs. </a:t>
            </a:r>
            <a:r>
              <a:rPr lang="en-US" b="1" dirty="0" smtClean="0">
                <a:solidFill>
                  <a:schemeClr val="bg1"/>
                </a:solidFill>
                <a:latin typeface="Times New Roman"/>
                <a:cs typeface="Times New Roman"/>
              </a:rPr>
              <a:t>Census/Population</a:t>
            </a:r>
          </a:p>
          <a:p>
            <a:pPr lvl="1">
              <a:lnSpc>
                <a:spcPct val="120000"/>
              </a:lnSpc>
            </a:pPr>
            <a:r>
              <a:rPr lang="en-US" dirty="0">
                <a:solidFill>
                  <a:srgbClr val="BEAA64"/>
                </a:solidFill>
                <a:latin typeface="Times New Roman"/>
                <a:cs typeface="Times New Roman"/>
              </a:rPr>
              <a:t>p</a:t>
            </a:r>
            <a:r>
              <a:rPr lang="en-US" dirty="0" smtClean="0">
                <a:solidFill>
                  <a:srgbClr val="BEAA64"/>
                </a:solidFill>
                <a:latin typeface="Times New Roman"/>
                <a:cs typeface="Times New Roman"/>
              </a:rPr>
              <a:t>artial vs. full coverage</a:t>
            </a:r>
          </a:p>
        </p:txBody>
      </p:sp>
      <p:sp>
        <p:nvSpPr>
          <p:cNvPr id="9" name="Slide Number Placeholder 8"/>
          <p:cNvSpPr>
            <a:spLocks noGrp="1"/>
          </p:cNvSpPr>
          <p:nvPr>
            <p:ph type="sldNum" sz="quarter" idx="12"/>
          </p:nvPr>
        </p:nvSpPr>
        <p:spPr/>
        <p:txBody>
          <a:bodyPr/>
          <a:lstStyle/>
          <a:p>
            <a:fld id="{4104C4B3-1342-4D3D-8426-5A37ABA9DDD3}" type="slidenum">
              <a:rPr lang="en-US" smtClean="0"/>
              <a:pPr/>
              <a:t>6</a:t>
            </a:fld>
            <a:endParaRPr lang="en-US" dirty="0"/>
          </a:p>
        </p:txBody>
      </p:sp>
    </p:spTree>
    <p:extLst>
      <p:ext uri="{BB962C8B-B14F-4D97-AF65-F5344CB8AC3E}">
        <p14:creationId xmlns:p14="http://schemas.microsoft.com/office/powerpoint/2010/main" val="20676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BEAA64"/>
                </a:solidFill>
                <a:latin typeface="Times New Roman"/>
                <a:cs typeface="Times New Roman"/>
              </a:rPr>
              <a:t>Administrative Data (e.g., CWS/CMS)</a:t>
            </a:r>
            <a:endParaRPr lang="en-US" sz="4000" dirty="0">
              <a:solidFill>
                <a:srgbClr val="BEAA64"/>
              </a:solidFill>
              <a:latin typeface="Times New Roman"/>
              <a:cs typeface="Times New Roman"/>
            </a:endParaRPr>
          </a:p>
        </p:txBody>
      </p:sp>
      <p:sp>
        <p:nvSpPr>
          <p:cNvPr id="3" name="Content Placeholder 2"/>
          <p:cNvSpPr>
            <a:spLocks noGrp="1"/>
          </p:cNvSpPr>
          <p:nvPr>
            <p:ph sz="quarter" idx="1"/>
          </p:nvPr>
        </p:nvSpPr>
        <p:spPr>
          <a:xfrm>
            <a:off x="0" y="1600200"/>
            <a:ext cx="9144000" cy="5105400"/>
          </a:xfrm>
        </p:spPr>
        <p:txBody>
          <a:bodyPr>
            <a:normAutofit lnSpcReduction="10000"/>
          </a:bodyPr>
          <a:lstStyle/>
          <a:p>
            <a:r>
              <a:rPr lang="en-US" sz="2600" dirty="0">
                <a:solidFill>
                  <a:schemeClr val="bg1"/>
                </a:solidFill>
                <a:latin typeface="Times New Roman"/>
                <a:cs typeface="Times New Roman"/>
              </a:rPr>
              <a:t>C</a:t>
            </a:r>
            <a:r>
              <a:rPr lang="en-US" sz="2600" dirty="0" smtClean="0">
                <a:solidFill>
                  <a:schemeClr val="bg1"/>
                </a:solidFill>
                <a:latin typeface="Times New Roman"/>
                <a:cs typeface="Times New Roman"/>
              </a:rPr>
              <a:t>ollected during the normal course of agency operations</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When tabulated/aggregated, it may be publicly available</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Full coverage of populations served</a:t>
            </a:r>
          </a:p>
          <a:p>
            <a:pPr marL="0" indent="0">
              <a:buNone/>
            </a:pPr>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Analysis of trends over time</a:t>
            </a:r>
          </a:p>
          <a:p>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Can lead to performance indicators</a:t>
            </a:r>
          </a:p>
          <a:p>
            <a:pPr marL="0" indent="0">
              <a:buNone/>
            </a:pPr>
            <a:endParaRPr lang="en-US" sz="26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Particularly salient to social work…</a:t>
            </a:r>
          </a:p>
        </p:txBody>
      </p:sp>
      <p:sp>
        <p:nvSpPr>
          <p:cNvPr id="9" name="Slide Number Placeholder 8"/>
          <p:cNvSpPr>
            <a:spLocks noGrp="1"/>
          </p:cNvSpPr>
          <p:nvPr>
            <p:ph type="sldNum" sz="quarter" idx="12"/>
          </p:nvPr>
        </p:nvSpPr>
        <p:spPr/>
        <p:txBody>
          <a:bodyPr/>
          <a:lstStyle/>
          <a:p>
            <a:fld id="{4104C4B3-1342-4D3D-8426-5A37ABA9DDD3}" type="slidenum">
              <a:rPr lang="en-US" smtClean="0"/>
              <a:pPr/>
              <a:t>7</a:t>
            </a:fld>
            <a:endParaRPr lang="en-US" dirty="0"/>
          </a:p>
        </p:txBody>
      </p:sp>
    </p:spTree>
    <p:extLst>
      <p:ext uri="{BB962C8B-B14F-4D97-AF65-F5344CB8AC3E}">
        <p14:creationId xmlns:p14="http://schemas.microsoft.com/office/powerpoint/2010/main" val="1374336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325"/>
            <a:ext cx="9144000" cy="990600"/>
          </a:xfrm>
        </p:spPr>
        <p:txBody>
          <a:bodyPr>
            <a:noAutofit/>
          </a:bodyPr>
          <a:lstStyle/>
          <a:p>
            <a:r>
              <a:rPr lang="en-US" sz="4000" dirty="0" smtClean="0">
                <a:solidFill>
                  <a:srgbClr val="BEAA64"/>
                </a:solidFill>
                <a:latin typeface="Times New Roman"/>
                <a:cs typeface="Times New Roman"/>
              </a:rPr>
              <a:t>Realities of Administrative Data</a:t>
            </a:r>
            <a:endParaRPr lang="en-US" sz="4000" dirty="0">
              <a:solidFill>
                <a:srgbClr val="BEAA64"/>
              </a:solidFill>
              <a:latin typeface="Times New Roman"/>
              <a:cs typeface="Times New Roman"/>
            </a:endParaRPr>
          </a:p>
        </p:txBody>
      </p:sp>
      <p:sp>
        <p:nvSpPr>
          <p:cNvPr id="3" name="Content Placeholder 2"/>
          <p:cNvSpPr>
            <a:spLocks noGrp="1"/>
          </p:cNvSpPr>
          <p:nvPr>
            <p:ph sz="quarter" idx="1"/>
          </p:nvPr>
        </p:nvSpPr>
        <p:spPr>
          <a:xfrm>
            <a:off x="0" y="1600200"/>
            <a:ext cx="9144000" cy="4953000"/>
          </a:xfrm>
        </p:spPr>
        <p:txBody>
          <a:bodyPr/>
          <a:lstStyle/>
          <a:p>
            <a:r>
              <a:rPr lang="en-US" sz="2000" dirty="0">
                <a:solidFill>
                  <a:schemeClr val="bg1"/>
                </a:solidFill>
                <a:latin typeface="Times"/>
                <a:cs typeface="Times"/>
              </a:rPr>
              <a:t>M</a:t>
            </a:r>
            <a:r>
              <a:rPr lang="en-US" sz="2000" dirty="0" smtClean="0">
                <a:solidFill>
                  <a:schemeClr val="bg1"/>
                </a:solidFill>
                <a:latin typeface="Times"/>
                <a:cs typeface="Times"/>
              </a:rPr>
              <a:t>easures are often crude</a:t>
            </a:r>
          </a:p>
          <a:p>
            <a:endParaRPr lang="en-US" sz="2000" dirty="0" smtClean="0">
              <a:solidFill>
                <a:schemeClr val="bg1"/>
              </a:solidFill>
              <a:latin typeface="Times"/>
              <a:cs typeface="Times"/>
            </a:endParaRPr>
          </a:p>
          <a:p>
            <a:r>
              <a:rPr lang="en-US" sz="2000" dirty="0" smtClean="0">
                <a:solidFill>
                  <a:schemeClr val="bg1"/>
                </a:solidFill>
                <a:latin typeface="Times"/>
                <a:cs typeface="Times"/>
              </a:rPr>
              <a:t>Sometimes limited documentation</a:t>
            </a:r>
          </a:p>
          <a:p>
            <a:endParaRPr lang="en-US" sz="2000" dirty="0" smtClean="0">
              <a:solidFill>
                <a:schemeClr val="bg1"/>
              </a:solidFill>
              <a:latin typeface="Times"/>
              <a:cs typeface="Times"/>
            </a:endParaRPr>
          </a:p>
          <a:p>
            <a:r>
              <a:rPr lang="en-US" sz="2000" dirty="0" smtClean="0">
                <a:solidFill>
                  <a:schemeClr val="bg1"/>
                </a:solidFill>
                <a:latin typeface="Times"/>
                <a:cs typeface="Times"/>
              </a:rPr>
              <a:t>Missing data</a:t>
            </a:r>
          </a:p>
          <a:p>
            <a:endParaRPr lang="en-US" sz="2000" dirty="0" smtClean="0">
              <a:solidFill>
                <a:schemeClr val="bg1"/>
              </a:solidFill>
              <a:latin typeface="Times"/>
              <a:cs typeface="Times"/>
            </a:endParaRPr>
          </a:p>
          <a:p>
            <a:r>
              <a:rPr lang="en-US" sz="2000" dirty="0" smtClean="0">
                <a:solidFill>
                  <a:schemeClr val="bg1"/>
                </a:solidFill>
                <a:latin typeface="Times"/>
                <a:cs typeface="Times"/>
              </a:rPr>
              <a:t>Garbage In </a:t>
            </a:r>
            <a:r>
              <a:rPr lang="en-US" sz="2000" dirty="0" smtClean="0">
                <a:solidFill>
                  <a:schemeClr val="bg1"/>
                </a:solidFill>
                <a:latin typeface="Times"/>
                <a:cs typeface="Times"/>
                <a:sym typeface="Wingdings" panose="05000000000000000000" pitchFamily="2" charset="2"/>
              </a:rPr>
              <a:t> Garbage Out: </a:t>
            </a:r>
            <a:r>
              <a:rPr lang="en-US" sz="2000" dirty="0" smtClean="0">
                <a:solidFill>
                  <a:schemeClr val="bg1"/>
                </a:solidFill>
                <a:latin typeface="Times"/>
                <a:cs typeface="Times"/>
              </a:rPr>
              <a:t>Do you trust what has been entered?</a:t>
            </a:r>
          </a:p>
          <a:p>
            <a:endParaRPr lang="en-US" sz="2000" dirty="0" smtClean="0">
              <a:solidFill>
                <a:schemeClr val="bg1"/>
              </a:solidFill>
              <a:latin typeface="Times"/>
              <a:cs typeface="Times"/>
            </a:endParaRPr>
          </a:p>
          <a:p>
            <a:r>
              <a:rPr lang="en-US" sz="2000" dirty="0" smtClean="0">
                <a:solidFill>
                  <a:schemeClr val="bg1"/>
                </a:solidFill>
                <a:latin typeface="Times"/>
                <a:cs typeface="Times"/>
              </a:rPr>
              <a:t>Often much more difficult to analyze than expected…requires careful thinking</a:t>
            </a:r>
          </a:p>
          <a:p>
            <a:endParaRPr lang="en-US" sz="2000" dirty="0" smtClean="0">
              <a:solidFill>
                <a:schemeClr val="bg1"/>
              </a:solidFill>
              <a:latin typeface="Times"/>
              <a:cs typeface="Times"/>
            </a:endParaRPr>
          </a:p>
          <a:p>
            <a:r>
              <a:rPr lang="en-US" sz="2000" dirty="0" smtClean="0">
                <a:solidFill>
                  <a:schemeClr val="bg1"/>
                </a:solidFill>
                <a:latin typeface="Times"/>
                <a:cs typeface="Times"/>
              </a:rPr>
              <a:t>May be dated</a:t>
            </a:r>
          </a:p>
          <a:p>
            <a:endParaRPr lang="en-US" sz="2000" dirty="0" smtClean="0">
              <a:solidFill>
                <a:schemeClr val="bg1"/>
              </a:solidFill>
              <a:latin typeface="Times"/>
              <a:cs typeface="Times"/>
            </a:endParaRPr>
          </a:p>
          <a:p>
            <a:r>
              <a:rPr lang="en-US" sz="2000" dirty="0" smtClean="0">
                <a:solidFill>
                  <a:schemeClr val="bg1"/>
                </a:solidFill>
                <a:latin typeface="Times"/>
                <a:cs typeface="Times"/>
              </a:rPr>
              <a:t>Definitions may change over time</a:t>
            </a:r>
          </a:p>
        </p:txBody>
      </p:sp>
      <p:sp>
        <p:nvSpPr>
          <p:cNvPr id="9" name="Slide Number Placeholder 8"/>
          <p:cNvSpPr>
            <a:spLocks noGrp="1"/>
          </p:cNvSpPr>
          <p:nvPr>
            <p:ph type="sldNum" sz="quarter" idx="12"/>
          </p:nvPr>
        </p:nvSpPr>
        <p:spPr/>
        <p:txBody>
          <a:bodyPr/>
          <a:lstStyle/>
          <a:p>
            <a:fld id="{4104C4B3-1342-4D3D-8426-5A37ABA9DDD3}" type="slidenum">
              <a:rPr lang="en-US" smtClean="0"/>
              <a:pPr/>
              <a:t>8</a:t>
            </a:fld>
            <a:endParaRPr lang="en-US" dirty="0"/>
          </a:p>
        </p:txBody>
      </p:sp>
    </p:spTree>
    <p:extLst>
      <p:ext uri="{BB962C8B-B14F-4D97-AF65-F5344CB8AC3E}">
        <p14:creationId xmlns:p14="http://schemas.microsoft.com/office/powerpoint/2010/main" val="230184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BEAA64"/>
                </a:solidFill>
                <a:latin typeface="Times New Roman"/>
                <a:cs typeface="Times New Roman"/>
              </a:rPr>
              <a:t>Data vs. Outcomes</a:t>
            </a:r>
            <a:endParaRPr lang="en-US" sz="4000" dirty="0">
              <a:solidFill>
                <a:srgbClr val="BEAA64"/>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69085D3B-0F38-4435-B2E1-BBB89093D85A}" type="slidenum">
              <a:rPr lang="en-US" smtClean="0"/>
              <a:pPr>
                <a:defRPr/>
              </a:pPr>
              <a:t>9</a:t>
            </a:fld>
            <a:endParaRPr lang="en-US"/>
          </a:p>
        </p:txBody>
      </p:sp>
      <p:pic>
        <p:nvPicPr>
          <p:cNvPr id="5" name="Picture 4"/>
          <p:cNvPicPr>
            <a:picLocks noChangeAspect="1"/>
          </p:cNvPicPr>
          <p:nvPr/>
        </p:nvPicPr>
        <p:blipFill>
          <a:blip r:embed="rId3"/>
          <a:stretch>
            <a:fillRect/>
          </a:stretch>
        </p:blipFill>
        <p:spPr>
          <a:xfrm>
            <a:off x="674811" y="1295400"/>
            <a:ext cx="7794377" cy="5158378"/>
          </a:xfrm>
          <a:prstGeom prst="rect">
            <a:avLst/>
          </a:prstGeom>
        </p:spPr>
      </p:pic>
      <p:sp>
        <p:nvSpPr>
          <p:cNvPr id="3" name="TextBox 2"/>
          <p:cNvSpPr txBox="1"/>
          <p:nvPr/>
        </p:nvSpPr>
        <p:spPr>
          <a:xfrm>
            <a:off x="1676400" y="2971800"/>
            <a:ext cx="6019800" cy="1446550"/>
          </a:xfrm>
          <a:prstGeom prst="rect">
            <a:avLst/>
          </a:prstGeom>
          <a:solidFill>
            <a:schemeClr val="bg1"/>
          </a:solid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What data are needed to determine this outcome?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8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3822</TotalTime>
  <Words>660</Words>
  <Application>Microsoft Office PowerPoint</Application>
  <PresentationFormat>On-screen Show (4:3)</PresentationFormat>
  <Paragraphs>104</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vt:lpstr>
      <vt:lpstr>Times New Roman</vt:lpstr>
      <vt:lpstr>Wingdings</vt:lpstr>
      <vt:lpstr>Office Theme</vt:lpstr>
      <vt:lpstr>Data vs. Outcomes: CCWIP Primer for Child Welfare Professionals</vt:lpstr>
      <vt:lpstr>Data/Process Measures/Outcomes</vt:lpstr>
      <vt:lpstr>Why does it matter?</vt:lpstr>
      <vt:lpstr>Data</vt:lpstr>
      <vt:lpstr>Uses of Data</vt:lpstr>
      <vt:lpstr>Data Terminology</vt:lpstr>
      <vt:lpstr>Administrative Data (e.g., CWS/CMS)</vt:lpstr>
      <vt:lpstr>Realities of Administrative Data</vt:lpstr>
      <vt:lpstr>Data vs. Outcomes</vt:lpstr>
      <vt:lpstr>Process Measures vs. Outcomes</vt:lpstr>
      <vt:lpstr>Outcomes vs. Process Measures</vt:lpstr>
      <vt:lpstr>Outcomes vs. Process Measures</vt:lpstr>
      <vt:lpstr>Questions?</vt:lpstr>
      <vt:lpstr>Thank You!</vt:lpstr>
    </vt:vector>
  </TitlesOfParts>
  <Company>School of Social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wendy.wiegmann</cp:lastModifiedBy>
  <cp:revision>1353</cp:revision>
  <dcterms:created xsi:type="dcterms:W3CDTF">2012-12-12T19:35:09Z</dcterms:created>
  <dcterms:modified xsi:type="dcterms:W3CDTF">2020-08-25T00:40:18Z</dcterms:modified>
</cp:coreProperties>
</file>