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512" r:id="rId2"/>
    <p:sldId id="362" r:id="rId3"/>
    <p:sldId id="513" r:id="rId4"/>
    <p:sldId id="514" r:id="rId5"/>
    <p:sldId id="516" r:id="rId6"/>
    <p:sldId id="515" r:id="rId7"/>
    <p:sldId id="518" r:id="rId8"/>
    <p:sldId id="517" r:id="rId9"/>
    <p:sldId id="428" r:id="rId10"/>
    <p:sldId id="426" r:id="rId11"/>
    <p:sldId id="427" r:id="rId12"/>
    <p:sldId id="429" r:id="rId13"/>
    <p:sldId id="431" r:id="rId14"/>
    <p:sldId id="432" r:id="rId15"/>
    <p:sldId id="433" r:id="rId16"/>
    <p:sldId id="434" r:id="rId17"/>
    <p:sldId id="464" r:id="rId18"/>
    <p:sldId id="504" r:id="rId19"/>
    <p:sldId id="466" r:id="rId20"/>
    <p:sldId id="467" r:id="rId21"/>
    <p:sldId id="468" r:id="rId22"/>
    <p:sldId id="505" r:id="rId23"/>
    <p:sldId id="506" r:id="rId24"/>
    <p:sldId id="470" r:id="rId25"/>
    <p:sldId id="471" r:id="rId26"/>
    <p:sldId id="472" r:id="rId27"/>
    <p:sldId id="492" r:id="rId28"/>
    <p:sldId id="474" r:id="rId29"/>
    <p:sldId id="475" r:id="rId30"/>
    <p:sldId id="476" r:id="rId31"/>
    <p:sldId id="477" r:id="rId32"/>
    <p:sldId id="478" r:id="rId33"/>
    <p:sldId id="507" r:id="rId34"/>
    <p:sldId id="508" r:id="rId35"/>
    <p:sldId id="509" r:id="rId36"/>
    <p:sldId id="479" r:id="rId37"/>
    <p:sldId id="511" r:id="rId38"/>
    <p:sldId id="480" r:id="rId39"/>
    <p:sldId id="482" r:id="rId40"/>
    <p:sldId id="488" r:id="rId41"/>
    <p:sldId id="463" r:id="rId42"/>
    <p:sldId id="436" r:id="rId43"/>
    <p:sldId id="445" r:id="rId44"/>
    <p:sldId id="446" r:id="rId45"/>
    <p:sldId id="447" r:id="rId46"/>
    <p:sldId id="458" r:id="rId47"/>
    <p:sldId id="459" r:id="rId48"/>
    <p:sldId id="460" r:id="rId49"/>
    <p:sldId id="456" r:id="rId50"/>
    <p:sldId id="314" r:id="rId51"/>
    <p:sldId id="519"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A64"/>
    <a:srgbClr val="204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68908" autoAdjust="0"/>
  </p:normalViewPr>
  <p:slideViewPr>
    <p:cSldViewPr>
      <p:cViewPr varScale="1">
        <p:scale>
          <a:sx n="29" d="100"/>
          <a:sy n="29" d="100"/>
        </p:scale>
        <p:origin x="1545" y="3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2DC60-5AC6-944E-81C6-0F6EDD0FCFEE}"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CCF92FB1-3F1F-FB49-9080-4C3E83457464}">
      <dgm:prSet phldrT="[Text]" custT="1"/>
      <dgm:spPr/>
      <dgm:t>
        <a:bodyPr/>
        <a:lstStyle/>
        <a:p>
          <a:r>
            <a:rPr lang="en-US" sz="1700" b="0" dirty="0" smtClean="0">
              <a:latin typeface="Times"/>
              <a:cs typeface="Times"/>
            </a:rPr>
            <a:t>States submit data on maltreatment reports (annually) and children in foster care (semi-annually)</a:t>
          </a:r>
          <a:endParaRPr lang="en-US" sz="1700" b="0" dirty="0">
            <a:latin typeface="Times"/>
            <a:cs typeface="Times"/>
          </a:endParaRPr>
        </a:p>
      </dgm:t>
    </dgm:pt>
    <dgm:pt modelId="{5E9ADECA-CDF5-A342-9CEC-804DA245D3E9}" type="parTrans" cxnId="{54A52E70-7952-CF43-A2C8-C01940E781B7}">
      <dgm:prSet/>
      <dgm:spPr/>
      <dgm:t>
        <a:bodyPr/>
        <a:lstStyle/>
        <a:p>
          <a:endParaRPr lang="en-US" sz="2800" b="0"/>
        </a:p>
      </dgm:t>
    </dgm:pt>
    <dgm:pt modelId="{B6428FF7-6B64-8C48-81CE-549B435925FF}" type="sibTrans" cxnId="{54A52E70-7952-CF43-A2C8-C01940E781B7}">
      <dgm:prSet/>
      <dgm:spPr/>
      <dgm:t>
        <a:bodyPr/>
        <a:lstStyle/>
        <a:p>
          <a:endParaRPr lang="en-US" sz="2800" b="0"/>
        </a:p>
      </dgm:t>
    </dgm:pt>
    <dgm:pt modelId="{1A817593-7F43-624C-849E-6513E1DA9006}">
      <dgm:prSet phldrT="[Text]" custT="1"/>
      <dgm:spPr/>
      <dgm:t>
        <a:bodyPr/>
        <a:lstStyle/>
        <a:p>
          <a:r>
            <a:rPr lang="en-US" sz="1700" b="0" dirty="0" smtClean="0">
              <a:latin typeface="Times"/>
              <a:cs typeface="Times"/>
            </a:rPr>
            <a:t>The Children’s Bureau (CB) compiles and sends a State Data Profile to each state</a:t>
          </a:r>
          <a:endParaRPr lang="en-US" sz="1700" b="0" dirty="0">
            <a:latin typeface="Times"/>
            <a:cs typeface="Times"/>
          </a:endParaRPr>
        </a:p>
      </dgm:t>
    </dgm:pt>
    <dgm:pt modelId="{A1CAADC9-A018-EF40-892F-B3D24D258987}" type="parTrans" cxnId="{7F6CAB74-19C8-094E-8FD5-3E9AD55B97B2}">
      <dgm:prSet/>
      <dgm:spPr/>
      <dgm:t>
        <a:bodyPr/>
        <a:lstStyle/>
        <a:p>
          <a:endParaRPr lang="en-US" sz="2800" b="0"/>
        </a:p>
      </dgm:t>
    </dgm:pt>
    <dgm:pt modelId="{B6C6932E-F6B6-DA4A-BB36-FF65E656C8A4}" type="sibTrans" cxnId="{7F6CAB74-19C8-094E-8FD5-3E9AD55B97B2}">
      <dgm:prSet/>
      <dgm:spPr/>
      <dgm:t>
        <a:bodyPr/>
        <a:lstStyle/>
        <a:p>
          <a:endParaRPr lang="en-US" sz="2800" b="0"/>
        </a:p>
      </dgm:t>
    </dgm:pt>
    <dgm:pt modelId="{34912EE9-F793-1244-B3A6-29FFC0778027}">
      <dgm:prSet phldrT="[Text]" custT="1"/>
      <dgm:spPr/>
      <dgm:t>
        <a:bodyPr/>
        <a:lstStyle/>
        <a:p>
          <a:r>
            <a:rPr lang="en-US" sz="1700" b="0" dirty="0" smtClean="0">
              <a:latin typeface="Times"/>
              <a:cs typeface="Times"/>
            </a:rPr>
            <a:t>Each state conducts a Statewide Assessment and submits it to CB</a:t>
          </a:r>
          <a:endParaRPr lang="en-US" sz="1700" b="0" dirty="0">
            <a:latin typeface="Times"/>
            <a:cs typeface="Times"/>
          </a:endParaRPr>
        </a:p>
      </dgm:t>
    </dgm:pt>
    <dgm:pt modelId="{FFA213B1-5623-1741-B851-505CAED6EE58}" type="parTrans" cxnId="{E6A3C446-4CC2-3E4F-8E74-3A5969E1DF3B}">
      <dgm:prSet/>
      <dgm:spPr/>
      <dgm:t>
        <a:bodyPr/>
        <a:lstStyle/>
        <a:p>
          <a:endParaRPr lang="en-US" sz="2800" b="0"/>
        </a:p>
      </dgm:t>
    </dgm:pt>
    <dgm:pt modelId="{C7CE8042-EC2F-5F49-8DFC-30CDF5962A0A}" type="sibTrans" cxnId="{E6A3C446-4CC2-3E4F-8E74-3A5969E1DF3B}">
      <dgm:prSet/>
      <dgm:spPr/>
      <dgm:t>
        <a:bodyPr/>
        <a:lstStyle/>
        <a:p>
          <a:endParaRPr lang="en-US" sz="2800" b="0"/>
        </a:p>
      </dgm:t>
    </dgm:pt>
    <dgm:pt modelId="{3B0EF330-7E2F-8A4D-9481-21BC7CE32ACF}">
      <dgm:prSet phldrT="[Text]" custT="1"/>
      <dgm:spPr/>
      <dgm:t>
        <a:bodyPr/>
        <a:lstStyle/>
        <a:p>
          <a:r>
            <a:rPr lang="en-US" sz="1700" b="0" dirty="0" smtClean="0">
              <a:latin typeface="Times"/>
              <a:cs typeface="Times"/>
            </a:rPr>
            <a:t>Based on the results, an Onsite Review is conducted (either by or in collaboration with CB)</a:t>
          </a:r>
        </a:p>
      </dgm:t>
    </dgm:pt>
    <dgm:pt modelId="{DB7984DA-A2A3-E24F-928D-E19ED012927B}" type="parTrans" cxnId="{053B6F8D-EC61-1D4A-85DA-DBAA21C0E1D1}">
      <dgm:prSet/>
      <dgm:spPr/>
      <dgm:t>
        <a:bodyPr/>
        <a:lstStyle/>
        <a:p>
          <a:endParaRPr lang="en-US" sz="2800" b="0"/>
        </a:p>
      </dgm:t>
    </dgm:pt>
    <dgm:pt modelId="{61784CDF-8082-EA41-8B5A-9F6F167BF1C3}" type="sibTrans" cxnId="{053B6F8D-EC61-1D4A-85DA-DBAA21C0E1D1}">
      <dgm:prSet/>
      <dgm:spPr/>
      <dgm:t>
        <a:bodyPr/>
        <a:lstStyle/>
        <a:p>
          <a:endParaRPr lang="en-US" sz="2800" b="0"/>
        </a:p>
      </dgm:t>
    </dgm:pt>
    <dgm:pt modelId="{A4BF20F1-1C70-1A42-A87D-B0AE32AB0926}">
      <dgm:prSet phldrT="[Text]" custT="1"/>
      <dgm:spPr/>
      <dgm:t>
        <a:bodyPr/>
        <a:lstStyle/>
        <a:p>
          <a:r>
            <a:rPr lang="en-US" sz="1700" b="0" dirty="0" smtClean="0">
              <a:latin typeface="Times"/>
              <a:cs typeface="Times"/>
            </a:rPr>
            <a:t>Each state is held responsible for meeting “substantial conformity” on safety, permanency, and well-being outcomes and systemic factors</a:t>
          </a:r>
        </a:p>
      </dgm:t>
    </dgm:pt>
    <dgm:pt modelId="{76E3F3FB-BF5B-1640-9336-A4E757C8C8B5}" type="parTrans" cxnId="{92E0A000-BC63-A443-95B9-D7722DAFCEBE}">
      <dgm:prSet/>
      <dgm:spPr/>
      <dgm:t>
        <a:bodyPr/>
        <a:lstStyle/>
        <a:p>
          <a:endParaRPr lang="en-US" sz="2800" b="0"/>
        </a:p>
      </dgm:t>
    </dgm:pt>
    <dgm:pt modelId="{E2EF0FD6-DA6F-8B46-95B6-9AA490273A5D}" type="sibTrans" cxnId="{92E0A000-BC63-A443-95B9-D7722DAFCEBE}">
      <dgm:prSet/>
      <dgm:spPr/>
      <dgm:t>
        <a:bodyPr/>
        <a:lstStyle/>
        <a:p>
          <a:endParaRPr lang="en-US" sz="2800" b="0"/>
        </a:p>
      </dgm:t>
    </dgm:pt>
    <dgm:pt modelId="{A8E4D064-150A-3344-A23B-AE4604C05E3E}">
      <dgm:prSet phldrT="[Text]" custT="1"/>
      <dgm:spPr>
        <a:solidFill>
          <a:schemeClr val="accent6">
            <a:lumMod val="75000"/>
          </a:schemeClr>
        </a:solidFill>
      </dgm:spPr>
      <dgm:t>
        <a:bodyPr/>
        <a:lstStyle/>
        <a:p>
          <a:r>
            <a:rPr lang="en-US" sz="1800" b="0" dirty="0" smtClean="0">
              <a:latin typeface="Times"/>
              <a:cs typeface="Times"/>
            </a:rPr>
            <a:t>Program Improvement Plan (PIP) required for any indicator </a:t>
          </a:r>
        </a:p>
        <a:p>
          <a:r>
            <a:rPr lang="en-US" sz="1800" b="0" dirty="0" smtClean="0">
              <a:latin typeface="Times"/>
              <a:cs typeface="Times"/>
            </a:rPr>
            <a:t>that does not meet national standard</a:t>
          </a:r>
        </a:p>
      </dgm:t>
    </dgm:pt>
    <dgm:pt modelId="{0BEDC850-2FD4-8A43-BA79-4F8F7E7498CF}" type="parTrans" cxnId="{F63AEB01-C148-284E-94D6-D11A7E36D3D8}">
      <dgm:prSet/>
      <dgm:spPr/>
      <dgm:t>
        <a:bodyPr/>
        <a:lstStyle/>
        <a:p>
          <a:endParaRPr lang="en-US" sz="2800" b="0"/>
        </a:p>
      </dgm:t>
    </dgm:pt>
    <dgm:pt modelId="{B3DBDC2D-8061-B844-AC23-2EB371A07CAE}" type="sibTrans" cxnId="{F63AEB01-C148-284E-94D6-D11A7E36D3D8}">
      <dgm:prSet/>
      <dgm:spPr/>
      <dgm:t>
        <a:bodyPr/>
        <a:lstStyle/>
        <a:p>
          <a:endParaRPr lang="en-US" sz="2800" b="0"/>
        </a:p>
      </dgm:t>
    </dgm:pt>
    <dgm:pt modelId="{1E3157F3-CFF7-7249-A2B0-A40D48D8A45C}" type="pres">
      <dgm:prSet presAssocID="{13B2DC60-5AC6-944E-81C6-0F6EDD0FCFEE}" presName="Name0" presStyleCnt="0">
        <dgm:presLayoutVars>
          <dgm:dir/>
          <dgm:animLvl val="lvl"/>
          <dgm:resizeHandles val="exact"/>
        </dgm:presLayoutVars>
      </dgm:prSet>
      <dgm:spPr/>
      <dgm:t>
        <a:bodyPr/>
        <a:lstStyle/>
        <a:p>
          <a:endParaRPr lang="en-US"/>
        </a:p>
      </dgm:t>
    </dgm:pt>
    <dgm:pt modelId="{C1D581D8-CCE3-6E47-8E4F-9600C39EA87A}" type="pres">
      <dgm:prSet presAssocID="{A8E4D064-150A-3344-A23B-AE4604C05E3E}" presName="boxAndChildren" presStyleCnt="0"/>
      <dgm:spPr/>
    </dgm:pt>
    <dgm:pt modelId="{7FDBA369-AB89-A843-8F4D-7A8CE92C27AC}" type="pres">
      <dgm:prSet presAssocID="{A8E4D064-150A-3344-A23B-AE4604C05E3E}" presName="parentTextBox" presStyleLbl="node1" presStyleIdx="0" presStyleCnt="6"/>
      <dgm:spPr/>
      <dgm:t>
        <a:bodyPr/>
        <a:lstStyle/>
        <a:p>
          <a:endParaRPr lang="en-US"/>
        </a:p>
      </dgm:t>
    </dgm:pt>
    <dgm:pt modelId="{A02562C3-1B82-2F4B-9963-4B6C1CDF97DF}" type="pres">
      <dgm:prSet presAssocID="{E2EF0FD6-DA6F-8B46-95B6-9AA490273A5D}" presName="sp" presStyleCnt="0"/>
      <dgm:spPr/>
    </dgm:pt>
    <dgm:pt modelId="{A98EBD3B-7E77-3545-BE85-0E1ABE046BFF}" type="pres">
      <dgm:prSet presAssocID="{A4BF20F1-1C70-1A42-A87D-B0AE32AB0926}" presName="arrowAndChildren" presStyleCnt="0"/>
      <dgm:spPr/>
    </dgm:pt>
    <dgm:pt modelId="{27B1A892-51E1-164F-8A97-D68C053C4FD9}" type="pres">
      <dgm:prSet presAssocID="{A4BF20F1-1C70-1A42-A87D-B0AE32AB0926}" presName="parentTextArrow" presStyleLbl="node1" presStyleIdx="1" presStyleCnt="6"/>
      <dgm:spPr/>
      <dgm:t>
        <a:bodyPr/>
        <a:lstStyle/>
        <a:p>
          <a:endParaRPr lang="en-US"/>
        </a:p>
      </dgm:t>
    </dgm:pt>
    <dgm:pt modelId="{5D697607-39D6-F946-85DF-58F44EF2A566}" type="pres">
      <dgm:prSet presAssocID="{61784CDF-8082-EA41-8B5A-9F6F167BF1C3}" presName="sp" presStyleCnt="0"/>
      <dgm:spPr/>
    </dgm:pt>
    <dgm:pt modelId="{41D9C644-5FE9-9C42-88DE-DD5C884AB1D2}" type="pres">
      <dgm:prSet presAssocID="{3B0EF330-7E2F-8A4D-9481-21BC7CE32ACF}" presName="arrowAndChildren" presStyleCnt="0"/>
      <dgm:spPr/>
    </dgm:pt>
    <dgm:pt modelId="{93061689-BEAC-C443-A1AC-C32FAED78927}" type="pres">
      <dgm:prSet presAssocID="{3B0EF330-7E2F-8A4D-9481-21BC7CE32ACF}" presName="parentTextArrow" presStyleLbl="node1" presStyleIdx="2" presStyleCnt="6"/>
      <dgm:spPr/>
      <dgm:t>
        <a:bodyPr/>
        <a:lstStyle/>
        <a:p>
          <a:endParaRPr lang="en-US"/>
        </a:p>
      </dgm:t>
    </dgm:pt>
    <dgm:pt modelId="{71021365-67CB-B74B-8CAA-AD3278F81B54}" type="pres">
      <dgm:prSet presAssocID="{C7CE8042-EC2F-5F49-8DFC-30CDF5962A0A}" presName="sp" presStyleCnt="0"/>
      <dgm:spPr/>
    </dgm:pt>
    <dgm:pt modelId="{03A6F325-3F6A-7843-949C-2C7307489796}" type="pres">
      <dgm:prSet presAssocID="{34912EE9-F793-1244-B3A6-29FFC0778027}" presName="arrowAndChildren" presStyleCnt="0"/>
      <dgm:spPr/>
    </dgm:pt>
    <dgm:pt modelId="{32233C62-9E75-754D-A59A-995724996431}" type="pres">
      <dgm:prSet presAssocID="{34912EE9-F793-1244-B3A6-29FFC0778027}" presName="parentTextArrow" presStyleLbl="node1" presStyleIdx="3" presStyleCnt="6"/>
      <dgm:spPr/>
      <dgm:t>
        <a:bodyPr/>
        <a:lstStyle/>
        <a:p>
          <a:endParaRPr lang="en-US"/>
        </a:p>
      </dgm:t>
    </dgm:pt>
    <dgm:pt modelId="{284D70A3-BCEB-4541-8BEA-33542C0515C5}" type="pres">
      <dgm:prSet presAssocID="{B6C6932E-F6B6-DA4A-BB36-FF65E656C8A4}" presName="sp" presStyleCnt="0"/>
      <dgm:spPr/>
    </dgm:pt>
    <dgm:pt modelId="{869791FA-8A59-1845-8E33-66248BA80248}" type="pres">
      <dgm:prSet presAssocID="{1A817593-7F43-624C-849E-6513E1DA9006}" presName="arrowAndChildren" presStyleCnt="0"/>
      <dgm:spPr/>
    </dgm:pt>
    <dgm:pt modelId="{5DE8F40F-1B1A-DA4F-BFDF-62D706D4DEB7}" type="pres">
      <dgm:prSet presAssocID="{1A817593-7F43-624C-849E-6513E1DA9006}" presName="parentTextArrow" presStyleLbl="node1" presStyleIdx="4" presStyleCnt="6"/>
      <dgm:spPr/>
      <dgm:t>
        <a:bodyPr/>
        <a:lstStyle/>
        <a:p>
          <a:endParaRPr lang="en-US"/>
        </a:p>
      </dgm:t>
    </dgm:pt>
    <dgm:pt modelId="{CCB9AC68-58BE-3E4E-9A16-C20EF40A7D6F}" type="pres">
      <dgm:prSet presAssocID="{B6428FF7-6B64-8C48-81CE-549B435925FF}" presName="sp" presStyleCnt="0"/>
      <dgm:spPr/>
    </dgm:pt>
    <dgm:pt modelId="{8218B4C3-AE43-9E4D-A51C-8994608C771B}" type="pres">
      <dgm:prSet presAssocID="{CCF92FB1-3F1F-FB49-9080-4C3E83457464}" presName="arrowAndChildren" presStyleCnt="0"/>
      <dgm:spPr/>
    </dgm:pt>
    <dgm:pt modelId="{36B1B2BD-105F-DC4A-A016-E72D37E467CA}" type="pres">
      <dgm:prSet presAssocID="{CCF92FB1-3F1F-FB49-9080-4C3E83457464}" presName="parentTextArrow" presStyleLbl="node1" presStyleIdx="5" presStyleCnt="6"/>
      <dgm:spPr/>
      <dgm:t>
        <a:bodyPr/>
        <a:lstStyle/>
        <a:p>
          <a:endParaRPr lang="en-US"/>
        </a:p>
      </dgm:t>
    </dgm:pt>
  </dgm:ptLst>
  <dgm:cxnLst>
    <dgm:cxn modelId="{C320DDF1-73BD-B742-A758-CA786345653E}" type="presOf" srcId="{34912EE9-F793-1244-B3A6-29FFC0778027}" destId="{32233C62-9E75-754D-A59A-995724996431}" srcOrd="0" destOrd="0" presId="urn:microsoft.com/office/officeart/2005/8/layout/process4"/>
    <dgm:cxn modelId="{5721F720-2190-0B42-90C6-1862506B84CC}" type="presOf" srcId="{13B2DC60-5AC6-944E-81C6-0F6EDD0FCFEE}" destId="{1E3157F3-CFF7-7249-A2B0-A40D48D8A45C}" srcOrd="0" destOrd="0" presId="urn:microsoft.com/office/officeart/2005/8/layout/process4"/>
    <dgm:cxn modelId="{7F6CAB74-19C8-094E-8FD5-3E9AD55B97B2}" srcId="{13B2DC60-5AC6-944E-81C6-0F6EDD0FCFEE}" destId="{1A817593-7F43-624C-849E-6513E1DA9006}" srcOrd="1" destOrd="0" parTransId="{A1CAADC9-A018-EF40-892F-B3D24D258987}" sibTransId="{B6C6932E-F6B6-DA4A-BB36-FF65E656C8A4}"/>
    <dgm:cxn modelId="{54A52E70-7952-CF43-A2C8-C01940E781B7}" srcId="{13B2DC60-5AC6-944E-81C6-0F6EDD0FCFEE}" destId="{CCF92FB1-3F1F-FB49-9080-4C3E83457464}" srcOrd="0" destOrd="0" parTransId="{5E9ADECA-CDF5-A342-9CEC-804DA245D3E9}" sibTransId="{B6428FF7-6B64-8C48-81CE-549B435925FF}"/>
    <dgm:cxn modelId="{C14B1459-C95E-EE43-9986-6E2C6A2CAB7A}" type="presOf" srcId="{A8E4D064-150A-3344-A23B-AE4604C05E3E}" destId="{7FDBA369-AB89-A843-8F4D-7A8CE92C27AC}" srcOrd="0" destOrd="0" presId="urn:microsoft.com/office/officeart/2005/8/layout/process4"/>
    <dgm:cxn modelId="{92E0A000-BC63-A443-95B9-D7722DAFCEBE}" srcId="{13B2DC60-5AC6-944E-81C6-0F6EDD0FCFEE}" destId="{A4BF20F1-1C70-1A42-A87D-B0AE32AB0926}" srcOrd="4" destOrd="0" parTransId="{76E3F3FB-BF5B-1640-9336-A4E757C8C8B5}" sibTransId="{E2EF0FD6-DA6F-8B46-95B6-9AA490273A5D}"/>
    <dgm:cxn modelId="{88ED3C15-7BB1-054E-A856-7751F0CC0904}" type="presOf" srcId="{1A817593-7F43-624C-849E-6513E1DA9006}" destId="{5DE8F40F-1B1A-DA4F-BFDF-62D706D4DEB7}" srcOrd="0" destOrd="0" presId="urn:microsoft.com/office/officeart/2005/8/layout/process4"/>
    <dgm:cxn modelId="{1A8C026A-8080-004C-8220-266C72F596E8}" type="presOf" srcId="{CCF92FB1-3F1F-FB49-9080-4C3E83457464}" destId="{36B1B2BD-105F-DC4A-A016-E72D37E467CA}" srcOrd="0" destOrd="0" presId="urn:microsoft.com/office/officeart/2005/8/layout/process4"/>
    <dgm:cxn modelId="{F1F9150B-4729-8643-A9C7-9668164898BE}" type="presOf" srcId="{3B0EF330-7E2F-8A4D-9481-21BC7CE32ACF}" destId="{93061689-BEAC-C443-A1AC-C32FAED78927}" srcOrd="0" destOrd="0" presId="urn:microsoft.com/office/officeart/2005/8/layout/process4"/>
    <dgm:cxn modelId="{053B6F8D-EC61-1D4A-85DA-DBAA21C0E1D1}" srcId="{13B2DC60-5AC6-944E-81C6-0F6EDD0FCFEE}" destId="{3B0EF330-7E2F-8A4D-9481-21BC7CE32ACF}" srcOrd="3" destOrd="0" parTransId="{DB7984DA-A2A3-E24F-928D-E19ED012927B}" sibTransId="{61784CDF-8082-EA41-8B5A-9F6F167BF1C3}"/>
    <dgm:cxn modelId="{F63AEB01-C148-284E-94D6-D11A7E36D3D8}" srcId="{13B2DC60-5AC6-944E-81C6-0F6EDD0FCFEE}" destId="{A8E4D064-150A-3344-A23B-AE4604C05E3E}" srcOrd="5" destOrd="0" parTransId="{0BEDC850-2FD4-8A43-BA79-4F8F7E7498CF}" sibTransId="{B3DBDC2D-8061-B844-AC23-2EB371A07CAE}"/>
    <dgm:cxn modelId="{565C7951-6D63-7841-B8C8-E73CB4A5F212}" type="presOf" srcId="{A4BF20F1-1C70-1A42-A87D-B0AE32AB0926}" destId="{27B1A892-51E1-164F-8A97-D68C053C4FD9}" srcOrd="0" destOrd="0" presId="urn:microsoft.com/office/officeart/2005/8/layout/process4"/>
    <dgm:cxn modelId="{E6A3C446-4CC2-3E4F-8E74-3A5969E1DF3B}" srcId="{13B2DC60-5AC6-944E-81C6-0F6EDD0FCFEE}" destId="{34912EE9-F793-1244-B3A6-29FFC0778027}" srcOrd="2" destOrd="0" parTransId="{FFA213B1-5623-1741-B851-505CAED6EE58}" sibTransId="{C7CE8042-EC2F-5F49-8DFC-30CDF5962A0A}"/>
    <dgm:cxn modelId="{5F3C0078-1937-1D4F-9229-745536D88780}" type="presParOf" srcId="{1E3157F3-CFF7-7249-A2B0-A40D48D8A45C}" destId="{C1D581D8-CCE3-6E47-8E4F-9600C39EA87A}" srcOrd="0" destOrd="0" presId="urn:microsoft.com/office/officeart/2005/8/layout/process4"/>
    <dgm:cxn modelId="{389AB43A-2C56-CC47-9BE7-63659FA9CEBA}" type="presParOf" srcId="{C1D581D8-CCE3-6E47-8E4F-9600C39EA87A}" destId="{7FDBA369-AB89-A843-8F4D-7A8CE92C27AC}" srcOrd="0" destOrd="0" presId="urn:microsoft.com/office/officeart/2005/8/layout/process4"/>
    <dgm:cxn modelId="{BB4239F9-4A47-A847-8021-99B3C2592829}" type="presParOf" srcId="{1E3157F3-CFF7-7249-A2B0-A40D48D8A45C}" destId="{A02562C3-1B82-2F4B-9963-4B6C1CDF97DF}" srcOrd="1" destOrd="0" presId="urn:microsoft.com/office/officeart/2005/8/layout/process4"/>
    <dgm:cxn modelId="{96EB7562-4DC7-5B43-BA04-874137C3656F}" type="presParOf" srcId="{1E3157F3-CFF7-7249-A2B0-A40D48D8A45C}" destId="{A98EBD3B-7E77-3545-BE85-0E1ABE046BFF}" srcOrd="2" destOrd="0" presId="urn:microsoft.com/office/officeart/2005/8/layout/process4"/>
    <dgm:cxn modelId="{8EFCE59F-7CB1-6E4B-AF37-6E20B4A200DA}" type="presParOf" srcId="{A98EBD3B-7E77-3545-BE85-0E1ABE046BFF}" destId="{27B1A892-51E1-164F-8A97-D68C053C4FD9}" srcOrd="0" destOrd="0" presId="urn:microsoft.com/office/officeart/2005/8/layout/process4"/>
    <dgm:cxn modelId="{404B7303-D6A4-714C-9492-50F81173D642}" type="presParOf" srcId="{1E3157F3-CFF7-7249-A2B0-A40D48D8A45C}" destId="{5D697607-39D6-F946-85DF-58F44EF2A566}" srcOrd="3" destOrd="0" presId="urn:microsoft.com/office/officeart/2005/8/layout/process4"/>
    <dgm:cxn modelId="{2F797BA0-CEE5-D04C-9E56-893EAE869ECB}" type="presParOf" srcId="{1E3157F3-CFF7-7249-A2B0-A40D48D8A45C}" destId="{41D9C644-5FE9-9C42-88DE-DD5C884AB1D2}" srcOrd="4" destOrd="0" presId="urn:microsoft.com/office/officeart/2005/8/layout/process4"/>
    <dgm:cxn modelId="{7106DA34-DFBC-C748-AED3-A34EDC2E845A}" type="presParOf" srcId="{41D9C644-5FE9-9C42-88DE-DD5C884AB1D2}" destId="{93061689-BEAC-C443-A1AC-C32FAED78927}" srcOrd="0" destOrd="0" presId="urn:microsoft.com/office/officeart/2005/8/layout/process4"/>
    <dgm:cxn modelId="{1543F49B-0CCB-8841-897B-0A7C87BDA779}" type="presParOf" srcId="{1E3157F3-CFF7-7249-A2B0-A40D48D8A45C}" destId="{71021365-67CB-B74B-8CAA-AD3278F81B54}" srcOrd="5" destOrd="0" presId="urn:microsoft.com/office/officeart/2005/8/layout/process4"/>
    <dgm:cxn modelId="{D195FBFF-DE93-444A-A614-F8976EF0C215}" type="presParOf" srcId="{1E3157F3-CFF7-7249-A2B0-A40D48D8A45C}" destId="{03A6F325-3F6A-7843-949C-2C7307489796}" srcOrd="6" destOrd="0" presId="urn:microsoft.com/office/officeart/2005/8/layout/process4"/>
    <dgm:cxn modelId="{513E1FAC-DF8A-E948-BBC5-CA96DD3F48F9}" type="presParOf" srcId="{03A6F325-3F6A-7843-949C-2C7307489796}" destId="{32233C62-9E75-754D-A59A-995724996431}" srcOrd="0" destOrd="0" presId="urn:microsoft.com/office/officeart/2005/8/layout/process4"/>
    <dgm:cxn modelId="{4D301FC1-8EFB-3E4E-9231-43178921F647}" type="presParOf" srcId="{1E3157F3-CFF7-7249-A2B0-A40D48D8A45C}" destId="{284D70A3-BCEB-4541-8BEA-33542C0515C5}" srcOrd="7" destOrd="0" presId="urn:microsoft.com/office/officeart/2005/8/layout/process4"/>
    <dgm:cxn modelId="{8C3F3C6F-126F-3E45-AF5D-7405BB13CE97}" type="presParOf" srcId="{1E3157F3-CFF7-7249-A2B0-A40D48D8A45C}" destId="{869791FA-8A59-1845-8E33-66248BA80248}" srcOrd="8" destOrd="0" presId="urn:microsoft.com/office/officeart/2005/8/layout/process4"/>
    <dgm:cxn modelId="{3F28E57F-DD7D-A54A-80BE-DB91E3481744}" type="presParOf" srcId="{869791FA-8A59-1845-8E33-66248BA80248}" destId="{5DE8F40F-1B1A-DA4F-BFDF-62D706D4DEB7}" srcOrd="0" destOrd="0" presId="urn:microsoft.com/office/officeart/2005/8/layout/process4"/>
    <dgm:cxn modelId="{F2FE05C7-2DD9-6C4E-AF81-C7BFB41FBFD0}" type="presParOf" srcId="{1E3157F3-CFF7-7249-A2B0-A40D48D8A45C}" destId="{CCB9AC68-58BE-3E4E-9A16-C20EF40A7D6F}" srcOrd="9" destOrd="0" presId="urn:microsoft.com/office/officeart/2005/8/layout/process4"/>
    <dgm:cxn modelId="{DC913CA9-DDD1-5B47-ADE7-A38BA6512F69}" type="presParOf" srcId="{1E3157F3-CFF7-7249-A2B0-A40D48D8A45C}" destId="{8218B4C3-AE43-9E4D-A51C-8994608C771B}" srcOrd="10" destOrd="0" presId="urn:microsoft.com/office/officeart/2005/8/layout/process4"/>
    <dgm:cxn modelId="{BB5560DB-642A-4A4F-B855-DF037A909279}" type="presParOf" srcId="{8218B4C3-AE43-9E4D-A51C-8994608C771B}" destId="{36B1B2BD-105F-DC4A-A016-E72D37E467C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828BB2-6E21-4537-B486-DD82BFF636F2}" type="doc">
      <dgm:prSet loTypeId="urn:microsoft.com/office/officeart/2005/8/layout/radial1" loCatId="relationship" qsTypeId="urn:microsoft.com/office/officeart/2005/8/quickstyle/simple1" qsCatId="simple" csTypeId="urn:microsoft.com/office/officeart/2005/8/colors/colorful2" csCatId="colorful" phldr="1"/>
      <dgm:spPr/>
    </dgm:pt>
    <dgm:pt modelId="{BE20F567-129C-4286-AD2D-02EB9C33AA3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effectLst/>
              <a:latin typeface="Times New Roman"/>
              <a:cs typeface="Times New Roman"/>
            </a:rPr>
            <a:t>Data</a:t>
          </a:r>
        </a:p>
      </dgm:t>
    </dgm:pt>
    <dgm:pt modelId="{9F947AA6-4065-4A2E-BFC4-846617176CF3}" type="parTrans" cxnId="{5DC9DCB3-9F70-4DD7-BAAF-E0DB22B5B66F}">
      <dgm:prSet/>
      <dgm:spPr/>
      <dgm:t>
        <a:bodyPr/>
        <a:lstStyle/>
        <a:p>
          <a:endParaRPr lang="en-US" sz="1200">
            <a:latin typeface="+mn-lt"/>
          </a:endParaRPr>
        </a:p>
      </dgm:t>
    </dgm:pt>
    <dgm:pt modelId="{5E48CFAD-FF37-45A7-B0A7-C85B097E356E}" type="sibTrans" cxnId="{5DC9DCB3-9F70-4DD7-BAAF-E0DB22B5B66F}">
      <dgm:prSet/>
      <dgm:spPr/>
      <dgm:t>
        <a:bodyPr/>
        <a:lstStyle/>
        <a:p>
          <a:endParaRPr lang="en-US" sz="1200">
            <a:latin typeface="+mn-lt"/>
          </a:endParaRPr>
        </a:p>
      </dgm:t>
    </dgm:pt>
    <dgm:pt modelId="{4E602880-64E6-4617-91FA-E85C7E0F639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Entry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Cohorts</a:t>
          </a:r>
        </a:p>
      </dgm:t>
    </dgm:pt>
    <dgm:pt modelId="{A7D2B92D-8962-461D-B2DC-232684600491}" type="parTrans" cxnId="{8CD22A32-5A5E-4A44-9222-551BF3893EF5}">
      <dgm:prSet custT="1"/>
      <dgm:spPr/>
      <dgm:t>
        <a:bodyPr/>
        <a:lstStyle/>
        <a:p>
          <a:endParaRPr lang="en-US" sz="200">
            <a:latin typeface="+mn-lt"/>
          </a:endParaRPr>
        </a:p>
      </dgm:t>
    </dgm:pt>
    <dgm:pt modelId="{4EB48AFA-686B-489A-B725-4C2BB5577D4C}" type="sibTrans" cxnId="{8CD22A32-5A5E-4A44-9222-551BF3893EF5}">
      <dgm:prSet/>
      <dgm:spPr/>
      <dgm:t>
        <a:bodyPr/>
        <a:lstStyle/>
        <a:p>
          <a:endParaRPr lang="en-US" sz="1200">
            <a:latin typeface="+mn-lt"/>
          </a:endParaRPr>
        </a:p>
      </dgm:t>
    </dgm:pt>
    <dgm:pt modelId="{A977D28B-6FF5-43BB-B81C-4A23FE95F169}">
      <dgm:prSet custT="1"/>
      <dgm:spPr>
        <a:solidFill>
          <a:schemeClr val="bg2">
            <a:lumMod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solidFill>
                <a:schemeClr val="bg1"/>
              </a:solidFill>
              <a:effectLst/>
              <a:latin typeface="Times"/>
              <a:cs typeface="Times"/>
            </a:rPr>
            <a:t>Exit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solidFill>
                <a:schemeClr val="bg1"/>
              </a:solidFill>
              <a:effectLst/>
              <a:latin typeface="Times"/>
              <a:cs typeface="Times"/>
            </a:rPr>
            <a:t>Cohorts</a:t>
          </a:r>
        </a:p>
      </dgm:t>
    </dgm:pt>
    <dgm:pt modelId="{05C7045F-5C8C-4D19-B2D4-EA440DB3972F}" type="parTrans" cxnId="{DA1641C5-7522-42B9-A315-338A9D508C7C}">
      <dgm:prSet custT="1"/>
      <dgm:spPr/>
      <dgm:t>
        <a:bodyPr/>
        <a:lstStyle/>
        <a:p>
          <a:endParaRPr lang="en-US" sz="200">
            <a:latin typeface="+mn-lt"/>
          </a:endParaRPr>
        </a:p>
      </dgm:t>
    </dgm:pt>
    <dgm:pt modelId="{60BD0487-C762-4EF3-9FA3-79AF09BC1A7C}" type="sibTrans" cxnId="{DA1641C5-7522-42B9-A315-338A9D508C7C}">
      <dgm:prSet/>
      <dgm:spPr/>
      <dgm:t>
        <a:bodyPr/>
        <a:lstStyle/>
        <a:p>
          <a:endParaRPr lang="en-US" sz="1200">
            <a:latin typeface="+mn-lt"/>
          </a:endParaRPr>
        </a:p>
      </dgm:t>
    </dgm:pt>
    <dgm:pt modelId="{AE645000-DB2A-4167-8AAC-F801E149A94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Point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effectLst/>
              <a:latin typeface="Times New Roman"/>
              <a:cs typeface="Times New Roman"/>
            </a:rPr>
            <a:t>in Time</a:t>
          </a:r>
        </a:p>
      </dgm:t>
    </dgm:pt>
    <dgm:pt modelId="{9D5A979E-53EF-441A-98AB-D2193CDBE075}" type="parTrans" cxnId="{CF1B8B90-06CB-4926-84DB-F11774D42C31}">
      <dgm:prSet custT="1"/>
      <dgm:spPr/>
      <dgm:t>
        <a:bodyPr/>
        <a:lstStyle/>
        <a:p>
          <a:endParaRPr lang="en-US" sz="200">
            <a:latin typeface="+mn-lt"/>
          </a:endParaRPr>
        </a:p>
      </dgm:t>
    </dgm:pt>
    <dgm:pt modelId="{2565FF6C-A6B5-490E-B296-A4CEBD07D37C}" type="sibTrans" cxnId="{CF1B8B90-06CB-4926-84DB-F11774D42C31}">
      <dgm:prSet/>
      <dgm:spPr/>
      <dgm:t>
        <a:bodyPr/>
        <a:lstStyle/>
        <a:p>
          <a:endParaRPr lang="en-US" sz="1200">
            <a:latin typeface="+mn-lt"/>
          </a:endParaRPr>
        </a:p>
      </dgm:t>
    </dgm:pt>
    <dgm:pt modelId="{2A4143B2-1757-440C-812C-E6AE10894D76}" type="pres">
      <dgm:prSet presAssocID="{C7828BB2-6E21-4537-B486-DD82BFF636F2}" presName="cycle" presStyleCnt="0">
        <dgm:presLayoutVars>
          <dgm:chMax val="1"/>
          <dgm:dir/>
          <dgm:animLvl val="ctr"/>
          <dgm:resizeHandles val="exact"/>
        </dgm:presLayoutVars>
      </dgm:prSet>
      <dgm:spPr/>
    </dgm:pt>
    <dgm:pt modelId="{0FC4B2FE-A5EB-417D-89C0-7C50EA6330DD}" type="pres">
      <dgm:prSet presAssocID="{BE20F567-129C-4286-AD2D-02EB9C33AA30}" presName="centerShape" presStyleLbl="node0" presStyleIdx="0" presStyleCnt="1"/>
      <dgm:spPr/>
      <dgm:t>
        <a:bodyPr/>
        <a:lstStyle/>
        <a:p>
          <a:endParaRPr lang="en-US"/>
        </a:p>
      </dgm:t>
    </dgm:pt>
    <dgm:pt modelId="{12356792-5BE4-4A00-AE30-0AA281D0B4E6}" type="pres">
      <dgm:prSet presAssocID="{A7D2B92D-8962-461D-B2DC-232684600491}" presName="Name9" presStyleLbl="parChTrans1D2" presStyleIdx="0" presStyleCnt="3"/>
      <dgm:spPr/>
      <dgm:t>
        <a:bodyPr/>
        <a:lstStyle/>
        <a:p>
          <a:endParaRPr lang="en-US"/>
        </a:p>
      </dgm:t>
    </dgm:pt>
    <dgm:pt modelId="{2880C0D6-9C4B-49C7-8F46-800F7477FCCD}" type="pres">
      <dgm:prSet presAssocID="{A7D2B92D-8962-461D-B2DC-232684600491}" presName="connTx" presStyleLbl="parChTrans1D2" presStyleIdx="0" presStyleCnt="3"/>
      <dgm:spPr/>
      <dgm:t>
        <a:bodyPr/>
        <a:lstStyle/>
        <a:p>
          <a:endParaRPr lang="en-US"/>
        </a:p>
      </dgm:t>
    </dgm:pt>
    <dgm:pt modelId="{24717255-9371-4A7B-971C-9881852B43B1}" type="pres">
      <dgm:prSet presAssocID="{4E602880-64E6-4617-91FA-E85C7E0F6390}" presName="node" presStyleLbl="node1" presStyleIdx="0" presStyleCnt="3">
        <dgm:presLayoutVars>
          <dgm:bulletEnabled val="1"/>
        </dgm:presLayoutVars>
      </dgm:prSet>
      <dgm:spPr/>
      <dgm:t>
        <a:bodyPr/>
        <a:lstStyle/>
        <a:p>
          <a:endParaRPr lang="en-US"/>
        </a:p>
      </dgm:t>
    </dgm:pt>
    <dgm:pt modelId="{4D481FF3-9B21-4D9A-8F08-FF6187F767FF}" type="pres">
      <dgm:prSet presAssocID="{05C7045F-5C8C-4D19-B2D4-EA440DB3972F}" presName="Name9" presStyleLbl="parChTrans1D2" presStyleIdx="1" presStyleCnt="3"/>
      <dgm:spPr/>
      <dgm:t>
        <a:bodyPr/>
        <a:lstStyle/>
        <a:p>
          <a:endParaRPr lang="en-US"/>
        </a:p>
      </dgm:t>
    </dgm:pt>
    <dgm:pt modelId="{560B14D4-1CAA-4F1A-92E5-C139A05E7749}" type="pres">
      <dgm:prSet presAssocID="{05C7045F-5C8C-4D19-B2D4-EA440DB3972F}" presName="connTx" presStyleLbl="parChTrans1D2" presStyleIdx="1" presStyleCnt="3"/>
      <dgm:spPr/>
      <dgm:t>
        <a:bodyPr/>
        <a:lstStyle/>
        <a:p>
          <a:endParaRPr lang="en-US"/>
        </a:p>
      </dgm:t>
    </dgm:pt>
    <dgm:pt modelId="{11CA6419-D9DB-4614-A10A-97FBD7D93B03}" type="pres">
      <dgm:prSet presAssocID="{A977D28B-6FF5-43BB-B81C-4A23FE95F169}" presName="node" presStyleLbl="node1" presStyleIdx="1" presStyleCnt="3">
        <dgm:presLayoutVars>
          <dgm:bulletEnabled val="1"/>
        </dgm:presLayoutVars>
      </dgm:prSet>
      <dgm:spPr/>
      <dgm:t>
        <a:bodyPr/>
        <a:lstStyle/>
        <a:p>
          <a:endParaRPr lang="en-US"/>
        </a:p>
      </dgm:t>
    </dgm:pt>
    <dgm:pt modelId="{B98501FE-0140-42C5-8CB8-02B164156DAA}" type="pres">
      <dgm:prSet presAssocID="{9D5A979E-53EF-441A-98AB-D2193CDBE075}" presName="Name9" presStyleLbl="parChTrans1D2" presStyleIdx="2" presStyleCnt="3"/>
      <dgm:spPr/>
      <dgm:t>
        <a:bodyPr/>
        <a:lstStyle/>
        <a:p>
          <a:endParaRPr lang="en-US"/>
        </a:p>
      </dgm:t>
    </dgm:pt>
    <dgm:pt modelId="{8363F014-88A5-40B6-9A5B-F0359A5CC5A8}" type="pres">
      <dgm:prSet presAssocID="{9D5A979E-53EF-441A-98AB-D2193CDBE075}" presName="connTx" presStyleLbl="parChTrans1D2" presStyleIdx="2" presStyleCnt="3"/>
      <dgm:spPr/>
      <dgm:t>
        <a:bodyPr/>
        <a:lstStyle/>
        <a:p>
          <a:endParaRPr lang="en-US"/>
        </a:p>
      </dgm:t>
    </dgm:pt>
    <dgm:pt modelId="{1A1C0501-2078-4FA0-8612-9AC0E4718A8B}" type="pres">
      <dgm:prSet presAssocID="{AE645000-DB2A-4167-8AAC-F801E149A947}" presName="node" presStyleLbl="node1" presStyleIdx="2" presStyleCnt="3">
        <dgm:presLayoutVars>
          <dgm:bulletEnabled val="1"/>
        </dgm:presLayoutVars>
      </dgm:prSet>
      <dgm:spPr/>
      <dgm:t>
        <a:bodyPr/>
        <a:lstStyle/>
        <a:p>
          <a:endParaRPr lang="en-US"/>
        </a:p>
      </dgm:t>
    </dgm:pt>
  </dgm:ptLst>
  <dgm:cxnLst>
    <dgm:cxn modelId="{F23A5E82-EC0E-D74B-946D-02E79683C4B6}" type="presOf" srcId="{9D5A979E-53EF-441A-98AB-D2193CDBE075}" destId="{B98501FE-0140-42C5-8CB8-02B164156DAA}" srcOrd="0" destOrd="0" presId="urn:microsoft.com/office/officeart/2005/8/layout/radial1"/>
    <dgm:cxn modelId="{DA1641C5-7522-42B9-A315-338A9D508C7C}" srcId="{BE20F567-129C-4286-AD2D-02EB9C33AA30}" destId="{A977D28B-6FF5-43BB-B81C-4A23FE95F169}" srcOrd="1" destOrd="0" parTransId="{05C7045F-5C8C-4D19-B2D4-EA440DB3972F}" sibTransId="{60BD0487-C762-4EF3-9FA3-79AF09BC1A7C}"/>
    <dgm:cxn modelId="{F4C859DC-5575-D24F-9E0D-82EA311D3284}" type="presOf" srcId="{AE645000-DB2A-4167-8AAC-F801E149A947}" destId="{1A1C0501-2078-4FA0-8612-9AC0E4718A8B}" srcOrd="0" destOrd="0" presId="urn:microsoft.com/office/officeart/2005/8/layout/radial1"/>
    <dgm:cxn modelId="{4B07CD02-40A1-6C49-B9A3-424D13BE41A4}" type="presOf" srcId="{C7828BB2-6E21-4537-B486-DD82BFF636F2}" destId="{2A4143B2-1757-440C-812C-E6AE10894D76}" srcOrd="0" destOrd="0" presId="urn:microsoft.com/office/officeart/2005/8/layout/radial1"/>
    <dgm:cxn modelId="{4AF9FA3F-E44C-E743-B31B-C2A8E54D8997}" type="presOf" srcId="{A7D2B92D-8962-461D-B2DC-232684600491}" destId="{12356792-5BE4-4A00-AE30-0AA281D0B4E6}" srcOrd="0" destOrd="0" presId="urn:microsoft.com/office/officeart/2005/8/layout/radial1"/>
    <dgm:cxn modelId="{E384023A-0A72-1044-98B2-270ECB86DF94}" type="presOf" srcId="{BE20F567-129C-4286-AD2D-02EB9C33AA30}" destId="{0FC4B2FE-A5EB-417D-89C0-7C50EA6330DD}" srcOrd="0" destOrd="0" presId="urn:microsoft.com/office/officeart/2005/8/layout/radial1"/>
    <dgm:cxn modelId="{2E7EB497-C29A-A34B-AF56-8D45F5B6E5EE}" type="presOf" srcId="{A7D2B92D-8962-461D-B2DC-232684600491}" destId="{2880C0D6-9C4B-49C7-8F46-800F7477FCCD}" srcOrd="1" destOrd="0" presId="urn:microsoft.com/office/officeart/2005/8/layout/radial1"/>
    <dgm:cxn modelId="{6ED3F08F-EF30-7B4A-BC16-601F0E4486B2}" type="presOf" srcId="{4E602880-64E6-4617-91FA-E85C7E0F6390}" destId="{24717255-9371-4A7B-971C-9881852B43B1}" srcOrd="0" destOrd="0" presId="urn:microsoft.com/office/officeart/2005/8/layout/radial1"/>
    <dgm:cxn modelId="{5DC9DCB3-9F70-4DD7-BAAF-E0DB22B5B66F}" srcId="{C7828BB2-6E21-4537-B486-DD82BFF636F2}" destId="{BE20F567-129C-4286-AD2D-02EB9C33AA30}" srcOrd="0" destOrd="0" parTransId="{9F947AA6-4065-4A2E-BFC4-846617176CF3}" sibTransId="{5E48CFAD-FF37-45A7-B0A7-C85B097E356E}"/>
    <dgm:cxn modelId="{8DEC42D1-7F1F-6E43-8F35-E55B81F81469}" type="presOf" srcId="{05C7045F-5C8C-4D19-B2D4-EA440DB3972F}" destId="{4D481FF3-9B21-4D9A-8F08-FF6187F767FF}" srcOrd="0" destOrd="0" presId="urn:microsoft.com/office/officeart/2005/8/layout/radial1"/>
    <dgm:cxn modelId="{7A06CDDF-868D-8F48-AE9C-38C444C19E26}" type="presOf" srcId="{A977D28B-6FF5-43BB-B81C-4A23FE95F169}" destId="{11CA6419-D9DB-4614-A10A-97FBD7D93B03}" srcOrd="0" destOrd="0" presId="urn:microsoft.com/office/officeart/2005/8/layout/radial1"/>
    <dgm:cxn modelId="{1EDB85D9-17D5-1E42-9D6E-8AEF24D0A7DB}" type="presOf" srcId="{05C7045F-5C8C-4D19-B2D4-EA440DB3972F}" destId="{560B14D4-1CAA-4F1A-92E5-C139A05E7749}" srcOrd="1" destOrd="0" presId="urn:microsoft.com/office/officeart/2005/8/layout/radial1"/>
    <dgm:cxn modelId="{2A301B61-0F24-234F-9677-EA79298374DC}" type="presOf" srcId="{9D5A979E-53EF-441A-98AB-D2193CDBE075}" destId="{8363F014-88A5-40B6-9A5B-F0359A5CC5A8}" srcOrd="1" destOrd="0" presId="urn:microsoft.com/office/officeart/2005/8/layout/radial1"/>
    <dgm:cxn modelId="{8CD22A32-5A5E-4A44-9222-551BF3893EF5}" srcId="{BE20F567-129C-4286-AD2D-02EB9C33AA30}" destId="{4E602880-64E6-4617-91FA-E85C7E0F6390}" srcOrd="0" destOrd="0" parTransId="{A7D2B92D-8962-461D-B2DC-232684600491}" sibTransId="{4EB48AFA-686B-489A-B725-4C2BB5577D4C}"/>
    <dgm:cxn modelId="{CF1B8B90-06CB-4926-84DB-F11774D42C31}" srcId="{BE20F567-129C-4286-AD2D-02EB9C33AA30}" destId="{AE645000-DB2A-4167-8AAC-F801E149A947}" srcOrd="2" destOrd="0" parTransId="{9D5A979E-53EF-441A-98AB-D2193CDBE075}" sibTransId="{2565FF6C-A6B5-490E-B296-A4CEBD07D37C}"/>
    <dgm:cxn modelId="{9214287E-5B1E-8540-8E27-B02E5CFA9886}" type="presParOf" srcId="{2A4143B2-1757-440C-812C-E6AE10894D76}" destId="{0FC4B2FE-A5EB-417D-89C0-7C50EA6330DD}" srcOrd="0" destOrd="0" presId="urn:microsoft.com/office/officeart/2005/8/layout/radial1"/>
    <dgm:cxn modelId="{4846E62A-9C14-DB4F-970C-F1610FCC653B}" type="presParOf" srcId="{2A4143B2-1757-440C-812C-E6AE10894D76}" destId="{12356792-5BE4-4A00-AE30-0AA281D0B4E6}" srcOrd="1" destOrd="0" presId="urn:microsoft.com/office/officeart/2005/8/layout/radial1"/>
    <dgm:cxn modelId="{7FDEDE94-A5C0-6F40-ACB1-60F054796C4E}" type="presParOf" srcId="{12356792-5BE4-4A00-AE30-0AA281D0B4E6}" destId="{2880C0D6-9C4B-49C7-8F46-800F7477FCCD}" srcOrd="0" destOrd="0" presId="urn:microsoft.com/office/officeart/2005/8/layout/radial1"/>
    <dgm:cxn modelId="{93662B37-1948-094B-A190-8B88DBAF1998}" type="presParOf" srcId="{2A4143B2-1757-440C-812C-E6AE10894D76}" destId="{24717255-9371-4A7B-971C-9881852B43B1}" srcOrd="2" destOrd="0" presId="urn:microsoft.com/office/officeart/2005/8/layout/radial1"/>
    <dgm:cxn modelId="{85C947A4-1C8F-C54C-A49B-3DD8EE81DB74}" type="presParOf" srcId="{2A4143B2-1757-440C-812C-E6AE10894D76}" destId="{4D481FF3-9B21-4D9A-8F08-FF6187F767FF}" srcOrd="3" destOrd="0" presId="urn:microsoft.com/office/officeart/2005/8/layout/radial1"/>
    <dgm:cxn modelId="{817C3F80-1B32-C240-845C-DE5D9AD46FCC}" type="presParOf" srcId="{4D481FF3-9B21-4D9A-8F08-FF6187F767FF}" destId="{560B14D4-1CAA-4F1A-92E5-C139A05E7749}" srcOrd="0" destOrd="0" presId="urn:microsoft.com/office/officeart/2005/8/layout/radial1"/>
    <dgm:cxn modelId="{64065B30-9B30-734E-9D6D-3854384D594B}" type="presParOf" srcId="{2A4143B2-1757-440C-812C-E6AE10894D76}" destId="{11CA6419-D9DB-4614-A10A-97FBD7D93B03}" srcOrd="4" destOrd="0" presId="urn:microsoft.com/office/officeart/2005/8/layout/radial1"/>
    <dgm:cxn modelId="{251B96B7-0021-9B48-A0C2-5DF91B39F460}" type="presParOf" srcId="{2A4143B2-1757-440C-812C-E6AE10894D76}" destId="{B98501FE-0140-42C5-8CB8-02B164156DAA}" srcOrd="5" destOrd="0" presId="urn:microsoft.com/office/officeart/2005/8/layout/radial1"/>
    <dgm:cxn modelId="{9C3F13F5-BEC8-134E-9B24-2CC9835F04ED}" type="presParOf" srcId="{B98501FE-0140-42C5-8CB8-02B164156DAA}" destId="{8363F014-88A5-40B6-9A5B-F0359A5CC5A8}" srcOrd="0" destOrd="0" presId="urn:microsoft.com/office/officeart/2005/8/layout/radial1"/>
    <dgm:cxn modelId="{DB1C81ED-68C7-C74A-A2A0-4953CE9CE487}" type="presParOf" srcId="{2A4143B2-1757-440C-812C-E6AE10894D76}" destId="{1A1C0501-2078-4FA0-8612-9AC0E4718A8B}"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BA369-AB89-A843-8F4D-7A8CE92C27AC}">
      <dsp:nvSpPr>
        <dsp:cNvPr id="0" name=""/>
        <dsp:cNvSpPr/>
      </dsp:nvSpPr>
      <dsp:spPr>
        <a:xfrm>
          <a:off x="0" y="4443600"/>
          <a:ext cx="8686800" cy="583220"/>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kern="1200" dirty="0" smtClean="0">
              <a:latin typeface="Times"/>
              <a:cs typeface="Times"/>
            </a:rPr>
            <a:t>Program Improvement Plan (PIP) required for any indicator </a:t>
          </a:r>
        </a:p>
        <a:p>
          <a:pPr lvl="0" algn="ctr" defTabSz="800100">
            <a:lnSpc>
              <a:spcPct val="90000"/>
            </a:lnSpc>
            <a:spcBef>
              <a:spcPct val="0"/>
            </a:spcBef>
            <a:spcAft>
              <a:spcPct val="35000"/>
            </a:spcAft>
          </a:pPr>
          <a:r>
            <a:rPr lang="en-US" sz="1800" b="0" kern="1200" dirty="0" smtClean="0">
              <a:latin typeface="Times"/>
              <a:cs typeface="Times"/>
            </a:rPr>
            <a:t>that does not meet national standard</a:t>
          </a:r>
        </a:p>
      </dsp:txBody>
      <dsp:txXfrm>
        <a:off x="0" y="4443600"/>
        <a:ext cx="8686800" cy="583220"/>
      </dsp:txXfrm>
    </dsp:sp>
    <dsp:sp modelId="{27B1A892-51E1-164F-8A97-D68C053C4FD9}">
      <dsp:nvSpPr>
        <dsp:cNvPr id="0" name=""/>
        <dsp:cNvSpPr/>
      </dsp:nvSpPr>
      <dsp:spPr>
        <a:xfrm rot="10800000">
          <a:off x="0" y="3555356"/>
          <a:ext cx="8686800" cy="8969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0" kern="1200" dirty="0" smtClean="0">
              <a:latin typeface="Times"/>
              <a:cs typeface="Times"/>
            </a:rPr>
            <a:t>Each state is held responsible for meeting “substantial conformity” on safety, permanency, and well-being outcomes and systemic factors</a:t>
          </a:r>
        </a:p>
      </dsp:txBody>
      <dsp:txXfrm rot="10800000">
        <a:off x="0" y="3555356"/>
        <a:ext cx="8686800" cy="582838"/>
      </dsp:txXfrm>
    </dsp:sp>
    <dsp:sp modelId="{93061689-BEAC-C443-A1AC-C32FAED78927}">
      <dsp:nvSpPr>
        <dsp:cNvPr id="0" name=""/>
        <dsp:cNvSpPr/>
      </dsp:nvSpPr>
      <dsp:spPr>
        <a:xfrm rot="10800000">
          <a:off x="0" y="2667112"/>
          <a:ext cx="8686800" cy="8969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0" kern="1200" dirty="0" smtClean="0">
              <a:latin typeface="Times"/>
              <a:cs typeface="Times"/>
            </a:rPr>
            <a:t>Based on the results, an Onsite Review is conducted (either by or in collaboration with CB)</a:t>
          </a:r>
        </a:p>
      </dsp:txBody>
      <dsp:txXfrm rot="10800000">
        <a:off x="0" y="2667112"/>
        <a:ext cx="8686800" cy="582838"/>
      </dsp:txXfrm>
    </dsp:sp>
    <dsp:sp modelId="{32233C62-9E75-754D-A59A-995724996431}">
      <dsp:nvSpPr>
        <dsp:cNvPr id="0" name=""/>
        <dsp:cNvSpPr/>
      </dsp:nvSpPr>
      <dsp:spPr>
        <a:xfrm rot="10800000">
          <a:off x="0" y="1778867"/>
          <a:ext cx="8686800" cy="8969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0" kern="1200" dirty="0" smtClean="0">
              <a:latin typeface="Times"/>
              <a:cs typeface="Times"/>
            </a:rPr>
            <a:t>Each state conducts a Statewide Assessment and submits it to CB</a:t>
          </a:r>
          <a:endParaRPr lang="en-US" sz="1700" b="0" kern="1200" dirty="0">
            <a:latin typeface="Times"/>
            <a:cs typeface="Times"/>
          </a:endParaRPr>
        </a:p>
      </dsp:txBody>
      <dsp:txXfrm rot="10800000">
        <a:off x="0" y="1778867"/>
        <a:ext cx="8686800" cy="582838"/>
      </dsp:txXfrm>
    </dsp:sp>
    <dsp:sp modelId="{5DE8F40F-1B1A-DA4F-BFDF-62D706D4DEB7}">
      <dsp:nvSpPr>
        <dsp:cNvPr id="0" name=""/>
        <dsp:cNvSpPr/>
      </dsp:nvSpPr>
      <dsp:spPr>
        <a:xfrm rot="10800000">
          <a:off x="0" y="890623"/>
          <a:ext cx="8686800" cy="8969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0" kern="1200" dirty="0" smtClean="0">
              <a:latin typeface="Times"/>
              <a:cs typeface="Times"/>
            </a:rPr>
            <a:t>The Children’s Bureau (CB) compiles and sends a State Data Profile to each state</a:t>
          </a:r>
          <a:endParaRPr lang="en-US" sz="1700" b="0" kern="1200" dirty="0">
            <a:latin typeface="Times"/>
            <a:cs typeface="Times"/>
          </a:endParaRPr>
        </a:p>
      </dsp:txBody>
      <dsp:txXfrm rot="10800000">
        <a:off x="0" y="890623"/>
        <a:ext cx="8686800" cy="582838"/>
      </dsp:txXfrm>
    </dsp:sp>
    <dsp:sp modelId="{36B1B2BD-105F-DC4A-A016-E72D37E467CA}">
      <dsp:nvSpPr>
        <dsp:cNvPr id="0" name=""/>
        <dsp:cNvSpPr/>
      </dsp:nvSpPr>
      <dsp:spPr>
        <a:xfrm rot="10800000">
          <a:off x="0" y="2378"/>
          <a:ext cx="8686800" cy="89699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0" kern="1200" dirty="0" smtClean="0">
              <a:latin typeface="Times"/>
              <a:cs typeface="Times"/>
            </a:rPr>
            <a:t>States submit data on maltreatment reports (annually) and children in foster care (semi-annually)</a:t>
          </a:r>
          <a:endParaRPr lang="en-US" sz="1700" b="0" kern="1200" dirty="0">
            <a:latin typeface="Times"/>
            <a:cs typeface="Times"/>
          </a:endParaRPr>
        </a:p>
      </dsp:txBody>
      <dsp:txXfrm rot="10800000">
        <a:off x="0" y="2378"/>
        <a:ext cx="8686800" cy="582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4B2FE-A5EB-417D-89C0-7C50EA6330DD}">
      <dsp:nvSpPr>
        <dsp:cNvPr id="0" name=""/>
        <dsp:cNvSpPr/>
      </dsp:nvSpPr>
      <dsp:spPr>
        <a:xfrm>
          <a:off x="1679525" y="1680107"/>
          <a:ext cx="1289149" cy="12891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kern="1200" cap="none" normalizeH="0" baseline="0" dirty="0" smtClean="0">
              <a:ln/>
              <a:effectLst/>
              <a:latin typeface="Times New Roman"/>
              <a:cs typeface="Times New Roman"/>
            </a:rPr>
            <a:t>Data</a:t>
          </a:r>
        </a:p>
      </dsp:txBody>
      <dsp:txXfrm>
        <a:off x="1868317" y="1868899"/>
        <a:ext cx="911565" cy="911565"/>
      </dsp:txXfrm>
    </dsp:sp>
    <dsp:sp modelId="{12356792-5BE4-4A00-AE30-0AA281D0B4E6}">
      <dsp:nvSpPr>
        <dsp:cNvPr id="0" name=""/>
        <dsp:cNvSpPr/>
      </dsp:nvSpPr>
      <dsp:spPr>
        <a:xfrm rot="16200000">
          <a:off x="2129309" y="1460356"/>
          <a:ext cx="389580" cy="49921"/>
        </a:xfrm>
        <a:custGeom>
          <a:avLst/>
          <a:gdLst/>
          <a:ahLst/>
          <a:cxnLst/>
          <a:rect l="0" t="0" r="0" b="0"/>
          <a:pathLst>
            <a:path>
              <a:moveTo>
                <a:pt x="0" y="24960"/>
              </a:moveTo>
              <a:lnTo>
                <a:pt x="389580" y="249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latin typeface="+mn-lt"/>
          </a:endParaRPr>
        </a:p>
      </dsp:txBody>
      <dsp:txXfrm>
        <a:off x="2314360" y="1475578"/>
        <a:ext cx="19479" cy="19479"/>
      </dsp:txXfrm>
    </dsp:sp>
    <dsp:sp modelId="{24717255-9371-4A7B-971C-9881852B43B1}">
      <dsp:nvSpPr>
        <dsp:cNvPr id="0" name=""/>
        <dsp:cNvSpPr/>
      </dsp:nvSpPr>
      <dsp:spPr>
        <a:xfrm>
          <a:off x="1679525" y="1377"/>
          <a:ext cx="1289149" cy="128914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Entry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Cohorts</a:t>
          </a:r>
        </a:p>
      </dsp:txBody>
      <dsp:txXfrm>
        <a:off x="1868317" y="190169"/>
        <a:ext cx="911565" cy="911565"/>
      </dsp:txXfrm>
    </dsp:sp>
    <dsp:sp modelId="{4D481FF3-9B21-4D9A-8F08-FF6187F767FF}">
      <dsp:nvSpPr>
        <dsp:cNvPr id="0" name=""/>
        <dsp:cNvSpPr/>
      </dsp:nvSpPr>
      <dsp:spPr>
        <a:xfrm rot="1800000">
          <a:off x="2856221" y="2719404"/>
          <a:ext cx="389580" cy="49921"/>
        </a:xfrm>
        <a:custGeom>
          <a:avLst/>
          <a:gdLst/>
          <a:ahLst/>
          <a:cxnLst/>
          <a:rect l="0" t="0" r="0" b="0"/>
          <a:pathLst>
            <a:path>
              <a:moveTo>
                <a:pt x="0" y="24960"/>
              </a:moveTo>
              <a:lnTo>
                <a:pt x="389580" y="249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latin typeface="+mn-lt"/>
          </a:endParaRPr>
        </a:p>
      </dsp:txBody>
      <dsp:txXfrm>
        <a:off x="3041271" y="2734625"/>
        <a:ext cx="19479" cy="19479"/>
      </dsp:txXfrm>
    </dsp:sp>
    <dsp:sp modelId="{11CA6419-D9DB-4614-A10A-97FBD7D93B03}">
      <dsp:nvSpPr>
        <dsp:cNvPr id="0" name=""/>
        <dsp:cNvSpPr/>
      </dsp:nvSpPr>
      <dsp:spPr>
        <a:xfrm>
          <a:off x="3133348" y="2519472"/>
          <a:ext cx="1289149" cy="1289149"/>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solidFill>
                <a:schemeClr val="bg1"/>
              </a:solidFill>
              <a:effectLst/>
              <a:latin typeface="Times"/>
              <a:cs typeface="Times"/>
            </a:rPr>
            <a:t>Exit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solidFill>
                <a:schemeClr val="bg1"/>
              </a:solidFill>
              <a:effectLst/>
              <a:latin typeface="Times"/>
              <a:cs typeface="Times"/>
            </a:rPr>
            <a:t>Cohorts</a:t>
          </a:r>
        </a:p>
      </dsp:txBody>
      <dsp:txXfrm>
        <a:off x="3322140" y="2708264"/>
        <a:ext cx="911565" cy="911565"/>
      </dsp:txXfrm>
    </dsp:sp>
    <dsp:sp modelId="{B98501FE-0140-42C5-8CB8-02B164156DAA}">
      <dsp:nvSpPr>
        <dsp:cNvPr id="0" name=""/>
        <dsp:cNvSpPr/>
      </dsp:nvSpPr>
      <dsp:spPr>
        <a:xfrm rot="9000000">
          <a:off x="1402398" y="2719404"/>
          <a:ext cx="389580" cy="49921"/>
        </a:xfrm>
        <a:custGeom>
          <a:avLst/>
          <a:gdLst/>
          <a:ahLst/>
          <a:cxnLst/>
          <a:rect l="0" t="0" r="0" b="0"/>
          <a:pathLst>
            <a:path>
              <a:moveTo>
                <a:pt x="0" y="24960"/>
              </a:moveTo>
              <a:lnTo>
                <a:pt x="389580" y="249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
            <a:lnSpc>
              <a:spcPct val="90000"/>
            </a:lnSpc>
            <a:spcBef>
              <a:spcPct val="0"/>
            </a:spcBef>
            <a:spcAft>
              <a:spcPct val="35000"/>
            </a:spcAft>
          </a:pPr>
          <a:endParaRPr lang="en-US" sz="200" kern="1200">
            <a:latin typeface="+mn-lt"/>
          </a:endParaRPr>
        </a:p>
      </dsp:txBody>
      <dsp:txXfrm rot="10800000">
        <a:off x="1587449" y="2734625"/>
        <a:ext cx="19479" cy="19479"/>
      </dsp:txXfrm>
    </dsp:sp>
    <dsp:sp modelId="{1A1C0501-2078-4FA0-8612-9AC0E4718A8B}">
      <dsp:nvSpPr>
        <dsp:cNvPr id="0" name=""/>
        <dsp:cNvSpPr/>
      </dsp:nvSpPr>
      <dsp:spPr>
        <a:xfrm>
          <a:off x="225702" y="2519472"/>
          <a:ext cx="1289149" cy="1289149"/>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Point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effectLst/>
              <a:latin typeface="Times New Roman"/>
              <a:cs typeface="Times New Roman"/>
            </a:rPr>
            <a:t>in Time</a:t>
          </a:r>
        </a:p>
      </dsp:txBody>
      <dsp:txXfrm>
        <a:off x="414494" y="2708264"/>
        <a:ext cx="911565" cy="9115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395EC7F-DAAA-4E4B-9028-E0DD4A53E69F}" type="datetimeFigureOut">
              <a:rPr lang="en-US"/>
              <a:pPr>
                <a:defRPr/>
              </a:pPr>
              <a:t>4/27/2017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2C7AFA3-ED5A-41AF-A31F-A2B98B89F3EF}" type="slidenum">
              <a:rPr lang="en-US"/>
              <a:pPr>
                <a:defRPr/>
              </a:pPr>
              <a:t>‹#›</a:t>
            </a:fld>
            <a:endParaRPr lang="en-US"/>
          </a:p>
        </p:txBody>
      </p:sp>
    </p:spTree>
    <p:extLst>
      <p:ext uri="{BB962C8B-B14F-4D97-AF65-F5344CB8AC3E}">
        <p14:creationId xmlns:p14="http://schemas.microsoft.com/office/powerpoint/2010/main" val="2826050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a:t>
            </a:fld>
            <a:endParaRPr lang="en-US"/>
          </a:p>
        </p:txBody>
      </p:sp>
    </p:spTree>
    <p:extLst>
      <p:ext uri="{BB962C8B-B14F-4D97-AF65-F5344CB8AC3E}">
        <p14:creationId xmlns:p14="http://schemas.microsoft.com/office/powerpoint/2010/main" val="3030969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b="1" dirty="0" smtClean="0"/>
              <a:t>S1: Of all children in foster care during a 12-month period, what is the rate of victimization per day of foster care? </a:t>
            </a:r>
            <a:endParaRPr lang="en-US" sz="2800" b="1" dirty="0" smtClean="0"/>
          </a:p>
          <a:p>
            <a:pPr>
              <a:lnSpc>
                <a:spcPct val="120000"/>
              </a:lnSpc>
            </a:pPr>
            <a:r>
              <a:rPr lang="en-US" sz="2800" dirty="0" smtClean="0"/>
              <a:t>What’s changed from CFSR 2?</a:t>
            </a:r>
          </a:p>
          <a:p>
            <a:pPr lvl="1">
              <a:lnSpc>
                <a:spcPct val="120000"/>
              </a:lnSpc>
            </a:pPr>
            <a:r>
              <a:rPr lang="en-US" sz="2400" dirty="0" smtClean="0"/>
              <a:t>Rate of maltreatment per child days in foster care vs. percentage of children not maltreated in foster care</a:t>
            </a:r>
          </a:p>
          <a:p>
            <a:pPr lvl="1">
              <a:lnSpc>
                <a:spcPct val="120000"/>
              </a:lnSpc>
            </a:pPr>
            <a:r>
              <a:rPr lang="en-US" sz="2400" dirty="0" smtClean="0"/>
              <a:t>Includes all maltreatment types by any perpetrator vs. just maltreatment by foster parents/facility staff</a:t>
            </a:r>
          </a:p>
          <a:p>
            <a:pPr>
              <a:lnSpc>
                <a:spcPct val="120000"/>
              </a:lnSpc>
            </a:pPr>
            <a:r>
              <a:rPr lang="en-US" dirty="0" smtClean="0"/>
              <a:t>Includes:</a:t>
            </a:r>
          </a:p>
          <a:p>
            <a:pPr marL="171450" marR="0" indent="-171450" algn="l" defTabSz="914400" rtl="0" eaLnBrk="1" fontAlgn="base" latinLnBrk="0" hangingPunct="1">
              <a:lnSpc>
                <a:spcPct val="120000"/>
              </a:lnSpc>
              <a:spcBef>
                <a:spcPct val="30000"/>
              </a:spcBef>
              <a:spcAft>
                <a:spcPct val="0"/>
              </a:spcAft>
              <a:buClrTx/>
              <a:buSzTx/>
              <a:buFont typeface="Arial"/>
              <a:buChar char="•"/>
              <a:tabLst/>
              <a:defRPr/>
            </a:pPr>
            <a:r>
              <a:rPr lang="en-US" dirty="0" smtClean="0"/>
              <a:t>All days in foster care during the year (</a:t>
            </a:r>
            <a:r>
              <a:rPr lang="en-US" u="sng" dirty="0" smtClean="0"/>
              <a:t>across episodes</a:t>
            </a:r>
            <a:r>
              <a:rPr lang="en-US" dirty="0" smtClean="0"/>
              <a:t>)</a:t>
            </a:r>
          </a:p>
          <a:p>
            <a:pPr marL="171450" marR="0" indent="-171450" algn="l" defTabSz="914400" rtl="0" eaLnBrk="1" fontAlgn="base" latinLnBrk="0" hangingPunct="1">
              <a:lnSpc>
                <a:spcPct val="120000"/>
              </a:lnSpc>
              <a:spcBef>
                <a:spcPct val="30000"/>
              </a:spcBef>
              <a:spcAft>
                <a:spcPct val="0"/>
              </a:spcAft>
              <a:buClrTx/>
              <a:buSzTx/>
              <a:buFont typeface="Arial"/>
              <a:buChar char="•"/>
              <a:tabLst/>
              <a:defRPr/>
            </a:pPr>
            <a:r>
              <a:rPr lang="en-US" dirty="0" smtClean="0"/>
              <a:t>Multiple incidents of substantiated maltreatment for the same child are included in the numerator</a:t>
            </a:r>
          </a:p>
          <a:p>
            <a:r>
              <a:rPr lang="en-US" sz="1400" dirty="0" smtClean="0"/>
              <a:t>Excludes:</a:t>
            </a:r>
          </a:p>
          <a:p>
            <a:pPr marL="171450" indent="-171450">
              <a:buFont typeface="Arial"/>
              <a:buChar char="•"/>
            </a:pPr>
            <a:r>
              <a:rPr lang="en-US" sz="1200" dirty="0" smtClean="0"/>
              <a:t>Children in care for less than 8 days</a:t>
            </a:r>
          </a:p>
          <a:p>
            <a:pPr marL="171450" indent="-171450">
              <a:buFont typeface="Arial"/>
              <a:buChar char="•"/>
            </a:pPr>
            <a:r>
              <a:rPr lang="en-US" sz="1200" dirty="0" smtClean="0"/>
              <a:t>Incidents occurring before or within 7 days of the date of removal</a:t>
            </a:r>
          </a:p>
          <a:p>
            <a:pPr marL="171450" indent="-171450">
              <a:buFont typeface="Arial"/>
              <a:buChar char="•"/>
            </a:pPr>
            <a:r>
              <a:rPr lang="en-US" sz="1200" dirty="0" smtClean="0"/>
              <a:t>Children age 18+ </a:t>
            </a:r>
          </a:p>
          <a:p>
            <a:pPr marL="171450" indent="-171450">
              <a:buFont typeface="Arial"/>
              <a:buChar char="•"/>
            </a:pPr>
            <a:r>
              <a:rPr lang="en-US" sz="1200" dirty="0" smtClean="0"/>
              <a:t>Day</a:t>
            </a:r>
            <a:r>
              <a:rPr lang="en-US" sz="1200" baseline="0" dirty="0" smtClean="0"/>
              <a:t>s in care after 18</a:t>
            </a:r>
            <a:r>
              <a:rPr lang="en-US" sz="1200" baseline="30000" dirty="0" smtClean="0"/>
              <a:t>th</a:t>
            </a:r>
            <a:r>
              <a:rPr lang="en-US" sz="1200" baseline="0" dirty="0" smtClean="0"/>
              <a:t> birthday</a:t>
            </a:r>
          </a:p>
          <a:p>
            <a:pPr marL="171450" indent="-171450">
              <a:buFont typeface="Arial"/>
              <a:buChar char="•"/>
            </a:pPr>
            <a:endParaRPr lang="en-US" sz="1200" baseline="0" dirty="0" smtClean="0"/>
          </a:p>
          <a:p>
            <a:pPr marL="0" marR="0" indent="0" algn="l" defTabSz="914400" rtl="0" eaLnBrk="1" fontAlgn="base" latinLnBrk="0" hangingPunct="1">
              <a:lnSpc>
                <a:spcPct val="100000"/>
              </a:lnSpc>
              <a:spcBef>
                <a:spcPct val="30000"/>
              </a:spcBef>
              <a:spcAft>
                <a:spcPct val="0"/>
              </a:spcAft>
              <a:buClrTx/>
              <a:buSzTx/>
              <a:buFont typeface="Arial"/>
              <a:buNone/>
              <a:tabLst/>
              <a:defRPr/>
            </a:pPr>
            <a:r>
              <a:rPr lang="en-US" b="1" dirty="0" smtClean="0"/>
              <a:t>S2: Of all children who were victims of a substantiated report of maltreatment during a 12-month reporting period, what percent were victims of another substantiated maltreatment allegation within 12 months of their initial report?</a:t>
            </a:r>
          </a:p>
          <a:p>
            <a:r>
              <a:rPr lang="en-US" dirty="0" smtClean="0"/>
              <a:t>What’s changed from CFSR 2?</a:t>
            </a:r>
          </a:p>
          <a:p>
            <a:pPr lvl="1"/>
            <a:r>
              <a:rPr lang="en-US" dirty="0" smtClean="0"/>
              <a:t>Window is 12 months vs. 6 months</a:t>
            </a:r>
          </a:p>
          <a:p>
            <a:pPr lvl="1"/>
            <a:r>
              <a:rPr lang="en-US" dirty="0" smtClean="0"/>
              <a:t>Recurrence vs. no recurrence</a:t>
            </a:r>
          </a:p>
          <a:p>
            <a:pPr lvl="0"/>
            <a:r>
              <a:rPr lang="en-US" dirty="0" smtClean="0"/>
              <a:t>Excludes:</a:t>
            </a:r>
          </a:p>
          <a:p>
            <a:pPr marL="171450" indent="-171450">
              <a:buFont typeface="Arial"/>
              <a:buChar char="•"/>
            </a:pPr>
            <a:r>
              <a:rPr lang="en-US" baseline="0" dirty="0" smtClean="0"/>
              <a:t>Children age 18+ at initial report</a:t>
            </a:r>
          </a:p>
          <a:p>
            <a:pPr marL="171450" indent="-171450">
              <a:buFont typeface="Arial"/>
              <a:buChar char="•"/>
            </a:pPr>
            <a:r>
              <a:rPr lang="en-US" baseline="0" dirty="0" smtClean="0"/>
              <a:t>Substantiated allegations occurring within 14 days of initial report</a:t>
            </a:r>
            <a:endParaRPr lang="en-US" dirty="0" smtClean="0"/>
          </a:p>
          <a:p>
            <a:pPr marL="0" marR="0" indent="0" algn="l" defTabSz="914400" rtl="0" eaLnBrk="1" fontAlgn="base" latinLnBrk="0" hangingPunct="1">
              <a:lnSpc>
                <a:spcPct val="100000"/>
              </a:lnSpc>
              <a:spcBef>
                <a:spcPct val="30000"/>
              </a:spcBef>
              <a:spcAft>
                <a:spcPct val="0"/>
              </a:spcAft>
              <a:buClrTx/>
              <a:buSzTx/>
              <a:buFont typeface="Arial"/>
              <a:buNone/>
              <a:tabLst/>
              <a:defRPr/>
            </a:pPr>
            <a:endParaRPr lang="en-US" sz="1200" b="0" dirty="0" smtClean="0"/>
          </a:p>
          <a:p>
            <a:pPr marL="0" marR="0" indent="0" algn="l" defTabSz="914400" rtl="0" eaLnBrk="1" fontAlgn="base" latinLnBrk="0" hangingPunct="1">
              <a:lnSpc>
                <a:spcPct val="100000"/>
              </a:lnSpc>
              <a:spcBef>
                <a:spcPct val="30000"/>
              </a:spcBef>
              <a:spcAft>
                <a:spcPct val="0"/>
              </a:spcAft>
              <a:buClrTx/>
              <a:buSzTx/>
              <a:buFont typeface="Arial"/>
              <a:buNone/>
              <a:tabLst/>
              <a:defRPr/>
            </a:pPr>
            <a:endParaRPr lang="en-US" b="1" dirty="0" smtClean="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19</a:t>
            </a:fld>
            <a:endParaRPr lang="en-US"/>
          </a:p>
        </p:txBody>
      </p:sp>
    </p:spTree>
    <p:extLst>
      <p:ext uri="{BB962C8B-B14F-4D97-AF65-F5344CB8AC3E}">
        <p14:creationId xmlns:p14="http://schemas.microsoft.com/office/powerpoint/2010/main" val="3137678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b="1" dirty="0" smtClean="0"/>
              <a:t>S1: </a:t>
            </a:r>
            <a:r>
              <a:rPr lang="en-US" sz="2400" b="1" dirty="0" smtClean="0">
                <a:solidFill>
                  <a:srgbClr val="BEAA64"/>
                </a:solidFill>
                <a:latin typeface="Times New Roman"/>
                <a:cs typeface="Times New Roman"/>
              </a:rPr>
              <a:t>“Of all children in care during the 12-month period, what is the rate of victimization per day?”</a:t>
            </a:r>
          </a:p>
          <a:p>
            <a:endParaRPr lang="en-US" dirty="0" smtClean="0"/>
          </a:p>
          <a:p>
            <a:r>
              <a:rPr lang="en-US" dirty="0" smtClean="0"/>
              <a:t>Days in care</a:t>
            </a:r>
            <a:r>
              <a:rPr lang="en-US" baseline="0" dirty="0" smtClean="0"/>
              <a:t> – across episodes</a:t>
            </a:r>
          </a:p>
          <a:p>
            <a:r>
              <a:rPr lang="en-US" baseline="0" dirty="0" smtClean="0"/>
              <a:t>Maltreatment – includes multiple instances/child</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20</a:t>
            </a:fld>
            <a:endParaRPr lang="en-US" dirty="0"/>
          </a:p>
        </p:txBody>
      </p:sp>
    </p:spTree>
    <p:extLst>
      <p:ext uri="{BB962C8B-B14F-4D97-AF65-F5344CB8AC3E}">
        <p14:creationId xmlns:p14="http://schemas.microsoft.com/office/powerpoint/2010/main" val="2919333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400" b="1" dirty="0" smtClean="0">
                <a:solidFill>
                  <a:srgbClr val="BEAA64"/>
                </a:solidFill>
                <a:latin typeface="Times New Roman"/>
                <a:cs typeface="Times New Roman"/>
              </a:rPr>
              <a:t>S2: “Of all children with a substantiated allegation during the 12-month period, what percent had another substantiated allegation within 12 months?”</a:t>
            </a:r>
          </a:p>
          <a:p>
            <a:endParaRPr lang="en-US" dirty="0" smtClean="0"/>
          </a:p>
          <a:p>
            <a:r>
              <a:rPr lang="en-US" dirty="0" smtClean="0"/>
              <a:t>Child 1:</a:t>
            </a:r>
            <a:r>
              <a:rPr lang="en-US" baseline="0" dirty="0" smtClean="0"/>
              <a:t> 7 months, first substantiated allegation </a:t>
            </a:r>
            <a:r>
              <a:rPr lang="en-US" b="1" u="sng" baseline="0" dirty="0" smtClean="0"/>
              <a:t>prior</a:t>
            </a:r>
            <a:r>
              <a:rPr lang="en-US" baseline="0" dirty="0" smtClean="0"/>
              <a:t> to 12-month period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2: 20 months, first substantiated allegation </a:t>
            </a:r>
            <a:r>
              <a:rPr lang="en-US" b="1" u="sng" baseline="0" dirty="0" smtClean="0"/>
              <a:t>during</a:t>
            </a:r>
            <a:r>
              <a:rPr lang="en-US" baseline="0" dirty="0" smtClean="0"/>
              <a:t> 12-month period, second substantiated allegation </a:t>
            </a:r>
            <a:r>
              <a:rPr lang="en-US" b="1" u="sng" baseline="0" dirty="0" smtClean="0"/>
              <a:t>after</a:t>
            </a:r>
            <a:r>
              <a:rPr lang="en-US" baseline="0" dirty="0" smtClean="0"/>
              <a:t> 12 months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a:t>
            </a:r>
            <a:r>
              <a:rPr lang="en-US" baseline="0" dirty="0" smtClean="0"/>
              <a:t>3: 17 months, first substantiated allegation </a:t>
            </a:r>
            <a:r>
              <a:rPr lang="en-US" b="1" u="sng" baseline="0" dirty="0" smtClean="0"/>
              <a:t>prior</a:t>
            </a:r>
            <a:r>
              <a:rPr lang="en-US" baseline="0" dirty="0" smtClean="0"/>
              <a:t> to 12-month period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4: 9 months, first substantiated allegation </a:t>
            </a:r>
            <a:r>
              <a:rPr lang="en-US" b="1" u="sng" baseline="0" dirty="0" smtClean="0"/>
              <a:t>during</a:t>
            </a:r>
            <a:r>
              <a:rPr lang="en-US" baseline="0" dirty="0" smtClean="0"/>
              <a:t> 12-month period, second substantiated allegation </a:t>
            </a:r>
            <a:r>
              <a:rPr lang="en-US" b="1" u="sng" baseline="0" dirty="0" smtClean="0"/>
              <a:t>within</a:t>
            </a:r>
            <a:r>
              <a:rPr lang="en-US" baseline="0" dirty="0" smtClean="0"/>
              <a:t> 12 months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5: 4 months</a:t>
            </a:r>
            <a:r>
              <a:rPr lang="en-US" baseline="0" dirty="0" smtClean="0"/>
              <a:t>, first substantiated allegation </a:t>
            </a:r>
            <a:r>
              <a:rPr lang="en-US" b="1" u="sng" baseline="0" dirty="0" smtClean="0"/>
              <a:t>prior</a:t>
            </a:r>
            <a:r>
              <a:rPr lang="en-US" baseline="0" dirty="0" smtClean="0"/>
              <a:t> to 12-month period</a:t>
            </a:r>
          </a:p>
          <a:p>
            <a:r>
              <a:rPr lang="en-US" dirty="0" smtClean="0"/>
              <a:t>Child </a:t>
            </a:r>
            <a:r>
              <a:rPr lang="en-US" baseline="0" dirty="0" smtClean="0"/>
              <a:t>6: 20 months, first substantiated allegation </a:t>
            </a:r>
            <a:r>
              <a:rPr lang="en-US" b="1" u="sng" baseline="0" dirty="0" smtClean="0"/>
              <a:t>during</a:t>
            </a:r>
            <a:r>
              <a:rPr lang="en-US" baseline="0" dirty="0" smtClean="0"/>
              <a:t> 12-month period, no second allegation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a:t>
            </a:r>
            <a:r>
              <a:rPr lang="en-US" baseline="0" dirty="0" smtClean="0"/>
              <a:t>7: 5 months, first substantiated allegation </a:t>
            </a:r>
            <a:r>
              <a:rPr lang="en-US" b="1" u="sng" baseline="0" dirty="0" smtClean="0"/>
              <a:t>during</a:t>
            </a:r>
            <a:r>
              <a:rPr lang="en-US" baseline="0" dirty="0" smtClean="0"/>
              <a:t> 12-month period, second substantiated allegation </a:t>
            </a:r>
            <a:r>
              <a:rPr lang="en-US" b="1" u="sng" baseline="0" dirty="0" smtClean="0"/>
              <a:t>within</a:t>
            </a:r>
            <a:r>
              <a:rPr lang="en-US" baseline="0" dirty="0" smtClean="0"/>
              <a:t>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8: 22 months, first substantiated allegation </a:t>
            </a:r>
            <a:r>
              <a:rPr lang="en-US" b="1" u="sng" baseline="0" dirty="0" smtClean="0"/>
              <a:t>during</a:t>
            </a:r>
            <a:r>
              <a:rPr lang="en-US" baseline="0" dirty="0" smtClean="0"/>
              <a:t> 12-month period, second substantiated allegation </a:t>
            </a:r>
            <a:r>
              <a:rPr lang="en-US" b="1" u="sng" baseline="0" dirty="0" smtClean="0"/>
              <a:t>after</a:t>
            </a:r>
            <a:r>
              <a:rPr lang="en-US" b="1" u="none" baseline="0" dirty="0" smtClean="0"/>
              <a:t> </a:t>
            </a:r>
            <a:r>
              <a:rPr lang="en-US" baseline="0" dirty="0" smtClean="0"/>
              <a:t>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9: 2 months, first substantiated allegation </a:t>
            </a:r>
            <a:r>
              <a:rPr lang="en-US" b="1" u="sng" baseline="0" dirty="0" smtClean="0"/>
              <a:t>prior</a:t>
            </a:r>
            <a:r>
              <a:rPr lang="en-US" baseline="0" dirty="0" smtClean="0"/>
              <a:t> to 12-month period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10: 7 months, first substantiated allegation </a:t>
            </a:r>
            <a:r>
              <a:rPr lang="en-US" b="1" u="sng" baseline="0" dirty="0" smtClean="0"/>
              <a:t>during</a:t>
            </a:r>
            <a:r>
              <a:rPr lang="en-US" baseline="0" dirty="0" smtClean="0"/>
              <a:t> 12-month period, second substantiated allegation </a:t>
            </a:r>
            <a:r>
              <a:rPr lang="en-US" b="1" u="sng" baseline="0" dirty="0" smtClean="0"/>
              <a:t>within</a:t>
            </a:r>
            <a:r>
              <a:rPr lang="en-US" baseline="0" dirty="0" smtClean="0"/>
              <a:t> 12 months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21</a:t>
            </a:fld>
            <a:endParaRPr lang="en-US" dirty="0"/>
          </a:p>
        </p:txBody>
      </p:sp>
    </p:spTree>
    <p:extLst>
      <p:ext uri="{BB962C8B-B14F-4D97-AF65-F5344CB8AC3E}">
        <p14:creationId xmlns:p14="http://schemas.microsoft.com/office/powerpoint/2010/main" val="1450882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P1: Of all children who enter foster care in a 12-month period, what percent discharged to permanency within 12 months of entering foster care?</a:t>
            </a:r>
            <a:endParaRPr lang="en-US" sz="2800" b="1" dirty="0" smtClean="0"/>
          </a:p>
          <a:p>
            <a:r>
              <a:rPr lang="en-US" sz="2800" dirty="0" smtClean="0"/>
              <a:t>What’s changed from CFSR 2?</a:t>
            </a:r>
          </a:p>
          <a:p>
            <a:pPr lvl="1"/>
            <a:r>
              <a:rPr lang="en-US" sz="2400" dirty="0" smtClean="0"/>
              <a:t>Expanded definition of permanence includes reunification, adoption, or guardianship vs. reunification</a:t>
            </a:r>
            <a:r>
              <a:rPr lang="en-US" dirty="0" smtClean="0"/>
              <a:t> </a:t>
            </a:r>
            <a:r>
              <a:rPr lang="en-US" sz="2400" dirty="0" smtClean="0"/>
              <a:t>only</a:t>
            </a:r>
          </a:p>
          <a:p>
            <a:pPr lvl="1"/>
            <a:r>
              <a:rPr lang="en-US" sz="2400" dirty="0" smtClean="0"/>
              <a:t>Includes all children entering foster care during the year vs. just those who were removed for the first time</a:t>
            </a:r>
          </a:p>
          <a:p>
            <a:pPr lvl="1"/>
            <a:r>
              <a:rPr lang="en-US" sz="2400" dirty="0" smtClean="0"/>
              <a:t>Entry cohort window is 12 months vs. 6 months</a:t>
            </a:r>
          </a:p>
          <a:p>
            <a:pPr lvl="0"/>
            <a:r>
              <a:rPr lang="en-US" sz="2400" dirty="0" smtClean="0"/>
              <a:t>Excluded:</a:t>
            </a:r>
          </a:p>
          <a:p>
            <a:pPr marL="171450" indent="-171450">
              <a:buFont typeface="Arial"/>
              <a:buChar char="•"/>
            </a:pPr>
            <a:r>
              <a:rPr lang="en-US" sz="2400" dirty="0" smtClean="0"/>
              <a:t>Children in care for less than 8 days</a:t>
            </a:r>
          </a:p>
          <a:p>
            <a:pPr marL="171450" indent="-171450">
              <a:buFont typeface="Arial"/>
              <a:buChar char="•"/>
            </a:pPr>
            <a:r>
              <a:rPr lang="en-US" sz="2400" dirty="0" smtClean="0"/>
              <a:t>Children entering care at</a:t>
            </a:r>
            <a:r>
              <a:rPr lang="en-US" sz="2400" baseline="0" dirty="0" smtClean="0"/>
              <a:t> age </a:t>
            </a:r>
            <a:r>
              <a:rPr lang="en-US" sz="2400" dirty="0" smtClean="0"/>
              <a:t>18+</a:t>
            </a:r>
          </a:p>
          <a:p>
            <a:pPr lvl="0"/>
            <a:endParaRPr 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24</a:t>
            </a:fld>
            <a:endParaRPr lang="en-US"/>
          </a:p>
        </p:txBody>
      </p:sp>
    </p:spTree>
    <p:extLst>
      <p:ext uri="{BB962C8B-B14F-4D97-AF65-F5344CB8AC3E}">
        <p14:creationId xmlns:p14="http://schemas.microsoft.com/office/powerpoint/2010/main" val="613116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P1: “Of all children who enter foster care in a 12-month period, what percent discharged to permanency within 12 months of entering foster care?”</a:t>
            </a:r>
            <a:endParaRPr lang="en-US" dirty="0" smtClean="0"/>
          </a:p>
          <a:p>
            <a:endParaRPr lang="en-US" dirty="0" smtClean="0"/>
          </a:p>
          <a:p>
            <a:r>
              <a:rPr lang="en-US" dirty="0" smtClean="0"/>
              <a:t>Child 1:</a:t>
            </a:r>
            <a:r>
              <a:rPr lang="en-US" baseline="0" dirty="0" smtClean="0"/>
              <a:t> 7 months, entered care </a:t>
            </a:r>
            <a:r>
              <a:rPr lang="en-US" b="1" u="sng" baseline="0" dirty="0" smtClean="0"/>
              <a:t>prior to</a:t>
            </a:r>
            <a:r>
              <a:rPr lang="en-US" baseline="0" dirty="0" smtClean="0"/>
              <a:t> 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2: 2 months, entered care </a:t>
            </a:r>
            <a:r>
              <a:rPr lang="en-US" b="1" u="sng" baseline="0" dirty="0" smtClean="0"/>
              <a:t>during</a:t>
            </a:r>
            <a:r>
              <a:rPr lang="en-US" baseline="0" dirty="0" smtClean="0"/>
              <a:t> 12-month period, exit to reunification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a:t>
            </a:r>
            <a:r>
              <a:rPr lang="en-US" baseline="0" dirty="0" smtClean="0"/>
              <a:t>3: 17 months, entered care </a:t>
            </a:r>
            <a:r>
              <a:rPr lang="en-US" b="1" u="sng" baseline="0" dirty="0" smtClean="0"/>
              <a:t>prior to</a:t>
            </a:r>
            <a:r>
              <a:rPr lang="en-US" baseline="0" dirty="0" smtClean="0"/>
              <a:t> 12-month period, exit to reunification, but </a:t>
            </a:r>
            <a:r>
              <a:rPr lang="en-US" b="1" u="sng" baseline="0" dirty="0" smtClean="0"/>
              <a:t>not within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4: 9 months, entered care </a:t>
            </a:r>
            <a:r>
              <a:rPr lang="en-US" b="1" u="sng" baseline="0" dirty="0" smtClean="0"/>
              <a:t>during </a:t>
            </a:r>
            <a:r>
              <a:rPr lang="en-US" baseline="0" dirty="0" smtClean="0"/>
              <a:t>12-month period, exit to guardianship</a:t>
            </a:r>
          </a:p>
          <a:p>
            <a:r>
              <a:rPr lang="en-US" dirty="0" smtClean="0"/>
              <a:t>Child 5: 4 months</a:t>
            </a:r>
            <a:r>
              <a:rPr lang="en-US" baseline="0" dirty="0" smtClean="0"/>
              <a:t>, entered care </a:t>
            </a:r>
            <a:r>
              <a:rPr lang="en-US" b="1" u="sng" baseline="0" dirty="0" smtClean="0"/>
              <a:t>prior to</a:t>
            </a:r>
            <a:r>
              <a:rPr lang="en-US" baseline="0" dirty="0" smtClean="0"/>
              <a:t> 12-month period, exit to reunification</a:t>
            </a:r>
          </a:p>
          <a:p>
            <a:r>
              <a:rPr lang="en-US" dirty="0" smtClean="0"/>
              <a:t>Child </a:t>
            </a:r>
            <a:r>
              <a:rPr lang="en-US" baseline="0" dirty="0" smtClean="0"/>
              <a:t>6: 20 months, entered care </a:t>
            </a:r>
            <a:r>
              <a:rPr lang="en-US" b="1" u="sng" baseline="0" dirty="0" smtClean="0"/>
              <a:t>during </a:t>
            </a:r>
            <a:r>
              <a:rPr lang="en-US" baseline="0" dirty="0" smtClean="0"/>
              <a:t>12-month period, no exit</a:t>
            </a:r>
          </a:p>
          <a:p>
            <a:r>
              <a:rPr lang="en-US" dirty="0" smtClean="0"/>
              <a:t>Child </a:t>
            </a:r>
            <a:r>
              <a:rPr lang="en-US" baseline="0" dirty="0" smtClean="0"/>
              <a:t>7: 5 months, entered care </a:t>
            </a:r>
            <a:r>
              <a:rPr lang="en-US" b="1" u="sng" baseline="0" dirty="0" smtClean="0"/>
              <a:t>during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8: 17 months, entered care </a:t>
            </a:r>
            <a:r>
              <a:rPr lang="en-US" b="1" u="sng" baseline="0" dirty="0" smtClean="0"/>
              <a:t>during </a:t>
            </a:r>
            <a:r>
              <a:rPr lang="en-US" baseline="0" dirty="0" smtClean="0"/>
              <a:t>12-month period, exit to reunification, but </a:t>
            </a:r>
            <a:r>
              <a:rPr lang="en-US" b="1" u="sng" baseline="0" dirty="0" smtClean="0"/>
              <a:t>not within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9: 2 months, entered care </a:t>
            </a:r>
            <a:r>
              <a:rPr lang="en-US" b="1" u="sng" baseline="0" dirty="0" smtClean="0"/>
              <a:t>prior to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10: 7 months, entered care </a:t>
            </a:r>
            <a:r>
              <a:rPr lang="en-US" b="1" u="sng" baseline="0" dirty="0" smtClean="0"/>
              <a:t>during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25</a:t>
            </a:fld>
            <a:endParaRPr lang="en-US" dirty="0"/>
          </a:p>
        </p:txBody>
      </p:sp>
    </p:spTree>
    <p:extLst>
      <p:ext uri="{BB962C8B-B14F-4D97-AF65-F5344CB8AC3E}">
        <p14:creationId xmlns:p14="http://schemas.microsoft.com/office/powerpoint/2010/main" val="1450882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P2/P3:</a:t>
            </a:r>
            <a:r>
              <a:rPr lang="en-US" b="1" baseline="0" dirty="0" smtClean="0"/>
              <a:t> </a:t>
            </a:r>
            <a:r>
              <a:rPr lang="en-US" b="1" dirty="0" smtClean="0"/>
              <a:t>Of all children in foster care on the first day of the 12-month period, who had been in foster care (in that episode) for 12-23 months (P2)</a:t>
            </a:r>
            <a:r>
              <a:rPr lang="en-US" b="1" baseline="0" dirty="0" smtClean="0"/>
              <a:t> or for 24 months or more (P3)</a:t>
            </a:r>
            <a:r>
              <a:rPr lang="en-US" b="1" dirty="0" smtClean="0"/>
              <a:t>, what percent discharged to permanency within 12 months of the first day? </a:t>
            </a:r>
          </a:p>
          <a:p>
            <a:r>
              <a:rPr lang="en-US" dirty="0" smtClean="0"/>
              <a:t>What’s changed from CFSR 2?</a:t>
            </a:r>
          </a:p>
          <a:p>
            <a:pPr lvl="1"/>
            <a:r>
              <a:rPr lang="en-US" dirty="0" smtClean="0"/>
              <a:t>P2</a:t>
            </a:r>
            <a:r>
              <a:rPr lang="en-US" baseline="0" dirty="0" smtClean="0"/>
              <a:t> is a n</a:t>
            </a:r>
            <a:r>
              <a:rPr lang="en-US" dirty="0" smtClean="0"/>
              <a:t>ew measure with an intermediate time period (between 12 and 23 months)</a:t>
            </a:r>
          </a:p>
          <a:p>
            <a:pPr lvl="0"/>
            <a:r>
              <a:rPr lang="en-US" dirty="0" smtClean="0"/>
              <a:t>Excludes:</a:t>
            </a:r>
          </a:p>
          <a:p>
            <a:pPr marL="171450" indent="-171450">
              <a:buFont typeface="Arial"/>
              <a:buChar char="•"/>
            </a:pPr>
            <a:r>
              <a:rPr lang="en-US" baseline="0" dirty="0" smtClean="0"/>
              <a:t>Children who were age 18+ on the first day of the year</a:t>
            </a:r>
          </a:p>
          <a:p>
            <a:pPr marL="171450" indent="-171450">
              <a:buFont typeface="Arial"/>
              <a:buChar char="•"/>
            </a:pPr>
            <a:r>
              <a:rPr lang="en-US" baseline="0" dirty="0" smtClean="0"/>
              <a:t>No Trial Home Visit adjustment</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26</a:t>
            </a:fld>
            <a:endParaRPr lang="en-US"/>
          </a:p>
        </p:txBody>
      </p:sp>
    </p:spTree>
    <p:extLst>
      <p:ext uri="{BB962C8B-B14F-4D97-AF65-F5344CB8AC3E}">
        <p14:creationId xmlns:p14="http://schemas.microsoft.com/office/powerpoint/2010/main" val="531062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 1:</a:t>
            </a:r>
            <a:r>
              <a:rPr lang="en-US" baseline="0" dirty="0" smtClean="0"/>
              <a:t> 	No time prior to first day, exit to reunification (7 months total)</a:t>
            </a:r>
          </a:p>
          <a:p>
            <a:r>
              <a:rPr lang="en-US" dirty="0" smtClean="0"/>
              <a:t>Child </a:t>
            </a:r>
            <a:r>
              <a:rPr lang="en-US" baseline="0" dirty="0" smtClean="0"/>
              <a:t>2: 	23 months prior to first day, no exit (more than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3: 	1 month prior to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4: 	36 months prior to first day, exit to adoption (46 months total)</a:t>
            </a:r>
          </a:p>
          <a:p>
            <a:r>
              <a:rPr lang="en-US" dirty="0" smtClean="0"/>
              <a:t>Child </a:t>
            </a:r>
            <a:r>
              <a:rPr lang="en-US" baseline="0" dirty="0" smtClean="0"/>
              <a:t>5: 	24 months prior to first day, </a:t>
            </a:r>
            <a:r>
              <a:rPr lang="en-US" i="0" baseline="0" dirty="0" smtClean="0"/>
              <a:t>exit</a:t>
            </a:r>
            <a:r>
              <a:rPr lang="en-US" baseline="0" dirty="0" smtClean="0"/>
              <a:t> to reunification (30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a:t>
            </a:r>
            <a:r>
              <a:rPr lang="en-US" baseline="0" dirty="0" smtClean="0"/>
              <a:t> 6: 	12 months prior to first day, exit to guardianship (14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7: 	10 months prior to first day, no exit (37 months total)</a:t>
            </a:r>
          </a:p>
          <a:p>
            <a:r>
              <a:rPr lang="en-US" dirty="0" smtClean="0"/>
              <a:t>Child 8: 	14 months prior to the first day</a:t>
            </a:r>
            <a:r>
              <a:rPr lang="en-US" baseline="0" dirty="0" smtClean="0"/>
              <a:t>, exit to reunification (22 months total)</a:t>
            </a:r>
          </a:p>
          <a:p>
            <a:r>
              <a:rPr lang="en-US" baseline="0" dirty="0" smtClean="0"/>
              <a:t>Child 9: 	22 months prior to the first day, exit to guardianship (46 months total)</a:t>
            </a:r>
          </a:p>
          <a:p>
            <a:r>
              <a:rPr lang="en-US" dirty="0" smtClean="0"/>
              <a:t>Child </a:t>
            </a:r>
            <a:r>
              <a:rPr lang="en-US" baseline="0" dirty="0" smtClean="0"/>
              <a:t>10: 	18 months prior to the first day, exit to adoption (20 months total)</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Child 11:  	25 months prior to the first day, exit to adoption (38 months total)</a:t>
            </a:r>
          </a:p>
          <a:p>
            <a:r>
              <a:rPr lang="en-US" dirty="0" smtClean="0"/>
              <a:t>Child </a:t>
            </a:r>
            <a:r>
              <a:rPr lang="en-US" baseline="0" dirty="0" smtClean="0"/>
              <a:t>12: 	No time prior to first day, exit to reunification (6 months total)</a:t>
            </a:r>
          </a:p>
          <a:p>
            <a:r>
              <a:rPr lang="en-US" baseline="0" dirty="0" smtClean="0"/>
              <a:t>Child 13: 	27 months prior to the first day, exit to adoption (34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14: 	14 months prior to the first day, exit to reunification (18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15: 	No time prior to the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16:  	30 months prior to the first day, exit to guardianship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17: 	1 month prior to first day, exit to reunification (13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18: 	6 months prior to the first day, exit to adoption (11 months total)</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27</a:t>
            </a:fld>
            <a:endParaRPr lang="en-US" dirty="0"/>
          </a:p>
        </p:txBody>
      </p:sp>
    </p:spTree>
    <p:extLst>
      <p:ext uri="{BB962C8B-B14F-4D97-AF65-F5344CB8AC3E}">
        <p14:creationId xmlns:p14="http://schemas.microsoft.com/office/powerpoint/2010/main" val="1450882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400" b="1" dirty="0" smtClean="0">
                <a:solidFill>
                  <a:srgbClr val="BEAA64"/>
                </a:solidFill>
                <a:latin typeface="Times New Roman"/>
                <a:cs typeface="Times New Roman"/>
              </a:rPr>
              <a:t>P2:</a:t>
            </a:r>
            <a:r>
              <a:rPr lang="en-US" sz="2400" b="1" baseline="0" dirty="0" smtClean="0">
                <a:solidFill>
                  <a:srgbClr val="BEAA64"/>
                </a:solidFill>
                <a:latin typeface="Times New Roman"/>
                <a:cs typeface="Times New Roman"/>
              </a:rPr>
              <a:t> </a:t>
            </a:r>
            <a:r>
              <a:rPr lang="en-US" sz="2400" b="1" dirty="0" smtClean="0">
                <a:solidFill>
                  <a:srgbClr val="BEAA64"/>
                </a:solidFill>
                <a:latin typeface="Times New Roman"/>
                <a:cs typeface="Times New Roman"/>
              </a:rPr>
              <a:t>“Of all children in care on the first day of the 12-month period who had been in care between 12 and 23 months, what percent discharged to permanency within 12 months?”</a:t>
            </a:r>
            <a:endParaRPr lang="en-US" sz="2400" b="1" dirty="0" smtClean="0">
              <a:solidFill>
                <a:schemeClr val="bg1"/>
              </a:solidFill>
              <a:latin typeface="Times New Roman"/>
              <a:cs typeface="Times New Roman"/>
            </a:endParaRPr>
          </a:p>
          <a:p>
            <a:endParaRPr lang="en-US" dirty="0" smtClean="0"/>
          </a:p>
          <a:p>
            <a:r>
              <a:rPr lang="en-US" dirty="0" smtClean="0"/>
              <a:t>Child 1:</a:t>
            </a:r>
            <a:r>
              <a:rPr lang="en-US" baseline="0" dirty="0" smtClean="0"/>
              <a:t> 	No time prior to first day, exit to reunification (7 months total)</a:t>
            </a:r>
          </a:p>
          <a:p>
            <a:r>
              <a:rPr lang="en-US" dirty="0" smtClean="0"/>
              <a:t>Child </a:t>
            </a:r>
            <a:r>
              <a:rPr lang="en-US" baseline="0" dirty="0" smtClean="0"/>
              <a:t>2: 	23 months prior to first day, no exit (more than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3: 	1 month prior to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4: 	36 months prior to first day, exit to adoption (46 months total)</a:t>
            </a:r>
          </a:p>
          <a:p>
            <a:r>
              <a:rPr lang="en-US" dirty="0" smtClean="0"/>
              <a:t>Child </a:t>
            </a:r>
            <a:r>
              <a:rPr lang="en-US" baseline="0" dirty="0" smtClean="0"/>
              <a:t>5: 	24 months prior to first day, </a:t>
            </a:r>
            <a:r>
              <a:rPr lang="en-US" i="0" baseline="0" dirty="0" smtClean="0"/>
              <a:t>exit</a:t>
            </a:r>
            <a:r>
              <a:rPr lang="en-US" baseline="0" dirty="0" smtClean="0"/>
              <a:t> to reunification (30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a:t>
            </a:r>
            <a:r>
              <a:rPr lang="en-US" baseline="0" dirty="0" smtClean="0"/>
              <a:t> 6: 	12 months prior to first day, exit to guardianship (14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7: 	10 months prior to first day, no exit (37 months total)</a:t>
            </a:r>
          </a:p>
          <a:p>
            <a:r>
              <a:rPr lang="en-US" dirty="0" smtClean="0"/>
              <a:t>Child 8: 	14 months prior to the first day</a:t>
            </a:r>
            <a:r>
              <a:rPr lang="en-US" baseline="0" dirty="0" smtClean="0"/>
              <a:t>, exit to reunification (22 months total)</a:t>
            </a:r>
          </a:p>
          <a:p>
            <a:r>
              <a:rPr lang="en-US" baseline="0" dirty="0" smtClean="0"/>
              <a:t>Child 9: 	22 months prior to the first day, exit to guardianship (46 months total)</a:t>
            </a:r>
          </a:p>
          <a:p>
            <a:r>
              <a:rPr lang="en-US" dirty="0" smtClean="0"/>
              <a:t>Child </a:t>
            </a:r>
            <a:r>
              <a:rPr lang="en-US" baseline="0" dirty="0" smtClean="0"/>
              <a:t>10: 	18 months prior to the first day, exit to adoption (20 months total)</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Child 11:  	25 months prior to the first day, exit to adoption (38 months total)</a:t>
            </a:r>
          </a:p>
          <a:p>
            <a:r>
              <a:rPr lang="en-US" dirty="0" smtClean="0"/>
              <a:t>Child </a:t>
            </a:r>
            <a:r>
              <a:rPr lang="en-US" baseline="0" dirty="0" smtClean="0"/>
              <a:t>12: 	No time prior to first day, exit to reunification (6 months total)</a:t>
            </a:r>
          </a:p>
          <a:p>
            <a:r>
              <a:rPr lang="en-US" baseline="0" dirty="0" smtClean="0"/>
              <a:t>Child 13: 	27 months prior to the first day, exit to adoption (34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14: 	14 months prior to the first day, exit to reunification (18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15: 	No time prior to the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16:  	30 months prior to the first day, exit to guardianship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17: 	1 month prior to first day, exit to reunification (13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18: 	6 months prior to the first day, exit to adoption (11 months total)</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28</a:t>
            </a:fld>
            <a:endParaRPr lang="en-US" dirty="0"/>
          </a:p>
        </p:txBody>
      </p:sp>
    </p:spTree>
    <p:extLst>
      <p:ext uri="{BB962C8B-B14F-4D97-AF65-F5344CB8AC3E}">
        <p14:creationId xmlns:p14="http://schemas.microsoft.com/office/powerpoint/2010/main" val="1450882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400" b="1" dirty="0" smtClean="0">
                <a:solidFill>
                  <a:srgbClr val="BEAA64"/>
                </a:solidFill>
                <a:latin typeface="Times New Roman"/>
                <a:cs typeface="Times New Roman"/>
              </a:rPr>
              <a:t>P3: “Of all children in care on the first day of the 12-month period who had been in care for 24 months or more, what percent discharged to permanency within 12 months?”</a:t>
            </a:r>
            <a:endParaRPr lang="en-US" sz="2400" b="1" dirty="0" smtClean="0">
              <a:solidFill>
                <a:schemeClr val="bg1"/>
              </a:solidFill>
              <a:latin typeface="Times New Roman"/>
              <a:cs typeface="Times New Roman"/>
            </a:endParaRPr>
          </a:p>
          <a:p>
            <a:endParaRPr lang="en-US" dirty="0" smtClean="0"/>
          </a:p>
          <a:p>
            <a:r>
              <a:rPr lang="en-US" dirty="0" smtClean="0"/>
              <a:t>Child 1:</a:t>
            </a:r>
            <a:r>
              <a:rPr lang="en-US" baseline="0" dirty="0" smtClean="0"/>
              <a:t> 	No time prior to first day, exit to reunification (7 months total)</a:t>
            </a:r>
          </a:p>
          <a:p>
            <a:r>
              <a:rPr lang="en-US" dirty="0" smtClean="0"/>
              <a:t>Child </a:t>
            </a:r>
            <a:r>
              <a:rPr lang="en-US" baseline="0" dirty="0" smtClean="0"/>
              <a:t>2: 	23 months prior to first day, no exit (more than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3: 	1 month prior to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4: 	36 months prior to first day, exit to adoption (46 months total)</a:t>
            </a:r>
          </a:p>
          <a:p>
            <a:r>
              <a:rPr lang="en-US" dirty="0" smtClean="0"/>
              <a:t>Child </a:t>
            </a:r>
            <a:r>
              <a:rPr lang="en-US" baseline="0" dirty="0" smtClean="0"/>
              <a:t>5: 	24 months prior to first day, </a:t>
            </a:r>
            <a:r>
              <a:rPr lang="en-US" i="0" baseline="0" dirty="0" smtClean="0"/>
              <a:t>exit</a:t>
            </a:r>
            <a:r>
              <a:rPr lang="en-US" baseline="0" dirty="0" smtClean="0"/>
              <a:t> to reunification (30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a:t>
            </a:r>
            <a:r>
              <a:rPr lang="en-US" baseline="0" dirty="0" smtClean="0"/>
              <a:t> 6: 	12 months prior to first day, exit to guardianship (14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7: 	10 months prior to first day, no exit (37 months total)</a:t>
            </a:r>
          </a:p>
          <a:p>
            <a:r>
              <a:rPr lang="en-US" dirty="0" smtClean="0"/>
              <a:t>Child 8: 	14 months prior to the first day</a:t>
            </a:r>
            <a:r>
              <a:rPr lang="en-US" baseline="0" dirty="0" smtClean="0"/>
              <a:t>, exit to reunification (22 months total)</a:t>
            </a:r>
          </a:p>
          <a:p>
            <a:r>
              <a:rPr lang="en-US" baseline="0" dirty="0" smtClean="0"/>
              <a:t>Child 9: 	22 months prior to the first day, exit to guardianship (46 months total)</a:t>
            </a:r>
          </a:p>
          <a:p>
            <a:r>
              <a:rPr lang="en-US" dirty="0" smtClean="0"/>
              <a:t>Child </a:t>
            </a:r>
            <a:r>
              <a:rPr lang="en-US" baseline="0" dirty="0" smtClean="0"/>
              <a:t>10: 	18 months prior to the first day, exit to adoption (20 months total)</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Child 11:  	25 months prior to the first day, exit to adoption (38 months total)</a:t>
            </a:r>
          </a:p>
          <a:p>
            <a:r>
              <a:rPr lang="en-US" dirty="0" smtClean="0"/>
              <a:t>Child </a:t>
            </a:r>
            <a:r>
              <a:rPr lang="en-US" baseline="0" dirty="0" smtClean="0"/>
              <a:t>12: 	No time prior to first day, exit to reunification (6 months total)</a:t>
            </a:r>
          </a:p>
          <a:p>
            <a:r>
              <a:rPr lang="en-US" baseline="0" dirty="0" smtClean="0"/>
              <a:t>Child 13: 	27 months prior to the first day, exit to adoption (34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14: 	14 months prior to the first day, exit to reunification (18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15: 	No time prior to the first day, exit to reunification (2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16:  	30 months prior to the first day, exit to guardianship (48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17: 	1 month prior to first day, exit to reunification (13 months total)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Child 18: 	6 months prior to the first day, exit to adoption (11 months total)</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29</a:t>
            </a:fld>
            <a:endParaRPr lang="en-US" dirty="0"/>
          </a:p>
        </p:txBody>
      </p:sp>
    </p:spTree>
    <p:extLst>
      <p:ext uri="{BB962C8B-B14F-4D97-AF65-F5344CB8AC3E}">
        <p14:creationId xmlns:p14="http://schemas.microsoft.com/office/powerpoint/2010/main" val="1450882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P4:</a:t>
            </a:r>
            <a:r>
              <a:rPr lang="en-US" b="1" baseline="0" dirty="0" smtClean="0"/>
              <a:t> </a:t>
            </a:r>
            <a:r>
              <a:rPr lang="en-US" b="1" dirty="0" smtClean="0"/>
              <a:t>Of all children who enter foster care in a 12- month period and are discharged within 12 months to reunification or guardianship, what percent re-entered foster care within 12 months of their date of discharge?</a:t>
            </a:r>
          </a:p>
          <a:p>
            <a:r>
              <a:rPr lang="en-US" dirty="0" smtClean="0"/>
              <a:t>What’s changed from CFSR 2?</a:t>
            </a:r>
          </a:p>
          <a:p>
            <a:pPr lvl="1"/>
            <a:r>
              <a:rPr lang="en-US" dirty="0" smtClean="0"/>
              <a:t>Entry cohort (denominator includes all children who enter care during the year and exit within 12 months) vs. all children who exit during the year </a:t>
            </a:r>
          </a:p>
          <a:p>
            <a:pPr lvl="1"/>
            <a:r>
              <a:rPr lang="en-US" dirty="0" smtClean="0"/>
              <a:t>Includes exits to reunification and guardianship vs. reunification only</a:t>
            </a:r>
          </a:p>
          <a:p>
            <a:pPr lvl="0"/>
            <a:r>
              <a:rPr lang="en-US" dirty="0" smtClean="0"/>
              <a:t>Excluded:</a:t>
            </a:r>
          </a:p>
          <a:p>
            <a:pPr marL="171450" indent="-171450">
              <a:buFont typeface="Arial"/>
              <a:buChar char="•"/>
            </a:pPr>
            <a:r>
              <a:rPr lang="en-US" sz="1200" dirty="0" smtClean="0"/>
              <a:t>Children in care for less than 8 days</a:t>
            </a:r>
          </a:p>
          <a:p>
            <a:pPr marL="171450" indent="-171450">
              <a:buFont typeface="Arial"/>
              <a:buChar char="•"/>
            </a:pPr>
            <a:r>
              <a:rPr lang="en-US" sz="1200" dirty="0" smtClean="0"/>
              <a:t>Children entering</a:t>
            </a:r>
            <a:r>
              <a:rPr lang="en-US" sz="1200" baseline="0" dirty="0" smtClean="0"/>
              <a:t> or exiting</a:t>
            </a:r>
            <a:r>
              <a:rPr lang="en-US" sz="1200" dirty="0" smtClean="0"/>
              <a:t> care at</a:t>
            </a:r>
            <a:r>
              <a:rPr lang="en-US" sz="1200" baseline="0" dirty="0" smtClean="0"/>
              <a:t> age </a:t>
            </a:r>
            <a:r>
              <a:rPr lang="en-US" sz="1200" dirty="0" smtClean="0"/>
              <a:t>18+</a:t>
            </a:r>
          </a:p>
          <a:p>
            <a:pPr marL="0" marR="0" indent="0" algn="l" defTabSz="914400" rtl="0" eaLnBrk="0" fontAlgn="base" latinLnBrk="0" hangingPunct="0">
              <a:lnSpc>
                <a:spcPct val="100000"/>
              </a:lnSpc>
              <a:spcBef>
                <a:spcPct val="30000"/>
              </a:spcBef>
              <a:spcAft>
                <a:spcPct val="0"/>
              </a:spcAft>
              <a:buClrTx/>
              <a:buSzTx/>
              <a:buFont typeface="Arial"/>
              <a:buNone/>
              <a:tabLst/>
              <a:defRPr/>
            </a:pPr>
            <a:r>
              <a:rPr lang="en-US" sz="1200" kern="1200" dirty="0" smtClean="0">
                <a:solidFill>
                  <a:schemeClr val="tx1"/>
                </a:solidFill>
                <a:effectLst/>
                <a:latin typeface="Arial" charset="0"/>
                <a:ea typeface="+mn-ea"/>
                <a:cs typeface="+mn-cs"/>
              </a:rPr>
              <a:t>Note:</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Arial" charset="0"/>
                <a:ea typeface="+mn-ea"/>
                <a:cs typeface="+mn-cs"/>
              </a:rPr>
              <a:t>If a child has multiple re-entries to foster care within 12 months of their discharge, only the first re-entry is selected. </a:t>
            </a:r>
            <a:endParaRPr lang="en-US" dirty="0" smtClean="0"/>
          </a:p>
          <a:p>
            <a:pPr lvl="0"/>
            <a:endParaRPr lang="en-US" dirty="0" smtClean="0"/>
          </a:p>
          <a:p>
            <a:pPr marL="0" indent="0">
              <a:buNone/>
            </a:pPr>
            <a:r>
              <a:rPr lang="en-US" b="1" dirty="0" smtClean="0"/>
              <a:t>P5: Of all children who enter foster care in a 12- month period, what is the rate of placement moves per day of foster care?</a:t>
            </a:r>
          </a:p>
          <a:p>
            <a:r>
              <a:rPr lang="en-US" dirty="0" smtClean="0"/>
              <a:t>What’s changed?</a:t>
            </a:r>
          </a:p>
          <a:p>
            <a:pPr lvl="1"/>
            <a:r>
              <a:rPr lang="en-US" dirty="0" smtClean="0"/>
              <a:t>Entry cohort vs. all children in care for less than 12 months</a:t>
            </a:r>
          </a:p>
          <a:p>
            <a:pPr lvl="1"/>
            <a:r>
              <a:rPr lang="en-US" dirty="0" smtClean="0"/>
              <a:t>Controls for time in care by constructing a moves/placement day vs. the number of moves per child</a:t>
            </a:r>
          </a:p>
          <a:p>
            <a:pPr lvl="1"/>
            <a:r>
              <a:rPr lang="en-US" dirty="0" smtClean="0"/>
              <a:t>Accurately accounts for actual number of moves vs. the prior “2 or more” indicator</a:t>
            </a:r>
          </a:p>
          <a:p>
            <a:r>
              <a:rPr lang="en-US" dirty="0" smtClean="0"/>
              <a:t>Excluded:</a:t>
            </a:r>
          </a:p>
          <a:p>
            <a:pPr marL="171450" indent="-171450">
              <a:buFont typeface="Arial"/>
              <a:buChar char="•"/>
            </a:pPr>
            <a:r>
              <a:rPr lang="en-US" sz="1200" dirty="0" smtClean="0"/>
              <a:t>Children in care for less than 8 days</a:t>
            </a:r>
          </a:p>
          <a:p>
            <a:pPr marL="171450" indent="-171450">
              <a:buFont typeface="Arial"/>
              <a:buChar char="•"/>
            </a:pPr>
            <a:r>
              <a:rPr lang="en-US" sz="1200" dirty="0" smtClean="0"/>
              <a:t>Children entering</a:t>
            </a:r>
            <a:r>
              <a:rPr lang="en-US" sz="1200" baseline="0" dirty="0" smtClean="0"/>
              <a:t> or exiting</a:t>
            </a:r>
            <a:r>
              <a:rPr lang="en-US" sz="1200" dirty="0" smtClean="0"/>
              <a:t> care at</a:t>
            </a:r>
            <a:r>
              <a:rPr lang="en-US" sz="1200" baseline="0" dirty="0" smtClean="0"/>
              <a:t> age </a:t>
            </a:r>
            <a:r>
              <a:rPr lang="en-US" sz="1200" dirty="0" smtClean="0"/>
              <a:t>18+</a:t>
            </a:r>
          </a:p>
          <a:p>
            <a:r>
              <a:rPr lang="en-US" sz="1200" kern="1200" dirty="0" smtClean="0">
                <a:solidFill>
                  <a:schemeClr val="tx1"/>
                </a:solidFill>
                <a:effectLst/>
                <a:latin typeface="Arial" charset="0"/>
                <a:ea typeface="+mn-ea"/>
                <a:cs typeface="+mn-cs"/>
              </a:rPr>
              <a:t>Note:</a:t>
            </a:r>
          </a:p>
          <a:p>
            <a:pPr marL="171450" indent="-171450">
              <a:buFont typeface="Arial"/>
              <a:buChar char="•"/>
            </a:pPr>
            <a:r>
              <a:rPr lang="en-US" sz="1200" kern="1200" dirty="0" smtClean="0">
                <a:solidFill>
                  <a:schemeClr val="tx1"/>
                </a:solidFill>
                <a:effectLst/>
                <a:latin typeface="Arial" charset="0"/>
                <a:ea typeface="+mn-ea"/>
                <a:cs typeface="+mn-cs"/>
              </a:rPr>
              <a:t>The initial removal from home (and into foster care) is not counted as a placement move. </a:t>
            </a:r>
            <a:endParaRPr lang="en-US" dirty="0" smtClean="0"/>
          </a:p>
          <a:p>
            <a:endParaRPr lang="en-US" b="1"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30</a:t>
            </a:fld>
            <a:endParaRPr lang="en-US"/>
          </a:p>
        </p:txBody>
      </p:sp>
    </p:spTree>
    <p:extLst>
      <p:ext uri="{BB962C8B-B14F-4D97-AF65-F5344CB8AC3E}">
        <p14:creationId xmlns:p14="http://schemas.microsoft.com/office/powerpoint/2010/main" val="27425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smtClean="0">
                <a:solidFill>
                  <a:schemeClr val="bg1"/>
                </a:solidFill>
                <a:latin typeface="Times New Roman"/>
                <a:cs typeface="Times New Roman"/>
              </a:rPr>
              <a:t>1994 AMENDMENTS</a:t>
            </a:r>
            <a:r>
              <a:rPr lang="en-US" sz="1200" u="sng" baseline="0" dirty="0" smtClean="0">
                <a:solidFill>
                  <a:schemeClr val="bg1"/>
                </a:solidFill>
                <a:latin typeface="Times New Roman"/>
                <a:cs typeface="Times New Roman"/>
              </a:rPr>
              <a:t> TO THE SOCIAL SECURITY ACT</a:t>
            </a:r>
            <a:endParaRPr lang="en-US" sz="1200" u="sng" dirty="0" smtClean="0">
              <a:solidFill>
                <a:schemeClr val="bg1"/>
              </a:solidFill>
              <a:latin typeface="Times New Roman"/>
              <a:cs typeface="Times New Roman"/>
            </a:endParaRPr>
          </a:p>
          <a:p>
            <a:pPr marL="171450" indent="-171450">
              <a:buFont typeface="Arial"/>
              <a:buChar char="•"/>
            </a:pPr>
            <a:r>
              <a:rPr lang="en-US" sz="1200" dirty="0" smtClean="0">
                <a:solidFill>
                  <a:schemeClr val="bg1"/>
                </a:solidFill>
                <a:latin typeface="Times New Roman"/>
                <a:cs typeface="Times New Roman"/>
              </a:rPr>
              <a:t>Amendments to the Social Security Act in 1994 mandated the U.S. Department of Health and Human Services (USDHHS) to determine a process for ensuring conformity with titles IV-B and IV-E of the Social Security Act </a:t>
            </a:r>
          </a:p>
          <a:p>
            <a:pPr marL="0" indent="0">
              <a:buFont typeface="Arial"/>
              <a:buNone/>
            </a:pPr>
            <a:endParaRPr lang="en-US" sz="1200" dirty="0" smtClean="0">
              <a:solidFill>
                <a:schemeClr val="bg1"/>
              </a:solidFill>
              <a:latin typeface="Times New Roman"/>
              <a:cs typeface="Times New Roman"/>
            </a:endParaRPr>
          </a:p>
          <a:p>
            <a:pPr marL="0" indent="0">
              <a:buFont typeface="Arial"/>
              <a:buNone/>
            </a:pPr>
            <a:r>
              <a:rPr lang="en-US" sz="1200" u="sng" dirty="0" smtClean="0">
                <a:solidFill>
                  <a:schemeClr val="bg1"/>
                </a:solidFill>
                <a:latin typeface="Times New Roman"/>
                <a:cs typeface="Times New Roman"/>
              </a:rPr>
              <a:t>ADOPTION AND SAFE FAMILIES</a:t>
            </a:r>
            <a:r>
              <a:rPr lang="en-US" sz="1200" u="sng" baseline="0" dirty="0" smtClean="0">
                <a:solidFill>
                  <a:schemeClr val="bg1"/>
                </a:solidFill>
                <a:latin typeface="Times New Roman"/>
                <a:cs typeface="Times New Roman"/>
              </a:rPr>
              <a:t> ACT</a:t>
            </a:r>
            <a:endParaRPr lang="en-US" sz="1200" u="sng" dirty="0" smtClean="0">
              <a:solidFill>
                <a:schemeClr val="bg1"/>
              </a:solidFill>
              <a:latin typeface="Times New Roman"/>
              <a:cs typeface="Times New Roman"/>
            </a:endParaRPr>
          </a:p>
          <a:p>
            <a:pPr marL="171450" indent="-171450">
              <a:buFont typeface="Arial"/>
              <a:buChar char="•"/>
            </a:pPr>
            <a:r>
              <a:rPr lang="en-US" sz="1200" dirty="0" smtClean="0">
                <a:solidFill>
                  <a:schemeClr val="bg1"/>
                </a:solidFill>
                <a:latin typeface="Times New Roman"/>
                <a:cs typeface="Times New Roman"/>
              </a:rPr>
              <a:t>The Adoption and Safe Families Act of 1997 directed USDHHS to develop a set of outcome measures that could be used to assess state performance in achieving the goals of safety; permanency; and child and family well-being </a:t>
            </a:r>
          </a:p>
          <a:p>
            <a:pPr marL="171450" indent="-171450">
              <a:buFont typeface="Arial"/>
              <a:buChar char="•"/>
            </a:pPr>
            <a:endParaRPr lang="en-US" sz="1200" dirty="0" smtClean="0">
              <a:solidFill>
                <a:schemeClr val="bg1"/>
              </a:solidFill>
              <a:latin typeface="Times New Roman"/>
              <a:cs typeface="Times New Roman"/>
            </a:endParaRPr>
          </a:p>
          <a:p>
            <a:pPr marL="0" indent="0">
              <a:buFont typeface="Arial"/>
              <a:buNone/>
            </a:pPr>
            <a:r>
              <a:rPr lang="en-US" sz="1200" u="sng" dirty="0" smtClean="0">
                <a:solidFill>
                  <a:schemeClr val="bg1"/>
                </a:solidFill>
                <a:latin typeface="Times New Roman"/>
                <a:cs typeface="Times New Roman"/>
              </a:rPr>
              <a:t>THE FINAL RULE</a:t>
            </a:r>
          </a:p>
          <a:p>
            <a:pPr marL="171450" indent="-171450">
              <a:buFont typeface="Arial"/>
              <a:buChar char="•"/>
            </a:pPr>
            <a:r>
              <a:rPr lang="en-US" sz="1200" dirty="0" smtClean="0">
                <a:solidFill>
                  <a:schemeClr val="bg1"/>
                </a:solidFill>
                <a:latin typeface="Times New Roman"/>
                <a:cs typeface="Times New Roman"/>
              </a:rPr>
              <a:t>In 2000, a final rule was published in the Federal Register that established a review system for monitoring state child welfare programs</a:t>
            </a:r>
          </a:p>
          <a:p>
            <a:pPr marL="171450" indent="-171450">
              <a:buFont typeface="Arial"/>
              <a:buChar char="•"/>
            </a:pPr>
            <a:r>
              <a:rPr lang="en-US" sz="1200" dirty="0" smtClean="0">
                <a:solidFill>
                  <a:schemeClr val="bg1"/>
                </a:solidFill>
                <a:latin typeface="Times New Roman"/>
                <a:cs typeface="Times New Roman"/>
              </a:rPr>
              <a:t>This system, called the Child and Family Services Reviews (CFSRs), is administered by the Children’s Bureau (a division of of USDHHS)</a:t>
            </a:r>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a:t>
            </a:fld>
            <a:endParaRPr lang="en-US"/>
          </a:p>
        </p:txBody>
      </p:sp>
    </p:spTree>
    <p:extLst>
      <p:ext uri="{BB962C8B-B14F-4D97-AF65-F5344CB8AC3E}">
        <p14:creationId xmlns:p14="http://schemas.microsoft.com/office/powerpoint/2010/main" val="2315734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P4:</a:t>
            </a:r>
            <a:r>
              <a:rPr lang="en-US" b="1" baseline="0" dirty="0" smtClean="0"/>
              <a:t> “</a:t>
            </a:r>
            <a:r>
              <a:rPr lang="en-US" b="1" dirty="0" smtClean="0"/>
              <a:t>Of all children who enter foster care in a 12- month period and are discharged within 12 months to reunification or guardianship, what percent re-entered foster care within 12 months of their date of discharge?”</a:t>
            </a:r>
          </a:p>
          <a:p>
            <a:endParaRPr lang="en-US" dirty="0" smtClean="0"/>
          </a:p>
          <a:p>
            <a:r>
              <a:rPr lang="en-US" dirty="0" smtClean="0"/>
              <a:t>Child 1:</a:t>
            </a:r>
            <a:r>
              <a:rPr lang="en-US" baseline="0" dirty="0" smtClean="0"/>
              <a:t> 7 months, entered care </a:t>
            </a:r>
            <a:r>
              <a:rPr lang="en-US" b="1" u="sng" baseline="0" dirty="0" smtClean="0"/>
              <a:t>prior to</a:t>
            </a:r>
            <a:r>
              <a:rPr lang="en-US" baseline="0" dirty="0" smtClean="0"/>
              <a:t> 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2: 2 months, entered care </a:t>
            </a:r>
            <a:r>
              <a:rPr lang="en-US" b="1" u="sng" baseline="0" dirty="0" smtClean="0"/>
              <a:t>during</a:t>
            </a:r>
            <a:r>
              <a:rPr lang="en-US" baseline="0" dirty="0" smtClean="0"/>
              <a:t> 12-month period, exit to reunification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Child </a:t>
            </a:r>
            <a:r>
              <a:rPr lang="en-US" baseline="0" dirty="0" smtClean="0"/>
              <a:t>3: 17 months, entered care </a:t>
            </a:r>
            <a:r>
              <a:rPr lang="en-US" b="1" u="sng" baseline="0" dirty="0" smtClean="0"/>
              <a:t>prior to</a:t>
            </a:r>
            <a:r>
              <a:rPr lang="en-US" baseline="0" dirty="0" smtClean="0"/>
              <a:t> 12-month period, exit to reunification, but </a:t>
            </a:r>
            <a:r>
              <a:rPr lang="en-US" b="1" u="sng" baseline="0" dirty="0" smtClean="0"/>
              <a:t>not within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4: 9 months, entered care </a:t>
            </a:r>
            <a:r>
              <a:rPr lang="en-US" b="1" u="sng" baseline="0" dirty="0" smtClean="0"/>
              <a:t>during </a:t>
            </a:r>
            <a:r>
              <a:rPr lang="en-US" baseline="0" dirty="0" smtClean="0"/>
              <a:t>12-month period, exit to guardianship</a:t>
            </a:r>
          </a:p>
          <a:p>
            <a:r>
              <a:rPr lang="en-US" dirty="0" smtClean="0"/>
              <a:t>Child 5: 4 months</a:t>
            </a:r>
            <a:r>
              <a:rPr lang="en-US" baseline="0" dirty="0" smtClean="0"/>
              <a:t>, entered care </a:t>
            </a:r>
            <a:r>
              <a:rPr lang="en-US" b="1" u="sng" baseline="0" dirty="0" smtClean="0"/>
              <a:t>prior to</a:t>
            </a:r>
            <a:r>
              <a:rPr lang="en-US" baseline="0" dirty="0" smtClean="0"/>
              <a:t> 12-month period, exit to reunification</a:t>
            </a:r>
          </a:p>
          <a:p>
            <a:r>
              <a:rPr lang="en-US" dirty="0" smtClean="0"/>
              <a:t>Child </a:t>
            </a:r>
            <a:r>
              <a:rPr lang="en-US" baseline="0" dirty="0" smtClean="0"/>
              <a:t>6: 20 months, entered care </a:t>
            </a:r>
            <a:r>
              <a:rPr lang="en-US" b="1" u="sng" baseline="0" dirty="0" smtClean="0"/>
              <a:t>during </a:t>
            </a:r>
            <a:r>
              <a:rPr lang="en-US" baseline="0" dirty="0" smtClean="0"/>
              <a:t>12-month period, no exit</a:t>
            </a:r>
          </a:p>
          <a:p>
            <a:r>
              <a:rPr lang="en-US" dirty="0" smtClean="0"/>
              <a:t>Child </a:t>
            </a:r>
            <a:r>
              <a:rPr lang="en-US" baseline="0" dirty="0" smtClean="0"/>
              <a:t>7: 5 months, entered care </a:t>
            </a:r>
            <a:r>
              <a:rPr lang="en-US" b="1" u="sng" baseline="0" dirty="0" smtClean="0"/>
              <a:t>during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8: 17 months, entered care </a:t>
            </a:r>
            <a:r>
              <a:rPr lang="en-US" b="1" u="sng" baseline="0" dirty="0" smtClean="0"/>
              <a:t>during </a:t>
            </a:r>
            <a:r>
              <a:rPr lang="en-US" baseline="0" dirty="0" smtClean="0"/>
              <a:t>12-month period, exit to reunification, but </a:t>
            </a:r>
            <a:r>
              <a:rPr lang="en-US" b="1" u="sng" baseline="0" dirty="0" smtClean="0"/>
              <a:t>not within 12 months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9: 2 months, entered care </a:t>
            </a:r>
            <a:r>
              <a:rPr lang="en-US" b="1" u="sng" baseline="0" dirty="0" smtClean="0"/>
              <a:t>prior to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Child </a:t>
            </a:r>
            <a:r>
              <a:rPr lang="en-US" baseline="0" dirty="0" smtClean="0"/>
              <a:t>10: 7 months, entered care </a:t>
            </a:r>
            <a:r>
              <a:rPr lang="en-US" b="1" u="sng" baseline="0" dirty="0" smtClean="0"/>
              <a:t>during </a:t>
            </a:r>
            <a:r>
              <a:rPr lang="en-US" baseline="0" dirty="0" smtClean="0"/>
              <a:t>12-month period, exit to reunification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31</a:t>
            </a:fld>
            <a:endParaRPr lang="en-US" dirty="0"/>
          </a:p>
        </p:txBody>
      </p:sp>
    </p:spTree>
    <p:extLst>
      <p:ext uri="{BB962C8B-B14F-4D97-AF65-F5344CB8AC3E}">
        <p14:creationId xmlns:p14="http://schemas.microsoft.com/office/powerpoint/2010/main" val="1450882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2400" b="1" dirty="0" smtClean="0">
                <a:solidFill>
                  <a:srgbClr val="BEAA64"/>
                </a:solidFill>
                <a:latin typeface="Times New Roman"/>
                <a:cs typeface="Times New Roman"/>
              </a:rPr>
              <a:t>P5: “Of all children who enter care in the 12-month period, what is the rate of placement moves per day?”</a:t>
            </a:r>
          </a:p>
          <a:p>
            <a:endParaRPr lang="en-US" dirty="0" smtClean="0"/>
          </a:p>
          <a:p>
            <a:r>
              <a:rPr lang="en-US" dirty="0" smtClean="0"/>
              <a:t>Days in care/placement</a:t>
            </a:r>
            <a:r>
              <a:rPr lang="en-US" baseline="0" dirty="0" smtClean="0"/>
              <a:t> moves – across episodes</a:t>
            </a:r>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32</a:t>
            </a:fld>
            <a:endParaRPr lang="en-US" dirty="0"/>
          </a:p>
        </p:txBody>
      </p:sp>
    </p:spTree>
    <p:extLst>
      <p:ext uri="{BB962C8B-B14F-4D97-AF65-F5344CB8AC3E}">
        <p14:creationId xmlns:p14="http://schemas.microsoft.com/office/powerpoint/2010/main" val="2919333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38</a:t>
            </a:fld>
            <a:endParaRPr lang="en-US"/>
          </a:p>
        </p:txBody>
      </p:sp>
    </p:spTree>
    <p:extLst>
      <p:ext uri="{BB962C8B-B14F-4D97-AF65-F5344CB8AC3E}">
        <p14:creationId xmlns:p14="http://schemas.microsoft.com/office/powerpoint/2010/main" val="2943794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using actual page navigation</a:t>
            </a:r>
            <a:r>
              <a:rPr lang="en-US" baseline="0" dirty="0" smtClean="0"/>
              <a:t> on website</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42</a:t>
            </a:fld>
            <a:endParaRPr lang="en-US"/>
          </a:p>
        </p:txBody>
      </p:sp>
    </p:spTree>
    <p:extLst>
      <p:ext uri="{BB962C8B-B14F-4D97-AF65-F5344CB8AC3E}">
        <p14:creationId xmlns:p14="http://schemas.microsoft.com/office/powerpoint/2010/main" val="4248350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43</a:t>
            </a:fld>
            <a:endParaRPr lang="en-US"/>
          </a:p>
        </p:txBody>
      </p:sp>
    </p:spTree>
    <p:extLst>
      <p:ext uri="{BB962C8B-B14F-4D97-AF65-F5344CB8AC3E}">
        <p14:creationId xmlns:p14="http://schemas.microsoft.com/office/powerpoint/2010/main" val="3014579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44</a:t>
            </a:fld>
            <a:endParaRPr lang="en-US"/>
          </a:p>
        </p:txBody>
      </p:sp>
    </p:spTree>
    <p:extLst>
      <p:ext uri="{BB962C8B-B14F-4D97-AF65-F5344CB8AC3E}">
        <p14:creationId xmlns:p14="http://schemas.microsoft.com/office/powerpoint/2010/main" val="2019359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Demo using actual page navigation</a:t>
            </a:r>
            <a:r>
              <a:rPr lang="en-US" baseline="0" dirty="0" smtClean="0"/>
              <a:t> on website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45</a:t>
            </a:fld>
            <a:endParaRPr lang="en-US"/>
          </a:p>
        </p:txBody>
      </p:sp>
    </p:spTree>
    <p:extLst>
      <p:ext uri="{BB962C8B-B14F-4D97-AF65-F5344CB8AC3E}">
        <p14:creationId xmlns:p14="http://schemas.microsoft.com/office/powerpoint/2010/main" val="3823030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dirty="0" smtClean="0">
                <a:solidFill>
                  <a:schemeClr val="bg1"/>
                </a:solidFill>
                <a:latin typeface="Times New Roman"/>
                <a:cs typeface="Times New Roman"/>
              </a:rPr>
              <a:t>CCWIP is a collaboration of the California Department of Social Services and the School of Social Welfare, University of California at Berkeley, and is supported by the California Department of Social Services and the Stuart Foundation</a:t>
            </a:r>
            <a:r>
              <a:rPr lang="en-US" sz="1200" i="0" dirty="0" smtClean="0">
                <a:solidFill>
                  <a:schemeClr val="tx1"/>
                </a:solidFill>
                <a:latin typeface="+mn-lt"/>
                <a:cs typeface="+mn-cs"/>
              </a:rPr>
              <a:t>.</a:t>
            </a:r>
            <a:endParaRPr lang="en-US" sz="1200" i="1" dirty="0" smtClean="0">
              <a:solidFill>
                <a:schemeClr val="bg1"/>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50</a:t>
            </a:fld>
            <a:endParaRPr lang="en-US"/>
          </a:p>
        </p:txBody>
      </p:sp>
    </p:spTree>
    <p:extLst>
      <p:ext uri="{BB962C8B-B14F-4D97-AF65-F5344CB8AC3E}">
        <p14:creationId xmlns:p14="http://schemas.microsoft.com/office/powerpoint/2010/main" val="1158791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dirty="0" smtClean="0">
              <a:solidFill>
                <a:schemeClr val="bg1"/>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51</a:t>
            </a:fld>
            <a:endParaRPr lang="en-US"/>
          </a:p>
        </p:txBody>
      </p:sp>
    </p:spTree>
    <p:extLst>
      <p:ext uri="{BB962C8B-B14F-4D97-AF65-F5344CB8AC3E}">
        <p14:creationId xmlns:p14="http://schemas.microsoft.com/office/powerpoint/2010/main" val="360421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5</a:t>
            </a:fld>
            <a:endParaRPr lang="en-US"/>
          </a:p>
        </p:txBody>
      </p:sp>
    </p:spTree>
    <p:extLst>
      <p:ext uri="{BB962C8B-B14F-4D97-AF65-F5344CB8AC3E}">
        <p14:creationId xmlns:p14="http://schemas.microsoft.com/office/powerpoint/2010/main" val="8273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E381E2-AB65-4412-93ED-882C1D3AC20E}" type="slidenum">
              <a:rPr lang="en-US" smtClean="0"/>
              <a:pPr>
                <a:defRPr/>
              </a:pPr>
              <a:t>8</a:t>
            </a:fld>
            <a:endParaRPr lang="en-US"/>
          </a:p>
        </p:txBody>
      </p:sp>
    </p:spTree>
    <p:extLst>
      <p:ext uri="{BB962C8B-B14F-4D97-AF65-F5344CB8AC3E}">
        <p14:creationId xmlns:p14="http://schemas.microsoft.com/office/powerpoint/2010/main" val="3703181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5" y="8685214"/>
            <a:ext cx="2971800" cy="457200"/>
          </a:xfrm>
          <a:prstGeom prst="rect">
            <a:avLst/>
          </a:prstGeom>
          <a:noFill/>
          <a:ln w="9525">
            <a:noFill/>
            <a:miter lim="800000"/>
            <a:headEnd/>
            <a:tailEnd/>
          </a:ln>
        </p:spPr>
        <p:txBody>
          <a:bodyPr lIns="91411" tIns="45705" rIns="91411" bIns="45705" anchor="b"/>
          <a:lstStyle/>
          <a:p>
            <a:pPr algn="r"/>
            <a:fld id="{991F0864-3276-4DB4-8565-E2AC07C098CA}" type="slidenum">
              <a:rPr lang="en-US" sz="1200"/>
              <a:pPr algn="r"/>
              <a:t>10</a:t>
            </a:fld>
            <a:endParaRPr 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This is what people outside the system thinks happen.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really</a:t>
            </a:r>
            <a:r>
              <a:rPr lang="en-US" baseline="0" dirty="0" smtClean="0"/>
              <a:t> know that child welfare data measurement includes many different outcomes, some which may work against others.  Child welfare agencies are striving for a balance between these multiple indicators.</a:t>
            </a:r>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11</a:t>
            </a:fld>
            <a:endParaRPr lang="en-US"/>
          </a:p>
        </p:txBody>
      </p:sp>
    </p:spTree>
    <p:extLst>
      <p:ext uri="{BB962C8B-B14F-4D97-AF65-F5344CB8AC3E}">
        <p14:creationId xmlns:p14="http://schemas.microsoft.com/office/powerpoint/2010/main" val="3030055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400" dirty="0" smtClean="0"/>
              <a:t>In</a:t>
            </a:r>
            <a:r>
              <a:rPr lang="en-US" sz="2400" baseline="0" dirty="0" smtClean="0"/>
              <a:t> addition to </a:t>
            </a:r>
            <a:r>
              <a:rPr lang="en-US" sz="2400" dirty="0" smtClean="0"/>
              <a:t>the issue of different (and sometimes</a:t>
            </a:r>
            <a:r>
              <a:rPr lang="en-US" sz="2400" baseline="0" dirty="0" smtClean="0"/>
              <a:t> competing) </a:t>
            </a:r>
            <a:r>
              <a:rPr lang="en-US" sz="2400" dirty="0" smtClean="0"/>
              <a:t>measures, it is also important to understand that the data can be examined</a:t>
            </a:r>
            <a:r>
              <a:rPr lang="en-US" sz="2400" baseline="0" dirty="0" smtClean="0"/>
              <a:t> multiple way, some of which give an accurate picture of what happened/happens to a child in the child welfare system, and others which may skew the picture.  </a:t>
            </a:r>
            <a:endParaRPr lang="en-US" sz="2400" dirty="0" smtClean="0"/>
          </a:p>
          <a:p>
            <a:pPr eaLnBrk="1" hangingPunct="1"/>
            <a:endParaRPr lang="en-US" sz="2400" dirty="0" smtClean="0"/>
          </a:p>
          <a:p>
            <a:pPr eaLnBrk="1" hangingPunct="1"/>
            <a:endParaRPr lang="en-US" sz="2400" dirty="0" smtClean="0"/>
          </a:p>
          <a:p>
            <a:pPr eaLnBrk="1" hangingPunct="1"/>
            <a:r>
              <a:rPr lang="en-US" sz="2400" dirty="0" smtClean="0"/>
              <a:t>The first question that has to be answered is, “Whose outcomes do I want to measure?” </a:t>
            </a:r>
          </a:p>
          <a:p>
            <a:pPr eaLnBrk="1" hangingPunct="1"/>
            <a:endParaRPr lang="en-US" sz="2400" dirty="0" smtClean="0"/>
          </a:p>
          <a:p>
            <a:pPr eaLnBrk="1" hangingPunct="1"/>
            <a:r>
              <a:rPr lang="en-US" sz="2400" dirty="0" smtClean="0"/>
              <a:t>There basic are 3 choices:</a:t>
            </a:r>
            <a:endParaRPr lang="en-US" sz="2000" i="1" u="sng" dirty="0" smtClean="0"/>
          </a:p>
          <a:p>
            <a:pPr lvl="1" eaLnBrk="1" hangingPunct="1"/>
            <a:r>
              <a:rPr lang="en-US" sz="2000" i="1" u="sng" dirty="0" smtClean="0"/>
              <a:t>Children in foster care</a:t>
            </a:r>
            <a:r>
              <a:rPr lang="en-US" sz="2000" dirty="0" smtClean="0"/>
              <a:t> - the active caseload (other terms:  </a:t>
            </a:r>
            <a:r>
              <a:rPr lang="en-US" sz="2000" dirty="0" smtClean="0">
                <a:solidFill>
                  <a:schemeClr val="hlink"/>
                </a:solidFill>
              </a:rPr>
              <a:t>point-in-time, cross-section, or census</a:t>
            </a:r>
            <a:r>
              <a:rPr lang="en-US" sz="2000" dirty="0" smtClean="0"/>
              <a:t>)</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sz="2000" i="1" u="sng" dirty="0" smtClean="0"/>
              <a:t>Children leaving foster care</a:t>
            </a:r>
            <a:r>
              <a:rPr lang="en-US" sz="2000" dirty="0" smtClean="0"/>
              <a:t> - children who left placement in the last year (other terms: </a:t>
            </a:r>
            <a:r>
              <a:rPr lang="en-US" sz="2000" dirty="0" smtClean="0">
                <a:solidFill>
                  <a:schemeClr val="hlink"/>
                </a:solidFill>
              </a:rPr>
              <a:t>an exit cohort</a:t>
            </a:r>
            <a:r>
              <a:rPr lang="en-US" sz="2000" dirty="0" smtClean="0"/>
              <a:t>)</a:t>
            </a:r>
            <a:endParaRPr lang="en-US" sz="2000" i="1" u="sng" dirty="0" smtClean="0"/>
          </a:p>
          <a:p>
            <a:pPr lvl="1" eaLnBrk="1" hangingPunct="1"/>
            <a:r>
              <a:rPr lang="en-US" sz="2000" i="1" u="sng" dirty="0" smtClean="0"/>
              <a:t>Children entering foster care</a:t>
            </a:r>
            <a:r>
              <a:rPr lang="en-US" sz="2000" dirty="0" smtClean="0"/>
              <a:t> - children placed during some period of time, usually one year (other terms: </a:t>
            </a:r>
            <a:r>
              <a:rPr lang="en-US" sz="2000" dirty="0" smtClean="0">
                <a:solidFill>
                  <a:schemeClr val="hlink"/>
                </a:solidFill>
              </a:rPr>
              <a:t>an admission cohort</a:t>
            </a:r>
            <a:r>
              <a:rPr lang="en-US" sz="2000" dirty="0" smtClean="0"/>
              <a:t>)</a:t>
            </a:r>
          </a:p>
          <a:p>
            <a:pPr eaLnBrk="1" hangingPunct="1"/>
            <a:endParaRPr lang="en-US" sz="2400" dirty="0" smtClean="0"/>
          </a:p>
          <a:p>
            <a:pPr eaLnBrk="1" hangingPunct="1"/>
            <a:r>
              <a:rPr lang="en-US" sz="2400" dirty="0" smtClean="0"/>
              <a:t>Each of these approaches represents a different way to sample the children who have ever been in foster care</a:t>
            </a:r>
            <a:endParaRPr lang="en-US" sz="3100"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12</a:t>
            </a:fld>
            <a:endParaRPr lang="en-US"/>
          </a:p>
        </p:txBody>
      </p:sp>
    </p:spTree>
    <p:extLst>
      <p:ext uri="{BB962C8B-B14F-4D97-AF65-F5344CB8AC3E}">
        <p14:creationId xmlns:p14="http://schemas.microsoft.com/office/powerpoint/2010/main" val="1173617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BCD6296-3D46-DE41-9F41-E9826C0D61D9}" type="slidenum">
              <a:rPr lang="en-US"/>
              <a:pPr/>
              <a:t>15</a:t>
            </a:fld>
            <a:endParaRPr lang="en-US"/>
          </a:p>
        </p:txBody>
      </p:sp>
      <p:sp>
        <p:nvSpPr>
          <p:cNvPr id="4099" name="Rectangle 2"/>
          <p:cNvSpPr>
            <a:spLocks noGrp="1" noRot="1" noChangeAspect="1" noChangeArrowheads="1" noTextEdit="1"/>
          </p:cNvSpPr>
          <p:nvPr>
            <p:ph type="sldImg"/>
          </p:nvPr>
        </p:nvSpPr>
        <p:spPr>
          <a:xfrm>
            <a:off x="407988" y="141288"/>
            <a:ext cx="6043612" cy="4532312"/>
          </a:xfrm>
          <a:ln/>
        </p:spPr>
      </p:sp>
      <p:sp>
        <p:nvSpPr>
          <p:cNvPr id="4100"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87" tIns="43243" rIns="86487" bIns="43243"/>
          <a:lstStyle/>
          <a:p>
            <a:pPr defTabSz="938213" eaLnBrk="1" hangingPunct="1"/>
            <a:r>
              <a:rPr lang="en-US" dirty="0" smtClean="0"/>
              <a:t>Another problem with point-in-time data:</a:t>
            </a:r>
            <a:r>
              <a:rPr lang="en-US" baseline="0" dirty="0" smtClean="0"/>
              <a:t> the over-capture of long-stayers.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9F2A218-D35C-074D-BA21-BB1A9D7D35A2}" type="slidenum">
              <a:rPr lang="en-US"/>
              <a:pPr/>
              <a:t>16</a:t>
            </a:fld>
            <a:endParaRPr lang="en-US"/>
          </a:p>
        </p:txBody>
      </p:sp>
      <p:sp>
        <p:nvSpPr>
          <p:cNvPr id="7171" name="Rectangle 2"/>
          <p:cNvSpPr>
            <a:spLocks noGrp="1" noRot="1" noChangeAspect="1" noChangeArrowheads="1" noTextEdit="1"/>
          </p:cNvSpPr>
          <p:nvPr>
            <p:ph type="sldImg"/>
          </p:nvPr>
        </p:nvSpPr>
        <p:spPr>
          <a:xfrm>
            <a:off x="407988" y="141288"/>
            <a:ext cx="6043612" cy="4532312"/>
          </a:xfrm>
          <a:ln/>
        </p:spPr>
      </p:sp>
      <p:sp>
        <p:nvSpPr>
          <p:cNvPr id="7172" name="Rectangle 3"/>
          <p:cNvSpPr>
            <a:spLocks noGrp="1" noChangeArrowheads="1"/>
          </p:cNvSpPr>
          <p:nvPr>
            <p:ph type="body" idx="1"/>
          </p:nvPr>
        </p:nvSpPr>
        <p:spPr>
          <a:xfrm>
            <a:off x="912813" y="4343400"/>
            <a:ext cx="5032375" cy="41132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87" tIns="43243" rIns="86487" bIns="43243"/>
          <a:lstStyle/>
          <a:p>
            <a:pPr defTabSz="938213" eaLnBrk="1" hangingPunct="1"/>
            <a:r>
              <a:rPr lang="en-US" dirty="0" smtClean="0"/>
              <a:t>How Entry Cohorts work</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D1F56B-B160-4DB1-9283-AD8D6963DE14}" type="datetime1">
              <a:rPr lang="en-US"/>
              <a:pPr>
                <a:defRPr/>
              </a:pPr>
              <a:t>4/27/2017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6BC1F3-1631-4F42-90AD-D890001E6F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3626B0-3607-41A5-8608-3BA8DB64238D}" type="datetime1">
              <a:rPr lang="en-US"/>
              <a:pPr>
                <a:defRPr/>
              </a:pPr>
              <a:t>4/27/2017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0B9D6C-E806-4571-AB75-490D20D95B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9D44D3-E14E-4026-98F1-8CABBEA9FF39}" type="datetime1">
              <a:rPr lang="en-US"/>
              <a:pPr>
                <a:defRPr/>
              </a:pPr>
              <a:t>4/27/2017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198851-E127-4AD1-ACB5-E27E7E9824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16ADAE-85E2-471E-A066-7DE6EEF4D4C9}" type="datetime1">
              <a:rPr lang="en-US"/>
              <a:pPr>
                <a:defRPr/>
              </a:pPr>
              <a:t>4/27/2017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085D3B-0F38-4435-B2E1-BBB89093D8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10E728-71AD-43A4-9ECF-C8620283C25A}" type="datetime1">
              <a:rPr lang="en-US"/>
              <a:pPr>
                <a:defRPr/>
              </a:pPr>
              <a:t>4/27/2017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FEE170-AA79-41EC-85B2-BFCCF4A565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3B44F2-A7DF-4DA8-9D1E-3731699459A9}" type="datetime1">
              <a:rPr lang="en-US"/>
              <a:pPr>
                <a:defRPr/>
              </a:pPr>
              <a:t>4/27/2017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236101-42DF-4AF5-AE86-A2EAC8804F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5B08BE-9A5B-4E1C-A8D5-F96A47D9DB7E}" type="datetime1">
              <a:rPr lang="en-US"/>
              <a:pPr>
                <a:defRPr/>
              </a:pPr>
              <a:t>4/27/2017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8693A7-E745-430E-98BE-DA97CF71C6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815ECBE-E80E-4E6B-9237-26FBE4AA0DB0}" type="datetime1">
              <a:rPr lang="en-US"/>
              <a:pPr>
                <a:defRPr/>
              </a:pPr>
              <a:t>4/27/2017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71517C-C525-4681-9E79-4D739AD31C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5AFB82-B994-490E-A96B-23A740E244E3}" type="datetime1">
              <a:rPr lang="en-US"/>
              <a:pPr>
                <a:defRPr/>
              </a:pPr>
              <a:t>4/27/2017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3F6093-41D8-40D4-AC2A-E6098CBDEFB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CE55D8-6411-4DFD-A449-13DE78EFA8CB}" type="datetime1">
              <a:rPr lang="en-US"/>
              <a:pPr>
                <a:defRPr/>
              </a:pPr>
              <a:t>4/27/2017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A1D05F-4C7C-47B8-89E7-288AF3282C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112A58-DF00-4A61-AD49-31F5C1E235F7}" type="datetime1">
              <a:rPr lang="en-US"/>
              <a:pPr>
                <a:defRPr/>
              </a:pPr>
              <a:t>4/27/2017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288136-2A85-4367-B03B-F9D82589029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435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274CB7F-82C4-44A2-B4B6-CA1B5BF077E2}" type="datetime1">
              <a:rPr lang="en-US"/>
              <a:pPr>
                <a:defRPr/>
              </a:pPr>
              <a:t>4/27/2017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9FEA3A8-8113-4F2D-BADB-CC1D42CBEF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cssr.berkeley.edu/ucb_childwelfare/default.aspx"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838201"/>
            <a:ext cx="7772400" cy="3200400"/>
          </a:xfrm>
        </p:spPr>
        <p:txBody>
          <a:bodyPr/>
          <a:lstStyle/>
          <a:p>
            <a:pPr algn="l"/>
            <a:r>
              <a:rPr lang="en-US" sz="4000" b="1" dirty="0" smtClean="0">
                <a:solidFill>
                  <a:srgbClr val="FFFFFF"/>
                </a:solidFill>
                <a:latin typeface="Times New Roman"/>
                <a:cs typeface="Times New Roman"/>
              </a:rPr>
              <a:t>CCWIP Data Analysis Training</a:t>
            </a:r>
            <a:br>
              <a:rPr lang="en-US" sz="4000" b="1" dirty="0" smtClean="0">
                <a:solidFill>
                  <a:srgbClr val="FFFFFF"/>
                </a:solidFill>
                <a:latin typeface="Times New Roman"/>
                <a:cs typeface="Times New Roman"/>
              </a:rPr>
            </a:br>
            <a:r>
              <a:rPr lang="en-US" sz="4000" b="1" dirty="0" smtClean="0">
                <a:solidFill>
                  <a:srgbClr val="FFFFFF"/>
                </a:solidFill>
                <a:latin typeface="Times New Roman"/>
                <a:cs typeface="Times New Roman"/>
              </a:rPr>
              <a:t/>
            </a:r>
            <a:br>
              <a:rPr lang="en-US" sz="4000" b="1" dirty="0" smtClean="0">
                <a:solidFill>
                  <a:srgbClr val="FFFFFF"/>
                </a:solidFill>
                <a:latin typeface="Times New Roman"/>
                <a:cs typeface="Times New Roman"/>
              </a:rPr>
            </a:br>
            <a:r>
              <a:rPr lang="en-US" sz="3600" b="1" i="1" dirty="0" smtClean="0">
                <a:solidFill>
                  <a:srgbClr val="BEAA64"/>
                </a:solidFill>
                <a:latin typeface="Times New Roman"/>
                <a:cs typeface="Times New Roman"/>
              </a:rPr>
              <a:t>Using the CCWIP Website to Understand County Performance on CFSR 3 Measures</a:t>
            </a:r>
            <a:endParaRPr lang="en-US" sz="3400" dirty="0" smtClean="0">
              <a:solidFill>
                <a:srgbClr val="BEAA64"/>
              </a:solidFill>
              <a:latin typeface="Times New Roman"/>
              <a:cs typeface="Times New Roman"/>
            </a:endParaRPr>
          </a:p>
        </p:txBody>
      </p:sp>
      <p:pic>
        <p:nvPicPr>
          <p:cNvPr id="14338" name="Picture 3"/>
          <p:cNvPicPr>
            <a:picLocks noChangeAspect="1"/>
          </p:cNvPicPr>
          <p:nvPr/>
        </p:nvPicPr>
        <p:blipFill>
          <a:blip r:embed="rId3"/>
          <a:srcRect/>
          <a:stretch>
            <a:fillRect/>
          </a:stretch>
        </p:blipFill>
        <p:spPr bwMode="auto">
          <a:xfrm>
            <a:off x="222250" y="6096000"/>
            <a:ext cx="3090863" cy="527050"/>
          </a:xfrm>
          <a:prstGeom prst="rect">
            <a:avLst/>
          </a:prstGeom>
          <a:noFill/>
          <a:ln w="9525">
            <a:noFill/>
            <a:miter lim="800000"/>
            <a:headEnd/>
            <a:tailEnd/>
          </a:ln>
        </p:spPr>
      </p:pic>
      <p:cxnSp>
        <p:nvCxnSpPr>
          <p:cNvPr id="6" name="Straight Connector 5"/>
          <p:cNvCxnSpPr/>
          <p:nvPr/>
        </p:nvCxnSpPr>
        <p:spPr>
          <a:xfrm>
            <a:off x="0" y="5943600"/>
            <a:ext cx="9144000" cy="0"/>
          </a:xfrm>
          <a:prstGeom prst="line">
            <a:avLst/>
          </a:prstGeom>
          <a:ln>
            <a:solidFill>
              <a:srgbClr val="BEAA64"/>
            </a:solidFill>
          </a:ln>
        </p:spPr>
        <p:style>
          <a:lnRef idx="1">
            <a:schemeClr val="accent1"/>
          </a:lnRef>
          <a:fillRef idx="0">
            <a:schemeClr val="accent1"/>
          </a:fillRef>
          <a:effectRef idx="0">
            <a:schemeClr val="accent1"/>
          </a:effectRef>
          <a:fontRef idx="minor">
            <a:schemeClr val="tx1"/>
          </a:fontRef>
        </p:style>
      </p:cxnSp>
      <p:pic>
        <p:nvPicPr>
          <p:cNvPr id="14340" name="Picture 10"/>
          <p:cNvPicPr>
            <a:picLocks noChangeAspect="1"/>
          </p:cNvPicPr>
          <p:nvPr/>
        </p:nvPicPr>
        <p:blipFill>
          <a:blip r:embed="rId4"/>
          <a:srcRect/>
          <a:stretch>
            <a:fillRect/>
          </a:stretch>
        </p:blipFill>
        <p:spPr bwMode="auto">
          <a:xfrm>
            <a:off x="8153400" y="217488"/>
            <a:ext cx="762000" cy="762000"/>
          </a:xfrm>
          <a:prstGeom prst="rect">
            <a:avLst/>
          </a:prstGeom>
          <a:noFill/>
          <a:ln w="9525">
            <a:noFill/>
            <a:miter lim="800000"/>
            <a:headEnd/>
            <a:tailEnd/>
          </a:ln>
        </p:spPr>
      </p:pic>
      <p:sp>
        <p:nvSpPr>
          <p:cNvPr id="2" name="TextBox 1"/>
          <p:cNvSpPr txBox="1"/>
          <p:nvPr/>
        </p:nvSpPr>
        <p:spPr>
          <a:xfrm>
            <a:off x="3810000" y="4419600"/>
            <a:ext cx="4724400" cy="369332"/>
          </a:xfrm>
          <a:prstGeom prst="rect">
            <a:avLst/>
          </a:prstGeom>
          <a:noFill/>
        </p:spPr>
        <p:txBody>
          <a:bodyPr wrap="square" rtlCol="0">
            <a:spAutoFit/>
          </a:bodyPr>
          <a:lstStyle/>
          <a:p>
            <a:endParaRPr lang="en-US" dirty="0"/>
          </a:p>
        </p:txBody>
      </p:sp>
      <p:sp>
        <p:nvSpPr>
          <p:cNvPr id="3" name="TextBox 2"/>
          <p:cNvSpPr txBox="1"/>
          <p:nvPr/>
        </p:nvSpPr>
        <p:spPr>
          <a:xfrm>
            <a:off x="457200" y="4267200"/>
            <a:ext cx="8229600" cy="1200328"/>
          </a:xfrm>
          <a:prstGeom prst="rect">
            <a:avLst/>
          </a:prstGeom>
          <a:noFill/>
        </p:spPr>
        <p:txBody>
          <a:bodyPr wrap="square" rtlCol="0">
            <a:spAutoFit/>
          </a:bodyPr>
          <a:lstStyle/>
          <a:p>
            <a:pPr algn="r"/>
            <a:r>
              <a:rPr lang="en-US" sz="2400" dirty="0" smtClean="0">
                <a:solidFill>
                  <a:schemeClr val="bg1"/>
                </a:solidFill>
                <a:latin typeface="Times New Roman"/>
                <a:cs typeface="Times New Roman"/>
              </a:rPr>
              <a:t>Wendy Wiegmann</a:t>
            </a:r>
          </a:p>
          <a:p>
            <a:pPr algn="r"/>
            <a:r>
              <a:rPr lang="en-US" sz="2400" dirty="0" smtClean="0">
                <a:solidFill>
                  <a:schemeClr val="bg1"/>
                </a:solidFill>
                <a:latin typeface="Times New Roman"/>
                <a:cs typeface="Times New Roman"/>
              </a:rPr>
              <a:t>CCWIP</a:t>
            </a:r>
          </a:p>
          <a:p>
            <a:pPr algn="r"/>
            <a:r>
              <a:rPr lang="en-US" sz="2400" dirty="0" smtClean="0">
                <a:solidFill>
                  <a:schemeClr val="bg1"/>
                </a:solidFill>
                <a:latin typeface="Times New Roman"/>
                <a:cs typeface="Times New Roman"/>
              </a:rPr>
              <a:t>May 1, 2017</a:t>
            </a:r>
          </a:p>
        </p:txBody>
      </p:sp>
      <p:pic>
        <p:nvPicPr>
          <p:cNvPr id="8" name="Picture 7" descr="ccwip-logo_standard.jp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6553200" y="6019800"/>
            <a:ext cx="2372139" cy="727456"/>
          </a:xfrm>
          <a:prstGeom prst="rect">
            <a:avLst/>
          </a:prstGeom>
        </p:spPr>
      </p:pic>
    </p:spTree>
    <p:extLst>
      <p:ext uri="{BB962C8B-B14F-4D97-AF65-F5344CB8AC3E}">
        <p14:creationId xmlns:p14="http://schemas.microsoft.com/office/powerpoint/2010/main" val="504430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228600" y="304800"/>
            <a:ext cx="8686800" cy="1143000"/>
          </a:xfrm>
        </p:spPr>
        <p:txBody>
          <a:bodyPr/>
          <a:lstStyle/>
          <a:p>
            <a:pPr eaLnBrk="1" hangingPunct="1"/>
            <a:r>
              <a:rPr lang="en-US" dirty="0" smtClean="0">
                <a:solidFill>
                  <a:srgbClr val="BEAA64"/>
                </a:solidFill>
                <a:latin typeface="Times New Roman"/>
                <a:cs typeface="Times New Roman"/>
              </a:rPr>
              <a:t>The Current Placement System*</a:t>
            </a:r>
            <a:br>
              <a:rPr lang="en-US" dirty="0" smtClean="0">
                <a:solidFill>
                  <a:srgbClr val="BEAA64"/>
                </a:solidFill>
                <a:latin typeface="Times New Roman"/>
                <a:cs typeface="Times New Roman"/>
              </a:rPr>
            </a:br>
            <a:r>
              <a:rPr lang="en-US" i="1" dirty="0" smtClean="0">
                <a:solidFill>
                  <a:srgbClr val="BEAA64"/>
                </a:solidFill>
                <a:latin typeface="Times New Roman"/>
                <a:cs typeface="Times New Roman"/>
              </a:rPr>
              <a:t>(highly </a:t>
            </a:r>
            <a:r>
              <a:rPr lang="en-US" i="1" dirty="0">
                <a:solidFill>
                  <a:srgbClr val="BEAA64"/>
                </a:solidFill>
                <a:latin typeface="Times New Roman"/>
                <a:cs typeface="Times New Roman"/>
              </a:rPr>
              <a:t>s</a:t>
            </a:r>
            <a:r>
              <a:rPr lang="en-US" i="1" dirty="0" smtClean="0">
                <a:solidFill>
                  <a:srgbClr val="BEAA64"/>
                </a:solidFill>
                <a:latin typeface="Times New Roman"/>
                <a:cs typeface="Times New Roman"/>
              </a:rPr>
              <a:t>implified)</a:t>
            </a:r>
          </a:p>
        </p:txBody>
      </p:sp>
      <p:sp>
        <p:nvSpPr>
          <p:cNvPr id="4105" name="Text Box 18"/>
          <p:cNvSpPr txBox="1">
            <a:spLocks noChangeArrowheads="1"/>
          </p:cNvSpPr>
          <p:nvPr/>
        </p:nvSpPr>
        <p:spPr bwMode="auto">
          <a:xfrm>
            <a:off x="381000" y="6172200"/>
            <a:ext cx="8382000" cy="462307"/>
          </a:xfrm>
          <a:prstGeom prst="rect">
            <a:avLst/>
          </a:prstGeom>
          <a:noFill/>
          <a:ln w="9525">
            <a:noFill/>
            <a:miter lim="800000"/>
            <a:headEnd type="none" w="sm" len="sm"/>
            <a:tailEnd type="none" w="sm" len="sm"/>
          </a:ln>
        </p:spPr>
        <p:txBody>
          <a:bodyPr wrap="square" lIns="92075" tIns="46038" rIns="92075" bIns="46038">
            <a:spAutoFit/>
          </a:bodyPr>
          <a:lstStyle/>
          <a:p>
            <a:r>
              <a:rPr lang="en-US" sz="1200" dirty="0" smtClean="0">
                <a:solidFill>
                  <a:schemeClr val="bg1"/>
                </a:solidFill>
                <a:latin typeface="Times New Roman"/>
                <a:cs typeface="Times New Roman"/>
              </a:rPr>
              <a:t>*</a:t>
            </a:r>
            <a:r>
              <a:rPr lang="en-US" sz="1200" dirty="0">
                <a:solidFill>
                  <a:schemeClr val="bg1"/>
                </a:solidFill>
                <a:latin typeface="Times New Roman"/>
                <a:cs typeface="Times New Roman"/>
              </a:rPr>
              <a:t>A</a:t>
            </a:r>
            <a:r>
              <a:rPr lang="en-US" sz="1200" dirty="0" smtClean="0">
                <a:solidFill>
                  <a:schemeClr val="bg1"/>
                </a:solidFill>
                <a:latin typeface="Times New Roman"/>
                <a:cs typeface="Times New Roman"/>
              </a:rPr>
              <a:t>dapted from Lyle, G. </a:t>
            </a:r>
            <a:r>
              <a:rPr lang="en-US" sz="1200" dirty="0" err="1" smtClean="0">
                <a:solidFill>
                  <a:schemeClr val="bg1"/>
                </a:solidFill>
                <a:latin typeface="Times New Roman"/>
                <a:cs typeface="Times New Roman"/>
              </a:rPr>
              <a:t>L</a:t>
            </a:r>
            <a:r>
              <a:rPr lang="en-US" sz="1200" dirty="0" smtClean="0">
                <a:solidFill>
                  <a:schemeClr val="bg1"/>
                </a:solidFill>
                <a:latin typeface="Times New Roman"/>
                <a:cs typeface="Times New Roman"/>
              </a:rPr>
              <a:t>., &amp; Barker, M.A. (1998).  </a:t>
            </a:r>
            <a:r>
              <a:rPr lang="en-US" sz="1200" i="1" dirty="0" smtClean="0">
                <a:solidFill>
                  <a:schemeClr val="bg1"/>
                </a:solidFill>
                <a:latin typeface="Times New Roman"/>
                <a:cs typeface="Times New Roman"/>
              </a:rPr>
              <a:t>Patterns &amp; Spells:  New Approaches to  Conceptualizing </a:t>
            </a:r>
            <a:r>
              <a:rPr lang="en-US" sz="1200" i="1" dirty="0">
                <a:solidFill>
                  <a:schemeClr val="bg1"/>
                </a:solidFill>
                <a:latin typeface="Times New Roman"/>
                <a:cs typeface="Times New Roman"/>
              </a:rPr>
              <a:t>C</a:t>
            </a:r>
            <a:r>
              <a:rPr lang="en-US" sz="1200" i="1" dirty="0" smtClean="0">
                <a:solidFill>
                  <a:schemeClr val="bg1"/>
                </a:solidFill>
                <a:latin typeface="Times New Roman"/>
                <a:cs typeface="Times New Roman"/>
              </a:rPr>
              <a:t>hildren’s </a:t>
            </a:r>
            <a:r>
              <a:rPr lang="en-US" sz="1200" i="1" dirty="0">
                <a:solidFill>
                  <a:schemeClr val="bg1"/>
                </a:solidFill>
                <a:latin typeface="Times New Roman"/>
                <a:cs typeface="Times New Roman"/>
              </a:rPr>
              <a:t>O</a:t>
            </a:r>
            <a:r>
              <a:rPr lang="en-US" sz="1200" i="1" dirty="0" smtClean="0">
                <a:solidFill>
                  <a:schemeClr val="bg1"/>
                </a:solidFill>
                <a:latin typeface="Times New Roman"/>
                <a:cs typeface="Times New Roman"/>
              </a:rPr>
              <a:t>ut of Home </a:t>
            </a:r>
            <a:r>
              <a:rPr lang="en-US" sz="1200" i="1" dirty="0">
                <a:solidFill>
                  <a:schemeClr val="bg1"/>
                </a:solidFill>
                <a:latin typeface="Times New Roman"/>
                <a:cs typeface="Times New Roman"/>
              </a:rPr>
              <a:t>P</a:t>
            </a:r>
            <a:r>
              <a:rPr lang="en-US" sz="1200" i="1" dirty="0" smtClean="0">
                <a:solidFill>
                  <a:schemeClr val="bg1"/>
                </a:solidFill>
                <a:latin typeface="Times New Roman"/>
                <a:cs typeface="Times New Roman"/>
              </a:rPr>
              <a:t>lacement  </a:t>
            </a:r>
            <a:r>
              <a:rPr lang="en-US" sz="1200" i="1" dirty="0">
                <a:solidFill>
                  <a:schemeClr val="bg1"/>
                </a:solidFill>
                <a:latin typeface="Times New Roman"/>
                <a:cs typeface="Times New Roman"/>
              </a:rPr>
              <a:t>E</a:t>
            </a:r>
            <a:r>
              <a:rPr lang="en-US" sz="1200" i="1" dirty="0" smtClean="0">
                <a:solidFill>
                  <a:schemeClr val="bg1"/>
                </a:solidFill>
                <a:latin typeface="Times New Roman"/>
                <a:cs typeface="Times New Roman"/>
              </a:rPr>
              <a:t>xperiences</a:t>
            </a:r>
            <a:r>
              <a:rPr lang="en-US" sz="1200" dirty="0" smtClean="0">
                <a:solidFill>
                  <a:schemeClr val="bg1"/>
                </a:solidFill>
                <a:latin typeface="Times New Roman"/>
                <a:cs typeface="Times New Roman"/>
              </a:rPr>
              <a:t>.  Chicago, IL: American  Evaluation Association Annual Conference.</a:t>
            </a:r>
            <a:endParaRPr lang="en-US" sz="1200" dirty="0">
              <a:solidFill>
                <a:schemeClr val="bg1"/>
              </a:solidFill>
              <a:latin typeface="Times New Roman"/>
              <a:cs typeface="Times New Roman"/>
            </a:endParaRPr>
          </a:p>
        </p:txBody>
      </p:sp>
      <p:sp>
        <p:nvSpPr>
          <p:cNvPr id="20" name="TextBox 19"/>
          <p:cNvSpPr txBox="1"/>
          <p:nvPr/>
        </p:nvSpPr>
        <p:spPr>
          <a:xfrm>
            <a:off x="457200" y="3200400"/>
            <a:ext cx="1612641" cy="461665"/>
          </a:xfrm>
          <a:prstGeom prst="rect">
            <a:avLst/>
          </a:prstGeom>
          <a:noFill/>
        </p:spPr>
        <p:txBody>
          <a:bodyPr wrap="none" rtlCol="0">
            <a:spAutoFit/>
          </a:bodyPr>
          <a:lstStyle/>
          <a:p>
            <a:r>
              <a:rPr lang="en-US" sz="2400" b="1" dirty="0" smtClean="0">
                <a:solidFill>
                  <a:schemeClr val="bg1"/>
                </a:solidFill>
                <a:latin typeface="Times New Roman"/>
                <a:cs typeface="Times New Roman"/>
              </a:rPr>
              <a:t>CHILD IN</a:t>
            </a:r>
            <a:endParaRPr lang="en-US" sz="2400" b="1" dirty="0">
              <a:solidFill>
                <a:schemeClr val="bg1"/>
              </a:solidFill>
              <a:latin typeface="Times New Roman"/>
              <a:cs typeface="Times New Roman"/>
            </a:endParaRPr>
          </a:p>
        </p:txBody>
      </p:sp>
      <p:sp>
        <p:nvSpPr>
          <p:cNvPr id="23" name="Rectangle 22"/>
          <p:cNvSpPr/>
          <p:nvPr/>
        </p:nvSpPr>
        <p:spPr>
          <a:xfrm>
            <a:off x="3533879" y="2608110"/>
            <a:ext cx="2050492" cy="1794180"/>
          </a:xfrm>
          <a:prstGeom prst="rect">
            <a:avLst/>
          </a:prstGeom>
          <a:ln w="349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a:cs typeface="Times New Roman"/>
            </a:endParaRPr>
          </a:p>
        </p:txBody>
      </p:sp>
      <p:sp>
        <p:nvSpPr>
          <p:cNvPr id="21" name="TextBox 20"/>
          <p:cNvSpPr txBox="1"/>
          <p:nvPr/>
        </p:nvSpPr>
        <p:spPr>
          <a:xfrm>
            <a:off x="3533879" y="3089702"/>
            <a:ext cx="205049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i="1" dirty="0" smtClean="0">
                <a:solidFill>
                  <a:schemeClr val="bg1"/>
                </a:solidFill>
                <a:latin typeface="Times New Roman"/>
                <a:cs typeface="Times New Roman"/>
              </a:rPr>
              <a:t>a bunch of stuff happens</a:t>
            </a:r>
            <a:endParaRPr lang="en-US" sz="2400" b="1" i="1" dirty="0">
              <a:solidFill>
                <a:schemeClr val="bg1"/>
              </a:solidFill>
              <a:latin typeface="Times New Roman"/>
              <a:cs typeface="Times New Roman"/>
            </a:endParaRPr>
          </a:p>
        </p:txBody>
      </p:sp>
      <p:sp>
        <p:nvSpPr>
          <p:cNvPr id="22" name="TextBox 21"/>
          <p:cNvSpPr txBox="1"/>
          <p:nvPr/>
        </p:nvSpPr>
        <p:spPr>
          <a:xfrm>
            <a:off x="7010400" y="3255318"/>
            <a:ext cx="1931989" cy="461665"/>
          </a:xfrm>
          <a:prstGeom prst="rect">
            <a:avLst/>
          </a:prstGeom>
          <a:noFill/>
        </p:spPr>
        <p:txBody>
          <a:bodyPr wrap="none" rtlCol="0">
            <a:spAutoFit/>
          </a:bodyPr>
          <a:lstStyle/>
          <a:p>
            <a:r>
              <a:rPr lang="en-US" sz="2400" b="1" dirty="0" smtClean="0">
                <a:solidFill>
                  <a:srgbClr val="FFFFFF"/>
                </a:solidFill>
                <a:latin typeface="Times New Roman"/>
                <a:cs typeface="Times New Roman"/>
              </a:rPr>
              <a:t>CHILD OUT</a:t>
            </a:r>
            <a:endParaRPr lang="en-US" sz="2400" b="1" dirty="0">
              <a:solidFill>
                <a:srgbClr val="FFFFFF"/>
              </a:solidFill>
              <a:latin typeface="Times New Roman"/>
              <a:cs typeface="Times New Roman"/>
            </a:endParaRPr>
          </a:p>
        </p:txBody>
      </p:sp>
      <p:sp>
        <p:nvSpPr>
          <p:cNvPr id="27" name="Right Arrow 26"/>
          <p:cNvSpPr/>
          <p:nvPr/>
        </p:nvSpPr>
        <p:spPr>
          <a:xfrm>
            <a:off x="2209800" y="3219450"/>
            <a:ext cx="1066800" cy="533400"/>
          </a:xfrm>
          <a:prstGeom prst="rightArrow">
            <a:avLst>
              <a:gd name="adj1" fmla="val 35570"/>
              <a:gd name="adj2" fmla="val 50000"/>
            </a:avLst>
          </a:prstGeom>
          <a:solidFill>
            <a:srgbClr val="BEAA64"/>
          </a:solidFill>
          <a:ln>
            <a:solidFill>
              <a:srgbClr val="BEAA64"/>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Times New Roman"/>
              <a:cs typeface="Times New Roman"/>
            </a:endParaRPr>
          </a:p>
        </p:txBody>
      </p:sp>
      <p:sp>
        <p:nvSpPr>
          <p:cNvPr id="28" name="Right Arrow 27"/>
          <p:cNvSpPr/>
          <p:nvPr/>
        </p:nvSpPr>
        <p:spPr>
          <a:xfrm>
            <a:off x="5791200" y="3219450"/>
            <a:ext cx="1066800" cy="533400"/>
          </a:xfrm>
          <a:prstGeom prst="rightArrow">
            <a:avLst>
              <a:gd name="adj1" fmla="val 35570"/>
              <a:gd name="adj2" fmla="val 50000"/>
            </a:avLst>
          </a:prstGeom>
          <a:solidFill>
            <a:srgbClr val="BEAA64"/>
          </a:solidFill>
          <a:ln>
            <a:solidFill>
              <a:srgbClr val="BEAA64"/>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latin typeface="Times New Roman"/>
              <a:cs typeface="Times New Roman"/>
            </a:endParaRPr>
          </a:p>
        </p:txBody>
      </p:sp>
      <p:sp>
        <p:nvSpPr>
          <p:cNvPr id="10" name="TextBox 9"/>
          <p:cNvSpPr txBox="1"/>
          <p:nvPr/>
        </p:nvSpPr>
        <p:spPr>
          <a:xfrm>
            <a:off x="2882725" y="2146445"/>
            <a:ext cx="335280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i="1" dirty="0">
                <a:solidFill>
                  <a:srgbClr val="FFFFFF"/>
                </a:solidFill>
                <a:latin typeface="Times New Roman"/>
                <a:cs typeface="Times New Roman"/>
              </a:rPr>
              <a:t>t</a:t>
            </a:r>
            <a:r>
              <a:rPr lang="en-US" sz="2000" i="1" dirty="0" smtClean="0">
                <a:solidFill>
                  <a:srgbClr val="FFFFFF"/>
                </a:solidFill>
                <a:latin typeface="Times New Roman"/>
                <a:cs typeface="Times New Roman"/>
              </a:rPr>
              <a:t>he foster care system</a:t>
            </a:r>
            <a:endParaRPr lang="en-US" sz="2000" i="1" dirty="0">
              <a:solidFill>
                <a:srgbClr val="FFFFFF"/>
              </a:solidFill>
              <a:latin typeface="Times New Roman"/>
              <a:cs typeface="Times New Roman"/>
            </a:endParaRPr>
          </a:p>
        </p:txBody>
      </p:sp>
    </p:spTree>
    <p:custDataLst>
      <p:tags r:id="rId1"/>
    </p:custDataLst>
    <p:extLst>
      <p:ext uri="{BB962C8B-B14F-4D97-AF65-F5344CB8AC3E}">
        <p14:creationId xmlns:p14="http://schemas.microsoft.com/office/powerpoint/2010/main" val="4093655131"/>
      </p:ext>
    </p:extLst>
  </p:cSld>
  <p:clrMapOvr>
    <a:masterClrMapping/>
  </p:clrMapOvr>
  <p:transition advTm="498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8" presetClass="emph" presetSubtype="0" fill="hold" grpId="0" nodeType="withEffect">
                                  <p:stCondLst>
                                    <p:cond delay="0"/>
                                  </p:stCondLst>
                                  <p:childTnLst>
                                    <p:animRot by="21600000">
                                      <p:cBhvr>
                                        <p:cTn id="18" dur="1000" fill="hold"/>
                                        <p:tgtEl>
                                          <p:spTgt spid="2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1" grpId="0"/>
      <p:bldP spid="22"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BEAA64"/>
                </a:solidFill>
                <a:latin typeface="Times New Roman"/>
                <a:cs typeface="Times New Roman"/>
              </a:rPr>
              <a:t>Counterbalanced Indicators of </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System Performance</a:t>
            </a:r>
            <a:endParaRPr lang="en-US" dirty="0">
              <a:solidFill>
                <a:srgbClr val="BEAA64"/>
              </a:solidFill>
              <a:latin typeface="Times New Roman"/>
              <a:cs typeface="Times New Roman"/>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610183408"/>
              </p:ext>
            </p:extLst>
          </p:nvPr>
        </p:nvGraphicFramePr>
        <p:xfrm>
          <a:off x="2871788" y="2185194"/>
          <a:ext cx="3529012" cy="3313113"/>
        </p:xfrm>
        <a:graphic>
          <a:graphicData uri="http://schemas.openxmlformats.org/presentationml/2006/ole">
            <mc:AlternateContent xmlns:mc="http://schemas.openxmlformats.org/markup-compatibility/2006">
              <mc:Choice xmlns:v="urn:schemas-microsoft-com:vml" Requires="v">
                <p:oleObj spid="_x0000_s1326" name="Clip" r:id="rId4" imgW="3368160" imgH="3314160" progId="MS_ClipArt_Gallery.5">
                  <p:embed/>
                </p:oleObj>
              </mc:Choice>
              <mc:Fallback>
                <p:oleObj name="Clip" r:id="rId4" imgW="3368160" imgH="331416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788" y="2185194"/>
                        <a:ext cx="3529012" cy="3313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6" name="Text Box 6"/>
          <p:cNvSpPr txBox="1">
            <a:spLocks noChangeArrowheads="1"/>
          </p:cNvSpPr>
          <p:nvPr/>
        </p:nvSpPr>
        <p:spPr bwMode="auto">
          <a:xfrm>
            <a:off x="533400" y="3109119"/>
            <a:ext cx="2376488"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permanency</a:t>
            </a:r>
          </a:p>
          <a:p>
            <a:pPr algn="ctr" eaLnBrk="1" hangingPunct="1"/>
            <a:r>
              <a:rPr lang="en-US" b="1" dirty="0">
                <a:solidFill>
                  <a:srgbClr val="FFFFFF"/>
                </a:solidFill>
                <a:latin typeface="Times New Roman"/>
                <a:cs typeface="Times New Roman"/>
              </a:rPr>
              <a:t>through reunification,</a:t>
            </a:r>
          </a:p>
          <a:p>
            <a:pPr algn="ctr" eaLnBrk="1" hangingPunct="1"/>
            <a:r>
              <a:rPr lang="en-US" b="1" dirty="0">
                <a:solidFill>
                  <a:srgbClr val="FFFFFF"/>
                </a:solidFill>
                <a:latin typeface="Times New Roman"/>
                <a:cs typeface="Times New Roman"/>
              </a:rPr>
              <a:t>adoption, or</a:t>
            </a:r>
          </a:p>
          <a:p>
            <a:pPr algn="ctr" eaLnBrk="1" hangingPunct="1"/>
            <a:r>
              <a:rPr lang="en-US" b="1" dirty="0">
                <a:solidFill>
                  <a:srgbClr val="FFFFFF"/>
                </a:solidFill>
                <a:latin typeface="Times New Roman"/>
                <a:cs typeface="Times New Roman"/>
              </a:rPr>
              <a:t>guardianship</a:t>
            </a:r>
          </a:p>
        </p:txBody>
      </p:sp>
      <p:sp>
        <p:nvSpPr>
          <p:cNvPr id="7" name="Text Box 7"/>
          <p:cNvSpPr txBox="1">
            <a:spLocks noChangeArrowheads="1"/>
          </p:cNvSpPr>
          <p:nvPr/>
        </p:nvSpPr>
        <p:spPr bwMode="auto">
          <a:xfrm>
            <a:off x="2208213" y="4785519"/>
            <a:ext cx="99218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length</a:t>
            </a:r>
          </a:p>
          <a:p>
            <a:pPr algn="ctr" eaLnBrk="1" hangingPunct="1"/>
            <a:r>
              <a:rPr lang="en-US" b="1" dirty="0">
                <a:solidFill>
                  <a:srgbClr val="FFFFFF"/>
                </a:solidFill>
                <a:latin typeface="Times New Roman"/>
                <a:cs typeface="Times New Roman"/>
              </a:rPr>
              <a:t>of stay</a:t>
            </a:r>
          </a:p>
        </p:txBody>
      </p:sp>
      <p:sp>
        <p:nvSpPr>
          <p:cNvPr id="9" name="Text Box 9"/>
          <p:cNvSpPr txBox="1">
            <a:spLocks noChangeArrowheads="1"/>
          </p:cNvSpPr>
          <p:nvPr/>
        </p:nvSpPr>
        <p:spPr bwMode="auto">
          <a:xfrm>
            <a:off x="3200400" y="1600200"/>
            <a:ext cx="2417882" cy="64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rate of referrals/</a:t>
            </a:r>
          </a:p>
          <a:p>
            <a:pPr algn="ctr" eaLnBrk="1" hangingPunct="1"/>
            <a:r>
              <a:rPr lang="en-US" b="1" dirty="0">
                <a:solidFill>
                  <a:srgbClr val="FFFFFF"/>
                </a:solidFill>
                <a:latin typeface="Times New Roman"/>
                <a:cs typeface="Times New Roman"/>
              </a:rPr>
              <a:t>substantiated referrals</a:t>
            </a:r>
          </a:p>
        </p:txBody>
      </p:sp>
      <p:sp>
        <p:nvSpPr>
          <p:cNvPr id="10" name="Text Box 10"/>
          <p:cNvSpPr txBox="1">
            <a:spLocks noChangeArrowheads="1"/>
          </p:cNvSpPr>
          <p:nvPr/>
        </p:nvSpPr>
        <p:spPr bwMode="auto">
          <a:xfrm>
            <a:off x="5867400" y="2194719"/>
            <a:ext cx="2187575"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chemeClr val="bg1"/>
                </a:solidFill>
                <a:latin typeface="Times New Roman"/>
                <a:cs typeface="Times New Roman"/>
              </a:rPr>
              <a:t>home-based services vs.</a:t>
            </a:r>
          </a:p>
          <a:p>
            <a:pPr algn="ctr" eaLnBrk="1" hangingPunct="1"/>
            <a:r>
              <a:rPr lang="en-US" b="1" dirty="0">
                <a:solidFill>
                  <a:schemeClr val="bg1"/>
                </a:solidFill>
                <a:latin typeface="Times New Roman"/>
                <a:cs typeface="Times New Roman"/>
              </a:rPr>
              <a:t>out of home care</a:t>
            </a:r>
          </a:p>
        </p:txBody>
      </p:sp>
      <p:sp>
        <p:nvSpPr>
          <p:cNvPr id="11" name="Text Box 11"/>
          <p:cNvSpPr txBox="1">
            <a:spLocks noChangeArrowheads="1"/>
          </p:cNvSpPr>
          <p:nvPr/>
        </p:nvSpPr>
        <p:spPr bwMode="auto">
          <a:xfrm>
            <a:off x="5257800" y="5090319"/>
            <a:ext cx="3084513" cy="923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positive attachments to family, friends, and neighbors</a:t>
            </a:r>
          </a:p>
        </p:txBody>
      </p:sp>
      <p:sp>
        <p:nvSpPr>
          <p:cNvPr id="12" name="Text Box 12"/>
          <p:cNvSpPr txBox="1">
            <a:spLocks noChangeArrowheads="1"/>
          </p:cNvSpPr>
          <p:nvPr/>
        </p:nvSpPr>
        <p:spPr bwMode="auto">
          <a:xfrm>
            <a:off x="6575648" y="3566319"/>
            <a:ext cx="1402906" cy="923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use of least</a:t>
            </a:r>
          </a:p>
          <a:p>
            <a:pPr algn="ctr" eaLnBrk="1" hangingPunct="1"/>
            <a:r>
              <a:rPr lang="en-US" b="1" dirty="0">
                <a:solidFill>
                  <a:srgbClr val="FFFFFF"/>
                </a:solidFill>
                <a:latin typeface="Times New Roman"/>
                <a:cs typeface="Times New Roman"/>
              </a:rPr>
              <a:t>restrictive</a:t>
            </a:r>
          </a:p>
          <a:p>
            <a:pPr algn="ctr" eaLnBrk="1" hangingPunct="1"/>
            <a:r>
              <a:rPr lang="en-US" b="1" dirty="0">
                <a:solidFill>
                  <a:srgbClr val="FFFFFF"/>
                </a:solidFill>
                <a:latin typeface="Times New Roman"/>
                <a:cs typeface="Times New Roman"/>
              </a:rPr>
              <a:t>form of care</a:t>
            </a:r>
          </a:p>
        </p:txBody>
      </p:sp>
      <p:sp>
        <p:nvSpPr>
          <p:cNvPr id="13" name="Text Box 13"/>
          <p:cNvSpPr txBox="1">
            <a:spLocks noChangeArrowheads="1"/>
          </p:cNvSpPr>
          <p:nvPr/>
        </p:nvSpPr>
        <p:spPr bwMode="auto">
          <a:xfrm>
            <a:off x="533400" y="6337224"/>
            <a:ext cx="76200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dirty="0" smtClean="0">
                <a:solidFill>
                  <a:srgbClr val="FFFFFF"/>
                </a:solidFill>
                <a:latin typeface="Times New Roman"/>
                <a:cs typeface="Times New Roman"/>
              </a:rPr>
              <a:t>Source</a:t>
            </a:r>
            <a:r>
              <a:rPr lang="en-US" sz="1300" dirty="0">
                <a:solidFill>
                  <a:srgbClr val="FFFFFF"/>
                </a:solidFill>
                <a:latin typeface="Times New Roman"/>
                <a:cs typeface="Times New Roman"/>
              </a:rPr>
              <a:t>:  Usher, C.L., Wildfire, J.B., </a:t>
            </a:r>
            <a:r>
              <a:rPr lang="en-US" sz="1300" dirty="0" err="1">
                <a:solidFill>
                  <a:srgbClr val="FFFFFF"/>
                </a:solidFill>
                <a:latin typeface="Times New Roman"/>
                <a:cs typeface="Times New Roman"/>
              </a:rPr>
              <a:t>Gogan</a:t>
            </a:r>
            <a:r>
              <a:rPr lang="en-US" sz="1300" dirty="0">
                <a:solidFill>
                  <a:srgbClr val="FFFFFF"/>
                </a:solidFill>
                <a:latin typeface="Times New Roman"/>
                <a:cs typeface="Times New Roman"/>
              </a:rPr>
              <a:t>, H.C. &amp; Brown, E.L. (2002). </a:t>
            </a:r>
            <a:r>
              <a:rPr lang="en-US" sz="1300" i="1" dirty="0">
                <a:solidFill>
                  <a:srgbClr val="FFFFFF"/>
                </a:solidFill>
                <a:latin typeface="Times New Roman"/>
                <a:cs typeface="Times New Roman"/>
              </a:rPr>
              <a:t>Measuring Outcomes in Child Welfare</a:t>
            </a:r>
            <a:r>
              <a:rPr lang="en-US" sz="1300" dirty="0">
                <a:solidFill>
                  <a:srgbClr val="FFFFFF"/>
                </a:solidFill>
                <a:latin typeface="Times New Roman"/>
                <a:cs typeface="Times New Roman"/>
              </a:rPr>
              <a:t>. Chapel </a:t>
            </a:r>
            <a:r>
              <a:rPr lang="en-US" sz="1300" dirty="0" smtClean="0">
                <a:solidFill>
                  <a:srgbClr val="FFFFFF"/>
                </a:solidFill>
                <a:latin typeface="Times New Roman"/>
                <a:cs typeface="Times New Roman"/>
              </a:rPr>
              <a:t>Hill, NC:</a:t>
            </a:r>
            <a:r>
              <a:rPr lang="en-US" sz="1300" dirty="0">
                <a:solidFill>
                  <a:srgbClr val="FFFFFF"/>
                </a:solidFill>
                <a:latin typeface="Times New Roman"/>
                <a:cs typeface="Times New Roman"/>
              </a:rPr>
              <a:t>  Jordan Institute for Families,</a:t>
            </a:r>
          </a:p>
        </p:txBody>
      </p:sp>
      <p:sp>
        <p:nvSpPr>
          <p:cNvPr id="14" name="Text Box 14"/>
          <p:cNvSpPr txBox="1">
            <a:spLocks noChangeArrowheads="1"/>
          </p:cNvSpPr>
          <p:nvPr/>
        </p:nvSpPr>
        <p:spPr bwMode="auto">
          <a:xfrm>
            <a:off x="1502303" y="2423319"/>
            <a:ext cx="1637245" cy="36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9" tIns="45709" rIns="91419" bIns="4570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FF"/>
                </a:solidFill>
                <a:latin typeface="Times New Roman"/>
                <a:cs typeface="Times New Roman"/>
              </a:rPr>
              <a:t>reentry to care</a:t>
            </a:r>
          </a:p>
        </p:txBody>
      </p:sp>
      <p:sp>
        <p:nvSpPr>
          <p:cNvPr id="3" name="TextBox 2"/>
          <p:cNvSpPr txBox="1"/>
          <p:nvPr/>
        </p:nvSpPr>
        <p:spPr>
          <a:xfrm>
            <a:off x="3581400" y="5715000"/>
            <a:ext cx="1600200" cy="646331"/>
          </a:xfrm>
          <a:prstGeom prst="rect">
            <a:avLst/>
          </a:prstGeom>
          <a:noFill/>
        </p:spPr>
        <p:txBody>
          <a:bodyPr wrap="square" rtlCol="0">
            <a:spAutoFit/>
          </a:bodyPr>
          <a:lstStyle/>
          <a:p>
            <a:pPr algn="ctr"/>
            <a:r>
              <a:rPr lang="en-US" b="1" dirty="0" smtClean="0">
                <a:solidFill>
                  <a:srgbClr val="FFFFFF"/>
                </a:solidFill>
                <a:latin typeface="Times New Roman"/>
                <a:cs typeface="Times New Roman"/>
              </a:rPr>
              <a:t>stability of care</a:t>
            </a:r>
            <a:endParaRPr lang="en-US" b="1" dirty="0">
              <a:solidFill>
                <a:srgbClr val="FFFFFF"/>
              </a:solidFill>
              <a:latin typeface="Times New Roman"/>
              <a:cs typeface="Times New Roman"/>
            </a:endParaRPr>
          </a:p>
        </p:txBody>
      </p:sp>
    </p:spTree>
    <p:extLst>
      <p:ext uri="{BB962C8B-B14F-4D97-AF65-F5344CB8AC3E}">
        <p14:creationId xmlns:p14="http://schemas.microsoft.com/office/powerpoint/2010/main" val="175907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9" grpId="0" autoUpdateAnimBg="0"/>
      <p:bldP spid="10" grpId="0" autoUpdateAnimBg="0"/>
      <p:bldP spid="11" grpId="0" autoUpdateAnimBg="0"/>
      <p:bldP spid="12" grpId="0" autoUpdateAnimBg="0"/>
      <p:bldP spid="13" grpId="0"/>
      <p:bldP spid="14" grpId="0" autoUpdateAnimBg="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3 Key Data Views in Child Welfare</a:t>
            </a:r>
            <a:endParaRPr lang="en-US" dirty="0">
              <a:solidFill>
                <a:srgbClr val="BEAA64"/>
              </a:solidFill>
              <a:latin typeface="Times New Roman"/>
              <a:cs typeface="Times New Roman"/>
            </a:endParaRPr>
          </a:p>
        </p:txBody>
      </p:sp>
      <p:graphicFrame>
        <p:nvGraphicFramePr>
          <p:cNvPr id="4" name="Diagram 3"/>
          <p:cNvGraphicFramePr/>
          <p:nvPr>
            <p:extLst>
              <p:ext uri="{D42A27DB-BD31-4B8C-83A1-F6EECF244321}">
                <p14:modId xmlns:p14="http://schemas.microsoft.com/office/powerpoint/2010/main" val="3689863064"/>
              </p:ext>
            </p:extLst>
          </p:nvPr>
        </p:nvGraphicFramePr>
        <p:xfrm>
          <a:off x="2286000" y="1905000"/>
          <a:ext cx="46482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368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dirty="0" smtClean="0">
                <a:solidFill>
                  <a:srgbClr val="BEAA64"/>
                </a:solidFill>
                <a:latin typeface="Times New Roman"/>
                <a:cs typeface="Times New Roman"/>
              </a:rPr>
              <a:t>What is the difference?</a:t>
            </a:r>
          </a:p>
        </p:txBody>
      </p:sp>
      <p:sp>
        <p:nvSpPr>
          <p:cNvPr id="27650" name="Content Placeholder 2"/>
          <p:cNvSpPr>
            <a:spLocks noGrp="1"/>
          </p:cNvSpPr>
          <p:nvPr>
            <p:ph idx="1"/>
          </p:nvPr>
        </p:nvSpPr>
        <p:spPr/>
        <p:txBody>
          <a:bodyPr/>
          <a:lstStyle/>
          <a:p>
            <a:pPr eaLnBrk="1" hangingPunct="1"/>
            <a:r>
              <a:rPr lang="en-US" dirty="0" smtClean="0">
                <a:solidFill>
                  <a:schemeClr val="bg1"/>
                </a:solidFill>
                <a:latin typeface="Times"/>
                <a:cs typeface="Times"/>
              </a:rPr>
              <a:t>Cross-Sectional/Point-in-time  - </a:t>
            </a:r>
            <a:r>
              <a:rPr lang="en-US" u="sng" dirty="0">
                <a:solidFill>
                  <a:schemeClr val="bg1"/>
                </a:solidFill>
                <a:latin typeface="Times"/>
                <a:cs typeface="Times"/>
              </a:rPr>
              <a:t>O</a:t>
            </a:r>
            <a:r>
              <a:rPr lang="en-US" u="sng" dirty="0" smtClean="0">
                <a:solidFill>
                  <a:schemeClr val="bg1"/>
                </a:solidFill>
                <a:latin typeface="Times"/>
                <a:cs typeface="Times"/>
              </a:rPr>
              <a:t>nly</a:t>
            </a:r>
            <a:r>
              <a:rPr lang="en-US" dirty="0" smtClean="0">
                <a:solidFill>
                  <a:schemeClr val="bg1"/>
                </a:solidFill>
                <a:latin typeface="Times"/>
                <a:cs typeface="Times"/>
              </a:rPr>
              <a:t> children </a:t>
            </a:r>
            <a:r>
              <a:rPr lang="en-US" u="sng" dirty="0" smtClean="0">
                <a:solidFill>
                  <a:schemeClr val="bg1"/>
                </a:solidFill>
                <a:latin typeface="Times"/>
                <a:cs typeface="Times"/>
              </a:rPr>
              <a:t>in</a:t>
            </a:r>
            <a:r>
              <a:rPr lang="en-US" dirty="0" smtClean="0">
                <a:solidFill>
                  <a:schemeClr val="bg1"/>
                </a:solidFill>
                <a:latin typeface="Times"/>
                <a:cs typeface="Times"/>
              </a:rPr>
              <a:t> care</a:t>
            </a:r>
          </a:p>
          <a:p>
            <a:pPr eaLnBrk="1" hangingPunct="1"/>
            <a:endParaRPr lang="en-US" dirty="0" smtClean="0">
              <a:solidFill>
                <a:schemeClr val="bg1"/>
              </a:solidFill>
              <a:latin typeface="Times"/>
              <a:cs typeface="Times"/>
            </a:endParaRPr>
          </a:p>
          <a:p>
            <a:pPr eaLnBrk="1" hangingPunct="1"/>
            <a:r>
              <a:rPr lang="en-US" dirty="0" smtClean="0">
                <a:solidFill>
                  <a:schemeClr val="bg1"/>
                </a:solidFill>
                <a:latin typeface="Times"/>
                <a:cs typeface="Times"/>
              </a:rPr>
              <a:t>Exit cohort - </a:t>
            </a:r>
            <a:r>
              <a:rPr lang="en-US" u="sng" dirty="0">
                <a:solidFill>
                  <a:schemeClr val="bg1"/>
                </a:solidFill>
                <a:latin typeface="Times"/>
                <a:cs typeface="Times"/>
              </a:rPr>
              <a:t>O</a:t>
            </a:r>
            <a:r>
              <a:rPr lang="en-US" u="sng" dirty="0" smtClean="0">
                <a:solidFill>
                  <a:schemeClr val="bg1"/>
                </a:solidFill>
                <a:latin typeface="Times"/>
                <a:cs typeface="Times"/>
              </a:rPr>
              <a:t>nly</a:t>
            </a:r>
            <a:r>
              <a:rPr lang="en-US" dirty="0" smtClean="0">
                <a:solidFill>
                  <a:schemeClr val="bg1"/>
                </a:solidFill>
                <a:latin typeface="Times"/>
                <a:cs typeface="Times"/>
              </a:rPr>
              <a:t> children who </a:t>
            </a:r>
            <a:r>
              <a:rPr lang="en-US" u="sng" dirty="0" smtClean="0">
                <a:solidFill>
                  <a:schemeClr val="bg1"/>
                </a:solidFill>
                <a:latin typeface="Times"/>
                <a:cs typeface="Times"/>
              </a:rPr>
              <a:t>left</a:t>
            </a:r>
            <a:r>
              <a:rPr lang="en-US" dirty="0" smtClean="0">
                <a:solidFill>
                  <a:schemeClr val="bg1"/>
                </a:solidFill>
                <a:latin typeface="Times"/>
                <a:cs typeface="Times"/>
              </a:rPr>
              <a:t> care</a:t>
            </a:r>
          </a:p>
          <a:p>
            <a:pPr eaLnBrk="1" hangingPunct="1"/>
            <a:endParaRPr lang="en-US" dirty="0" smtClean="0">
              <a:solidFill>
                <a:schemeClr val="bg1"/>
              </a:solidFill>
              <a:latin typeface="Times"/>
              <a:cs typeface="Times"/>
            </a:endParaRPr>
          </a:p>
          <a:p>
            <a:pPr eaLnBrk="1" hangingPunct="1"/>
            <a:r>
              <a:rPr lang="en-US" dirty="0" smtClean="0">
                <a:solidFill>
                  <a:schemeClr val="bg1"/>
                </a:solidFill>
                <a:latin typeface="Times"/>
                <a:cs typeface="Times"/>
              </a:rPr>
              <a:t>Entry cohort - </a:t>
            </a:r>
            <a:r>
              <a:rPr lang="en-US" u="sng" dirty="0">
                <a:solidFill>
                  <a:schemeClr val="bg1"/>
                </a:solidFill>
                <a:latin typeface="Times"/>
                <a:cs typeface="Times"/>
              </a:rPr>
              <a:t>A</a:t>
            </a:r>
            <a:r>
              <a:rPr lang="en-US" u="sng" dirty="0" smtClean="0">
                <a:solidFill>
                  <a:schemeClr val="bg1"/>
                </a:solidFill>
                <a:latin typeface="Times"/>
                <a:cs typeface="Times"/>
              </a:rPr>
              <a:t>ll</a:t>
            </a:r>
            <a:r>
              <a:rPr lang="en-US" dirty="0" smtClean="0">
                <a:solidFill>
                  <a:schemeClr val="bg1"/>
                </a:solidFill>
                <a:latin typeface="Times"/>
                <a:cs typeface="Times"/>
              </a:rPr>
              <a:t> children who entered</a:t>
            </a:r>
          </a:p>
        </p:txBody>
      </p:sp>
    </p:spTree>
    <p:extLst>
      <p:ext uri="{BB962C8B-B14F-4D97-AF65-F5344CB8AC3E}">
        <p14:creationId xmlns:p14="http://schemas.microsoft.com/office/powerpoint/2010/main" val="3155869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dirty="0" smtClean="0">
                <a:solidFill>
                  <a:srgbClr val="BEAA64"/>
                </a:solidFill>
                <a:latin typeface="Times New Roman"/>
                <a:cs typeface="Times New Roman"/>
              </a:rPr>
              <a:t>What are the implications?</a:t>
            </a:r>
          </a:p>
        </p:txBody>
      </p:sp>
      <p:sp>
        <p:nvSpPr>
          <p:cNvPr id="29698" name="Content Placeholder 2"/>
          <p:cNvSpPr>
            <a:spLocks noGrp="1"/>
          </p:cNvSpPr>
          <p:nvPr>
            <p:ph idx="1"/>
          </p:nvPr>
        </p:nvSpPr>
        <p:spPr/>
        <p:txBody>
          <a:bodyPr/>
          <a:lstStyle/>
          <a:p>
            <a:pPr eaLnBrk="1" hangingPunct="1">
              <a:lnSpc>
                <a:spcPct val="80000"/>
              </a:lnSpc>
            </a:pPr>
            <a:r>
              <a:rPr lang="en-US" sz="2800" dirty="0" smtClean="0">
                <a:solidFill>
                  <a:schemeClr val="bg1"/>
                </a:solidFill>
                <a:latin typeface="Times New Roman"/>
                <a:cs typeface="Times New Roman"/>
              </a:rPr>
              <a:t>It is much harder to measure outcomes over time using either a point-in-time or an exit cohort sample because the samples are missing some children:</a:t>
            </a:r>
          </a:p>
          <a:p>
            <a:pPr lvl="1">
              <a:lnSpc>
                <a:spcPct val="80000"/>
              </a:lnSpc>
            </a:pPr>
            <a:endParaRPr lang="en-US" sz="2400" dirty="0" smtClean="0">
              <a:solidFill>
                <a:schemeClr val="bg1"/>
              </a:solidFill>
              <a:latin typeface="Times New Roman"/>
              <a:cs typeface="Times New Roman"/>
            </a:endParaRPr>
          </a:p>
          <a:p>
            <a:pPr lvl="1">
              <a:lnSpc>
                <a:spcPct val="80000"/>
              </a:lnSpc>
            </a:pPr>
            <a:r>
              <a:rPr lang="en-US" sz="2400" dirty="0" smtClean="0">
                <a:solidFill>
                  <a:schemeClr val="bg1"/>
                </a:solidFill>
                <a:latin typeface="Times New Roman"/>
                <a:cs typeface="Times New Roman"/>
              </a:rPr>
              <a:t>A </a:t>
            </a:r>
            <a:r>
              <a:rPr lang="en-US" sz="2400" dirty="0">
                <a:solidFill>
                  <a:srgbClr val="BEAA64"/>
                </a:solidFill>
                <a:latin typeface="Times New Roman"/>
                <a:cs typeface="Times New Roman"/>
              </a:rPr>
              <a:t>point-in-time analysis</a:t>
            </a:r>
            <a:r>
              <a:rPr lang="en-US" sz="2400" dirty="0">
                <a:solidFill>
                  <a:schemeClr val="bg1"/>
                </a:solidFill>
                <a:latin typeface="Times New Roman"/>
                <a:cs typeface="Times New Roman"/>
              </a:rPr>
              <a:t> </a:t>
            </a:r>
            <a:r>
              <a:rPr lang="en-US" sz="2400" dirty="0" smtClean="0">
                <a:solidFill>
                  <a:schemeClr val="bg1"/>
                </a:solidFill>
                <a:latin typeface="Times New Roman"/>
                <a:cs typeface="Times New Roman"/>
              </a:rPr>
              <a:t>is </a:t>
            </a:r>
            <a:r>
              <a:rPr lang="en-US" sz="2400" u="sng" dirty="0" smtClean="0">
                <a:solidFill>
                  <a:schemeClr val="bg1"/>
                </a:solidFill>
                <a:latin typeface="Times New Roman"/>
                <a:cs typeface="Times New Roman"/>
              </a:rPr>
              <a:t>missing the </a:t>
            </a:r>
            <a:r>
              <a:rPr lang="en-US" sz="2400" u="sng" dirty="0">
                <a:solidFill>
                  <a:schemeClr val="bg1"/>
                </a:solidFill>
                <a:latin typeface="Times New Roman"/>
                <a:cs typeface="Times New Roman"/>
              </a:rPr>
              <a:t>kids who left </a:t>
            </a:r>
            <a:r>
              <a:rPr lang="en-US" sz="2400" dirty="0">
                <a:solidFill>
                  <a:schemeClr val="bg1"/>
                </a:solidFill>
                <a:latin typeface="Times New Roman"/>
                <a:cs typeface="Times New Roman"/>
              </a:rPr>
              <a:t>placement</a:t>
            </a:r>
          </a:p>
          <a:p>
            <a:pPr marL="457200" lvl="1" indent="0">
              <a:lnSpc>
                <a:spcPct val="80000"/>
              </a:lnSpc>
              <a:buNone/>
            </a:pPr>
            <a:endParaRPr lang="en-US" sz="2400" dirty="0" smtClean="0">
              <a:solidFill>
                <a:schemeClr val="bg1"/>
              </a:solidFill>
              <a:latin typeface="Times New Roman"/>
              <a:cs typeface="Times New Roman"/>
            </a:endParaRPr>
          </a:p>
          <a:p>
            <a:pPr lvl="1">
              <a:lnSpc>
                <a:spcPct val="80000"/>
              </a:lnSpc>
            </a:pPr>
            <a:r>
              <a:rPr lang="en-US" sz="2400" dirty="0" smtClean="0">
                <a:solidFill>
                  <a:schemeClr val="bg1"/>
                </a:solidFill>
                <a:latin typeface="Times New Roman"/>
                <a:cs typeface="Times New Roman"/>
              </a:rPr>
              <a:t>An </a:t>
            </a:r>
            <a:r>
              <a:rPr lang="en-US" sz="2400" dirty="0" smtClean="0">
                <a:solidFill>
                  <a:srgbClr val="BEAA64"/>
                </a:solidFill>
                <a:latin typeface="Times New Roman"/>
                <a:cs typeface="Times New Roman"/>
              </a:rPr>
              <a:t>exit cohort</a:t>
            </a:r>
            <a:r>
              <a:rPr lang="en-US" sz="2400" dirty="0" smtClean="0">
                <a:solidFill>
                  <a:schemeClr val="bg1"/>
                </a:solidFill>
                <a:latin typeface="Times New Roman"/>
                <a:cs typeface="Times New Roman"/>
              </a:rPr>
              <a:t> </a:t>
            </a:r>
            <a:r>
              <a:rPr lang="en-US" sz="2400" u="sng" dirty="0" smtClean="0">
                <a:solidFill>
                  <a:schemeClr val="bg1"/>
                </a:solidFill>
                <a:latin typeface="Times New Roman"/>
                <a:cs typeface="Times New Roman"/>
              </a:rPr>
              <a:t>only includes kids who leave</a:t>
            </a:r>
          </a:p>
          <a:p>
            <a:pPr lvl="1" eaLnBrk="1" hangingPunct="1">
              <a:lnSpc>
                <a:spcPct val="80000"/>
              </a:lnSpc>
            </a:pPr>
            <a:endParaRPr lang="en-US" sz="2400" dirty="0" smtClean="0">
              <a:solidFill>
                <a:schemeClr val="bg1"/>
              </a:solidFill>
              <a:latin typeface="Times New Roman"/>
              <a:cs typeface="Times New Roman"/>
            </a:endParaRPr>
          </a:p>
          <a:p>
            <a:pPr lvl="1" eaLnBrk="1" hangingPunct="1">
              <a:lnSpc>
                <a:spcPct val="80000"/>
              </a:lnSpc>
            </a:pPr>
            <a:r>
              <a:rPr lang="en-US" sz="2400" dirty="0" smtClean="0">
                <a:solidFill>
                  <a:schemeClr val="bg1"/>
                </a:solidFill>
                <a:latin typeface="Times New Roman"/>
                <a:cs typeface="Times New Roman"/>
              </a:rPr>
              <a:t>You can’t assess change if you leave out either of these children because their experiences aren’t factored into the outcomes.  All children have to be included in the system for monitoring outcomes.</a:t>
            </a:r>
          </a:p>
        </p:txBody>
      </p:sp>
    </p:spTree>
    <p:extLst>
      <p:ext uri="{BB962C8B-B14F-4D97-AF65-F5344CB8AC3E}">
        <p14:creationId xmlns:p14="http://schemas.microsoft.com/office/powerpoint/2010/main" val="540470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33400" y="152400"/>
            <a:ext cx="8229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400" b="1" dirty="0" smtClean="0">
                <a:solidFill>
                  <a:srgbClr val="BEAA64"/>
                </a:solidFill>
                <a:latin typeface="Times New Roman"/>
                <a:cs typeface="Times New Roman"/>
              </a:rPr>
              <a:t>PIT Snapshots </a:t>
            </a:r>
            <a:r>
              <a:rPr lang="en-US" sz="4400" b="1" dirty="0" err="1" smtClean="0">
                <a:solidFill>
                  <a:srgbClr val="BEAA64"/>
                </a:solidFill>
                <a:latin typeface="Times New Roman"/>
                <a:cs typeface="Times New Roman"/>
              </a:rPr>
              <a:t>vs</a:t>
            </a:r>
            <a:r>
              <a:rPr lang="en-US" sz="4400" b="1" dirty="0">
                <a:solidFill>
                  <a:srgbClr val="BEAA64"/>
                </a:solidFill>
                <a:latin typeface="Times New Roman"/>
                <a:cs typeface="Times New Roman"/>
              </a:rPr>
              <a:t> </a:t>
            </a:r>
            <a:r>
              <a:rPr lang="en-US" sz="4400" b="1" dirty="0" smtClean="0">
                <a:solidFill>
                  <a:srgbClr val="BEAA64"/>
                </a:solidFill>
                <a:latin typeface="Times New Roman"/>
                <a:cs typeface="Times New Roman"/>
              </a:rPr>
              <a:t>Entry </a:t>
            </a:r>
            <a:r>
              <a:rPr lang="en-US" sz="4400" b="1" dirty="0">
                <a:solidFill>
                  <a:srgbClr val="BEAA64"/>
                </a:solidFill>
                <a:latin typeface="Times New Roman"/>
                <a:cs typeface="Times New Roman"/>
              </a:rPr>
              <a:t>Cohorts</a:t>
            </a:r>
          </a:p>
        </p:txBody>
      </p:sp>
      <p:sp>
        <p:nvSpPr>
          <p:cNvPr id="3075" name="Rectangle 3"/>
          <p:cNvSpPr>
            <a:spLocks noChangeArrowheads="1"/>
          </p:cNvSpPr>
          <p:nvPr/>
        </p:nvSpPr>
        <p:spPr bwMode="auto">
          <a:xfrm>
            <a:off x="1143000" y="1752600"/>
            <a:ext cx="7162800" cy="4648200"/>
          </a:xfrm>
          <a:prstGeom prst="rect">
            <a:avLst/>
          </a:prstGeom>
          <a:gradFill rotWithShape="0">
            <a:gsLst>
              <a:gs pos="0">
                <a:srgbClr val="76762F"/>
              </a:gs>
              <a:gs pos="100000">
                <a:srgbClr val="FFFF66"/>
              </a:gs>
            </a:gsLst>
            <a:lin ang="5400000" scaled="1"/>
          </a:gradFill>
          <a:ln w="9525">
            <a:solidFill>
              <a:schemeClr val="tx2"/>
            </a:solidFill>
            <a:miter lim="800000"/>
            <a:headEnd/>
            <a:tailEnd/>
          </a:ln>
        </p:spPr>
        <p:txBody>
          <a:bodyPr wrap="none" anchor="ctr"/>
          <a:lstStyle/>
          <a:p>
            <a:pPr eaLnBrk="1" hangingPunct="1"/>
            <a:endParaRPr lang="en-US"/>
          </a:p>
        </p:txBody>
      </p:sp>
      <p:sp>
        <p:nvSpPr>
          <p:cNvPr id="3076" name="Line 5"/>
          <p:cNvSpPr>
            <a:spLocks noChangeShapeType="1"/>
          </p:cNvSpPr>
          <p:nvPr/>
        </p:nvSpPr>
        <p:spPr bwMode="auto">
          <a:xfrm>
            <a:off x="2170113" y="4746625"/>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7" name="Line 6"/>
          <p:cNvSpPr>
            <a:spLocks noChangeShapeType="1"/>
          </p:cNvSpPr>
          <p:nvPr/>
        </p:nvSpPr>
        <p:spPr bwMode="auto">
          <a:xfrm>
            <a:off x="6829425" y="3328988"/>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8" name="Line 7"/>
          <p:cNvSpPr>
            <a:spLocks noChangeShapeType="1"/>
          </p:cNvSpPr>
          <p:nvPr/>
        </p:nvSpPr>
        <p:spPr bwMode="auto">
          <a:xfrm>
            <a:off x="4951413" y="4352925"/>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9" name="Line 8"/>
          <p:cNvSpPr>
            <a:spLocks noChangeShapeType="1"/>
          </p:cNvSpPr>
          <p:nvPr/>
        </p:nvSpPr>
        <p:spPr bwMode="auto">
          <a:xfrm>
            <a:off x="7162800" y="5613400"/>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0" name="Line 9"/>
          <p:cNvSpPr>
            <a:spLocks noChangeShapeType="1"/>
          </p:cNvSpPr>
          <p:nvPr/>
        </p:nvSpPr>
        <p:spPr bwMode="auto">
          <a:xfrm>
            <a:off x="3657600" y="5181600"/>
            <a:ext cx="4519613"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1" name="Line 10"/>
          <p:cNvSpPr>
            <a:spLocks noChangeShapeType="1"/>
          </p:cNvSpPr>
          <p:nvPr/>
        </p:nvSpPr>
        <p:spPr bwMode="auto">
          <a:xfrm>
            <a:off x="1960563" y="3013075"/>
            <a:ext cx="2990850"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2" name="Line 11"/>
          <p:cNvSpPr>
            <a:spLocks noChangeShapeType="1"/>
          </p:cNvSpPr>
          <p:nvPr/>
        </p:nvSpPr>
        <p:spPr bwMode="auto">
          <a:xfrm>
            <a:off x="3143250" y="3879850"/>
            <a:ext cx="4519613"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3" name="Line 12"/>
          <p:cNvSpPr>
            <a:spLocks noChangeShapeType="1"/>
          </p:cNvSpPr>
          <p:nvPr/>
        </p:nvSpPr>
        <p:spPr bwMode="auto">
          <a:xfrm>
            <a:off x="2308225" y="2068513"/>
            <a:ext cx="4521200"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4" name="Line 13"/>
          <p:cNvSpPr>
            <a:spLocks noChangeShapeType="1"/>
          </p:cNvSpPr>
          <p:nvPr/>
        </p:nvSpPr>
        <p:spPr bwMode="auto">
          <a:xfrm>
            <a:off x="3962400" y="2514600"/>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3" name="Text Box 15"/>
          <p:cNvSpPr txBox="1">
            <a:spLocks noChangeArrowheads="1"/>
          </p:cNvSpPr>
          <p:nvPr/>
        </p:nvSpPr>
        <p:spPr bwMode="auto">
          <a:xfrm>
            <a:off x="3552825" y="1230313"/>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a:solidFill>
                  <a:schemeClr val="bg1"/>
                </a:solidFill>
                <a:latin typeface="Times New Roman"/>
                <a:cs typeface="Times New Roman"/>
              </a:rPr>
              <a:t>Jan. 1, </a:t>
            </a:r>
            <a:r>
              <a:rPr lang="en-US" sz="2400" dirty="0" smtClean="0">
                <a:solidFill>
                  <a:schemeClr val="bg1"/>
                </a:solidFill>
                <a:latin typeface="Times New Roman"/>
                <a:cs typeface="Times New Roman"/>
              </a:rPr>
              <a:t>2016</a:t>
            </a:r>
            <a:endParaRPr lang="en-US" sz="2400" dirty="0">
              <a:solidFill>
                <a:schemeClr val="bg1"/>
              </a:solidFill>
              <a:latin typeface="Times New Roman"/>
              <a:cs typeface="Times New Roman"/>
            </a:endParaRPr>
          </a:p>
        </p:txBody>
      </p:sp>
      <p:sp>
        <p:nvSpPr>
          <p:cNvPr id="3086" name="Text Box 16"/>
          <p:cNvSpPr txBox="1">
            <a:spLocks noChangeArrowheads="1"/>
          </p:cNvSpPr>
          <p:nvPr/>
        </p:nvSpPr>
        <p:spPr bwMode="auto">
          <a:xfrm>
            <a:off x="7072313" y="6388100"/>
            <a:ext cx="2209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a:solidFill>
                  <a:srgbClr val="FFFFFF"/>
                </a:solidFill>
                <a:latin typeface="Times New Roman"/>
                <a:cs typeface="Times New Roman"/>
              </a:rPr>
              <a:t>Jan. 1, </a:t>
            </a:r>
            <a:r>
              <a:rPr lang="en-US" sz="2400" dirty="0" smtClean="0">
                <a:solidFill>
                  <a:srgbClr val="FFFFFF"/>
                </a:solidFill>
                <a:latin typeface="Times New Roman"/>
                <a:cs typeface="Times New Roman"/>
              </a:rPr>
              <a:t>2017</a:t>
            </a:r>
            <a:endParaRPr lang="en-US" sz="2400" dirty="0">
              <a:solidFill>
                <a:srgbClr val="FFFFFF"/>
              </a:solidFill>
              <a:latin typeface="Times New Roman"/>
              <a:cs typeface="Times New Roman"/>
            </a:endParaRPr>
          </a:p>
        </p:txBody>
      </p:sp>
      <p:sp>
        <p:nvSpPr>
          <p:cNvPr id="3087" name="Text Box 17"/>
          <p:cNvSpPr txBox="1">
            <a:spLocks noChangeArrowheads="1"/>
          </p:cNvSpPr>
          <p:nvPr/>
        </p:nvSpPr>
        <p:spPr bwMode="auto">
          <a:xfrm>
            <a:off x="123825" y="6400800"/>
            <a:ext cx="2209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a:solidFill>
                  <a:srgbClr val="FFFFFF"/>
                </a:solidFill>
                <a:latin typeface="Times New Roman"/>
                <a:cs typeface="Times New Roman"/>
              </a:rPr>
              <a:t>Jan. 1, </a:t>
            </a:r>
            <a:r>
              <a:rPr lang="en-US" sz="2400" dirty="0" smtClean="0">
                <a:solidFill>
                  <a:srgbClr val="FFFFFF"/>
                </a:solidFill>
                <a:latin typeface="Times New Roman"/>
                <a:cs typeface="Times New Roman"/>
              </a:rPr>
              <a:t>2015</a:t>
            </a:r>
            <a:endParaRPr lang="en-US" sz="2400" dirty="0">
              <a:solidFill>
                <a:srgbClr val="FFFFFF"/>
              </a:solidFill>
              <a:latin typeface="Times New Roman"/>
              <a:cs typeface="Times New Roman"/>
            </a:endParaRPr>
          </a:p>
        </p:txBody>
      </p:sp>
      <p:sp>
        <p:nvSpPr>
          <p:cNvPr id="3088" name="Line 4"/>
          <p:cNvSpPr>
            <a:spLocks noChangeShapeType="1"/>
          </p:cNvSpPr>
          <p:nvPr/>
        </p:nvSpPr>
        <p:spPr bwMode="auto">
          <a:xfrm>
            <a:off x="1752600" y="5867400"/>
            <a:ext cx="6324600"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6" name="Line 18"/>
          <p:cNvSpPr>
            <a:spLocks noChangeShapeType="1"/>
          </p:cNvSpPr>
          <p:nvPr/>
        </p:nvSpPr>
        <p:spPr bwMode="auto">
          <a:xfrm>
            <a:off x="1752600" y="5867400"/>
            <a:ext cx="6324600" cy="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7" name="Line 19"/>
          <p:cNvSpPr>
            <a:spLocks noChangeShapeType="1"/>
          </p:cNvSpPr>
          <p:nvPr/>
        </p:nvSpPr>
        <p:spPr bwMode="auto">
          <a:xfrm>
            <a:off x="3657600" y="5170488"/>
            <a:ext cx="4519613" cy="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8" name="Line 20"/>
          <p:cNvSpPr>
            <a:spLocks noChangeShapeType="1"/>
          </p:cNvSpPr>
          <p:nvPr/>
        </p:nvSpPr>
        <p:spPr bwMode="auto">
          <a:xfrm>
            <a:off x="1960563" y="3001963"/>
            <a:ext cx="2990850" cy="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9" name="Line 21"/>
          <p:cNvSpPr>
            <a:spLocks noChangeShapeType="1"/>
          </p:cNvSpPr>
          <p:nvPr/>
        </p:nvSpPr>
        <p:spPr bwMode="auto">
          <a:xfrm>
            <a:off x="3143250" y="3868738"/>
            <a:ext cx="4519613" cy="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0" name="Line 22"/>
          <p:cNvSpPr>
            <a:spLocks noChangeShapeType="1"/>
          </p:cNvSpPr>
          <p:nvPr/>
        </p:nvSpPr>
        <p:spPr bwMode="auto">
          <a:xfrm>
            <a:off x="2308225" y="2057400"/>
            <a:ext cx="4521200" cy="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91" name="Line 23"/>
          <p:cNvSpPr>
            <a:spLocks noChangeShapeType="1"/>
          </p:cNvSpPr>
          <p:nvPr/>
        </p:nvSpPr>
        <p:spPr bwMode="auto">
          <a:xfrm>
            <a:off x="3962400" y="2514600"/>
            <a:ext cx="765175" cy="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82" name="Rectangle 14"/>
          <p:cNvSpPr>
            <a:spLocks noChangeArrowheads="1"/>
          </p:cNvSpPr>
          <p:nvPr/>
        </p:nvSpPr>
        <p:spPr bwMode="auto">
          <a:xfrm>
            <a:off x="4419600" y="1752600"/>
            <a:ext cx="228600" cy="4648200"/>
          </a:xfrm>
          <a:prstGeom prst="rect">
            <a:avLst/>
          </a:prstGeom>
          <a:solidFill>
            <a:srgbClr val="993366"/>
          </a:solidFill>
          <a:ln w="9525">
            <a:solidFill>
              <a:schemeClr val="tx1"/>
            </a:solidFill>
            <a:miter lim="800000"/>
            <a:headEnd/>
            <a:tailEnd/>
          </a:ln>
        </p:spPr>
        <p:txBody>
          <a:bodyPr wrap="none" anchor="ctr"/>
          <a:lstStyle/>
          <a:p>
            <a:pPr eaLnBrk="1" hangingPunct="1"/>
            <a:endParaRPr lang="en-US"/>
          </a:p>
        </p:txBody>
      </p:sp>
      <p:sp>
        <p:nvSpPr>
          <p:cNvPr id="3096" name="Line 5"/>
          <p:cNvSpPr>
            <a:spLocks noChangeShapeType="1"/>
          </p:cNvSpPr>
          <p:nvPr/>
        </p:nvSpPr>
        <p:spPr bwMode="auto">
          <a:xfrm>
            <a:off x="1195388" y="3338513"/>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7" name="Line 5"/>
          <p:cNvSpPr>
            <a:spLocks noChangeShapeType="1"/>
          </p:cNvSpPr>
          <p:nvPr/>
        </p:nvSpPr>
        <p:spPr bwMode="auto">
          <a:xfrm>
            <a:off x="3554413" y="6172200"/>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8" name="Line 5"/>
          <p:cNvSpPr>
            <a:spLocks noChangeShapeType="1"/>
          </p:cNvSpPr>
          <p:nvPr/>
        </p:nvSpPr>
        <p:spPr bwMode="auto">
          <a:xfrm>
            <a:off x="5715000" y="2362200"/>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99" name="Line 5"/>
          <p:cNvSpPr>
            <a:spLocks noChangeShapeType="1"/>
          </p:cNvSpPr>
          <p:nvPr/>
        </p:nvSpPr>
        <p:spPr bwMode="auto">
          <a:xfrm>
            <a:off x="2935288" y="2743200"/>
            <a:ext cx="765175" cy="0"/>
          </a:xfrm>
          <a:prstGeom prst="line">
            <a:avLst/>
          </a:prstGeom>
          <a:noFill/>
          <a:ln w="76200">
            <a:solidFill>
              <a:srgbClr val="6600FF"/>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1688186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7182"/>
                                        </p:tgtEl>
                                        <p:attrNameLst>
                                          <p:attrName>style.visibility</p:attrName>
                                        </p:attrNameLst>
                                      </p:cBhvr>
                                      <p:to>
                                        <p:strVal val="visible"/>
                                      </p:to>
                                    </p:set>
                                    <p:anim calcmode="lin" valueType="num">
                                      <p:cBhvr additive="base">
                                        <p:cTn id="7" dur="5000" fill="hold"/>
                                        <p:tgtEl>
                                          <p:spTgt spid="7182"/>
                                        </p:tgtEl>
                                        <p:attrNameLst>
                                          <p:attrName>ppt_x</p:attrName>
                                        </p:attrNameLst>
                                      </p:cBhvr>
                                      <p:tavLst>
                                        <p:tav tm="0">
                                          <p:val>
                                            <p:strVal val="#ppt_x"/>
                                          </p:val>
                                        </p:tav>
                                        <p:tav tm="100000">
                                          <p:val>
                                            <p:strVal val="#ppt_x"/>
                                          </p:val>
                                        </p:tav>
                                      </p:tavLst>
                                    </p:anim>
                                    <p:anim calcmode="lin" valueType="num">
                                      <p:cBhvr additive="base">
                                        <p:cTn id="8" dur="5000" fill="hold"/>
                                        <p:tgtEl>
                                          <p:spTgt spid="718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1" presetClass="entr" presetSubtype="0" fill="hold" grpId="0" nodeType="afterEffect">
                                  <p:stCondLst>
                                    <p:cond delay="0"/>
                                  </p:stCondLst>
                                  <p:childTnLst>
                                    <p:set>
                                      <p:cBhvr>
                                        <p:cTn id="11" dur="1" fill="hold">
                                          <p:stCondLst>
                                            <p:cond delay="499"/>
                                          </p:stCondLst>
                                        </p:cTn>
                                        <p:tgtEl>
                                          <p:spTgt spid="718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190"/>
                                        </p:tgtEl>
                                        <p:attrNameLst>
                                          <p:attrName>style.visibility</p:attrName>
                                        </p:attrNameLst>
                                      </p:cBhvr>
                                      <p:to>
                                        <p:strVal val="visible"/>
                                      </p:to>
                                    </p:set>
                                    <p:animEffect transition="in" filter="dissolve">
                                      <p:cBhvr>
                                        <p:cTn id="16" dur="500"/>
                                        <p:tgtEl>
                                          <p:spTgt spid="7190"/>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191"/>
                                        </p:tgtEl>
                                        <p:attrNameLst>
                                          <p:attrName>style.visibility</p:attrName>
                                        </p:attrNameLst>
                                      </p:cBhvr>
                                      <p:to>
                                        <p:strVal val="visible"/>
                                      </p:to>
                                    </p:set>
                                    <p:animEffect transition="in" filter="dissolve">
                                      <p:cBhvr>
                                        <p:cTn id="20" dur="500"/>
                                        <p:tgtEl>
                                          <p:spTgt spid="7191"/>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7188"/>
                                        </p:tgtEl>
                                        <p:attrNameLst>
                                          <p:attrName>style.visibility</p:attrName>
                                        </p:attrNameLst>
                                      </p:cBhvr>
                                      <p:to>
                                        <p:strVal val="visible"/>
                                      </p:to>
                                    </p:set>
                                    <p:animEffect transition="in" filter="dissolve">
                                      <p:cBhvr>
                                        <p:cTn id="24" dur="500"/>
                                        <p:tgtEl>
                                          <p:spTgt spid="7188"/>
                                        </p:tgtEl>
                                      </p:cBhvr>
                                    </p:animEffect>
                                  </p:childTnLst>
                                </p:cTn>
                              </p:par>
                            </p:childTnLst>
                          </p:cTn>
                        </p:par>
                        <p:par>
                          <p:cTn id="25" fill="hold" nodeType="afterGroup">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7189"/>
                                        </p:tgtEl>
                                        <p:attrNameLst>
                                          <p:attrName>style.visibility</p:attrName>
                                        </p:attrNameLst>
                                      </p:cBhvr>
                                      <p:to>
                                        <p:strVal val="visible"/>
                                      </p:to>
                                    </p:set>
                                    <p:animEffect transition="in" filter="dissolve">
                                      <p:cBhvr>
                                        <p:cTn id="28" dur="500"/>
                                        <p:tgtEl>
                                          <p:spTgt spid="7189"/>
                                        </p:tgtEl>
                                      </p:cBhvr>
                                    </p:animEffect>
                                  </p:childTnLst>
                                </p:cTn>
                              </p:par>
                            </p:childTnLst>
                          </p:cTn>
                        </p:par>
                        <p:par>
                          <p:cTn id="29" fill="hold" nodeType="afterGroup">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7187"/>
                                        </p:tgtEl>
                                        <p:attrNameLst>
                                          <p:attrName>style.visibility</p:attrName>
                                        </p:attrNameLst>
                                      </p:cBhvr>
                                      <p:to>
                                        <p:strVal val="visible"/>
                                      </p:to>
                                    </p:set>
                                    <p:animEffect transition="in" filter="dissolve">
                                      <p:cBhvr>
                                        <p:cTn id="32" dur="500"/>
                                        <p:tgtEl>
                                          <p:spTgt spid="7187"/>
                                        </p:tgtEl>
                                      </p:cBhvr>
                                    </p:animEffect>
                                  </p:childTnLst>
                                </p:cTn>
                              </p:par>
                            </p:childTnLst>
                          </p:cTn>
                        </p:par>
                        <p:par>
                          <p:cTn id="33" fill="hold" nodeType="afterGroup">
                            <p:stCondLst>
                              <p:cond delay="2500"/>
                            </p:stCondLst>
                            <p:childTnLst>
                              <p:par>
                                <p:cTn id="34" presetID="9" presetClass="entr" presetSubtype="0" fill="hold" grpId="0" nodeType="afterEffect">
                                  <p:stCondLst>
                                    <p:cond delay="0"/>
                                  </p:stCondLst>
                                  <p:childTnLst>
                                    <p:set>
                                      <p:cBhvr>
                                        <p:cTn id="35" dur="1" fill="hold">
                                          <p:stCondLst>
                                            <p:cond delay="0"/>
                                          </p:stCondLst>
                                        </p:cTn>
                                        <p:tgtEl>
                                          <p:spTgt spid="7186"/>
                                        </p:tgtEl>
                                        <p:attrNameLst>
                                          <p:attrName>style.visibility</p:attrName>
                                        </p:attrNameLst>
                                      </p:cBhvr>
                                      <p:to>
                                        <p:strVal val="visible"/>
                                      </p:to>
                                    </p:set>
                                    <p:animEffect transition="in" filter="dissolve">
                                      <p:cBhvr>
                                        <p:cTn id="36" dur="500"/>
                                        <p:tgtEl>
                                          <p:spTgt spid="7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autoUpdateAnimBg="0"/>
      <p:bldP spid="7186" grpId="0" animBg="1"/>
      <p:bldP spid="7187" grpId="0" animBg="1"/>
      <p:bldP spid="7188" grpId="0" animBg="1"/>
      <p:bldP spid="7189" grpId="0" animBg="1"/>
      <p:bldP spid="7190" grpId="0" animBg="1"/>
      <p:bldP spid="7191" grpId="0" animBg="1"/>
      <p:bldP spid="71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76200" y="1981200"/>
            <a:ext cx="4419600" cy="2895600"/>
          </a:xfrm>
          <a:prstGeom prst="rect">
            <a:avLst/>
          </a:prstGeom>
          <a:gradFill rotWithShape="0">
            <a:gsLst>
              <a:gs pos="0">
                <a:srgbClr val="76762F"/>
              </a:gs>
              <a:gs pos="100000">
                <a:srgbClr val="FFFF66"/>
              </a:gs>
            </a:gsLst>
            <a:lin ang="5400000" scaled="1"/>
          </a:gradFill>
          <a:ln w="9525">
            <a:solidFill>
              <a:schemeClr val="tx2"/>
            </a:solidFill>
            <a:miter lim="800000"/>
            <a:headEnd/>
            <a:tailEnd/>
          </a:ln>
        </p:spPr>
        <p:txBody>
          <a:bodyPr wrap="none" anchor="ctr"/>
          <a:lstStyle/>
          <a:p>
            <a:pPr eaLnBrk="1" hangingPunct="1"/>
            <a:endParaRPr lang="en-US"/>
          </a:p>
        </p:txBody>
      </p:sp>
      <p:sp>
        <p:nvSpPr>
          <p:cNvPr id="69656" name="Text Box 24"/>
          <p:cNvSpPr txBox="1">
            <a:spLocks noChangeArrowheads="1"/>
          </p:cNvSpPr>
          <p:nvPr/>
        </p:nvSpPr>
        <p:spPr bwMode="auto">
          <a:xfrm>
            <a:off x="1371600" y="1524000"/>
            <a:ext cx="2209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smtClean="0">
                <a:solidFill>
                  <a:schemeClr val="bg1"/>
                </a:solidFill>
                <a:latin typeface="Times New Roman"/>
                <a:cs typeface="Times New Roman"/>
              </a:rPr>
              <a:t>2015</a:t>
            </a:r>
            <a:endParaRPr lang="en-US" sz="2400" dirty="0">
              <a:solidFill>
                <a:schemeClr val="bg1"/>
              </a:solidFill>
              <a:latin typeface="Times New Roman"/>
              <a:cs typeface="Times New Roman"/>
            </a:endParaRPr>
          </a:p>
        </p:txBody>
      </p:sp>
      <p:sp>
        <p:nvSpPr>
          <p:cNvPr id="69657" name="Rectangle 25"/>
          <p:cNvSpPr>
            <a:spLocks noChangeArrowheads="1"/>
          </p:cNvSpPr>
          <p:nvPr/>
        </p:nvSpPr>
        <p:spPr bwMode="auto">
          <a:xfrm>
            <a:off x="4572000" y="1981200"/>
            <a:ext cx="4419600" cy="2895600"/>
          </a:xfrm>
          <a:prstGeom prst="rect">
            <a:avLst/>
          </a:prstGeom>
          <a:gradFill rotWithShape="0">
            <a:gsLst>
              <a:gs pos="0">
                <a:srgbClr val="76762F"/>
              </a:gs>
              <a:gs pos="100000">
                <a:srgbClr val="FFFF66"/>
              </a:gs>
            </a:gsLst>
            <a:lin ang="5400000" scaled="1"/>
          </a:gradFill>
          <a:ln w="9525">
            <a:solidFill>
              <a:schemeClr val="tx2"/>
            </a:solidFill>
            <a:miter lim="800000"/>
            <a:headEnd/>
            <a:tailEnd/>
          </a:ln>
        </p:spPr>
        <p:txBody>
          <a:bodyPr wrap="none" anchor="ctr"/>
          <a:lstStyle/>
          <a:p>
            <a:pPr eaLnBrk="1" hangingPunct="1"/>
            <a:endParaRPr lang="en-US"/>
          </a:p>
        </p:txBody>
      </p:sp>
      <p:sp>
        <p:nvSpPr>
          <p:cNvPr id="69658" name="Text Box 26"/>
          <p:cNvSpPr txBox="1">
            <a:spLocks noChangeArrowheads="1"/>
          </p:cNvSpPr>
          <p:nvPr/>
        </p:nvSpPr>
        <p:spPr bwMode="auto">
          <a:xfrm>
            <a:off x="5486400" y="1524000"/>
            <a:ext cx="2209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dirty="0" smtClean="0">
                <a:solidFill>
                  <a:srgbClr val="FFFFFF"/>
                </a:solidFill>
                <a:latin typeface="Times New Roman"/>
                <a:cs typeface="Times New Roman"/>
              </a:rPr>
              <a:t>2016</a:t>
            </a:r>
            <a:endParaRPr lang="en-US" sz="2400" dirty="0">
              <a:solidFill>
                <a:srgbClr val="FFFFFF"/>
              </a:solidFill>
              <a:latin typeface="Times New Roman"/>
              <a:cs typeface="Times New Roman"/>
            </a:endParaRPr>
          </a:p>
        </p:txBody>
      </p:sp>
      <p:sp>
        <p:nvSpPr>
          <p:cNvPr id="69659" name="Text Box 27"/>
          <p:cNvSpPr txBox="1">
            <a:spLocks noChangeArrowheads="1"/>
          </p:cNvSpPr>
          <p:nvPr/>
        </p:nvSpPr>
        <p:spPr bwMode="auto">
          <a:xfrm>
            <a:off x="76200" y="45720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Jan. 1</a:t>
            </a:r>
          </a:p>
        </p:txBody>
      </p:sp>
      <p:pic>
        <p:nvPicPr>
          <p:cNvPr id="69660" name="Picture 28" descr="j01562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2000" y="3429000"/>
            <a:ext cx="24447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61" name="Line 29"/>
          <p:cNvSpPr>
            <a:spLocks noChangeShapeType="1"/>
          </p:cNvSpPr>
          <p:nvPr/>
        </p:nvSpPr>
        <p:spPr bwMode="auto">
          <a:xfrm>
            <a:off x="838200" y="4114800"/>
            <a:ext cx="4648200" cy="0"/>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2" name="Text Box 30"/>
          <p:cNvSpPr txBox="1">
            <a:spLocks noChangeArrowheads="1"/>
          </p:cNvSpPr>
          <p:nvPr/>
        </p:nvSpPr>
        <p:spPr bwMode="auto">
          <a:xfrm>
            <a:off x="838200" y="4191000"/>
            <a:ext cx="838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Mar. 1</a:t>
            </a:r>
          </a:p>
        </p:txBody>
      </p:sp>
      <p:sp>
        <p:nvSpPr>
          <p:cNvPr id="69663" name="Text Box 31"/>
          <p:cNvSpPr txBox="1">
            <a:spLocks noChangeArrowheads="1"/>
          </p:cNvSpPr>
          <p:nvPr/>
        </p:nvSpPr>
        <p:spPr bwMode="auto">
          <a:xfrm>
            <a:off x="4800600" y="4191000"/>
            <a:ext cx="685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Mar. 1</a:t>
            </a:r>
          </a:p>
        </p:txBody>
      </p:sp>
      <p:sp>
        <p:nvSpPr>
          <p:cNvPr id="69665" name="Text Box 33"/>
          <p:cNvSpPr txBox="1">
            <a:spLocks noChangeArrowheads="1"/>
          </p:cNvSpPr>
          <p:nvPr/>
        </p:nvSpPr>
        <p:spPr bwMode="auto">
          <a:xfrm>
            <a:off x="3810000" y="4572000"/>
            <a:ext cx="685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Dec. 31</a:t>
            </a:r>
          </a:p>
        </p:txBody>
      </p:sp>
      <p:pic>
        <p:nvPicPr>
          <p:cNvPr id="69666" name="Picture 34" descr="j01562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62200" y="2895600"/>
            <a:ext cx="24447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67" name="Line 35"/>
          <p:cNvSpPr>
            <a:spLocks noChangeShapeType="1"/>
          </p:cNvSpPr>
          <p:nvPr/>
        </p:nvSpPr>
        <p:spPr bwMode="auto">
          <a:xfrm>
            <a:off x="2438400" y="3581400"/>
            <a:ext cx="4572000" cy="0"/>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8" name="Text Box 36"/>
          <p:cNvSpPr txBox="1">
            <a:spLocks noChangeArrowheads="1"/>
          </p:cNvSpPr>
          <p:nvPr/>
        </p:nvSpPr>
        <p:spPr bwMode="auto">
          <a:xfrm>
            <a:off x="2362200" y="3657600"/>
            <a:ext cx="838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Jul. 7</a:t>
            </a:r>
          </a:p>
        </p:txBody>
      </p:sp>
      <p:sp>
        <p:nvSpPr>
          <p:cNvPr id="69669" name="Text Box 37"/>
          <p:cNvSpPr txBox="1">
            <a:spLocks noChangeArrowheads="1"/>
          </p:cNvSpPr>
          <p:nvPr/>
        </p:nvSpPr>
        <p:spPr bwMode="auto">
          <a:xfrm>
            <a:off x="6324600" y="3657600"/>
            <a:ext cx="685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Jul. 7</a:t>
            </a:r>
          </a:p>
        </p:txBody>
      </p:sp>
      <p:sp>
        <p:nvSpPr>
          <p:cNvPr id="69670" name="Text Box 38"/>
          <p:cNvSpPr txBox="1">
            <a:spLocks noChangeArrowheads="1"/>
          </p:cNvSpPr>
          <p:nvPr/>
        </p:nvSpPr>
        <p:spPr bwMode="auto">
          <a:xfrm>
            <a:off x="4572000" y="4572000"/>
            <a:ext cx="533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Jan. 1</a:t>
            </a:r>
          </a:p>
        </p:txBody>
      </p:sp>
      <p:sp>
        <p:nvSpPr>
          <p:cNvPr id="69671" name="Text Box 39"/>
          <p:cNvSpPr txBox="1">
            <a:spLocks noChangeArrowheads="1"/>
          </p:cNvSpPr>
          <p:nvPr/>
        </p:nvSpPr>
        <p:spPr bwMode="auto">
          <a:xfrm>
            <a:off x="8305800" y="4572000"/>
            <a:ext cx="685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1400" b="1" dirty="0">
                <a:latin typeface="Times"/>
                <a:cs typeface="Times"/>
              </a:rPr>
              <a:t>Dec. 31</a:t>
            </a:r>
          </a:p>
        </p:txBody>
      </p:sp>
      <p:pic>
        <p:nvPicPr>
          <p:cNvPr id="69672" name="Picture 40" descr="j01562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91000" y="2057400"/>
            <a:ext cx="24447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73" name="Line 41"/>
          <p:cNvSpPr>
            <a:spLocks noChangeShapeType="1"/>
          </p:cNvSpPr>
          <p:nvPr/>
        </p:nvSpPr>
        <p:spPr bwMode="auto">
          <a:xfrm>
            <a:off x="4419600" y="2743200"/>
            <a:ext cx="4572000" cy="0"/>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74" name="Text Box 42"/>
          <p:cNvSpPr txBox="1">
            <a:spLocks noChangeArrowheads="1"/>
          </p:cNvSpPr>
          <p:nvPr/>
        </p:nvSpPr>
        <p:spPr bwMode="auto">
          <a:xfrm>
            <a:off x="3657600" y="2743200"/>
            <a:ext cx="838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Dec. 31</a:t>
            </a:r>
          </a:p>
        </p:txBody>
      </p:sp>
      <p:sp>
        <p:nvSpPr>
          <p:cNvPr id="69675" name="Text Box 43"/>
          <p:cNvSpPr txBox="1">
            <a:spLocks noChangeArrowheads="1"/>
          </p:cNvSpPr>
          <p:nvPr/>
        </p:nvSpPr>
        <p:spPr bwMode="auto">
          <a:xfrm>
            <a:off x="8305800" y="2819400"/>
            <a:ext cx="685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eaLnBrk="1" hangingPunct="1">
              <a:spcBef>
                <a:spcPct val="50000"/>
              </a:spcBef>
            </a:pPr>
            <a:r>
              <a:rPr lang="en-US" sz="1400" b="1" dirty="0">
                <a:latin typeface="Times"/>
                <a:cs typeface="Times"/>
              </a:rPr>
              <a:t>Dec. 31</a:t>
            </a:r>
          </a:p>
        </p:txBody>
      </p:sp>
      <p:sp>
        <p:nvSpPr>
          <p:cNvPr id="6166" name="Text Box 44"/>
          <p:cNvSpPr txBox="1">
            <a:spLocks noChangeArrowheads="1"/>
          </p:cNvSpPr>
          <p:nvPr/>
        </p:nvSpPr>
        <p:spPr bwMode="auto">
          <a:xfrm>
            <a:off x="152400" y="381000"/>
            <a:ext cx="87630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4200" b="1" dirty="0">
                <a:solidFill>
                  <a:srgbClr val="BEAA64"/>
                </a:solidFill>
                <a:latin typeface="Times New Roman"/>
                <a:cs typeface="Times New Roman"/>
              </a:rPr>
              <a:t>Tracking an Entry Cohort for 1 Year</a:t>
            </a:r>
          </a:p>
        </p:txBody>
      </p:sp>
    </p:spTree>
    <p:extLst>
      <p:ext uri="{BB962C8B-B14F-4D97-AF65-F5344CB8AC3E}">
        <p14:creationId xmlns:p14="http://schemas.microsoft.com/office/powerpoint/2010/main" val="2688219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wipe(left)">
                                      <p:cBhvr>
                                        <p:cTn id="7" dur="500"/>
                                        <p:tgtEl>
                                          <p:spTgt spid="696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9656"/>
                                        </p:tgtEl>
                                        <p:attrNameLst>
                                          <p:attrName>style.visibility</p:attrName>
                                        </p:attrNameLst>
                                      </p:cBhvr>
                                      <p:to>
                                        <p:strVal val="visible"/>
                                      </p:to>
                                    </p:set>
                                    <p:animEffect transition="in" filter="wipe(left)">
                                      <p:cBhvr>
                                        <p:cTn id="10" dur="500"/>
                                        <p:tgtEl>
                                          <p:spTgt spid="6965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9659"/>
                                        </p:tgtEl>
                                        <p:attrNameLst>
                                          <p:attrName>style.visibility</p:attrName>
                                        </p:attrNameLst>
                                      </p:cBhvr>
                                      <p:to>
                                        <p:strVal val="visible"/>
                                      </p:to>
                                    </p:set>
                                    <p:animEffect transition="in" filter="wipe(left)">
                                      <p:cBhvr>
                                        <p:cTn id="13" dur="500"/>
                                        <p:tgtEl>
                                          <p:spTgt spid="69659"/>
                                        </p:tgtEl>
                                      </p:cBhvr>
                                    </p:animEffect>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9665"/>
                                        </p:tgtEl>
                                        <p:attrNameLst>
                                          <p:attrName>style.visibility</p:attrName>
                                        </p:attrNameLst>
                                      </p:cBhvr>
                                      <p:to>
                                        <p:strVal val="visible"/>
                                      </p:to>
                                    </p:set>
                                    <p:animEffect transition="in" filter="wipe(left)">
                                      <p:cBhvr>
                                        <p:cTn id="17" dur="500"/>
                                        <p:tgtEl>
                                          <p:spTgt spid="696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9660"/>
                                        </p:tgtEl>
                                        <p:attrNameLst>
                                          <p:attrName>style.visibility</p:attrName>
                                        </p:attrNameLst>
                                      </p:cBhvr>
                                      <p:to>
                                        <p:strVal val="visible"/>
                                      </p:to>
                                    </p:set>
                                    <p:animEffect transition="in" filter="dissolve">
                                      <p:cBhvr>
                                        <p:cTn id="22" dur="500"/>
                                        <p:tgtEl>
                                          <p:spTgt spid="6966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9662"/>
                                        </p:tgtEl>
                                        <p:attrNameLst>
                                          <p:attrName>style.visibility</p:attrName>
                                        </p:attrNameLst>
                                      </p:cBhvr>
                                      <p:to>
                                        <p:strVal val="visible"/>
                                      </p:to>
                                    </p:set>
                                    <p:animEffect transition="in" filter="dissolve">
                                      <p:cBhvr>
                                        <p:cTn id="25" dur="500"/>
                                        <p:tgtEl>
                                          <p:spTgt spid="696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9661"/>
                                        </p:tgtEl>
                                        <p:attrNameLst>
                                          <p:attrName>style.visibility</p:attrName>
                                        </p:attrNameLst>
                                      </p:cBhvr>
                                      <p:to>
                                        <p:strVal val="visible"/>
                                      </p:to>
                                    </p:set>
                                    <p:animEffect transition="in" filter="wipe(left)">
                                      <p:cBhvr>
                                        <p:cTn id="30" dur="500"/>
                                        <p:tgtEl>
                                          <p:spTgt spid="69661"/>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9657"/>
                                        </p:tgtEl>
                                        <p:attrNameLst>
                                          <p:attrName>style.visibility</p:attrName>
                                        </p:attrNameLst>
                                      </p:cBhvr>
                                      <p:to>
                                        <p:strVal val="visible"/>
                                      </p:to>
                                    </p:set>
                                    <p:animEffect transition="in" filter="wipe(left)">
                                      <p:cBhvr>
                                        <p:cTn id="34" dur="500"/>
                                        <p:tgtEl>
                                          <p:spTgt spid="6965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9658"/>
                                        </p:tgtEl>
                                        <p:attrNameLst>
                                          <p:attrName>style.visibility</p:attrName>
                                        </p:attrNameLst>
                                      </p:cBhvr>
                                      <p:to>
                                        <p:strVal val="visible"/>
                                      </p:to>
                                    </p:set>
                                    <p:animEffect transition="in" filter="wipe(left)">
                                      <p:cBhvr>
                                        <p:cTn id="37" dur="500"/>
                                        <p:tgtEl>
                                          <p:spTgt spid="6965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9670"/>
                                        </p:tgtEl>
                                        <p:attrNameLst>
                                          <p:attrName>style.visibility</p:attrName>
                                        </p:attrNameLst>
                                      </p:cBhvr>
                                      <p:to>
                                        <p:strVal val="visible"/>
                                      </p:to>
                                    </p:set>
                                    <p:animEffect transition="in" filter="wipe(left)">
                                      <p:cBhvr>
                                        <p:cTn id="40" dur="500"/>
                                        <p:tgtEl>
                                          <p:spTgt spid="6967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69671"/>
                                        </p:tgtEl>
                                        <p:attrNameLst>
                                          <p:attrName>style.visibility</p:attrName>
                                        </p:attrNameLst>
                                      </p:cBhvr>
                                      <p:to>
                                        <p:strVal val="visible"/>
                                      </p:to>
                                    </p:set>
                                    <p:animEffect transition="in" filter="wipe(left)">
                                      <p:cBhvr>
                                        <p:cTn id="43" dur="500"/>
                                        <p:tgtEl>
                                          <p:spTgt spid="69671"/>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9663"/>
                                        </p:tgtEl>
                                        <p:attrNameLst>
                                          <p:attrName>style.visibility</p:attrName>
                                        </p:attrNameLst>
                                      </p:cBhvr>
                                      <p:to>
                                        <p:strVal val="visible"/>
                                      </p:to>
                                    </p:set>
                                    <p:animEffect transition="in" filter="dissolve">
                                      <p:cBhvr>
                                        <p:cTn id="46" dur="3000"/>
                                        <p:tgtEl>
                                          <p:spTgt spid="6966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69666"/>
                                        </p:tgtEl>
                                        <p:attrNameLst>
                                          <p:attrName>style.visibility</p:attrName>
                                        </p:attrNameLst>
                                      </p:cBhvr>
                                      <p:to>
                                        <p:strVal val="visible"/>
                                      </p:to>
                                    </p:set>
                                    <p:animEffect transition="in" filter="dissolve">
                                      <p:cBhvr>
                                        <p:cTn id="51" dur="500"/>
                                        <p:tgtEl>
                                          <p:spTgt spid="6966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69668"/>
                                        </p:tgtEl>
                                        <p:attrNameLst>
                                          <p:attrName>style.visibility</p:attrName>
                                        </p:attrNameLst>
                                      </p:cBhvr>
                                      <p:to>
                                        <p:strVal val="visible"/>
                                      </p:to>
                                    </p:set>
                                    <p:animEffect transition="in" filter="dissolve">
                                      <p:cBhvr>
                                        <p:cTn id="54" dur="500"/>
                                        <p:tgtEl>
                                          <p:spTgt spid="6966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9667"/>
                                        </p:tgtEl>
                                        <p:attrNameLst>
                                          <p:attrName>style.visibility</p:attrName>
                                        </p:attrNameLst>
                                      </p:cBhvr>
                                      <p:to>
                                        <p:strVal val="visible"/>
                                      </p:to>
                                    </p:set>
                                    <p:animEffect transition="in" filter="wipe(left)">
                                      <p:cBhvr>
                                        <p:cTn id="59" dur="500"/>
                                        <p:tgtEl>
                                          <p:spTgt spid="6966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69669"/>
                                        </p:tgtEl>
                                        <p:attrNameLst>
                                          <p:attrName>style.visibility</p:attrName>
                                        </p:attrNameLst>
                                      </p:cBhvr>
                                      <p:to>
                                        <p:strVal val="visible"/>
                                      </p:to>
                                    </p:set>
                                    <p:animEffect transition="in" filter="dissolve">
                                      <p:cBhvr>
                                        <p:cTn id="62" dur="2000"/>
                                        <p:tgtEl>
                                          <p:spTgt spid="6966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69672"/>
                                        </p:tgtEl>
                                        <p:attrNameLst>
                                          <p:attrName>style.visibility</p:attrName>
                                        </p:attrNameLst>
                                      </p:cBhvr>
                                      <p:to>
                                        <p:strVal val="visible"/>
                                      </p:to>
                                    </p:set>
                                    <p:animEffect transition="in" filter="dissolve">
                                      <p:cBhvr>
                                        <p:cTn id="67" dur="500"/>
                                        <p:tgtEl>
                                          <p:spTgt spid="69672"/>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69674"/>
                                        </p:tgtEl>
                                        <p:attrNameLst>
                                          <p:attrName>style.visibility</p:attrName>
                                        </p:attrNameLst>
                                      </p:cBhvr>
                                      <p:to>
                                        <p:strVal val="visible"/>
                                      </p:to>
                                    </p:set>
                                    <p:animEffect transition="in" filter="dissolve">
                                      <p:cBhvr>
                                        <p:cTn id="70" dur="500"/>
                                        <p:tgtEl>
                                          <p:spTgt spid="6967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69673"/>
                                        </p:tgtEl>
                                        <p:attrNameLst>
                                          <p:attrName>style.visibility</p:attrName>
                                        </p:attrNameLst>
                                      </p:cBhvr>
                                      <p:to>
                                        <p:strVal val="visible"/>
                                      </p:to>
                                    </p:set>
                                    <p:animEffect transition="in" filter="wipe(left)">
                                      <p:cBhvr>
                                        <p:cTn id="75" dur="500"/>
                                        <p:tgtEl>
                                          <p:spTgt spid="69673"/>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69675"/>
                                        </p:tgtEl>
                                        <p:attrNameLst>
                                          <p:attrName>style.visibility</p:attrName>
                                        </p:attrNameLst>
                                      </p:cBhvr>
                                      <p:to>
                                        <p:strVal val="visible"/>
                                      </p:to>
                                    </p:set>
                                    <p:animEffect transition="in" filter="dissolve">
                                      <p:cBhvr>
                                        <p:cTn id="78" dur="2000"/>
                                        <p:tgtEl>
                                          <p:spTgt spid="69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56" grpId="0"/>
      <p:bldP spid="69657" grpId="0" animBg="1"/>
      <p:bldP spid="69658" grpId="0"/>
      <p:bldP spid="69659" grpId="0"/>
      <p:bldP spid="69661" grpId="0" animBg="1"/>
      <p:bldP spid="69662" grpId="0"/>
      <p:bldP spid="69663" grpId="0"/>
      <p:bldP spid="69665" grpId="0"/>
      <p:bldP spid="69667" grpId="0" animBg="1"/>
      <p:bldP spid="69668" grpId="0"/>
      <p:bldP spid="69669" grpId="0"/>
      <p:bldP spid="69670" grpId="0"/>
      <p:bldP spid="69671" grpId="0"/>
      <p:bldP spid="69673" grpId="0" animBg="1"/>
      <p:bldP spid="69674" grpId="0"/>
      <p:bldP spid="696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7772400" cy="1362075"/>
          </a:xfrm>
        </p:spPr>
        <p:txBody>
          <a:bodyPr/>
          <a:lstStyle/>
          <a:p>
            <a:pPr algn="r"/>
            <a:r>
              <a:rPr lang="en-US" sz="4400" dirty="0" smtClean="0">
                <a:solidFill>
                  <a:srgbClr val="BEAA64"/>
                </a:solidFill>
                <a:latin typeface="Times New Roman"/>
                <a:cs typeface="Times New Roman"/>
              </a:rPr>
              <a:t/>
            </a:r>
            <a:br>
              <a:rPr lang="en-US" sz="4400" dirty="0" smtClean="0">
                <a:solidFill>
                  <a:srgbClr val="BEAA64"/>
                </a:solidFill>
                <a:latin typeface="Times New Roman"/>
                <a:cs typeface="Times New Roman"/>
              </a:rPr>
            </a:br>
            <a:r>
              <a:rPr lang="en-US" sz="4400" dirty="0" smtClean="0">
                <a:solidFill>
                  <a:srgbClr val="BEAA64"/>
                </a:solidFill>
                <a:latin typeface="Times New Roman"/>
                <a:cs typeface="Times New Roman"/>
              </a:rPr>
              <a:t>federal CFSR3 measures</a:t>
            </a:r>
            <a:endParaRPr lang="en-US" sz="4400" dirty="0">
              <a:solidFill>
                <a:srgbClr val="BEAA64"/>
              </a:solidFill>
              <a:latin typeface="Times New Roman"/>
              <a:cs typeface="Times New Roman"/>
            </a:endParaRPr>
          </a:p>
        </p:txBody>
      </p:sp>
    </p:spTree>
    <p:extLst>
      <p:ext uri="{BB962C8B-B14F-4D97-AF65-F5344CB8AC3E}">
        <p14:creationId xmlns:p14="http://schemas.microsoft.com/office/powerpoint/2010/main" val="4025896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Outcomes: Safety</a:t>
            </a:r>
          </a:p>
        </p:txBody>
      </p:sp>
      <p:sp>
        <p:nvSpPr>
          <p:cNvPr id="3" name="Content Placeholder 2"/>
          <p:cNvSpPr>
            <a:spLocks noGrp="1"/>
          </p:cNvSpPr>
          <p:nvPr>
            <p:ph idx="1"/>
          </p:nvPr>
        </p:nvSpPr>
        <p:spPr/>
        <p:txBody>
          <a:bodyPr>
            <a:noAutofit/>
          </a:bodyPr>
          <a:lstStyle/>
          <a:p>
            <a:pPr marL="282575" indent="-457200">
              <a:lnSpc>
                <a:spcPct val="110000"/>
              </a:lnSpc>
              <a:buFont typeface="Arial"/>
              <a:buChar char="•"/>
            </a:pPr>
            <a:r>
              <a:rPr lang="en-US" dirty="0" smtClean="0">
                <a:solidFill>
                  <a:schemeClr val="bg1"/>
                </a:solidFill>
                <a:latin typeface="Times"/>
                <a:cs typeface="Times"/>
              </a:rPr>
              <a:t>Children are, first and foremost, protected from abuse and neglect.</a:t>
            </a:r>
          </a:p>
          <a:p>
            <a:pPr marL="282575" indent="-457200">
              <a:lnSpc>
                <a:spcPct val="110000"/>
              </a:lnSpc>
              <a:buFont typeface="Arial"/>
              <a:buChar char="•"/>
            </a:pPr>
            <a:endParaRPr lang="en-US" dirty="0">
              <a:solidFill>
                <a:schemeClr val="bg1"/>
              </a:solidFill>
              <a:latin typeface="Times"/>
              <a:cs typeface="Times"/>
            </a:endParaRPr>
          </a:p>
          <a:p>
            <a:pPr marL="282575" indent="-457200">
              <a:lnSpc>
                <a:spcPct val="110000"/>
              </a:lnSpc>
              <a:buFont typeface="Arial"/>
              <a:buChar char="•"/>
            </a:pPr>
            <a:r>
              <a:rPr lang="en-US" dirty="0" smtClean="0">
                <a:solidFill>
                  <a:schemeClr val="bg1"/>
                </a:solidFill>
                <a:latin typeface="Times"/>
                <a:cs typeface="Times"/>
              </a:rPr>
              <a:t>Children are safely maintained in their homes whenever possible and appropriate.</a:t>
            </a:r>
          </a:p>
        </p:txBody>
      </p:sp>
    </p:spTree>
    <p:extLst>
      <p:ext uri="{BB962C8B-B14F-4D97-AF65-F5344CB8AC3E}">
        <p14:creationId xmlns:p14="http://schemas.microsoft.com/office/powerpoint/2010/main" val="4190996042"/>
      </p:ext>
    </p:extLst>
  </p:cSld>
  <p:clrMapOvr>
    <a:masterClrMapping/>
  </p:clrMapOvr>
  <p:transition advTm="3726"/>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solidFill>
                  <a:srgbClr val="BEAA64"/>
                </a:solidFill>
                <a:latin typeface="Times New Roman"/>
                <a:cs typeface="Times New Roman"/>
              </a:rPr>
              <a:t>CFSR3 Data </a:t>
            </a:r>
            <a:r>
              <a:rPr lang="en-US" dirty="0" smtClean="0">
                <a:solidFill>
                  <a:srgbClr val="BEAA64"/>
                </a:solidFill>
                <a:latin typeface="Times New Roman"/>
                <a:cs typeface="Times New Roman"/>
              </a:rPr>
              <a:t>Indicators: Safety</a:t>
            </a:r>
            <a:endParaRPr lang="en-US" b="0" dirty="0">
              <a:solidFill>
                <a:srgbClr val="BEAA64"/>
              </a:solidFill>
              <a:latin typeface="Times New Roman"/>
              <a:cs typeface="Times New Roman"/>
            </a:endParaRPr>
          </a:p>
        </p:txBody>
      </p:sp>
      <p:sp>
        <p:nvSpPr>
          <p:cNvPr id="3" name="Content Placeholder 2"/>
          <p:cNvSpPr>
            <a:spLocks noGrp="1"/>
          </p:cNvSpPr>
          <p:nvPr>
            <p:ph idx="1"/>
          </p:nvPr>
        </p:nvSpPr>
        <p:spPr>
          <a:xfrm>
            <a:off x="457200" y="1447800"/>
            <a:ext cx="8229600" cy="5257800"/>
          </a:xfrm>
        </p:spPr>
        <p:txBody>
          <a:bodyPr>
            <a:noAutofit/>
          </a:bodyPr>
          <a:lstStyle/>
          <a:p>
            <a:pPr marL="457200" lvl="1" indent="0">
              <a:lnSpc>
                <a:spcPct val="120000"/>
              </a:lnSpc>
              <a:buNone/>
            </a:pPr>
            <a:r>
              <a:rPr lang="en-US" dirty="0" smtClean="0">
                <a:solidFill>
                  <a:schemeClr val="bg1"/>
                </a:solidFill>
                <a:latin typeface="Times New Roman"/>
                <a:cs typeface="Times New Roman"/>
              </a:rPr>
              <a:t>S1: Maltreatment in foster care</a:t>
            </a:r>
          </a:p>
          <a:p>
            <a:pPr marL="457200" lvl="1" indent="0">
              <a:lnSpc>
                <a:spcPct val="120000"/>
              </a:lnSpc>
              <a:buNone/>
            </a:pPr>
            <a:r>
              <a:rPr lang="en-US" sz="2400" dirty="0" smtClean="0">
                <a:solidFill>
                  <a:srgbClr val="BEAA64"/>
                </a:solidFill>
                <a:latin typeface="Times New Roman"/>
                <a:cs typeface="Times New Roman"/>
              </a:rPr>
              <a:t>“Of all children in care during the 12-month period, what is the rate of victimization per day?”</a:t>
            </a:r>
            <a:endParaRPr lang="en-US" sz="2400" dirty="0">
              <a:solidFill>
                <a:srgbClr val="BEAA64"/>
              </a:solidFill>
              <a:latin typeface="Times New Roman"/>
              <a:cs typeface="Times New Roman"/>
            </a:endParaRPr>
          </a:p>
          <a:p>
            <a:pPr marL="457200" lvl="1" indent="0">
              <a:lnSpc>
                <a:spcPct val="120000"/>
              </a:lnSpc>
              <a:buNone/>
            </a:pPr>
            <a:endParaRPr lang="en-US" sz="2400" dirty="0" smtClean="0">
              <a:solidFill>
                <a:schemeClr val="bg1"/>
              </a:solidFill>
              <a:latin typeface="Times New Roman"/>
              <a:cs typeface="Times New Roman"/>
            </a:endParaRPr>
          </a:p>
          <a:p>
            <a:pPr marL="457200" lvl="1" indent="0">
              <a:lnSpc>
                <a:spcPct val="120000"/>
              </a:lnSpc>
              <a:buNone/>
            </a:pPr>
            <a:r>
              <a:rPr lang="en-US" dirty="0" smtClean="0">
                <a:solidFill>
                  <a:schemeClr val="bg1"/>
                </a:solidFill>
                <a:latin typeface="Times New Roman"/>
                <a:cs typeface="Times New Roman"/>
              </a:rPr>
              <a:t>S2: Recurrence of maltreatment</a:t>
            </a:r>
          </a:p>
          <a:p>
            <a:pPr marL="457200" lvl="1" indent="0">
              <a:lnSpc>
                <a:spcPct val="120000"/>
              </a:lnSpc>
              <a:buNone/>
            </a:pPr>
            <a:r>
              <a:rPr lang="en-US" sz="2400" dirty="0" smtClean="0">
                <a:solidFill>
                  <a:srgbClr val="BEAA64"/>
                </a:solidFill>
                <a:latin typeface="Times New Roman"/>
                <a:cs typeface="Times New Roman"/>
              </a:rPr>
              <a:t>“Of all children with a substantiated allegation during the 12-month period, what percent had another substantiated allegation within 12 months?”</a:t>
            </a:r>
          </a:p>
        </p:txBody>
      </p:sp>
    </p:spTree>
    <p:extLst>
      <p:ext uri="{BB962C8B-B14F-4D97-AF65-F5344CB8AC3E}">
        <p14:creationId xmlns:p14="http://schemas.microsoft.com/office/powerpoint/2010/main" val="3145103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Outline</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229600" cy="5181600"/>
          </a:xfrm>
        </p:spPr>
        <p:txBody>
          <a:bodyPr/>
          <a:lstStyle/>
          <a:p>
            <a:pPr marL="514350" indent="-514350">
              <a:buFont typeface="+mj-lt"/>
              <a:buAutoNum type="arabicPeriod"/>
            </a:pPr>
            <a:r>
              <a:rPr lang="en-US" sz="2800" dirty="0" smtClean="0">
                <a:solidFill>
                  <a:schemeClr val="bg1"/>
                </a:solidFill>
                <a:latin typeface="Times New Roman"/>
                <a:cs typeface="Times New Roman"/>
              </a:rPr>
              <a:t>The CFSR: History, Goals, and Process</a:t>
            </a:r>
          </a:p>
          <a:p>
            <a:pPr marL="514350" indent="-514350">
              <a:buFont typeface="+mj-lt"/>
              <a:buAutoNum type="arabicPeriod"/>
            </a:pPr>
            <a:endParaRPr lang="en-US" sz="2800" dirty="0" smtClean="0">
              <a:solidFill>
                <a:schemeClr val="bg1"/>
              </a:solidFill>
              <a:latin typeface="Times New Roman"/>
              <a:cs typeface="Times New Roman"/>
            </a:endParaRPr>
          </a:p>
          <a:p>
            <a:pPr marL="514350" indent="-514350">
              <a:buFont typeface="+mj-lt"/>
              <a:buAutoNum type="arabicPeriod"/>
            </a:pPr>
            <a:r>
              <a:rPr lang="en-US" sz="2800" dirty="0" smtClean="0">
                <a:solidFill>
                  <a:schemeClr val="bg1"/>
                </a:solidFill>
                <a:latin typeface="Times New Roman"/>
                <a:cs typeface="Times New Roman"/>
              </a:rPr>
              <a:t>Child Welfare Data Measurement: A Primer</a:t>
            </a:r>
          </a:p>
          <a:p>
            <a:pPr marL="514350" indent="-514350">
              <a:buFont typeface="+mj-lt"/>
              <a:buAutoNum type="arabicPeriod"/>
            </a:pPr>
            <a:endParaRPr lang="en-US" sz="2800" dirty="0">
              <a:solidFill>
                <a:schemeClr val="bg1"/>
              </a:solidFill>
              <a:latin typeface="Times New Roman"/>
              <a:cs typeface="Times New Roman"/>
            </a:endParaRPr>
          </a:p>
          <a:p>
            <a:pPr marL="514350" indent="-514350">
              <a:buFont typeface="+mj-lt"/>
              <a:buAutoNum type="arabicPeriod"/>
            </a:pPr>
            <a:r>
              <a:rPr lang="en-US" sz="2800" dirty="0" smtClean="0">
                <a:solidFill>
                  <a:schemeClr val="bg1"/>
                </a:solidFill>
                <a:latin typeface="Times New Roman"/>
                <a:cs typeface="Times New Roman"/>
              </a:rPr>
              <a:t>Federal CFSR3 Measures &amp; Statewide Outcomes</a:t>
            </a:r>
          </a:p>
          <a:p>
            <a:pPr marL="514350" indent="-514350">
              <a:buFont typeface="+mj-lt"/>
              <a:buAutoNum type="arabicPeriod"/>
            </a:pPr>
            <a:endParaRPr lang="en-US" sz="2800" dirty="0">
              <a:solidFill>
                <a:schemeClr val="bg1"/>
              </a:solidFill>
              <a:latin typeface="Times New Roman"/>
              <a:cs typeface="Times New Roman"/>
            </a:endParaRPr>
          </a:p>
          <a:p>
            <a:pPr marL="514350" indent="-514350">
              <a:buFont typeface="+mj-lt"/>
              <a:buAutoNum type="arabicPeriod"/>
            </a:pPr>
            <a:r>
              <a:rPr lang="en-US" sz="2800" dirty="0" smtClean="0">
                <a:solidFill>
                  <a:schemeClr val="bg1"/>
                </a:solidFill>
                <a:latin typeface="Times New Roman"/>
                <a:cs typeface="Times New Roman"/>
              </a:rPr>
              <a:t>CCWIP website</a:t>
            </a:r>
          </a:p>
        </p:txBody>
      </p:sp>
    </p:spTree>
    <p:extLst>
      <p:ext uri="{BB962C8B-B14F-4D97-AF65-F5344CB8AC3E}">
        <p14:creationId xmlns:p14="http://schemas.microsoft.com/office/powerpoint/2010/main" val="891813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marL="457200" lvl="1" indent="0">
              <a:lnSpc>
                <a:spcPct val="120000"/>
              </a:lnSpc>
            </a:pPr>
            <a:r>
              <a:rPr lang="en-US" dirty="0" smtClean="0">
                <a:solidFill>
                  <a:srgbClr val="BEAA64"/>
                </a:solidFill>
                <a:latin typeface="Times New Roman"/>
                <a:cs typeface="Times New Roman"/>
              </a:rPr>
              <a:t>S1: </a:t>
            </a:r>
            <a:r>
              <a:rPr lang="en-US" dirty="0">
                <a:solidFill>
                  <a:srgbClr val="BEAA64"/>
                </a:solidFill>
                <a:latin typeface="Times New Roman"/>
                <a:cs typeface="Times New Roman"/>
              </a:rPr>
              <a:t>Maltreatment in foster care</a:t>
            </a:r>
          </a:p>
        </p:txBody>
      </p:sp>
      <p:sp>
        <p:nvSpPr>
          <p:cNvPr id="5" name="TextBox 4"/>
          <p:cNvSpPr txBox="1"/>
          <p:nvPr/>
        </p:nvSpPr>
        <p:spPr>
          <a:xfrm>
            <a:off x="838200" y="2286000"/>
            <a:ext cx="2598387"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A </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275</a:t>
            </a:r>
          </a:p>
          <a:p>
            <a:r>
              <a:rPr lang="en-US" sz="1600" dirty="0" smtClean="0">
                <a:solidFill>
                  <a:srgbClr val="FFFFFF"/>
                </a:solidFill>
                <a:latin typeface="Times New Roman"/>
                <a:cs typeface="Times New Roman"/>
              </a:rPr>
              <a:t>Instances of maltreatment: </a:t>
            </a:r>
            <a:r>
              <a:rPr lang="en-US" sz="1600" dirty="0">
                <a:solidFill>
                  <a:srgbClr val="BEAA64"/>
                </a:solidFill>
                <a:latin typeface="Times New Roman"/>
                <a:cs typeface="Times New Roman"/>
              </a:rPr>
              <a:t>0</a:t>
            </a:r>
          </a:p>
        </p:txBody>
      </p:sp>
      <p:pic>
        <p:nvPicPr>
          <p:cNvPr id="6" name="Picture 5"/>
          <p:cNvPicPr>
            <a:picLocks noChangeAspect="1"/>
          </p:cNvPicPr>
          <p:nvPr/>
        </p:nvPicPr>
        <p:blipFill>
          <a:blip r:embed="rId3" cstate="print"/>
          <a:stretch>
            <a:fillRect/>
          </a:stretch>
        </p:blipFill>
        <p:spPr>
          <a:xfrm>
            <a:off x="415364" y="2396698"/>
            <a:ext cx="346636" cy="609600"/>
          </a:xfrm>
          <a:prstGeom prst="rect">
            <a:avLst/>
          </a:prstGeom>
        </p:spPr>
      </p:pic>
      <p:sp>
        <p:nvSpPr>
          <p:cNvPr id="7" name="TextBox 6"/>
          <p:cNvSpPr txBox="1"/>
          <p:nvPr/>
        </p:nvSpPr>
        <p:spPr>
          <a:xfrm>
            <a:off x="838200" y="3216454"/>
            <a:ext cx="2598387"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B</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45</a:t>
            </a:r>
          </a:p>
          <a:p>
            <a:r>
              <a:rPr lang="en-US" sz="1600" dirty="0" smtClean="0">
                <a:solidFill>
                  <a:srgbClr val="FFFFFF"/>
                </a:solidFill>
                <a:latin typeface="Times New Roman"/>
                <a:cs typeface="Times New Roman"/>
              </a:rPr>
              <a:t>Instances of maltreatment: </a:t>
            </a:r>
            <a:r>
              <a:rPr lang="en-US" sz="1600" dirty="0" smtClean="0">
                <a:solidFill>
                  <a:srgbClr val="BEAA64"/>
                </a:solidFill>
                <a:latin typeface="Times New Roman"/>
                <a:cs typeface="Times New Roman"/>
              </a:rPr>
              <a:t>1</a:t>
            </a:r>
            <a:endParaRPr lang="en-US" sz="1600" dirty="0">
              <a:solidFill>
                <a:srgbClr val="BEAA64"/>
              </a:solidFill>
              <a:latin typeface="Times New Roman"/>
              <a:cs typeface="Times New Roman"/>
            </a:endParaRPr>
          </a:p>
        </p:txBody>
      </p:sp>
      <p:sp>
        <p:nvSpPr>
          <p:cNvPr id="9" name="TextBox 8"/>
          <p:cNvSpPr txBox="1"/>
          <p:nvPr/>
        </p:nvSpPr>
        <p:spPr>
          <a:xfrm>
            <a:off x="838200" y="4146908"/>
            <a:ext cx="2598387"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C</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310</a:t>
            </a:r>
          </a:p>
          <a:p>
            <a:r>
              <a:rPr lang="en-US" sz="1600" dirty="0" smtClean="0">
                <a:solidFill>
                  <a:srgbClr val="FFFFFF"/>
                </a:solidFill>
                <a:latin typeface="Times New Roman"/>
                <a:cs typeface="Times New Roman"/>
              </a:rPr>
              <a:t>Instances of maltreatment: </a:t>
            </a:r>
            <a:r>
              <a:rPr lang="en-US" sz="1600" dirty="0" smtClean="0">
                <a:solidFill>
                  <a:srgbClr val="BEAA64"/>
                </a:solidFill>
                <a:latin typeface="Times New Roman"/>
                <a:cs typeface="Times New Roman"/>
              </a:rPr>
              <a:t>2</a:t>
            </a:r>
            <a:endParaRPr lang="en-US" sz="1600" dirty="0">
              <a:solidFill>
                <a:srgbClr val="BEAA64"/>
              </a:solidFill>
              <a:latin typeface="Times New Roman"/>
              <a:cs typeface="Times New Roman"/>
            </a:endParaRPr>
          </a:p>
        </p:txBody>
      </p:sp>
      <p:sp>
        <p:nvSpPr>
          <p:cNvPr id="11" name="TextBox 10"/>
          <p:cNvSpPr txBox="1"/>
          <p:nvPr/>
        </p:nvSpPr>
        <p:spPr>
          <a:xfrm>
            <a:off x="838200" y="5077361"/>
            <a:ext cx="2598387" cy="1323439"/>
          </a:xfrm>
          <a:prstGeom prst="rect">
            <a:avLst/>
          </a:prstGeom>
          <a:noFill/>
        </p:spPr>
        <p:txBody>
          <a:bodyPr wrap="none" rtlCol="0">
            <a:spAutoFit/>
          </a:bodyPr>
          <a:lstStyle/>
          <a:p>
            <a:r>
              <a:rPr lang="en-US" sz="1600" dirty="0" smtClean="0">
                <a:solidFill>
                  <a:srgbClr val="FFFFFF"/>
                </a:solidFill>
                <a:latin typeface="Times New Roman"/>
                <a:cs typeface="Times New Roman"/>
              </a:rPr>
              <a:t>Child D </a:t>
            </a:r>
          </a:p>
          <a:p>
            <a:r>
              <a:rPr lang="en-US" sz="1600" dirty="0" smtClean="0">
                <a:solidFill>
                  <a:srgbClr val="FFFFFF"/>
                </a:solidFill>
                <a:latin typeface="Times New Roman"/>
                <a:cs typeface="Times New Roman"/>
              </a:rPr>
              <a:t>Days in care (episode 1): </a:t>
            </a:r>
            <a:r>
              <a:rPr lang="en-US" sz="1600" dirty="0" smtClean="0">
                <a:solidFill>
                  <a:srgbClr val="BEAA64"/>
                </a:solidFill>
                <a:latin typeface="Times New Roman"/>
                <a:cs typeface="Times New Roman"/>
              </a:rPr>
              <a:t>95</a:t>
            </a:r>
          </a:p>
          <a:p>
            <a:r>
              <a:rPr lang="en-US" sz="1600" dirty="0">
                <a:solidFill>
                  <a:srgbClr val="FFFFFF"/>
                </a:solidFill>
                <a:latin typeface="Times New Roman"/>
                <a:cs typeface="Times New Roman"/>
              </a:rPr>
              <a:t>Instances of maltreatment: </a:t>
            </a:r>
            <a:r>
              <a:rPr lang="en-US" sz="1600" dirty="0" smtClean="0">
                <a:solidFill>
                  <a:srgbClr val="BEAA64"/>
                </a:solidFill>
                <a:latin typeface="Times New Roman"/>
                <a:cs typeface="Times New Roman"/>
              </a:rPr>
              <a:t>0</a:t>
            </a:r>
          </a:p>
          <a:p>
            <a:r>
              <a:rPr lang="en-US" sz="1600" dirty="0" smtClean="0">
                <a:solidFill>
                  <a:srgbClr val="FFFFFF"/>
                </a:solidFill>
                <a:latin typeface="Times New Roman"/>
                <a:cs typeface="Times New Roman"/>
              </a:rPr>
              <a:t>Days in care (episode 2): </a:t>
            </a:r>
            <a:r>
              <a:rPr lang="en-US" sz="1600" dirty="0" smtClean="0">
                <a:solidFill>
                  <a:srgbClr val="BEAA64"/>
                </a:solidFill>
                <a:latin typeface="Times New Roman"/>
                <a:cs typeface="Times New Roman"/>
              </a:rPr>
              <a:t>188</a:t>
            </a:r>
          </a:p>
          <a:p>
            <a:r>
              <a:rPr lang="en-US" sz="1600" dirty="0" smtClean="0">
                <a:solidFill>
                  <a:srgbClr val="FFFFFF"/>
                </a:solidFill>
                <a:latin typeface="Times New Roman"/>
                <a:cs typeface="Times New Roman"/>
              </a:rPr>
              <a:t>Instances of maltreatment: </a:t>
            </a:r>
            <a:r>
              <a:rPr lang="en-US" sz="1600" dirty="0" smtClean="0">
                <a:solidFill>
                  <a:srgbClr val="BEAA64"/>
                </a:solidFill>
                <a:latin typeface="Times New Roman"/>
                <a:cs typeface="Times New Roman"/>
              </a:rPr>
              <a:t>0</a:t>
            </a:r>
            <a:endParaRPr lang="en-US" sz="1600" dirty="0">
              <a:solidFill>
                <a:srgbClr val="BEAA64"/>
              </a:solidFill>
              <a:latin typeface="Times New Roman"/>
              <a:cs typeface="Times New Roman"/>
            </a:endParaRPr>
          </a:p>
        </p:txBody>
      </p:sp>
      <p:sp>
        <p:nvSpPr>
          <p:cNvPr id="13" name="TextBox 12"/>
          <p:cNvSpPr txBox="1"/>
          <p:nvPr/>
        </p:nvSpPr>
        <p:spPr>
          <a:xfrm>
            <a:off x="762000" y="1676400"/>
            <a:ext cx="7573858" cy="461665"/>
          </a:xfrm>
          <a:prstGeom prst="rect">
            <a:avLst/>
          </a:prstGeom>
          <a:noFill/>
        </p:spPr>
        <p:txBody>
          <a:bodyPr wrap="none" rtlCol="0">
            <a:spAutoFit/>
          </a:bodyPr>
          <a:lstStyle/>
          <a:p>
            <a:r>
              <a:rPr lang="en-US" sz="2400" b="1" dirty="0" smtClean="0">
                <a:solidFill>
                  <a:schemeClr val="bg1"/>
                </a:solidFill>
                <a:latin typeface="Times New Roman"/>
                <a:cs typeface="Times New Roman"/>
              </a:rPr>
              <a:t>Cohort: Children in Care Between Apr 2015 – Mar 2016</a:t>
            </a:r>
            <a:endParaRPr lang="en-US" sz="2400" b="1" dirty="0">
              <a:solidFill>
                <a:schemeClr val="bg1"/>
              </a:solidFill>
              <a:latin typeface="Times New Roman"/>
              <a:cs typeface="Times New Roman"/>
            </a:endParaRPr>
          </a:p>
        </p:txBody>
      </p:sp>
      <p:sp>
        <p:nvSpPr>
          <p:cNvPr id="18" name="Right Brace 17"/>
          <p:cNvSpPr/>
          <p:nvPr/>
        </p:nvSpPr>
        <p:spPr>
          <a:xfrm>
            <a:off x="3429000" y="2362200"/>
            <a:ext cx="533400" cy="4038600"/>
          </a:xfrm>
          <a:prstGeom prst="rightBrace">
            <a:avLst>
              <a:gd name="adj1" fmla="val 40903"/>
              <a:gd name="adj2" fmla="val 50000"/>
            </a:avLst>
          </a:prstGeom>
          <a:ln w="3810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TextBox 22"/>
          <p:cNvSpPr txBox="1"/>
          <p:nvPr/>
        </p:nvSpPr>
        <p:spPr>
          <a:xfrm>
            <a:off x="4572000" y="5562600"/>
            <a:ext cx="4267200" cy="707886"/>
          </a:xfrm>
          <a:prstGeom prst="rect">
            <a:avLst/>
          </a:prstGeom>
          <a:noFill/>
        </p:spPr>
        <p:txBody>
          <a:bodyPr wrap="square" rtlCol="0">
            <a:spAutoFit/>
          </a:bodyPr>
          <a:lstStyle/>
          <a:p>
            <a:r>
              <a:rPr lang="en-US" sz="2000" dirty="0">
                <a:solidFill>
                  <a:schemeClr val="bg1"/>
                </a:solidFill>
                <a:latin typeface="Times New Roman"/>
                <a:cs typeface="Times New Roman"/>
              </a:rPr>
              <a:t>National Standard: </a:t>
            </a:r>
            <a:endParaRPr lang="en-US" sz="2000" dirty="0" smtClean="0">
              <a:solidFill>
                <a:schemeClr val="bg1"/>
              </a:solidFill>
              <a:latin typeface="Times New Roman"/>
              <a:cs typeface="Times New Roman"/>
            </a:endParaRPr>
          </a:p>
          <a:p>
            <a:r>
              <a:rPr lang="en-US" sz="2000" b="1" dirty="0" smtClean="0">
                <a:solidFill>
                  <a:srgbClr val="BEAA64"/>
                </a:solidFill>
                <a:latin typeface="Times New Roman"/>
                <a:cs typeface="Times New Roman"/>
              </a:rPr>
              <a:t>&lt;= 8.50 per 100,000</a:t>
            </a:r>
            <a:endParaRPr lang="en-US" sz="2000" b="1" dirty="0">
              <a:solidFill>
                <a:srgbClr val="BEAA64"/>
              </a:solidFill>
              <a:latin typeface="Times New Roman"/>
              <a:cs typeface="Times New Roman"/>
            </a:endParaRPr>
          </a:p>
        </p:txBody>
      </p:sp>
      <p:grpSp>
        <p:nvGrpSpPr>
          <p:cNvPr id="32" name="Group 31"/>
          <p:cNvGrpSpPr/>
          <p:nvPr/>
        </p:nvGrpSpPr>
        <p:grpSpPr>
          <a:xfrm>
            <a:off x="4419600" y="2305734"/>
            <a:ext cx="3374886" cy="584776"/>
            <a:chOff x="4648200" y="2305734"/>
            <a:chExt cx="3374886" cy="584776"/>
          </a:xfrm>
        </p:grpSpPr>
        <p:sp>
          <p:nvSpPr>
            <p:cNvPr id="19" name="TextBox 18"/>
            <p:cNvSpPr txBox="1"/>
            <p:nvPr/>
          </p:nvSpPr>
          <p:spPr>
            <a:xfrm>
              <a:off x="5105400" y="2305734"/>
              <a:ext cx="2917686" cy="584776"/>
            </a:xfrm>
            <a:prstGeom prst="rect">
              <a:avLst/>
            </a:prstGeom>
            <a:noFill/>
          </p:spPr>
          <p:txBody>
            <a:bodyPr wrap="none" rtlCol="0">
              <a:spAutoFit/>
            </a:bodyPr>
            <a:lstStyle/>
            <a:p>
              <a:r>
                <a:rPr lang="en-US" sz="1600" dirty="0" smtClean="0">
                  <a:solidFill>
                    <a:srgbClr val="FFFFFF"/>
                  </a:solidFill>
                  <a:latin typeface="Times New Roman"/>
                  <a:cs typeface="Times New Roman"/>
                </a:rPr>
                <a:t>Denominator: total days in care </a:t>
              </a:r>
            </a:p>
            <a:p>
              <a:r>
                <a:rPr lang="en-US" sz="1600" dirty="0" smtClean="0">
                  <a:solidFill>
                    <a:srgbClr val="BEAA64"/>
                  </a:solidFill>
                  <a:latin typeface="Times New Roman"/>
                  <a:cs typeface="Times New Roman"/>
                </a:rPr>
                <a:t>275 + 45 + 310 + 95 + 188 = </a:t>
              </a:r>
              <a:r>
                <a:rPr lang="en-US" sz="1600" b="1" dirty="0" smtClean="0">
                  <a:solidFill>
                    <a:srgbClr val="BEAA64"/>
                  </a:solidFill>
                  <a:latin typeface="Times New Roman"/>
                  <a:cs typeface="Times New Roman"/>
                </a:rPr>
                <a:t>913</a:t>
              </a:r>
              <a:endParaRPr lang="en-US" sz="1600" dirty="0">
                <a:solidFill>
                  <a:srgbClr val="BEAA64"/>
                </a:solidFill>
                <a:latin typeface="Times New Roman"/>
                <a:cs typeface="Times New Roman"/>
              </a:endParaRPr>
            </a:p>
          </p:txBody>
        </p:sp>
        <p:sp>
          <p:nvSpPr>
            <p:cNvPr id="24" name="TextBox 23"/>
            <p:cNvSpPr txBox="1"/>
            <p:nvPr/>
          </p:nvSpPr>
          <p:spPr>
            <a:xfrm>
              <a:off x="4648200" y="2305734"/>
              <a:ext cx="392656" cy="584776"/>
            </a:xfrm>
            <a:prstGeom prst="rect">
              <a:avLst/>
            </a:prstGeom>
            <a:noFill/>
          </p:spPr>
          <p:txBody>
            <a:bodyPr wrap="none" rtlCol="0">
              <a:spAutoFit/>
            </a:bodyPr>
            <a:lstStyle/>
            <a:p>
              <a:r>
                <a:rPr lang="en-US" sz="3200" b="1" dirty="0" smtClean="0">
                  <a:solidFill>
                    <a:srgbClr val="BEAA64"/>
                  </a:solidFill>
                  <a:latin typeface="Times New Roman"/>
                  <a:cs typeface="Times New Roman"/>
                </a:rPr>
                <a:t>1</a:t>
              </a:r>
              <a:endParaRPr lang="en-US" sz="3200" b="1" dirty="0">
                <a:solidFill>
                  <a:srgbClr val="BEAA64"/>
                </a:solidFill>
                <a:latin typeface="Times New Roman"/>
                <a:cs typeface="Times New Roman"/>
              </a:endParaRPr>
            </a:p>
          </p:txBody>
        </p:sp>
      </p:grpSp>
      <p:grpSp>
        <p:nvGrpSpPr>
          <p:cNvPr id="30" name="Group 29"/>
          <p:cNvGrpSpPr/>
          <p:nvPr/>
        </p:nvGrpSpPr>
        <p:grpSpPr>
          <a:xfrm>
            <a:off x="4419600" y="3055034"/>
            <a:ext cx="3746983" cy="584776"/>
            <a:chOff x="4648200" y="3055034"/>
            <a:chExt cx="3746983" cy="584776"/>
          </a:xfrm>
        </p:grpSpPr>
        <p:sp>
          <p:nvSpPr>
            <p:cNvPr id="20" name="TextBox 19"/>
            <p:cNvSpPr txBox="1"/>
            <p:nvPr/>
          </p:nvSpPr>
          <p:spPr>
            <a:xfrm>
              <a:off x="5105400" y="3055034"/>
              <a:ext cx="3289783" cy="584776"/>
            </a:xfrm>
            <a:prstGeom prst="rect">
              <a:avLst/>
            </a:prstGeom>
            <a:noFill/>
          </p:spPr>
          <p:txBody>
            <a:bodyPr wrap="none" rtlCol="0">
              <a:spAutoFit/>
            </a:bodyPr>
            <a:lstStyle/>
            <a:p>
              <a:r>
                <a:rPr lang="en-US" sz="1600" dirty="0" smtClean="0">
                  <a:solidFill>
                    <a:schemeClr val="bg1"/>
                  </a:solidFill>
                  <a:latin typeface="Times New Roman"/>
                  <a:cs typeface="Times New Roman"/>
                </a:rPr>
                <a:t>Numerator: instances of maltreatment </a:t>
              </a:r>
            </a:p>
            <a:p>
              <a:r>
                <a:rPr lang="en-US" sz="1600" dirty="0" smtClean="0">
                  <a:solidFill>
                    <a:srgbClr val="BEAA64"/>
                  </a:solidFill>
                  <a:latin typeface="Times New Roman"/>
                  <a:cs typeface="Times New Roman"/>
                </a:rPr>
                <a:t>0 + 1 + 2 + 0 + 0 = </a:t>
              </a:r>
              <a:r>
                <a:rPr lang="en-US" sz="1600" b="1" dirty="0">
                  <a:solidFill>
                    <a:srgbClr val="BEAA64"/>
                  </a:solidFill>
                  <a:latin typeface="Times New Roman"/>
                  <a:cs typeface="Times New Roman"/>
                </a:rPr>
                <a:t>3</a:t>
              </a:r>
              <a:endParaRPr lang="en-US" sz="1600" b="1" dirty="0" smtClean="0">
                <a:solidFill>
                  <a:srgbClr val="BEAA64"/>
                </a:solidFill>
                <a:latin typeface="Times New Roman"/>
                <a:cs typeface="Times New Roman"/>
              </a:endParaRPr>
            </a:p>
          </p:txBody>
        </p:sp>
        <p:sp>
          <p:nvSpPr>
            <p:cNvPr id="25" name="TextBox 24"/>
            <p:cNvSpPr txBox="1"/>
            <p:nvPr/>
          </p:nvSpPr>
          <p:spPr>
            <a:xfrm>
              <a:off x="4648200" y="3055034"/>
              <a:ext cx="392656" cy="584776"/>
            </a:xfrm>
            <a:prstGeom prst="rect">
              <a:avLst/>
            </a:prstGeom>
            <a:noFill/>
          </p:spPr>
          <p:txBody>
            <a:bodyPr wrap="none" rtlCol="0">
              <a:spAutoFit/>
            </a:bodyPr>
            <a:lstStyle/>
            <a:p>
              <a:r>
                <a:rPr lang="en-US" sz="3200" b="1" dirty="0">
                  <a:solidFill>
                    <a:srgbClr val="BEAA64"/>
                  </a:solidFill>
                  <a:latin typeface="Times New Roman"/>
                  <a:cs typeface="Times New Roman"/>
                </a:rPr>
                <a:t>2</a:t>
              </a:r>
            </a:p>
          </p:txBody>
        </p:sp>
      </p:grpSp>
      <p:grpSp>
        <p:nvGrpSpPr>
          <p:cNvPr id="29" name="Group 28"/>
          <p:cNvGrpSpPr/>
          <p:nvPr/>
        </p:nvGrpSpPr>
        <p:grpSpPr>
          <a:xfrm>
            <a:off x="4419600" y="3804334"/>
            <a:ext cx="4538566" cy="584776"/>
            <a:chOff x="4648200" y="3804334"/>
            <a:chExt cx="4538566" cy="584776"/>
          </a:xfrm>
        </p:grpSpPr>
        <p:sp>
          <p:nvSpPr>
            <p:cNvPr id="21" name="TextBox 20"/>
            <p:cNvSpPr txBox="1"/>
            <p:nvPr/>
          </p:nvSpPr>
          <p:spPr>
            <a:xfrm>
              <a:off x="5105400" y="3804334"/>
              <a:ext cx="4081366" cy="584776"/>
            </a:xfrm>
            <a:prstGeom prst="rect">
              <a:avLst/>
            </a:prstGeom>
            <a:noFill/>
          </p:spPr>
          <p:txBody>
            <a:bodyPr wrap="none" rtlCol="0">
              <a:spAutoFit/>
            </a:bodyPr>
            <a:lstStyle/>
            <a:p>
              <a:r>
                <a:rPr lang="en-US" sz="1600" dirty="0" smtClean="0">
                  <a:solidFill>
                    <a:schemeClr val="bg1"/>
                  </a:solidFill>
                  <a:latin typeface="Times New Roman"/>
                  <a:cs typeface="Times New Roman"/>
                </a:rPr>
                <a:t>Calculate rate of maltreatment per day in care</a:t>
              </a:r>
            </a:p>
            <a:p>
              <a:r>
                <a:rPr lang="en-US" sz="1600" dirty="0">
                  <a:solidFill>
                    <a:srgbClr val="BEAA64"/>
                  </a:solidFill>
                  <a:latin typeface="Times New Roman"/>
                  <a:cs typeface="Times New Roman"/>
                </a:rPr>
                <a:t>3</a:t>
              </a:r>
              <a:r>
                <a:rPr lang="en-US" sz="1600" dirty="0" smtClean="0">
                  <a:solidFill>
                    <a:srgbClr val="BEAA64"/>
                  </a:solidFill>
                  <a:latin typeface="Times New Roman"/>
                  <a:cs typeface="Times New Roman"/>
                </a:rPr>
                <a:t> / 913 =  </a:t>
              </a:r>
              <a:r>
                <a:rPr lang="en-US" sz="1600" b="1" dirty="0" smtClean="0">
                  <a:solidFill>
                    <a:srgbClr val="BEAA64"/>
                  </a:solidFill>
                  <a:latin typeface="Times New Roman"/>
                  <a:cs typeface="Times New Roman"/>
                </a:rPr>
                <a:t>0.003286</a:t>
              </a:r>
            </a:p>
          </p:txBody>
        </p:sp>
        <p:sp>
          <p:nvSpPr>
            <p:cNvPr id="26" name="TextBox 25"/>
            <p:cNvSpPr txBox="1"/>
            <p:nvPr/>
          </p:nvSpPr>
          <p:spPr>
            <a:xfrm>
              <a:off x="4648200" y="3804334"/>
              <a:ext cx="392656" cy="584776"/>
            </a:xfrm>
            <a:prstGeom prst="rect">
              <a:avLst/>
            </a:prstGeom>
            <a:noFill/>
          </p:spPr>
          <p:txBody>
            <a:bodyPr wrap="none" rtlCol="0">
              <a:spAutoFit/>
            </a:bodyPr>
            <a:lstStyle/>
            <a:p>
              <a:r>
                <a:rPr lang="en-US" sz="3200" b="1" dirty="0">
                  <a:solidFill>
                    <a:srgbClr val="BEAA64"/>
                  </a:solidFill>
                  <a:latin typeface="Times New Roman"/>
                  <a:cs typeface="Times New Roman"/>
                </a:rPr>
                <a:t>3</a:t>
              </a:r>
            </a:p>
          </p:txBody>
        </p:sp>
      </p:grpSp>
      <p:grpSp>
        <p:nvGrpSpPr>
          <p:cNvPr id="28" name="Group 27"/>
          <p:cNvGrpSpPr/>
          <p:nvPr/>
        </p:nvGrpSpPr>
        <p:grpSpPr>
          <a:xfrm>
            <a:off x="4419599" y="4553634"/>
            <a:ext cx="4234097" cy="849363"/>
            <a:chOff x="4648200" y="4553634"/>
            <a:chExt cx="2888743" cy="849363"/>
          </a:xfrm>
        </p:grpSpPr>
        <p:sp>
          <p:nvSpPr>
            <p:cNvPr id="22" name="TextBox 21"/>
            <p:cNvSpPr txBox="1"/>
            <p:nvPr/>
          </p:nvSpPr>
          <p:spPr>
            <a:xfrm>
              <a:off x="4960129" y="4572000"/>
              <a:ext cx="2576814" cy="830997"/>
            </a:xfrm>
            <a:prstGeom prst="rect">
              <a:avLst/>
            </a:prstGeom>
            <a:noFill/>
          </p:spPr>
          <p:txBody>
            <a:bodyPr wrap="none" rtlCol="0">
              <a:spAutoFit/>
            </a:bodyPr>
            <a:lstStyle/>
            <a:p>
              <a:r>
                <a:rPr lang="en-US" sz="1600" dirty="0" smtClean="0">
                  <a:solidFill>
                    <a:srgbClr val="FFFFFF"/>
                  </a:solidFill>
                  <a:latin typeface="Times New Roman"/>
                  <a:cs typeface="Times New Roman"/>
                </a:rPr>
                <a:t>Multiply by 100,000</a:t>
              </a:r>
            </a:p>
            <a:p>
              <a:r>
                <a:rPr lang="en-US" sz="1600" dirty="0" smtClean="0">
                  <a:solidFill>
                    <a:srgbClr val="BEAA64"/>
                  </a:solidFill>
                  <a:latin typeface="Times New Roman"/>
                  <a:cs typeface="Times New Roman"/>
                </a:rPr>
                <a:t>0.003286 * 100,000 = </a:t>
              </a:r>
              <a:r>
                <a:rPr lang="en-US" sz="1600" b="1" dirty="0" smtClean="0">
                  <a:solidFill>
                    <a:srgbClr val="BEAA64"/>
                  </a:solidFill>
                  <a:latin typeface="Times New Roman"/>
                  <a:cs typeface="Times New Roman"/>
                </a:rPr>
                <a:t>328.6 victimizations </a:t>
              </a:r>
            </a:p>
            <a:p>
              <a:r>
                <a:rPr lang="en-US" sz="1600" b="1" dirty="0" smtClean="0">
                  <a:solidFill>
                    <a:srgbClr val="BEAA64"/>
                  </a:solidFill>
                  <a:latin typeface="Times New Roman"/>
                  <a:cs typeface="Times New Roman"/>
                </a:rPr>
                <a:t>per 100,000 days in foster care</a:t>
              </a:r>
            </a:p>
          </p:txBody>
        </p:sp>
        <p:sp>
          <p:nvSpPr>
            <p:cNvPr id="27" name="TextBox 26"/>
            <p:cNvSpPr txBox="1"/>
            <p:nvPr/>
          </p:nvSpPr>
          <p:spPr>
            <a:xfrm>
              <a:off x="4648200" y="4553634"/>
              <a:ext cx="392656" cy="584776"/>
            </a:xfrm>
            <a:prstGeom prst="rect">
              <a:avLst/>
            </a:prstGeom>
            <a:noFill/>
          </p:spPr>
          <p:txBody>
            <a:bodyPr wrap="none" rtlCol="0">
              <a:spAutoFit/>
            </a:bodyPr>
            <a:lstStyle/>
            <a:p>
              <a:r>
                <a:rPr lang="en-US" sz="3200" b="1" dirty="0">
                  <a:solidFill>
                    <a:srgbClr val="BEAA64"/>
                  </a:solidFill>
                  <a:latin typeface="Times New Roman"/>
                  <a:cs typeface="Times New Roman"/>
                </a:rPr>
                <a:t>4</a:t>
              </a:r>
            </a:p>
          </p:txBody>
        </p:sp>
      </p:grpSp>
      <p:sp>
        <p:nvSpPr>
          <p:cNvPr id="3" name="TextBox 2"/>
          <p:cNvSpPr txBox="1"/>
          <p:nvPr/>
        </p:nvSpPr>
        <p:spPr>
          <a:xfrm>
            <a:off x="756652" y="2215636"/>
            <a:ext cx="184666" cy="369332"/>
          </a:xfrm>
          <a:prstGeom prst="rect">
            <a:avLst/>
          </a:prstGeom>
          <a:noFill/>
        </p:spPr>
        <p:txBody>
          <a:bodyPr wrap="none" rtlCol="0">
            <a:spAutoFit/>
          </a:bodyPr>
          <a:lstStyle/>
          <a:p>
            <a:endParaRPr lang="en-US" dirty="0"/>
          </a:p>
        </p:txBody>
      </p:sp>
      <p:pic>
        <p:nvPicPr>
          <p:cNvPr id="31" name="Picture 30"/>
          <p:cNvPicPr>
            <a:picLocks noChangeAspect="1"/>
          </p:cNvPicPr>
          <p:nvPr/>
        </p:nvPicPr>
        <p:blipFill>
          <a:blip r:embed="rId3" cstate="print"/>
          <a:stretch>
            <a:fillRect/>
          </a:stretch>
        </p:blipFill>
        <p:spPr>
          <a:xfrm>
            <a:off x="457200" y="3352800"/>
            <a:ext cx="346636" cy="609600"/>
          </a:xfrm>
          <a:prstGeom prst="rect">
            <a:avLst/>
          </a:prstGeom>
        </p:spPr>
      </p:pic>
      <p:pic>
        <p:nvPicPr>
          <p:cNvPr id="33" name="Picture 32"/>
          <p:cNvPicPr>
            <a:picLocks noChangeAspect="1"/>
          </p:cNvPicPr>
          <p:nvPr/>
        </p:nvPicPr>
        <p:blipFill>
          <a:blip r:embed="rId3" cstate="print"/>
          <a:stretch>
            <a:fillRect/>
          </a:stretch>
        </p:blipFill>
        <p:spPr>
          <a:xfrm>
            <a:off x="457200" y="4267200"/>
            <a:ext cx="346636" cy="609600"/>
          </a:xfrm>
          <a:prstGeom prst="rect">
            <a:avLst/>
          </a:prstGeom>
        </p:spPr>
      </p:pic>
      <p:pic>
        <p:nvPicPr>
          <p:cNvPr id="34" name="Picture 33"/>
          <p:cNvPicPr>
            <a:picLocks noChangeAspect="1"/>
          </p:cNvPicPr>
          <p:nvPr/>
        </p:nvPicPr>
        <p:blipFill>
          <a:blip r:embed="rId3" cstate="print"/>
          <a:stretch>
            <a:fillRect/>
          </a:stretch>
        </p:blipFill>
        <p:spPr>
          <a:xfrm>
            <a:off x="457200" y="5257800"/>
            <a:ext cx="346636" cy="609600"/>
          </a:xfrm>
          <a:prstGeom prst="rect">
            <a:avLst/>
          </a:prstGeom>
        </p:spPr>
      </p:pic>
    </p:spTree>
    <p:extLst>
      <p:ext uri="{BB962C8B-B14F-4D97-AF65-F5344CB8AC3E}">
        <p14:creationId xmlns:p14="http://schemas.microsoft.com/office/powerpoint/2010/main" val="329565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marL="457200" lvl="1" indent="0">
              <a:lnSpc>
                <a:spcPct val="120000"/>
              </a:lnSpc>
            </a:pPr>
            <a:r>
              <a:rPr lang="en-US" dirty="0">
                <a:solidFill>
                  <a:srgbClr val="BEAA64"/>
                </a:solidFill>
                <a:latin typeface="Times New Roman"/>
                <a:cs typeface="Times New Roman"/>
              </a:rPr>
              <a:t>S2: Recurrence of maltreatment</a:t>
            </a:r>
          </a:p>
        </p:txBody>
      </p:sp>
      <p:sp>
        <p:nvSpPr>
          <p:cNvPr id="51" name="Rectangle 50"/>
          <p:cNvSpPr/>
          <p:nvPr/>
        </p:nvSpPr>
        <p:spPr>
          <a:xfrm>
            <a:off x="1676400" y="1981200"/>
            <a:ext cx="173736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1676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251604" y="1600200"/>
            <a:ext cx="890012" cy="369332"/>
          </a:xfrm>
          <a:prstGeom prst="rect">
            <a:avLst/>
          </a:prstGeom>
          <a:noFill/>
        </p:spPr>
        <p:txBody>
          <a:bodyPr wrap="none" rtlCol="0">
            <a:spAutoFit/>
          </a:bodyPr>
          <a:lstStyle/>
          <a:p>
            <a:pPr algn="ctr"/>
            <a:r>
              <a:rPr lang="en-US" dirty="0" smtClean="0">
                <a:solidFill>
                  <a:schemeClr val="bg1"/>
                </a:solidFill>
                <a:latin typeface="Times New Roman"/>
                <a:cs typeface="Times New Roman"/>
              </a:rPr>
              <a:t>04/1/14</a:t>
            </a:r>
            <a:endParaRPr lang="en-US" dirty="0">
              <a:solidFill>
                <a:schemeClr val="bg1"/>
              </a:solidFill>
              <a:latin typeface="Times New Roman"/>
              <a:cs typeface="Times New Roman"/>
            </a:endParaRPr>
          </a:p>
        </p:txBody>
      </p:sp>
      <p:cxnSp>
        <p:nvCxnSpPr>
          <p:cNvPr id="54" name="Straight Connector 53"/>
          <p:cNvCxnSpPr/>
          <p:nvPr/>
        </p:nvCxnSpPr>
        <p:spPr>
          <a:xfrm>
            <a:off x="3420618"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043425"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a:t>
            </a:r>
            <a:r>
              <a:rPr lang="en-US" dirty="0" smtClean="0">
                <a:solidFill>
                  <a:srgbClr val="FFFFFF"/>
                </a:solidFill>
                <a:latin typeface="Times New Roman"/>
                <a:cs typeface="Times New Roman"/>
              </a:rPr>
              <a:t>/1/15</a:t>
            </a:r>
            <a:endParaRPr lang="en-US" dirty="0">
              <a:solidFill>
                <a:srgbClr val="FFFFFF"/>
              </a:solidFill>
              <a:latin typeface="Times New Roman"/>
              <a:cs typeface="Times New Roman"/>
            </a:endParaRPr>
          </a:p>
        </p:txBody>
      </p:sp>
      <p:cxnSp>
        <p:nvCxnSpPr>
          <p:cNvPr id="58" name="Straight Connector 57"/>
          <p:cNvCxnSpPr/>
          <p:nvPr/>
        </p:nvCxnSpPr>
        <p:spPr>
          <a:xfrm>
            <a:off x="1539240" y="2286000"/>
            <a:ext cx="914400" cy="0"/>
          </a:xfrm>
          <a:prstGeom prst="line">
            <a:avLst/>
          </a:prstGeom>
          <a:ln w="57150">
            <a:solidFill>
              <a:srgbClr val="FFFFFF"/>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717800"/>
            <a:ext cx="2971800" cy="25400"/>
          </a:xfrm>
          <a:prstGeom prst="line">
            <a:avLst/>
          </a:prstGeom>
          <a:ln w="57150">
            <a:solidFill>
              <a:schemeClr val="bg1"/>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356360" y="4013200"/>
            <a:ext cx="548640" cy="0"/>
          </a:xfrm>
          <a:prstGeom prst="line">
            <a:avLst/>
          </a:prstGeom>
          <a:ln w="57150">
            <a:solidFill>
              <a:srgbClr val="FFFFFF"/>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1539240" y="5740400"/>
            <a:ext cx="365760" cy="0"/>
          </a:xfrm>
          <a:prstGeom prst="line">
            <a:avLst/>
          </a:prstGeom>
          <a:ln w="57150">
            <a:solidFill>
              <a:srgbClr val="FFFFFF"/>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2087880" y="3581400"/>
            <a:ext cx="1188720" cy="0"/>
          </a:xfrm>
          <a:prstGeom prst="line">
            <a:avLst/>
          </a:prstGeom>
          <a:ln w="57150">
            <a:solidFill>
              <a:srgbClr val="BEAA64"/>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rgbClr val="BEAA64"/>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2133600" y="5308600"/>
            <a:ext cx="3352800" cy="25400"/>
          </a:xfrm>
          <a:prstGeom prst="line">
            <a:avLst/>
          </a:prstGeom>
          <a:ln w="57150">
            <a:solidFill>
              <a:schemeClr val="bg1"/>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rgbClr val="FFFFFF"/>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rgbClr val="BEAA64"/>
            </a:solidFill>
            <a:headEnd type="oval" w="lg" len="med"/>
            <a:tailEnd type="diamond" w="lg" len="med"/>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flipV="1">
            <a:off x="2590800" y="4419600"/>
            <a:ext cx="2895600" cy="25400"/>
          </a:xfrm>
          <a:prstGeom prst="line">
            <a:avLst/>
          </a:prstGeom>
          <a:ln w="57150">
            <a:solidFill>
              <a:schemeClr val="bg1"/>
            </a:solidFill>
            <a:headEnd type="oval" w="lg" len="med"/>
            <a:tailEnd type="none"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5164836"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777538"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a:t>
            </a:r>
            <a:r>
              <a:rPr lang="en-US" dirty="0" smtClean="0">
                <a:solidFill>
                  <a:srgbClr val="FFFFFF"/>
                </a:solidFill>
                <a:latin typeface="Times New Roman"/>
                <a:cs typeface="Times New Roman"/>
              </a:rPr>
              <a:t>/1/16</a:t>
            </a:r>
            <a:endParaRPr lang="en-US" dirty="0">
              <a:solidFill>
                <a:srgbClr val="FFFFFF"/>
              </a:solidFill>
              <a:latin typeface="Times New Roman"/>
              <a:cs typeface="Times New Roman"/>
            </a:endParaRPr>
          </a:p>
        </p:txBody>
      </p:sp>
      <p:sp>
        <p:nvSpPr>
          <p:cNvPr id="90" name="TextBox 89"/>
          <p:cNvSpPr txBox="1"/>
          <p:nvPr/>
        </p:nvSpPr>
        <p:spPr>
          <a:xfrm>
            <a:off x="5730240" y="1969532"/>
            <a:ext cx="2651760" cy="4093428"/>
          </a:xfrm>
          <a:prstGeom prst="rect">
            <a:avLst/>
          </a:prstGeom>
          <a:noFill/>
        </p:spPr>
        <p:txBody>
          <a:bodyPr wrap="square" rtlCol="0">
            <a:spAutoFit/>
          </a:bodyPr>
          <a:lstStyle/>
          <a:p>
            <a:r>
              <a:rPr lang="en-US" sz="2000" dirty="0" smtClean="0">
                <a:solidFill>
                  <a:srgbClr val="FFFFFF"/>
                </a:solidFill>
                <a:latin typeface="Times New Roman"/>
                <a:cs typeface="Times New Roman"/>
              </a:rPr>
              <a:t>Children with a substantiated allegation during the 12-month period: </a:t>
            </a:r>
            <a:r>
              <a:rPr lang="en-US" sz="2000" b="1" dirty="0">
                <a:solidFill>
                  <a:srgbClr val="BEAA64"/>
                </a:solidFill>
                <a:latin typeface="Times New Roman"/>
                <a:cs typeface="Times New Roman"/>
              </a:rPr>
              <a:t>6</a:t>
            </a:r>
            <a:endParaRPr lang="en-US" sz="2000" b="1" dirty="0" smtClean="0">
              <a:solidFill>
                <a:srgbClr val="BEAA64"/>
              </a:solidFill>
              <a:latin typeface="Times New Roman"/>
              <a:cs typeface="Times New Roman"/>
            </a:endParaRPr>
          </a:p>
          <a:p>
            <a:endParaRPr lang="en-US" sz="2000" dirty="0" smtClean="0">
              <a:latin typeface="Times New Roman"/>
              <a:cs typeface="Times New Roman"/>
            </a:endParaRPr>
          </a:p>
          <a:p>
            <a:r>
              <a:rPr lang="en-US" sz="2000" dirty="0" smtClean="0">
                <a:solidFill>
                  <a:srgbClr val="FFFFFF"/>
                </a:solidFill>
                <a:latin typeface="Times New Roman"/>
                <a:cs typeface="Times New Roman"/>
              </a:rPr>
              <a:t>Children with another substantiated allegation within 12 months: </a:t>
            </a:r>
            <a:r>
              <a:rPr lang="en-US" sz="2000" b="1" dirty="0">
                <a:solidFill>
                  <a:srgbClr val="BEAA64"/>
                </a:solidFill>
                <a:latin typeface="Times New Roman"/>
                <a:cs typeface="Times New Roman"/>
              </a:rPr>
              <a:t>3</a:t>
            </a:r>
            <a:endParaRPr lang="en-US" sz="2000" b="1" dirty="0" smtClean="0">
              <a:solidFill>
                <a:srgbClr val="BEAA64"/>
              </a:solidFill>
              <a:latin typeface="Times New Roman"/>
              <a:cs typeface="Times New Roman"/>
            </a:endParaRPr>
          </a:p>
          <a:p>
            <a:endParaRPr lang="en-US" sz="2000" dirty="0" smtClean="0">
              <a:latin typeface="Times New Roman"/>
              <a:cs typeface="Times New Roman"/>
            </a:endParaRPr>
          </a:p>
          <a:p>
            <a:r>
              <a:rPr lang="en-US" sz="2000" dirty="0" smtClean="0">
                <a:solidFill>
                  <a:srgbClr val="FFFFFF"/>
                </a:solidFill>
                <a:latin typeface="Times New Roman"/>
                <a:cs typeface="Times New Roman"/>
              </a:rPr>
              <a:t>Performance (P1): </a:t>
            </a:r>
            <a:r>
              <a:rPr lang="en-US" sz="2000" b="1" dirty="0" smtClean="0">
                <a:solidFill>
                  <a:srgbClr val="BEAA64"/>
                </a:solidFill>
                <a:latin typeface="Times New Roman"/>
                <a:cs typeface="Times New Roman"/>
              </a:rPr>
              <a:t>50%</a:t>
            </a:r>
            <a:endParaRPr lang="en-US" sz="2000" dirty="0" smtClean="0">
              <a:solidFill>
                <a:srgbClr val="BEAA64"/>
              </a:solidFill>
              <a:latin typeface="Times New Roman"/>
              <a:cs typeface="Times New Roman"/>
            </a:endParaRPr>
          </a:p>
          <a:p>
            <a:endParaRPr lang="en-US" sz="2000" b="1" dirty="0">
              <a:solidFill>
                <a:schemeClr val="accent6">
                  <a:lumMod val="75000"/>
                </a:schemeClr>
              </a:solidFill>
              <a:latin typeface="Times New Roman"/>
              <a:cs typeface="Times New Roman"/>
            </a:endParaRPr>
          </a:p>
          <a:p>
            <a:r>
              <a:rPr lang="en-US" sz="2000" dirty="0" smtClean="0">
                <a:solidFill>
                  <a:schemeClr val="bg1"/>
                </a:solidFill>
                <a:latin typeface="Times New Roman"/>
                <a:cs typeface="Times New Roman"/>
              </a:rPr>
              <a:t>National Standard: </a:t>
            </a:r>
            <a:r>
              <a:rPr lang="en-US" sz="2000" b="1" dirty="0">
                <a:solidFill>
                  <a:srgbClr val="BEAA64"/>
                </a:solidFill>
                <a:latin typeface="Times New Roman"/>
                <a:cs typeface="Times New Roman"/>
              </a:rPr>
              <a:t>&lt;</a:t>
            </a:r>
            <a:r>
              <a:rPr lang="en-US" sz="2000" b="1" dirty="0" smtClean="0">
                <a:solidFill>
                  <a:srgbClr val="BEAA64"/>
                </a:solidFill>
                <a:latin typeface="Times New Roman"/>
                <a:cs typeface="Times New Roman"/>
              </a:rPr>
              <a:t>=9.1%</a:t>
            </a:r>
          </a:p>
        </p:txBody>
      </p:sp>
    </p:spTree>
    <p:extLst>
      <p:ext uri="{BB962C8B-B14F-4D97-AF65-F5344CB8AC3E}">
        <p14:creationId xmlns:p14="http://schemas.microsoft.com/office/powerpoint/2010/main" val="417781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90">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90">
                                            <p:txEl>
                                              <p:pRg st="2" end="2"/>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4" presetClass="emph" presetSubtype="0" fill="hold" nodeType="clickEffect">
                                  <p:stCondLst>
                                    <p:cond delay="0"/>
                                  </p:stCondLst>
                                  <p:childTnLst>
                                    <p:animClr clrSpc="hsl" dir="cw">
                                      <p:cBhvr override="childStyle">
                                        <p:cTn id="24" dur="500" fill="hold"/>
                                        <p:tgtEl>
                                          <p:spTgt spid="62"/>
                                        </p:tgtEl>
                                        <p:attrNameLst>
                                          <p:attrName>style.color</p:attrName>
                                        </p:attrNameLst>
                                      </p:cBhvr>
                                      <p:by>
                                        <p:hsl h="0" s="-12549" l="-25098"/>
                                      </p:by>
                                    </p:animClr>
                                    <p:animClr clrSpc="hsl" dir="cw">
                                      <p:cBhvr>
                                        <p:cTn id="25" dur="500" fill="hold"/>
                                        <p:tgtEl>
                                          <p:spTgt spid="62"/>
                                        </p:tgtEl>
                                        <p:attrNameLst>
                                          <p:attrName>fillcolor</p:attrName>
                                        </p:attrNameLst>
                                      </p:cBhvr>
                                      <p:by>
                                        <p:hsl h="0" s="-12549" l="-25098"/>
                                      </p:by>
                                    </p:animClr>
                                    <p:animClr clrSpc="hsl" dir="cw">
                                      <p:cBhvr>
                                        <p:cTn id="26" dur="500" fill="hold"/>
                                        <p:tgtEl>
                                          <p:spTgt spid="62"/>
                                        </p:tgtEl>
                                        <p:attrNameLst>
                                          <p:attrName>stroke.color</p:attrName>
                                        </p:attrNameLst>
                                      </p:cBhvr>
                                      <p:by>
                                        <p:hsl h="0" s="-12549" l="-25098"/>
                                      </p:by>
                                    </p:animClr>
                                    <p:set>
                                      <p:cBhvr>
                                        <p:cTn id="27" dur="500" fill="hold"/>
                                        <p:tgtEl>
                                          <p:spTgt spid="62"/>
                                        </p:tgtEl>
                                        <p:attrNameLst>
                                          <p:attrName>fill.type</p:attrName>
                                        </p:attrNameLst>
                                      </p:cBhvr>
                                      <p:to>
                                        <p:strVal val="solid"/>
                                      </p:to>
                                    </p:set>
                                  </p:childTnLst>
                                </p:cTn>
                              </p:par>
                              <p:par>
                                <p:cTn id="28" presetID="24" presetClass="emph" presetSubtype="0" fill="hold" nodeType="withEffect">
                                  <p:stCondLst>
                                    <p:cond delay="0"/>
                                  </p:stCondLst>
                                  <p:childTnLst>
                                    <p:animClr clrSpc="hsl" dir="cw">
                                      <p:cBhvr override="childStyle">
                                        <p:cTn id="29" dur="500" fill="hold"/>
                                        <p:tgtEl>
                                          <p:spTgt spid="63"/>
                                        </p:tgtEl>
                                        <p:attrNameLst>
                                          <p:attrName>style.color</p:attrName>
                                        </p:attrNameLst>
                                      </p:cBhvr>
                                      <p:by>
                                        <p:hsl h="0" s="-12549" l="-25098"/>
                                      </p:by>
                                    </p:animClr>
                                    <p:animClr clrSpc="hsl" dir="cw">
                                      <p:cBhvr>
                                        <p:cTn id="30" dur="500" fill="hold"/>
                                        <p:tgtEl>
                                          <p:spTgt spid="63"/>
                                        </p:tgtEl>
                                        <p:attrNameLst>
                                          <p:attrName>fillcolor</p:attrName>
                                        </p:attrNameLst>
                                      </p:cBhvr>
                                      <p:by>
                                        <p:hsl h="0" s="-12549" l="-25098"/>
                                      </p:by>
                                    </p:animClr>
                                    <p:animClr clrSpc="hsl" dir="cw">
                                      <p:cBhvr>
                                        <p:cTn id="31" dur="500" fill="hold"/>
                                        <p:tgtEl>
                                          <p:spTgt spid="63"/>
                                        </p:tgtEl>
                                        <p:attrNameLst>
                                          <p:attrName>stroke.color</p:attrName>
                                        </p:attrNameLst>
                                      </p:cBhvr>
                                      <p:by>
                                        <p:hsl h="0" s="-12549" l="-25098"/>
                                      </p:by>
                                    </p:animClr>
                                    <p:set>
                                      <p:cBhvr>
                                        <p:cTn id="32" dur="500" fill="hold"/>
                                        <p:tgtEl>
                                          <p:spTgt spid="63"/>
                                        </p:tgtEl>
                                        <p:attrNameLst>
                                          <p:attrName>fill.type</p:attrName>
                                        </p:attrNameLst>
                                      </p:cBhvr>
                                      <p:to>
                                        <p:strVal val="solid"/>
                                      </p:to>
                                    </p:set>
                                  </p:childTnLst>
                                </p:cTn>
                              </p:par>
                              <p:par>
                                <p:cTn id="33" presetID="24" presetClass="emph" presetSubtype="0" fill="hold" nodeType="withEffect">
                                  <p:stCondLst>
                                    <p:cond delay="0"/>
                                  </p:stCondLst>
                                  <p:childTnLst>
                                    <p:animClr clrSpc="hsl" dir="cw">
                                      <p:cBhvr override="childStyle">
                                        <p:cTn id="34" dur="500" fill="hold"/>
                                        <p:tgtEl>
                                          <p:spTgt spid="66"/>
                                        </p:tgtEl>
                                        <p:attrNameLst>
                                          <p:attrName>style.color</p:attrName>
                                        </p:attrNameLst>
                                      </p:cBhvr>
                                      <p:by>
                                        <p:hsl h="0" s="-12549" l="-25098"/>
                                      </p:by>
                                    </p:animClr>
                                    <p:animClr clrSpc="hsl" dir="cw">
                                      <p:cBhvr>
                                        <p:cTn id="35" dur="500" fill="hold"/>
                                        <p:tgtEl>
                                          <p:spTgt spid="66"/>
                                        </p:tgtEl>
                                        <p:attrNameLst>
                                          <p:attrName>fillcolor</p:attrName>
                                        </p:attrNameLst>
                                      </p:cBhvr>
                                      <p:by>
                                        <p:hsl h="0" s="-12549" l="-25098"/>
                                      </p:by>
                                    </p:animClr>
                                    <p:animClr clrSpc="hsl" dir="cw">
                                      <p:cBhvr>
                                        <p:cTn id="36" dur="500" fill="hold"/>
                                        <p:tgtEl>
                                          <p:spTgt spid="66"/>
                                        </p:tgtEl>
                                        <p:attrNameLst>
                                          <p:attrName>stroke.color</p:attrName>
                                        </p:attrNameLst>
                                      </p:cBhvr>
                                      <p:by>
                                        <p:hsl h="0" s="-12549" l="-25098"/>
                                      </p:by>
                                    </p:animClr>
                                    <p:set>
                                      <p:cBhvr>
                                        <p:cTn id="37" dur="500" fill="hold"/>
                                        <p:tgtEl>
                                          <p:spTgt spid="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Case Review Outcomes: </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Safety</a:t>
            </a:r>
          </a:p>
        </p:txBody>
      </p:sp>
      <p:sp>
        <p:nvSpPr>
          <p:cNvPr id="3" name="Content Placeholder 2"/>
          <p:cNvSpPr>
            <a:spLocks noGrp="1"/>
          </p:cNvSpPr>
          <p:nvPr>
            <p:ph idx="1"/>
          </p:nvPr>
        </p:nvSpPr>
        <p:spPr>
          <a:xfrm>
            <a:off x="457200" y="2133600"/>
            <a:ext cx="8229600" cy="3992563"/>
          </a:xfrm>
        </p:spPr>
        <p:txBody>
          <a:bodyPr>
            <a:noAutofit/>
          </a:bodyPr>
          <a:lstStyle/>
          <a:p>
            <a:pPr marL="682625" lvl="1" indent="-457200">
              <a:lnSpc>
                <a:spcPct val="110000"/>
              </a:lnSpc>
              <a:buFont typeface="Arial"/>
              <a:buChar char="•"/>
            </a:pPr>
            <a:r>
              <a:rPr lang="en-US" sz="2400" u="sng" dirty="0" smtClean="0">
                <a:solidFill>
                  <a:schemeClr val="bg1"/>
                </a:solidFill>
                <a:latin typeface="Times"/>
                <a:cs typeface="Times"/>
              </a:rPr>
              <a:t>Case Review Item </a:t>
            </a:r>
            <a:r>
              <a:rPr lang="en-US" sz="2400" u="sng" dirty="0">
                <a:solidFill>
                  <a:schemeClr val="bg1"/>
                </a:solidFill>
                <a:latin typeface="Times"/>
                <a:cs typeface="Times"/>
              </a:rPr>
              <a:t>1</a:t>
            </a:r>
            <a:r>
              <a:rPr lang="en-US" sz="2400" dirty="0">
                <a:solidFill>
                  <a:schemeClr val="bg1"/>
                </a:solidFill>
                <a:latin typeface="Times"/>
                <a:cs typeface="Times"/>
              </a:rPr>
              <a:t>: Timeliness of Initiating Investigations of Reports of Child </a:t>
            </a:r>
            <a:r>
              <a:rPr lang="en-US" sz="2400" dirty="0" smtClean="0">
                <a:solidFill>
                  <a:schemeClr val="bg1"/>
                </a:solidFill>
                <a:latin typeface="Times"/>
                <a:cs typeface="Times"/>
              </a:rPr>
              <a:t>Maltreatment</a:t>
            </a:r>
          </a:p>
          <a:p>
            <a:pPr marL="682625" lvl="1" indent="-457200">
              <a:lnSpc>
                <a:spcPct val="110000"/>
              </a:lnSpc>
              <a:buFont typeface="Arial"/>
              <a:buChar char="•"/>
            </a:pPr>
            <a:endParaRPr lang="en-US" sz="2400"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Item </a:t>
            </a:r>
            <a:r>
              <a:rPr lang="en-US" sz="2400" u="sng" dirty="0">
                <a:solidFill>
                  <a:schemeClr val="bg1"/>
                </a:solidFill>
                <a:latin typeface="Times"/>
                <a:cs typeface="Times"/>
              </a:rPr>
              <a:t>2</a:t>
            </a:r>
            <a:r>
              <a:rPr lang="en-US" sz="2400" dirty="0">
                <a:solidFill>
                  <a:schemeClr val="bg1"/>
                </a:solidFill>
                <a:latin typeface="Times"/>
                <a:cs typeface="Times"/>
              </a:rPr>
              <a:t>: Services to Family to Protect Child(</a:t>
            </a:r>
            <a:r>
              <a:rPr lang="en-US" sz="2400" dirty="0" err="1">
                <a:solidFill>
                  <a:schemeClr val="bg1"/>
                </a:solidFill>
                <a:latin typeface="Times"/>
                <a:cs typeface="Times"/>
              </a:rPr>
              <a:t>ren</a:t>
            </a:r>
            <a:r>
              <a:rPr lang="en-US" sz="2400" dirty="0">
                <a:solidFill>
                  <a:schemeClr val="bg1"/>
                </a:solidFill>
                <a:latin typeface="Times"/>
                <a:cs typeface="Times"/>
              </a:rPr>
              <a:t>) in the Home and Prevent Removal or Re-Entry Into Foster </a:t>
            </a:r>
            <a:r>
              <a:rPr lang="en-US" sz="2400" dirty="0" smtClean="0">
                <a:solidFill>
                  <a:schemeClr val="bg1"/>
                </a:solidFill>
                <a:latin typeface="Times"/>
                <a:cs typeface="Times"/>
              </a:rPr>
              <a:t>Care</a:t>
            </a:r>
            <a:endParaRPr lang="en-US" sz="2400" dirty="0">
              <a:solidFill>
                <a:schemeClr val="bg1"/>
              </a:solidFill>
              <a:latin typeface="Times"/>
              <a:cs typeface="Times"/>
            </a:endParaRPr>
          </a:p>
          <a:p>
            <a:pPr marL="682625" lvl="1" indent="-457200">
              <a:lnSpc>
                <a:spcPct val="110000"/>
              </a:lnSpc>
              <a:buFont typeface="Arial"/>
              <a:buChar char="•"/>
            </a:pPr>
            <a:endParaRPr lang="en-US" sz="2400" u="sng"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Item </a:t>
            </a:r>
            <a:r>
              <a:rPr lang="en-US" sz="2400" u="sng" dirty="0">
                <a:solidFill>
                  <a:schemeClr val="bg1"/>
                </a:solidFill>
                <a:latin typeface="Times"/>
                <a:cs typeface="Times"/>
              </a:rPr>
              <a:t>3</a:t>
            </a:r>
            <a:r>
              <a:rPr lang="en-US" sz="2400" dirty="0">
                <a:solidFill>
                  <a:schemeClr val="bg1"/>
                </a:solidFill>
                <a:latin typeface="Times"/>
                <a:cs typeface="Times"/>
              </a:rPr>
              <a:t>: Risk and Safety Assessment and </a:t>
            </a:r>
            <a:r>
              <a:rPr lang="en-US" sz="2400" dirty="0" smtClean="0">
                <a:solidFill>
                  <a:schemeClr val="bg1"/>
                </a:solidFill>
                <a:latin typeface="Times"/>
                <a:cs typeface="Times"/>
              </a:rPr>
              <a:t>Management</a:t>
            </a:r>
            <a:endParaRPr lang="en-US" sz="2400" dirty="0">
              <a:solidFill>
                <a:schemeClr val="bg1"/>
              </a:solidFill>
              <a:latin typeface="Times"/>
              <a:cs typeface="Times"/>
            </a:endParaRPr>
          </a:p>
        </p:txBody>
      </p:sp>
    </p:spTree>
    <p:extLst>
      <p:ext uri="{BB962C8B-B14F-4D97-AF65-F5344CB8AC3E}">
        <p14:creationId xmlns:p14="http://schemas.microsoft.com/office/powerpoint/2010/main" val="2842931082"/>
      </p:ext>
    </p:extLst>
  </p:cSld>
  <p:clrMapOvr>
    <a:masterClrMapping/>
  </p:clrMapOvr>
  <p:transition advTm="3726"/>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Outcomes: Permanency</a:t>
            </a:r>
          </a:p>
        </p:txBody>
      </p:sp>
      <p:sp>
        <p:nvSpPr>
          <p:cNvPr id="3" name="Content Placeholder 2"/>
          <p:cNvSpPr>
            <a:spLocks noGrp="1"/>
          </p:cNvSpPr>
          <p:nvPr>
            <p:ph idx="1"/>
          </p:nvPr>
        </p:nvSpPr>
        <p:spPr/>
        <p:txBody>
          <a:bodyPr>
            <a:noAutofit/>
          </a:bodyPr>
          <a:lstStyle/>
          <a:p>
            <a:pPr marL="282575" indent="-457200">
              <a:lnSpc>
                <a:spcPct val="110000"/>
              </a:lnSpc>
              <a:buFont typeface="Arial"/>
              <a:buChar char="•"/>
            </a:pPr>
            <a:r>
              <a:rPr lang="en-US" dirty="0" smtClean="0">
                <a:solidFill>
                  <a:schemeClr val="bg1"/>
                </a:solidFill>
                <a:latin typeface="Times"/>
                <a:cs typeface="Times"/>
              </a:rPr>
              <a:t>Children have permanency and stability in their living arrangements.</a:t>
            </a:r>
          </a:p>
          <a:p>
            <a:pPr marL="282575" indent="-457200">
              <a:lnSpc>
                <a:spcPct val="110000"/>
              </a:lnSpc>
              <a:buFont typeface="Arial"/>
              <a:buChar char="•"/>
            </a:pPr>
            <a:endParaRPr lang="en-US" dirty="0" smtClean="0">
              <a:solidFill>
                <a:schemeClr val="bg1"/>
              </a:solidFill>
              <a:latin typeface="Times"/>
              <a:cs typeface="Times"/>
            </a:endParaRPr>
          </a:p>
          <a:p>
            <a:pPr marL="282575" indent="-457200">
              <a:lnSpc>
                <a:spcPct val="110000"/>
              </a:lnSpc>
              <a:buFont typeface="Arial"/>
              <a:buChar char="•"/>
            </a:pPr>
            <a:r>
              <a:rPr lang="en-US" dirty="0" smtClean="0">
                <a:solidFill>
                  <a:schemeClr val="bg1"/>
                </a:solidFill>
                <a:latin typeface="Times"/>
                <a:cs typeface="Times"/>
              </a:rPr>
              <a:t>The continuity of family relationships and connections is preserved for children.</a:t>
            </a:r>
          </a:p>
        </p:txBody>
      </p:sp>
    </p:spTree>
    <p:extLst>
      <p:ext uri="{BB962C8B-B14F-4D97-AF65-F5344CB8AC3E}">
        <p14:creationId xmlns:p14="http://schemas.microsoft.com/office/powerpoint/2010/main" val="3066102017"/>
      </p:ext>
    </p:extLst>
  </p:cSld>
  <p:clrMapOvr>
    <a:masterClrMapping/>
  </p:clrMapOvr>
  <p:transition advTm="372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solidFill>
                  <a:srgbClr val="BEAA64"/>
                </a:solidFill>
                <a:latin typeface="Times New Roman"/>
                <a:cs typeface="Times New Roman"/>
              </a:rPr>
              <a:t>CFSR3 Data </a:t>
            </a:r>
            <a:r>
              <a:rPr lang="en-US" dirty="0" smtClean="0">
                <a:solidFill>
                  <a:srgbClr val="BEAA64"/>
                </a:solidFill>
                <a:latin typeface="Times New Roman"/>
                <a:cs typeface="Times New Roman"/>
              </a:rPr>
              <a:t>Indicators</a:t>
            </a:r>
            <a:endParaRPr lang="en-US" b="0" dirty="0">
              <a:solidFill>
                <a:srgbClr val="BEAA64"/>
              </a:solidFill>
              <a:latin typeface="Times New Roman"/>
              <a:cs typeface="Times New Roman"/>
            </a:endParaRPr>
          </a:p>
        </p:txBody>
      </p:sp>
      <p:sp>
        <p:nvSpPr>
          <p:cNvPr id="3" name="Content Placeholder 2"/>
          <p:cNvSpPr>
            <a:spLocks noGrp="1"/>
          </p:cNvSpPr>
          <p:nvPr>
            <p:ph idx="1"/>
          </p:nvPr>
        </p:nvSpPr>
        <p:spPr>
          <a:xfrm>
            <a:off x="457200" y="1447800"/>
            <a:ext cx="8229600" cy="5257800"/>
          </a:xfrm>
        </p:spPr>
        <p:txBody>
          <a:bodyPr>
            <a:noAutofit/>
          </a:bodyPr>
          <a:lstStyle/>
          <a:p>
            <a:pPr>
              <a:lnSpc>
                <a:spcPct val="120000"/>
              </a:lnSpc>
            </a:pPr>
            <a:r>
              <a:rPr lang="en-US" sz="3000" b="1" dirty="0" smtClean="0">
                <a:solidFill>
                  <a:schemeClr val="bg1"/>
                </a:solidFill>
                <a:latin typeface="Times New Roman"/>
                <a:cs typeface="Times New Roman"/>
              </a:rPr>
              <a:t>Permanency</a:t>
            </a:r>
          </a:p>
          <a:p>
            <a:pPr marL="457200" lvl="1" indent="0">
              <a:lnSpc>
                <a:spcPct val="120000"/>
              </a:lnSpc>
              <a:buNone/>
            </a:pPr>
            <a:r>
              <a:rPr lang="en-US" dirty="0" smtClean="0">
                <a:solidFill>
                  <a:schemeClr val="bg1"/>
                </a:solidFill>
                <a:latin typeface="Times New Roman"/>
                <a:cs typeface="Times New Roman"/>
              </a:rPr>
              <a:t>P1: </a:t>
            </a:r>
            <a:r>
              <a:rPr lang="en-US" dirty="0">
                <a:solidFill>
                  <a:schemeClr val="bg1"/>
                </a:solidFill>
                <a:latin typeface="Times New Roman"/>
                <a:cs typeface="Times New Roman"/>
              </a:rPr>
              <a:t>Permanency in 12 months for children entering foster </a:t>
            </a:r>
            <a:r>
              <a:rPr lang="en-US" dirty="0" smtClean="0">
                <a:solidFill>
                  <a:schemeClr val="bg1"/>
                </a:solidFill>
                <a:latin typeface="Times New Roman"/>
                <a:cs typeface="Times New Roman"/>
              </a:rPr>
              <a:t>care</a:t>
            </a:r>
          </a:p>
          <a:p>
            <a:pPr marL="457200" lvl="1" indent="0">
              <a:lnSpc>
                <a:spcPct val="120000"/>
              </a:lnSpc>
              <a:buNone/>
            </a:pPr>
            <a:r>
              <a:rPr lang="en-US" sz="2400" dirty="0" smtClean="0">
                <a:solidFill>
                  <a:srgbClr val="BEAA64"/>
                </a:solidFill>
                <a:latin typeface="Times New Roman"/>
                <a:cs typeface="Times New Roman"/>
              </a:rPr>
              <a:t>“Of all children who entered care in the 12-month period, what percent discharged to permanency within 12 months?”</a:t>
            </a:r>
          </a:p>
          <a:p>
            <a:pPr marL="457200" lvl="1" indent="0">
              <a:lnSpc>
                <a:spcPct val="120000"/>
              </a:lnSpc>
              <a:buNone/>
            </a:pPr>
            <a:endParaRPr lang="en-US" sz="2400" dirty="0">
              <a:solidFill>
                <a:srgbClr val="BEAA64"/>
              </a:solidFill>
              <a:latin typeface="Times New Roman"/>
              <a:cs typeface="Times New Roman"/>
            </a:endParaRPr>
          </a:p>
          <a:p>
            <a:pPr marL="457200" lvl="1" indent="0">
              <a:lnSpc>
                <a:spcPct val="120000"/>
              </a:lnSpc>
              <a:buNone/>
            </a:pPr>
            <a:r>
              <a:rPr lang="en-US" sz="2000" u="sng" dirty="0" smtClean="0">
                <a:solidFill>
                  <a:schemeClr val="bg1"/>
                </a:solidFill>
                <a:latin typeface="Times New Roman"/>
                <a:cs typeface="Times New Roman"/>
              </a:rPr>
              <a:t>Trial Home Visit (THV) Adjustment</a:t>
            </a:r>
            <a:r>
              <a:rPr lang="en-US" sz="2000" dirty="0" smtClean="0">
                <a:solidFill>
                  <a:schemeClr val="bg1"/>
                </a:solidFill>
                <a:latin typeface="Times New Roman"/>
                <a:cs typeface="Times New Roman"/>
              </a:rPr>
              <a:t>: Children </a:t>
            </a:r>
            <a:r>
              <a:rPr lang="en-US" sz="2000" dirty="0">
                <a:solidFill>
                  <a:schemeClr val="bg1"/>
                </a:solidFill>
                <a:latin typeface="Times New Roman"/>
                <a:cs typeface="Times New Roman"/>
              </a:rPr>
              <a:t>who have a discharge to reunification that was preceded by a trial home visit will have their length of stay adjusted to be at the time of the entry to the THV plus 30 days…and THV +30 will be considered the date they exited to permanency, even if the actual episode ends later.</a:t>
            </a:r>
          </a:p>
          <a:p>
            <a:pPr marL="457200" lvl="1" indent="0">
              <a:lnSpc>
                <a:spcPct val="120000"/>
              </a:lnSpc>
              <a:buNone/>
            </a:pPr>
            <a:endParaRPr lang="en-US" sz="2200" dirty="0">
              <a:solidFill>
                <a:srgbClr val="BEAA64"/>
              </a:solidFill>
              <a:latin typeface="Times New Roman"/>
              <a:cs typeface="Times New Roman"/>
            </a:endParaRPr>
          </a:p>
        </p:txBody>
      </p:sp>
    </p:spTree>
    <p:extLst>
      <p:ext uri="{BB962C8B-B14F-4D97-AF65-F5344CB8AC3E}">
        <p14:creationId xmlns:p14="http://schemas.microsoft.com/office/powerpoint/2010/main" val="4120710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marL="457200" lvl="1"/>
            <a:r>
              <a:rPr lang="en-US" dirty="0" smtClean="0">
                <a:solidFill>
                  <a:srgbClr val="BEAA64"/>
                </a:solidFill>
                <a:latin typeface="Times New Roman"/>
                <a:cs typeface="Times New Roman"/>
              </a:rPr>
              <a:t>P1</a:t>
            </a:r>
            <a:r>
              <a:rPr lang="en-US" dirty="0">
                <a:solidFill>
                  <a:srgbClr val="BEAA64"/>
                </a:solidFill>
                <a:latin typeface="Times New Roman"/>
                <a:cs typeface="Times New Roman"/>
              </a:rPr>
              <a:t>: Permanency in 12 months for children entering foster </a:t>
            </a:r>
            <a:r>
              <a:rPr lang="en-US" dirty="0" smtClean="0">
                <a:solidFill>
                  <a:srgbClr val="BEAA64"/>
                </a:solidFill>
                <a:latin typeface="Times New Roman"/>
                <a:cs typeface="Times New Roman"/>
              </a:rPr>
              <a:t>care</a:t>
            </a:r>
            <a:endParaRPr lang="en-US" dirty="0">
              <a:solidFill>
                <a:srgbClr val="BEAA64"/>
              </a:solidFill>
              <a:latin typeface="Times New Roman"/>
              <a:cs typeface="Times New Roman"/>
            </a:endParaRPr>
          </a:p>
        </p:txBody>
      </p:sp>
      <p:sp>
        <p:nvSpPr>
          <p:cNvPr id="51" name="Rectangle 50"/>
          <p:cNvSpPr/>
          <p:nvPr/>
        </p:nvSpPr>
        <p:spPr>
          <a:xfrm>
            <a:off x="1676400" y="1981200"/>
            <a:ext cx="173736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1676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251604" y="1600200"/>
            <a:ext cx="890012" cy="369332"/>
          </a:xfrm>
          <a:prstGeom prst="rect">
            <a:avLst/>
          </a:prstGeom>
          <a:noFill/>
        </p:spPr>
        <p:txBody>
          <a:bodyPr wrap="none" rtlCol="0">
            <a:spAutoFit/>
          </a:bodyPr>
          <a:lstStyle/>
          <a:p>
            <a:pPr algn="ctr"/>
            <a:r>
              <a:rPr lang="en-US" dirty="0" smtClean="0">
                <a:solidFill>
                  <a:schemeClr val="bg1"/>
                </a:solidFill>
                <a:latin typeface="Times New Roman"/>
                <a:cs typeface="Times New Roman"/>
              </a:rPr>
              <a:t>04/1/14</a:t>
            </a:r>
            <a:endParaRPr lang="en-US" dirty="0">
              <a:solidFill>
                <a:schemeClr val="bg1"/>
              </a:solidFill>
              <a:latin typeface="Times New Roman"/>
              <a:cs typeface="Times New Roman"/>
            </a:endParaRPr>
          </a:p>
        </p:txBody>
      </p:sp>
      <p:cxnSp>
        <p:nvCxnSpPr>
          <p:cNvPr id="54" name="Straight Connector 53"/>
          <p:cNvCxnSpPr/>
          <p:nvPr/>
        </p:nvCxnSpPr>
        <p:spPr>
          <a:xfrm>
            <a:off x="3420618"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043425"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a:t>
            </a:r>
            <a:r>
              <a:rPr lang="en-US" dirty="0" smtClean="0">
                <a:solidFill>
                  <a:srgbClr val="FFFFFF"/>
                </a:solidFill>
                <a:latin typeface="Times New Roman"/>
                <a:cs typeface="Times New Roman"/>
              </a:rPr>
              <a:t>/1/15</a:t>
            </a:r>
            <a:endParaRPr lang="en-US" dirty="0">
              <a:solidFill>
                <a:srgbClr val="FFFFFF"/>
              </a:solidFill>
              <a:latin typeface="Times New Roman"/>
              <a:cs typeface="Times New Roman"/>
            </a:endParaRPr>
          </a:p>
        </p:txBody>
      </p:sp>
      <p:cxnSp>
        <p:nvCxnSpPr>
          <p:cNvPr id="58" name="Straight Connector 57"/>
          <p:cNvCxnSpPr/>
          <p:nvPr/>
        </p:nvCxnSpPr>
        <p:spPr>
          <a:xfrm>
            <a:off x="1539240" y="2286000"/>
            <a:ext cx="91440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717800"/>
            <a:ext cx="347472"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356360" y="4013200"/>
            <a:ext cx="54864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1539240" y="5740400"/>
            <a:ext cx="36576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2087880" y="3581400"/>
            <a:ext cx="118872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2133600" y="5308600"/>
            <a:ext cx="22860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flipV="1">
            <a:off x="2590800" y="4419600"/>
            <a:ext cx="2743200" cy="25400"/>
          </a:xfrm>
          <a:prstGeom prst="line">
            <a:avLst/>
          </a:prstGeom>
          <a:ln w="57150">
            <a:solidFill>
              <a:schemeClr val="bg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5164836"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777538"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a:t>
            </a:r>
            <a:r>
              <a:rPr lang="en-US" dirty="0" smtClean="0">
                <a:solidFill>
                  <a:srgbClr val="FFFFFF"/>
                </a:solidFill>
                <a:latin typeface="Times New Roman"/>
                <a:cs typeface="Times New Roman"/>
              </a:rPr>
              <a:t>/1/16</a:t>
            </a:r>
            <a:endParaRPr lang="en-US" dirty="0">
              <a:solidFill>
                <a:srgbClr val="FFFFFF"/>
              </a:solidFill>
              <a:latin typeface="Times New Roman"/>
              <a:cs typeface="Times New Roman"/>
            </a:endParaRPr>
          </a:p>
        </p:txBody>
      </p:sp>
      <p:sp>
        <p:nvSpPr>
          <p:cNvPr id="90" name="TextBox 89"/>
          <p:cNvSpPr txBox="1"/>
          <p:nvPr/>
        </p:nvSpPr>
        <p:spPr>
          <a:xfrm>
            <a:off x="5730240" y="1969532"/>
            <a:ext cx="2651760" cy="3477875"/>
          </a:xfrm>
          <a:prstGeom prst="rect">
            <a:avLst/>
          </a:prstGeom>
          <a:noFill/>
        </p:spPr>
        <p:txBody>
          <a:bodyPr wrap="square" rtlCol="0">
            <a:spAutoFit/>
          </a:bodyPr>
          <a:lstStyle/>
          <a:p>
            <a:r>
              <a:rPr lang="en-US" sz="2000" dirty="0" smtClean="0">
                <a:solidFill>
                  <a:srgbClr val="FFFFFF"/>
                </a:solidFill>
                <a:latin typeface="Times New Roman"/>
                <a:cs typeface="Times New Roman"/>
              </a:rPr>
              <a:t>Children entering care during the year: </a:t>
            </a:r>
            <a:r>
              <a:rPr lang="en-US" sz="2000" b="1" dirty="0">
                <a:solidFill>
                  <a:srgbClr val="BEAA64"/>
                </a:solidFill>
                <a:latin typeface="Times New Roman"/>
                <a:cs typeface="Times New Roman"/>
              </a:rPr>
              <a:t>6</a:t>
            </a:r>
            <a:endParaRPr lang="en-US" sz="2000" b="1" dirty="0" smtClean="0">
              <a:solidFill>
                <a:srgbClr val="BEAA64"/>
              </a:solidFill>
              <a:latin typeface="Times New Roman"/>
              <a:cs typeface="Times New Roman"/>
            </a:endParaRPr>
          </a:p>
          <a:p>
            <a:endParaRPr lang="en-US" sz="2000" dirty="0" smtClean="0">
              <a:latin typeface="Times New Roman"/>
              <a:cs typeface="Times New Roman"/>
            </a:endParaRPr>
          </a:p>
          <a:p>
            <a:r>
              <a:rPr lang="en-US" sz="2000" dirty="0" smtClean="0">
                <a:solidFill>
                  <a:srgbClr val="FFFFFF"/>
                </a:solidFill>
                <a:latin typeface="Times New Roman"/>
                <a:cs typeface="Times New Roman"/>
              </a:rPr>
              <a:t>Children achieving permanency within 12 months: </a:t>
            </a:r>
            <a:r>
              <a:rPr lang="en-US" sz="2000" b="1" dirty="0" smtClean="0">
                <a:solidFill>
                  <a:srgbClr val="BEAA64"/>
                </a:solidFill>
                <a:latin typeface="Times New Roman"/>
                <a:cs typeface="Times New Roman"/>
              </a:rPr>
              <a:t>4</a:t>
            </a:r>
          </a:p>
          <a:p>
            <a:endParaRPr lang="en-US" sz="2000" dirty="0" smtClean="0">
              <a:latin typeface="Times New Roman"/>
              <a:cs typeface="Times New Roman"/>
            </a:endParaRPr>
          </a:p>
          <a:p>
            <a:r>
              <a:rPr lang="en-US" sz="2000" dirty="0" smtClean="0">
                <a:solidFill>
                  <a:srgbClr val="FFFFFF"/>
                </a:solidFill>
                <a:latin typeface="Times New Roman"/>
                <a:cs typeface="Times New Roman"/>
              </a:rPr>
              <a:t>Performance (P1): </a:t>
            </a:r>
            <a:r>
              <a:rPr lang="en-US" sz="2000" b="1" dirty="0" smtClean="0">
                <a:solidFill>
                  <a:srgbClr val="BEAA64"/>
                </a:solidFill>
                <a:latin typeface="Times New Roman"/>
                <a:cs typeface="Times New Roman"/>
              </a:rPr>
              <a:t>67%</a:t>
            </a:r>
            <a:endParaRPr lang="en-US" sz="2000" dirty="0" smtClean="0">
              <a:solidFill>
                <a:srgbClr val="BEAA64"/>
              </a:solidFill>
              <a:latin typeface="Times New Roman"/>
              <a:cs typeface="Times New Roman"/>
            </a:endParaRPr>
          </a:p>
          <a:p>
            <a:endParaRPr lang="en-US" sz="2000" b="1" dirty="0">
              <a:solidFill>
                <a:schemeClr val="accent6">
                  <a:lumMod val="75000"/>
                </a:schemeClr>
              </a:solidFill>
              <a:latin typeface="Times New Roman"/>
              <a:cs typeface="Times New Roman"/>
            </a:endParaRPr>
          </a:p>
          <a:p>
            <a:r>
              <a:rPr lang="en-US" sz="2000" dirty="0" smtClean="0">
                <a:solidFill>
                  <a:schemeClr val="bg1"/>
                </a:solidFill>
                <a:latin typeface="Times New Roman"/>
                <a:cs typeface="Times New Roman"/>
              </a:rPr>
              <a:t>National Standard: </a:t>
            </a:r>
            <a:r>
              <a:rPr lang="en-US" sz="2000" b="1" dirty="0" smtClean="0">
                <a:solidFill>
                  <a:srgbClr val="BEAA64"/>
                </a:solidFill>
                <a:latin typeface="Times New Roman"/>
                <a:cs typeface="Times New Roman"/>
              </a:rPr>
              <a:t>&gt;=40.5%</a:t>
            </a:r>
          </a:p>
        </p:txBody>
      </p:sp>
    </p:spTree>
    <p:extLst>
      <p:ext uri="{BB962C8B-B14F-4D97-AF65-F5344CB8AC3E}">
        <p14:creationId xmlns:p14="http://schemas.microsoft.com/office/powerpoint/2010/main" val="402325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90">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90">
                                            <p:txEl>
                                              <p:pRg st="2" end="2"/>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4" presetClass="emph" presetSubtype="0" fill="hold" nodeType="clickEffect">
                                  <p:stCondLst>
                                    <p:cond delay="0"/>
                                  </p:stCondLst>
                                  <p:childTnLst>
                                    <p:animClr clrSpc="hsl" dir="cw">
                                      <p:cBhvr override="childStyle">
                                        <p:cTn id="24" dur="500" fill="hold"/>
                                        <p:tgtEl>
                                          <p:spTgt spid="59"/>
                                        </p:tgtEl>
                                        <p:attrNameLst>
                                          <p:attrName>style.color</p:attrName>
                                        </p:attrNameLst>
                                      </p:cBhvr>
                                      <p:by>
                                        <p:hsl h="0" s="-12549" l="-25098"/>
                                      </p:by>
                                    </p:animClr>
                                    <p:animClr clrSpc="hsl" dir="cw">
                                      <p:cBhvr>
                                        <p:cTn id="25" dur="500" fill="hold"/>
                                        <p:tgtEl>
                                          <p:spTgt spid="59"/>
                                        </p:tgtEl>
                                        <p:attrNameLst>
                                          <p:attrName>fillcolor</p:attrName>
                                        </p:attrNameLst>
                                      </p:cBhvr>
                                      <p:by>
                                        <p:hsl h="0" s="-12549" l="-25098"/>
                                      </p:by>
                                    </p:animClr>
                                    <p:animClr clrSpc="hsl" dir="cw">
                                      <p:cBhvr>
                                        <p:cTn id="26" dur="500" fill="hold"/>
                                        <p:tgtEl>
                                          <p:spTgt spid="59"/>
                                        </p:tgtEl>
                                        <p:attrNameLst>
                                          <p:attrName>stroke.color</p:attrName>
                                        </p:attrNameLst>
                                      </p:cBhvr>
                                      <p:by>
                                        <p:hsl h="0" s="-12549" l="-25098"/>
                                      </p:by>
                                    </p:animClr>
                                    <p:set>
                                      <p:cBhvr>
                                        <p:cTn id="27" dur="500" fill="hold"/>
                                        <p:tgtEl>
                                          <p:spTgt spid="59"/>
                                        </p:tgtEl>
                                        <p:attrNameLst>
                                          <p:attrName>fill.type</p:attrName>
                                        </p:attrNameLst>
                                      </p:cBhvr>
                                      <p:to>
                                        <p:strVal val="solid"/>
                                      </p:to>
                                    </p:set>
                                  </p:childTnLst>
                                </p:cTn>
                              </p:par>
                              <p:par>
                                <p:cTn id="28" presetID="24" presetClass="emph" presetSubtype="0" fill="hold" nodeType="withEffect">
                                  <p:stCondLst>
                                    <p:cond delay="0"/>
                                  </p:stCondLst>
                                  <p:childTnLst>
                                    <p:animClr clrSpc="hsl" dir="cw">
                                      <p:cBhvr override="childStyle">
                                        <p:cTn id="29" dur="500" fill="hold"/>
                                        <p:tgtEl>
                                          <p:spTgt spid="62"/>
                                        </p:tgtEl>
                                        <p:attrNameLst>
                                          <p:attrName>style.color</p:attrName>
                                        </p:attrNameLst>
                                      </p:cBhvr>
                                      <p:by>
                                        <p:hsl h="0" s="-12549" l="-25098"/>
                                      </p:by>
                                    </p:animClr>
                                    <p:animClr clrSpc="hsl" dir="cw">
                                      <p:cBhvr>
                                        <p:cTn id="30" dur="500" fill="hold"/>
                                        <p:tgtEl>
                                          <p:spTgt spid="62"/>
                                        </p:tgtEl>
                                        <p:attrNameLst>
                                          <p:attrName>fillcolor</p:attrName>
                                        </p:attrNameLst>
                                      </p:cBhvr>
                                      <p:by>
                                        <p:hsl h="0" s="-12549" l="-25098"/>
                                      </p:by>
                                    </p:animClr>
                                    <p:animClr clrSpc="hsl" dir="cw">
                                      <p:cBhvr>
                                        <p:cTn id="31" dur="500" fill="hold"/>
                                        <p:tgtEl>
                                          <p:spTgt spid="62"/>
                                        </p:tgtEl>
                                        <p:attrNameLst>
                                          <p:attrName>stroke.color</p:attrName>
                                        </p:attrNameLst>
                                      </p:cBhvr>
                                      <p:by>
                                        <p:hsl h="0" s="-12549" l="-25098"/>
                                      </p:by>
                                    </p:animClr>
                                    <p:set>
                                      <p:cBhvr>
                                        <p:cTn id="32" dur="500" fill="hold"/>
                                        <p:tgtEl>
                                          <p:spTgt spid="62"/>
                                        </p:tgtEl>
                                        <p:attrNameLst>
                                          <p:attrName>fill.type</p:attrName>
                                        </p:attrNameLst>
                                      </p:cBhvr>
                                      <p:to>
                                        <p:strVal val="solid"/>
                                      </p:to>
                                    </p:set>
                                  </p:childTnLst>
                                </p:cTn>
                              </p:par>
                              <p:par>
                                <p:cTn id="33" presetID="24" presetClass="emph" presetSubtype="0" fill="hold" nodeType="withEffect">
                                  <p:stCondLst>
                                    <p:cond delay="0"/>
                                  </p:stCondLst>
                                  <p:childTnLst>
                                    <p:animClr clrSpc="hsl" dir="cw">
                                      <p:cBhvr override="childStyle">
                                        <p:cTn id="34" dur="500" fill="hold"/>
                                        <p:tgtEl>
                                          <p:spTgt spid="63"/>
                                        </p:tgtEl>
                                        <p:attrNameLst>
                                          <p:attrName>style.color</p:attrName>
                                        </p:attrNameLst>
                                      </p:cBhvr>
                                      <p:by>
                                        <p:hsl h="0" s="-12549" l="-25098"/>
                                      </p:by>
                                    </p:animClr>
                                    <p:animClr clrSpc="hsl" dir="cw">
                                      <p:cBhvr>
                                        <p:cTn id="35" dur="500" fill="hold"/>
                                        <p:tgtEl>
                                          <p:spTgt spid="63"/>
                                        </p:tgtEl>
                                        <p:attrNameLst>
                                          <p:attrName>fillcolor</p:attrName>
                                        </p:attrNameLst>
                                      </p:cBhvr>
                                      <p:by>
                                        <p:hsl h="0" s="-12549" l="-25098"/>
                                      </p:by>
                                    </p:animClr>
                                    <p:animClr clrSpc="hsl" dir="cw">
                                      <p:cBhvr>
                                        <p:cTn id="36" dur="500" fill="hold"/>
                                        <p:tgtEl>
                                          <p:spTgt spid="63"/>
                                        </p:tgtEl>
                                        <p:attrNameLst>
                                          <p:attrName>stroke.color</p:attrName>
                                        </p:attrNameLst>
                                      </p:cBhvr>
                                      <p:by>
                                        <p:hsl h="0" s="-12549" l="-25098"/>
                                      </p:by>
                                    </p:animClr>
                                    <p:set>
                                      <p:cBhvr>
                                        <p:cTn id="37" dur="500" fill="hold"/>
                                        <p:tgtEl>
                                          <p:spTgt spid="63"/>
                                        </p:tgtEl>
                                        <p:attrNameLst>
                                          <p:attrName>fill.type</p:attrName>
                                        </p:attrNameLst>
                                      </p:cBhvr>
                                      <p:to>
                                        <p:strVal val="solid"/>
                                      </p:to>
                                    </p:set>
                                  </p:childTnLst>
                                </p:cTn>
                              </p:par>
                              <p:par>
                                <p:cTn id="38" presetID="24" presetClass="emph" presetSubtype="0" fill="hold" nodeType="withEffect">
                                  <p:stCondLst>
                                    <p:cond delay="0"/>
                                  </p:stCondLst>
                                  <p:childTnLst>
                                    <p:animClr clrSpc="hsl" dir="cw">
                                      <p:cBhvr override="childStyle">
                                        <p:cTn id="39" dur="500" fill="hold"/>
                                        <p:tgtEl>
                                          <p:spTgt spid="66"/>
                                        </p:tgtEl>
                                        <p:attrNameLst>
                                          <p:attrName>style.color</p:attrName>
                                        </p:attrNameLst>
                                      </p:cBhvr>
                                      <p:by>
                                        <p:hsl h="0" s="-12549" l="-25098"/>
                                      </p:by>
                                    </p:animClr>
                                    <p:animClr clrSpc="hsl" dir="cw">
                                      <p:cBhvr>
                                        <p:cTn id="40" dur="500" fill="hold"/>
                                        <p:tgtEl>
                                          <p:spTgt spid="66"/>
                                        </p:tgtEl>
                                        <p:attrNameLst>
                                          <p:attrName>fillcolor</p:attrName>
                                        </p:attrNameLst>
                                      </p:cBhvr>
                                      <p:by>
                                        <p:hsl h="0" s="-12549" l="-25098"/>
                                      </p:by>
                                    </p:animClr>
                                    <p:animClr clrSpc="hsl" dir="cw">
                                      <p:cBhvr>
                                        <p:cTn id="41" dur="500" fill="hold"/>
                                        <p:tgtEl>
                                          <p:spTgt spid="66"/>
                                        </p:tgtEl>
                                        <p:attrNameLst>
                                          <p:attrName>stroke.color</p:attrName>
                                        </p:attrNameLst>
                                      </p:cBhvr>
                                      <p:by>
                                        <p:hsl h="0" s="-12549" l="-25098"/>
                                      </p:by>
                                    </p:animClr>
                                    <p:set>
                                      <p:cBhvr>
                                        <p:cTn id="42" dur="500" fill="hold"/>
                                        <p:tgtEl>
                                          <p:spTgt spid="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solidFill>
                  <a:srgbClr val="BEAA64"/>
                </a:solidFill>
                <a:latin typeface="Times New Roman"/>
                <a:cs typeface="Times New Roman"/>
              </a:rPr>
              <a:t>CFSR3 Data </a:t>
            </a:r>
            <a:r>
              <a:rPr lang="en-US" dirty="0" smtClean="0">
                <a:solidFill>
                  <a:srgbClr val="BEAA64"/>
                </a:solidFill>
                <a:latin typeface="Times New Roman"/>
                <a:cs typeface="Times New Roman"/>
              </a:rPr>
              <a:t>Indicators</a:t>
            </a:r>
            <a:endParaRPr lang="en-US" b="0" dirty="0">
              <a:solidFill>
                <a:srgbClr val="BEAA64"/>
              </a:solidFill>
              <a:latin typeface="Times New Roman"/>
              <a:cs typeface="Times New Roman"/>
            </a:endParaRPr>
          </a:p>
        </p:txBody>
      </p:sp>
      <p:sp>
        <p:nvSpPr>
          <p:cNvPr id="3" name="Content Placeholder 2"/>
          <p:cNvSpPr>
            <a:spLocks noGrp="1"/>
          </p:cNvSpPr>
          <p:nvPr>
            <p:ph idx="1"/>
          </p:nvPr>
        </p:nvSpPr>
        <p:spPr>
          <a:xfrm>
            <a:off x="457200" y="1447800"/>
            <a:ext cx="8229600" cy="5257800"/>
          </a:xfrm>
        </p:spPr>
        <p:txBody>
          <a:bodyPr>
            <a:noAutofit/>
          </a:bodyPr>
          <a:lstStyle/>
          <a:p>
            <a:pPr>
              <a:lnSpc>
                <a:spcPct val="120000"/>
              </a:lnSpc>
            </a:pPr>
            <a:r>
              <a:rPr lang="en-US" sz="3000" b="1" dirty="0" smtClean="0">
                <a:solidFill>
                  <a:schemeClr val="bg1"/>
                </a:solidFill>
                <a:latin typeface="Times New Roman"/>
                <a:cs typeface="Times New Roman"/>
              </a:rPr>
              <a:t>Permanency (</a:t>
            </a:r>
            <a:r>
              <a:rPr lang="en-US" sz="3000" b="1" dirty="0" err="1" smtClean="0">
                <a:solidFill>
                  <a:schemeClr val="bg1"/>
                </a:solidFill>
                <a:latin typeface="Times New Roman"/>
                <a:cs typeface="Times New Roman"/>
              </a:rPr>
              <a:t>con’t</a:t>
            </a:r>
            <a:r>
              <a:rPr lang="en-US" sz="3000" b="1" dirty="0" smtClean="0">
                <a:solidFill>
                  <a:schemeClr val="bg1"/>
                </a:solidFill>
                <a:latin typeface="Times New Roman"/>
                <a:cs typeface="Times New Roman"/>
              </a:rPr>
              <a:t>)</a:t>
            </a:r>
          </a:p>
          <a:p>
            <a:pPr marL="457200" lvl="1" indent="0">
              <a:lnSpc>
                <a:spcPct val="120000"/>
              </a:lnSpc>
              <a:buNone/>
            </a:pPr>
            <a:r>
              <a:rPr lang="en-US" dirty="0" smtClean="0">
                <a:solidFill>
                  <a:schemeClr val="bg1"/>
                </a:solidFill>
                <a:latin typeface="Times New Roman"/>
                <a:cs typeface="Times New Roman"/>
              </a:rPr>
              <a:t>P2/P3: </a:t>
            </a:r>
            <a:r>
              <a:rPr lang="en-US" dirty="0">
                <a:solidFill>
                  <a:schemeClr val="bg1"/>
                </a:solidFill>
                <a:latin typeface="Times New Roman"/>
                <a:cs typeface="Times New Roman"/>
              </a:rPr>
              <a:t>Permanency in 12 months for children in foster care for 12-23 </a:t>
            </a:r>
            <a:r>
              <a:rPr lang="en-US" dirty="0" smtClean="0">
                <a:solidFill>
                  <a:schemeClr val="bg1"/>
                </a:solidFill>
                <a:latin typeface="Times New Roman"/>
                <a:cs typeface="Times New Roman"/>
              </a:rPr>
              <a:t>months (P2) or for 24 months or more (P3)</a:t>
            </a:r>
            <a:endParaRPr lang="en-US" dirty="0">
              <a:solidFill>
                <a:schemeClr val="bg1"/>
              </a:solidFill>
              <a:latin typeface="Times New Roman"/>
              <a:cs typeface="Times New Roman"/>
            </a:endParaRPr>
          </a:p>
          <a:p>
            <a:pPr marL="457200" lvl="1" indent="0">
              <a:lnSpc>
                <a:spcPct val="120000"/>
              </a:lnSpc>
              <a:buNone/>
            </a:pPr>
            <a:r>
              <a:rPr lang="en-US" sz="2400" dirty="0">
                <a:solidFill>
                  <a:srgbClr val="BEAA64"/>
                </a:solidFill>
                <a:latin typeface="Times New Roman"/>
                <a:cs typeface="Times New Roman"/>
              </a:rPr>
              <a:t>“Of all children in care on the first day of the 12-month period who had been in care between 12 and 23 </a:t>
            </a:r>
            <a:r>
              <a:rPr lang="en-US" sz="2400" dirty="0" smtClean="0">
                <a:solidFill>
                  <a:srgbClr val="BEAA64"/>
                </a:solidFill>
                <a:latin typeface="Times New Roman"/>
                <a:cs typeface="Times New Roman"/>
              </a:rPr>
              <a:t>months (P2) or for 24 months or more (P3), </a:t>
            </a:r>
            <a:r>
              <a:rPr lang="en-US" sz="2400" dirty="0">
                <a:solidFill>
                  <a:srgbClr val="BEAA64"/>
                </a:solidFill>
                <a:latin typeface="Times New Roman"/>
                <a:cs typeface="Times New Roman"/>
              </a:rPr>
              <a:t>what percent discharged to permanency within 12 months?</a:t>
            </a:r>
            <a:r>
              <a:rPr lang="en-US" sz="2400" dirty="0" smtClean="0">
                <a:solidFill>
                  <a:srgbClr val="BEAA64"/>
                </a:solidFill>
                <a:latin typeface="Times New Roman"/>
                <a:cs typeface="Times New Roman"/>
              </a:rPr>
              <a:t>”</a:t>
            </a:r>
            <a:endParaRPr lang="en-US" sz="2400" dirty="0" smtClean="0">
              <a:solidFill>
                <a:schemeClr val="bg1"/>
              </a:solidFill>
              <a:latin typeface="Times New Roman"/>
              <a:cs typeface="Times New Roman"/>
            </a:endParaRPr>
          </a:p>
        </p:txBody>
      </p:sp>
    </p:spTree>
    <p:extLst>
      <p:ext uri="{BB962C8B-B14F-4D97-AF65-F5344CB8AC3E}">
        <p14:creationId xmlns:p14="http://schemas.microsoft.com/office/powerpoint/2010/main" val="3655594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200" lvl="1" indent="0"/>
            <a:r>
              <a:rPr lang="en-US" dirty="0" smtClean="0">
                <a:solidFill>
                  <a:srgbClr val="BEAA64"/>
                </a:solidFill>
                <a:latin typeface="Times New Roman"/>
                <a:cs typeface="Times New Roman"/>
              </a:rPr>
              <a:t>P2/P3: Entry &amp; Length of Stay for months</a:t>
            </a:r>
            <a:endParaRPr lang="en-US" dirty="0">
              <a:solidFill>
                <a:srgbClr val="BEAA64"/>
              </a:solidFill>
              <a:latin typeface="Times New Roman"/>
              <a:cs typeface="Times New Roman"/>
            </a:endParaRPr>
          </a:p>
        </p:txBody>
      </p:sp>
      <p:sp>
        <p:nvSpPr>
          <p:cNvPr id="51" name="Rectangle 50"/>
          <p:cNvSpPr/>
          <p:nvPr/>
        </p:nvSpPr>
        <p:spPr>
          <a:xfrm>
            <a:off x="2667000" y="1981200"/>
            <a:ext cx="91440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2667000" y="1981200"/>
            <a:ext cx="0" cy="449580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2860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14</a:t>
            </a:r>
            <a:endParaRPr lang="en-US" dirty="0">
              <a:solidFill>
                <a:srgbClr val="FFFFFF"/>
              </a:solidFill>
              <a:latin typeface="Times New Roman"/>
              <a:cs typeface="Times New Roman"/>
            </a:endParaRPr>
          </a:p>
        </p:txBody>
      </p:sp>
      <p:cxnSp>
        <p:nvCxnSpPr>
          <p:cNvPr id="54" name="Straight Connector 53"/>
          <p:cNvCxnSpPr/>
          <p:nvPr/>
        </p:nvCxnSpPr>
        <p:spPr>
          <a:xfrm>
            <a:off x="3581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2766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15</a:t>
            </a:r>
            <a:endParaRPr lang="en-US" dirty="0">
              <a:solidFill>
                <a:srgbClr val="FFFFFF"/>
              </a:solidFill>
              <a:latin typeface="Times New Roman"/>
              <a:cs typeface="Times New Roman"/>
            </a:endParaRPr>
          </a:p>
        </p:txBody>
      </p:sp>
      <p:cxnSp>
        <p:nvCxnSpPr>
          <p:cNvPr id="58" name="Straight Connector 57"/>
          <p:cNvCxnSpPr/>
          <p:nvPr/>
        </p:nvCxnSpPr>
        <p:spPr>
          <a:xfrm>
            <a:off x="3429000" y="2209800"/>
            <a:ext cx="91440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667000"/>
            <a:ext cx="347472" cy="0"/>
          </a:xfrm>
          <a:prstGeom prst="line">
            <a:avLst/>
          </a:prstGeom>
          <a:ln w="57150">
            <a:solidFill>
              <a:srgbClr val="558ED5"/>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524000" y="3962400"/>
            <a:ext cx="16764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3048000" y="5715000"/>
            <a:ext cx="36576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1752600" y="3352800"/>
            <a:ext cx="118872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1524000" y="5334000"/>
            <a:ext cx="14478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rgbClr val="558ED5"/>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a:off x="1371600" y="4495800"/>
            <a:ext cx="15240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44958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1910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4/1/16</a:t>
            </a:r>
          </a:p>
        </p:txBody>
      </p:sp>
      <p:cxnSp>
        <p:nvCxnSpPr>
          <p:cNvPr id="32" name="Straight Connector 31"/>
          <p:cNvCxnSpPr/>
          <p:nvPr/>
        </p:nvCxnSpPr>
        <p:spPr>
          <a:xfrm>
            <a:off x="381000" y="5943600"/>
            <a:ext cx="358140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flipV="1">
            <a:off x="914400" y="2438400"/>
            <a:ext cx="3733800" cy="25400"/>
          </a:xfrm>
          <a:prstGeom prst="line">
            <a:avLst/>
          </a:prstGeom>
          <a:ln w="57150">
            <a:solidFill>
              <a:schemeClr val="accent2">
                <a:lumMod val="60000"/>
                <a:lumOff val="40000"/>
              </a:schemeClr>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a:xfrm>
            <a:off x="762000" y="4648200"/>
            <a:ext cx="304800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a:xfrm>
            <a:off x="0" y="2819400"/>
            <a:ext cx="3352800" cy="0"/>
          </a:xfrm>
          <a:prstGeom prst="line">
            <a:avLst/>
          </a:prstGeom>
          <a:ln w="57150">
            <a:solidFill>
              <a:srgbClr val="BEAA64"/>
            </a:solidFill>
            <a:headEnd type="none"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flipV="1">
            <a:off x="1905000" y="3657600"/>
            <a:ext cx="2743200" cy="25400"/>
          </a:xfrm>
          <a:prstGeom prst="line">
            <a:avLst/>
          </a:prstGeom>
          <a:ln w="57150">
            <a:solidFill>
              <a:srgbClr val="558ED5"/>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flipV="1">
            <a:off x="533400" y="5105400"/>
            <a:ext cx="2667000" cy="2540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2209800" y="6400800"/>
            <a:ext cx="1295400" cy="0"/>
          </a:xfrm>
          <a:prstGeom prst="line">
            <a:avLst/>
          </a:prstGeom>
          <a:ln w="57150">
            <a:solidFill>
              <a:srgbClr val="558ED5"/>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a:off x="17526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3716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13</a:t>
            </a:r>
            <a:endParaRPr lang="en-US" dirty="0">
              <a:solidFill>
                <a:srgbClr val="FFFFFF"/>
              </a:solidFill>
              <a:latin typeface="Times New Roman"/>
              <a:cs typeface="Times New Roman"/>
            </a:endParaRPr>
          </a:p>
        </p:txBody>
      </p:sp>
      <p:cxnSp>
        <p:nvCxnSpPr>
          <p:cNvPr id="47" name="Straight Connector 46"/>
          <p:cNvCxnSpPr/>
          <p:nvPr/>
        </p:nvCxnSpPr>
        <p:spPr>
          <a:xfrm>
            <a:off x="990600" y="4114800"/>
            <a:ext cx="34290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sp>
        <p:nvSpPr>
          <p:cNvPr id="56" name="TextBox 55"/>
          <p:cNvSpPr txBox="1"/>
          <p:nvPr/>
        </p:nvSpPr>
        <p:spPr>
          <a:xfrm>
            <a:off x="5029200" y="2438400"/>
            <a:ext cx="3962400" cy="2554545"/>
          </a:xfrm>
          <a:prstGeom prst="rect">
            <a:avLst/>
          </a:prstGeom>
          <a:noFill/>
        </p:spPr>
        <p:txBody>
          <a:bodyPr wrap="square" rtlCol="0">
            <a:spAutoFit/>
          </a:bodyPr>
          <a:lstStyle/>
          <a:p>
            <a:r>
              <a:rPr lang="en-US" sz="2000" dirty="0" smtClean="0">
                <a:solidFill>
                  <a:srgbClr val="FFFFFF"/>
                </a:solidFill>
                <a:latin typeface="Times New Roman"/>
                <a:cs typeface="Times New Roman"/>
              </a:rPr>
              <a:t>Children in care less than 12 months prior to censor date: </a:t>
            </a:r>
            <a:r>
              <a:rPr lang="en-US" sz="2000" dirty="0" smtClean="0">
                <a:solidFill>
                  <a:srgbClr val="BEAA64"/>
                </a:solidFill>
                <a:latin typeface="Times New Roman"/>
                <a:cs typeface="Times New Roman"/>
              </a:rPr>
              <a:t>4</a:t>
            </a:r>
            <a:endParaRPr lang="en-US" sz="2000" dirty="0" smtClean="0">
              <a:solidFill>
                <a:srgbClr val="FFFFFF"/>
              </a:solidFill>
              <a:latin typeface="Times New Roman"/>
              <a:cs typeface="Times New Roman"/>
            </a:endParaRPr>
          </a:p>
          <a:p>
            <a:endParaRPr lang="en-US" sz="2000" dirty="0">
              <a:solidFill>
                <a:srgbClr val="FFFFFF"/>
              </a:solidFill>
              <a:latin typeface="Times New Roman"/>
              <a:cs typeface="Times New Roman"/>
            </a:endParaRPr>
          </a:p>
          <a:p>
            <a:r>
              <a:rPr lang="en-US" sz="2000" dirty="0" smtClean="0">
                <a:solidFill>
                  <a:srgbClr val="FFFFFF"/>
                </a:solidFill>
                <a:latin typeface="Times New Roman"/>
                <a:cs typeface="Times New Roman"/>
              </a:rPr>
              <a:t>Children in care for 12-23 months prior to censor date: </a:t>
            </a:r>
            <a:r>
              <a:rPr lang="en-US" sz="2000" b="1" dirty="0">
                <a:solidFill>
                  <a:srgbClr val="BEAA64"/>
                </a:solidFill>
                <a:latin typeface="Times New Roman"/>
                <a:cs typeface="Times New Roman"/>
              </a:rPr>
              <a:t>6</a:t>
            </a:r>
            <a:endParaRPr lang="en-US" sz="2000" b="1" dirty="0" smtClean="0">
              <a:solidFill>
                <a:srgbClr val="BEAA64"/>
              </a:solidFill>
              <a:latin typeface="Times New Roman"/>
              <a:cs typeface="Times New Roman"/>
            </a:endParaRPr>
          </a:p>
          <a:p>
            <a:endParaRPr lang="en-US" sz="2000" dirty="0">
              <a:solidFill>
                <a:srgbClr val="FFFFFF"/>
              </a:solidFill>
              <a:latin typeface="Times New Roman"/>
              <a:cs typeface="Times New Roman"/>
            </a:endParaRPr>
          </a:p>
          <a:p>
            <a:r>
              <a:rPr lang="en-US" sz="2000" dirty="0">
                <a:solidFill>
                  <a:srgbClr val="FFFFFF"/>
                </a:solidFill>
                <a:latin typeface="Times New Roman"/>
                <a:cs typeface="Times New Roman"/>
              </a:rPr>
              <a:t>Children in care for </a:t>
            </a:r>
            <a:r>
              <a:rPr lang="en-US" sz="2000" dirty="0" smtClean="0">
                <a:solidFill>
                  <a:srgbClr val="FFFFFF"/>
                </a:solidFill>
                <a:latin typeface="Times New Roman"/>
                <a:cs typeface="Times New Roman"/>
              </a:rPr>
              <a:t>more than 24 months prior to censor date: </a:t>
            </a:r>
            <a:r>
              <a:rPr lang="en-US" sz="2000" b="1" dirty="0" smtClean="0">
                <a:solidFill>
                  <a:srgbClr val="BEAA64"/>
                </a:solidFill>
                <a:latin typeface="Times New Roman"/>
                <a:cs typeface="Times New Roman"/>
              </a:rPr>
              <a:t>5</a:t>
            </a:r>
            <a:endParaRPr lang="en-US" sz="2000" b="1" dirty="0">
              <a:solidFill>
                <a:srgbClr val="BEAA64"/>
              </a:solidFill>
              <a:latin typeface="Times New Roman"/>
              <a:cs typeface="Times New Roman"/>
            </a:endParaRPr>
          </a:p>
        </p:txBody>
      </p:sp>
      <p:sp>
        <p:nvSpPr>
          <p:cNvPr id="57" name="TextBox 56"/>
          <p:cNvSpPr txBox="1"/>
          <p:nvPr/>
        </p:nvSpPr>
        <p:spPr>
          <a:xfrm>
            <a:off x="5334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12</a:t>
            </a:r>
            <a:endParaRPr lang="en-US" dirty="0">
              <a:solidFill>
                <a:srgbClr val="FFFFFF"/>
              </a:solidFill>
              <a:latin typeface="Times New Roman"/>
              <a:cs typeface="Times New Roman"/>
            </a:endParaRPr>
          </a:p>
        </p:txBody>
      </p:sp>
      <p:cxnSp>
        <p:nvCxnSpPr>
          <p:cNvPr id="70" name="Straight Connector 69"/>
          <p:cNvCxnSpPr/>
          <p:nvPr/>
        </p:nvCxnSpPr>
        <p:spPr>
          <a:xfrm>
            <a:off x="8382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124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dissolve">
                                      <p:cBhvr>
                                        <p:cTn id="17" dur="500"/>
                                        <p:tgtEl>
                                          <p:spTgt spid="58"/>
                                        </p:tgtEl>
                                      </p:cBhvr>
                                    </p:animEffect>
                                  </p:childTnLst>
                                </p:cTn>
                              </p:par>
                              <p:par>
                                <p:cTn id="18" presetID="9"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dissolve">
                                      <p:cBhvr>
                                        <p:cTn id="20" dur="500"/>
                                        <p:tgtEl>
                                          <p:spTgt spid="34"/>
                                        </p:tgtEl>
                                      </p:cBhvr>
                                    </p:animEffect>
                                  </p:childTnLst>
                                </p:cTn>
                              </p:par>
                              <p:par>
                                <p:cTn id="21" presetID="9"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dissolve">
                                      <p:cBhvr>
                                        <p:cTn id="23" dur="500"/>
                                        <p:tgtEl>
                                          <p:spTgt spid="59"/>
                                        </p:tgtEl>
                                      </p:cBhvr>
                                    </p:animEffect>
                                  </p:childTnLst>
                                </p:cTn>
                              </p:par>
                              <p:par>
                                <p:cTn id="24" presetID="9"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dissolve">
                                      <p:cBhvr>
                                        <p:cTn id="26" dur="500"/>
                                        <p:tgtEl>
                                          <p:spTgt spid="37"/>
                                        </p:tgtEl>
                                      </p:cBhvr>
                                    </p:animEffect>
                                  </p:childTnLst>
                                </p:cTn>
                              </p:par>
                              <p:par>
                                <p:cTn id="27" presetID="9"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dissolve">
                                      <p:cBhvr>
                                        <p:cTn id="29" dur="500"/>
                                        <p:tgtEl>
                                          <p:spTgt spid="65"/>
                                        </p:tgtEl>
                                      </p:cBhvr>
                                    </p:animEffect>
                                  </p:childTnLst>
                                </p:cTn>
                              </p:par>
                              <p:par>
                                <p:cTn id="30" presetID="9" presetClass="entr" presetSubtype="0"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dissolve">
                                      <p:cBhvr>
                                        <p:cTn id="32" dur="500"/>
                                        <p:tgtEl>
                                          <p:spTgt spid="62"/>
                                        </p:tgtEl>
                                      </p:cBhvr>
                                    </p:animEffect>
                                  </p:childTnLst>
                                </p:cTn>
                              </p:par>
                              <p:par>
                                <p:cTn id="33" presetID="9"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ssolve">
                                      <p:cBhvr>
                                        <p:cTn id="35" dur="500"/>
                                        <p:tgtEl>
                                          <p:spTgt spid="28"/>
                                        </p:tgtEl>
                                      </p:cBhvr>
                                    </p:animEffect>
                                  </p:childTnLst>
                                </p:cTn>
                              </p:par>
                              <p:par>
                                <p:cTn id="36" presetID="9" presetClass="entr" presetSubtype="0" fill="hold"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dissolve">
                                      <p:cBhvr>
                                        <p:cTn id="38" dur="500"/>
                                        <p:tgtEl>
                                          <p:spTgt spid="60"/>
                                        </p:tgtEl>
                                      </p:cBhvr>
                                    </p:animEffect>
                                  </p:childTnLst>
                                </p:cTn>
                              </p:par>
                              <p:par>
                                <p:cTn id="39" presetID="9"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dissolve">
                                      <p:cBhvr>
                                        <p:cTn id="41" dur="500"/>
                                        <p:tgtEl>
                                          <p:spTgt spid="47"/>
                                        </p:tgtEl>
                                      </p:cBhvr>
                                    </p:animEffect>
                                  </p:childTnLst>
                                </p:cTn>
                              </p:par>
                              <p:par>
                                <p:cTn id="42" presetID="9" presetClass="entr" presetSubtype="0" fill="hold"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dissolve">
                                      <p:cBhvr>
                                        <p:cTn id="44" dur="500"/>
                                        <p:tgtEl>
                                          <p:spTgt spid="67"/>
                                        </p:tgtEl>
                                      </p:cBhvr>
                                    </p:animEffect>
                                  </p:childTnLst>
                                </p:cTn>
                              </p:par>
                              <p:par>
                                <p:cTn id="45" presetID="9"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dissolve">
                                      <p:cBhvr>
                                        <p:cTn id="47" dur="500"/>
                                        <p:tgtEl>
                                          <p:spTgt spid="36"/>
                                        </p:tgtEl>
                                      </p:cBhvr>
                                    </p:animEffect>
                                  </p:childTnLst>
                                </p:cTn>
                              </p:par>
                              <p:par>
                                <p:cTn id="48" presetID="9" presetClass="entr" presetSubtype="0" fill="hold"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dissolve">
                                      <p:cBhvr>
                                        <p:cTn id="50" dur="500"/>
                                        <p:tgtEl>
                                          <p:spTgt spid="63"/>
                                        </p:tgtEl>
                                      </p:cBhvr>
                                    </p:animEffect>
                                  </p:childTnLst>
                                </p:cTn>
                              </p:par>
                              <p:par>
                                <p:cTn id="51" presetID="9"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dissolve">
                                      <p:cBhvr>
                                        <p:cTn id="53" dur="500"/>
                                        <p:tgtEl>
                                          <p:spTgt spid="30"/>
                                        </p:tgtEl>
                                      </p:cBhvr>
                                    </p:animEffect>
                                  </p:childTnLst>
                                </p:cTn>
                              </p:par>
                              <p:par>
                                <p:cTn id="54" presetID="9" presetClass="entr" presetSubtype="0" fill="hold"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dissolve">
                                      <p:cBhvr>
                                        <p:cTn id="56" dur="500"/>
                                        <p:tgtEl>
                                          <p:spTgt spid="64"/>
                                        </p:tgtEl>
                                      </p:cBhvr>
                                    </p:animEffect>
                                  </p:childTnLst>
                                </p:cTn>
                              </p:par>
                              <p:par>
                                <p:cTn id="57" presetID="9" presetClass="entr" presetSubtype="0" fill="hold"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dissolve">
                                      <p:cBhvr>
                                        <p:cTn id="59" dur="500"/>
                                        <p:tgtEl>
                                          <p:spTgt spid="61"/>
                                        </p:tgtEl>
                                      </p:cBhvr>
                                    </p:animEffect>
                                  </p:childTnLst>
                                </p:cTn>
                              </p:par>
                              <p:par>
                                <p:cTn id="60" presetID="9"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dissolve">
                                      <p:cBhvr>
                                        <p:cTn id="62" dur="500"/>
                                        <p:tgtEl>
                                          <p:spTgt spid="32"/>
                                        </p:tgtEl>
                                      </p:cBhvr>
                                    </p:animEffect>
                                  </p:childTnLst>
                                </p:cTn>
                              </p:par>
                              <p:par>
                                <p:cTn id="63" presetID="9" presetClass="entr" presetSubtype="0" fill="hold"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dissolve">
                                      <p:cBhvr>
                                        <p:cTn id="65" dur="500"/>
                                        <p:tgtEl>
                                          <p:spTgt spid="66"/>
                                        </p:tgtEl>
                                      </p:cBhvr>
                                    </p:animEffect>
                                  </p:childTnLst>
                                </p:cTn>
                              </p:par>
                              <p:par>
                                <p:cTn id="66" presetID="9" presetClass="entr" presetSubtype="0"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dissolv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xit" presetSubtype="0" fill="hold" nodeType="clickEffect">
                                  <p:stCondLst>
                                    <p:cond delay="0"/>
                                  </p:stCondLst>
                                  <p:childTnLst>
                                    <p:animEffect transition="out" filter="dissolve">
                                      <p:cBhvr>
                                        <p:cTn id="72" dur="500"/>
                                        <p:tgtEl>
                                          <p:spTgt spid="58"/>
                                        </p:tgtEl>
                                      </p:cBhvr>
                                    </p:animEffect>
                                    <p:set>
                                      <p:cBhvr>
                                        <p:cTn id="73" dur="1" fill="hold">
                                          <p:stCondLst>
                                            <p:cond delay="499"/>
                                          </p:stCondLst>
                                        </p:cTn>
                                        <p:tgtEl>
                                          <p:spTgt spid="58"/>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63"/>
                                        </p:tgtEl>
                                      </p:cBhvr>
                                    </p:animEffect>
                                    <p:set>
                                      <p:cBhvr>
                                        <p:cTn id="76" dur="1" fill="hold">
                                          <p:stCondLst>
                                            <p:cond delay="499"/>
                                          </p:stCondLst>
                                        </p:cTn>
                                        <p:tgtEl>
                                          <p:spTgt spid="63"/>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500"/>
                                        <p:tgtEl>
                                          <p:spTgt spid="61"/>
                                        </p:tgtEl>
                                      </p:cBhvr>
                                    </p:animEffect>
                                    <p:set>
                                      <p:cBhvr>
                                        <p:cTn id="79" dur="1" fill="hold">
                                          <p:stCondLst>
                                            <p:cond delay="499"/>
                                          </p:stCondLst>
                                        </p:cTn>
                                        <p:tgtEl>
                                          <p:spTgt spid="6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8" presetClass="emph" presetSubtype="0" fill="hold" nodeType="clickEffect">
                                  <p:stCondLst>
                                    <p:cond delay="0"/>
                                  </p:stCondLst>
                                  <p:iterate type="lt">
                                    <p:tmPct val="4000"/>
                                  </p:iterate>
                                  <p:childTnLst>
                                    <p:set>
                                      <p:cBhvr override="childStyle">
                                        <p:cTn id="83" dur="500" fill="hold"/>
                                        <p:tgtEl>
                                          <p:spTgt spid="56">
                                            <p:txEl>
                                              <p:pRg st="0" end="0"/>
                                            </p:txEl>
                                          </p:spTgt>
                                        </p:tgtEl>
                                        <p:attrNameLst>
                                          <p:attrName>style.textDecorationUnderline</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16" presetClass="emph" presetSubtype="0" fill="hold" nodeType="clickEffect">
                                  <p:stCondLst>
                                    <p:cond delay="0"/>
                                  </p:stCondLst>
                                  <p:iterate type="lt">
                                    <p:tmPct val="4000"/>
                                  </p:iterate>
                                  <p:childTnLst>
                                    <p:set>
                                      <p:cBhvr override="childStyle">
                                        <p:cTn id="87" dur="500" fill="hold"/>
                                        <p:tgtEl>
                                          <p:spTgt spid="56">
                                            <p:txEl>
                                              <p:pRg st="0" end="0"/>
                                            </p:txEl>
                                          </p:spTgt>
                                        </p:tgtEl>
                                        <p:attrNameLst>
                                          <p:attrName>style.color</p:attrName>
                                        </p:attrNameLst>
                                      </p:cBhvr>
                                      <p:to>
                                        <p:clrVal>
                                          <a:schemeClr val="accent1"/>
                                        </p:clrVal>
                                      </p:to>
                                    </p:set>
                                    <p:set>
                                      <p:cBhvr>
                                        <p:cTn id="88" dur="500" fill="hold"/>
                                        <p:tgtEl>
                                          <p:spTgt spid="56">
                                            <p:txEl>
                                              <p:pRg st="0" end="0"/>
                                            </p:txEl>
                                          </p:spTgt>
                                        </p:tgtEl>
                                        <p:attrNameLst>
                                          <p:attrName>fillcolor</p:attrName>
                                        </p:attrNameLst>
                                      </p:cBhvr>
                                      <p:to>
                                        <p:clrVal>
                                          <a:schemeClr val="accent1"/>
                                        </p:clrVal>
                                      </p:to>
                                    </p:set>
                                    <p:set>
                                      <p:cBhvr>
                                        <p:cTn id="89" dur="500" fill="hold"/>
                                        <p:tgtEl>
                                          <p:spTgt spid="56">
                                            <p:txEl>
                                              <p:pRg st="0" end="0"/>
                                            </p:txEl>
                                          </p:spTgt>
                                        </p:tgtEl>
                                        <p:attrNameLst>
                                          <p:attrName>fill.type</p:attrName>
                                        </p:attrNameLst>
                                      </p:cBhvr>
                                      <p:to>
                                        <p:strVal val="solid"/>
                                      </p:to>
                                    </p:set>
                                  </p:childTnLst>
                                </p:cTn>
                              </p:par>
                            </p:childTnLst>
                          </p:cTn>
                        </p:par>
                      </p:childTnLst>
                    </p:cTn>
                  </p:par>
                  <p:par>
                    <p:cTn id="90" fill="hold">
                      <p:stCondLst>
                        <p:cond delay="indefinite"/>
                      </p:stCondLst>
                      <p:childTnLst>
                        <p:par>
                          <p:cTn id="91" fill="hold">
                            <p:stCondLst>
                              <p:cond delay="0"/>
                            </p:stCondLst>
                            <p:childTnLst>
                              <p:par>
                                <p:cTn id="92" presetID="24" presetClass="emph" presetSubtype="0" fill="hold" nodeType="clickEffect">
                                  <p:stCondLst>
                                    <p:cond delay="0"/>
                                  </p:stCondLst>
                                  <p:childTnLst>
                                    <p:animClr clrSpc="hsl" dir="cw">
                                      <p:cBhvr override="childStyle">
                                        <p:cTn id="93" dur="500" fill="hold"/>
                                        <p:tgtEl>
                                          <p:spTgt spid="59"/>
                                        </p:tgtEl>
                                        <p:attrNameLst>
                                          <p:attrName>style.color</p:attrName>
                                        </p:attrNameLst>
                                      </p:cBhvr>
                                      <p:by>
                                        <p:hsl h="0" s="-12549" l="-25098"/>
                                      </p:by>
                                    </p:animClr>
                                    <p:animClr clrSpc="hsl" dir="cw">
                                      <p:cBhvr>
                                        <p:cTn id="94" dur="500" fill="hold"/>
                                        <p:tgtEl>
                                          <p:spTgt spid="59"/>
                                        </p:tgtEl>
                                        <p:attrNameLst>
                                          <p:attrName>fillcolor</p:attrName>
                                        </p:attrNameLst>
                                      </p:cBhvr>
                                      <p:by>
                                        <p:hsl h="0" s="-12549" l="-25098"/>
                                      </p:by>
                                    </p:animClr>
                                    <p:animClr clrSpc="hsl" dir="cw">
                                      <p:cBhvr>
                                        <p:cTn id="95" dur="500" fill="hold"/>
                                        <p:tgtEl>
                                          <p:spTgt spid="59"/>
                                        </p:tgtEl>
                                        <p:attrNameLst>
                                          <p:attrName>stroke.color</p:attrName>
                                        </p:attrNameLst>
                                      </p:cBhvr>
                                      <p:by>
                                        <p:hsl h="0" s="-12549" l="-25098"/>
                                      </p:by>
                                    </p:animClr>
                                    <p:set>
                                      <p:cBhvr>
                                        <p:cTn id="96" dur="500" fill="hold"/>
                                        <p:tgtEl>
                                          <p:spTgt spid="59"/>
                                        </p:tgtEl>
                                        <p:attrNameLst>
                                          <p:attrName>fill.type</p:attrName>
                                        </p:attrNameLst>
                                      </p:cBhvr>
                                      <p:to>
                                        <p:strVal val="solid"/>
                                      </p:to>
                                    </p:set>
                                  </p:childTnLst>
                                </p:cTn>
                              </p:par>
                              <p:par>
                                <p:cTn id="97" presetID="24" presetClass="emph" presetSubtype="0" fill="hold" nodeType="withEffect">
                                  <p:stCondLst>
                                    <p:cond delay="0"/>
                                  </p:stCondLst>
                                  <p:childTnLst>
                                    <p:animClr clrSpc="hsl" dir="cw">
                                      <p:cBhvr override="childStyle">
                                        <p:cTn id="98" dur="500" fill="hold"/>
                                        <p:tgtEl>
                                          <p:spTgt spid="28"/>
                                        </p:tgtEl>
                                        <p:attrNameLst>
                                          <p:attrName>style.color</p:attrName>
                                        </p:attrNameLst>
                                      </p:cBhvr>
                                      <p:by>
                                        <p:hsl h="0" s="-12549" l="-25098"/>
                                      </p:by>
                                    </p:animClr>
                                    <p:animClr clrSpc="hsl" dir="cw">
                                      <p:cBhvr>
                                        <p:cTn id="99" dur="500" fill="hold"/>
                                        <p:tgtEl>
                                          <p:spTgt spid="28"/>
                                        </p:tgtEl>
                                        <p:attrNameLst>
                                          <p:attrName>fillcolor</p:attrName>
                                        </p:attrNameLst>
                                      </p:cBhvr>
                                      <p:by>
                                        <p:hsl h="0" s="-12549" l="-25098"/>
                                      </p:by>
                                    </p:animClr>
                                    <p:animClr clrSpc="hsl" dir="cw">
                                      <p:cBhvr>
                                        <p:cTn id="100" dur="500" fill="hold"/>
                                        <p:tgtEl>
                                          <p:spTgt spid="28"/>
                                        </p:tgtEl>
                                        <p:attrNameLst>
                                          <p:attrName>stroke.color</p:attrName>
                                        </p:attrNameLst>
                                      </p:cBhvr>
                                      <p:by>
                                        <p:hsl h="0" s="-12549" l="-25098"/>
                                      </p:by>
                                    </p:animClr>
                                    <p:set>
                                      <p:cBhvr>
                                        <p:cTn id="101" dur="500" fill="hold"/>
                                        <p:tgtEl>
                                          <p:spTgt spid="28"/>
                                        </p:tgtEl>
                                        <p:attrNameLst>
                                          <p:attrName>fill.type</p:attrName>
                                        </p:attrNameLst>
                                      </p:cBhvr>
                                      <p:to>
                                        <p:strVal val="solid"/>
                                      </p:to>
                                    </p:set>
                                  </p:childTnLst>
                                </p:cTn>
                              </p:par>
                              <p:par>
                                <p:cTn id="102" presetID="24" presetClass="emph" presetSubtype="0" fill="hold" nodeType="withEffect">
                                  <p:stCondLst>
                                    <p:cond delay="0"/>
                                  </p:stCondLst>
                                  <p:childTnLst>
                                    <p:animClr clrSpc="hsl" dir="cw">
                                      <p:cBhvr override="childStyle">
                                        <p:cTn id="103" dur="500" fill="hold"/>
                                        <p:tgtEl>
                                          <p:spTgt spid="66"/>
                                        </p:tgtEl>
                                        <p:attrNameLst>
                                          <p:attrName>style.color</p:attrName>
                                        </p:attrNameLst>
                                      </p:cBhvr>
                                      <p:by>
                                        <p:hsl h="0" s="-12549" l="-25098"/>
                                      </p:by>
                                    </p:animClr>
                                    <p:animClr clrSpc="hsl" dir="cw">
                                      <p:cBhvr>
                                        <p:cTn id="104" dur="500" fill="hold"/>
                                        <p:tgtEl>
                                          <p:spTgt spid="66"/>
                                        </p:tgtEl>
                                        <p:attrNameLst>
                                          <p:attrName>fillcolor</p:attrName>
                                        </p:attrNameLst>
                                      </p:cBhvr>
                                      <p:by>
                                        <p:hsl h="0" s="-12549" l="-25098"/>
                                      </p:by>
                                    </p:animClr>
                                    <p:animClr clrSpc="hsl" dir="cw">
                                      <p:cBhvr>
                                        <p:cTn id="105" dur="500" fill="hold"/>
                                        <p:tgtEl>
                                          <p:spTgt spid="66"/>
                                        </p:tgtEl>
                                        <p:attrNameLst>
                                          <p:attrName>stroke.color</p:attrName>
                                        </p:attrNameLst>
                                      </p:cBhvr>
                                      <p:by>
                                        <p:hsl h="0" s="-12549" l="-25098"/>
                                      </p:by>
                                    </p:animClr>
                                    <p:set>
                                      <p:cBhvr>
                                        <p:cTn id="106" dur="500" fill="hold"/>
                                        <p:tgtEl>
                                          <p:spTgt spid="66"/>
                                        </p:tgtEl>
                                        <p:attrNameLst>
                                          <p:attrName>fill.type</p:attrName>
                                        </p:attrNameLst>
                                      </p:cBhvr>
                                      <p:to>
                                        <p:strVal val="solid"/>
                                      </p:to>
                                    </p:set>
                                  </p:childTnLst>
                                </p:cTn>
                              </p:par>
                              <p:par>
                                <p:cTn id="107" presetID="24" presetClass="emph" presetSubtype="0" fill="hold" nodeType="withEffect">
                                  <p:stCondLst>
                                    <p:cond delay="0"/>
                                  </p:stCondLst>
                                  <p:childTnLst>
                                    <p:animClr clrSpc="hsl" dir="cw">
                                      <p:cBhvr override="childStyle">
                                        <p:cTn id="108" dur="500" fill="hold"/>
                                        <p:tgtEl>
                                          <p:spTgt spid="33"/>
                                        </p:tgtEl>
                                        <p:attrNameLst>
                                          <p:attrName>style.color</p:attrName>
                                        </p:attrNameLst>
                                      </p:cBhvr>
                                      <p:by>
                                        <p:hsl h="0" s="-12549" l="-25098"/>
                                      </p:by>
                                    </p:animClr>
                                    <p:animClr clrSpc="hsl" dir="cw">
                                      <p:cBhvr>
                                        <p:cTn id="109" dur="500" fill="hold"/>
                                        <p:tgtEl>
                                          <p:spTgt spid="33"/>
                                        </p:tgtEl>
                                        <p:attrNameLst>
                                          <p:attrName>fillcolor</p:attrName>
                                        </p:attrNameLst>
                                      </p:cBhvr>
                                      <p:by>
                                        <p:hsl h="0" s="-12549" l="-25098"/>
                                      </p:by>
                                    </p:animClr>
                                    <p:animClr clrSpc="hsl" dir="cw">
                                      <p:cBhvr>
                                        <p:cTn id="110" dur="500" fill="hold"/>
                                        <p:tgtEl>
                                          <p:spTgt spid="33"/>
                                        </p:tgtEl>
                                        <p:attrNameLst>
                                          <p:attrName>stroke.color</p:attrName>
                                        </p:attrNameLst>
                                      </p:cBhvr>
                                      <p:by>
                                        <p:hsl h="0" s="-12549" l="-25098"/>
                                      </p:by>
                                    </p:animClr>
                                    <p:set>
                                      <p:cBhvr>
                                        <p:cTn id="111" dur="500" fill="hold"/>
                                        <p:tgtEl>
                                          <p:spTgt spid="33"/>
                                        </p:tgtEl>
                                        <p:attrNameLst>
                                          <p:attrName>fill.type</p:attrName>
                                        </p:attrNameLst>
                                      </p:cBhvr>
                                      <p:to>
                                        <p:strVal val="solid"/>
                                      </p:to>
                                    </p:set>
                                  </p:childTnLst>
                                </p:cTn>
                              </p:par>
                            </p:childTnLst>
                          </p:cTn>
                        </p:par>
                      </p:childTnLst>
                    </p:cTn>
                  </p:par>
                  <p:par>
                    <p:cTn id="112" fill="hold">
                      <p:stCondLst>
                        <p:cond delay="indefinite"/>
                      </p:stCondLst>
                      <p:childTnLst>
                        <p:par>
                          <p:cTn id="113" fill="hold">
                            <p:stCondLst>
                              <p:cond delay="0"/>
                            </p:stCondLst>
                            <p:childTnLst>
                              <p:par>
                                <p:cTn id="114" presetID="1" presetClass="exit" presetSubtype="0" fill="hold" nodeType="clickEffect">
                                  <p:stCondLst>
                                    <p:cond delay="0"/>
                                  </p:stCondLst>
                                  <p:iterate type="lt">
                                    <p:tmAbs val="0"/>
                                  </p:iterate>
                                  <p:childTnLst>
                                    <p:set>
                                      <p:cBhvr>
                                        <p:cTn id="115" dur="1" fill="hold">
                                          <p:stCondLst>
                                            <p:cond delay="0"/>
                                          </p:stCondLst>
                                        </p:cTn>
                                        <p:tgtEl>
                                          <p:spTgt spid="56">
                                            <p:txEl>
                                              <p:pRg st="0" end="0"/>
                                            </p:txEl>
                                          </p:spTgt>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59"/>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28"/>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66"/>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33"/>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8" presetClass="emph" presetSubtype="0" fill="hold" nodeType="clickEffect">
                                  <p:stCondLst>
                                    <p:cond delay="0"/>
                                  </p:stCondLst>
                                  <p:iterate type="lt">
                                    <p:tmPct val="4000"/>
                                  </p:iterate>
                                  <p:childTnLst>
                                    <p:set>
                                      <p:cBhvr override="childStyle">
                                        <p:cTn id="127" dur="500" fill="hold"/>
                                        <p:tgtEl>
                                          <p:spTgt spid="56">
                                            <p:txEl>
                                              <p:pRg st="2" end="2"/>
                                            </p:txEl>
                                          </p:spTgt>
                                        </p:tgtEl>
                                        <p:attrNameLst>
                                          <p:attrName>style.textDecorationUnderline</p:attrName>
                                        </p:attrNameLst>
                                      </p:cBhvr>
                                      <p:to>
                                        <p:strVal val="true"/>
                                      </p:to>
                                    </p:set>
                                  </p:childTnLst>
                                </p:cTn>
                              </p:par>
                            </p:childTnLst>
                          </p:cTn>
                        </p:par>
                      </p:childTnLst>
                    </p:cTn>
                  </p:par>
                  <p:par>
                    <p:cTn id="128" fill="hold">
                      <p:stCondLst>
                        <p:cond delay="indefinite"/>
                      </p:stCondLst>
                      <p:childTnLst>
                        <p:par>
                          <p:cTn id="129" fill="hold">
                            <p:stCondLst>
                              <p:cond delay="0"/>
                            </p:stCondLst>
                            <p:childTnLst>
                              <p:par>
                                <p:cTn id="130" presetID="16" presetClass="emph" presetSubtype="0" fill="hold" nodeType="clickEffect">
                                  <p:stCondLst>
                                    <p:cond delay="0"/>
                                  </p:stCondLst>
                                  <p:iterate type="lt">
                                    <p:tmPct val="4000"/>
                                  </p:iterate>
                                  <p:childTnLst>
                                    <p:set>
                                      <p:cBhvr override="childStyle">
                                        <p:cTn id="131" dur="500" fill="hold"/>
                                        <p:tgtEl>
                                          <p:spTgt spid="56">
                                            <p:txEl>
                                              <p:pRg st="2" end="2"/>
                                            </p:txEl>
                                          </p:spTgt>
                                        </p:tgtEl>
                                        <p:attrNameLst>
                                          <p:attrName>style.color</p:attrName>
                                        </p:attrNameLst>
                                      </p:cBhvr>
                                      <p:to>
                                        <p:clrVal>
                                          <a:schemeClr val="accent2"/>
                                        </p:clrVal>
                                      </p:to>
                                    </p:set>
                                    <p:set>
                                      <p:cBhvr>
                                        <p:cTn id="132" dur="500" fill="hold"/>
                                        <p:tgtEl>
                                          <p:spTgt spid="56">
                                            <p:txEl>
                                              <p:pRg st="2" end="2"/>
                                            </p:txEl>
                                          </p:spTgt>
                                        </p:tgtEl>
                                        <p:attrNameLst>
                                          <p:attrName>fillcolor</p:attrName>
                                        </p:attrNameLst>
                                      </p:cBhvr>
                                      <p:to>
                                        <p:clrVal>
                                          <a:schemeClr val="accent2"/>
                                        </p:clrVal>
                                      </p:to>
                                    </p:set>
                                    <p:set>
                                      <p:cBhvr>
                                        <p:cTn id="133" dur="500" fill="hold"/>
                                        <p:tgtEl>
                                          <p:spTgt spid="56">
                                            <p:txEl>
                                              <p:pRg st="2" end="2"/>
                                            </p:txEl>
                                          </p:spTgt>
                                        </p:tgtEl>
                                        <p:attrNameLst>
                                          <p:attrName>fill.type</p:attrName>
                                        </p:attrNameLst>
                                      </p:cBhvr>
                                      <p:to>
                                        <p:strVal val="solid"/>
                                      </p:to>
                                    </p:set>
                                  </p:childTnLst>
                                </p:cTn>
                              </p:par>
                            </p:childTnLst>
                          </p:cTn>
                        </p:par>
                      </p:childTnLst>
                    </p:cTn>
                  </p:par>
                  <p:par>
                    <p:cTn id="134" fill="hold">
                      <p:stCondLst>
                        <p:cond delay="indefinite"/>
                      </p:stCondLst>
                      <p:childTnLst>
                        <p:par>
                          <p:cTn id="135" fill="hold">
                            <p:stCondLst>
                              <p:cond delay="0"/>
                            </p:stCondLst>
                            <p:childTnLst>
                              <p:par>
                                <p:cTn id="136" presetID="24" presetClass="emph" presetSubtype="0" fill="hold" nodeType="clickEffect">
                                  <p:stCondLst>
                                    <p:cond delay="0"/>
                                  </p:stCondLst>
                                  <p:childTnLst>
                                    <p:animClr clrSpc="hsl" dir="cw">
                                      <p:cBhvr override="childStyle">
                                        <p:cTn id="137" dur="500" fill="hold"/>
                                        <p:tgtEl>
                                          <p:spTgt spid="34"/>
                                        </p:tgtEl>
                                        <p:attrNameLst>
                                          <p:attrName>style.color</p:attrName>
                                        </p:attrNameLst>
                                      </p:cBhvr>
                                      <p:by>
                                        <p:hsl h="0" s="-12549" l="-25098"/>
                                      </p:by>
                                    </p:animClr>
                                    <p:animClr clrSpc="hsl" dir="cw">
                                      <p:cBhvr>
                                        <p:cTn id="138" dur="500" fill="hold"/>
                                        <p:tgtEl>
                                          <p:spTgt spid="34"/>
                                        </p:tgtEl>
                                        <p:attrNameLst>
                                          <p:attrName>fillcolor</p:attrName>
                                        </p:attrNameLst>
                                      </p:cBhvr>
                                      <p:by>
                                        <p:hsl h="0" s="-12549" l="-25098"/>
                                      </p:by>
                                    </p:animClr>
                                    <p:animClr clrSpc="hsl" dir="cw">
                                      <p:cBhvr>
                                        <p:cTn id="139" dur="500" fill="hold"/>
                                        <p:tgtEl>
                                          <p:spTgt spid="34"/>
                                        </p:tgtEl>
                                        <p:attrNameLst>
                                          <p:attrName>stroke.color</p:attrName>
                                        </p:attrNameLst>
                                      </p:cBhvr>
                                      <p:by>
                                        <p:hsl h="0" s="-12549" l="-25098"/>
                                      </p:by>
                                    </p:animClr>
                                    <p:set>
                                      <p:cBhvr>
                                        <p:cTn id="140" dur="500" fill="hold"/>
                                        <p:tgtEl>
                                          <p:spTgt spid="34"/>
                                        </p:tgtEl>
                                        <p:attrNameLst>
                                          <p:attrName>fill.type</p:attrName>
                                        </p:attrNameLst>
                                      </p:cBhvr>
                                      <p:to>
                                        <p:strVal val="solid"/>
                                      </p:to>
                                    </p:set>
                                  </p:childTnLst>
                                </p:cTn>
                              </p:par>
                              <p:par>
                                <p:cTn id="141" presetID="24" presetClass="emph" presetSubtype="0" fill="hold" nodeType="withEffect">
                                  <p:stCondLst>
                                    <p:cond delay="0"/>
                                  </p:stCondLst>
                                  <p:childTnLst>
                                    <p:animClr clrSpc="hsl" dir="cw">
                                      <p:cBhvr override="childStyle">
                                        <p:cTn id="142" dur="500" fill="hold"/>
                                        <p:tgtEl>
                                          <p:spTgt spid="62"/>
                                        </p:tgtEl>
                                        <p:attrNameLst>
                                          <p:attrName>style.color</p:attrName>
                                        </p:attrNameLst>
                                      </p:cBhvr>
                                      <p:by>
                                        <p:hsl h="0" s="-12549" l="-25098"/>
                                      </p:by>
                                    </p:animClr>
                                    <p:animClr clrSpc="hsl" dir="cw">
                                      <p:cBhvr>
                                        <p:cTn id="143" dur="500" fill="hold"/>
                                        <p:tgtEl>
                                          <p:spTgt spid="62"/>
                                        </p:tgtEl>
                                        <p:attrNameLst>
                                          <p:attrName>fillcolor</p:attrName>
                                        </p:attrNameLst>
                                      </p:cBhvr>
                                      <p:by>
                                        <p:hsl h="0" s="-12549" l="-25098"/>
                                      </p:by>
                                    </p:animClr>
                                    <p:animClr clrSpc="hsl" dir="cw">
                                      <p:cBhvr>
                                        <p:cTn id="144" dur="500" fill="hold"/>
                                        <p:tgtEl>
                                          <p:spTgt spid="62"/>
                                        </p:tgtEl>
                                        <p:attrNameLst>
                                          <p:attrName>stroke.color</p:attrName>
                                        </p:attrNameLst>
                                      </p:cBhvr>
                                      <p:by>
                                        <p:hsl h="0" s="-12549" l="-25098"/>
                                      </p:by>
                                    </p:animClr>
                                    <p:set>
                                      <p:cBhvr>
                                        <p:cTn id="145" dur="500" fill="hold"/>
                                        <p:tgtEl>
                                          <p:spTgt spid="62"/>
                                        </p:tgtEl>
                                        <p:attrNameLst>
                                          <p:attrName>fill.type</p:attrName>
                                        </p:attrNameLst>
                                      </p:cBhvr>
                                      <p:to>
                                        <p:strVal val="solid"/>
                                      </p:to>
                                    </p:set>
                                  </p:childTnLst>
                                </p:cTn>
                              </p:par>
                              <p:par>
                                <p:cTn id="146" presetID="24" presetClass="emph" presetSubtype="0" fill="hold" nodeType="withEffect">
                                  <p:stCondLst>
                                    <p:cond delay="0"/>
                                  </p:stCondLst>
                                  <p:childTnLst>
                                    <p:animClr clrSpc="hsl" dir="cw">
                                      <p:cBhvr override="childStyle">
                                        <p:cTn id="147" dur="500" fill="hold"/>
                                        <p:tgtEl>
                                          <p:spTgt spid="60"/>
                                        </p:tgtEl>
                                        <p:attrNameLst>
                                          <p:attrName>style.color</p:attrName>
                                        </p:attrNameLst>
                                      </p:cBhvr>
                                      <p:by>
                                        <p:hsl h="0" s="-12549" l="-25098"/>
                                      </p:by>
                                    </p:animClr>
                                    <p:animClr clrSpc="hsl" dir="cw">
                                      <p:cBhvr>
                                        <p:cTn id="148" dur="500" fill="hold"/>
                                        <p:tgtEl>
                                          <p:spTgt spid="60"/>
                                        </p:tgtEl>
                                        <p:attrNameLst>
                                          <p:attrName>fillcolor</p:attrName>
                                        </p:attrNameLst>
                                      </p:cBhvr>
                                      <p:by>
                                        <p:hsl h="0" s="-12549" l="-25098"/>
                                      </p:by>
                                    </p:animClr>
                                    <p:animClr clrSpc="hsl" dir="cw">
                                      <p:cBhvr>
                                        <p:cTn id="149" dur="500" fill="hold"/>
                                        <p:tgtEl>
                                          <p:spTgt spid="60"/>
                                        </p:tgtEl>
                                        <p:attrNameLst>
                                          <p:attrName>stroke.color</p:attrName>
                                        </p:attrNameLst>
                                      </p:cBhvr>
                                      <p:by>
                                        <p:hsl h="0" s="-12549" l="-25098"/>
                                      </p:by>
                                    </p:animClr>
                                    <p:set>
                                      <p:cBhvr>
                                        <p:cTn id="150" dur="500" fill="hold"/>
                                        <p:tgtEl>
                                          <p:spTgt spid="60"/>
                                        </p:tgtEl>
                                        <p:attrNameLst>
                                          <p:attrName>fill.type</p:attrName>
                                        </p:attrNameLst>
                                      </p:cBhvr>
                                      <p:to>
                                        <p:strVal val="solid"/>
                                      </p:to>
                                    </p:set>
                                  </p:childTnLst>
                                </p:cTn>
                              </p:par>
                              <p:par>
                                <p:cTn id="151" presetID="24" presetClass="emph" presetSubtype="0" fill="hold" nodeType="withEffect">
                                  <p:stCondLst>
                                    <p:cond delay="0"/>
                                  </p:stCondLst>
                                  <p:childTnLst>
                                    <p:animClr clrSpc="hsl" dir="cw">
                                      <p:cBhvr override="childStyle">
                                        <p:cTn id="152" dur="500" fill="hold"/>
                                        <p:tgtEl>
                                          <p:spTgt spid="47"/>
                                        </p:tgtEl>
                                        <p:attrNameLst>
                                          <p:attrName>style.color</p:attrName>
                                        </p:attrNameLst>
                                      </p:cBhvr>
                                      <p:by>
                                        <p:hsl h="0" s="-12549" l="-25098"/>
                                      </p:by>
                                    </p:animClr>
                                    <p:animClr clrSpc="hsl" dir="cw">
                                      <p:cBhvr>
                                        <p:cTn id="153" dur="500" fill="hold"/>
                                        <p:tgtEl>
                                          <p:spTgt spid="47"/>
                                        </p:tgtEl>
                                        <p:attrNameLst>
                                          <p:attrName>fillcolor</p:attrName>
                                        </p:attrNameLst>
                                      </p:cBhvr>
                                      <p:by>
                                        <p:hsl h="0" s="-12549" l="-25098"/>
                                      </p:by>
                                    </p:animClr>
                                    <p:animClr clrSpc="hsl" dir="cw">
                                      <p:cBhvr>
                                        <p:cTn id="154" dur="500" fill="hold"/>
                                        <p:tgtEl>
                                          <p:spTgt spid="47"/>
                                        </p:tgtEl>
                                        <p:attrNameLst>
                                          <p:attrName>stroke.color</p:attrName>
                                        </p:attrNameLst>
                                      </p:cBhvr>
                                      <p:by>
                                        <p:hsl h="0" s="-12549" l="-25098"/>
                                      </p:by>
                                    </p:animClr>
                                    <p:set>
                                      <p:cBhvr>
                                        <p:cTn id="155" dur="500" fill="hold"/>
                                        <p:tgtEl>
                                          <p:spTgt spid="47"/>
                                        </p:tgtEl>
                                        <p:attrNameLst>
                                          <p:attrName>fill.type</p:attrName>
                                        </p:attrNameLst>
                                      </p:cBhvr>
                                      <p:to>
                                        <p:strVal val="solid"/>
                                      </p:to>
                                    </p:set>
                                  </p:childTnLst>
                                </p:cTn>
                              </p:par>
                              <p:par>
                                <p:cTn id="156" presetID="24" presetClass="emph" presetSubtype="0" fill="hold" nodeType="withEffect">
                                  <p:stCondLst>
                                    <p:cond delay="0"/>
                                  </p:stCondLst>
                                  <p:childTnLst>
                                    <p:animClr clrSpc="hsl" dir="cw">
                                      <p:cBhvr override="childStyle">
                                        <p:cTn id="157" dur="500" fill="hold"/>
                                        <p:tgtEl>
                                          <p:spTgt spid="67"/>
                                        </p:tgtEl>
                                        <p:attrNameLst>
                                          <p:attrName>style.color</p:attrName>
                                        </p:attrNameLst>
                                      </p:cBhvr>
                                      <p:by>
                                        <p:hsl h="0" s="-12549" l="-25098"/>
                                      </p:by>
                                    </p:animClr>
                                    <p:animClr clrSpc="hsl" dir="cw">
                                      <p:cBhvr>
                                        <p:cTn id="158" dur="500" fill="hold"/>
                                        <p:tgtEl>
                                          <p:spTgt spid="67"/>
                                        </p:tgtEl>
                                        <p:attrNameLst>
                                          <p:attrName>fillcolor</p:attrName>
                                        </p:attrNameLst>
                                      </p:cBhvr>
                                      <p:by>
                                        <p:hsl h="0" s="-12549" l="-25098"/>
                                      </p:by>
                                    </p:animClr>
                                    <p:animClr clrSpc="hsl" dir="cw">
                                      <p:cBhvr>
                                        <p:cTn id="159" dur="500" fill="hold"/>
                                        <p:tgtEl>
                                          <p:spTgt spid="67"/>
                                        </p:tgtEl>
                                        <p:attrNameLst>
                                          <p:attrName>stroke.color</p:attrName>
                                        </p:attrNameLst>
                                      </p:cBhvr>
                                      <p:by>
                                        <p:hsl h="0" s="-12549" l="-25098"/>
                                      </p:by>
                                    </p:animClr>
                                    <p:set>
                                      <p:cBhvr>
                                        <p:cTn id="160" dur="500" fill="hold"/>
                                        <p:tgtEl>
                                          <p:spTgt spid="67"/>
                                        </p:tgtEl>
                                        <p:attrNameLst>
                                          <p:attrName>fill.type</p:attrName>
                                        </p:attrNameLst>
                                      </p:cBhvr>
                                      <p:to>
                                        <p:strVal val="solid"/>
                                      </p:to>
                                    </p:set>
                                  </p:childTnLst>
                                </p:cTn>
                              </p:par>
                              <p:par>
                                <p:cTn id="161" presetID="24" presetClass="emph" presetSubtype="0" fill="hold" nodeType="withEffect">
                                  <p:stCondLst>
                                    <p:cond delay="0"/>
                                  </p:stCondLst>
                                  <p:childTnLst>
                                    <p:animClr clrSpc="hsl" dir="cw">
                                      <p:cBhvr override="childStyle">
                                        <p:cTn id="162" dur="500" fill="hold"/>
                                        <p:tgtEl>
                                          <p:spTgt spid="64"/>
                                        </p:tgtEl>
                                        <p:attrNameLst>
                                          <p:attrName>style.color</p:attrName>
                                        </p:attrNameLst>
                                      </p:cBhvr>
                                      <p:by>
                                        <p:hsl h="0" s="-12549" l="-25098"/>
                                      </p:by>
                                    </p:animClr>
                                    <p:animClr clrSpc="hsl" dir="cw">
                                      <p:cBhvr>
                                        <p:cTn id="163" dur="500" fill="hold"/>
                                        <p:tgtEl>
                                          <p:spTgt spid="64"/>
                                        </p:tgtEl>
                                        <p:attrNameLst>
                                          <p:attrName>fillcolor</p:attrName>
                                        </p:attrNameLst>
                                      </p:cBhvr>
                                      <p:by>
                                        <p:hsl h="0" s="-12549" l="-25098"/>
                                      </p:by>
                                    </p:animClr>
                                    <p:animClr clrSpc="hsl" dir="cw">
                                      <p:cBhvr>
                                        <p:cTn id="164" dur="500" fill="hold"/>
                                        <p:tgtEl>
                                          <p:spTgt spid="64"/>
                                        </p:tgtEl>
                                        <p:attrNameLst>
                                          <p:attrName>stroke.color</p:attrName>
                                        </p:attrNameLst>
                                      </p:cBhvr>
                                      <p:by>
                                        <p:hsl h="0" s="-12549" l="-25098"/>
                                      </p:by>
                                    </p:animClr>
                                    <p:set>
                                      <p:cBhvr>
                                        <p:cTn id="165" dur="500" fill="hold"/>
                                        <p:tgtEl>
                                          <p:spTgt spid="64"/>
                                        </p:tgtEl>
                                        <p:attrNameLst>
                                          <p:attrName>fill.type</p:attrName>
                                        </p:attrNameLst>
                                      </p:cBhvr>
                                      <p:to>
                                        <p:strVal val="solid"/>
                                      </p:to>
                                    </p:set>
                                  </p:childTnLst>
                                </p:cTn>
                              </p:par>
                            </p:childTnLst>
                          </p:cTn>
                        </p:par>
                      </p:childTnLst>
                    </p:cTn>
                  </p:par>
                  <p:par>
                    <p:cTn id="166" fill="hold">
                      <p:stCondLst>
                        <p:cond delay="indefinite"/>
                      </p:stCondLst>
                      <p:childTnLst>
                        <p:par>
                          <p:cTn id="167" fill="hold">
                            <p:stCondLst>
                              <p:cond delay="0"/>
                            </p:stCondLst>
                            <p:childTnLst>
                              <p:par>
                                <p:cTn id="168" presetID="1" presetClass="exit" presetSubtype="0" fill="hold" nodeType="clickEffect">
                                  <p:stCondLst>
                                    <p:cond delay="0"/>
                                  </p:stCondLst>
                                  <p:iterate type="lt">
                                    <p:tmAbs val="0"/>
                                  </p:iterate>
                                  <p:childTnLst>
                                    <p:set>
                                      <p:cBhvr>
                                        <p:cTn id="169" dur="1" fill="hold">
                                          <p:stCondLst>
                                            <p:cond delay="0"/>
                                          </p:stCondLst>
                                        </p:cTn>
                                        <p:tgtEl>
                                          <p:spTgt spid="56">
                                            <p:txEl>
                                              <p:pRg st="2" end="2"/>
                                            </p:txEl>
                                          </p:spTgt>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34"/>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62"/>
                                        </p:tgtEl>
                                        <p:attrNameLst>
                                          <p:attrName>style.visibility</p:attrName>
                                        </p:attrNameLst>
                                      </p:cBhvr>
                                      <p:to>
                                        <p:strVal val="hidden"/>
                                      </p:to>
                                    </p:set>
                                  </p:childTnLst>
                                </p:cTn>
                              </p:par>
                              <p:par>
                                <p:cTn id="174" presetID="1" presetClass="exit" presetSubtype="0" fill="hold" nodeType="withEffect">
                                  <p:stCondLst>
                                    <p:cond delay="0"/>
                                  </p:stCondLst>
                                  <p:childTnLst>
                                    <p:set>
                                      <p:cBhvr>
                                        <p:cTn id="175" dur="1" fill="hold">
                                          <p:stCondLst>
                                            <p:cond delay="0"/>
                                          </p:stCondLst>
                                        </p:cTn>
                                        <p:tgtEl>
                                          <p:spTgt spid="60"/>
                                        </p:tgtEl>
                                        <p:attrNameLst>
                                          <p:attrName>style.visibility</p:attrName>
                                        </p:attrNameLst>
                                      </p:cBhvr>
                                      <p:to>
                                        <p:strVal val="hidden"/>
                                      </p:to>
                                    </p:set>
                                  </p:childTnLst>
                                </p:cTn>
                              </p:par>
                              <p:par>
                                <p:cTn id="176" presetID="1" presetClass="exit" presetSubtype="0" fill="hold" nodeType="withEffect">
                                  <p:stCondLst>
                                    <p:cond delay="0"/>
                                  </p:stCondLst>
                                  <p:childTnLst>
                                    <p:set>
                                      <p:cBhvr>
                                        <p:cTn id="177" dur="1" fill="hold">
                                          <p:stCondLst>
                                            <p:cond delay="0"/>
                                          </p:stCondLst>
                                        </p:cTn>
                                        <p:tgtEl>
                                          <p:spTgt spid="47"/>
                                        </p:tgtEl>
                                        <p:attrNameLst>
                                          <p:attrName>style.visibility</p:attrName>
                                        </p:attrNameLst>
                                      </p:cBhvr>
                                      <p:to>
                                        <p:strVal val="hidden"/>
                                      </p:to>
                                    </p:set>
                                  </p:childTnLst>
                                </p:cTn>
                              </p:par>
                              <p:par>
                                <p:cTn id="178" presetID="1" presetClass="exit" presetSubtype="0" fill="hold" nodeType="withEffect">
                                  <p:stCondLst>
                                    <p:cond delay="0"/>
                                  </p:stCondLst>
                                  <p:childTnLst>
                                    <p:set>
                                      <p:cBhvr>
                                        <p:cTn id="179" dur="1" fill="hold">
                                          <p:stCondLst>
                                            <p:cond delay="0"/>
                                          </p:stCondLst>
                                        </p:cTn>
                                        <p:tgtEl>
                                          <p:spTgt spid="67"/>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64"/>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8" presetClass="emph" presetSubtype="0" fill="hold" nodeType="clickEffect">
                                  <p:stCondLst>
                                    <p:cond delay="0"/>
                                  </p:stCondLst>
                                  <p:iterate type="lt">
                                    <p:tmPct val="4000"/>
                                  </p:iterate>
                                  <p:childTnLst>
                                    <p:set>
                                      <p:cBhvr override="childStyle">
                                        <p:cTn id="185" dur="500" fill="hold"/>
                                        <p:tgtEl>
                                          <p:spTgt spid="56">
                                            <p:txEl>
                                              <p:pRg st="4" end="4"/>
                                            </p:txEl>
                                          </p:spTgt>
                                        </p:tgtEl>
                                        <p:attrNameLst>
                                          <p:attrName>style.textDecorationUnderline</p:attrName>
                                        </p:attrNameLst>
                                      </p:cBhvr>
                                      <p:to>
                                        <p:strVal val="true"/>
                                      </p:to>
                                    </p:set>
                                  </p:childTnLst>
                                </p:cTn>
                              </p:par>
                            </p:childTnLst>
                          </p:cTn>
                        </p:par>
                      </p:childTnLst>
                    </p:cTn>
                  </p:par>
                  <p:par>
                    <p:cTn id="186" fill="hold">
                      <p:stCondLst>
                        <p:cond delay="indefinite"/>
                      </p:stCondLst>
                      <p:childTnLst>
                        <p:par>
                          <p:cTn id="187" fill="hold">
                            <p:stCondLst>
                              <p:cond delay="0"/>
                            </p:stCondLst>
                            <p:childTnLst>
                              <p:par>
                                <p:cTn id="188" presetID="16" presetClass="emph" presetSubtype="0" fill="hold" nodeType="clickEffect">
                                  <p:stCondLst>
                                    <p:cond delay="0"/>
                                  </p:stCondLst>
                                  <p:iterate type="lt">
                                    <p:tmPct val="4000"/>
                                  </p:iterate>
                                  <p:childTnLst>
                                    <p:set>
                                      <p:cBhvr override="childStyle">
                                        <p:cTn id="189" dur="500" fill="hold"/>
                                        <p:tgtEl>
                                          <p:spTgt spid="56">
                                            <p:txEl>
                                              <p:pRg st="4" end="4"/>
                                            </p:txEl>
                                          </p:spTgt>
                                        </p:tgtEl>
                                        <p:attrNameLst>
                                          <p:attrName>style.color</p:attrName>
                                        </p:attrNameLst>
                                      </p:cBhvr>
                                      <p:to>
                                        <p:clrVal>
                                          <a:srgbClr val="808000"/>
                                        </p:clrVal>
                                      </p:to>
                                    </p:set>
                                    <p:set>
                                      <p:cBhvr>
                                        <p:cTn id="190" dur="500" fill="hold"/>
                                        <p:tgtEl>
                                          <p:spTgt spid="56">
                                            <p:txEl>
                                              <p:pRg st="4" end="4"/>
                                            </p:txEl>
                                          </p:spTgt>
                                        </p:tgtEl>
                                        <p:attrNameLst>
                                          <p:attrName>fillcolor</p:attrName>
                                        </p:attrNameLst>
                                      </p:cBhvr>
                                      <p:to>
                                        <p:clrVal>
                                          <a:srgbClr val="808000"/>
                                        </p:clrVal>
                                      </p:to>
                                    </p:set>
                                    <p:set>
                                      <p:cBhvr>
                                        <p:cTn id="191" dur="500" fill="hold"/>
                                        <p:tgtEl>
                                          <p:spTgt spid="56">
                                            <p:txEl>
                                              <p:pRg st="4" end="4"/>
                                            </p:txEl>
                                          </p:spTgt>
                                        </p:tgtEl>
                                        <p:attrNameLst>
                                          <p:attrName>fill.type</p:attrName>
                                        </p:attrNameLst>
                                      </p:cBhvr>
                                      <p:to>
                                        <p:strVal val="solid"/>
                                      </p:to>
                                    </p:set>
                                  </p:childTnLst>
                                </p:cTn>
                              </p:par>
                            </p:childTnLst>
                          </p:cTn>
                        </p:par>
                      </p:childTnLst>
                    </p:cTn>
                  </p:par>
                  <p:par>
                    <p:cTn id="192" fill="hold">
                      <p:stCondLst>
                        <p:cond delay="indefinite"/>
                      </p:stCondLst>
                      <p:childTnLst>
                        <p:par>
                          <p:cTn id="193" fill="hold">
                            <p:stCondLst>
                              <p:cond delay="0"/>
                            </p:stCondLst>
                            <p:childTnLst>
                              <p:par>
                                <p:cTn id="194" presetID="24" presetClass="emph" presetSubtype="0" fill="hold" nodeType="clickEffect">
                                  <p:stCondLst>
                                    <p:cond delay="0"/>
                                  </p:stCondLst>
                                  <p:childTnLst>
                                    <p:animClr clrSpc="hsl" dir="cw">
                                      <p:cBhvr override="childStyle">
                                        <p:cTn id="195" dur="500" fill="hold"/>
                                        <p:tgtEl>
                                          <p:spTgt spid="37"/>
                                        </p:tgtEl>
                                        <p:attrNameLst>
                                          <p:attrName>style.color</p:attrName>
                                        </p:attrNameLst>
                                      </p:cBhvr>
                                      <p:by>
                                        <p:hsl h="0" s="-12549" l="-25098"/>
                                      </p:by>
                                    </p:animClr>
                                    <p:animClr clrSpc="hsl" dir="cw">
                                      <p:cBhvr>
                                        <p:cTn id="196" dur="500" fill="hold"/>
                                        <p:tgtEl>
                                          <p:spTgt spid="37"/>
                                        </p:tgtEl>
                                        <p:attrNameLst>
                                          <p:attrName>fillcolor</p:attrName>
                                        </p:attrNameLst>
                                      </p:cBhvr>
                                      <p:by>
                                        <p:hsl h="0" s="-12549" l="-25098"/>
                                      </p:by>
                                    </p:animClr>
                                    <p:animClr clrSpc="hsl" dir="cw">
                                      <p:cBhvr>
                                        <p:cTn id="197" dur="500" fill="hold"/>
                                        <p:tgtEl>
                                          <p:spTgt spid="37"/>
                                        </p:tgtEl>
                                        <p:attrNameLst>
                                          <p:attrName>stroke.color</p:attrName>
                                        </p:attrNameLst>
                                      </p:cBhvr>
                                      <p:by>
                                        <p:hsl h="0" s="-12549" l="-25098"/>
                                      </p:by>
                                    </p:animClr>
                                    <p:set>
                                      <p:cBhvr>
                                        <p:cTn id="198" dur="500" fill="hold"/>
                                        <p:tgtEl>
                                          <p:spTgt spid="37"/>
                                        </p:tgtEl>
                                        <p:attrNameLst>
                                          <p:attrName>fill.type</p:attrName>
                                        </p:attrNameLst>
                                      </p:cBhvr>
                                      <p:to>
                                        <p:strVal val="solid"/>
                                      </p:to>
                                    </p:set>
                                  </p:childTnLst>
                                </p:cTn>
                              </p:par>
                              <p:par>
                                <p:cTn id="199" presetID="24" presetClass="emph" presetSubtype="0" fill="hold" nodeType="withEffect">
                                  <p:stCondLst>
                                    <p:cond delay="0"/>
                                  </p:stCondLst>
                                  <p:childTnLst>
                                    <p:animClr clrSpc="hsl" dir="cw">
                                      <p:cBhvr override="childStyle">
                                        <p:cTn id="200" dur="500" fill="hold"/>
                                        <p:tgtEl>
                                          <p:spTgt spid="65"/>
                                        </p:tgtEl>
                                        <p:attrNameLst>
                                          <p:attrName>style.color</p:attrName>
                                        </p:attrNameLst>
                                      </p:cBhvr>
                                      <p:by>
                                        <p:hsl h="0" s="-12549" l="-25098"/>
                                      </p:by>
                                    </p:animClr>
                                    <p:animClr clrSpc="hsl" dir="cw">
                                      <p:cBhvr>
                                        <p:cTn id="201" dur="500" fill="hold"/>
                                        <p:tgtEl>
                                          <p:spTgt spid="65"/>
                                        </p:tgtEl>
                                        <p:attrNameLst>
                                          <p:attrName>fillcolor</p:attrName>
                                        </p:attrNameLst>
                                      </p:cBhvr>
                                      <p:by>
                                        <p:hsl h="0" s="-12549" l="-25098"/>
                                      </p:by>
                                    </p:animClr>
                                    <p:animClr clrSpc="hsl" dir="cw">
                                      <p:cBhvr>
                                        <p:cTn id="202" dur="500" fill="hold"/>
                                        <p:tgtEl>
                                          <p:spTgt spid="65"/>
                                        </p:tgtEl>
                                        <p:attrNameLst>
                                          <p:attrName>stroke.color</p:attrName>
                                        </p:attrNameLst>
                                      </p:cBhvr>
                                      <p:by>
                                        <p:hsl h="0" s="-12549" l="-25098"/>
                                      </p:by>
                                    </p:animClr>
                                    <p:set>
                                      <p:cBhvr>
                                        <p:cTn id="203" dur="500" fill="hold"/>
                                        <p:tgtEl>
                                          <p:spTgt spid="65"/>
                                        </p:tgtEl>
                                        <p:attrNameLst>
                                          <p:attrName>fill.type</p:attrName>
                                        </p:attrNameLst>
                                      </p:cBhvr>
                                      <p:to>
                                        <p:strVal val="solid"/>
                                      </p:to>
                                    </p:set>
                                  </p:childTnLst>
                                </p:cTn>
                              </p:par>
                              <p:par>
                                <p:cTn id="204" presetID="24" presetClass="emph" presetSubtype="0" fill="hold" nodeType="withEffect">
                                  <p:stCondLst>
                                    <p:cond delay="0"/>
                                  </p:stCondLst>
                                  <p:childTnLst>
                                    <p:animClr clrSpc="hsl" dir="cw">
                                      <p:cBhvr override="childStyle">
                                        <p:cTn id="205" dur="500" fill="hold"/>
                                        <p:tgtEl>
                                          <p:spTgt spid="36"/>
                                        </p:tgtEl>
                                        <p:attrNameLst>
                                          <p:attrName>style.color</p:attrName>
                                        </p:attrNameLst>
                                      </p:cBhvr>
                                      <p:by>
                                        <p:hsl h="0" s="-12549" l="-25098"/>
                                      </p:by>
                                    </p:animClr>
                                    <p:animClr clrSpc="hsl" dir="cw">
                                      <p:cBhvr>
                                        <p:cTn id="206" dur="500" fill="hold"/>
                                        <p:tgtEl>
                                          <p:spTgt spid="36"/>
                                        </p:tgtEl>
                                        <p:attrNameLst>
                                          <p:attrName>fillcolor</p:attrName>
                                        </p:attrNameLst>
                                      </p:cBhvr>
                                      <p:by>
                                        <p:hsl h="0" s="-12549" l="-25098"/>
                                      </p:by>
                                    </p:animClr>
                                    <p:animClr clrSpc="hsl" dir="cw">
                                      <p:cBhvr>
                                        <p:cTn id="207" dur="500" fill="hold"/>
                                        <p:tgtEl>
                                          <p:spTgt spid="36"/>
                                        </p:tgtEl>
                                        <p:attrNameLst>
                                          <p:attrName>stroke.color</p:attrName>
                                        </p:attrNameLst>
                                      </p:cBhvr>
                                      <p:by>
                                        <p:hsl h="0" s="-12549" l="-25098"/>
                                      </p:by>
                                    </p:animClr>
                                    <p:set>
                                      <p:cBhvr>
                                        <p:cTn id="208" dur="500" fill="hold"/>
                                        <p:tgtEl>
                                          <p:spTgt spid="36"/>
                                        </p:tgtEl>
                                        <p:attrNameLst>
                                          <p:attrName>fill.type</p:attrName>
                                        </p:attrNameLst>
                                      </p:cBhvr>
                                      <p:to>
                                        <p:strVal val="solid"/>
                                      </p:to>
                                    </p:set>
                                  </p:childTnLst>
                                </p:cTn>
                              </p:par>
                              <p:par>
                                <p:cTn id="209" presetID="24" presetClass="emph" presetSubtype="0" fill="hold" nodeType="withEffect">
                                  <p:stCondLst>
                                    <p:cond delay="0"/>
                                  </p:stCondLst>
                                  <p:childTnLst>
                                    <p:animClr clrSpc="hsl" dir="cw">
                                      <p:cBhvr override="childStyle">
                                        <p:cTn id="210" dur="500" fill="hold"/>
                                        <p:tgtEl>
                                          <p:spTgt spid="30"/>
                                        </p:tgtEl>
                                        <p:attrNameLst>
                                          <p:attrName>style.color</p:attrName>
                                        </p:attrNameLst>
                                      </p:cBhvr>
                                      <p:by>
                                        <p:hsl h="0" s="-12549" l="-25098"/>
                                      </p:by>
                                    </p:animClr>
                                    <p:animClr clrSpc="hsl" dir="cw">
                                      <p:cBhvr>
                                        <p:cTn id="211" dur="500" fill="hold"/>
                                        <p:tgtEl>
                                          <p:spTgt spid="30"/>
                                        </p:tgtEl>
                                        <p:attrNameLst>
                                          <p:attrName>fillcolor</p:attrName>
                                        </p:attrNameLst>
                                      </p:cBhvr>
                                      <p:by>
                                        <p:hsl h="0" s="-12549" l="-25098"/>
                                      </p:by>
                                    </p:animClr>
                                    <p:animClr clrSpc="hsl" dir="cw">
                                      <p:cBhvr>
                                        <p:cTn id="212" dur="500" fill="hold"/>
                                        <p:tgtEl>
                                          <p:spTgt spid="30"/>
                                        </p:tgtEl>
                                        <p:attrNameLst>
                                          <p:attrName>stroke.color</p:attrName>
                                        </p:attrNameLst>
                                      </p:cBhvr>
                                      <p:by>
                                        <p:hsl h="0" s="-12549" l="-25098"/>
                                      </p:by>
                                    </p:animClr>
                                    <p:set>
                                      <p:cBhvr>
                                        <p:cTn id="213" dur="500" fill="hold"/>
                                        <p:tgtEl>
                                          <p:spTgt spid="30"/>
                                        </p:tgtEl>
                                        <p:attrNameLst>
                                          <p:attrName>fill.type</p:attrName>
                                        </p:attrNameLst>
                                      </p:cBhvr>
                                      <p:to>
                                        <p:strVal val="solid"/>
                                      </p:to>
                                    </p:set>
                                  </p:childTnLst>
                                </p:cTn>
                              </p:par>
                              <p:par>
                                <p:cTn id="214" presetID="24" presetClass="emph" presetSubtype="0" fill="hold" nodeType="withEffect">
                                  <p:stCondLst>
                                    <p:cond delay="0"/>
                                  </p:stCondLst>
                                  <p:childTnLst>
                                    <p:animClr clrSpc="hsl" dir="cw">
                                      <p:cBhvr override="childStyle">
                                        <p:cTn id="215" dur="500" fill="hold"/>
                                        <p:tgtEl>
                                          <p:spTgt spid="32"/>
                                        </p:tgtEl>
                                        <p:attrNameLst>
                                          <p:attrName>style.color</p:attrName>
                                        </p:attrNameLst>
                                      </p:cBhvr>
                                      <p:by>
                                        <p:hsl h="0" s="-12549" l="-25098"/>
                                      </p:by>
                                    </p:animClr>
                                    <p:animClr clrSpc="hsl" dir="cw">
                                      <p:cBhvr>
                                        <p:cTn id="216" dur="500" fill="hold"/>
                                        <p:tgtEl>
                                          <p:spTgt spid="32"/>
                                        </p:tgtEl>
                                        <p:attrNameLst>
                                          <p:attrName>fillcolor</p:attrName>
                                        </p:attrNameLst>
                                      </p:cBhvr>
                                      <p:by>
                                        <p:hsl h="0" s="-12549" l="-25098"/>
                                      </p:by>
                                    </p:animClr>
                                    <p:animClr clrSpc="hsl" dir="cw">
                                      <p:cBhvr>
                                        <p:cTn id="217" dur="500" fill="hold"/>
                                        <p:tgtEl>
                                          <p:spTgt spid="32"/>
                                        </p:tgtEl>
                                        <p:attrNameLst>
                                          <p:attrName>stroke.color</p:attrName>
                                        </p:attrNameLst>
                                      </p:cBhvr>
                                      <p:by>
                                        <p:hsl h="0" s="-12549" l="-25098"/>
                                      </p:by>
                                    </p:animClr>
                                    <p:set>
                                      <p:cBhvr>
                                        <p:cTn id="218" dur="500" fill="hold"/>
                                        <p:tgtEl>
                                          <p:spTgt spid="32"/>
                                        </p:tgtEl>
                                        <p:attrNameLst>
                                          <p:attrName>fill.type</p:attrName>
                                        </p:attrNameLst>
                                      </p:cBhvr>
                                      <p:to>
                                        <p:strVal val="solid"/>
                                      </p:to>
                                    </p:set>
                                  </p:childTnLst>
                                </p:cTn>
                              </p:par>
                            </p:childTnLst>
                          </p:cTn>
                        </p:par>
                      </p:childTnLst>
                    </p:cTn>
                  </p:par>
                  <p:par>
                    <p:cTn id="219" fill="hold">
                      <p:stCondLst>
                        <p:cond delay="indefinite"/>
                      </p:stCondLst>
                      <p:childTnLst>
                        <p:par>
                          <p:cTn id="220" fill="hold">
                            <p:stCondLst>
                              <p:cond delay="0"/>
                            </p:stCondLst>
                            <p:childTnLst>
                              <p:par>
                                <p:cTn id="221" presetID="1" presetClass="exit" presetSubtype="0" fill="hold" nodeType="clickEffect">
                                  <p:stCondLst>
                                    <p:cond delay="0"/>
                                  </p:stCondLst>
                                  <p:iterate type="lt">
                                    <p:tmAbs val="0"/>
                                  </p:iterate>
                                  <p:childTnLst>
                                    <p:set>
                                      <p:cBhvr>
                                        <p:cTn id="222" dur="1" fill="hold">
                                          <p:stCondLst>
                                            <p:cond delay="0"/>
                                          </p:stCondLst>
                                        </p:cTn>
                                        <p:tgtEl>
                                          <p:spTgt spid="56">
                                            <p:txEl>
                                              <p:pRg st="4" end="4"/>
                                            </p:txEl>
                                          </p:spTgt>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37"/>
                                        </p:tgtEl>
                                        <p:attrNameLst>
                                          <p:attrName>style.visibility</p:attrName>
                                        </p:attrNameLst>
                                      </p:cBhvr>
                                      <p:to>
                                        <p:strVal val="hidden"/>
                                      </p:to>
                                    </p:set>
                                  </p:childTnLst>
                                </p:cTn>
                              </p:par>
                              <p:par>
                                <p:cTn id="225" presetID="1" presetClass="exit" presetSubtype="0" fill="hold" nodeType="withEffect">
                                  <p:stCondLst>
                                    <p:cond delay="0"/>
                                  </p:stCondLst>
                                  <p:childTnLst>
                                    <p:set>
                                      <p:cBhvr>
                                        <p:cTn id="226" dur="1" fill="hold">
                                          <p:stCondLst>
                                            <p:cond delay="0"/>
                                          </p:stCondLst>
                                        </p:cTn>
                                        <p:tgtEl>
                                          <p:spTgt spid="65"/>
                                        </p:tgtEl>
                                        <p:attrNameLst>
                                          <p:attrName>style.visibility</p:attrName>
                                        </p:attrNameLst>
                                      </p:cBhvr>
                                      <p:to>
                                        <p:strVal val="hidden"/>
                                      </p:to>
                                    </p:set>
                                  </p:childTnLst>
                                </p:cTn>
                              </p:par>
                              <p:par>
                                <p:cTn id="227" presetID="1" presetClass="exit" presetSubtype="0" fill="hold" nodeType="withEffect">
                                  <p:stCondLst>
                                    <p:cond delay="0"/>
                                  </p:stCondLst>
                                  <p:childTnLst>
                                    <p:set>
                                      <p:cBhvr>
                                        <p:cTn id="228" dur="1" fill="hold">
                                          <p:stCondLst>
                                            <p:cond delay="0"/>
                                          </p:stCondLst>
                                        </p:cTn>
                                        <p:tgtEl>
                                          <p:spTgt spid="36"/>
                                        </p:tgtEl>
                                        <p:attrNameLst>
                                          <p:attrName>style.visibility</p:attrName>
                                        </p:attrNameLst>
                                      </p:cBhvr>
                                      <p:to>
                                        <p:strVal val="hidden"/>
                                      </p:to>
                                    </p:set>
                                  </p:childTnLst>
                                </p:cTn>
                              </p:par>
                              <p:par>
                                <p:cTn id="229" presetID="1" presetClass="exit" presetSubtype="0" fill="hold" nodeType="withEffect">
                                  <p:stCondLst>
                                    <p:cond delay="0"/>
                                  </p:stCondLst>
                                  <p:childTnLst>
                                    <p:set>
                                      <p:cBhvr>
                                        <p:cTn id="230" dur="1" fill="hold">
                                          <p:stCondLst>
                                            <p:cond delay="0"/>
                                          </p:stCondLst>
                                        </p:cTn>
                                        <p:tgtEl>
                                          <p:spTgt spid="30"/>
                                        </p:tgtEl>
                                        <p:attrNameLst>
                                          <p:attrName>style.visibility</p:attrName>
                                        </p:attrNameLst>
                                      </p:cBhvr>
                                      <p:to>
                                        <p:strVal val="hidden"/>
                                      </p:to>
                                    </p:set>
                                  </p:childTnLst>
                                </p:cTn>
                              </p:par>
                              <p:par>
                                <p:cTn id="231" presetID="1" presetClass="exit" presetSubtype="0" fill="hold" nodeType="withEffect">
                                  <p:stCondLst>
                                    <p:cond delay="0"/>
                                  </p:stCondLst>
                                  <p:childTnLst>
                                    <p:set>
                                      <p:cBhvr>
                                        <p:cTn id="232"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200" lvl="1" indent="0"/>
            <a:r>
              <a:rPr lang="en-US" dirty="0">
                <a:solidFill>
                  <a:srgbClr val="BEAA64"/>
                </a:solidFill>
                <a:latin typeface="Times New Roman"/>
                <a:cs typeface="Times New Roman"/>
              </a:rPr>
              <a:t>P2: Permanency in 12 months for children in care for 12-23 months</a:t>
            </a:r>
          </a:p>
        </p:txBody>
      </p:sp>
      <p:sp>
        <p:nvSpPr>
          <p:cNvPr id="51" name="Rectangle 50"/>
          <p:cNvSpPr/>
          <p:nvPr/>
        </p:nvSpPr>
        <p:spPr>
          <a:xfrm>
            <a:off x="2667000" y="1981200"/>
            <a:ext cx="91440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2667000" y="1981200"/>
            <a:ext cx="0" cy="449580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2860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14</a:t>
            </a:r>
            <a:endParaRPr lang="en-US" dirty="0">
              <a:solidFill>
                <a:srgbClr val="FFFFFF"/>
              </a:solidFill>
              <a:latin typeface="Times New Roman"/>
              <a:cs typeface="Times New Roman"/>
            </a:endParaRPr>
          </a:p>
        </p:txBody>
      </p:sp>
      <p:cxnSp>
        <p:nvCxnSpPr>
          <p:cNvPr id="54" name="Straight Connector 53"/>
          <p:cNvCxnSpPr/>
          <p:nvPr/>
        </p:nvCxnSpPr>
        <p:spPr>
          <a:xfrm>
            <a:off x="3581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2766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15</a:t>
            </a:r>
            <a:endParaRPr lang="en-US" dirty="0">
              <a:solidFill>
                <a:srgbClr val="FFFFFF"/>
              </a:solidFill>
              <a:latin typeface="Times New Roman"/>
              <a:cs typeface="Times New Roman"/>
            </a:endParaRPr>
          </a:p>
        </p:txBody>
      </p:sp>
      <p:cxnSp>
        <p:nvCxnSpPr>
          <p:cNvPr id="58" name="Straight Connector 57"/>
          <p:cNvCxnSpPr/>
          <p:nvPr/>
        </p:nvCxnSpPr>
        <p:spPr>
          <a:xfrm>
            <a:off x="3429000" y="2209800"/>
            <a:ext cx="91440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667000"/>
            <a:ext cx="347472"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524000" y="3962400"/>
            <a:ext cx="16764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3048000" y="5715000"/>
            <a:ext cx="36576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1752600" y="3352800"/>
            <a:ext cx="118872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1524000" y="5334000"/>
            <a:ext cx="14478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a:off x="1371600" y="4495800"/>
            <a:ext cx="15240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44958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1910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4/1/16</a:t>
            </a:r>
          </a:p>
        </p:txBody>
      </p:sp>
      <p:cxnSp>
        <p:nvCxnSpPr>
          <p:cNvPr id="32" name="Straight Connector 31"/>
          <p:cNvCxnSpPr/>
          <p:nvPr/>
        </p:nvCxnSpPr>
        <p:spPr>
          <a:xfrm>
            <a:off x="381000" y="5943600"/>
            <a:ext cx="35814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flipV="1">
            <a:off x="914400" y="2438400"/>
            <a:ext cx="3733800" cy="25400"/>
          </a:xfrm>
          <a:prstGeom prst="line">
            <a:avLst/>
          </a:prstGeom>
          <a:ln w="57150">
            <a:solidFill>
              <a:schemeClr val="accent2">
                <a:lumMod val="60000"/>
                <a:lumOff val="40000"/>
              </a:schemeClr>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a:xfrm>
            <a:off x="762000" y="4648200"/>
            <a:ext cx="30480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a:xfrm>
            <a:off x="0" y="2819400"/>
            <a:ext cx="3352800" cy="0"/>
          </a:xfrm>
          <a:prstGeom prst="line">
            <a:avLst/>
          </a:prstGeom>
          <a:ln w="57150">
            <a:solidFill>
              <a:srgbClr val="FFFFFF"/>
            </a:solidFill>
            <a:headEnd type="none"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flipV="1">
            <a:off x="1905000" y="3657600"/>
            <a:ext cx="2743200" cy="25400"/>
          </a:xfrm>
          <a:prstGeom prst="line">
            <a:avLst/>
          </a:prstGeom>
          <a:ln w="57150">
            <a:solidFill>
              <a:schemeClr val="bg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flipV="1">
            <a:off x="533400" y="5105400"/>
            <a:ext cx="2667000" cy="2540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2209800" y="6400800"/>
            <a:ext cx="12954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a:off x="17526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3716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13</a:t>
            </a:r>
            <a:endParaRPr lang="en-US" dirty="0">
              <a:solidFill>
                <a:srgbClr val="FFFFFF"/>
              </a:solidFill>
              <a:latin typeface="Times New Roman"/>
              <a:cs typeface="Times New Roman"/>
            </a:endParaRPr>
          </a:p>
        </p:txBody>
      </p:sp>
      <p:cxnSp>
        <p:nvCxnSpPr>
          <p:cNvPr id="47" name="Straight Connector 46"/>
          <p:cNvCxnSpPr/>
          <p:nvPr/>
        </p:nvCxnSpPr>
        <p:spPr>
          <a:xfrm>
            <a:off x="990600" y="4114800"/>
            <a:ext cx="3429000" cy="0"/>
          </a:xfrm>
          <a:prstGeom prst="line">
            <a:avLst/>
          </a:prstGeom>
          <a:ln w="57150">
            <a:solidFill>
              <a:schemeClr val="accent2">
                <a:lumMod val="60000"/>
                <a:lumOff val="40000"/>
              </a:schemeClr>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sp>
        <p:nvSpPr>
          <p:cNvPr id="57" name="TextBox 56"/>
          <p:cNvSpPr txBox="1"/>
          <p:nvPr/>
        </p:nvSpPr>
        <p:spPr>
          <a:xfrm>
            <a:off x="5334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12</a:t>
            </a:r>
            <a:endParaRPr lang="en-US" dirty="0">
              <a:solidFill>
                <a:srgbClr val="FFFFFF"/>
              </a:solidFill>
              <a:latin typeface="Times New Roman"/>
              <a:cs typeface="Times New Roman"/>
            </a:endParaRPr>
          </a:p>
        </p:txBody>
      </p:sp>
      <p:cxnSp>
        <p:nvCxnSpPr>
          <p:cNvPr id="70" name="Straight Connector 69"/>
          <p:cNvCxnSpPr/>
          <p:nvPr/>
        </p:nvCxnSpPr>
        <p:spPr>
          <a:xfrm>
            <a:off x="8382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029200" y="2438400"/>
            <a:ext cx="3962400" cy="3170099"/>
          </a:xfrm>
          <a:prstGeom prst="rect">
            <a:avLst/>
          </a:prstGeom>
          <a:noFill/>
        </p:spPr>
        <p:txBody>
          <a:bodyPr wrap="square" rtlCol="0">
            <a:spAutoFit/>
          </a:bodyPr>
          <a:lstStyle/>
          <a:p>
            <a:r>
              <a:rPr lang="en-US" sz="2000" dirty="0" smtClean="0">
                <a:solidFill>
                  <a:srgbClr val="FFFFFF"/>
                </a:solidFill>
                <a:latin typeface="Times New Roman"/>
                <a:cs typeface="Times New Roman"/>
              </a:rPr>
              <a:t>Children in care on the first day of the censor year who had been in care for 12-23 months: </a:t>
            </a:r>
            <a:r>
              <a:rPr lang="en-US" sz="2000" b="1" dirty="0">
                <a:solidFill>
                  <a:srgbClr val="BEAA64"/>
                </a:solidFill>
                <a:latin typeface="Times New Roman"/>
                <a:cs typeface="Times New Roman"/>
              </a:rPr>
              <a:t>6</a:t>
            </a:r>
            <a:endParaRPr lang="en-US" sz="2000" b="1" dirty="0" smtClean="0">
              <a:solidFill>
                <a:srgbClr val="BEAA64"/>
              </a:solidFill>
              <a:latin typeface="Times New Roman"/>
              <a:cs typeface="Times New Roman"/>
            </a:endParaRPr>
          </a:p>
          <a:p>
            <a:endParaRPr lang="en-US" sz="2000" dirty="0">
              <a:solidFill>
                <a:srgbClr val="FFFFFF"/>
              </a:solidFill>
              <a:latin typeface="Times New Roman"/>
              <a:cs typeface="Times New Roman"/>
            </a:endParaRPr>
          </a:p>
          <a:p>
            <a:r>
              <a:rPr lang="en-US" sz="2000" dirty="0" smtClean="0">
                <a:solidFill>
                  <a:srgbClr val="FFFFFF"/>
                </a:solidFill>
                <a:latin typeface="Times New Roman"/>
                <a:cs typeface="Times New Roman"/>
              </a:rPr>
              <a:t>Children achieving permanency within 12 months of censor date: </a:t>
            </a:r>
            <a:r>
              <a:rPr lang="en-US" sz="2000" b="1" dirty="0">
                <a:solidFill>
                  <a:srgbClr val="BEAA64"/>
                </a:solidFill>
                <a:latin typeface="Times New Roman"/>
                <a:cs typeface="Times New Roman"/>
              </a:rPr>
              <a:t>4</a:t>
            </a:r>
            <a:endParaRPr lang="en-US" sz="2000" b="1" dirty="0" smtClean="0">
              <a:solidFill>
                <a:srgbClr val="BEAA64"/>
              </a:solidFill>
              <a:latin typeface="Times New Roman"/>
              <a:cs typeface="Times New Roman"/>
            </a:endParaRPr>
          </a:p>
          <a:p>
            <a:endParaRPr lang="en-US" sz="2000" dirty="0" smtClean="0">
              <a:latin typeface="Times New Roman"/>
              <a:cs typeface="Times New Roman"/>
            </a:endParaRPr>
          </a:p>
          <a:p>
            <a:r>
              <a:rPr lang="en-US" sz="2000" dirty="0" smtClean="0">
                <a:solidFill>
                  <a:srgbClr val="FFFFFF"/>
                </a:solidFill>
                <a:latin typeface="Times New Roman"/>
                <a:cs typeface="Times New Roman"/>
              </a:rPr>
              <a:t>Performance (P2): </a:t>
            </a:r>
            <a:r>
              <a:rPr lang="en-US" sz="2000" b="1" dirty="0" smtClean="0">
                <a:solidFill>
                  <a:srgbClr val="BEAA64"/>
                </a:solidFill>
                <a:latin typeface="Times New Roman"/>
                <a:cs typeface="Times New Roman"/>
              </a:rPr>
              <a:t>67%</a:t>
            </a:r>
          </a:p>
          <a:p>
            <a:endParaRPr lang="en-US" sz="2000" b="1" dirty="0" smtClean="0">
              <a:solidFill>
                <a:schemeClr val="accent6">
                  <a:lumMod val="75000"/>
                </a:schemeClr>
              </a:solidFill>
              <a:latin typeface="Times New Roman"/>
              <a:cs typeface="Times New Roman"/>
            </a:endParaRPr>
          </a:p>
          <a:p>
            <a:r>
              <a:rPr lang="en-US" sz="2000" b="1" dirty="0" smtClean="0">
                <a:solidFill>
                  <a:srgbClr val="BEAA64"/>
                </a:solidFill>
                <a:latin typeface="Times New Roman"/>
                <a:cs typeface="Times New Roman"/>
              </a:rPr>
              <a:t>National Standard: &gt;=43.6%</a:t>
            </a:r>
            <a:endParaRPr lang="en-US" sz="2000" b="1" dirty="0">
              <a:solidFill>
                <a:srgbClr val="BEAA64"/>
              </a:solidFill>
              <a:latin typeface="Times New Roman"/>
              <a:cs typeface="Times New Roman"/>
            </a:endParaRPr>
          </a:p>
        </p:txBody>
      </p:sp>
    </p:spTree>
    <p:extLst>
      <p:ext uri="{BB962C8B-B14F-4D97-AF65-F5344CB8AC3E}">
        <p14:creationId xmlns:p14="http://schemas.microsoft.com/office/powerpoint/2010/main" val="74017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5">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8" presetClass="emph" presetSubtype="0" fill="hold" nodeType="clickEffect">
                                  <p:stCondLst>
                                    <p:cond delay="0"/>
                                  </p:stCondLst>
                                  <p:iterate type="lt">
                                    <p:tmPct val="4000"/>
                                  </p:iterate>
                                  <p:childTnLst>
                                    <p:set>
                                      <p:cBhvr override="childStyle">
                                        <p:cTn id="36" dur="500" fill="hold"/>
                                        <p:tgtEl>
                                          <p:spTgt spid="35">
                                            <p:txEl>
                                              <p:pRg st="2" end="2"/>
                                            </p:txEl>
                                          </p:spTgt>
                                        </p:tgtEl>
                                        <p:attrNameLst>
                                          <p:attrName>style.textDecorationUnderline</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4" presetClass="emph" presetSubtype="0" fill="hold" nodeType="clickEffect">
                                  <p:stCondLst>
                                    <p:cond delay="0"/>
                                  </p:stCondLst>
                                  <p:childTnLst>
                                    <p:animClr clrSpc="hsl" dir="cw">
                                      <p:cBhvr override="childStyle">
                                        <p:cTn id="40" dur="500" fill="hold"/>
                                        <p:tgtEl>
                                          <p:spTgt spid="62"/>
                                        </p:tgtEl>
                                        <p:attrNameLst>
                                          <p:attrName>style.color</p:attrName>
                                        </p:attrNameLst>
                                      </p:cBhvr>
                                      <p:by>
                                        <p:hsl h="0" s="-12549" l="-25098"/>
                                      </p:by>
                                    </p:animClr>
                                    <p:animClr clrSpc="hsl" dir="cw">
                                      <p:cBhvr>
                                        <p:cTn id="41" dur="500" fill="hold"/>
                                        <p:tgtEl>
                                          <p:spTgt spid="62"/>
                                        </p:tgtEl>
                                        <p:attrNameLst>
                                          <p:attrName>fillcolor</p:attrName>
                                        </p:attrNameLst>
                                      </p:cBhvr>
                                      <p:by>
                                        <p:hsl h="0" s="-12549" l="-25098"/>
                                      </p:by>
                                    </p:animClr>
                                    <p:animClr clrSpc="hsl" dir="cw">
                                      <p:cBhvr>
                                        <p:cTn id="42" dur="500" fill="hold"/>
                                        <p:tgtEl>
                                          <p:spTgt spid="62"/>
                                        </p:tgtEl>
                                        <p:attrNameLst>
                                          <p:attrName>stroke.color</p:attrName>
                                        </p:attrNameLst>
                                      </p:cBhvr>
                                      <p:by>
                                        <p:hsl h="0" s="-12549" l="-25098"/>
                                      </p:by>
                                    </p:animClr>
                                    <p:set>
                                      <p:cBhvr>
                                        <p:cTn id="43" dur="500" fill="hold"/>
                                        <p:tgtEl>
                                          <p:spTgt spid="62"/>
                                        </p:tgtEl>
                                        <p:attrNameLst>
                                          <p:attrName>fill.type</p:attrName>
                                        </p:attrNameLst>
                                      </p:cBhvr>
                                      <p:to>
                                        <p:strVal val="solid"/>
                                      </p:to>
                                    </p:set>
                                  </p:childTnLst>
                                </p:cTn>
                              </p:par>
                              <p:par>
                                <p:cTn id="44" presetID="24" presetClass="emph" presetSubtype="0" fill="hold" nodeType="withEffect">
                                  <p:stCondLst>
                                    <p:cond delay="0"/>
                                  </p:stCondLst>
                                  <p:childTnLst>
                                    <p:animClr clrSpc="hsl" dir="cw">
                                      <p:cBhvr override="childStyle">
                                        <p:cTn id="45" dur="500" fill="hold"/>
                                        <p:tgtEl>
                                          <p:spTgt spid="60"/>
                                        </p:tgtEl>
                                        <p:attrNameLst>
                                          <p:attrName>style.color</p:attrName>
                                        </p:attrNameLst>
                                      </p:cBhvr>
                                      <p:by>
                                        <p:hsl h="0" s="-12549" l="-25098"/>
                                      </p:by>
                                    </p:animClr>
                                    <p:animClr clrSpc="hsl" dir="cw">
                                      <p:cBhvr>
                                        <p:cTn id="46" dur="500" fill="hold"/>
                                        <p:tgtEl>
                                          <p:spTgt spid="60"/>
                                        </p:tgtEl>
                                        <p:attrNameLst>
                                          <p:attrName>fillcolor</p:attrName>
                                        </p:attrNameLst>
                                      </p:cBhvr>
                                      <p:by>
                                        <p:hsl h="0" s="-12549" l="-25098"/>
                                      </p:by>
                                    </p:animClr>
                                    <p:animClr clrSpc="hsl" dir="cw">
                                      <p:cBhvr>
                                        <p:cTn id="47" dur="500" fill="hold"/>
                                        <p:tgtEl>
                                          <p:spTgt spid="60"/>
                                        </p:tgtEl>
                                        <p:attrNameLst>
                                          <p:attrName>stroke.color</p:attrName>
                                        </p:attrNameLst>
                                      </p:cBhvr>
                                      <p:by>
                                        <p:hsl h="0" s="-12549" l="-25098"/>
                                      </p:by>
                                    </p:animClr>
                                    <p:set>
                                      <p:cBhvr>
                                        <p:cTn id="48" dur="500" fill="hold"/>
                                        <p:tgtEl>
                                          <p:spTgt spid="60"/>
                                        </p:tgtEl>
                                        <p:attrNameLst>
                                          <p:attrName>fill.type</p:attrName>
                                        </p:attrNameLst>
                                      </p:cBhvr>
                                      <p:to>
                                        <p:strVal val="solid"/>
                                      </p:to>
                                    </p:set>
                                  </p:childTnLst>
                                </p:cTn>
                              </p:par>
                              <p:par>
                                <p:cTn id="49" presetID="24" presetClass="emph" presetSubtype="0" fill="hold" nodeType="withEffect">
                                  <p:stCondLst>
                                    <p:cond delay="0"/>
                                  </p:stCondLst>
                                  <p:childTnLst>
                                    <p:animClr clrSpc="hsl" dir="cw">
                                      <p:cBhvr override="childStyle">
                                        <p:cTn id="50" dur="500" fill="hold"/>
                                        <p:tgtEl>
                                          <p:spTgt spid="67"/>
                                        </p:tgtEl>
                                        <p:attrNameLst>
                                          <p:attrName>style.color</p:attrName>
                                        </p:attrNameLst>
                                      </p:cBhvr>
                                      <p:by>
                                        <p:hsl h="0" s="-12549" l="-25098"/>
                                      </p:by>
                                    </p:animClr>
                                    <p:animClr clrSpc="hsl" dir="cw">
                                      <p:cBhvr>
                                        <p:cTn id="51" dur="500" fill="hold"/>
                                        <p:tgtEl>
                                          <p:spTgt spid="67"/>
                                        </p:tgtEl>
                                        <p:attrNameLst>
                                          <p:attrName>fillcolor</p:attrName>
                                        </p:attrNameLst>
                                      </p:cBhvr>
                                      <p:by>
                                        <p:hsl h="0" s="-12549" l="-25098"/>
                                      </p:by>
                                    </p:animClr>
                                    <p:animClr clrSpc="hsl" dir="cw">
                                      <p:cBhvr>
                                        <p:cTn id="52" dur="500" fill="hold"/>
                                        <p:tgtEl>
                                          <p:spTgt spid="67"/>
                                        </p:tgtEl>
                                        <p:attrNameLst>
                                          <p:attrName>stroke.color</p:attrName>
                                        </p:attrNameLst>
                                      </p:cBhvr>
                                      <p:by>
                                        <p:hsl h="0" s="-12549" l="-25098"/>
                                      </p:by>
                                    </p:animClr>
                                    <p:set>
                                      <p:cBhvr>
                                        <p:cTn id="53" dur="500" fill="hold"/>
                                        <p:tgtEl>
                                          <p:spTgt spid="67"/>
                                        </p:tgtEl>
                                        <p:attrNameLst>
                                          <p:attrName>fill.type</p:attrName>
                                        </p:attrNameLst>
                                      </p:cBhvr>
                                      <p:to>
                                        <p:strVal val="solid"/>
                                      </p:to>
                                    </p:set>
                                  </p:childTnLst>
                                </p:cTn>
                              </p:par>
                              <p:par>
                                <p:cTn id="54" presetID="24" presetClass="emph" presetSubtype="0" fill="hold" nodeType="withEffect">
                                  <p:stCondLst>
                                    <p:cond delay="0"/>
                                  </p:stCondLst>
                                  <p:childTnLst>
                                    <p:animClr clrSpc="hsl" dir="cw">
                                      <p:cBhvr override="childStyle">
                                        <p:cTn id="55" dur="500" fill="hold"/>
                                        <p:tgtEl>
                                          <p:spTgt spid="64"/>
                                        </p:tgtEl>
                                        <p:attrNameLst>
                                          <p:attrName>style.color</p:attrName>
                                        </p:attrNameLst>
                                      </p:cBhvr>
                                      <p:by>
                                        <p:hsl h="0" s="-12549" l="-25098"/>
                                      </p:by>
                                    </p:animClr>
                                    <p:animClr clrSpc="hsl" dir="cw">
                                      <p:cBhvr>
                                        <p:cTn id="56" dur="500" fill="hold"/>
                                        <p:tgtEl>
                                          <p:spTgt spid="64"/>
                                        </p:tgtEl>
                                        <p:attrNameLst>
                                          <p:attrName>fillcolor</p:attrName>
                                        </p:attrNameLst>
                                      </p:cBhvr>
                                      <p:by>
                                        <p:hsl h="0" s="-12549" l="-25098"/>
                                      </p:by>
                                    </p:animClr>
                                    <p:animClr clrSpc="hsl" dir="cw">
                                      <p:cBhvr>
                                        <p:cTn id="57" dur="500" fill="hold"/>
                                        <p:tgtEl>
                                          <p:spTgt spid="64"/>
                                        </p:tgtEl>
                                        <p:attrNameLst>
                                          <p:attrName>stroke.color</p:attrName>
                                        </p:attrNameLst>
                                      </p:cBhvr>
                                      <p:by>
                                        <p:hsl h="0" s="-12549" l="-25098"/>
                                      </p:by>
                                    </p:animClr>
                                    <p:set>
                                      <p:cBhvr>
                                        <p:cTn id="58" dur="500" fill="hold"/>
                                        <p:tgtEl>
                                          <p:spTgt spid="64"/>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62"/>
                                        </p:tgtEl>
                                      </p:cBhvr>
                                    </p:animEffect>
                                    <p:animScale>
                                      <p:cBhvr>
                                        <p:cTn id="63" dur="250" autoRev="1" fill="hold"/>
                                        <p:tgtEl>
                                          <p:spTgt spid="62"/>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60"/>
                                        </p:tgtEl>
                                      </p:cBhvr>
                                    </p:animEffect>
                                    <p:animScale>
                                      <p:cBhvr>
                                        <p:cTn id="66" dur="250" autoRev="1" fill="hold"/>
                                        <p:tgtEl>
                                          <p:spTgt spid="60"/>
                                        </p:tgtEl>
                                      </p:cBhvr>
                                      <p:by x="105000" y="105000"/>
                                    </p:animScale>
                                  </p:childTnLst>
                                </p:cTn>
                              </p:par>
                              <p:par>
                                <p:cTn id="67" presetID="26" presetClass="emph" presetSubtype="0" fill="hold" nodeType="withEffect">
                                  <p:stCondLst>
                                    <p:cond delay="0"/>
                                  </p:stCondLst>
                                  <p:childTnLst>
                                    <p:animEffect transition="out" filter="fade">
                                      <p:cBhvr>
                                        <p:cTn id="68" dur="500" tmFilter="0, 0; .2, .5; .8, .5; 1, 0"/>
                                        <p:tgtEl>
                                          <p:spTgt spid="67"/>
                                        </p:tgtEl>
                                      </p:cBhvr>
                                    </p:animEffect>
                                    <p:animScale>
                                      <p:cBhvr>
                                        <p:cTn id="69" dur="250" autoRev="1" fill="hold"/>
                                        <p:tgtEl>
                                          <p:spTgt spid="67"/>
                                        </p:tgtEl>
                                      </p:cBhvr>
                                      <p:by x="105000" y="105000"/>
                                    </p:animScale>
                                  </p:childTnLst>
                                </p:cTn>
                              </p:par>
                              <p:par>
                                <p:cTn id="70" presetID="26" presetClass="emph" presetSubtype="0" fill="hold" nodeType="withEffect">
                                  <p:stCondLst>
                                    <p:cond delay="0"/>
                                  </p:stCondLst>
                                  <p:childTnLst>
                                    <p:animEffect transition="out" filter="fade">
                                      <p:cBhvr>
                                        <p:cTn id="71" dur="500" tmFilter="0, 0; .2, .5; .8, .5; 1, 0"/>
                                        <p:tgtEl>
                                          <p:spTgt spid="64"/>
                                        </p:tgtEl>
                                      </p:cBhvr>
                                    </p:animEffect>
                                    <p:animScale>
                                      <p:cBhvr>
                                        <p:cTn id="72"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200" lvl="1" indent="0"/>
            <a:r>
              <a:rPr lang="en-US" dirty="0">
                <a:solidFill>
                  <a:srgbClr val="BEAA64"/>
                </a:solidFill>
                <a:latin typeface="Times New Roman"/>
                <a:cs typeface="Times New Roman"/>
              </a:rPr>
              <a:t>P3: Permanency in 12 months for children in care for 24+ months</a:t>
            </a:r>
          </a:p>
        </p:txBody>
      </p:sp>
      <p:sp>
        <p:nvSpPr>
          <p:cNvPr id="51" name="Rectangle 50"/>
          <p:cNvSpPr/>
          <p:nvPr/>
        </p:nvSpPr>
        <p:spPr>
          <a:xfrm>
            <a:off x="2667000" y="1981200"/>
            <a:ext cx="91440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2667000" y="1981200"/>
            <a:ext cx="0" cy="449580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2860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14</a:t>
            </a:r>
            <a:endParaRPr lang="en-US" dirty="0">
              <a:solidFill>
                <a:srgbClr val="FFFFFF"/>
              </a:solidFill>
              <a:latin typeface="Times New Roman"/>
              <a:cs typeface="Times New Roman"/>
            </a:endParaRPr>
          </a:p>
        </p:txBody>
      </p:sp>
      <p:cxnSp>
        <p:nvCxnSpPr>
          <p:cNvPr id="54" name="Straight Connector 53"/>
          <p:cNvCxnSpPr/>
          <p:nvPr/>
        </p:nvCxnSpPr>
        <p:spPr>
          <a:xfrm>
            <a:off x="3581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2766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15</a:t>
            </a:r>
            <a:endParaRPr lang="en-US" dirty="0">
              <a:solidFill>
                <a:srgbClr val="FFFFFF"/>
              </a:solidFill>
              <a:latin typeface="Times New Roman"/>
              <a:cs typeface="Times New Roman"/>
            </a:endParaRPr>
          </a:p>
        </p:txBody>
      </p:sp>
      <p:cxnSp>
        <p:nvCxnSpPr>
          <p:cNvPr id="58" name="Straight Connector 57"/>
          <p:cNvCxnSpPr/>
          <p:nvPr/>
        </p:nvCxnSpPr>
        <p:spPr>
          <a:xfrm>
            <a:off x="3429000" y="2209800"/>
            <a:ext cx="91440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667000"/>
            <a:ext cx="347472"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524000" y="3962400"/>
            <a:ext cx="16764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3048000" y="5715000"/>
            <a:ext cx="36576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1752600" y="3352800"/>
            <a:ext cx="118872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1524000" y="5334000"/>
            <a:ext cx="14478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a:off x="1371600" y="4495800"/>
            <a:ext cx="15240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44958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1910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4/1/16</a:t>
            </a:r>
          </a:p>
        </p:txBody>
      </p:sp>
      <p:cxnSp>
        <p:nvCxnSpPr>
          <p:cNvPr id="32" name="Straight Connector 31"/>
          <p:cNvCxnSpPr/>
          <p:nvPr/>
        </p:nvCxnSpPr>
        <p:spPr>
          <a:xfrm>
            <a:off x="381000" y="5943600"/>
            <a:ext cx="358140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flipV="1">
            <a:off x="914400" y="2438400"/>
            <a:ext cx="3733800" cy="25400"/>
          </a:xfrm>
          <a:prstGeom prst="line">
            <a:avLst/>
          </a:prstGeom>
          <a:ln w="57150">
            <a:solidFill>
              <a:schemeClr val="bg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a:xfrm>
            <a:off x="685800" y="4648200"/>
            <a:ext cx="312420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a:xfrm>
            <a:off x="0" y="2819400"/>
            <a:ext cx="3352800" cy="0"/>
          </a:xfrm>
          <a:prstGeom prst="line">
            <a:avLst/>
          </a:prstGeom>
          <a:ln w="57150">
            <a:solidFill>
              <a:srgbClr val="BEAA64"/>
            </a:solidFill>
            <a:headEnd type="none"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flipV="1">
            <a:off x="1905000" y="3657600"/>
            <a:ext cx="2743200" cy="25400"/>
          </a:xfrm>
          <a:prstGeom prst="line">
            <a:avLst/>
          </a:prstGeom>
          <a:ln w="57150">
            <a:solidFill>
              <a:schemeClr val="bg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flipV="1">
            <a:off x="533400" y="5105400"/>
            <a:ext cx="2667000" cy="2540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2209800" y="6400800"/>
            <a:ext cx="12954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a:off x="17526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3716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13</a:t>
            </a:r>
            <a:endParaRPr lang="en-US" dirty="0">
              <a:solidFill>
                <a:srgbClr val="FFFFFF"/>
              </a:solidFill>
              <a:latin typeface="Times New Roman"/>
              <a:cs typeface="Times New Roman"/>
            </a:endParaRPr>
          </a:p>
        </p:txBody>
      </p:sp>
      <p:cxnSp>
        <p:nvCxnSpPr>
          <p:cNvPr id="47" name="Straight Connector 46"/>
          <p:cNvCxnSpPr/>
          <p:nvPr/>
        </p:nvCxnSpPr>
        <p:spPr>
          <a:xfrm>
            <a:off x="990600" y="4114800"/>
            <a:ext cx="34290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sp>
        <p:nvSpPr>
          <p:cNvPr id="57" name="TextBox 56"/>
          <p:cNvSpPr txBox="1"/>
          <p:nvPr/>
        </p:nvSpPr>
        <p:spPr>
          <a:xfrm>
            <a:off x="533400"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4/1/</a:t>
            </a:r>
            <a:r>
              <a:rPr lang="en-US" dirty="0" smtClean="0">
                <a:solidFill>
                  <a:srgbClr val="FFFFFF"/>
                </a:solidFill>
                <a:latin typeface="Times New Roman"/>
                <a:cs typeface="Times New Roman"/>
              </a:rPr>
              <a:t>12</a:t>
            </a:r>
            <a:endParaRPr lang="en-US" dirty="0">
              <a:solidFill>
                <a:srgbClr val="FFFFFF"/>
              </a:solidFill>
              <a:latin typeface="Times New Roman"/>
              <a:cs typeface="Times New Roman"/>
            </a:endParaRPr>
          </a:p>
        </p:txBody>
      </p:sp>
      <p:cxnSp>
        <p:nvCxnSpPr>
          <p:cNvPr id="70" name="Straight Connector 69"/>
          <p:cNvCxnSpPr/>
          <p:nvPr/>
        </p:nvCxnSpPr>
        <p:spPr>
          <a:xfrm>
            <a:off x="8382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953000" y="2438400"/>
            <a:ext cx="4038600" cy="3170099"/>
          </a:xfrm>
          <a:prstGeom prst="rect">
            <a:avLst/>
          </a:prstGeom>
          <a:noFill/>
        </p:spPr>
        <p:txBody>
          <a:bodyPr wrap="square" rtlCol="0">
            <a:spAutoFit/>
          </a:bodyPr>
          <a:lstStyle/>
          <a:p>
            <a:r>
              <a:rPr lang="en-US" sz="2000" dirty="0" smtClean="0">
                <a:solidFill>
                  <a:srgbClr val="FFFFFF"/>
                </a:solidFill>
                <a:latin typeface="Times New Roman"/>
                <a:cs typeface="Times New Roman"/>
              </a:rPr>
              <a:t>Children in care on the first day of the censor year who had been in care for more than 24 months: </a:t>
            </a:r>
            <a:r>
              <a:rPr lang="en-US" sz="2000" b="1" dirty="0">
                <a:solidFill>
                  <a:srgbClr val="BEAA64"/>
                </a:solidFill>
                <a:latin typeface="Times New Roman"/>
                <a:cs typeface="Times New Roman"/>
              </a:rPr>
              <a:t>5</a:t>
            </a:r>
            <a:endParaRPr lang="en-US" sz="2000" b="1" dirty="0" smtClean="0">
              <a:solidFill>
                <a:srgbClr val="BEAA64"/>
              </a:solidFill>
              <a:latin typeface="Times New Roman"/>
              <a:cs typeface="Times New Roman"/>
            </a:endParaRPr>
          </a:p>
          <a:p>
            <a:endParaRPr lang="en-US" sz="2000" dirty="0">
              <a:solidFill>
                <a:srgbClr val="FFFFFF"/>
              </a:solidFill>
              <a:latin typeface="Times New Roman"/>
              <a:cs typeface="Times New Roman"/>
            </a:endParaRPr>
          </a:p>
          <a:p>
            <a:r>
              <a:rPr lang="en-US" sz="2000" dirty="0" smtClean="0">
                <a:solidFill>
                  <a:srgbClr val="FFFFFF"/>
                </a:solidFill>
                <a:latin typeface="Times New Roman"/>
                <a:cs typeface="Times New Roman"/>
              </a:rPr>
              <a:t>Children achieving permanency within 12 months of censor date: </a:t>
            </a:r>
            <a:r>
              <a:rPr lang="en-US" sz="2000" b="1" dirty="0">
                <a:solidFill>
                  <a:srgbClr val="BEAA64"/>
                </a:solidFill>
                <a:latin typeface="Times New Roman"/>
                <a:cs typeface="Times New Roman"/>
              </a:rPr>
              <a:t>3</a:t>
            </a:r>
            <a:endParaRPr lang="en-US" sz="2000" b="1" dirty="0" smtClean="0">
              <a:solidFill>
                <a:srgbClr val="BEAA64"/>
              </a:solidFill>
              <a:latin typeface="Times New Roman"/>
              <a:cs typeface="Times New Roman"/>
            </a:endParaRPr>
          </a:p>
          <a:p>
            <a:endParaRPr lang="en-US" sz="2000" dirty="0" smtClean="0">
              <a:latin typeface="Times New Roman"/>
              <a:cs typeface="Times New Roman"/>
            </a:endParaRPr>
          </a:p>
          <a:p>
            <a:r>
              <a:rPr lang="en-US" sz="2000" dirty="0" smtClean="0">
                <a:solidFill>
                  <a:srgbClr val="FFFFFF"/>
                </a:solidFill>
                <a:latin typeface="Times New Roman"/>
                <a:cs typeface="Times New Roman"/>
              </a:rPr>
              <a:t>Performance (P3): </a:t>
            </a:r>
            <a:r>
              <a:rPr lang="en-US" sz="2000" b="1" dirty="0" smtClean="0">
                <a:solidFill>
                  <a:srgbClr val="BEAA64"/>
                </a:solidFill>
                <a:latin typeface="Times New Roman"/>
                <a:cs typeface="Times New Roman"/>
              </a:rPr>
              <a:t>60%</a:t>
            </a:r>
          </a:p>
          <a:p>
            <a:endParaRPr lang="en-US" sz="2000" b="1" dirty="0" smtClean="0">
              <a:solidFill>
                <a:schemeClr val="accent6">
                  <a:lumMod val="75000"/>
                </a:schemeClr>
              </a:solidFill>
              <a:latin typeface="Times New Roman"/>
              <a:cs typeface="Times New Roman"/>
            </a:endParaRPr>
          </a:p>
          <a:p>
            <a:r>
              <a:rPr lang="en-US" sz="2000" b="1" dirty="0" smtClean="0">
                <a:solidFill>
                  <a:srgbClr val="BEAA64"/>
                </a:solidFill>
                <a:latin typeface="Times New Roman"/>
                <a:cs typeface="Times New Roman"/>
              </a:rPr>
              <a:t>National Standard: &gt;=30.3%</a:t>
            </a:r>
            <a:endParaRPr lang="en-US" sz="2000" b="1" dirty="0">
              <a:solidFill>
                <a:srgbClr val="BEAA64"/>
              </a:solidFill>
              <a:latin typeface="Times New Roman"/>
              <a:cs typeface="Times New Roman"/>
            </a:endParaRPr>
          </a:p>
        </p:txBody>
      </p:sp>
    </p:spTree>
    <p:extLst>
      <p:ext uri="{BB962C8B-B14F-4D97-AF65-F5344CB8AC3E}">
        <p14:creationId xmlns:p14="http://schemas.microsoft.com/office/powerpoint/2010/main" val="173926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5">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6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8" presetClass="emph" presetSubtype="0" fill="hold" nodeType="clickEffect">
                                  <p:stCondLst>
                                    <p:cond delay="0"/>
                                  </p:stCondLst>
                                  <p:iterate type="lt">
                                    <p:tmPct val="4000"/>
                                  </p:iterate>
                                  <p:childTnLst>
                                    <p:set>
                                      <p:cBhvr override="childStyle">
                                        <p:cTn id="38" dur="500" fill="hold"/>
                                        <p:tgtEl>
                                          <p:spTgt spid="35">
                                            <p:txEl>
                                              <p:pRg st="2" end="2"/>
                                            </p:txEl>
                                          </p:spTgt>
                                        </p:tgtEl>
                                        <p:attrNameLst>
                                          <p:attrName>style.textDecorationUnderline</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24" presetClass="emph" presetSubtype="0" fill="hold" nodeType="clickEffect">
                                  <p:stCondLst>
                                    <p:cond delay="0"/>
                                  </p:stCondLst>
                                  <p:childTnLst>
                                    <p:animClr clrSpc="hsl" dir="cw">
                                      <p:cBhvr override="childStyle">
                                        <p:cTn id="42" dur="500" fill="hold"/>
                                        <p:tgtEl>
                                          <p:spTgt spid="37"/>
                                        </p:tgtEl>
                                        <p:attrNameLst>
                                          <p:attrName>style.color</p:attrName>
                                        </p:attrNameLst>
                                      </p:cBhvr>
                                      <p:by>
                                        <p:hsl h="0" s="-12549" l="-25098"/>
                                      </p:by>
                                    </p:animClr>
                                    <p:animClr clrSpc="hsl" dir="cw">
                                      <p:cBhvr>
                                        <p:cTn id="43" dur="500" fill="hold"/>
                                        <p:tgtEl>
                                          <p:spTgt spid="37"/>
                                        </p:tgtEl>
                                        <p:attrNameLst>
                                          <p:attrName>fillcolor</p:attrName>
                                        </p:attrNameLst>
                                      </p:cBhvr>
                                      <p:by>
                                        <p:hsl h="0" s="-12549" l="-25098"/>
                                      </p:by>
                                    </p:animClr>
                                    <p:animClr clrSpc="hsl" dir="cw">
                                      <p:cBhvr>
                                        <p:cTn id="44" dur="500" fill="hold"/>
                                        <p:tgtEl>
                                          <p:spTgt spid="37"/>
                                        </p:tgtEl>
                                        <p:attrNameLst>
                                          <p:attrName>stroke.color</p:attrName>
                                        </p:attrNameLst>
                                      </p:cBhvr>
                                      <p:by>
                                        <p:hsl h="0" s="-12549" l="-25098"/>
                                      </p:by>
                                    </p:animClr>
                                    <p:set>
                                      <p:cBhvr>
                                        <p:cTn id="45" dur="500" fill="hold"/>
                                        <p:tgtEl>
                                          <p:spTgt spid="37"/>
                                        </p:tgtEl>
                                        <p:attrNameLst>
                                          <p:attrName>fill.type</p:attrName>
                                        </p:attrNameLst>
                                      </p:cBhvr>
                                      <p:to>
                                        <p:strVal val="solid"/>
                                      </p:to>
                                    </p:set>
                                  </p:childTnLst>
                                </p:cTn>
                              </p:par>
                              <p:par>
                                <p:cTn id="46" presetID="24" presetClass="emph" presetSubtype="0" fill="hold" nodeType="withEffect">
                                  <p:stCondLst>
                                    <p:cond delay="0"/>
                                  </p:stCondLst>
                                  <p:childTnLst>
                                    <p:animClr clrSpc="hsl" dir="cw">
                                      <p:cBhvr override="childStyle">
                                        <p:cTn id="47" dur="500" fill="hold"/>
                                        <p:tgtEl>
                                          <p:spTgt spid="65"/>
                                        </p:tgtEl>
                                        <p:attrNameLst>
                                          <p:attrName>style.color</p:attrName>
                                        </p:attrNameLst>
                                      </p:cBhvr>
                                      <p:by>
                                        <p:hsl h="0" s="-12549" l="-25098"/>
                                      </p:by>
                                    </p:animClr>
                                    <p:animClr clrSpc="hsl" dir="cw">
                                      <p:cBhvr>
                                        <p:cTn id="48" dur="500" fill="hold"/>
                                        <p:tgtEl>
                                          <p:spTgt spid="65"/>
                                        </p:tgtEl>
                                        <p:attrNameLst>
                                          <p:attrName>fillcolor</p:attrName>
                                        </p:attrNameLst>
                                      </p:cBhvr>
                                      <p:by>
                                        <p:hsl h="0" s="-12549" l="-25098"/>
                                      </p:by>
                                    </p:animClr>
                                    <p:animClr clrSpc="hsl" dir="cw">
                                      <p:cBhvr>
                                        <p:cTn id="49" dur="500" fill="hold"/>
                                        <p:tgtEl>
                                          <p:spTgt spid="65"/>
                                        </p:tgtEl>
                                        <p:attrNameLst>
                                          <p:attrName>stroke.color</p:attrName>
                                        </p:attrNameLst>
                                      </p:cBhvr>
                                      <p:by>
                                        <p:hsl h="0" s="-12549" l="-25098"/>
                                      </p:by>
                                    </p:animClr>
                                    <p:set>
                                      <p:cBhvr>
                                        <p:cTn id="50" dur="500" fill="hold"/>
                                        <p:tgtEl>
                                          <p:spTgt spid="65"/>
                                        </p:tgtEl>
                                        <p:attrNameLst>
                                          <p:attrName>fill.type</p:attrName>
                                        </p:attrNameLst>
                                      </p:cBhvr>
                                      <p:to>
                                        <p:strVal val="solid"/>
                                      </p:to>
                                    </p:set>
                                  </p:childTnLst>
                                </p:cTn>
                              </p:par>
                              <p:par>
                                <p:cTn id="51" presetID="24" presetClass="emph" presetSubtype="0" fill="hold" nodeType="withEffect">
                                  <p:stCondLst>
                                    <p:cond delay="0"/>
                                  </p:stCondLst>
                                  <p:childTnLst>
                                    <p:animClr clrSpc="hsl" dir="cw">
                                      <p:cBhvr override="childStyle">
                                        <p:cTn id="52" dur="500" fill="hold"/>
                                        <p:tgtEl>
                                          <p:spTgt spid="30"/>
                                        </p:tgtEl>
                                        <p:attrNameLst>
                                          <p:attrName>style.color</p:attrName>
                                        </p:attrNameLst>
                                      </p:cBhvr>
                                      <p:by>
                                        <p:hsl h="0" s="-12549" l="-25098"/>
                                      </p:by>
                                    </p:animClr>
                                    <p:animClr clrSpc="hsl" dir="cw">
                                      <p:cBhvr>
                                        <p:cTn id="53" dur="500" fill="hold"/>
                                        <p:tgtEl>
                                          <p:spTgt spid="30"/>
                                        </p:tgtEl>
                                        <p:attrNameLst>
                                          <p:attrName>fillcolor</p:attrName>
                                        </p:attrNameLst>
                                      </p:cBhvr>
                                      <p:by>
                                        <p:hsl h="0" s="-12549" l="-25098"/>
                                      </p:by>
                                    </p:animClr>
                                    <p:animClr clrSpc="hsl" dir="cw">
                                      <p:cBhvr>
                                        <p:cTn id="54" dur="500" fill="hold"/>
                                        <p:tgtEl>
                                          <p:spTgt spid="30"/>
                                        </p:tgtEl>
                                        <p:attrNameLst>
                                          <p:attrName>stroke.color</p:attrName>
                                        </p:attrNameLst>
                                      </p:cBhvr>
                                      <p:by>
                                        <p:hsl h="0" s="-12549" l="-25098"/>
                                      </p:by>
                                    </p:animClr>
                                    <p:set>
                                      <p:cBhvr>
                                        <p:cTn id="55" dur="500" fill="hold"/>
                                        <p:tgtEl>
                                          <p:spTgt spid="30"/>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37"/>
                                        </p:tgtEl>
                                      </p:cBhvr>
                                    </p:animEffect>
                                    <p:animScale>
                                      <p:cBhvr>
                                        <p:cTn id="60" dur="250" autoRev="1" fill="hold"/>
                                        <p:tgtEl>
                                          <p:spTgt spid="37"/>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65"/>
                                        </p:tgtEl>
                                      </p:cBhvr>
                                    </p:animEffect>
                                    <p:animScale>
                                      <p:cBhvr>
                                        <p:cTn id="63" dur="250" autoRev="1" fill="hold"/>
                                        <p:tgtEl>
                                          <p:spTgt spid="65"/>
                                        </p:tgtEl>
                                      </p:cBhvr>
                                      <p:by x="105000" y="105000"/>
                                    </p:animScale>
                                  </p:childTnLst>
                                </p:cTn>
                              </p:par>
                              <p:par>
                                <p:cTn id="64" presetID="26" presetClass="emph" presetSubtype="0" fill="hold" nodeType="withEffect">
                                  <p:stCondLst>
                                    <p:cond delay="0"/>
                                  </p:stCondLst>
                                  <p:childTnLst>
                                    <p:animEffect transition="out" filter="fade">
                                      <p:cBhvr>
                                        <p:cTn id="65" dur="500" tmFilter="0, 0; .2, .5; .8, .5; 1, 0"/>
                                        <p:tgtEl>
                                          <p:spTgt spid="30"/>
                                        </p:tgtEl>
                                      </p:cBhvr>
                                    </p:animEffect>
                                    <p:animScale>
                                      <p:cBhvr>
                                        <p:cTn id="66"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7772400" cy="2057400"/>
          </a:xfrm>
        </p:spPr>
        <p:txBody>
          <a:bodyPr/>
          <a:lstStyle/>
          <a:p>
            <a:r>
              <a:rPr lang="en-US" sz="4400" dirty="0" smtClean="0">
                <a:solidFill>
                  <a:srgbClr val="BEAA64"/>
                </a:solidFill>
                <a:latin typeface="Times New Roman"/>
                <a:cs typeface="Times New Roman"/>
              </a:rPr>
              <a:t>The </a:t>
            </a:r>
            <a:r>
              <a:rPr lang="en-US" sz="4400" dirty="0" err="1" smtClean="0">
                <a:solidFill>
                  <a:srgbClr val="BEAA64"/>
                </a:solidFill>
                <a:latin typeface="Times New Roman"/>
                <a:cs typeface="Times New Roman"/>
              </a:rPr>
              <a:t>cfsr</a:t>
            </a:r>
            <a:r>
              <a:rPr lang="en-US" sz="4400" dirty="0" smtClean="0">
                <a:solidFill>
                  <a:srgbClr val="BEAA64"/>
                </a:solidFill>
                <a:latin typeface="Times New Roman"/>
                <a:cs typeface="Times New Roman"/>
              </a:rPr>
              <a:t>: </a:t>
            </a:r>
            <a:br>
              <a:rPr lang="en-US" sz="4400" dirty="0" smtClean="0">
                <a:solidFill>
                  <a:srgbClr val="BEAA64"/>
                </a:solidFill>
                <a:latin typeface="Times New Roman"/>
                <a:cs typeface="Times New Roman"/>
              </a:rPr>
            </a:br>
            <a:r>
              <a:rPr lang="en-US" sz="4400" dirty="0" smtClean="0">
                <a:solidFill>
                  <a:srgbClr val="BEAA64"/>
                </a:solidFill>
                <a:latin typeface="Times New Roman"/>
                <a:cs typeface="Times New Roman"/>
              </a:rPr>
              <a:t>History, goals, &amp; Process</a:t>
            </a:r>
            <a:endParaRPr lang="en-US" sz="4400" dirty="0">
              <a:solidFill>
                <a:srgbClr val="BEAA64"/>
              </a:solidFill>
              <a:latin typeface="Times New Roman"/>
              <a:cs typeface="Times New Roman"/>
            </a:endParaRPr>
          </a:p>
        </p:txBody>
      </p:sp>
    </p:spTree>
    <p:extLst>
      <p:ext uri="{BB962C8B-B14F-4D97-AF65-F5344CB8AC3E}">
        <p14:creationId xmlns:p14="http://schemas.microsoft.com/office/powerpoint/2010/main" val="2959183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solidFill>
                  <a:srgbClr val="BEAA64"/>
                </a:solidFill>
                <a:latin typeface="Times New Roman"/>
                <a:cs typeface="Times New Roman"/>
              </a:rPr>
              <a:t>CFSR3: Data </a:t>
            </a:r>
            <a:r>
              <a:rPr lang="en-US" dirty="0" smtClean="0">
                <a:solidFill>
                  <a:srgbClr val="BEAA64"/>
                </a:solidFill>
                <a:latin typeface="Times New Roman"/>
                <a:cs typeface="Times New Roman"/>
              </a:rPr>
              <a:t>Indicators</a:t>
            </a:r>
            <a:endParaRPr lang="en-US" b="0" dirty="0">
              <a:solidFill>
                <a:srgbClr val="BEAA64"/>
              </a:solidFill>
              <a:latin typeface="Times New Roman"/>
              <a:cs typeface="Times New Roman"/>
            </a:endParaRPr>
          </a:p>
        </p:txBody>
      </p:sp>
      <p:sp>
        <p:nvSpPr>
          <p:cNvPr id="3" name="Content Placeholder 2"/>
          <p:cNvSpPr>
            <a:spLocks noGrp="1"/>
          </p:cNvSpPr>
          <p:nvPr>
            <p:ph idx="1"/>
          </p:nvPr>
        </p:nvSpPr>
        <p:spPr>
          <a:xfrm>
            <a:off x="457200" y="1447800"/>
            <a:ext cx="8229600" cy="5257800"/>
          </a:xfrm>
        </p:spPr>
        <p:txBody>
          <a:bodyPr>
            <a:noAutofit/>
          </a:bodyPr>
          <a:lstStyle/>
          <a:p>
            <a:pPr>
              <a:lnSpc>
                <a:spcPct val="120000"/>
              </a:lnSpc>
            </a:pPr>
            <a:r>
              <a:rPr lang="en-US" sz="3000" b="1" dirty="0" smtClean="0">
                <a:solidFill>
                  <a:schemeClr val="bg1"/>
                </a:solidFill>
                <a:latin typeface="Times New Roman"/>
                <a:cs typeface="Times New Roman"/>
              </a:rPr>
              <a:t>Permanency (</a:t>
            </a:r>
            <a:r>
              <a:rPr lang="en-US" sz="3000" b="1" dirty="0" err="1" smtClean="0">
                <a:solidFill>
                  <a:schemeClr val="bg1"/>
                </a:solidFill>
                <a:latin typeface="Times New Roman"/>
                <a:cs typeface="Times New Roman"/>
              </a:rPr>
              <a:t>con’t</a:t>
            </a:r>
            <a:r>
              <a:rPr lang="en-US" sz="3000" b="1" dirty="0" smtClean="0">
                <a:solidFill>
                  <a:schemeClr val="bg1"/>
                </a:solidFill>
                <a:latin typeface="Times New Roman"/>
                <a:cs typeface="Times New Roman"/>
              </a:rPr>
              <a:t>)</a:t>
            </a:r>
          </a:p>
          <a:p>
            <a:pPr marL="457200" lvl="1" indent="0">
              <a:lnSpc>
                <a:spcPct val="120000"/>
              </a:lnSpc>
              <a:buNone/>
            </a:pPr>
            <a:r>
              <a:rPr lang="en-US" dirty="0">
                <a:solidFill>
                  <a:schemeClr val="bg1"/>
                </a:solidFill>
                <a:latin typeface="Times New Roman"/>
                <a:cs typeface="Times New Roman"/>
              </a:rPr>
              <a:t>P4: Re-entry to foster care</a:t>
            </a:r>
          </a:p>
          <a:p>
            <a:pPr marL="457200" lvl="1" indent="0">
              <a:lnSpc>
                <a:spcPct val="120000"/>
              </a:lnSpc>
              <a:buNone/>
            </a:pPr>
            <a:r>
              <a:rPr lang="en-US" sz="2400" dirty="0">
                <a:solidFill>
                  <a:srgbClr val="BEAA64"/>
                </a:solidFill>
                <a:latin typeface="Times New Roman"/>
                <a:cs typeface="Times New Roman"/>
              </a:rPr>
              <a:t>“Of all children who </a:t>
            </a:r>
            <a:r>
              <a:rPr lang="en-US" sz="2400" dirty="0" smtClean="0">
                <a:solidFill>
                  <a:srgbClr val="BEAA64"/>
                </a:solidFill>
                <a:latin typeface="Times New Roman"/>
                <a:cs typeface="Times New Roman"/>
              </a:rPr>
              <a:t>enter </a:t>
            </a:r>
            <a:r>
              <a:rPr lang="en-US" sz="2400" dirty="0">
                <a:solidFill>
                  <a:srgbClr val="BEAA64"/>
                </a:solidFill>
                <a:latin typeface="Times New Roman"/>
                <a:cs typeface="Times New Roman"/>
              </a:rPr>
              <a:t>care in the 12-month period who discharged within 12 months to reunification or guardianship</a:t>
            </a:r>
            <a:r>
              <a:rPr lang="en-US" sz="2400" dirty="0" smtClean="0">
                <a:solidFill>
                  <a:srgbClr val="BEAA64"/>
                </a:solidFill>
                <a:latin typeface="Times New Roman"/>
                <a:cs typeface="Times New Roman"/>
              </a:rPr>
              <a:t>, what </a:t>
            </a:r>
            <a:r>
              <a:rPr lang="en-US" sz="2400" dirty="0">
                <a:solidFill>
                  <a:srgbClr val="BEAA64"/>
                </a:solidFill>
                <a:latin typeface="Times New Roman"/>
                <a:cs typeface="Times New Roman"/>
              </a:rPr>
              <a:t>percent re-enter foster care within 12 months.</a:t>
            </a:r>
            <a:r>
              <a:rPr lang="en-US" dirty="0">
                <a:solidFill>
                  <a:srgbClr val="BEAA64"/>
                </a:solidFill>
                <a:latin typeface="Times New Roman"/>
                <a:cs typeface="Times New Roman"/>
              </a:rPr>
              <a:t>”</a:t>
            </a:r>
          </a:p>
          <a:p>
            <a:pPr marL="457200" lvl="1" indent="0">
              <a:lnSpc>
                <a:spcPct val="120000"/>
              </a:lnSpc>
              <a:buNone/>
            </a:pPr>
            <a:endParaRPr lang="en-US" sz="2400" dirty="0" smtClean="0">
              <a:solidFill>
                <a:schemeClr val="bg1"/>
              </a:solidFill>
              <a:latin typeface="Times New Roman"/>
              <a:cs typeface="Times New Roman"/>
            </a:endParaRPr>
          </a:p>
          <a:p>
            <a:pPr marL="457200" lvl="1" indent="0">
              <a:lnSpc>
                <a:spcPct val="120000"/>
              </a:lnSpc>
              <a:buNone/>
            </a:pPr>
            <a:r>
              <a:rPr lang="en-US" dirty="0" smtClean="0">
                <a:solidFill>
                  <a:schemeClr val="bg1"/>
                </a:solidFill>
                <a:latin typeface="Times New Roman"/>
                <a:cs typeface="Times New Roman"/>
              </a:rPr>
              <a:t>P5: Placement stability</a:t>
            </a:r>
          </a:p>
          <a:p>
            <a:pPr marL="457200" lvl="1" indent="0">
              <a:lnSpc>
                <a:spcPct val="120000"/>
              </a:lnSpc>
              <a:buNone/>
            </a:pPr>
            <a:r>
              <a:rPr lang="en-US" sz="2400" dirty="0" smtClean="0">
                <a:solidFill>
                  <a:srgbClr val="BEAA64"/>
                </a:solidFill>
                <a:latin typeface="Times New Roman"/>
                <a:cs typeface="Times New Roman"/>
              </a:rPr>
              <a:t>“Of all children who enter care in the 12-month period, what is the rate of placement moves per day?”</a:t>
            </a:r>
            <a:endParaRPr lang="en-US" sz="2400" dirty="0">
              <a:solidFill>
                <a:srgbClr val="BEAA64"/>
              </a:solidFill>
              <a:latin typeface="Times New Roman"/>
              <a:cs typeface="Times New Roman"/>
            </a:endParaRPr>
          </a:p>
        </p:txBody>
      </p:sp>
    </p:spTree>
    <p:extLst>
      <p:ext uri="{BB962C8B-B14F-4D97-AF65-F5344CB8AC3E}">
        <p14:creationId xmlns:p14="http://schemas.microsoft.com/office/powerpoint/2010/main" val="3253317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marL="457200" lvl="1"/>
            <a:r>
              <a:rPr lang="en-US" dirty="0" smtClean="0">
                <a:solidFill>
                  <a:srgbClr val="BEAA64"/>
                </a:solidFill>
                <a:latin typeface="Times New Roman"/>
                <a:cs typeface="Times New Roman"/>
              </a:rPr>
              <a:t>P4</a:t>
            </a:r>
            <a:r>
              <a:rPr lang="en-US" dirty="0">
                <a:solidFill>
                  <a:srgbClr val="BEAA64"/>
                </a:solidFill>
                <a:latin typeface="Times New Roman"/>
                <a:cs typeface="Times New Roman"/>
              </a:rPr>
              <a:t>: Re-Entry to Foster Care</a:t>
            </a:r>
          </a:p>
        </p:txBody>
      </p:sp>
      <p:sp>
        <p:nvSpPr>
          <p:cNvPr id="51" name="Rectangle 50"/>
          <p:cNvSpPr/>
          <p:nvPr/>
        </p:nvSpPr>
        <p:spPr>
          <a:xfrm>
            <a:off x="1676400" y="1981200"/>
            <a:ext cx="1737360" cy="4495800"/>
          </a:xfrm>
          <a:prstGeom prst="rect">
            <a:avLst/>
          </a:prstGeom>
          <a:solidFill>
            <a:schemeClr val="accent1">
              <a:lumMod val="40000"/>
              <a:lumOff val="60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2" name="Straight Connector 51"/>
          <p:cNvCxnSpPr/>
          <p:nvPr/>
        </p:nvCxnSpPr>
        <p:spPr>
          <a:xfrm>
            <a:off x="1676400"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251604" y="1600200"/>
            <a:ext cx="890012" cy="369332"/>
          </a:xfrm>
          <a:prstGeom prst="rect">
            <a:avLst/>
          </a:prstGeom>
          <a:noFill/>
        </p:spPr>
        <p:txBody>
          <a:bodyPr wrap="none" rtlCol="0">
            <a:spAutoFit/>
          </a:bodyPr>
          <a:lstStyle/>
          <a:p>
            <a:pPr algn="ctr"/>
            <a:r>
              <a:rPr lang="en-US" dirty="0" smtClean="0">
                <a:solidFill>
                  <a:schemeClr val="bg1"/>
                </a:solidFill>
                <a:latin typeface="Times New Roman"/>
                <a:cs typeface="Times New Roman"/>
              </a:rPr>
              <a:t>04/1/14</a:t>
            </a:r>
            <a:endParaRPr lang="en-US" dirty="0">
              <a:solidFill>
                <a:schemeClr val="bg1"/>
              </a:solidFill>
              <a:latin typeface="Times New Roman"/>
              <a:cs typeface="Times New Roman"/>
            </a:endParaRPr>
          </a:p>
        </p:txBody>
      </p:sp>
      <p:cxnSp>
        <p:nvCxnSpPr>
          <p:cNvPr id="54" name="Straight Connector 53"/>
          <p:cNvCxnSpPr/>
          <p:nvPr/>
        </p:nvCxnSpPr>
        <p:spPr>
          <a:xfrm>
            <a:off x="3420618"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043425"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a:t>
            </a:r>
            <a:r>
              <a:rPr lang="en-US" dirty="0" smtClean="0">
                <a:solidFill>
                  <a:srgbClr val="FFFFFF"/>
                </a:solidFill>
                <a:latin typeface="Times New Roman"/>
                <a:cs typeface="Times New Roman"/>
              </a:rPr>
              <a:t>/1/15</a:t>
            </a:r>
            <a:endParaRPr lang="en-US" dirty="0">
              <a:solidFill>
                <a:srgbClr val="FFFFFF"/>
              </a:solidFill>
              <a:latin typeface="Times New Roman"/>
              <a:cs typeface="Times New Roman"/>
            </a:endParaRPr>
          </a:p>
        </p:txBody>
      </p:sp>
      <p:cxnSp>
        <p:nvCxnSpPr>
          <p:cNvPr id="58" name="Straight Connector 57"/>
          <p:cNvCxnSpPr/>
          <p:nvPr/>
        </p:nvCxnSpPr>
        <p:spPr>
          <a:xfrm>
            <a:off x="1539240" y="2286000"/>
            <a:ext cx="91440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59" name="Straight Connector 58"/>
          <p:cNvCxnSpPr/>
          <p:nvPr/>
        </p:nvCxnSpPr>
        <p:spPr>
          <a:xfrm>
            <a:off x="2514600" y="2717800"/>
            <a:ext cx="347472"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0" name="Straight Connector 59"/>
          <p:cNvCxnSpPr/>
          <p:nvPr/>
        </p:nvCxnSpPr>
        <p:spPr>
          <a:xfrm>
            <a:off x="1356360" y="4013200"/>
            <a:ext cx="54864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1" name="Straight Connector 60"/>
          <p:cNvCxnSpPr/>
          <p:nvPr/>
        </p:nvCxnSpPr>
        <p:spPr>
          <a:xfrm>
            <a:off x="1539240" y="5740400"/>
            <a:ext cx="365760" cy="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2" name="Straight Connector 61"/>
          <p:cNvCxnSpPr/>
          <p:nvPr/>
        </p:nvCxnSpPr>
        <p:spPr>
          <a:xfrm>
            <a:off x="2087880" y="3581400"/>
            <a:ext cx="118872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3" name="Straight Connector 62"/>
          <p:cNvCxnSpPr/>
          <p:nvPr/>
        </p:nvCxnSpPr>
        <p:spPr>
          <a:xfrm>
            <a:off x="3328624" y="4876800"/>
            <a:ext cx="576072"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4" name="Straight Connector 63"/>
          <p:cNvCxnSpPr/>
          <p:nvPr/>
        </p:nvCxnSpPr>
        <p:spPr>
          <a:xfrm>
            <a:off x="2133600" y="5308600"/>
            <a:ext cx="2286000" cy="0"/>
          </a:xfrm>
          <a:prstGeom prst="line">
            <a:avLst/>
          </a:prstGeom>
          <a:ln w="57150">
            <a:solidFill>
              <a:schemeClr val="bg1"/>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5" name="Straight Connector 64"/>
          <p:cNvCxnSpPr/>
          <p:nvPr/>
        </p:nvCxnSpPr>
        <p:spPr>
          <a:xfrm flipV="1">
            <a:off x="807720" y="3124200"/>
            <a:ext cx="2468880" cy="25400"/>
          </a:xfrm>
          <a:prstGeom prst="line">
            <a:avLst/>
          </a:prstGeom>
          <a:ln w="57150">
            <a:solidFill>
              <a:srgbClr val="FFFFFF"/>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2562995" y="6172200"/>
            <a:ext cx="1005840" cy="0"/>
          </a:xfrm>
          <a:prstGeom prst="line">
            <a:avLst/>
          </a:prstGeom>
          <a:ln w="57150">
            <a:solidFill>
              <a:srgbClr val="BEAA64"/>
            </a:solidFill>
            <a:headEnd type="oval" w="sm" len="sm"/>
            <a:tailEnd type="oval" w="sm" len="sm"/>
          </a:ln>
          <a:effectLst/>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flipV="1">
            <a:off x="2590800" y="4419600"/>
            <a:ext cx="2743200" cy="25400"/>
          </a:xfrm>
          <a:prstGeom prst="line">
            <a:avLst/>
          </a:prstGeom>
          <a:ln w="57150">
            <a:solidFill>
              <a:schemeClr val="bg1"/>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68" name="Straight Connector 67"/>
          <p:cNvCxnSpPr/>
          <p:nvPr/>
        </p:nvCxnSpPr>
        <p:spPr>
          <a:xfrm>
            <a:off x="5164836" y="1981200"/>
            <a:ext cx="0" cy="44958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777538" y="1600200"/>
            <a:ext cx="774596" cy="369332"/>
          </a:xfrm>
          <a:prstGeom prst="rect">
            <a:avLst/>
          </a:prstGeom>
          <a:noFill/>
        </p:spPr>
        <p:txBody>
          <a:bodyPr wrap="none" rtlCol="0">
            <a:spAutoFit/>
          </a:bodyPr>
          <a:lstStyle/>
          <a:p>
            <a:pPr algn="ctr"/>
            <a:r>
              <a:rPr lang="en-US" dirty="0">
                <a:solidFill>
                  <a:srgbClr val="FFFFFF"/>
                </a:solidFill>
                <a:latin typeface="Times New Roman"/>
                <a:cs typeface="Times New Roman"/>
              </a:rPr>
              <a:t>4</a:t>
            </a:r>
            <a:r>
              <a:rPr lang="en-US" dirty="0" smtClean="0">
                <a:solidFill>
                  <a:srgbClr val="FFFFFF"/>
                </a:solidFill>
                <a:latin typeface="Times New Roman"/>
                <a:cs typeface="Times New Roman"/>
              </a:rPr>
              <a:t>/1/16</a:t>
            </a:r>
            <a:endParaRPr lang="en-US" dirty="0">
              <a:solidFill>
                <a:srgbClr val="FFFFFF"/>
              </a:solidFill>
              <a:latin typeface="Times New Roman"/>
              <a:cs typeface="Times New Roman"/>
            </a:endParaRPr>
          </a:p>
        </p:txBody>
      </p:sp>
      <p:sp>
        <p:nvSpPr>
          <p:cNvPr id="90" name="TextBox 89"/>
          <p:cNvSpPr txBox="1"/>
          <p:nvPr/>
        </p:nvSpPr>
        <p:spPr>
          <a:xfrm>
            <a:off x="5715000" y="1828542"/>
            <a:ext cx="2651760" cy="5016758"/>
          </a:xfrm>
          <a:prstGeom prst="rect">
            <a:avLst/>
          </a:prstGeom>
          <a:noFill/>
        </p:spPr>
        <p:txBody>
          <a:bodyPr wrap="square" rtlCol="0">
            <a:spAutoFit/>
          </a:bodyPr>
          <a:lstStyle/>
          <a:p>
            <a:r>
              <a:rPr lang="en-US" sz="2000" dirty="0" smtClean="0">
                <a:solidFill>
                  <a:srgbClr val="FFFFFF"/>
                </a:solidFill>
                <a:latin typeface="Times New Roman"/>
                <a:cs typeface="Times New Roman"/>
              </a:rPr>
              <a:t>Children entering care during the year: </a:t>
            </a:r>
            <a:r>
              <a:rPr lang="en-US" sz="2000" b="1" dirty="0">
                <a:solidFill>
                  <a:srgbClr val="BEAA64"/>
                </a:solidFill>
                <a:latin typeface="Times New Roman"/>
                <a:cs typeface="Times New Roman"/>
              </a:rPr>
              <a:t>6</a:t>
            </a:r>
            <a:endParaRPr lang="en-US" sz="2000" b="1" dirty="0" smtClean="0">
              <a:solidFill>
                <a:srgbClr val="BEAA64"/>
              </a:solidFill>
              <a:latin typeface="Times New Roman"/>
              <a:cs typeface="Times New Roman"/>
            </a:endParaRPr>
          </a:p>
          <a:p>
            <a:endParaRPr lang="en-US" sz="2000" dirty="0" smtClean="0">
              <a:latin typeface="Times New Roman"/>
              <a:cs typeface="Times New Roman"/>
            </a:endParaRPr>
          </a:p>
          <a:p>
            <a:r>
              <a:rPr lang="en-US" sz="2000" dirty="0" smtClean="0">
                <a:solidFill>
                  <a:srgbClr val="FFFFFF"/>
                </a:solidFill>
                <a:latin typeface="Times New Roman"/>
                <a:cs typeface="Times New Roman"/>
              </a:rPr>
              <a:t>Children achieving permanency within 12 months: </a:t>
            </a:r>
            <a:r>
              <a:rPr lang="en-US" sz="2000" b="1" dirty="0" smtClean="0">
                <a:solidFill>
                  <a:srgbClr val="BEAA64"/>
                </a:solidFill>
                <a:latin typeface="Times New Roman"/>
                <a:cs typeface="Times New Roman"/>
              </a:rPr>
              <a:t>4</a:t>
            </a:r>
          </a:p>
          <a:p>
            <a:endParaRPr lang="en-US" sz="2000" b="1" dirty="0">
              <a:solidFill>
                <a:srgbClr val="BEAA64"/>
              </a:solidFill>
              <a:latin typeface="Times New Roman"/>
              <a:cs typeface="Times New Roman"/>
            </a:endParaRPr>
          </a:p>
          <a:p>
            <a:r>
              <a:rPr lang="en-US" sz="2000" dirty="0" smtClean="0">
                <a:solidFill>
                  <a:schemeClr val="bg1"/>
                </a:solidFill>
                <a:latin typeface="Times New Roman"/>
                <a:cs typeface="Times New Roman"/>
              </a:rPr>
              <a:t>Children reentering foster care within 12 months of date of discharge: </a:t>
            </a:r>
            <a:r>
              <a:rPr lang="en-US" sz="2000" dirty="0" smtClean="0">
                <a:solidFill>
                  <a:srgbClr val="BEAA64"/>
                </a:solidFill>
                <a:latin typeface="Times New Roman"/>
                <a:cs typeface="Times New Roman"/>
              </a:rPr>
              <a:t>2</a:t>
            </a:r>
          </a:p>
          <a:p>
            <a:endParaRPr lang="en-US" sz="2000" dirty="0" smtClean="0">
              <a:latin typeface="Times New Roman"/>
              <a:cs typeface="Times New Roman"/>
            </a:endParaRPr>
          </a:p>
          <a:p>
            <a:r>
              <a:rPr lang="en-US" sz="2000" dirty="0" smtClean="0">
                <a:solidFill>
                  <a:srgbClr val="FFFFFF"/>
                </a:solidFill>
                <a:latin typeface="Times New Roman"/>
                <a:cs typeface="Times New Roman"/>
              </a:rPr>
              <a:t>Performance (P4): </a:t>
            </a:r>
            <a:r>
              <a:rPr lang="en-US" sz="2000" b="1" dirty="0" smtClean="0">
                <a:solidFill>
                  <a:srgbClr val="BEAA64"/>
                </a:solidFill>
                <a:latin typeface="Times New Roman"/>
                <a:cs typeface="Times New Roman"/>
              </a:rPr>
              <a:t>50%</a:t>
            </a:r>
            <a:endParaRPr lang="en-US" sz="2000" dirty="0" smtClean="0">
              <a:solidFill>
                <a:srgbClr val="BEAA64"/>
              </a:solidFill>
              <a:latin typeface="Times New Roman"/>
              <a:cs typeface="Times New Roman"/>
            </a:endParaRPr>
          </a:p>
          <a:p>
            <a:endParaRPr lang="en-US" sz="2000" b="1" dirty="0">
              <a:solidFill>
                <a:schemeClr val="accent6">
                  <a:lumMod val="75000"/>
                </a:schemeClr>
              </a:solidFill>
              <a:latin typeface="Times New Roman"/>
              <a:cs typeface="Times New Roman"/>
            </a:endParaRPr>
          </a:p>
          <a:p>
            <a:r>
              <a:rPr lang="en-US" sz="2000" dirty="0" smtClean="0">
                <a:solidFill>
                  <a:schemeClr val="bg1"/>
                </a:solidFill>
                <a:latin typeface="Times New Roman"/>
                <a:cs typeface="Times New Roman"/>
              </a:rPr>
              <a:t>National Standard: </a:t>
            </a:r>
            <a:r>
              <a:rPr lang="en-US" sz="2000" b="1" dirty="0" smtClean="0">
                <a:solidFill>
                  <a:srgbClr val="BEAA64"/>
                </a:solidFill>
                <a:latin typeface="Times New Roman"/>
                <a:cs typeface="Times New Roman"/>
              </a:rPr>
              <a:t>&lt;=8.3%</a:t>
            </a:r>
          </a:p>
        </p:txBody>
      </p:sp>
      <p:cxnSp>
        <p:nvCxnSpPr>
          <p:cNvPr id="21" name="Straight Connector 20"/>
          <p:cNvCxnSpPr/>
          <p:nvPr/>
        </p:nvCxnSpPr>
        <p:spPr>
          <a:xfrm>
            <a:off x="4572000" y="6172200"/>
            <a:ext cx="914400" cy="0"/>
          </a:xfrm>
          <a:prstGeom prst="line">
            <a:avLst/>
          </a:prstGeom>
          <a:ln w="57150">
            <a:solidFill>
              <a:srgbClr val="BEAA64"/>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25" name="Straight Connector 24"/>
          <p:cNvCxnSpPr/>
          <p:nvPr/>
        </p:nvCxnSpPr>
        <p:spPr>
          <a:xfrm>
            <a:off x="4572000" y="3581400"/>
            <a:ext cx="762000" cy="0"/>
          </a:xfrm>
          <a:prstGeom prst="line">
            <a:avLst/>
          </a:prstGeom>
          <a:ln w="57150">
            <a:solidFill>
              <a:srgbClr val="BEAA64"/>
            </a:solidFill>
            <a:headEnd type="oval"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a:off x="3810000" y="6172200"/>
            <a:ext cx="533400" cy="0"/>
          </a:xfrm>
          <a:prstGeom prst="line">
            <a:avLst/>
          </a:prstGeom>
          <a:ln w="57150">
            <a:solidFill>
              <a:schemeClr val="bg1"/>
            </a:solidFill>
            <a:prstDash val="sysDash"/>
            <a:headEnd type="none" w="sm" len="sm"/>
            <a:tailEnd type="none" w="sm" len="sm"/>
          </a:ln>
          <a:effectLst/>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a:xfrm>
            <a:off x="3429000" y="3581400"/>
            <a:ext cx="990600" cy="0"/>
          </a:xfrm>
          <a:prstGeom prst="line">
            <a:avLst/>
          </a:prstGeom>
          <a:ln w="57150">
            <a:solidFill>
              <a:schemeClr val="bg1"/>
            </a:solidFill>
            <a:prstDash val="sysDash"/>
            <a:headEnd type="none" w="sm" len="sm"/>
            <a:tailEnd type="none" w="sm" len="sm"/>
          </a:ln>
          <a:effectLst/>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429000" y="3200400"/>
            <a:ext cx="990600" cy="338554"/>
          </a:xfrm>
          <a:prstGeom prst="rect">
            <a:avLst/>
          </a:prstGeom>
          <a:noFill/>
        </p:spPr>
        <p:txBody>
          <a:bodyPr wrap="square" rtlCol="0">
            <a:spAutoFit/>
          </a:bodyPr>
          <a:lstStyle/>
          <a:p>
            <a:r>
              <a:rPr lang="en-US" sz="1600" b="1" dirty="0" smtClean="0">
                <a:solidFill>
                  <a:schemeClr val="bg1"/>
                </a:solidFill>
                <a:latin typeface="Times New Roman"/>
                <a:cs typeface="Times New Roman"/>
              </a:rPr>
              <a:t>8 months</a:t>
            </a:r>
            <a:endParaRPr lang="en-US" sz="1600" b="1" dirty="0">
              <a:solidFill>
                <a:schemeClr val="bg1"/>
              </a:solidFill>
              <a:latin typeface="Times New Roman"/>
              <a:cs typeface="Times New Roman"/>
            </a:endParaRPr>
          </a:p>
        </p:txBody>
      </p:sp>
      <p:sp>
        <p:nvSpPr>
          <p:cNvPr id="37" name="TextBox 36"/>
          <p:cNvSpPr txBox="1"/>
          <p:nvPr/>
        </p:nvSpPr>
        <p:spPr>
          <a:xfrm>
            <a:off x="3581400" y="5715000"/>
            <a:ext cx="990600" cy="338554"/>
          </a:xfrm>
          <a:prstGeom prst="rect">
            <a:avLst/>
          </a:prstGeom>
          <a:noFill/>
        </p:spPr>
        <p:txBody>
          <a:bodyPr wrap="square" rtlCol="0">
            <a:spAutoFit/>
          </a:bodyPr>
          <a:lstStyle/>
          <a:p>
            <a:r>
              <a:rPr lang="en-US" sz="1600" b="1" dirty="0">
                <a:solidFill>
                  <a:schemeClr val="bg1"/>
                </a:solidFill>
                <a:latin typeface="Times New Roman"/>
                <a:cs typeface="Times New Roman"/>
              </a:rPr>
              <a:t>4</a:t>
            </a:r>
            <a:r>
              <a:rPr lang="en-US" sz="1600" b="1" dirty="0" smtClean="0">
                <a:solidFill>
                  <a:schemeClr val="bg1"/>
                </a:solidFill>
                <a:latin typeface="Times New Roman"/>
                <a:cs typeface="Times New Roman"/>
              </a:rPr>
              <a:t> months</a:t>
            </a:r>
            <a:endParaRPr lang="en-US" sz="1600" b="1" dirty="0">
              <a:solidFill>
                <a:schemeClr val="bg1"/>
              </a:solidFill>
              <a:latin typeface="Times New Roman"/>
              <a:cs typeface="Times New Roman"/>
            </a:endParaRPr>
          </a:p>
        </p:txBody>
      </p:sp>
    </p:spTree>
    <p:extLst>
      <p:ext uri="{BB962C8B-B14F-4D97-AF65-F5344CB8AC3E}">
        <p14:creationId xmlns:p14="http://schemas.microsoft.com/office/powerpoint/2010/main" val="403157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90">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8" presetClass="emph" presetSubtype="0" fill="hold" nodeType="clickEffect">
                                  <p:stCondLst>
                                    <p:cond delay="0"/>
                                  </p:stCondLst>
                                  <p:iterate type="lt">
                                    <p:tmPct val="4000"/>
                                  </p:iterate>
                                  <p:childTnLst>
                                    <p:set>
                                      <p:cBhvr override="childStyle">
                                        <p:cTn id="20" dur="500" fill="hold"/>
                                        <p:tgtEl>
                                          <p:spTgt spid="90">
                                            <p:txEl>
                                              <p:pRg st="2" end="2"/>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8" presetClass="emph" presetSubtype="0" fill="hold" nodeType="clickEffect">
                                  <p:stCondLst>
                                    <p:cond delay="0"/>
                                  </p:stCondLst>
                                  <p:iterate type="lt">
                                    <p:tmPct val="4000"/>
                                  </p:iterate>
                                  <p:childTnLst>
                                    <p:set>
                                      <p:cBhvr override="childStyle">
                                        <p:cTn id="30" dur="500" fill="hold"/>
                                        <p:tgtEl>
                                          <p:spTgt spid="90">
                                            <p:txEl>
                                              <p:pRg st="4" end="4"/>
                                            </p:txEl>
                                          </p:spTgt>
                                        </p:tgtEl>
                                        <p:attrNameLst>
                                          <p:attrName>style.textDecorationUnderline</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childTnLst>
                                    <p:animClr clrSpc="hsl" dir="cw">
                                      <p:cBhvr override="childStyle">
                                        <p:cTn id="34" dur="500" fill="hold"/>
                                        <p:tgtEl>
                                          <p:spTgt spid="62"/>
                                        </p:tgtEl>
                                        <p:attrNameLst>
                                          <p:attrName>style.color</p:attrName>
                                        </p:attrNameLst>
                                      </p:cBhvr>
                                      <p:by>
                                        <p:hsl h="0" s="-12549" l="-25098"/>
                                      </p:by>
                                    </p:animClr>
                                    <p:animClr clrSpc="hsl" dir="cw">
                                      <p:cBhvr>
                                        <p:cTn id="35" dur="500" fill="hold"/>
                                        <p:tgtEl>
                                          <p:spTgt spid="62"/>
                                        </p:tgtEl>
                                        <p:attrNameLst>
                                          <p:attrName>fillcolor</p:attrName>
                                        </p:attrNameLst>
                                      </p:cBhvr>
                                      <p:by>
                                        <p:hsl h="0" s="-12549" l="-25098"/>
                                      </p:by>
                                    </p:animClr>
                                    <p:animClr clrSpc="hsl" dir="cw">
                                      <p:cBhvr>
                                        <p:cTn id="36" dur="500" fill="hold"/>
                                        <p:tgtEl>
                                          <p:spTgt spid="62"/>
                                        </p:tgtEl>
                                        <p:attrNameLst>
                                          <p:attrName>stroke.color</p:attrName>
                                        </p:attrNameLst>
                                      </p:cBhvr>
                                      <p:by>
                                        <p:hsl h="0" s="-12549" l="-25098"/>
                                      </p:by>
                                    </p:animClr>
                                    <p:set>
                                      <p:cBhvr>
                                        <p:cTn id="37" dur="500" fill="hold"/>
                                        <p:tgtEl>
                                          <p:spTgt spid="62"/>
                                        </p:tgtEl>
                                        <p:attrNameLst>
                                          <p:attrName>fill.type</p:attrName>
                                        </p:attrNameLst>
                                      </p:cBhvr>
                                      <p:to>
                                        <p:strVal val="solid"/>
                                      </p:to>
                                    </p:set>
                                  </p:childTnLst>
                                </p:cTn>
                              </p:par>
                              <p:par>
                                <p:cTn id="38" presetID="24" presetClass="emph" presetSubtype="0" fill="hold" nodeType="withEffect">
                                  <p:stCondLst>
                                    <p:cond delay="0"/>
                                  </p:stCondLst>
                                  <p:childTnLst>
                                    <p:animClr clrSpc="hsl" dir="cw">
                                      <p:cBhvr override="childStyle">
                                        <p:cTn id="39" dur="500" fill="hold"/>
                                        <p:tgtEl>
                                          <p:spTgt spid="29"/>
                                        </p:tgtEl>
                                        <p:attrNameLst>
                                          <p:attrName>style.color</p:attrName>
                                        </p:attrNameLst>
                                      </p:cBhvr>
                                      <p:by>
                                        <p:hsl h="0" s="-12549" l="-25098"/>
                                      </p:by>
                                    </p:animClr>
                                    <p:animClr clrSpc="hsl" dir="cw">
                                      <p:cBhvr>
                                        <p:cTn id="40" dur="500" fill="hold"/>
                                        <p:tgtEl>
                                          <p:spTgt spid="29"/>
                                        </p:tgtEl>
                                        <p:attrNameLst>
                                          <p:attrName>fillcolor</p:attrName>
                                        </p:attrNameLst>
                                      </p:cBhvr>
                                      <p:by>
                                        <p:hsl h="0" s="-12549" l="-25098"/>
                                      </p:by>
                                    </p:animClr>
                                    <p:animClr clrSpc="hsl" dir="cw">
                                      <p:cBhvr>
                                        <p:cTn id="41" dur="500" fill="hold"/>
                                        <p:tgtEl>
                                          <p:spTgt spid="29"/>
                                        </p:tgtEl>
                                        <p:attrNameLst>
                                          <p:attrName>stroke.color</p:attrName>
                                        </p:attrNameLst>
                                      </p:cBhvr>
                                      <p:by>
                                        <p:hsl h="0" s="-12549" l="-25098"/>
                                      </p:by>
                                    </p:animClr>
                                    <p:set>
                                      <p:cBhvr>
                                        <p:cTn id="42" dur="500" fill="hold"/>
                                        <p:tgtEl>
                                          <p:spTgt spid="29"/>
                                        </p:tgtEl>
                                        <p:attrNameLst>
                                          <p:attrName>fill.type</p:attrName>
                                        </p:attrNameLst>
                                      </p:cBhvr>
                                      <p:to>
                                        <p:strVal val="solid"/>
                                      </p:to>
                                    </p:set>
                                  </p:childTnLst>
                                </p:cTn>
                              </p:par>
                              <p:par>
                                <p:cTn id="43" presetID="24" presetClass="emph" presetSubtype="0" fill="hold" nodeType="withEffect">
                                  <p:stCondLst>
                                    <p:cond delay="0"/>
                                  </p:stCondLst>
                                  <p:childTnLst>
                                    <p:animClr clrSpc="hsl" dir="cw">
                                      <p:cBhvr override="childStyle">
                                        <p:cTn id="44" dur="500" fill="hold"/>
                                        <p:tgtEl>
                                          <p:spTgt spid="25"/>
                                        </p:tgtEl>
                                        <p:attrNameLst>
                                          <p:attrName>style.color</p:attrName>
                                        </p:attrNameLst>
                                      </p:cBhvr>
                                      <p:by>
                                        <p:hsl h="0" s="-12549" l="-25098"/>
                                      </p:by>
                                    </p:animClr>
                                    <p:animClr clrSpc="hsl" dir="cw">
                                      <p:cBhvr>
                                        <p:cTn id="45" dur="500" fill="hold"/>
                                        <p:tgtEl>
                                          <p:spTgt spid="25"/>
                                        </p:tgtEl>
                                        <p:attrNameLst>
                                          <p:attrName>fillcolor</p:attrName>
                                        </p:attrNameLst>
                                      </p:cBhvr>
                                      <p:by>
                                        <p:hsl h="0" s="-12549" l="-25098"/>
                                      </p:by>
                                    </p:animClr>
                                    <p:animClr clrSpc="hsl" dir="cw">
                                      <p:cBhvr>
                                        <p:cTn id="46" dur="500" fill="hold"/>
                                        <p:tgtEl>
                                          <p:spTgt spid="25"/>
                                        </p:tgtEl>
                                        <p:attrNameLst>
                                          <p:attrName>stroke.color</p:attrName>
                                        </p:attrNameLst>
                                      </p:cBhvr>
                                      <p:by>
                                        <p:hsl h="0" s="-12549" l="-25098"/>
                                      </p:by>
                                    </p:animClr>
                                    <p:set>
                                      <p:cBhvr>
                                        <p:cTn id="47" dur="500" fill="hold"/>
                                        <p:tgtEl>
                                          <p:spTgt spid="25"/>
                                        </p:tgtEl>
                                        <p:attrNameLst>
                                          <p:attrName>fill.type</p:attrName>
                                        </p:attrNameLst>
                                      </p:cBhvr>
                                      <p:to>
                                        <p:strVal val="solid"/>
                                      </p:to>
                                    </p:set>
                                  </p:childTnLst>
                                </p:cTn>
                              </p:par>
                              <p:par>
                                <p:cTn id="48" presetID="24" presetClass="emph" presetSubtype="0" fill="hold" nodeType="withEffect">
                                  <p:stCondLst>
                                    <p:cond delay="0"/>
                                  </p:stCondLst>
                                  <p:childTnLst>
                                    <p:animClr clrSpc="hsl" dir="cw">
                                      <p:cBhvr override="childStyle">
                                        <p:cTn id="49" dur="500" fill="hold"/>
                                        <p:tgtEl>
                                          <p:spTgt spid="66"/>
                                        </p:tgtEl>
                                        <p:attrNameLst>
                                          <p:attrName>style.color</p:attrName>
                                        </p:attrNameLst>
                                      </p:cBhvr>
                                      <p:by>
                                        <p:hsl h="0" s="-12549" l="-25098"/>
                                      </p:by>
                                    </p:animClr>
                                    <p:animClr clrSpc="hsl" dir="cw">
                                      <p:cBhvr>
                                        <p:cTn id="50" dur="500" fill="hold"/>
                                        <p:tgtEl>
                                          <p:spTgt spid="66"/>
                                        </p:tgtEl>
                                        <p:attrNameLst>
                                          <p:attrName>fillcolor</p:attrName>
                                        </p:attrNameLst>
                                      </p:cBhvr>
                                      <p:by>
                                        <p:hsl h="0" s="-12549" l="-25098"/>
                                      </p:by>
                                    </p:animClr>
                                    <p:animClr clrSpc="hsl" dir="cw">
                                      <p:cBhvr>
                                        <p:cTn id="51" dur="500" fill="hold"/>
                                        <p:tgtEl>
                                          <p:spTgt spid="66"/>
                                        </p:tgtEl>
                                        <p:attrNameLst>
                                          <p:attrName>stroke.color</p:attrName>
                                        </p:attrNameLst>
                                      </p:cBhvr>
                                      <p:by>
                                        <p:hsl h="0" s="-12549" l="-25098"/>
                                      </p:by>
                                    </p:animClr>
                                    <p:set>
                                      <p:cBhvr>
                                        <p:cTn id="52" dur="500" fill="hold"/>
                                        <p:tgtEl>
                                          <p:spTgt spid="66"/>
                                        </p:tgtEl>
                                        <p:attrNameLst>
                                          <p:attrName>fill.type</p:attrName>
                                        </p:attrNameLst>
                                      </p:cBhvr>
                                      <p:to>
                                        <p:strVal val="solid"/>
                                      </p:to>
                                    </p:set>
                                  </p:childTnLst>
                                </p:cTn>
                              </p:par>
                              <p:par>
                                <p:cTn id="53" presetID="24" presetClass="emph" presetSubtype="0" fill="hold" nodeType="withEffect">
                                  <p:stCondLst>
                                    <p:cond delay="0"/>
                                  </p:stCondLst>
                                  <p:childTnLst>
                                    <p:animClr clrSpc="hsl" dir="cw">
                                      <p:cBhvr override="childStyle">
                                        <p:cTn id="54" dur="500" fill="hold"/>
                                        <p:tgtEl>
                                          <p:spTgt spid="28"/>
                                        </p:tgtEl>
                                        <p:attrNameLst>
                                          <p:attrName>style.color</p:attrName>
                                        </p:attrNameLst>
                                      </p:cBhvr>
                                      <p:by>
                                        <p:hsl h="0" s="-12549" l="-25098"/>
                                      </p:by>
                                    </p:animClr>
                                    <p:animClr clrSpc="hsl" dir="cw">
                                      <p:cBhvr>
                                        <p:cTn id="55" dur="500" fill="hold"/>
                                        <p:tgtEl>
                                          <p:spTgt spid="28"/>
                                        </p:tgtEl>
                                        <p:attrNameLst>
                                          <p:attrName>fillcolor</p:attrName>
                                        </p:attrNameLst>
                                      </p:cBhvr>
                                      <p:by>
                                        <p:hsl h="0" s="-12549" l="-25098"/>
                                      </p:by>
                                    </p:animClr>
                                    <p:animClr clrSpc="hsl" dir="cw">
                                      <p:cBhvr>
                                        <p:cTn id="56" dur="500" fill="hold"/>
                                        <p:tgtEl>
                                          <p:spTgt spid="28"/>
                                        </p:tgtEl>
                                        <p:attrNameLst>
                                          <p:attrName>stroke.color</p:attrName>
                                        </p:attrNameLst>
                                      </p:cBhvr>
                                      <p:by>
                                        <p:hsl h="0" s="-12549" l="-25098"/>
                                      </p:by>
                                    </p:animClr>
                                    <p:set>
                                      <p:cBhvr>
                                        <p:cTn id="57" dur="500" fill="hold"/>
                                        <p:tgtEl>
                                          <p:spTgt spid="28"/>
                                        </p:tgtEl>
                                        <p:attrNameLst>
                                          <p:attrName>fill.type</p:attrName>
                                        </p:attrNameLst>
                                      </p:cBhvr>
                                      <p:to>
                                        <p:strVal val="solid"/>
                                      </p:to>
                                    </p:set>
                                  </p:childTnLst>
                                </p:cTn>
                              </p:par>
                              <p:par>
                                <p:cTn id="58" presetID="24" presetClass="emph" presetSubtype="0" fill="hold" nodeType="withEffect">
                                  <p:stCondLst>
                                    <p:cond delay="0"/>
                                  </p:stCondLst>
                                  <p:childTnLst>
                                    <p:animClr clrSpc="hsl" dir="cw">
                                      <p:cBhvr override="childStyle">
                                        <p:cTn id="59" dur="500" fill="hold"/>
                                        <p:tgtEl>
                                          <p:spTgt spid="21"/>
                                        </p:tgtEl>
                                        <p:attrNameLst>
                                          <p:attrName>style.color</p:attrName>
                                        </p:attrNameLst>
                                      </p:cBhvr>
                                      <p:by>
                                        <p:hsl h="0" s="-12549" l="-25098"/>
                                      </p:by>
                                    </p:animClr>
                                    <p:animClr clrSpc="hsl" dir="cw">
                                      <p:cBhvr>
                                        <p:cTn id="60" dur="500" fill="hold"/>
                                        <p:tgtEl>
                                          <p:spTgt spid="21"/>
                                        </p:tgtEl>
                                        <p:attrNameLst>
                                          <p:attrName>fillcolor</p:attrName>
                                        </p:attrNameLst>
                                      </p:cBhvr>
                                      <p:by>
                                        <p:hsl h="0" s="-12549" l="-25098"/>
                                      </p:by>
                                    </p:animClr>
                                    <p:animClr clrSpc="hsl" dir="cw">
                                      <p:cBhvr>
                                        <p:cTn id="61" dur="500" fill="hold"/>
                                        <p:tgtEl>
                                          <p:spTgt spid="21"/>
                                        </p:tgtEl>
                                        <p:attrNameLst>
                                          <p:attrName>stroke.color</p:attrName>
                                        </p:attrNameLst>
                                      </p:cBhvr>
                                      <p:by>
                                        <p:hsl h="0" s="-12549" l="-25098"/>
                                      </p:by>
                                    </p:animClr>
                                    <p:set>
                                      <p:cBhvr>
                                        <p:cTn id="62" dur="500" fill="hold"/>
                                        <p:tgtEl>
                                          <p:spTgt spid="21"/>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grpId="0" nodeType="clickEffect">
                                  <p:stCondLst>
                                    <p:cond delay="0"/>
                                  </p:stCondLst>
                                  <p:childTnLst>
                                    <p:animClr clrSpc="rgb" dir="cw">
                                      <p:cBhvr override="childStyle">
                                        <p:cTn id="66" dur="2000" fill="hold"/>
                                        <p:tgtEl>
                                          <p:spTgt spid="14"/>
                                        </p:tgtEl>
                                        <p:attrNameLst>
                                          <p:attrName>style.color</p:attrName>
                                        </p:attrNameLst>
                                      </p:cBhvr>
                                      <p:to>
                                        <a:schemeClr val="accent2"/>
                                      </p:to>
                                    </p:animClr>
                                  </p:childTnLst>
                                </p:cTn>
                              </p:par>
                              <p:par>
                                <p:cTn id="67" presetID="3" presetClass="emph" presetSubtype="2" fill="hold" grpId="0" nodeType="withEffect">
                                  <p:stCondLst>
                                    <p:cond delay="0"/>
                                  </p:stCondLst>
                                  <p:childTnLst>
                                    <p:animClr clrSpc="rgb" dir="cw">
                                      <p:cBhvr override="childStyle">
                                        <p:cTn id="68" dur="2000" fill="hold"/>
                                        <p:tgtEl>
                                          <p:spTgt spid="3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BEAA64"/>
                </a:solidFill>
                <a:latin typeface="Times New Roman"/>
                <a:cs typeface="Times New Roman"/>
              </a:rPr>
              <a:t>P5: </a:t>
            </a:r>
            <a:r>
              <a:rPr lang="en-US" dirty="0">
                <a:solidFill>
                  <a:srgbClr val="BEAA64"/>
                </a:solidFill>
                <a:latin typeface="Times New Roman"/>
                <a:cs typeface="Times New Roman"/>
              </a:rPr>
              <a:t>Placement </a:t>
            </a:r>
            <a:r>
              <a:rPr lang="en-US" dirty="0" smtClean="0">
                <a:solidFill>
                  <a:srgbClr val="BEAA64"/>
                </a:solidFill>
                <a:latin typeface="Times New Roman"/>
                <a:cs typeface="Times New Roman"/>
              </a:rPr>
              <a:t>Stability</a:t>
            </a:r>
            <a:endParaRPr lang="en-US" dirty="0">
              <a:solidFill>
                <a:srgbClr val="BEAA64"/>
              </a:solidFill>
            </a:endParaRPr>
          </a:p>
        </p:txBody>
      </p:sp>
      <p:grpSp>
        <p:nvGrpSpPr>
          <p:cNvPr id="17" name="Group 16"/>
          <p:cNvGrpSpPr/>
          <p:nvPr/>
        </p:nvGrpSpPr>
        <p:grpSpPr>
          <a:xfrm>
            <a:off x="415364" y="2362200"/>
            <a:ext cx="2289052" cy="830997"/>
            <a:chOff x="415364" y="2209800"/>
            <a:chExt cx="2289052" cy="830997"/>
          </a:xfrm>
        </p:grpSpPr>
        <p:sp>
          <p:nvSpPr>
            <p:cNvPr id="5" name="TextBox 4"/>
            <p:cNvSpPr txBox="1"/>
            <p:nvPr/>
          </p:nvSpPr>
          <p:spPr>
            <a:xfrm>
              <a:off x="838200" y="2209800"/>
              <a:ext cx="1866216"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A </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342</a:t>
              </a:r>
            </a:p>
            <a:p>
              <a:r>
                <a:rPr lang="en-US" sz="1600" dirty="0" smtClean="0">
                  <a:solidFill>
                    <a:srgbClr val="FFFFFF"/>
                  </a:solidFill>
                  <a:latin typeface="Times New Roman"/>
                  <a:cs typeface="Times New Roman"/>
                </a:rPr>
                <a:t>Placement moves: </a:t>
              </a:r>
              <a:r>
                <a:rPr lang="en-US" sz="1600" dirty="0">
                  <a:solidFill>
                    <a:srgbClr val="BEAA64"/>
                  </a:solidFill>
                  <a:latin typeface="Times New Roman"/>
                  <a:cs typeface="Times New Roman"/>
                </a:rPr>
                <a:t>2</a:t>
              </a:r>
            </a:p>
          </p:txBody>
        </p:sp>
        <p:pic>
          <p:nvPicPr>
            <p:cNvPr id="6" name="Picture 5"/>
            <p:cNvPicPr>
              <a:picLocks noChangeAspect="1"/>
            </p:cNvPicPr>
            <p:nvPr/>
          </p:nvPicPr>
          <p:blipFill>
            <a:blip r:embed="rId3" cstate="print"/>
            <a:stretch>
              <a:fillRect/>
            </a:stretch>
          </p:blipFill>
          <p:spPr>
            <a:xfrm>
              <a:off x="415364" y="2320498"/>
              <a:ext cx="346636" cy="609600"/>
            </a:xfrm>
            <a:prstGeom prst="rect">
              <a:avLst/>
            </a:prstGeom>
          </p:spPr>
        </p:pic>
      </p:grpSp>
      <p:sp>
        <p:nvSpPr>
          <p:cNvPr id="7" name="TextBox 6"/>
          <p:cNvSpPr txBox="1"/>
          <p:nvPr/>
        </p:nvSpPr>
        <p:spPr>
          <a:xfrm>
            <a:off x="838200" y="3292654"/>
            <a:ext cx="1866216"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B</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196</a:t>
            </a:r>
          </a:p>
          <a:p>
            <a:r>
              <a:rPr lang="en-US" sz="1600" dirty="0">
                <a:solidFill>
                  <a:srgbClr val="FFFFFF"/>
                </a:solidFill>
                <a:latin typeface="Times New Roman"/>
                <a:cs typeface="Times New Roman"/>
              </a:rPr>
              <a:t>Placement moves</a:t>
            </a:r>
            <a:r>
              <a:rPr lang="en-US" sz="1600" dirty="0" smtClean="0">
                <a:solidFill>
                  <a:srgbClr val="FFFFFF"/>
                </a:solidFill>
                <a:latin typeface="Times New Roman"/>
                <a:cs typeface="Times New Roman"/>
              </a:rPr>
              <a:t>: </a:t>
            </a:r>
            <a:r>
              <a:rPr lang="en-US" sz="1600" dirty="0" smtClean="0">
                <a:solidFill>
                  <a:srgbClr val="BEAA64"/>
                </a:solidFill>
                <a:latin typeface="Times New Roman"/>
                <a:cs typeface="Times New Roman"/>
              </a:rPr>
              <a:t>0</a:t>
            </a:r>
            <a:endParaRPr lang="en-US" sz="1600" dirty="0">
              <a:solidFill>
                <a:srgbClr val="BEAA64"/>
              </a:solidFill>
              <a:latin typeface="Times New Roman"/>
              <a:cs typeface="Times New Roman"/>
            </a:endParaRPr>
          </a:p>
        </p:txBody>
      </p:sp>
      <p:sp>
        <p:nvSpPr>
          <p:cNvPr id="9" name="TextBox 8"/>
          <p:cNvSpPr txBox="1"/>
          <p:nvPr/>
        </p:nvSpPr>
        <p:spPr>
          <a:xfrm>
            <a:off x="838200" y="4223108"/>
            <a:ext cx="2582758" cy="1323439"/>
          </a:xfrm>
          <a:prstGeom prst="rect">
            <a:avLst/>
          </a:prstGeom>
          <a:noFill/>
        </p:spPr>
        <p:txBody>
          <a:bodyPr wrap="none" rtlCol="0">
            <a:spAutoFit/>
          </a:bodyPr>
          <a:lstStyle/>
          <a:p>
            <a:r>
              <a:rPr lang="en-US" sz="1600" dirty="0" smtClean="0">
                <a:solidFill>
                  <a:srgbClr val="FFFFFF"/>
                </a:solidFill>
                <a:latin typeface="Times New Roman"/>
                <a:cs typeface="Times New Roman"/>
              </a:rPr>
              <a:t>Child C</a:t>
            </a:r>
          </a:p>
          <a:p>
            <a:r>
              <a:rPr lang="en-US" sz="1600" dirty="0" smtClean="0">
                <a:solidFill>
                  <a:srgbClr val="FFFFFF"/>
                </a:solidFill>
                <a:latin typeface="Times New Roman"/>
                <a:cs typeface="Times New Roman"/>
              </a:rPr>
              <a:t>Days in </a:t>
            </a:r>
            <a:r>
              <a:rPr lang="en-US" sz="1600" dirty="0">
                <a:solidFill>
                  <a:srgbClr val="FFFFFF"/>
                </a:solidFill>
                <a:latin typeface="Times New Roman"/>
                <a:cs typeface="Times New Roman"/>
              </a:rPr>
              <a:t>care (episode </a:t>
            </a:r>
            <a:r>
              <a:rPr lang="en-US" sz="1600" dirty="0" smtClean="0">
                <a:solidFill>
                  <a:srgbClr val="FFFFFF"/>
                </a:solidFill>
                <a:latin typeface="Times New Roman"/>
                <a:cs typeface="Times New Roman"/>
              </a:rPr>
              <a:t>1): </a:t>
            </a:r>
            <a:r>
              <a:rPr lang="en-US" sz="1600" dirty="0" smtClean="0">
                <a:solidFill>
                  <a:srgbClr val="BEAA64"/>
                </a:solidFill>
                <a:latin typeface="Times New Roman"/>
                <a:cs typeface="Times New Roman"/>
              </a:rPr>
              <a:t>35</a:t>
            </a:r>
          </a:p>
          <a:p>
            <a:r>
              <a:rPr lang="en-US" sz="1600" dirty="0">
                <a:solidFill>
                  <a:srgbClr val="FFFFFF"/>
                </a:solidFill>
                <a:latin typeface="Times New Roman"/>
                <a:cs typeface="Times New Roman"/>
              </a:rPr>
              <a:t>Placement moves: </a:t>
            </a:r>
            <a:r>
              <a:rPr lang="en-US" sz="1600" dirty="0" smtClean="0">
                <a:solidFill>
                  <a:srgbClr val="BEAA64"/>
                </a:solidFill>
                <a:latin typeface="Times New Roman"/>
                <a:cs typeface="Times New Roman"/>
              </a:rPr>
              <a:t>1</a:t>
            </a:r>
          </a:p>
          <a:p>
            <a:r>
              <a:rPr lang="en-US" sz="1600" dirty="0" smtClean="0">
                <a:solidFill>
                  <a:srgbClr val="FFFFFF"/>
                </a:solidFill>
                <a:latin typeface="Times New Roman"/>
                <a:cs typeface="Times New Roman"/>
              </a:rPr>
              <a:t>Days in care (episode 2): </a:t>
            </a:r>
            <a:r>
              <a:rPr lang="en-US" sz="1600" dirty="0" smtClean="0">
                <a:solidFill>
                  <a:srgbClr val="BEAA64"/>
                </a:solidFill>
                <a:latin typeface="Times New Roman"/>
                <a:cs typeface="Times New Roman"/>
              </a:rPr>
              <a:t>167</a:t>
            </a:r>
          </a:p>
          <a:p>
            <a:r>
              <a:rPr lang="en-US" sz="1600" dirty="0">
                <a:solidFill>
                  <a:srgbClr val="FFFFFF"/>
                </a:solidFill>
                <a:latin typeface="Times New Roman"/>
                <a:cs typeface="Times New Roman"/>
              </a:rPr>
              <a:t>Placement moves</a:t>
            </a:r>
            <a:r>
              <a:rPr lang="en-US" sz="1600" dirty="0" smtClean="0">
                <a:solidFill>
                  <a:srgbClr val="FFFFFF"/>
                </a:solidFill>
                <a:latin typeface="Times New Roman"/>
                <a:cs typeface="Times New Roman"/>
              </a:rPr>
              <a:t>: </a:t>
            </a:r>
            <a:r>
              <a:rPr lang="en-US" sz="1600" dirty="0">
                <a:solidFill>
                  <a:srgbClr val="BEAA64"/>
                </a:solidFill>
                <a:latin typeface="Times New Roman"/>
                <a:cs typeface="Times New Roman"/>
              </a:rPr>
              <a:t>1</a:t>
            </a:r>
          </a:p>
        </p:txBody>
      </p:sp>
      <p:sp>
        <p:nvSpPr>
          <p:cNvPr id="11" name="TextBox 10"/>
          <p:cNvSpPr txBox="1"/>
          <p:nvPr/>
        </p:nvSpPr>
        <p:spPr>
          <a:xfrm>
            <a:off x="838200" y="5646003"/>
            <a:ext cx="1866216" cy="830997"/>
          </a:xfrm>
          <a:prstGeom prst="rect">
            <a:avLst/>
          </a:prstGeom>
          <a:noFill/>
        </p:spPr>
        <p:txBody>
          <a:bodyPr wrap="none" rtlCol="0">
            <a:spAutoFit/>
          </a:bodyPr>
          <a:lstStyle/>
          <a:p>
            <a:r>
              <a:rPr lang="en-US" sz="1600" dirty="0" smtClean="0">
                <a:solidFill>
                  <a:srgbClr val="FFFFFF"/>
                </a:solidFill>
                <a:latin typeface="Times New Roman"/>
                <a:cs typeface="Times New Roman"/>
              </a:rPr>
              <a:t>Child D </a:t>
            </a:r>
          </a:p>
          <a:p>
            <a:r>
              <a:rPr lang="en-US" sz="1600" dirty="0" smtClean="0">
                <a:solidFill>
                  <a:srgbClr val="FFFFFF"/>
                </a:solidFill>
                <a:latin typeface="Times New Roman"/>
                <a:cs typeface="Times New Roman"/>
              </a:rPr>
              <a:t>Days in care: </a:t>
            </a:r>
            <a:r>
              <a:rPr lang="en-US" sz="1600" dirty="0" smtClean="0">
                <a:solidFill>
                  <a:srgbClr val="BEAA64"/>
                </a:solidFill>
                <a:latin typeface="Times New Roman"/>
                <a:cs typeface="Times New Roman"/>
              </a:rPr>
              <a:t>154</a:t>
            </a:r>
          </a:p>
          <a:p>
            <a:r>
              <a:rPr lang="en-US" sz="1600" dirty="0" smtClean="0">
                <a:solidFill>
                  <a:srgbClr val="FFFFFF"/>
                </a:solidFill>
                <a:latin typeface="Times New Roman"/>
                <a:cs typeface="Times New Roman"/>
              </a:rPr>
              <a:t>Placement moves: </a:t>
            </a:r>
            <a:r>
              <a:rPr lang="en-US" sz="1600" dirty="0" smtClean="0">
                <a:solidFill>
                  <a:srgbClr val="BEAA64"/>
                </a:solidFill>
                <a:latin typeface="Times New Roman"/>
                <a:cs typeface="Times New Roman"/>
              </a:rPr>
              <a:t>0</a:t>
            </a:r>
            <a:endParaRPr lang="en-US" sz="1600" dirty="0">
              <a:solidFill>
                <a:srgbClr val="BEAA64"/>
              </a:solidFill>
              <a:latin typeface="Times New Roman"/>
              <a:cs typeface="Times New Roman"/>
            </a:endParaRPr>
          </a:p>
        </p:txBody>
      </p:sp>
      <p:sp>
        <p:nvSpPr>
          <p:cNvPr id="13" name="TextBox 12"/>
          <p:cNvSpPr txBox="1"/>
          <p:nvPr/>
        </p:nvSpPr>
        <p:spPr>
          <a:xfrm>
            <a:off x="363553" y="1600200"/>
            <a:ext cx="8479906" cy="461665"/>
          </a:xfrm>
          <a:prstGeom prst="rect">
            <a:avLst/>
          </a:prstGeom>
          <a:noFill/>
        </p:spPr>
        <p:txBody>
          <a:bodyPr wrap="none" rtlCol="0">
            <a:spAutoFit/>
          </a:bodyPr>
          <a:lstStyle/>
          <a:p>
            <a:r>
              <a:rPr lang="en-US" sz="2400" b="1" dirty="0" smtClean="0">
                <a:solidFill>
                  <a:srgbClr val="FFFFFF"/>
                </a:solidFill>
                <a:latin typeface="Times New Roman"/>
                <a:cs typeface="Times New Roman"/>
              </a:rPr>
              <a:t>Cohort: Children Entering Care Between Apr 2013 – Mar 2014</a:t>
            </a:r>
            <a:endParaRPr lang="en-US" sz="2400" b="1" dirty="0">
              <a:solidFill>
                <a:srgbClr val="FFFFFF"/>
              </a:solidFill>
              <a:latin typeface="Times New Roman"/>
              <a:cs typeface="Times New Roman"/>
            </a:endParaRPr>
          </a:p>
        </p:txBody>
      </p:sp>
      <p:sp>
        <p:nvSpPr>
          <p:cNvPr id="18" name="Right Brace 17"/>
          <p:cNvSpPr/>
          <p:nvPr/>
        </p:nvSpPr>
        <p:spPr>
          <a:xfrm>
            <a:off x="3429000" y="2362200"/>
            <a:ext cx="533400" cy="4038600"/>
          </a:xfrm>
          <a:prstGeom prst="rightBrace">
            <a:avLst>
              <a:gd name="adj1" fmla="val 40903"/>
              <a:gd name="adj2" fmla="val 50000"/>
            </a:avLst>
          </a:prstGeom>
          <a:ln w="3810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32" name="Group 31"/>
          <p:cNvGrpSpPr/>
          <p:nvPr/>
        </p:nvGrpSpPr>
        <p:grpSpPr>
          <a:xfrm>
            <a:off x="4419600" y="2305734"/>
            <a:ext cx="3477478" cy="584776"/>
            <a:chOff x="4648200" y="2305734"/>
            <a:chExt cx="3477478" cy="584776"/>
          </a:xfrm>
        </p:grpSpPr>
        <p:sp>
          <p:nvSpPr>
            <p:cNvPr id="19" name="TextBox 18"/>
            <p:cNvSpPr txBox="1"/>
            <p:nvPr/>
          </p:nvSpPr>
          <p:spPr>
            <a:xfrm>
              <a:off x="5105400" y="2305734"/>
              <a:ext cx="3020278" cy="584776"/>
            </a:xfrm>
            <a:prstGeom prst="rect">
              <a:avLst/>
            </a:prstGeom>
            <a:noFill/>
          </p:spPr>
          <p:txBody>
            <a:bodyPr wrap="none" rtlCol="0">
              <a:spAutoFit/>
            </a:bodyPr>
            <a:lstStyle/>
            <a:p>
              <a:r>
                <a:rPr lang="en-US" sz="1600" dirty="0" smtClean="0">
                  <a:solidFill>
                    <a:schemeClr val="bg1"/>
                  </a:solidFill>
                  <a:latin typeface="Times New Roman"/>
                  <a:cs typeface="Times New Roman"/>
                </a:rPr>
                <a:t>Denominator: total days in care </a:t>
              </a:r>
            </a:p>
            <a:p>
              <a:r>
                <a:rPr lang="en-US" sz="1600" dirty="0" smtClean="0">
                  <a:solidFill>
                    <a:srgbClr val="BEAA64"/>
                  </a:solidFill>
                  <a:latin typeface="Times New Roman"/>
                  <a:cs typeface="Times New Roman"/>
                </a:rPr>
                <a:t>342 + 196 + 35 + 167 + 154 = </a:t>
              </a:r>
              <a:r>
                <a:rPr lang="en-US" sz="1600" b="1" dirty="0" smtClean="0">
                  <a:solidFill>
                    <a:srgbClr val="BEAA64"/>
                  </a:solidFill>
                  <a:latin typeface="Times New Roman"/>
                  <a:cs typeface="Times New Roman"/>
                </a:rPr>
                <a:t>894</a:t>
              </a:r>
              <a:endParaRPr lang="en-US" sz="1600" dirty="0">
                <a:solidFill>
                  <a:srgbClr val="BEAA64"/>
                </a:solidFill>
                <a:latin typeface="Times New Roman"/>
                <a:cs typeface="Times New Roman"/>
              </a:endParaRPr>
            </a:p>
          </p:txBody>
        </p:sp>
        <p:sp>
          <p:nvSpPr>
            <p:cNvPr id="24" name="TextBox 23"/>
            <p:cNvSpPr txBox="1"/>
            <p:nvPr/>
          </p:nvSpPr>
          <p:spPr>
            <a:xfrm>
              <a:off x="4648200" y="2305734"/>
              <a:ext cx="392656" cy="584776"/>
            </a:xfrm>
            <a:prstGeom prst="rect">
              <a:avLst/>
            </a:prstGeom>
            <a:noFill/>
          </p:spPr>
          <p:txBody>
            <a:bodyPr wrap="none" rtlCol="0">
              <a:spAutoFit/>
            </a:bodyPr>
            <a:lstStyle/>
            <a:p>
              <a:r>
                <a:rPr lang="en-US" sz="3200" b="1" dirty="0" smtClean="0">
                  <a:solidFill>
                    <a:srgbClr val="BEAA64"/>
                  </a:solidFill>
                  <a:latin typeface="Times New Roman"/>
                  <a:cs typeface="Times New Roman"/>
                </a:rPr>
                <a:t>1</a:t>
              </a:r>
              <a:endParaRPr lang="en-US" sz="3200" b="1" dirty="0">
                <a:solidFill>
                  <a:srgbClr val="BEAA64"/>
                </a:solidFill>
                <a:latin typeface="Times New Roman"/>
                <a:cs typeface="Times New Roman"/>
              </a:endParaRPr>
            </a:p>
          </p:txBody>
        </p:sp>
      </p:grpSp>
      <p:grpSp>
        <p:nvGrpSpPr>
          <p:cNvPr id="30" name="Group 29"/>
          <p:cNvGrpSpPr/>
          <p:nvPr/>
        </p:nvGrpSpPr>
        <p:grpSpPr>
          <a:xfrm>
            <a:off x="4419600" y="3055034"/>
            <a:ext cx="3145757" cy="584776"/>
            <a:chOff x="4648200" y="3055034"/>
            <a:chExt cx="3145757" cy="584776"/>
          </a:xfrm>
        </p:grpSpPr>
        <p:sp>
          <p:nvSpPr>
            <p:cNvPr id="20" name="TextBox 19"/>
            <p:cNvSpPr txBox="1"/>
            <p:nvPr/>
          </p:nvSpPr>
          <p:spPr>
            <a:xfrm>
              <a:off x="5105400" y="3055034"/>
              <a:ext cx="2688557" cy="584776"/>
            </a:xfrm>
            <a:prstGeom prst="rect">
              <a:avLst/>
            </a:prstGeom>
            <a:noFill/>
          </p:spPr>
          <p:txBody>
            <a:bodyPr wrap="none" rtlCol="0">
              <a:spAutoFit/>
            </a:bodyPr>
            <a:lstStyle/>
            <a:p>
              <a:r>
                <a:rPr lang="en-US" sz="1600" dirty="0" smtClean="0">
                  <a:solidFill>
                    <a:schemeClr val="bg1"/>
                  </a:solidFill>
                  <a:latin typeface="Times New Roman"/>
                  <a:cs typeface="Times New Roman"/>
                </a:rPr>
                <a:t>Numerator: placement moves</a:t>
              </a:r>
            </a:p>
            <a:p>
              <a:r>
                <a:rPr lang="en-US" sz="1600" dirty="0" smtClean="0">
                  <a:solidFill>
                    <a:srgbClr val="BEAA64"/>
                  </a:solidFill>
                  <a:latin typeface="Times New Roman"/>
                  <a:cs typeface="Times New Roman"/>
                </a:rPr>
                <a:t>2 + 0 + 1 + </a:t>
              </a:r>
              <a:r>
                <a:rPr lang="en-US" sz="1600" dirty="0">
                  <a:solidFill>
                    <a:srgbClr val="BEAA64"/>
                  </a:solidFill>
                  <a:latin typeface="Times New Roman"/>
                  <a:cs typeface="Times New Roman"/>
                </a:rPr>
                <a:t>1</a:t>
              </a:r>
              <a:r>
                <a:rPr lang="en-US" sz="1600" dirty="0" smtClean="0">
                  <a:solidFill>
                    <a:srgbClr val="BEAA64"/>
                  </a:solidFill>
                  <a:latin typeface="Times New Roman"/>
                  <a:cs typeface="Times New Roman"/>
                </a:rPr>
                <a:t> + 0 = </a:t>
              </a:r>
              <a:r>
                <a:rPr lang="en-US" sz="1600" b="1" dirty="0">
                  <a:solidFill>
                    <a:srgbClr val="BEAA64"/>
                  </a:solidFill>
                  <a:latin typeface="Times New Roman"/>
                  <a:cs typeface="Times New Roman"/>
                </a:rPr>
                <a:t>4</a:t>
              </a:r>
              <a:endParaRPr lang="en-US" sz="1600" b="1" dirty="0" smtClean="0">
                <a:solidFill>
                  <a:srgbClr val="BEAA64"/>
                </a:solidFill>
                <a:latin typeface="Times New Roman"/>
                <a:cs typeface="Times New Roman"/>
              </a:endParaRPr>
            </a:p>
          </p:txBody>
        </p:sp>
        <p:sp>
          <p:nvSpPr>
            <p:cNvPr id="25" name="TextBox 24"/>
            <p:cNvSpPr txBox="1"/>
            <p:nvPr/>
          </p:nvSpPr>
          <p:spPr>
            <a:xfrm>
              <a:off x="4648200" y="3055034"/>
              <a:ext cx="392656" cy="584776"/>
            </a:xfrm>
            <a:prstGeom prst="rect">
              <a:avLst/>
            </a:prstGeom>
            <a:noFill/>
          </p:spPr>
          <p:txBody>
            <a:bodyPr wrap="none" rtlCol="0">
              <a:spAutoFit/>
            </a:bodyPr>
            <a:lstStyle/>
            <a:p>
              <a:r>
                <a:rPr lang="en-US" sz="3200" b="1" dirty="0">
                  <a:solidFill>
                    <a:srgbClr val="BEAA64"/>
                  </a:solidFill>
                  <a:latin typeface="Times"/>
                  <a:cs typeface="Times"/>
                </a:rPr>
                <a:t>2</a:t>
              </a:r>
            </a:p>
          </p:txBody>
        </p:sp>
      </p:grpSp>
      <p:grpSp>
        <p:nvGrpSpPr>
          <p:cNvPr id="29" name="Group 28"/>
          <p:cNvGrpSpPr/>
          <p:nvPr/>
        </p:nvGrpSpPr>
        <p:grpSpPr>
          <a:xfrm>
            <a:off x="4419600" y="3804334"/>
            <a:ext cx="3884641" cy="584776"/>
            <a:chOff x="4648200" y="3804334"/>
            <a:chExt cx="3884641" cy="584776"/>
          </a:xfrm>
        </p:grpSpPr>
        <p:sp>
          <p:nvSpPr>
            <p:cNvPr id="21" name="TextBox 20"/>
            <p:cNvSpPr txBox="1"/>
            <p:nvPr/>
          </p:nvSpPr>
          <p:spPr>
            <a:xfrm>
              <a:off x="5105400" y="3804334"/>
              <a:ext cx="3427441" cy="584776"/>
            </a:xfrm>
            <a:prstGeom prst="rect">
              <a:avLst/>
            </a:prstGeom>
            <a:noFill/>
          </p:spPr>
          <p:txBody>
            <a:bodyPr wrap="none" rtlCol="0">
              <a:spAutoFit/>
            </a:bodyPr>
            <a:lstStyle/>
            <a:p>
              <a:r>
                <a:rPr lang="en-US" sz="1600" dirty="0" smtClean="0">
                  <a:solidFill>
                    <a:schemeClr val="bg1"/>
                  </a:solidFill>
                  <a:latin typeface="Times New Roman"/>
                  <a:cs typeface="Times New Roman"/>
                </a:rPr>
                <a:t>Calculate rate of moves per day in care</a:t>
              </a:r>
            </a:p>
            <a:p>
              <a:r>
                <a:rPr lang="en-US" sz="1600" dirty="0">
                  <a:solidFill>
                    <a:srgbClr val="BEAA64"/>
                  </a:solidFill>
                  <a:latin typeface="Times New Roman"/>
                  <a:cs typeface="Times New Roman"/>
                </a:rPr>
                <a:t>4</a:t>
              </a:r>
              <a:r>
                <a:rPr lang="en-US" sz="1600" dirty="0" smtClean="0">
                  <a:solidFill>
                    <a:srgbClr val="BEAA64"/>
                  </a:solidFill>
                  <a:latin typeface="Times New Roman"/>
                  <a:cs typeface="Times New Roman"/>
                </a:rPr>
                <a:t> / 894 =  </a:t>
              </a:r>
              <a:r>
                <a:rPr lang="en-US" sz="1600" b="1" dirty="0">
                  <a:solidFill>
                    <a:srgbClr val="BEAA64"/>
                  </a:solidFill>
                  <a:latin typeface="Times New Roman"/>
                  <a:cs typeface="Times New Roman"/>
                </a:rPr>
                <a:t>0.00447</a:t>
              </a:r>
              <a:endParaRPr lang="en-US" sz="1600" b="1" dirty="0" smtClean="0">
                <a:solidFill>
                  <a:srgbClr val="BEAA64"/>
                </a:solidFill>
                <a:latin typeface="Times New Roman"/>
                <a:cs typeface="Times New Roman"/>
              </a:endParaRPr>
            </a:p>
          </p:txBody>
        </p:sp>
        <p:sp>
          <p:nvSpPr>
            <p:cNvPr id="26" name="TextBox 25"/>
            <p:cNvSpPr txBox="1"/>
            <p:nvPr/>
          </p:nvSpPr>
          <p:spPr>
            <a:xfrm>
              <a:off x="4648200" y="3804334"/>
              <a:ext cx="392656" cy="584776"/>
            </a:xfrm>
            <a:prstGeom prst="rect">
              <a:avLst/>
            </a:prstGeom>
            <a:noFill/>
          </p:spPr>
          <p:txBody>
            <a:bodyPr wrap="none" rtlCol="0">
              <a:spAutoFit/>
            </a:bodyPr>
            <a:lstStyle/>
            <a:p>
              <a:r>
                <a:rPr lang="en-US" sz="3200" b="1" dirty="0">
                  <a:solidFill>
                    <a:srgbClr val="BEAA64"/>
                  </a:solidFill>
                  <a:latin typeface="Times New Roman"/>
                  <a:cs typeface="Times New Roman"/>
                </a:rPr>
                <a:t>3</a:t>
              </a:r>
            </a:p>
          </p:txBody>
        </p:sp>
      </p:grpSp>
      <p:grpSp>
        <p:nvGrpSpPr>
          <p:cNvPr id="28" name="Group 27"/>
          <p:cNvGrpSpPr/>
          <p:nvPr/>
        </p:nvGrpSpPr>
        <p:grpSpPr>
          <a:xfrm>
            <a:off x="4419600" y="4553634"/>
            <a:ext cx="4419600" cy="830997"/>
            <a:chOff x="4648200" y="4553634"/>
            <a:chExt cx="2437530" cy="830997"/>
          </a:xfrm>
        </p:grpSpPr>
        <p:sp>
          <p:nvSpPr>
            <p:cNvPr id="22" name="TextBox 21"/>
            <p:cNvSpPr txBox="1"/>
            <p:nvPr/>
          </p:nvSpPr>
          <p:spPr>
            <a:xfrm>
              <a:off x="4942385" y="4553634"/>
              <a:ext cx="2143345" cy="830997"/>
            </a:xfrm>
            <a:prstGeom prst="rect">
              <a:avLst/>
            </a:prstGeom>
            <a:noFill/>
          </p:spPr>
          <p:txBody>
            <a:bodyPr wrap="square" rtlCol="0">
              <a:spAutoFit/>
            </a:bodyPr>
            <a:lstStyle/>
            <a:p>
              <a:r>
                <a:rPr lang="en-US" sz="1600" dirty="0" smtClean="0">
                  <a:solidFill>
                    <a:schemeClr val="bg1"/>
                  </a:solidFill>
                  <a:latin typeface="Times New Roman"/>
                  <a:cs typeface="Times New Roman"/>
                </a:rPr>
                <a:t>Multiply by </a:t>
              </a:r>
              <a:r>
                <a:rPr lang="en-US" sz="1600" dirty="0">
                  <a:solidFill>
                    <a:schemeClr val="bg1"/>
                  </a:solidFill>
                  <a:latin typeface="Times New Roman"/>
                  <a:cs typeface="Times New Roman"/>
                </a:rPr>
                <a:t>1</a:t>
              </a:r>
              <a:r>
                <a:rPr lang="en-US" sz="1600" dirty="0" smtClean="0">
                  <a:solidFill>
                    <a:schemeClr val="bg1"/>
                  </a:solidFill>
                  <a:latin typeface="Times New Roman"/>
                  <a:cs typeface="Times New Roman"/>
                </a:rPr>
                <a:t>,000</a:t>
              </a:r>
            </a:p>
            <a:p>
              <a:r>
                <a:rPr lang="en-US" sz="1600" dirty="0" smtClean="0">
                  <a:solidFill>
                    <a:srgbClr val="BEAA64"/>
                  </a:solidFill>
                  <a:latin typeface="Times New Roman"/>
                  <a:cs typeface="Times New Roman"/>
                </a:rPr>
                <a:t>0.00447 * 1,000 = </a:t>
              </a:r>
              <a:r>
                <a:rPr lang="en-US" sz="1600" b="1" dirty="0" smtClean="0">
                  <a:solidFill>
                    <a:srgbClr val="BEAA64"/>
                  </a:solidFill>
                  <a:latin typeface="Times New Roman"/>
                  <a:cs typeface="Times New Roman"/>
                </a:rPr>
                <a:t>4.5 placement moves per </a:t>
              </a:r>
            </a:p>
            <a:p>
              <a:r>
                <a:rPr lang="en-US" sz="1600" b="1" dirty="0" smtClean="0">
                  <a:solidFill>
                    <a:srgbClr val="BEAA64"/>
                  </a:solidFill>
                  <a:latin typeface="Times New Roman"/>
                  <a:cs typeface="Times New Roman"/>
                </a:rPr>
                <a:t>1,000 days in foster care</a:t>
              </a:r>
            </a:p>
          </p:txBody>
        </p:sp>
        <p:sp>
          <p:nvSpPr>
            <p:cNvPr id="27" name="TextBox 26"/>
            <p:cNvSpPr txBox="1"/>
            <p:nvPr/>
          </p:nvSpPr>
          <p:spPr>
            <a:xfrm>
              <a:off x="4648200" y="4553634"/>
              <a:ext cx="392656" cy="584776"/>
            </a:xfrm>
            <a:prstGeom prst="rect">
              <a:avLst/>
            </a:prstGeom>
            <a:noFill/>
          </p:spPr>
          <p:txBody>
            <a:bodyPr wrap="none" rtlCol="0">
              <a:spAutoFit/>
            </a:bodyPr>
            <a:lstStyle/>
            <a:p>
              <a:r>
                <a:rPr lang="en-US" sz="3200" b="1" dirty="0">
                  <a:solidFill>
                    <a:srgbClr val="BEAA64"/>
                  </a:solidFill>
                  <a:latin typeface="Times New Roman"/>
                  <a:cs typeface="Times New Roman"/>
                </a:rPr>
                <a:t>4</a:t>
              </a:r>
            </a:p>
          </p:txBody>
        </p:sp>
      </p:grpSp>
      <p:sp>
        <p:nvSpPr>
          <p:cNvPr id="3" name="TextBox 2"/>
          <p:cNvSpPr txBox="1"/>
          <p:nvPr/>
        </p:nvSpPr>
        <p:spPr>
          <a:xfrm>
            <a:off x="756652" y="2215636"/>
            <a:ext cx="184666" cy="369332"/>
          </a:xfrm>
          <a:prstGeom prst="rect">
            <a:avLst/>
          </a:prstGeom>
          <a:noFill/>
        </p:spPr>
        <p:txBody>
          <a:bodyPr wrap="none" rtlCol="0">
            <a:spAutoFit/>
          </a:bodyPr>
          <a:lstStyle/>
          <a:p>
            <a:endParaRPr lang="en-US" dirty="0"/>
          </a:p>
        </p:txBody>
      </p:sp>
      <p:pic>
        <p:nvPicPr>
          <p:cNvPr id="31" name="Picture 30"/>
          <p:cNvPicPr>
            <a:picLocks noChangeAspect="1"/>
          </p:cNvPicPr>
          <p:nvPr/>
        </p:nvPicPr>
        <p:blipFill>
          <a:blip r:embed="rId3" cstate="print"/>
          <a:stretch>
            <a:fillRect/>
          </a:stretch>
        </p:blipFill>
        <p:spPr>
          <a:xfrm>
            <a:off x="457200" y="3352800"/>
            <a:ext cx="346636" cy="609600"/>
          </a:xfrm>
          <a:prstGeom prst="rect">
            <a:avLst/>
          </a:prstGeom>
        </p:spPr>
      </p:pic>
      <p:pic>
        <p:nvPicPr>
          <p:cNvPr id="33" name="Picture 32"/>
          <p:cNvPicPr>
            <a:picLocks noChangeAspect="1"/>
          </p:cNvPicPr>
          <p:nvPr/>
        </p:nvPicPr>
        <p:blipFill>
          <a:blip r:embed="rId3" cstate="print"/>
          <a:stretch>
            <a:fillRect/>
          </a:stretch>
        </p:blipFill>
        <p:spPr>
          <a:xfrm>
            <a:off x="457200" y="4343400"/>
            <a:ext cx="346636" cy="609600"/>
          </a:xfrm>
          <a:prstGeom prst="rect">
            <a:avLst/>
          </a:prstGeom>
        </p:spPr>
      </p:pic>
      <p:pic>
        <p:nvPicPr>
          <p:cNvPr id="34" name="Picture 33"/>
          <p:cNvPicPr>
            <a:picLocks noChangeAspect="1"/>
          </p:cNvPicPr>
          <p:nvPr/>
        </p:nvPicPr>
        <p:blipFill>
          <a:blip r:embed="rId3" cstate="print"/>
          <a:stretch>
            <a:fillRect/>
          </a:stretch>
        </p:blipFill>
        <p:spPr>
          <a:xfrm>
            <a:off x="457200" y="5715000"/>
            <a:ext cx="346636" cy="609600"/>
          </a:xfrm>
          <a:prstGeom prst="rect">
            <a:avLst/>
          </a:prstGeom>
        </p:spPr>
      </p:pic>
      <p:sp>
        <p:nvSpPr>
          <p:cNvPr id="35" name="TextBox 34"/>
          <p:cNvSpPr txBox="1"/>
          <p:nvPr/>
        </p:nvSpPr>
        <p:spPr>
          <a:xfrm>
            <a:off x="4572000" y="5562600"/>
            <a:ext cx="4267200" cy="707886"/>
          </a:xfrm>
          <a:prstGeom prst="rect">
            <a:avLst/>
          </a:prstGeom>
          <a:noFill/>
        </p:spPr>
        <p:txBody>
          <a:bodyPr wrap="square" rtlCol="0">
            <a:spAutoFit/>
          </a:bodyPr>
          <a:lstStyle/>
          <a:p>
            <a:r>
              <a:rPr lang="en-US" sz="2000" dirty="0">
                <a:solidFill>
                  <a:schemeClr val="bg1"/>
                </a:solidFill>
                <a:latin typeface="Times New Roman"/>
                <a:cs typeface="Times New Roman"/>
              </a:rPr>
              <a:t>National Standard: </a:t>
            </a:r>
            <a:endParaRPr lang="en-US" sz="2000" dirty="0" smtClean="0">
              <a:solidFill>
                <a:schemeClr val="bg1"/>
              </a:solidFill>
              <a:latin typeface="Times New Roman"/>
              <a:cs typeface="Times New Roman"/>
            </a:endParaRPr>
          </a:p>
          <a:p>
            <a:r>
              <a:rPr lang="en-US" sz="2000" b="1" dirty="0" smtClean="0">
                <a:solidFill>
                  <a:srgbClr val="BEAA64"/>
                </a:solidFill>
                <a:latin typeface="Times New Roman"/>
                <a:cs typeface="Times New Roman"/>
              </a:rPr>
              <a:t>&lt;= 4.12 </a:t>
            </a:r>
            <a:r>
              <a:rPr lang="en-US" sz="2000" b="1" smtClean="0">
                <a:solidFill>
                  <a:srgbClr val="BEAA64"/>
                </a:solidFill>
                <a:latin typeface="Times New Roman"/>
                <a:cs typeface="Times New Roman"/>
              </a:rPr>
              <a:t>per 1,000</a:t>
            </a:r>
            <a:endParaRPr lang="en-US" sz="2000" b="1" dirty="0">
              <a:solidFill>
                <a:srgbClr val="BEAA64"/>
              </a:solidFill>
              <a:latin typeface="Times New Roman"/>
              <a:cs typeface="Times New Roman"/>
            </a:endParaRPr>
          </a:p>
        </p:txBody>
      </p:sp>
    </p:spTree>
    <p:extLst>
      <p:ext uri="{BB962C8B-B14F-4D97-AF65-F5344CB8AC3E}">
        <p14:creationId xmlns:p14="http://schemas.microsoft.com/office/powerpoint/2010/main" val="395528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Case Review Outcomes: Permanency</a:t>
            </a:r>
          </a:p>
        </p:txBody>
      </p:sp>
      <p:sp>
        <p:nvSpPr>
          <p:cNvPr id="3" name="Content Placeholder 2"/>
          <p:cNvSpPr>
            <a:spLocks noGrp="1"/>
          </p:cNvSpPr>
          <p:nvPr>
            <p:ph idx="1"/>
          </p:nvPr>
        </p:nvSpPr>
        <p:spPr>
          <a:xfrm>
            <a:off x="457200" y="1676400"/>
            <a:ext cx="8229600" cy="4953000"/>
          </a:xfrm>
        </p:spPr>
        <p:txBody>
          <a:bodyPr>
            <a:noAutofit/>
          </a:bodyPr>
          <a:lstStyle/>
          <a:p>
            <a:pPr marL="682625" lvl="1" indent="-457200">
              <a:lnSpc>
                <a:spcPct val="110000"/>
              </a:lnSpc>
              <a:buFont typeface="Arial"/>
              <a:buChar char="•"/>
            </a:pPr>
            <a:r>
              <a:rPr lang="en-US" sz="2400" u="sng" dirty="0" smtClean="0">
                <a:solidFill>
                  <a:schemeClr val="bg1"/>
                </a:solidFill>
                <a:latin typeface="Times"/>
                <a:cs typeface="Times"/>
              </a:rPr>
              <a:t>Case Review Item 4</a:t>
            </a:r>
            <a:r>
              <a:rPr lang="en-US" sz="2400" dirty="0" smtClean="0">
                <a:solidFill>
                  <a:schemeClr val="bg1"/>
                </a:solidFill>
                <a:latin typeface="Times"/>
                <a:cs typeface="Times"/>
              </a:rPr>
              <a:t>: Stability of Foster Care Placement</a:t>
            </a:r>
          </a:p>
          <a:p>
            <a:pPr marL="682625" lvl="1" indent="-457200">
              <a:lnSpc>
                <a:spcPct val="110000"/>
              </a:lnSpc>
              <a:buFont typeface="Arial"/>
              <a:buChar char="•"/>
            </a:pPr>
            <a:endParaRPr lang="en-US" sz="2400"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Item 5</a:t>
            </a:r>
            <a:r>
              <a:rPr lang="en-US" sz="2400" dirty="0" smtClean="0">
                <a:solidFill>
                  <a:schemeClr val="bg1"/>
                </a:solidFill>
                <a:latin typeface="Times"/>
                <a:cs typeface="Times"/>
              </a:rPr>
              <a:t>: Permanency Goal for Child</a:t>
            </a:r>
          </a:p>
          <a:p>
            <a:pPr marL="682625" lvl="1" indent="-457200">
              <a:lnSpc>
                <a:spcPct val="110000"/>
              </a:lnSpc>
              <a:buFont typeface="Arial"/>
              <a:buChar char="•"/>
            </a:pPr>
            <a:endParaRPr lang="en-US" sz="2400" u="sng"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Item 6</a:t>
            </a:r>
            <a:r>
              <a:rPr lang="en-US" sz="2400" dirty="0" smtClean="0">
                <a:solidFill>
                  <a:schemeClr val="bg1"/>
                </a:solidFill>
                <a:latin typeface="Times"/>
                <a:cs typeface="Times"/>
              </a:rPr>
              <a:t>: Achieving Reunification, Guardianship, Adoption, or Other Planned Permanent Living Arrangement</a:t>
            </a:r>
          </a:p>
        </p:txBody>
      </p:sp>
    </p:spTree>
    <p:extLst>
      <p:ext uri="{BB962C8B-B14F-4D97-AF65-F5344CB8AC3E}">
        <p14:creationId xmlns:p14="http://schemas.microsoft.com/office/powerpoint/2010/main" val="3313965548"/>
      </p:ext>
    </p:extLst>
  </p:cSld>
  <p:clrMapOvr>
    <a:masterClrMapping/>
  </p:clrMapOvr>
  <p:transition advTm="3726"/>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Case Review Outcomes: Permanency (</a:t>
            </a:r>
            <a:r>
              <a:rPr lang="en-US" dirty="0" err="1" smtClean="0">
                <a:solidFill>
                  <a:srgbClr val="BEAA64"/>
                </a:solidFill>
                <a:latin typeface="Times New Roman"/>
                <a:cs typeface="Times New Roman"/>
              </a:rPr>
              <a:t>con’t</a:t>
            </a:r>
            <a:r>
              <a:rPr lang="en-US" dirty="0" smtClean="0">
                <a:solidFill>
                  <a:srgbClr val="BEAA64"/>
                </a:solidFill>
                <a:latin typeface="Times New Roman"/>
                <a:cs typeface="Times New Roman"/>
              </a:rPr>
              <a:t>)</a:t>
            </a:r>
          </a:p>
        </p:txBody>
      </p:sp>
      <p:sp>
        <p:nvSpPr>
          <p:cNvPr id="3" name="Content Placeholder 2"/>
          <p:cNvSpPr>
            <a:spLocks noGrp="1"/>
          </p:cNvSpPr>
          <p:nvPr>
            <p:ph idx="1"/>
          </p:nvPr>
        </p:nvSpPr>
        <p:spPr>
          <a:xfrm>
            <a:off x="457200" y="1676400"/>
            <a:ext cx="8229600" cy="4953000"/>
          </a:xfrm>
        </p:spPr>
        <p:txBody>
          <a:bodyPr>
            <a:noAutofit/>
          </a:bodyPr>
          <a:lstStyle/>
          <a:p>
            <a:pPr marL="682625" lvl="1" indent="-457200">
              <a:lnSpc>
                <a:spcPct val="110000"/>
              </a:lnSpc>
              <a:buFont typeface="Arial"/>
              <a:buChar char="•"/>
            </a:pPr>
            <a:r>
              <a:rPr lang="en-US" sz="2400" u="sng" dirty="0" smtClean="0">
                <a:solidFill>
                  <a:schemeClr val="bg1"/>
                </a:solidFill>
                <a:latin typeface="Times"/>
                <a:cs typeface="Times"/>
              </a:rPr>
              <a:t>Case Review Item </a:t>
            </a:r>
            <a:r>
              <a:rPr lang="en-US" sz="2400" u="sng" dirty="0">
                <a:solidFill>
                  <a:schemeClr val="bg1"/>
                </a:solidFill>
                <a:latin typeface="Times"/>
                <a:cs typeface="Times"/>
              </a:rPr>
              <a:t>7</a:t>
            </a:r>
            <a:r>
              <a:rPr lang="en-US" sz="2400" dirty="0">
                <a:solidFill>
                  <a:schemeClr val="bg1"/>
                </a:solidFill>
                <a:latin typeface="Times"/>
                <a:cs typeface="Times"/>
              </a:rPr>
              <a:t>: Placement with Siblings</a:t>
            </a:r>
          </a:p>
          <a:p>
            <a:pPr marL="682625" lvl="1" indent="-457200">
              <a:lnSpc>
                <a:spcPct val="110000"/>
              </a:lnSpc>
              <a:buFont typeface="Arial"/>
              <a:buChar char="•"/>
            </a:pPr>
            <a:endParaRPr lang="en-US" sz="2400" u="sng"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Item </a:t>
            </a:r>
            <a:r>
              <a:rPr lang="en-US" sz="2400" u="sng" dirty="0">
                <a:solidFill>
                  <a:schemeClr val="bg1"/>
                </a:solidFill>
                <a:latin typeface="Times"/>
                <a:cs typeface="Times"/>
              </a:rPr>
              <a:t>8</a:t>
            </a:r>
            <a:r>
              <a:rPr lang="en-US" sz="2400" dirty="0">
                <a:solidFill>
                  <a:schemeClr val="bg1"/>
                </a:solidFill>
                <a:latin typeface="Times"/>
                <a:cs typeface="Times"/>
              </a:rPr>
              <a:t>: Visiting with Parents and Siblings in Foster Care</a:t>
            </a:r>
          </a:p>
          <a:p>
            <a:pPr marL="682625" lvl="1" indent="-457200">
              <a:lnSpc>
                <a:spcPct val="110000"/>
              </a:lnSpc>
              <a:buFont typeface="Arial"/>
              <a:buChar char="•"/>
            </a:pPr>
            <a:endParaRPr lang="en-US" sz="2400" u="sng"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Item </a:t>
            </a:r>
            <a:r>
              <a:rPr lang="en-US" sz="2400" u="sng" dirty="0">
                <a:solidFill>
                  <a:schemeClr val="bg1"/>
                </a:solidFill>
                <a:latin typeface="Times"/>
                <a:cs typeface="Times"/>
              </a:rPr>
              <a:t>9</a:t>
            </a:r>
            <a:r>
              <a:rPr lang="en-US" sz="2400" dirty="0">
                <a:solidFill>
                  <a:schemeClr val="bg1"/>
                </a:solidFill>
                <a:latin typeface="Times"/>
                <a:cs typeface="Times"/>
              </a:rPr>
              <a:t>: Preserving Connections</a:t>
            </a:r>
          </a:p>
          <a:p>
            <a:pPr marL="682625" lvl="1" indent="-457200">
              <a:lnSpc>
                <a:spcPct val="110000"/>
              </a:lnSpc>
              <a:buFont typeface="Arial"/>
              <a:buChar char="•"/>
            </a:pPr>
            <a:endParaRPr lang="en-US" sz="2400" u="sng"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Item </a:t>
            </a:r>
            <a:r>
              <a:rPr lang="en-US" sz="2400" u="sng" dirty="0">
                <a:solidFill>
                  <a:schemeClr val="bg1"/>
                </a:solidFill>
                <a:latin typeface="Times"/>
                <a:cs typeface="Times"/>
              </a:rPr>
              <a:t>10</a:t>
            </a:r>
            <a:r>
              <a:rPr lang="en-US" sz="2400" dirty="0">
                <a:solidFill>
                  <a:schemeClr val="bg1"/>
                </a:solidFill>
                <a:latin typeface="Times"/>
                <a:cs typeface="Times"/>
              </a:rPr>
              <a:t>: Relative Placement</a:t>
            </a:r>
          </a:p>
          <a:p>
            <a:pPr marL="682625" lvl="1" indent="-457200">
              <a:lnSpc>
                <a:spcPct val="110000"/>
              </a:lnSpc>
              <a:buFont typeface="Arial"/>
              <a:buChar char="•"/>
            </a:pPr>
            <a:endParaRPr lang="en-US" sz="2400" u="sng"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Item </a:t>
            </a:r>
            <a:r>
              <a:rPr lang="en-US" sz="2400" u="sng" dirty="0">
                <a:solidFill>
                  <a:schemeClr val="bg1"/>
                </a:solidFill>
                <a:latin typeface="Times"/>
                <a:cs typeface="Times"/>
              </a:rPr>
              <a:t>11</a:t>
            </a:r>
            <a:r>
              <a:rPr lang="en-US" sz="2400" dirty="0">
                <a:solidFill>
                  <a:schemeClr val="bg1"/>
                </a:solidFill>
                <a:latin typeface="Times"/>
                <a:cs typeface="Times"/>
              </a:rPr>
              <a:t>: Relationship of Child in Care with Parents</a:t>
            </a:r>
            <a:endParaRPr lang="en-US" sz="2400" dirty="0" smtClean="0">
              <a:solidFill>
                <a:schemeClr val="bg1"/>
              </a:solidFill>
              <a:latin typeface="Times"/>
              <a:cs typeface="Times"/>
            </a:endParaRPr>
          </a:p>
        </p:txBody>
      </p:sp>
    </p:spTree>
    <p:extLst>
      <p:ext uri="{BB962C8B-B14F-4D97-AF65-F5344CB8AC3E}">
        <p14:creationId xmlns:p14="http://schemas.microsoft.com/office/powerpoint/2010/main" val="4156999833"/>
      </p:ext>
    </p:extLst>
  </p:cSld>
  <p:clrMapOvr>
    <a:masterClrMapping/>
  </p:clrMapOvr>
  <p:transition advTm="3726"/>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Outcomes: Well-Being</a:t>
            </a:r>
          </a:p>
        </p:txBody>
      </p:sp>
      <p:sp>
        <p:nvSpPr>
          <p:cNvPr id="3" name="Content Placeholder 2"/>
          <p:cNvSpPr>
            <a:spLocks noGrp="1"/>
          </p:cNvSpPr>
          <p:nvPr>
            <p:ph idx="1"/>
          </p:nvPr>
        </p:nvSpPr>
        <p:spPr>
          <a:xfrm>
            <a:off x="457200" y="1600200"/>
            <a:ext cx="8229600" cy="4876800"/>
          </a:xfrm>
        </p:spPr>
        <p:txBody>
          <a:bodyPr>
            <a:noAutofit/>
          </a:bodyPr>
          <a:lstStyle/>
          <a:p>
            <a:pPr marL="282575" indent="-457200">
              <a:lnSpc>
                <a:spcPct val="110000"/>
              </a:lnSpc>
              <a:buFont typeface="Arial"/>
              <a:buChar char="•"/>
            </a:pPr>
            <a:r>
              <a:rPr lang="en-US" dirty="0" smtClean="0">
                <a:solidFill>
                  <a:schemeClr val="bg1"/>
                </a:solidFill>
                <a:latin typeface="Times"/>
                <a:cs typeface="Times"/>
              </a:rPr>
              <a:t>Families have enhanced capacity to provide for their children's needs.</a:t>
            </a:r>
          </a:p>
          <a:p>
            <a:pPr marL="282575" indent="-457200">
              <a:lnSpc>
                <a:spcPct val="110000"/>
              </a:lnSpc>
              <a:buFont typeface="Arial"/>
              <a:buChar char="•"/>
            </a:pPr>
            <a:endParaRPr lang="en-US" dirty="0" smtClean="0">
              <a:solidFill>
                <a:schemeClr val="bg1"/>
              </a:solidFill>
              <a:latin typeface="Times"/>
              <a:cs typeface="Times"/>
            </a:endParaRPr>
          </a:p>
          <a:p>
            <a:pPr marL="282575" indent="-457200">
              <a:lnSpc>
                <a:spcPct val="110000"/>
              </a:lnSpc>
              <a:buFont typeface="Arial"/>
              <a:buChar char="•"/>
            </a:pPr>
            <a:r>
              <a:rPr lang="en-US" dirty="0" smtClean="0">
                <a:solidFill>
                  <a:schemeClr val="bg1"/>
                </a:solidFill>
                <a:latin typeface="Times"/>
                <a:cs typeface="Times"/>
              </a:rPr>
              <a:t>Children receive appropriate services to meet their educational needs. </a:t>
            </a:r>
          </a:p>
          <a:p>
            <a:pPr marL="282575" indent="-457200">
              <a:lnSpc>
                <a:spcPct val="110000"/>
              </a:lnSpc>
              <a:buFont typeface="Arial"/>
              <a:buChar char="•"/>
            </a:pPr>
            <a:endParaRPr lang="en-US" dirty="0" smtClean="0">
              <a:solidFill>
                <a:schemeClr val="bg1"/>
              </a:solidFill>
              <a:latin typeface="Times"/>
              <a:cs typeface="Times"/>
            </a:endParaRPr>
          </a:p>
          <a:p>
            <a:pPr marL="282575" indent="-457200">
              <a:lnSpc>
                <a:spcPct val="110000"/>
              </a:lnSpc>
              <a:buFont typeface="Arial"/>
              <a:buChar char="•"/>
            </a:pPr>
            <a:r>
              <a:rPr lang="en-US" dirty="0" smtClean="0">
                <a:solidFill>
                  <a:schemeClr val="bg1"/>
                </a:solidFill>
                <a:latin typeface="Times"/>
                <a:cs typeface="Times"/>
              </a:rPr>
              <a:t>Children receive adequate services to meet their physical and mental health needs. </a:t>
            </a:r>
          </a:p>
        </p:txBody>
      </p:sp>
    </p:spTree>
    <p:extLst>
      <p:ext uri="{BB962C8B-B14F-4D97-AF65-F5344CB8AC3E}">
        <p14:creationId xmlns:p14="http://schemas.microsoft.com/office/powerpoint/2010/main" val="2168599870"/>
      </p:ext>
    </p:extLst>
  </p:cSld>
  <p:clrMapOvr>
    <a:masterClrMapping/>
  </p:clrMapOvr>
  <p:transition advTm="3726"/>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Case Review Outcomes: </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Well-Being</a:t>
            </a:r>
          </a:p>
        </p:txBody>
      </p:sp>
      <p:sp>
        <p:nvSpPr>
          <p:cNvPr id="3" name="Content Placeholder 2"/>
          <p:cNvSpPr>
            <a:spLocks noGrp="1"/>
          </p:cNvSpPr>
          <p:nvPr>
            <p:ph idx="1"/>
          </p:nvPr>
        </p:nvSpPr>
        <p:spPr>
          <a:xfrm>
            <a:off x="457200" y="1600200"/>
            <a:ext cx="8229600" cy="4876800"/>
          </a:xfrm>
        </p:spPr>
        <p:txBody>
          <a:bodyPr>
            <a:noAutofit/>
          </a:bodyPr>
          <a:lstStyle/>
          <a:p>
            <a:pPr marL="682625" lvl="1" indent="-457200">
              <a:lnSpc>
                <a:spcPct val="110000"/>
              </a:lnSpc>
              <a:buFont typeface="Arial"/>
              <a:buChar char="•"/>
            </a:pPr>
            <a:r>
              <a:rPr lang="en-US" sz="2400" u="sng" dirty="0" smtClean="0">
                <a:solidFill>
                  <a:schemeClr val="bg1"/>
                </a:solidFill>
                <a:latin typeface="Times"/>
                <a:cs typeface="Times"/>
              </a:rPr>
              <a:t>Case Review Item 12</a:t>
            </a:r>
            <a:r>
              <a:rPr lang="en-US" sz="2400" dirty="0" smtClean="0">
                <a:solidFill>
                  <a:schemeClr val="bg1"/>
                </a:solidFill>
                <a:latin typeface="Times"/>
                <a:cs typeface="Times"/>
              </a:rPr>
              <a:t>: Needs and Services of Child (12A), Parents (12B), and Foster Parents (12C)</a:t>
            </a:r>
          </a:p>
          <a:p>
            <a:pPr marL="682625" lvl="1" indent="-457200">
              <a:lnSpc>
                <a:spcPct val="110000"/>
              </a:lnSpc>
              <a:buFont typeface="Arial"/>
              <a:buChar char="•"/>
            </a:pPr>
            <a:endParaRPr lang="en-US" sz="2400" dirty="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CR Item 13</a:t>
            </a:r>
            <a:r>
              <a:rPr lang="en-US" sz="2400" dirty="0" smtClean="0">
                <a:solidFill>
                  <a:schemeClr val="bg1"/>
                </a:solidFill>
                <a:latin typeface="Times"/>
                <a:cs typeface="Times"/>
              </a:rPr>
              <a:t>: Child and Family Involvement in Case Planning</a:t>
            </a:r>
            <a:endParaRPr lang="en-US" sz="2400" dirty="0">
              <a:solidFill>
                <a:schemeClr val="bg1"/>
              </a:solidFill>
              <a:latin typeface="Times"/>
              <a:cs typeface="Times"/>
            </a:endParaRPr>
          </a:p>
          <a:p>
            <a:pPr marL="682625" lvl="1" indent="-457200">
              <a:lnSpc>
                <a:spcPct val="110000"/>
              </a:lnSpc>
              <a:buFont typeface="Arial"/>
              <a:buChar char="•"/>
            </a:pPr>
            <a:endParaRPr lang="en-US" sz="2400" u="sng"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CR Item 14</a:t>
            </a:r>
            <a:r>
              <a:rPr lang="en-US" sz="2400" dirty="0" smtClean="0">
                <a:solidFill>
                  <a:schemeClr val="bg1"/>
                </a:solidFill>
                <a:latin typeface="Times"/>
                <a:cs typeface="Times"/>
              </a:rPr>
              <a:t>: Caseworker Visits with Child</a:t>
            </a:r>
            <a:endParaRPr lang="en-US" sz="2400" dirty="0">
              <a:solidFill>
                <a:schemeClr val="bg1"/>
              </a:solidFill>
              <a:latin typeface="Times"/>
              <a:cs typeface="Times"/>
            </a:endParaRPr>
          </a:p>
          <a:p>
            <a:pPr marL="682625" lvl="1" indent="-457200">
              <a:lnSpc>
                <a:spcPct val="110000"/>
              </a:lnSpc>
              <a:buFont typeface="Arial"/>
              <a:buChar char="•"/>
            </a:pPr>
            <a:endParaRPr lang="en-US" sz="2400" u="sng" dirty="0" smtClean="0">
              <a:solidFill>
                <a:schemeClr val="bg1"/>
              </a:solidFill>
              <a:latin typeface="Times"/>
              <a:cs typeface="Times"/>
            </a:endParaRPr>
          </a:p>
          <a:p>
            <a:pPr marL="682625" lvl="1" indent="-457200">
              <a:lnSpc>
                <a:spcPct val="110000"/>
              </a:lnSpc>
              <a:buFont typeface="Arial"/>
              <a:buChar char="•"/>
            </a:pPr>
            <a:r>
              <a:rPr lang="en-US" sz="2400" u="sng" dirty="0" smtClean="0">
                <a:solidFill>
                  <a:schemeClr val="bg1"/>
                </a:solidFill>
                <a:latin typeface="Times"/>
                <a:cs typeface="Times"/>
              </a:rPr>
              <a:t>CR Item 15</a:t>
            </a:r>
            <a:r>
              <a:rPr lang="en-US" sz="2400" dirty="0" smtClean="0">
                <a:solidFill>
                  <a:schemeClr val="bg1"/>
                </a:solidFill>
                <a:latin typeface="Times"/>
                <a:cs typeface="Times"/>
              </a:rPr>
              <a:t>: Caseworker Visits with Parents</a:t>
            </a:r>
          </a:p>
        </p:txBody>
      </p:sp>
    </p:spTree>
    <p:extLst>
      <p:ext uri="{BB962C8B-B14F-4D97-AF65-F5344CB8AC3E}">
        <p14:creationId xmlns:p14="http://schemas.microsoft.com/office/powerpoint/2010/main" val="3928876810"/>
      </p:ext>
    </p:extLst>
  </p:cSld>
  <p:clrMapOvr>
    <a:masterClrMapping/>
  </p:clrMapOvr>
  <p:transition advTm="3726"/>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pPr eaLnBrk="1" hangingPunct="1"/>
            <a:r>
              <a:rPr lang="en-US" dirty="0" smtClean="0">
                <a:solidFill>
                  <a:srgbClr val="BEAA64"/>
                </a:solidFill>
                <a:latin typeface="Times New Roman"/>
                <a:cs typeface="Times New Roman"/>
              </a:rPr>
              <a:t>Case Review Outcomes: </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Well-Being</a:t>
            </a:r>
          </a:p>
        </p:txBody>
      </p:sp>
      <p:sp>
        <p:nvSpPr>
          <p:cNvPr id="3" name="Content Placeholder 2"/>
          <p:cNvSpPr>
            <a:spLocks noGrp="1"/>
          </p:cNvSpPr>
          <p:nvPr>
            <p:ph idx="1"/>
          </p:nvPr>
        </p:nvSpPr>
        <p:spPr>
          <a:xfrm>
            <a:off x="457200" y="1981200"/>
            <a:ext cx="8229600" cy="4495800"/>
          </a:xfrm>
        </p:spPr>
        <p:txBody>
          <a:bodyPr>
            <a:noAutofit/>
          </a:bodyPr>
          <a:lstStyle/>
          <a:p>
            <a:pPr marL="682625" lvl="1" indent="-457200">
              <a:lnSpc>
                <a:spcPct val="110000"/>
              </a:lnSpc>
              <a:buFont typeface="Arial"/>
              <a:buChar char="•"/>
            </a:pPr>
            <a:r>
              <a:rPr lang="en-US" sz="2400" u="sng" dirty="0" smtClean="0">
                <a:solidFill>
                  <a:schemeClr val="bg1"/>
                </a:solidFill>
                <a:latin typeface="Times"/>
                <a:cs typeface="Times"/>
              </a:rPr>
              <a:t>Case Review </a:t>
            </a:r>
            <a:r>
              <a:rPr lang="en-US" sz="2400" u="sng" dirty="0">
                <a:solidFill>
                  <a:schemeClr val="bg1"/>
                </a:solidFill>
                <a:latin typeface="Times"/>
                <a:cs typeface="Times"/>
              </a:rPr>
              <a:t>Item 16</a:t>
            </a:r>
            <a:r>
              <a:rPr lang="en-US" sz="2400" dirty="0">
                <a:solidFill>
                  <a:schemeClr val="bg1"/>
                </a:solidFill>
                <a:latin typeface="Times"/>
                <a:cs typeface="Times"/>
              </a:rPr>
              <a:t>: Educational Needs of the </a:t>
            </a:r>
            <a:r>
              <a:rPr lang="en-US" sz="2400" dirty="0" smtClean="0">
                <a:solidFill>
                  <a:schemeClr val="bg1"/>
                </a:solidFill>
                <a:latin typeface="Times"/>
                <a:cs typeface="Times"/>
              </a:rPr>
              <a:t>Child</a:t>
            </a:r>
          </a:p>
          <a:p>
            <a:pPr marL="682625" lvl="1" indent="-457200">
              <a:lnSpc>
                <a:spcPct val="110000"/>
              </a:lnSpc>
              <a:buFont typeface="Arial"/>
              <a:buChar char="•"/>
            </a:pPr>
            <a:endParaRPr lang="en-US" sz="2400" dirty="0">
              <a:solidFill>
                <a:schemeClr val="bg1"/>
              </a:solidFill>
              <a:latin typeface="Times"/>
              <a:cs typeface="Times"/>
            </a:endParaRPr>
          </a:p>
          <a:p>
            <a:pPr marL="682625" lvl="1" indent="-457200">
              <a:lnSpc>
                <a:spcPct val="110000"/>
              </a:lnSpc>
              <a:buFont typeface="Arial"/>
              <a:buChar char="•"/>
            </a:pPr>
            <a:r>
              <a:rPr lang="en-US" sz="2400" u="sng" dirty="0">
                <a:solidFill>
                  <a:schemeClr val="bg1"/>
                </a:solidFill>
                <a:latin typeface="Times"/>
                <a:cs typeface="Times"/>
              </a:rPr>
              <a:t>CR Item 17</a:t>
            </a:r>
            <a:r>
              <a:rPr lang="en-US" sz="2400" dirty="0">
                <a:solidFill>
                  <a:schemeClr val="bg1"/>
                </a:solidFill>
                <a:latin typeface="Times"/>
                <a:cs typeface="Times"/>
              </a:rPr>
              <a:t>: Physical Health of the </a:t>
            </a:r>
            <a:r>
              <a:rPr lang="en-US" sz="2400" dirty="0" smtClean="0">
                <a:solidFill>
                  <a:schemeClr val="bg1"/>
                </a:solidFill>
                <a:latin typeface="Times"/>
                <a:cs typeface="Times"/>
              </a:rPr>
              <a:t>Child</a:t>
            </a:r>
          </a:p>
          <a:p>
            <a:pPr marL="682625" lvl="1" indent="-457200">
              <a:lnSpc>
                <a:spcPct val="110000"/>
              </a:lnSpc>
              <a:buFont typeface="Arial"/>
              <a:buChar char="•"/>
            </a:pPr>
            <a:endParaRPr lang="en-US" sz="2400" dirty="0">
              <a:solidFill>
                <a:schemeClr val="bg1"/>
              </a:solidFill>
              <a:latin typeface="Times"/>
              <a:cs typeface="Times"/>
            </a:endParaRPr>
          </a:p>
          <a:p>
            <a:pPr marL="682625" lvl="1" indent="-457200">
              <a:lnSpc>
                <a:spcPct val="110000"/>
              </a:lnSpc>
              <a:buFont typeface="Arial"/>
              <a:buChar char="•"/>
            </a:pPr>
            <a:r>
              <a:rPr lang="en-US" sz="2400" u="sng" dirty="0">
                <a:solidFill>
                  <a:schemeClr val="bg1"/>
                </a:solidFill>
                <a:latin typeface="Times"/>
                <a:cs typeface="Times"/>
              </a:rPr>
              <a:t>CR Item 18</a:t>
            </a:r>
            <a:r>
              <a:rPr lang="en-US" sz="2400" dirty="0">
                <a:solidFill>
                  <a:schemeClr val="bg1"/>
                </a:solidFill>
                <a:latin typeface="Times"/>
                <a:cs typeface="Times"/>
              </a:rPr>
              <a:t>: Mental/Behavioral Health of the Child</a:t>
            </a:r>
          </a:p>
          <a:p>
            <a:pPr marL="682625" lvl="1" indent="-457200">
              <a:lnSpc>
                <a:spcPct val="110000"/>
              </a:lnSpc>
              <a:buFont typeface="Arial"/>
              <a:buChar char="•"/>
            </a:pPr>
            <a:endParaRPr lang="en-US" sz="2400" dirty="0">
              <a:solidFill>
                <a:schemeClr val="bg1"/>
              </a:solidFill>
              <a:latin typeface="Times"/>
              <a:cs typeface="Times"/>
            </a:endParaRPr>
          </a:p>
          <a:p>
            <a:pPr marL="682625" lvl="1" indent="-457200">
              <a:lnSpc>
                <a:spcPct val="110000"/>
              </a:lnSpc>
              <a:buFont typeface="Arial"/>
              <a:buChar char="•"/>
            </a:pPr>
            <a:endParaRPr lang="en-US" sz="2400" dirty="0" smtClean="0">
              <a:solidFill>
                <a:schemeClr val="bg1"/>
              </a:solidFill>
              <a:latin typeface="Times"/>
              <a:cs typeface="Times"/>
            </a:endParaRPr>
          </a:p>
        </p:txBody>
      </p:sp>
    </p:spTree>
    <p:extLst>
      <p:ext uri="{BB962C8B-B14F-4D97-AF65-F5344CB8AC3E}">
        <p14:creationId xmlns:p14="http://schemas.microsoft.com/office/powerpoint/2010/main" val="3016794194"/>
      </p:ext>
    </p:extLst>
  </p:cSld>
  <p:clrMapOvr>
    <a:masterClrMapping/>
  </p:clrMapOvr>
  <p:transition advTm="3726"/>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7772400" cy="1362075"/>
          </a:xfrm>
        </p:spPr>
        <p:txBody>
          <a:bodyPr/>
          <a:lstStyle/>
          <a:p>
            <a:pPr algn="r"/>
            <a:r>
              <a:rPr lang="en-US" sz="4400" dirty="0" smtClean="0">
                <a:solidFill>
                  <a:srgbClr val="BEAA64"/>
                </a:solidFill>
                <a:latin typeface="Times New Roman"/>
                <a:cs typeface="Times New Roman"/>
              </a:rPr>
              <a:t/>
            </a:r>
            <a:br>
              <a:rPr lang="en-US" sz="4400" dirty="0" smtClean="0">
                <a:solidFill>
                  <a:srgbClr val="BEAA64"/>
                </a:solidFill>
                <a:latin typeface="Times New Roman"/>
                <a:cs typeface="Times New Roman"/>
              </a:rPr>
            </a:br>
            <a:r>
              <a:rPr lang="en-US" sz="4400" dirty="0" smtClean="0">
                <a:solidFill>
                  <a:srgbClr val="BEAA64"/>
                </a:solidFill>
                <a:latin typeface="Times New Roman"/>
                <a:cs typeface="Times New Roman"/>
              </a:rPr>
              <a:t>Statewide Outcomes</a:t>
            </a:r>
            <a:endParaRPr lang="en-US" sz="4400" dirty="0">
              <a:solidFill>
                <a:srgbClr val="BEAA64"/>
              </a:solidFill>
              <a:latin typeface="Times New Roman"/>
              <a:cs typeface="Times New Roman"/>
            </a:endParaRPr>
          </a:p>
        </p:txBody>
      </p:sp>
    </p:spTree>
    <p:extLst>
      <p:ext uri="{BB962C8B-B14F-4D97-AF65-F5344CB8AC3E}">
        <p14:creationId xmlns:p14="http://schemas.microsoft.com/office/powerpoint/2010/main" val="9470716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BEAA64"/>
                </a:solidFill>
                <a:latin typeface="Times New Roman"/>
                <a:cs typeface="Times New Roman"/>
              </a:rPr>
              <a:t>Additional Statewide Indicators</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1447800"/>
            <a:ext cx="8229600" cy="5105400"/>
          </a:xfrm>
        </p:spPr>
        <p:txBody>
          <a:bodyPr>
            <a:noAutofit/>
          </a:bodyPr>
          <a:lstStyle/>
          <a:p>
            <a:pPr>
              <a:lnSpc>
                <a:spcPct val="120000"/>
              </a:lnSpc>
            </a:pPr>
            <a:r>
              <a:rPr lang="en-US" sz="2600" dirty="0">
                <a:solidFill>
                  <a:schemeClr val="bg1"/>
                </a:solidFill>
                <a:latin typeface="Times New Roman"/>
                <a:cs typeface="Times New Roman"/>
              </a:rPr>
              <a:t>Participation Rates</a:t>
            </a:r>
          </a:p>
          <a:p>
            <a:pPr>
              <a:lnSpc>
                <a:spcPct val="120000"/>
              </a:lnSpc>
            </a:pPr>
            <a:r>
              <a:rPr lang="en-US" sz="2600" dirty="0">
                <a:solidFill>
                  <a:schemeClr val="bg1"/>
                </a:solidFill>
                <a:latin typeface="Times New Roman"/>
                <a:cs typeface="Times New Roman"/>
              </a:rPr>
              <a:t>Timely Response (Investigation &amp; Visitation)</a:t>
            </a:r>
          </a:p>
          <a:p>
            <a:pPr>
              <a:lnSpc>
                <a:spcPct val="120000"/>
              </a:lnSpc>
            </a:pPr>
            <a:r>
              <a:rPr lang="en-US" sz="2600" dirty="0">
                <a:solidFill>
                  <a:schemeClr val="bg1"/>
                </a:solidFill>
                <a:latin typeface="Times New Roman"/>
                <a:cs typeface="Times New Roman"/>
              </a:rPr>
              <a:t>Sibling Placement</a:t>
            </a:r>
          </a:p>
          <a:p>
            <a:pPr>
              <a:lnSpc>
                <a:spcPct val="120000"/>
              </a:lnSpc>
            </a:pPr>
            <a:r>
              <a:rPr lang="en-US" sz="2600" dirty="0">
                <a:solidFill>
                  <a:schemeClr val="bg1"/>
                </a:solidFill>
                <a:latin typeface="Times New Roman"/>
                <a:cs typeface="Times New Roman"/>
              </a:rPr>
              <a:t>Least Restrictive Placement</a:t>
            </a:r>
          </a:p>
          <a:p>
            <a:pPr>
              <a:lnSpc>
                <a:spcPct val="120000"/>
              </a:lnSpc>
            </a:pPr>
            <a:r>
              <a:rPr lang="en-US" sz="2600" dirty="0">
                <a:solidFill>
                  <a:schemeClr val="bg1"/>
                </a:solidFill>
                <a:latin typeface="Times New Roman"/>
                <a:cs typeface="Times New Roman"/>
              </a:rPr>
              <a:t>ICWA/Native American Placement Status</a:t>
            </a:r>
          </a:p>
          <a:p>
            <a:pPr>
              <a:lnSpc>
                <a:spcPct val="120000"/>
              </a:lnSpc>
            </a:pPr>
            <a:r>
              <a:rPr lang="en-US" sz="2600" dirty="0">
                <a:solidFill>
                  <a:schemeClr val="bg1"/>
                </a:solidFill>
                <a:latin typeface="Times New Roman"/>
                <a:cs typeface="Times New Roman"/>
              </a:rPr>
              <a:t>Timely Health/Dental Exams</a:t>
            </a:r>
          </a:p>
          <a:p>
            <a:pPr>
              <a:lnSpc>
                <a:spcPct val="120000"/>
              </a:lnSpc>
            </a:pPr>
            <a:r>
              <a:rPr lang="en-US" sz="2600" dirty="0" smtClean="0">
                <a:solidFill>
                  <a:schemeClr val="bg1"/>
                </a:solidFill>
                <a:latin typeface="Times New Roman"/>
                <a:cs typeface="Times New Roman"/>
              </a:rPr>
              <a:t>Authorizations </a:t>
            </a:r>
            <a:r>
              <a:rPr lang="en-US" sz="2600" dirty="0">
                <a:solidFill>
                  <a:schemeClr val="bg1"/>
                </a:solidFill>
                <a:latin typeface="Times New Roman"/>
                <a:cs typeface="Times New Roman"/>
              </a:rPr>
              <a:t>for Psychotropic Medications</a:t>
            </a:r>
          </a:p>
          <a:p>
            <a:pPr>
              <a:lnSpc>
                <a:spcPct val="120000"/>
              </a:lnSpc>
            </a:pPr>
            <a:r>
              <a:rPr lang="en-US" sz="2600" dirty="0">
                <a:solidFill>
                  <a:schemeClr val="bg1"/>
                </a:solidFill>
                <a:latin typeface="Times New Roman"/>
                <a:cs typeface="Times New Roman"/>
              </a:rPr>
              <a:t>Individualized Education Plans</a:t>
            </a:r>
          </a:p>
          <a:p>
            <a:pPr>
              <a:lnSpc>
                <a:spcPct val="120000"/>
              </a:lnSpc>
            </a:pPr>
            <a:r>
              <a:rPr lang="en-US" sz="2600" dirty="0">
                <a:solidFill>
                  <a:schemeClr val="bg1"/>
                </a:solidFill>
                <a:latin typeface="Times New Roman"/>
                <a:cs typeface="Times New Roman"/>
              </a:rPr>
              <a:t>Exit Outcomes for Youth Aging out of Foster </a:t>
            </a:r>
            <a:r>
              <a:rPr lang="en-US" sz="2600" dirty="0" smtClean="0">
                <a:solidFill>
                  <a:schemeClr val="bg1"/>
                </a:solidFill>
                <a:latin typeface="Times New Roman"/>
                <a:cs typeface="Times New Roman"/>
              </a:rPr>
              <a:t>Care</a:t>
            </a:r>
            <a:endParaRPr lang="en-US" sz="2600" dirty="0">
              <a:solidFill>
                <a:schemeClr val="bg1"/>
              </a:solidFill>
              <a:latin typeface="Times New Roman"/>
              <a:cs typeface="Times New Roman"/>
            </a:endParaRPr>
          </a:p>
        </p:txBody>
      </p:sp>
    </p:spTree>
    <p:extLst>
      <p:ext uri="{BB962C8B-B14F-4D97-AF65-F5344CB8AC3E}">
        <p14:creationId xmlns:p14="http://schemas.microsoft.com/office/powerpoint/2010/main" val="1218856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BEAA64"/>
                </a:solidFill>
                <a:latin typeface="Times New Roman"/>
                <a:cs typeface="Times New Roman"/>
              </a:rPr>
              <a:t>Federal Legislation:</a:t>
            </a:r>
            <a:r>
              <a:rPr lang="en-US" dirty="0">
                <a:solidFill>
                  <a:srgbClr val="BEAA64"/>
                </a:solidFill>
                <a:latin typeface="Times New Roman"/>
                <a:cs typeface="Times New Roman"/>
              </a:rPr>
              <a:t/>
            </a:r>
            <a:br>
              <a:rPr lang="en-US" dirty="0">
                <a:solidFill>
                  <a:srgbClr val="BEAA64"/>
                </a:solidFill>
                <a:latin typeface="Times New Roman"/>
                <a:cs typeface="Times New Roman"/>
              </a:rPr>
            </a:br>
            <a:r>
              <a:rPr lang="en-US" dirty="0">
                <a:solidFill>
                  <a:srgbClr val="BEAA64"/>
                </a:solidFill>
                <a:latin typeface="Times New Roman"/>
                <a:cs typeface="Times New Roman"/>
              </a:rPr>
              <a:t>Child and Family Service </a:t>
            </a:r>
            <a:r>
              <a:rPr lang="en-US" dirty="0" smtClean="0">
                <a:solidFill>
                  <a:srgbClr val="BEAA64"/>
                </a:solidFill>
                <a:latin typeface="Times New Roman"/>
                <a:cs typeface="Times New Roman"/>
              </a:rPr>
              <a:t>Reviews</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2057400"/>
            <a:ext cx="8229600" cy="4419600"/>
          </a:xfrm>
        </p:spPr>
        <p:txBody>
          <a:bodyPr>
            <a:noAutofit/>
          </a:bodyPr>
          <a:lstStyle/>
          <a:p>
            <a:r>
              <a:rPr lang="en-US" sz="2600" dirty="0" smtClean="0">
                <a:solidFill>
                  <a:schemeClr val="bg1"/>
                </a:solidFill>
                <a:latin typeface="Times New Roman"/>
                <a:cs typeface="Times New Roman"/>
              </a:rPr>
              <a:t>1994 Amendments to the Social Security Act</a:t>
            </a:r>
          </a:p>
          <a:p>
            <a:pPr lvl="1"/>
            <a:r>
              <a:rPr lang="en-US" sz="2400" dirty="0" smtClean="0">
                <a:solidFill>
                  <a:schemeClr val="bg1"/>
                </a:solidFill>
                <a:latin typeface="Times New Roman"/>
                <a:cs typeface="Times New Roman"/>
              </a:rPr>
              <a:t>Mandated that a process be created to ensure conformity with the Social Security Act</a:t>
            </a:r>
          </a:p>
          <a:p>
            <a:pPr marL="457200" lvl="1" indent="0">
              <a:buNone/>
            </a:pPr>
            <a:endParaRPr lang="en-US" sz="1800" dirty="0" smtClean="0">
              <a:solidFill>
                <a:schemeClr val="bg1"/>
              </a:solidFill>
              <a:latin typeface="Times New Roman"/>
              <a:cs typeface="Times New Roman"/>
            </a:endParaRPr>
          </a:p>
          <a:p>
            <a:r>
              <a:rPr lang="en-US" sz="2600" dirty="0" smtClean="0">
                <a:solidFill>
                  <a:schemeClr val="bg1"/>
                </a:solidFill>
                <a:latin typeface="Times New Roman"/>
                <a:cs typeface="Times New Roman"/>
              </a:rPr>
              <a:t>The Adoption and Safe Families Act of 1997</a:t>
            </a:r>
          </a:p>
          <a:p>
            <a:pPr lvl="1"/>
            <a:r>
              <a:rPr lang="en-US" sz="2400" dirty="0" smtClean="0">
                <a:solidFill>
                  <a:schemeClr val="bg1"/>
                </a:solidFill>
                <a:latin typeface="Times New Roman"/>
                <a:cs typeface="Times New Roman"/>
              </a:rPr>
              <a:t>Mandated creation of outcome measures</a:t>
            </a:r>
          </a:p>
          <a:p>
            <a:pPr marL="457200" lvl="1" indent="0">
              <a:buNone/>
            </a:pPr>
            <a:endParaRPr lang="en-US" sz="1800" dirty="0">
              <a:solidFill>
                <a:schemeClr val="bg1"/>
              </a:solidFill>
              <a:latin typeface="Times New Roman"/>
              <a:cs typeface="Times New Roman"/>
            </a:endParaRPr>
          </a:p>
          <a:p>
            <a:r>
              <a:rPr lang="en-US" sz="2600" dirty="0" smtClean="0">
                <a:solidFill>
                  <a:schemeClr val="bg1"/>
                </a:solidFill>
                <a:latin typeface="Times New Roman"/>
                <a:cs typeface="Times New Roman"/>
              </a:rPr>
              <a:t>2000 Final </a:t>
            </a:r>
            <a:r>
              <a:rPr lang="en-US" sz="2600" dirty="0">
                <a:solidFill>
                  <a:schemeClr val="bg1"/>
                </a:solidFill>
                <a:latin typeface="Times New Roman"/>
                <a:cs typeface="Times New Roman"/>
              </a:rPr>
              <a:t>R</a:t>
            </a:r>
            <a:r>
              <a:rPr lang="en-US" sz="2600" dirty="0" smtClean="0">
                <a:solidFill>
                  <a:schemeClr val="bg1"/>
                </a:solidFill>
                <a:latin typeface="Times New Roman"/>
                <a:cs typeface="Times New Roman"/>
              </a:rPr>
              <a:t>ule published in </a:t>
            </a:r>
            <a:r>
              <a:rPr lang="en-US" sz="2600" dirty="0">
                <a:solidFill>
                  <a:schemeClr val="bg1"/>
                </a:solidFill>
                <a:latin typeface="Times New Roman"/>
                <a:cs typeface="Times New Roman"/>
              </a:rPr>
              <a:t>the Federal </a:t>
            </a:r>
            <a:r>
              <a:rPr lang="en-US" sz="2600" dirty="0" smtClean="0">
                <a:solidFill>
                  <a:schemeClr val="bg1"/>
                </a:solidFill>
                <a:latin typeface="Times New Roman"/>
                <a:cs typeface="Times New Roman"/>
              </a:rPr>
              <a:t>Register </a:t>
            </a:r>
          </a:p>
          <a:p>
            <a:pPr lvl="1"/>
            <a:r>
              <a:rPr lang="en-US" sz="2400" dirty="0" smtClean="0">
                <a:solidFill>
                  <a:schemeClr val="bg1"/>
                </a:solidFill>
                <a:latin typeface="Times New Roman"/>
                <a:cs typeface="Times New Roman"/>
              </a:rPr>
              <a:t>Established a </a:t>
            </a:r>
            <a:r>
              <a:rPr lang="en-US" sz="2400" dirty="0">
                <a:solidFill>
                  <a:schemeClr val="bg1"/>
                </a:solidFill>
                <a:latin typeface="Times New Roman"/>
                <a:cs typeface="Times New Roman"/>
              </a:rPr>
              <a:t>review </a:t>
            </a:r>
            <a:r>
              <a:rPr lang="en-US" sz="2400" dirty="0" smtClean="0">
                <a:solidFill>
                  <a:schemeClr val="bg1"/>
                </a:solidFill>
                <a:latin typeface="Times New Roman"/>
                <a:cs typeface="Times New Roman"/>
              </a:rPr>
              <a:t>system, called </a:t>
            </a:r>
            <a:r>
              <a:rPr lang="en-US" sz="2400" dirty="0">
                <a:solidFill>
                  <a:schemeClr val="bg1"/>
                </a:solidFill>
                <a:latin typeface="Times New Roman"/>
                <a:cs typeface="Times New Roman"/>
              </a:rPr>
              <a:t>the Child and Family Services Reviews (CFSRs</a:t>
            </a:r>
            <a:r>
              <a:rPr lang="en-US" sz="2400" dirty="0" smtClean="0">
                <a:solidFill>
                  <a:schemeClr val="bg1"/>
                </a:solidFill>
                <a:latin typeface="Times New Roman"/>
                <a:cs typeface="Times New Roman"/>
              </a:rPr>
              <a:t>)</a:t>
            </a:r>
            <a:endParaRPr lang="en-US" sz="2400" dirty="0">
              <a:solidFill>
                <a:schemeClr val="bg1"/>
              </a:solidFill>
              <a:latin typeface="Times New Roman"/>
              <a:cs typeface="Times New Roman"/>
            </a:endParaRPr>
          </a:p>
          <a:p>
            <a:pPr lvl="1"/>
            <a:endParaRPr lang="en-US" sz="1800" dirty="0" smtClean="0">
              <a:solidFill>
                <a:schemeClr val="bg1"/>
              </a:solidFill>
              <a:latin typeface="Times New Roman"/>
              <a:cs typeface="Times New Roman"/>
            </a:endParaRPr>
          </a:p>
        </p:txBody>
      </p:sp>
    </p:spTree>
    <p:extLst>
      <p:ext uri="{BB962C8B-B14F-4D97-AF65-F5344CB8AC3E}">
        <p14:creationId xmlns:p14="http://schemas.microsoft.com/office/powerpoint/2010/main" val="3191514104"/>
      </p:ext>
    </p:extLst>
  </p:cSld>
  <p:clrMapOvr>
    <a:masterClrMapping/>
  </p:clrMapOvr>
  <mc:AlternateContent xmlns:mc="http://schemas.openxmlformats.org/markup-compatibility/2006" xmlns:p14="http://schemas.microsoft.com/office/powerpoint/2010/main">
    <mc:Choice Requires="p14">
      <p:transition spd="slow" p14:dur="2000" advTm="141473"/>
    </mc:Choice>
    <mc:Fallback xmlns="">
      <p:transition xmlns:p14="http://schemas.microsoft.com/office/powerpoint/2010/main" spd="slow" advTm="141473"/>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BEAA64"/>
                </a:solidFill>
                <a:latin typeface="Times"/>
                <a:cs typeface="Times"/>
              </a:rPr>
              <a:t>… Break …</a:t>
            </a:r>
            <a:endParaRPr lang="en-US" dirty="0">
              <a:solidFill>
                <a:srgbClr val="BEAA64"/>
              </a:solidFill>
              <a:latin typeface="Times"/>
              <a:cs typeface="Times"/>
            </a:endParaRPr>
          </a:p>
        </p:txBody>
      </p:sp>
    </p:spTree>
    <p:extLst>
      <p:ext uri="{BB962C8B-B14F-4D97-AF65-F5344CB8AC3E}">
        <p14:creationId xmlns:p14="http://schemas.microsoft.com/office/powerpoint/2010/main" val="142066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7772400" cy="1362075"/>
          </a:xfrm>
        </p:spPr>
        <p:txBody>
          <a:bodyPr/>
          <a:lstStyle/>
          <a:p>
            <a:pPr algn="r"/>
            <a:r>
              <a:rPr lang="en-US" sz="4400" dirty="0" smtClean="0">
                <a:solidFill>
                  <a:srgbClr val="BEAA64"/>
                </a:solidFill>
                <a:latin typeface="Times New Roman"/>
                <a:cs typeface="Times New Roman"/>
              </a:rPr>
              <a:t/>
            </a:r>
            <a:br>
              <a:rPr lang="en-US" sz="4400" dirty="0" smtClean="0">
                <a:solidFill>
                  <a:srgbClr val="BEAA64"/>
                </a:solidFill>
                <a:latin typeface="Times New Roman"/>
                <a:cs typeface="Times New Roman"/>
              </a:rPr>
            </a:br>
            <a:r>
              <a:rPr lang="en-US" sz="4400" dirty="0" smtClean="0">
                <a:solidFill>
                  <a:srgbClr val="BEAA64"/>
                </a:solidFill>
                <a:latin typeface="Times New Roman"/>
                <a:cs typeface="Times New Roman"/>
              </a:rPr>
              <a:t>examining child welfare data using the </a:t>
            </a:r>
            <a:r>
              <a:rPr lang="en-US" sz="4400" dirty="0" err="1" smtClean="0">
                <a:solidFill>
                  <a:srgbClr val="BEAA64"/>
                </a:solidFill>
                <a:latin typeface="Times New Roman"/>
                <a:cs typeface="Times New Roman"/>
              </a:rPr>
              <a:t>ccwip</a:t>
            </a:r>
            <a:r>
              <a:rPr lang="en-US" sz="4400" dirty="0" smtClean="0">
                <a:solidFill>
                  <a:srgbClr val="BEAA64"/>
                </a:solidFill>
                <a:latin typeface="Times New Roman"/>
                <a:cs typeface="Times New Roman"/>
              </a:rPr>
              <a:t> website</a:t>
            </a:r>
            <a:endParaRPr lang="en-US" sz="4400" dirty="0">
              <a:solidFill>
                <a:srgbClr val="BEAA64"/>
              </a:solidFill>
              <a:latin typeface="Times New Roman"/>
              <a:cs typeface="Times New Roman"/>
            </a:endParaRPr>
          </a:p>
        </p:txBody>
      </p:sp>
    </p:spTree>
    <p:extLst>
      <p:ext uri="{BB962C8B-B14F-4D97-AF65-F5344CB8AC3E}">
        <p14:creationId xmlns:p14="http://schemas.microsoft.com/office/powerpoint/2010/main" val="27737854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0" y="1371600"/>
            <a:ext cx="9144000" cy="5486400"/>
          </a:xfrm>
          <a:prstGeom prst="rect">
            <a:avLst/>
          </a:prstGeom>
        </p:spPr>
      </p:pic>
      <p:sp>
        <p:nvSpPr>
          <p:cNvPr id="4" name="Title 1"/>
          <p:cNvSpPr txBox="1">
            <a:spLocks/>
          </p:cNvSpPr>
          <p:nvPr/>
        </p:nvSpPr>
        <p:spPr>
          <a:xfrm>
            <a:off x="457200" y="274638"/>
            <a:ext cx="8229600" cy="1143000"/>
          </a:xfrm>
          <a:prstGeom prst="rect">
            <a:avLst/>
          </a:prstGeom>
        </p:spPr>
        <p:txBody>
          <a:bodyPr>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rgbClr val="BEAA64"/>
                </a:solidFill>
                <a:latin typeface="Times"/>
                <a:cs typeface="Times"/>
              </a:rPr>
              <a:t>Website</a:t>
            </a:r>
            <a:endParaRPr lang="en-US" dirty="0">
              <a:solidFill>
                <a:srgbClr val="BEAA64"/>
              </a:solidFill>
              <a:latin typeface="Times"/>
              <a:cs typeface="Times"/>
            </a:endParaRPr>
          </a:p>
        </p:txBody>
      </p:sp>
      <p:sp>
        <p:nvSpPr>
          <p:cNvPr id="5" name="Oval 4"/>
          <p:cNvSpPr/>
          <p:nvPr/>
        </p:nvSpPr>
        <p:spPr>
          <a:xfrm>
            <a:off x="76200" y="3505200"/>
            <a:ext cx="2057400" cy="1143000"/>
          </a:xfrm>
          <a:prstGeom prst="ellipse">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20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Report Index:</a:t>
            </a:r>
            <a:br>
              <a:rPr lang="en-US" dirty="0" smtClean="0">
                <a:solidFill>
                  <a:srgbClr val="BEAA64"/>
                </a:solidFill>
                <a:latin typeface="Times New Roman"/>
                <a:cs typeface="Times New Roman"/>
              </a:rPr>
            </a:br>
            <a:r>
              <a:rPr lang="en-US" dirty="0" smtClean="0">
                <a:solidFill>
                  <a:srgbClr val="BEAA64"/>
                </a:solidFill>
                <a:latin typeface="Times New Roman"/>
                <a:cs typeface="Times New Roman"/>
              </a:rPr>
              <a:t>Federal (CFSR) Measures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43</a:t>
            </a:fld>
            <a:endParaRPr lang="en-US"/>
          </a:p>
        </p:txBody>
      </p:sp>
      <p:pic>
        <p:nvPicPr>
          <p:cNvPr id="3" name="Picture 2" descr="Screen Shot 2016-08-09 at 4.07.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938" y="1616075"/>
            <a:ext cx="5498123" cy="5105400"/>
          </a:xfrm>
          <a:prstGeom prst="rect">
            <a:avLst/>
          </a:prstGeom>
        </p:spPr>
      </p:pic>
      <p:sp>
        <p:nvSpPr>
          <p:cNvPr id="8" name="Rectangle 7"/>
          <p:cNvSpPr/>
          <p:nvPr/>
        </p:nvSpPr>
        <p:spPr>
          <a:xfrm>
            <a:off x="2049087" y="3436028"/>
            <a:ext cx="4495800" cy="1135971"/>
          </a:xfrm>
          <a:prstGeom prst="rect">
            <a:avLst/>
          </a:prstGeom>
          <a:noFill/>
          <a:ln w="381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483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Federal CFSR Summaries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44</a:t>
            </a:fld>
            <a:endParaRPr lang="en-US"/>
          </a:p>
        </p:txBody>
      </p:sp>
      <p:pic>
        <p:nvPicPr>
          <p:cNvPr id="2" name="Picture 1" descr="Screen Shot 2016-08-09 at 3.29.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433332"/>
            <a:ext cx="8839200" cy="3900668"/>
          </a:xfrm>
          <a:prstGeom prst="rect">
            <a:avLst/>
          </a:prstGeom>
        </p:spPr>
      </p:pic>
      <p:cxnSp>
        <p:nvCxnSpPr>
          <p:cNvPr id="6" name="Straight Arrow Connector 5"/>
          <p:cNvCxnSpPr/>
          <p:nvPr/>
        </p:nvCxnSpPr>
        <p:spPr>
          <a:xfrm flipH="1">
            <a:off x="5943600" y="2514600"/>
            <a:ext cx="1447800" cy="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5616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Methodology Links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45</a:t>
            </a:fld>
            <a:endParaRPr lang="en-US"/>
          </a:p>
        </p:txBody>
      </p:sp>
      <p:pic>
        <p:nvPicPr>
          <p:cNvPr id="3" name="Picture 2" descr="Screen Shot 2016-08-09 at 3.32.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91403"/>
            <a:ext cx="8839200" cy="3490197"/>
          </a:xfrm>
          <a:prstGeom prst="rect">
            <a:avLst/>
          </a:prstGeom>
        </p:spPr>
      </p:pic>
      <p:cxnSp>
        <p:nvCxnSpPr>
          <p:cNvPr id="6" name="Straight Arrow Connector 5"/>
          <p:cNvCxnSpPr/>
          <p:nvPr/>
        </p:nvCxnSpPr>
        <p:spPr>
          <a:xfrm flipV="1">
            <a:off x="2209800" y="1981200"/>
            <a:ext cx="0" cy="38100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091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Multiple Time Periods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46</a:t>
            </a:fld>
            <a:endParaRPr lang="en-US"/>
          </a:p>
        </p:txBody>
      </p:sp>
      <p:pic>
        <p:nvPicPr>
          <p:cNvPr id="9" name="Content Placeholder 8" descr="Screen Shot 2016-08-04 at 2.13.09 PM.png"/>
          <p:cNvPicPr>
            <a:picLocks noGrp="1" noChangeAspect="1"/>
          </p:cNvPicPr>
          <p:nvPr>
            <p:ph idx="1"/>
          </p:nvPr>
        </p:nvPicPr>
        <p:blipFill>
          <a:blip r:embed="rId2">
            <a:extLst>
              <a:ext uri="{28A0092B-C50C-407E-A947-70E740481C1C}">
                <a14:useLocalDpi xmlns:a14="http://schemas.microsoft.com/office/drawing/2010/main" val="0"/>
              </a:ext>
            </a:extLst>
          </a:blip>
          <a:srcRect t="-8497" b="-8497"/>
          <a:stretch>
            <a:fillRect/>
          </a:stretch>
        </p:blipFill>
        <p:spPr>
          <a:xfrm>
            <a:off x="152400" y="1295400"/>
            <a:ext cx="8867530" cy="4876800"/>
          </a:xfrm>
        </p:spPr>
      </p:pic>
      <p:cxnSp>
        <p:nvCxnSpPr>
          <p:cNvPr id="11" name="Straight Arrow Connector 10"/>
          <p:cNvCxnSpPr/>
          <p:nvPr/>
        </p:nvCxnSpPr>
        <p:spPr>
          <a:xfrm flipH="1">
            <a:off x="4495800" y="4953000"/>
            <a:ext cx="1752600" cy="0"/>
          </a:xfrm>
          <a:prstGeom prst="straightConnector1">
            <a:avLst/>
          </a:prstGeom>
          <a:ln w="381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85288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Additional Subgroup Filters</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47</a:t>
            </a:fld>
            <a:endParaRPr lang="en-US"/>
          </a:p>
        </p:txBody>
      </p:sp>
      <p:pic>
        <p:nvPicPr>
          <p:cNvPr id="6" name="Content Placeholder 5" descr="Screen Shot 2016-08-04 at 2.34.10 PM.png"/>
          <p:cNvPicPr>
            <a:picLocks noGrp="1" noChangeAspect="1"/>
          </p:cNvPicPr>
          <p:nvPr>
            <p:ph idx="1"/>
          </p:nvPr>
        </p:nvPicPr>
        <p:blipFill>
          <a:blip r:embed="rId2">
            <a:extLst>
              <a:ext uri="{28A0092B-C50C-407E-A947-70E740481C1C}">
                <a14:useLocalDpi xmlns:a14="http://schemas.microsoft.com/office/drawing/2010/main" val="0"/>
              </a:ext>
            </a:extLst>
          </a:blip>
          <a:srcRect t="-27487" b="-27487"/>
          <a:stretch>
            <a:fillRect/>
          </a:stretch>
        </p:blipFill>
        <p:spPr>
          <a:xfrm>
            <a:off x="110863" y="1219200"/>
            <a:ext cx="8880735" cy="4884062"/>
          </a:xfrm>
        </p:spPr>
      </p:pic>
      <p:cxnSp>
        <p:nvCxnSpPr>
          <p:cNvPr id="10" name="Straight Arrow Connector 9"/>
          <p:cNvCxnSpPr/>
          <p:nvPr/>
        </p:nvCxnSpPr>
        <p:spPr>
          <a:xfrm>
            <a:off x="8229600" y="4038600"/>
            <a:ext cx="0" cy="83820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4389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BEAA64"/>
                </a:solidFill>
                <a:latin typeface="Times New Roman"/>
                <a:cs typeface="Times New Roman"/>
              </a:rPr>
              <a:t>Additional Subgroup Filters</a:t>
            </a:r>
            <a:endParaRPr lang="en-US" dirty="0">
              <a:solidFill>
                <a:srgbClr val="BEAA64"/>
              </a:solidFill>
              <a:latin typeface="Times New Roman"/>
              <a:cs typeface="Times New Roman"/>
            </a:endParaRPr>
          </a:p>
        </p:txBody>
      </p:sp>
      <p:pic>
        <p:nvPicPr>
          <p:cNvPr id="2" name="Content Placeholder 1" descr="Screen Shot 2016-08-04 at 2.33.04 PM.png"/>
          <p:cNvPicPr>
            <a:picLocks noGrp="1" noChangeAspect="1"/>
          </p:cNvPicPr>
          <p:nvPr>
            <p:ph idx="1"/>
          </p:nvPr>
        </p:nvPicPr>
        <p:blipFill>
          <a:blip r:embed="rId2">
            <a:extLst>
              <a:ext uri="{28A0092B-C50C-407E-A947-70E740481C1C}">
                <a14:useLocalDpi xmlns:a14="http://schemas.microsoft.com/office/drawing/2010/main" val="0"/>
              </a:ext>
            </a:extLst>
          </a:blip>
          <a:srcRect l="-9215" r="-9215"/>
          <a:stretch>
            <a:fillRect/>
          </a:stretch>
        </p:blipFill>
        <p:spPr>
          <a:xfrm>
            <a:off x="-76200" y="1295400"/>
            <a:ext cx="9421750" cy="5105400"/>
          </a:xfrm>
        </p:spPr>
      </p:pic>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48</a:t>
            </a:fld>
            <a:endParaRPr lang="en-US"/>
          </a:p>
        </p:txBody>
      </p:sp>
      <p:sp>
        <p:nvSpPr>
          <p:cNvPr id="3" name="Oval 2"/>
          <p:cNvSpPr/>
          <p:nvPr/>
        </p:nvSpPr>
        <p:spPr>
          <a:xfrm>
            <a:off x="685800" y="2362200"/>
            <a:ext cx="838200" cy="457200"/>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6067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9-06 at 3.3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752600"/>
            <a:ext cx="5662133" cy="2895600"/>
          </a:xfrm>
          <a:prstGeom prst="rect">
            <a:avLst/>
          </a:prstGeom>
        </p:spPr>
      </p:pic>
      <p:sp>
        <p:nvSpPr>
          <p:cNvPr id="7" name="Title 6"/>
          <p:cNvSpPr>
            <a:spLocks noGrp="1"/>
          </p:cNvSpPr>
          <p:nvPr>
            <p:ph type="title"/>
          </p:nvPr>
        </p:nvSpPr>
        <p:spPr/>
        <p:txBody>
          <a:bodyPr/>
          <a:lstStyle/>
          <a:p>
            <a:r>
              <a:rPr lang="en-US" dirty="0" smtClean="0">
                <a:solidFill>
                  <a:srgbClr val="BEAA64"/>
                </a:solidFill>
                <a:latin typeface="Times New Roman"/>
                <a:cs typeface="Times New Roman"/>
              </a:rPr>
              <a:t>Multi-Report Option</a:t>
            </a:r>
            <a:endParaRPr lang="en-US" dirty="0">
              <a:solidFill>
                <a:srgbClr val="BEAA64"/>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37FEE170-AA79-41EC-85B2-BFCCF4A56501}" type="slidenum">
              <a:rPr lang="en-US" smtClean="0"/>
              <a:pPr>
                <a:defRPr/>
              </a:pPr>
              <a:t>49</a:t>
            </a:fld>
            <a:endParaRPr lang="en-US"/>
          </a:p>
        </p:txBody>
      </p:sp>
      <p:pic>
        <p:nvPicPr>
          <p:cNvPr id="8" name="Picture 7" descr="Screen Shot 2016-09-06 at 3.37.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124200"/>
            <a:ext cx="5423271" cy="2771054"/>
          </a:xfrm>
          <a:prstGeom prst="rect">
            <a:avLst/>
          </a:prstGeom>
        </p:spPr>
      </p:pic>
      <p:cxnSp>
        <p:nvCxnSpPr>
          <p:cNvPr id="16" name="Elbow Connector 15"/>
          <p:cNvCxnSpPr/>
          <p:nvPr/>
        </p:nvCxnSpPr>
        <p:spPr>
          <a:xfrm>
            <a:off x="6019800" y="1828800"/>
            <a:ext cx="1828800" cy="1371600"/>
          </a:xfrm>
          <a:prstGeom prst="bentConnector3">
            <a:avLst>
              <a:gd name="adj1" fmla="val 99708"/>
            </a:avLst>
          </a:prstGeom>
          <a:ln w="38100" cmpd="sng">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892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CFSR History</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229600" cy="5029200"/>
          </a:xfrm>
        </p:spPr>
        <p:txBody>
          <a:bodyPr>
            <a:noAutofit/>
          </a:bodyPr>
          <a:lstStyle/>
          <a:p>
            <a:r>
              <a:rPr lang="en-US" sz="2600" dirty="0" smtClean="0">
                <a:solidFill>
                  <a:schemeClr val="bg1"/>
                </a:solidFill>
                <a:latin typeface="Times New Roman"/>
                <a:cs typeface="Times New Roman"/>
              </a:rPr>
              <a:t>CFSR Round 1: 2001 – 2004</a:t>
            </a:r>
          </a:p>
          <a:p>
            <a:pPr lvl="1"/>
            <a:r>
              <a:rPr lang="en-US" sz="2400" dirty="0" smtClean="0">
                <a:solidFill>
                  <a:schemeClr val="bg1"/>
                </a:solidFill>
                <a:latin typeface="Times New Roman"/>
                <a:cs typeface="Times New Roman"/>
              </a:rPr>
              <a:t>Data indicators consisted of 6 items (2 safety/</a:t>
            </a:r>
            <a:r>
              <a:rPr lang="en-US" sz="2400" dirty="0">
                <a:solidFill>
                  <a:schemeClr val="bg1"/>
                </a:solidFill>
                <a:latin typeface="Times New Roman"/>
                <a:cs typeface="Times New Roman"/>
              </a:rPr>
              <a:t>4</a:t>
            </a:r>
            <a:r>
              <a:rPr lang="en-US" sz="2400" dirty="0" smtClean="0">
                <a:solidFill>
                  <a:schemeClr val="bg1"/>
                </a:solidFill>
                <a:latin typeface="Times New Roman"/>
                <a:cs typeface="Times New Roman"/>
              </a:rPr>
              <a:t> permanency)</a:t>
            </a:r>
          </a:p>
          <a:p>
            <a:endParaRPr lang="en-US" sz="2400" dirty="0" smtClean="0">
              <a:solidFill>
                <a:schemeClr val="bg1"/>
              </a:solidFill>
              <a:latin typeface="Times New Roman"/>
              <a:cs typeface="Times New Roman"/>
            </a:endParaRPr>
          </a:p>
          <a:p>
            <a:r>
              <a:rPr lang="en-US" sz="2600" dirty="0" smtClean="0">
                <a:solidFill>
                  <a:schemeClr val="bg1"/>
                </a:solidFill>
                <a:latin typeface="Times New Roman"/>
                <a:cs typeface="Times New Roman"/>
              </a:rPr>
              <a:t>CFSR </a:t>
            </a:r>
            <a:r>
              <a:rPr lang="en-US" sz="2600" dirty="0">
                <a:solidFill>
                  <a:schemeClr val="bg1"/>
                </a:solidFill>
                <a:latin typeface="Times New Roman"/>
                <a:cs typeface="Times New Roman"/>
              </a:rPr>
              <a:t>Round </a:t>
            </a:r>
            <a:r>
              <a:rPr lang="en-US" sz="2600" dirty="0" smtClean="0">
                <a:solidFill>
                  <a:schemeClr val="bg1"/>
                </a:solidFill>
                <a:latin typeface="Times New Roman"/>
                <a:cs typeface="Times New Roman"/>
              </a:rPr>
              <a:t>2: 2007 – 2010</a:t>
            </a:r>
            <a:endParaRPr lang="en-US" sz="2600" dirty="0">
              <a:solidFill>
                <a:schemeClr val="bg1"/>
              </a:solidFill>
              <a:latin typeface="Times New Roman"/>
              <a:cs typeface="Times New Roman"/>
            </a:endParaRPr>
          </a:p>
          <a:p>
            <a:pPr lvl="1"/>
            <a:r>
              <a:rPr lang="en-US" sz="2400" dirty="0" smtClean="0">
                <a:solidFill>
                  <a:schemeClr val="bg1"/>
                </a:solidFill>
                <a:latin typeface="Times New Roman"/>
                <a:cs typeface="Times New Roman"/>
              </a:rPr>
              <a:t>Data indicators also consisted of 6 items, expanded to </a:t>
            </a:r>
            <a:r>
              <a:rPr lang="en-US" sz="2400" dirty="0">
                <a:solidFill>
                  <a:schemeClr val="bg1"/>
                </a:solidFill>
                <a:latin typeface="Times New Roman"/>
                <a:cs typeface="Times New Roman"/>
              </a:rPr>
              <a:t>15 different </a:t>
            </a:r>
            <a:r>
              <a:rPr lang="en-US" sz="2400" dirty="0" smtClean="0">
                <a:solidFill>
                  <a:schemeClr val="bg1"/>
                </a:solidFill>
                <a:latin typeface="Times New Roman"/>
                <a:cs typeface="Times New Roman"/>
              </a:rPr>
              <a:t>measures that were </a:t>
            </a:r>
            <a:r>
              <a:rPr lang="en-US" sz="2400" dirty="0">
                <a:solidFill>
                  <a:schemeClr val="bg1"/>
                </a:solidFill>
                <a:latin typeface="Times New Roman"/>
                <a:cs typeface="Times New Roman"/>
              </a:rPr>
              <a:t>distilled into four </a:t>
            </a:r>
            <a:r>
              <a:rPr lang="en-US" sz="2400" dirty="0" smtClean="0">
                <a:solidFill>
                  <a:schemeClr val="bg1"/>
                </a:solidFill>
                <a:latin typeface="Times New Roman"/>
                <a:cs typeface="Times New Roman"/>
              </a:rPr>
              <a:t>composites </a:t>
            </a:r>
          </a:p>
          <a:p>
            <a:endParaRPr lang="en-US" sz="2400" dirty="0" smtClean="0">
              <a:solidFill>
                <a:schemeClr val="bg1"/>
              </a:solidFill>
              <a:latin typeface="Times New Roman"/>
              <a:cs typeface="Times New Roman"/>
            </a:endParaRPr>
          </a:p>
          <a:p>
            <a:r>
              <a:rPr lang="en-US" sz="2600" dirty="0" smtClean="0">
                <a:solidFill>
                  <a:schemeClr val="bg1"/>
                </a:solidFill>
                <a:latin typeface="Times New Roman"/>
                <a:cs typeface="Times New Roman"/>
              </a:rPr>
              <a:t>CFSR Round 3: 2015 – Present</a:t>
            </a:r>
          </a:p>
          <a:p>
            <a:pPr lvl="1"/>
            <a:r>
              <a:rPr lang="en-US" sz="2400" dirty="0" smtClean="0">
                <a:solidFill>
                  <a:schemeClr val="bg1"/>
                </a:solidFill>
                <a:latin typeface="Times New Roman"/>
                <a:cs typeface="Times New Roman"/>
              </a:rPr>
              <a:t>Data indicators consist of 7 items (2 safety/5 permanency)</a:t>
            </a:r>
            <a:endParaRPr lang="en-US" sz="2400" dirty="0">
              <a:solidFill>
                <a:schemeClr val="bg1"/>
              </a:solidFill>
              <a:latin typeface="Times New Roman"/>
              <a:cs typeface="Times New Roman"/>
            </a:endParaRPr>
          </a:p>
        </p:txBody>
      </p:sp>
    </p:spTree>
    <p:extLst>
      <p:ext uri="{BB962C8B-B14F-4D97-AF65-F5344CB8AC3E}">
        <p14:creationId xmlns:p14="http://schemas.microsoft.com/office/powerpoint/2010/main" val="3187983738"/>
      </p:ext>
    </p:extLst>
  </p:cSld>
  <p:clrMapOvr>
    <a:masterClrMapping/>
  </p:clrMapOvr>
  <mc:AlternateContent xmlns:mc="http://schemas.openxmlformats.org/markup-compatibility/2006" xmlns:p14="http://schemas.microsoft.com/office/powerpoint/2010/main">
    <mc:Choice Requires="p14">
      <p:transition spd="slow" p14:dur="2000" advTm="89819"/>
    </mc:Choice>
    <mc:Fallback xmlns="">
      <p:transition xmlns:p14="http://schemas.microsoft.com/office/powerpoint/2010/main" spd="slow" advTm="89819"/>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Thank You!</a:t>
            </a:r>
            <a:endParaRPr lang="en-US" dirty="0">
              <a:solidFill>
                <a:srgbClr val="BEAA64"/>
              </a:solidFill>
              <a:latin typeface="Times New Roman"/>
              <a:cs typeface="Times New Roman"/>
            </a:endParaRPr>
          </a:p>
        </p:txBody>
      </p:sp>
      <p:sp>
        <p:nvSpPr>
          <p:cNvPr id="3" name="Content Placeholder 2"/>
          <p:cNvSpPr>
            <a:spLocks noGrp="1"/>
          </p:cNvSpPr>
          <p:nvPr>
            <p:ph idx="1"/>
          </p:nvPr>
        </p:nvSpPr>
        <p:spPr/>
        <p:txBody>
          <a:bodyPr/>
          <a:lstStyle/>
          <a:p>
            <a:pPr marL="457200" lvl="1" indent="0" algn="ctr">
              <a:buNone/>
            </a:pPr>
            <a:r>
              <a:rPr lang="en-US" i="1" dirty="0">
                <a:solidFill>
                  <a:schemeClr val="bg1"/>
                </a:solidFill>
                <a:latin typeface="Times New Roman"/>
                <a:cs typeface="Times New Roman"/>
              </a:rPr>
              <a:t>The California Child Welfare Indicators Project (CCWIP) is a collaboration of the California Department of Social Services and the School of Social Welfare, University of California at Berkeley, and is supported by the California Department of Social </a:t>
            </a:r>
            <a:r>
              <a:rPr lang="en-US" i="1" dirty="0" smtClean="0">
                <a:solidFill>
                  <a:schemeClr val="bg1"/>
                </a:solidFill>
                <a:latin typeface="Times New Roman"/>
                <a:cs typeface="Times New Roman"/>
              </a:rPr>
              <a:t>Services, </a:t>
            </a:r>
            <a:r>
              <a:rPr lang="en-US" i="1" dirty="0" smtClean="0">
                <a:solidFill>
                  <a:schemeClr val="bg1"/>
                </a:solidFill>
                <a:latin typeface="Times New Roman"/>
                <a:cs typeface="Times New Roman"/>
              </a:rPr>
              <a:t>Casey </a:t>
            </a:r>
            <a:r>
              <a:rPr lang="en-US" i="1" smtClean="0">
                <a:solidFill>
                  <a:schemeClr val="bg1"/>
                </a:solidFill>
                <a:latin typeface="Times New Roman"/>
                <a:cs typeface="Times New Roman"/>
              </a:rPr>
              <a:t>Family Programs, the </a:t>
            </a:r>
            <a:r>
              <a:rPr lang="en-US" i="1" dirty="0">
                <a:solidFill>
                  <a:schemeClr val="bg1"/>
                </a:solidFill>
                <a:latin typeface="Times New Roman"/>
                <a:cs typeface="Times New Roman"/>
              </a:rPr>
              <a:t>Stuart </a:t>
            </a:r>
            <a:r>
              <a:rPr lang="en-US" i="1" dirty="0" smtClean="0">
                <a:solidFill>
                  <a:schemeClr val="bg1"/>
                </a:solidFill>
                <a:latin typeface="Times New Roman"/>
                <a:cs typeface="Times New Roman"/>
              </a:rPr>
              <a:t>Foundation, and the Conrad N. Hilton Foundation.</a:t>
            </a:r>
            <a:endParaRPr lang="en-US" i="1" dirty="0">
              <a:solidFill>
                <a:schemeClr val="bg1"/>
              </a:solidFill>
              <a:latin typeface="Times New Roman"/>
              <a:cs typeface="Times New Roman"/>
            </a:endParaRPr>
          </a:p>
          <a:p>
            <a:pPr lvl="1"/>
            <a:endParaRPr lang="en-US" dirty="0">
              <a:solidFill>
                <a:schemeClr val="bg1"/>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50</a:t>
            </a:fld>
            <a:endParaRPr lang="en-US"/>
          </a:p>
        </p:txBody>
      </p:sp>
      <p:pic>
        <p:nvPicPr>
          <p:cNvPr id="5" name="Picture 3"/>
          <p:cNvPicPr>
            <a:picLocks noChangeAspect="1"/>
          </p:cNvPicPr>
          <p:nvPr/>
        </p:nvPicPr>
        <p:blipFill>
          <a:blip r:embed="rId3"/>
          <a:srcRect/>
          <a:stretch>
            <a:fillRect/>
          </a:stretch>
        </p:blipFill>
        <p:spPr bwMode="auto">
          <a:xfrm>
            <a:off x="2743200" y="5105400"/>
            <a:ext cx="3537735" cy="60325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1676400" y="4876800"/>
            <a:ext cx="838200" cy="1611923"/>
          </a:xfrm>
          <a:prstGeom prst="rect">
            <a:avLst/>
          </a:prstGeom>
        </p:spPr>
      </p:pic>
      <p:pic>
        <p:nvPicPr>
          <p:cNvPr id="7" name="Picture 6"/>
          <p:cNvPicPr>
            <a:picLocks noChangeAspect="1"/>
          </p:cNvPicPr>
          <p:nvPr/>
        </p:nvPicPr>
        <p:blipFill>
          <a:blip r:embed="rId5"/>
          <a:stretch>
            <a:fillRect/>
          </a:stretch>
        </p:blipFill>
        <p:spPr>
          <a:xfrm>
            <a:off x="2743200" y="5791200"/>
            <a:ext cx="3657600" cy="428102"/>
          </a:xfrm>
          <a:prstGeom prst="rect">
            <a:avLst/>
          </a:prstGeom>
        </p:spPr>
      </p:pic>
      <p:pic>
        <p:nvPicPr>
          <p:cNvPr id="8" name="Picture 7"/>
          <p:cNvPicPr>
            <a:picLocks noChangeAspect="1"/>
          </p:cNvPicPr>
          <p:nvPr/>
        </p:nvPicPr>
        <p:blipFill>
          <a:blip r:embed="rId6"/>
          <a:stretch>
            <a:fillRect/>
          </a:stretch>
        </p:blipFill>
        <p:spPr>
          <a:xfrm>
            <a:off x="6477000" y="4876800"/>
            <a:ext cx="1482852" cy="1600200"/>
          </a:xfrm>
          <a:prstGeom prst="rect">
            <a:avLst/>
          </a:prstGeom>
        </p:spPr>
      </p:pic>
    </p:spTree>
    <p:extLst>
      <p:ext uri="{BB962C8B-B14F-4D97-AF65-F5344CB8AC3E}">
        <p14:creationId xmlns:p14="http://schemas.microsoft.com/office/powerpoint/2010/main" val="15782595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Questions?</a:t>
            </a:r>
            <a:endParaRPr lang="en-US" dirty="0">
              <a:solidFill>
                <a:srgbClr val="BEAA64"/>
              </a:solidFill>
              <a:latin typeface="Times New Roman"/>
              <a:cs typeface="Times New Roman"/>
            </a:endParaRPr>
          </a:p>
        </p:txBody>
      </p:sp>
      <p:sp>
        <p:nvSpPr>
          <p:cNvPr id="3" name="Content Placeholder 2"/>
          <p:cNvSpPr>
            <a:spLocks noGrp="1"/>
          </p:cNvSpPr>
          <p:nvPr>
            <p:ph idx="1"/>
          </p:nvPr>
        </p:nvSpPr>
        <p:spPr/>
        <p:txBody>
          <a:bodyPr/>
          <a:lstStyle/>
          <a:p>
            <a:pPr marL="457200" lvl="1" indent="0">
              <a:buNone/>
            </a:pPr>
            <a:endParaRPr lang="en-US" sz="4000" dirty="0" smtClean="0">
              <a:solidFill>
                <a:schemeClr val="bg1"/>
              </a:solidFill>
              <a:latin typeface="Times New Roman"/>
              <a:cs typeface="Times New Roman"/>
            </a:endParaRPr>
          </a:p>
          <a:p>
            <a:pPr marL="457200" lvl="1" indent="0">
              <a:buNone/>
            </a:pPr>
            <a:r>
              <a:rPr lang="en-US" sz="4000" dirty="0" smtClean="0">
                <a:solidFill>
                  <a:schemeClr val="bg1"/>
                </a:solidFill>
                <a:latin typeface="Times New Roman"/>
                <a:cs typeface="Times New Roman"/>
              </a:rPr>
              <a:t>Wendy Wiegmann</a:t>
            </a:r>
          </a:p>
          <a:p>
            <a:pPr marL="457200" lvl="1" indent="0">
              <a:buNone/>
            </a:pPr>
            <a:r>
              <a:rPr lang="en-US" sz="4000" dirty="0" smtClean="0">
                <a:solidFill>
                  <a:schemeClr val="bg1"/>
                </a:solidFill>
                <a:latin typeface="Times New Roman"/>
                <a:cs typeface="Times New Roman"/>
              </a:rPr>
              <a:t>wendy.wiegmann@berkeley.edu</a:t>
            </a:r>
          </a:p>
          <a:p>
            <a:pPr marL="457200" lvl="1" indent="0">
              <a:buNone/>
            </a:pPr>
            <a:r>
              <a:rPr lang="en-US" sz="4000" dirty="0" smtClean="0">
                <a:solidFill>
                  <a:schemeClr val="bg1"/>
                </a:solidFill>
                <a:latin typeface="Times New Roman"/>
                <a:cs typeface="Times New Roman"/>
              </a:rPr>
              <a:t>510-643-0839</a:t>
            </a:r>
          </a:p>
          <a:p>
            <a:pPr marL="457200" lvl="1" indent="0">
              <a:buNone/>
            </a:pPr>
            <a:endParaRPr lang="en-US" sz="4000" dirty="0">
              <a:solidFill>
                <a:schemeClr val="bg1"/>
              </a:solidFill>
              <a:latin typeface="Times New Roman"/>
              <a:cs typeface="Times New Roman"/>
            </a:endParaRPr>
          </a:p>
        </p:txBody>
      </p:sp>
      <p:sp>
        <p:nvSpPr>
          <p:cNvPr id="4" name="Slide Number Placeholder 3"/>
          <p:cNvSpPr>
            <a:spLocks noGrp="1"/>
          </p:cNvSpPr>
          <p:nvPr>
            <p:ph type="sldNum" sz="quarter" idx="12"/>
          </p:nvPr>
        </p:nvSpPr>
        <p:spPr/>
        <p:txBody>
          <a:bodyPr/>
          <a:lstStyle/>
          <a:p>
            <a:pPr>
              <a:defRPr/>
            </a:pPr>
            <a:fld id="{69085D3B-0F38-4435-B2E1-BBB89093D85A}" type="slidenum">
              <a:rPr lang="en-US" smtClean="0"/>
              <a:pPr>
                <a:defRPr/>
              </a:pPr>
              <a:t>51</a:t>
            </a:fld>
            <a:endParaRPr lang="en-US"/>
          </a:p>
        </p:txBody>
      </p:sp>
    </p:spTree>
    <p:extLst>
      <p:ext uri="{BB962C8B-B14F-4D97-AF65-F5344CB8AC3E}">
        <p14:creationId xmlns:p14="http://schemas.microsoft.com/office/powerpoint/2010/main" val="312762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CFSR: Overall Goals</a:t>
            </a:r>
            <a:endParaRPr lang="en-US"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smtClean="0">
                <a:solidFill>
                  <a:schemeClr val="bg1"/>
                </a:solidFill>
                <a:latin typeface="Times New Roman"/>
                <a:cs typeface="Times New Roman"/>
              </a:rPr>
              <a:t>To ensure </a:t>
            </a:r>
            <a:r>
              <a:rPr lang="en-US" sz="2800" dirty="0">
                <a:solidFill>
                  <a:schemeClr val="bg1"/>
                </a:solidFill>
                <a:latin typeface="Times New Roman"/>
                <a:cs typeface="Times New Roman"/>
              </a:rPr>
              <a:t>conformity with title IV-B and IV-E child welfare requirements </a:t>
            </a:r>
            <a:r>
              <a:rPr lang="en-US" sz="2800" dirty="0" smtClean="0">
                <a:solidFill>
                  <a:schemeClr val="bg1"/>
                </a:solidFill>
                <a:latin typeface="Times New Roman"/>
                <a:cs typeface="Times New Roman"/>
              </a:rPr>
              <a:t>in the Social Security Act</a:t>
            </a:r>
          </a:p>
          <a:p>
            <a:endParaRPr lang="en-US" sz="2800" dirty="0">
              <a:solidFill>
                <a:schemeClr val="bg1"/>
              </a:solidFill>
              <a:latin typeface="Times New Roman"/>
              <a:cs typeface="Times New Roman"/>
            </a:endParaRPr>
          </a:p>
          <a:p>
            <a:r>
              <a:rPr lang="en-US" sz="2800" dirty="0" smtClean="0">
                <a:solidFill>
                  <a:schemeClr val="bg1"/>
                </a:solidFill>
                <a:latin typeface="Times New Roman"/>
                <a:cs typeface="Times New Roman"/>
              </a:rPr>
              <a:t>Determine what is happening to children </a:t>
            </a:r>
            <a:r>
              <a:rPr lang="en-US" sz="2800" dirty="0">
                <a:solidFill>
                  <a:schemeClr val="bg1"/>
                </a:solidFill>
                <a:latin typeface="Times New Roman"/>
                <a:cs typeface="Times New Roman"/>
              </a:rPr>
              <a:t>and families who have contact with </a:t>
            </a:r>
            <a:r>
              <a:rPr lang="en-US" sz="2800" dirty="0" smtClean="0">
                <a:solidFill>
                  <a:schemeClr val="bg1"/>
                </a:solidFill>
                <a:latin typeface="Times New Roman"/>
                <a:cs typeface="Times New Roman"/>
              </a:rPr>
              <a:t>the child </a:t>
            </a:r>
            <a:r>
              <a:rPr lang="en-US" sz="2800" dirty="0">
                <a:solidFill>
                  <a:schemeClr val="bg1"/>
                </a:solidFill>
                <a:latin typeface="Times New Roman"/>
                <a:cs typeface="Times New Roman"/>
              </a:rPr>
              <a:t>welfare </a:t>
            </a:r>
            <a:r>
              <a:rPr lang="en-US" sz="2800" dirty="0" smtClean="0">
                <a:solidFill>
                  <a:schemeClr val="bg1"/>
                </a:solidFill>
                <a:latin typeface="Times New Roman"/>
                <a:cs typeface="Times New Roman"/>
              </a:rPr>
              <a:t>system</a:t>
            </a:r>
          </a:p>
          <a:p>
            <a:endParaRPr lang="en-US" sz="2800" dirty="0">
              <a:solidFill>
                <a:schemeClr val="bg1"/>
              </a:solidFill>
              <a:latin typeface="Times New Roman"/>
              <a:cs typeface="Times New Roman"/>
            </a:endParaRPr>
          </a:p>
          <a:p>
            <a:r>
              <a:rPr lang="en-US" sz="2800" dirty="0">
                <a:solidFill>
                  <a:schemeClr val="bg1"/>
                </a:solidFill>
                <a:latin typeface="Times New Roman"/>
                <a:cs typeface="Times New Roman"/>
              </a:rPr>
              <a:t>Support states to enhance their capacity to </a:t>
            </a:r>
            <a:r>
              <a:rPr lang="en-US" sz="2800" dirty="0" smtClean="0">
                <a:solidFill>
                  <a:schemeClr val="bg1"/>
                </a:solidFill>
                <a:latin typeface="Times New Roman"/>
                <a:cs typeface="Times New Roman"/>
              </a:rPr>
              <a:t>improve </a:t>
            </a:r>
            <a:r>
              <a:rPr lang="en-US" sz="2800" dirty="0">
                <a:solidFill>
                  <a:schemeClr val="bg1"/>
                </a:solidFill>
                <a:latin typeface="Times New Roman"/>
                <a:cs typeface="Times New Roman"/>
              </a:rPr>
              <a:t>outcomes and systems for children and families </a:t>
            </a:r>
          </a:p>
        </p:txBody>
      </p:sp>
    </p:spTree>
    <p:extLst>
      <p:ext uri="{BB962C8B-B14F-4D97-AF65-F5344CB8AC3E}">
        <p14:creationId xmlns:p14="http://schemas.microsoft.com/office/powerpoint/2010/main" val="3485000314"/>
      </p:ext>
    </p:extLst>
  </p:cSld>
  <p:clrMapOvr>
    <a:masterClrMapping/>
  </p:clrMapOvr>
  <mc:AlternateContent xmlns:mc="http://schemas.openxmlformats.org/markup-compatibility/2006" xmlns:p14="http://schemas.microsoft.com/office/powerpoint/2010/main">
    <mc:Choice Requires="p14">
      <p:transition spd="slow" p14:dur="2000" advTm="31503"/>
    </mc:Choice>
    <mc:Fallback xmlns="">
      <p:transition xmlns:p14="http://schemas.microsoft.com/office/powerpoint/2010/main" spd="slow" advTm="3150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BEAA64"/>
                </a:solidFill>
                <a:latin typeface="Times New Roman"/>
                <a:cs typeface="Times New Roman"/>
              </a:rPr>
              <a:t>CFSR Process (Simplified)</a:t>
            </a:r>
            <a:endParaRPr lang="en-US" dirty="0">
              <a:solidFill>
                <a:srgbClr val="BEAA64"/>
              </a:solidFill>
              <a:latin typeface="Times New Roman"/>
              <a:cs typeface="Times New Roman"/>
            </a:endParaRPr>
          </a:p>
        </p:txBody>
      </p:sp>
      <p:graphicFrame>
        <p:nvGraphicFramePr>
          <p:cNvPr id="4" name="Content Placeholder 3"/>
          <p:cNvGraphicFramePr>
            <a:graphicFrameLocks noGrp="1"/>
          </p:cNvGraphicFramePr>
          <p:nvPr>
            <p:ph idx="1"/>
            <p:extLst/>
          </p:nvPr>
        </p:nvGraphicFramePr>
        <p:xfrm>
          <a:off x="228600" y="1600200"/>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5897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6B1B2BD-105F-DC4A-A016-E72D37E467C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DE8F40F-1B1A-DA4F-BFDF-62D706D4DEB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32233C62-9E75-754D-A59A-99572499643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3061689-BEAC-C443-A1AC-C32FAED7892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7B1A892-51E1-164F-8A97-D68C053C4FD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7FDBA369-AB89-A843-8F4D-7A8CE92C27A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BEAA64"/>
                </a:solidFill>
                <a:latin typeface="Times New Roman"/>
                <a:cs typeface="Times New Roman"/>
              </a:rPr>
              <a:t>Child Welfare System Improvement and Accountability Act (AB 636)</a:t>
            </a:r>
            <a:endParaRPr lang="en-US" sz="4000" dirty="0">
              <a:solidFill>
                <a:srgbClr val="BEAA64"/>
              </a:solidFill>
              <a:latin typeface="Times New Roman"/>
              <a:cs typeface="Times New Roman"/>
            </a:endParaRP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sz="3000" dirty="0" smtClean="0">
                <a:solidFill>
                  <a:schemeClr val="bg1"/>
                </a:solidFill>
                <a:latin typeface="Times New Roman"/>
                <a:cs typeface="Times New Roman"/>
              </a:rPr>
              <a:t>Passed in 2001; went into effect January 1, 2004</a:t>
            </a:r>
          </a:p>
          <a:p>
            <a:endParaRPr lang="en-US" sz="3000" dirty="0">
              <a:solidFill>
                <a:schemeClr val="bg1"/>
              </a:solidFill>
              <a:latin typeface="Times New Roman"/>
              <a:cs typeface="Times New Roman"/>
            </a:endParaRPr>
          </a:p>
          <a:p>
            <a:r>
              <a:rPr lang="en-US" sz="3000" dirty="0" smtClean="0">
                <a:solidFill>
                  <a:schemeClr val="bg1"/>
                </a:solidFill>
                <a:latin typeface="Times New Roman"/>
                <a:cs typeface="Times New Roman"/>
              </a:rPr>
              <a:t>Includes additional performance indicators, above those required by the CB</a:t>
            </a:r>
          </a:p>
          <a:p>
            <a:endParaRPr lang="en-US" sz="3000" dirty="0" smtClean="0">
              <a:solidFill>
                <a:schemeClr val="bg1"/>
              </a:solidFill>
              <a:latin typeface="Times New Roman"/>
              <a:cs typeface="Times New Roman"/>
            </a:endParaRPr>
          </a:p>
          <a:p>
            <a:r>
              <a:rPr lang="en-US" sz="3000" dirty="0" smtClean="0">
                <a:solidFill>
                  <a:schemeClr val="bg1"/>
                </a:solidFill>
                <a:latin typeface="Times New Roman"/>
                <a:cs typeface="Times New Roman"/>
              </a:rPr>
              <a:t>All 58 counties receive quarterly data reports (from CWS/CMS) on their outcomes </a:t>
            </a:r>
          </a:p>
          <a:p>
            <a:endParaRPr lang="en-US" sz="3000" dirty="0" smtClean="0">
              <a:solidFill>
                <a:schemeClr val="bg1"/>
              </a:solidFill>
              <a:latin typeface="Times New Roman"/>
              <a:cs typeface="Times New Roman"/>
            </a:endParaRPr>
          </a:p>
          <a:p>
            <a:r>
              <a:rPr lang="en-US" sz="3000" dirty="0" smtClean="0">
                <a:solidFill>
                  <a:schemeClr val="bg1"/>
                </a:solidFill>
                <a:latin typeface="Times New Roman"/>
                <a:cs typeface="Times New Roman"/>
              </a:rPr>
              <a:t>Data inform their System Improvement Plans (SIPs), which are sent to CDSS and become part of the state’s overall accountability process</a:t>
            </a:r>
          </a:p>
        </p:txBody>
      </p:sp>
    </p:spTree>
    <p:extLst>
      <p:ext uri="{BB962C8B-B14F-4D97-AF65-F5344CB8AC3E}">
        <p14:creationId xmlns:p14="http://schemas.microsoft.com/office/powerpoint/2010/main" val="4184007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52800"/>
            <a:ext cx="7772400" cy="1362075"/>
          </a:xfrm>
        </p:spPr>
        <p:txBody>
          <a:bodyPr/>
          <a:lstStyle/>
          <a:p>
            <a:pPr algn="r"/>
            <a:r>
              <a:rPr lang="en-US" sz="4400" dirty="0" smtClean="0">
                <a:solidFill>
                  <a:srgbClr val="BEAA64"/>
                </a:solidFill>
                <a:latin typeface="Times New Roman"/>
                <a:cs typeface="Times New Roman"/>
              </a:rPr>
              <a:t/>
            </a:r>
            <a:br>
              <a:rPr lang="en-US" sz="4400" dirty="0" smtClean="0">
                <a:solidFill>
                  <a:srgbClr val="BEAA64"/>
                </a:solidFill>
                <a:latin typeface="Times New Roman"/>
                <a:cs typeface="Times New Roman"/>
              </a:rPr>
            </a:br>
            <a:r>
              <a:rPr lang="en-US" sz="4400" dirty="0" smtClean="0">
                <a:solidFill>
                  <a:srgbClr val="BEAA64"/>
                </a:solidFill>
                <a:latin typeface="Times New Roman"/>
                <a:cs typeface="Times New Roman"/>
              </a:rPr>
              <a:t>child welfare data measurement</a:t>
            </a:r>
            <a:endParaRPr lang="en-US" sz="4400" dirty="0">
              <a:solidFill>
                <a:srgbClr val="BEAA64"/>
              </a:solidFill>
              <a:latin typeface="Times New Roman"/>
              <a:cs typeface="Times New Roman"/>
            </a:endParaRPr>
          </a:p>
        </p:txBody>
      </p:sp>
    </p:spTree>
    <p:extLst>
      <p:ext uri="{BB962C8B-B14F-4D97-AF65-F5344CB8AC3E}">
        <p14:creationId xmlns:p14="http://schemas.microsoft.com/office/powerpoint/2010/main" val="30372262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8|2.6|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9453</TotalTime>
  <Words>3917</Words>
  <Application>Microsoft Office PowerPoint</Application>
  <PresentationFormat>On-screen Show (4:3)</PresentationFormat>
  <Paragraphs>576</Paragraphs>
  <Slides>51</Slides>
  <Notes>28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ＭＳ Ｐゴシック</vt:lpstr>
      <vt:lpstr>Arial</vt:lpstr>
      <vt:lpstr>Calibri</vt:lpstr>
      <vt:lpstr>Times</vt:lpstr>
      <vt:lpstr>Times New Roman</vt:lpstr>
      <vt:lpstr>Office Theme</vt:lpstr>
      <vt:lpstr>Clip</vt:lpstr>
      <vt:lpstr>CCWIP Data Analysis Training  Using the CCWIP Website to Understand County Performance on CFSR 3 Measures</vt:lpstr>
      <vt:lpstr>Outline</vt:lpstr>
      <vt:lpstr>The cfsr:  History, goals, &amp; Process</vt:lpstr>
      <vt:lpstr>Federal Legislation: Child and Family Service Reviews</vt:lpstr>
      <vt:lpstr>CFSR History</vt:lpstr>
      <vt:lpstr>CFSR: Overall Goals</vt:lpstr>
      <vt:lpstr>CFSR Process (Simplified)</vt:lpstr>
      <vt:lpstr>Child Welfare System Improvement and Accountability Act (AB 636)</vt:lpstr>
      <vt:lpstr> child welfare data measurement</vt:lpstr>
      <vt:lpstr>The Current Placement System* (highly simplified)</vt:lpstr>
      <vt:lpstr>Counterbalanced Indicators of  System Performance</vt:lpstr>
      <vt:lpstr>3 Key Data Views in Child Welfare</vt:lpstr>
      <vt:lpstr>What is the difference?</vt:lpstr>
      <vt:lpstr>What are the implications?</vt:lpstr>
      <vt:lpstr>PowerPoint Presentation</vt:lpstr>
      <vt:lpstr>PowerPoint Presentation</vt:lpstr>
      <vt:lpstr> federal CFSR3 measures</vt:lpstr>
      <vt:lpstr>Outcomes: Safety</vt:lpstr>
      <vt:lpstr>CFSR3 Data Indicators: Safety</vt:lpstr>
      <vt:lpstr>S1: Maltreatment in foster care</vt:lpstr>
      <vt:lpstr>S2: Recurrence of maltreatment</vt:lpstr>
      <vt:lpstr>Case Review Outcomes:  Safety</vt:lpstr>
      <vt:lpstr>Outcomes: Permanency</vt:lpstr>
      <vt:lpstr>CFSR3 Data Indicators</vt:lpstr>
      <vt:lpstr>P1: Permanency in 12 months for children entering foster care</vt:lpstr>
      <vt:lpstr>CFSR3 Data Indicators</vt:lpstr>
      <vt:lpstr>P2/P3: Entry &amp; Length of Stay for months</vt:lpstr>
      <vt:lpstr>P2: Permanency in 12 months for children in care for 12-23 months</vt:lpstr>
      <vt:lpstr>P3: Permanency in 12 months for children in care for 24+ months</vt:lpstr>
      <vt:lpstr>CFSR3: Data Indicators</vt:lpstr>
      <vt:lpstr>P4: Re-Entry to Foster Care</vt:lpstr>
      <vt:lpstr>P5: Placement Stability</vt:lpstr>
      <vt:lpstr>Case Review Outcomes: Permanency</vt:lpstr>
      <vt:lpstr>Case Review Outcomes: Permanency (con’t)</vt:lpstr>
      <vt:lpstr>Outcomes: Well-Being</vt:lpstr>
      <vt:lpstr>Case Review Outcomes:  Well-Being</vt:lpstr>
      <vt:lpstr>Case Review Outcomes:  Well-Being</vt:lpstr>
      <vt:lpstr> Statewide Outcomes</vt:lpstr>
      <vt:lpstr>Additional Statewide Indicators</vt:lpstr>
      <vt:lpstr>… Break …</vt:lpstr>
      <vt:lpstr> examining child welfare data using the ccwip website</vt:lpstr>
      <vt:lpstr>PowerPoint Presentation</vt:lpstr>
      <vt:lpstr>Report Index: Federal (CFSR) Measures</vt:lpstr>
      <vt:lpstr>Federal CFSR Summaries</vt:lpstr>
      <vt:lpstr>Methodology Links</vt:lpstr>
      <vt:lpstr>Multiple Time Periods</vt:lpstr>
      <vt:lpstr>Additional Subgroup Filters</vt:lpstr>
      <vt:lpstr>Additional Subgroup Filters</vt:lpstr>
      <vt:lpstr>Multi-Report Option</vt:lpstr>
      <vt:lpstr>Thank You!</vt:lpstr>
      <vt:lpstr>Questions?</vt:lpstr>
    </vt:vector>
  </TitlesOfParts>
  <Company>School of Social Welfare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Development Assistant 2</dc:creator>
  <cp:lastModifiedBy>wendy.wiegmann</cp:lastModifiedBy>
  <cp:revision>2166</cp:revision>
  <dcterms:created xsi:type="dcterms:W3CDTF">2012-12-12T19:35:09Z</dcterms:created>
  <dcterms:modified xsi:type="dcterms:W3CDTF">2017-04-27T19:28:35Z</dcterms:modified>
</cp:coreProperties>
</file>