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notesMasterIdLst>
    <p:notesMasterId r:id="rId37"/>
  </p:notesMasterIdLst>
  <p:handoutMasterIdLst>
    <p:handoutMasterId r:id="rId38"/>
  </p:handoutMasterIdLst>
  <p:sldIdLst>
    <p:sldId id="315" r:id="rId5"/>
    <p:sldId id="282" r:id="rId6"/>
    <p:sldId id="283" r:id="rId7"/>
    <p:sldId id="298" r:id="rId8"/>
    <p:sldId id="299" r:id="rId9"/>
    <p:sldId id="297" r:id="rId10"/>
    <p:sldId id="265" r:id="rId11"/>
    <p:sldId id="258" r:id="rId12"/>
    <p:sldId id="261" r:id="rId13"/>
    <p:sldId id="295" r:id="rId14"/>
    <p:sldId id="285" r:id="rId15"/>
    <p:sldId id="284" r:id="rId16"/>
    <p:sldId id="300" r:id="rId17"/>
    <p:sldId id="302" r:id="rId18"/>
    <p:sldId id="301" r:id="rId19"/>
    <p:sldId id="286" r:id="rId20"/>
    <p:sldId id="288" r:id="rId21"/>
    <p:sldId id="293" r:id="rId22"/>
    <p:sldId id="289" r:id="rId23"/>
    <p:sldId id="291" r:id="rId24"/>
    <p:sldId id="304" r:id="rId25"/>
    <p:sldId id="294" r:id="rId26"/>
    <p:sldId id="296" r:id="rId27"/>
    <p:sldId id="287" r:id="rId28"/>
    <p:sldId id="292" r:id="rId29"/>
    <p:sldId id="314" r:id="rId30"/>
    <p:sldId id="308" r:id="rId31"/>
    <p:sldId id="309" r:id="rId32"/>
    <p:sldId id="311" r:id="rId33"/>
    <p:sldId id="306" r:id="rId34"/>
    <p:sldId id="307" r:id="rId35"/>
    <p:sldId id="313"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73" autoAdjust="0"/>
    <p:restoredTop sz="77672" autoAdjust="0"/>
  </p:normalViewPr>
  <p:slideViewPr>
    <p:cSldViewPr snapToGrid="0" snapToObjects="1">
      <p:cViewPr>
        <p:scale>
          <a:sx n="72" d="100"/>
          <a:sy n="72" d="100"/>
        </p:scale>
        <p:origin x="-1546" y="-13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7763E3-D101-4357-815C-A6725E7F9487}" type="datetimeFigureOut">
              <a:rPr lang="en-US" smtClean="0"/>
              <a:t>4/30/2013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377645-E147-4E7D-A3B8-3826BB210CA0}" type="slidenum">
              <a:rPr lang="en-US" smtClean="0"/>
              <a:t>‹#›</a:t>
            </a:fld>
            <a:endParaRPr lang="en-US" dirty="0"/>
          </a:p>
        </p:txBody>
      </p:sp>
    </p:spTree>
    <p:extLst>
      <p:ext uri="{BB962C8B-B14F-4D97-AF65-F5344CB8AC3E}">
        <p14:creationId xmlns:p14="http://schemas.microsoft.com/office/powerpoint/2010/main" val="1972172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4F94F-7232-4879-A342-FB538175494F}" type="datetimeFigureOut">
              <a:rPr lang="en-US" smtClean="0"/>
              <a:pPr/>
              <a:t>4/30/2013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A929DE-1CED-4A68-9EFB-159607E3479D}" type="slidenum">
              <a:rPr lang="en-US" smtClean="0"/>
              <a:pPr/>
              <a:t>‹#›</a:t>
            </a:fld>
            <a:endParaRPr lang="en-US" dirty="0"/>
          </a:p>
        </p:txBody>
      </p:sp>
    </p:spTree>
    <p:extLst>
      <p:ext uri="{BB962C8B-B14F-4D97-AF65-F5344CB8AC3E}">
        <p14:creationId xmlns:p14="http://schemas.microsoft.com/office/powerpoint/2010/main" val="2653002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1</a:t>
            </a:fld>
            <a:endParaRPr lang="en-US" dirty="0"/>
          </a:p>
        </p:txBody>
      </p:sp>
    </p:spTree>
    <p:extLst>
      <p:ext uri="{BB962C8B-B14F-4D97-AF65-F5344CB8AC3E}">
        <p14:creationId xmlns:p14="http://schemas.microsoft.com/office/powerpoint/2010/main" val="341846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Front</a:t>
            </a:r>
            <a:r>
              <a:rPr lang="en-US" baseline="0" dirty="0" smtClean="0"/>
              <a:t> end strategies</a:t>
            </a:r>
          </a:p>
          <a:p>
            <a:pPr marL="292100" indent="-292100">
              <a:spcAft>
                <a:spcPts val="1800"/>
              </a:spcAft>
              <a:buFont typeface="Arial" pitchFamily="34" charset="0"/>
              <a:buChar char="•"/>
              <a:defRPr/>
            </a:pPr>
            <a:r>
              <a:rPr lang="en-US" dirty="0" smtClean="0"/>
              <a:t>Safely decrease the number of children entering foster care</a:t>
            </a:r>
            <a:r>
              <a:rPr lang="en-US" baseline="0" dirty="0" smtClean="0"/>
              <a:t> - </a:t>
            </a:r>
            <a:r>
              <a:rPr lang="en-US" sz="1200" dirty="0" smtClean="0"/>
              <a:t>Strengthen families to prevent maltreatment</a:t>
            </a:r>
            <a:r>
              <a:rPr lang="en-US" sz="1200" baseline="0" dirty="0" smtClean="0"/>
              <a:t> (prevention svcs)</a:t>
            </a:r>
            <a:endParaRPr lang="en-US" sz="1200" dirty="0" smtClean="0"/>
          </a:p>
          <a:p>
            <a:pPr marL="292100" indent="-292100">
              <a:spcAft>
                <a:spcPts val="1800"/>
              </a:spcAft>
              <a:buFont typeface="Arial" pitchFamily="34" charset="0"/>
              <a:buNone/>
              <a:defRPr/>
            </a:pPr>
            <a:r>
              <a:rPr lang="en-US" sz="1200" dirty="0" smtClean="0"/>
              <a:t>	Engaging</a:t>
            </a:r>
            <a:r>
              <a:rPr lang="en-US" sz="1200" baseline="0" dirty="0" smtClean="0"/>
              <a:t> families (including fathers and paternal extended family, “kin”)</a:t>
            </a:r>
          </a:p>
          <a:p>
            <a:pPr marL="292100" indent="-292100">
              <a:spcAft>
                <a:spcPts val="1800"/>
              </a:spcAft>
              <a:buFont typeface="Arial" pitchFamily="34" charset="0"/>
              <a:buNone/>
              <a:defRPr/>
            </a:pPr>
            <a:r>
              <a:rPr lang="en-US" sz="1200" baseline="0" dirty="0" smtClean="0"/>
              <a:t>	</a:t>
            </a:r>
            <a:r>
              <a:rPr lang="en-US" sz="1200" dirty="0" smtClean="0"/>
              <a:t>Provision</a:t>
            </a:r>
            <a:r>
              <a:rPr lang="en-US" sz="1200" baseline="0" dirty="0" smtClean="0"/>
              <a:t> of in-home services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FY12 is an estimate based on state submitted AFCARS files and CA data from CWS/CMS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12</a:t>
            </a:fld>
            <a:endParaRPr lang="en-US" dirty="0"/>
          </a:p>
        </p:txBody>
      </p:sp>
    </p:spTree>
    <p:extLst>
      <p:ext uri="{BB962C8B-B14F-4D97-AF65-F5344CB8AC3E}">
        <p14:creationId xmlns:p14="http://schemas.microsoft.com/office/powerpoint/2010/main" val="1727673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Patterns are really different from county to county</a:t>
            </a:r>
          </a:p>
          <a:p>
            <a:r>
              <a:rPr lang="en-US" dirty="0" smtClean="0"/>
              <a:t>Some</a:t>
            </a:r>
            <a:r>
              <a:rPr lang="en-US" baseline="0" dirty="0" smtClean="0"/>
              <a:t> have had considerable declines</a:t>
            </a:r>
          </a:p>
          <a:p>
            <a:r>
              <a:rPr lang="en-US" baseline="0" dirty="0" smtClean="0"/>
              <a:t>Starting to see some statewide uptick in some age groups (newborns and 6-10)</a:t>
            </a:r>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13</a:t>
            </a:fld>
            <a:endParaRPr lang="en-US" dirty="0"/>
          </a:p>
        </p:txBody>
      </p:sp>
    </p:spTree>
    <p:extLst>
      <p:ext uri="{BB962C8B-B14F-4D97-AF65-F5344CB8AC3E}">
        <p14:creationId xmlns:p14="http://schemas.microsoft.com/office/powerpoint/2010/main" val="3707857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14</a:t>
            </a:fld>
            <a:endParaRPr lang="en-US" dirty="0"/>
          </a:p>
        </p:txBody>
      </p:sp>
    </p:spTree>
    <p:extLst>
      <p:ext uri="{BB962C8B-B14F-4D97-AF65-F5344CB8AC3E}">
        <p14:creationId xmlns:p14="http://schemas.microsoft.com/office/powerpoint/2010/main" val="4230163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Likelihood, timeliness, and “permanence”</a:t>
            </a:r>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Strategies:</a:t>
            </a:r>
          </a:p>
          <a:p>
            <a:pPr marL="292100" indent="-292100">
              <a:spcAft>
                <a:spcPts val="1800"/>
              </a:spcAft>
              <a:buFont typeface="Arial" pitchFamily="34" charset="0"/>
              <a:buChar char="•"/>
              <a:defRPr/>
            </a:pPr>
            <a:r>
              <a:rPr lang="en-US" dirty="0" smtClean="0"/>
              <a:t>Safely decrease the length of stay for children in foster care, thereby increasing the number of exits from care</a:t>
            </a:r>
          </a:p>
          <a:p>
            <a:pPr marL="571500" indent="-279400">
              <a:spcAft>
                <a:spcPts val="1800"/>
              </a:spcAft>
              <a:buClr>
                <a:schemeClr val="tx1">
                  <a:lumMod val="75000"/>
                  <a:lumOff val="25000"/>
                </a:schemeClr>
              </a:buClr>
              <a:buFont typeface="Wingdings" pitchFamily="2" charset="2"/>
              <a:buChar char="v"/>
              <a:defRPr/>
            </a:pPr>
            <a:r>
              <a:rPr lang="en-US" sz="1200" dirty="0" smtClean="0"/>
              <a:t>Reunite children with birth parents when safe and</a:t>
            </a:r>
            <a:r>
              <a:rPr lang="en-US" sz="1200" baseline="0" dirty="0" smtClean="0"/>
              <a:t> </a:t>
            </a:r>
            <a:r>
              <a:rPr lang="en-US" sz="1200" dirty="0" smtClean="0"/>
              <a:t>appropriate to do so – (safety</a:t>
            </a:r>
            <a:r>
              <a:rPr lang="en-US" sz="1200" baseline="0" dirty="0" smtClean="0"/>
              <a:t> vs. risk)</a:t>
            </a:r>
            <a:endParaRPr lang="en-US" sz="1200" dirty="0" smtClean="0"/>
          </a:p>
          <a:p>
            <a:pPr marL="571500" indent="-279400">
              <a:spcAft>
                <a:spcPts val="1800"/>
              </a:spcAft>
              <a:buClr>
                <a:schemeClr val="tx1">
                  <a:lumMod val="75000"/>
                  <a:lumOff val="25000"/>
                </a:schemeClr>
              </a:buClr>
              <a:buFont typeface="Wingdings" pitchFamily="2" charset="2"/>
              <a:buChar char="v"/>
              <a:defRPr/>
            </a:pPr>
            <a:r>
              <a:rPr lang="en-US" sz="1200" dirty="0" smtClean="0"/>
              <a:t>Increase adoptions and legal guardianships (finding family/kin)</a:t>
            </a:r>
          </a:p>
          <a:p>
            <a:pPr marL="571500" indent="-279400">
              <a:spcAft>
                <a:spcPts val="1800"/>
              </a:spcAft>
              <a:buClr>
                <a:schemeClr val="tx1">
                  <a:lumMod val="75000"/>
                  <a:lumOff val="25000"/>
                </a:schemeClr>
              </a:buClr>
              <a:buFont typeface="Wingdings" pitchFamily="2" charset="2"/>
              <a:buChar char="v"/>
              <a:defRPr/>
            </a:pPr>
            <a:r>
              <a:rPr lang="en-US" sz="1200" dirty="0" smtClean="0"/>
              <a:t>Reduce</a:t>
            </a:r>
            <a:r>
              <a:rPr lang="en-US" sz="1200" baseline="0" dirty="0" smtClean="0"/>
              <a:t> use of congregate care, family settings with in-home services</a:t>
            </a:r>
            <a:endParaRPr lang="en-US" dirty="0" smtClean="0"/>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Likelihood, timeliness, and “permanence”</a:t>
            </a:r>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a:t>
            </a:r>
            <a:r>
              <a:rPr lang="en-US" baseline="0" dirty="0" smtClean="0"/>
              <a:t> July-Dec</a:t>
            </a:r>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19</a:t>
            </a:fld>
            <a:endParaRPr lang="en-US" dirty="0"/>
          </a:p>
        </p:txBody>
      </p:sp>
    </p:spTree>
    <p:extLst>
      <p:ext uri="{BB962C8B-B14F-4D97-AF65-F5344CB8AC3E}">
        <p14:creationId xmlns:p14="http://schemas.microsoft.com/office/powerpoint/2010/main" val="2281883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a:t>
            </a:r>
            <a:r>
              <a:rPr lang="en-US" baseline="0" dirty="0" smtClean="0"/>
              <a:t> July-Dec</a:t>
            </a:r>
          </a:p>
          <a:p>
            <a:r>
              <a:rPr lang="en-US" baseline="0" dirty="0" smtClean="0"/>
              <a:t>Remind about entry rates</a:t>
            </a:r>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20</a:t>
            </a:fld>
            <a:endParaRPr lang="en-US" dirty="0"/>
          </a:p>
        </p:txBody>
      </p:sp>
    </p:spTree>
    <p:extLst>
      <p:ext uri="{BB962C8B-B14F-4D97-AF65-F5344CB8AC3E}">
        <p14:creationId xmlns:p14="http://schemas.microsoft.com/office/powerpoint/2010/main" val="2281883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FY12 is an estimate based on state submitted AFCARS files and CA data from CWS/CMS</a:t>
            </a:r>
            <a:endParaRPr lang="en-US" baseline="0" dirty="0" smtClean="0"/>
          </a:p>
          <a:p>
            <a:r>
              <a:rPr lang="en-US" dirty="0" smtClean="0"/>
              <a:t>Ages 0-17 Point In Time on 9/30/xx</a:t>
            </a:r>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Likelihood, timeliness, and “permanence”</a:t>
            </a:r>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a:t>
            </a:r>
            <a:r>
              <a:rPr lang="en-US" baseline="0" dirty="0" smtClean="0"/>
              <a:t> July-Dec</a:t>
            </a:r>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23</a:t>
            </a:fld>
            <a:endParaRPr lang="en-US" dirty="0"/>
          </a:p>
        </p:txBody>
      </p:sp>
    </p:spTree>
    <p:extLst>
      <p:ext uri="{BB962C8B-B14F-4D97-AF65-F5344CB8AC3E}">
        <p14:creationId xmlns:p14="http://schemas.microsoft.com/office/powerpoint/2010/main" val="2281883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measures</a:t>
            </a:r>
            <a:r>
              <a:rPr lang="en-US" baseline="0" dirty="0" smtClean="0"/>
              <a:t> efforts/success at the “back end”</a:t>
            </a:r>
          </a:p>
          <a:p>
            <a:r>
              <a:rPr lang="en-US" baseline="0" dirty="0" smtClean="0"/>
              <a:t>Improvement in most areas</a:t>
            </a:r>
          </a:p>
          <a:p>
            <a:r>
              <a:rPr lang="en-US" baseline="0" dirty="0" smtClean="0"/>
              <a:t>Important to consider AGE (which is associated with exit type)</a:t>
            </a:r>
          </a:p>
          <a:p>
            <a:endParaRPr lang="en-US" baseline="0" dirty="0" smtClean="0"/>
          </a:p>
          <a:p>
            <a:r>
              <a:rPr lang="en-US" baseline="0" dirty="0" smtClean="0"/>
              <a:t>Q4 extract – time periods is Jan-Dec</a:t>
            </a:r>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25</a:t>
            </a:fld>
            <a:endParaRPr lang="en-US" dirty="0"/>
          </a:p>
        </p:txBody>
      </p:sp>
    </p:spTree>
    <p:extLst>
      <p:ext uri="{BB962C8B-B14F-4D97-AF65-F5344CB8AC3E}">
        <p14:creationId xmlns:p14="http://schemas.microsoft.com/office/powerpoint/2010/main" val="3087249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Likelihood, timeliness, and “permanence”</a:t>
            </a:r>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CW</a:t>
            </a:r>
            <a:r>
              <a:rPr lang="en-US" baseline="0" dirty="0" smtClean="0"/>
              <a:t> </a:t>
            </a:r>
            <a:r>
              <a:rPr lang="en-US" dirty="0" smtClean="0"/>
              <a:t>PIT</a:t>
            </a:r>
            <a:r>
              <a:rPr lang="en-US" baseline="0" dirty="0" smtClean="0"/>
              <a:t> counts on Jan 1 each year, children 18-20 years old</a:t>
            </a:r>
          </a:p>
          <a:p>
            <a:endParaRPr lang="en-US" baseline="0" dirty="0" smtClean="0"/>
          </a:p>
          <a:p>
            <a:r>
              <a:rPr lang="en-US" baseline="0" dirty="0" smtClean="0"/>
              <a:t>FC population increased from 2,807 in 2012 to 4,645 in 2013 [n=1,838 more children, 65% increase]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following placement types accounted for over 90% of the 1,838 children increase from ‘12-’13:</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--SILP (47%)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--Court Specified (20%)—this category used by ctys before SILP added to cws/cms, thus expect counts in future to shift from this category to SILP</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--Guard. Other (10%)</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--Kin (7%)</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--FFA (7%)</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increase reflected across all ethnic groups with Latino children accounting for largest proportion of 18-20yr olds in care: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Latino (42%), Black (33%), White (22%), Asian (3%)</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Also see increase in 18-20yr olds returning to FC for subsequent placement episode (Other Entries):</a:t>
            </a:r>
          </a:p>
          <a:p>
            <a:r>
              <a:rPr lang="en-US" baseline="0" dirty="0" smtClean="0"/>
              <a:t>Eightfold increase from 2011 (n=25) to 2012 (n=208) </a:t>
            </a:r>
          </a:p>
          <a:p>
            <a:r>
              <a:rPr lang="en-US" baseline="0" dirty="0" smtClean="0"/>
              <a:t>Again most going into SILP and Court specified homes</a:t>
            </a:r>
          </a:p>
          <a:p>
            <a:r>
              <a:rPr lang="en-US" baseline="0" dirty="0" smtClean="0"/>
              <a:t>These are children who had exited an earlier spell in FC, but elected to return to care as allowed by ab12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A3A929DE-1CED-4A68-9EFB-159607E3479D}" type="slidenum">
              <a:rPr lang="en-US" smtClean="0"/>
              <a:pPr/>
              <a:t>27</a:t>
            </a:fld>
            <a:endParaRPr lang="en-US" dirty="0"/>
          </a:p>
        </p:txBody>
      </p:sp>
    </p:spTree>
    <p:extLst>
      <p:ext uri="{BB962C8B-B14F-4D97-AF65-F5344CB8AC3E}">
        <p14:creationId xmlns:p14="http://schemas.microsoft.com/office/powerpoint/2010/main" val="3087249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Wide variability in growth in this population by county, with LA accounting for largest in sheer frequencies—(2012—1,383; 2013—1,716, n=+333); San Bernardino (2012—153; 2013—269, n=+116; Santa Clara (2012—72, 2013—136; n=+64); OC (2012—95, 2013—186, n=+91), San Diego (2012—134, 2012—263, n=+129), Sac (2012—126, 2013—274, n=+148); 10 </a:t>
            </a:r>
            <a:r>
              <a:rPr lang="en-US" baseline="0" dirty="0" err="1" smtClean="0"/>
              <a:t>ctys</a:t>
            </a:r>
            <a:r>
              <a:rPr lang="en-US" baseline="0" dirty="0" smtClean="0"/>
              <a:t> with most </a:t>
            </a:r>
            <a:r>
              <a:rPr lang="en-US" baseline="0" dirty="0" err="1" smtClean="0"/>
              <a:t>freqs</a:t>
            </a:r>
            <a:r>
              <a:rPr lang="en-US" baseline="0" dirty="0" smtClean="0"/>
              <a:t> (LA, al, sac, </a:t>
            </a:r>
            <a:r>
              <a:rPr lang="en-US" baseline="0" dirty="0" err="1" smtClean="0"/>
              <a:t>sbern</a:t>
            </a:r>
            <a:r>
              <a:rPr lang="en-US" baseline="0" dirty="0" smtClean="0"/>
              <a:t>, </a:t>
            </a:r>
            <a:r>
              <a:rPr lang="en-US" baseline="0" dirty="0" err="1" smtClean="0"/>
              <a:t>sd</a:t>
            </a:r>
            <a:r>
              <a:rPr lang="en-US" baseline="0" dirty="0" smtClean="0"/>
              <a:t>, </a:t>
            </a:r>
            <a:r>
              <a:rPr lang="en-US" baseline="0" dirty="0" err="1" smtClean="0"/>
              <a:t>riv</a:t>
            </a:r>
            <a:r>
              <a:rPr lang="en-US" baseline="0" dirty="0" smtClean="0"/>
              <a:t>, </a:t>
            </a:r>
            <a:r>
              <a:rPr lang="en-US" baseline="0" dirty="0" err="1" smtClean="0"/>
              <a:t>oc</a:t>
            </a:r>
            <a:r>
              <a:rPr lang="en-US" baseline="0" dirty="0" smtClean="0"/>
              <a:t>, </a:t>
            </a:r>
            <a:r>
              <a:rPr lang="en-US" baseline="0" dirty="0" err="1" smtClean="0"/>
              <a:t>sf</a:t>
            </a:r>
            <a:r>
              <a:rPr lang="en-US" baseline="0" dirty="0" smtClean="0"/>
              <a:t>, </a:t>
            </a:r>
            <a:r>
              <a:rPr lang="en-US" baseline="0" dirty="0" err="1" smtClean="0"/>
              <a:t>fres</a:t>
            </a:r>
            <a:r>
              <a:rPr lang="en-US" baseline="0" dirty="0" smtClean="0"/>
              <a:t>, </a:t>
            </a:r>
            <a:r>
              <a:rPr lang="en-US" baseline="0" dirty="0" err="1" smtClean="0"/>
              <a:t>sc</a:t>
            </a:r>
            <a:r>
              <a:rPr lang="en-US" baseline="0" dirty="0" smtClean="0"/>
              <a:t>) account for 80% of 18-20yr population.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not in terms of percent change from 2012-2013</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growth ‘12-’13 for 10 ctys with largest number of 18-20 year olds in FC:</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Los Angeles</a:t>
            </a:r>
            <a:r>
              <a:rPr lang="en-US" dirty="0" smtClean="0"/>
              <a:t> </a:t>
            </a:r>
            <a:r>
              <a:rPr lang="en-US" sz="1200" b="0" i="0" u="none" strike="noStrike" kern="1200" dirty="0" smtClean="0">
                <a:solidFill>
                  <a:schemeClr val="tx1"/>
                </a:solidFill>
                <a:effectLst/>
                <a:latin typeface="+mn-lt"/>
                <a:ea typeface="+mn-ea"/>
                <a:cs typeface="+mn-cs"/>
              </a:rPr>
              <a:t>24%</a:t>
            </a:r>
            <a:r>
              <a:rPr lang="en-US" dirty="0" smtClean="0"/>
              <a:t> </a:t>
            </a:r>
            <a:r>
              <a:rPr lang="en-US" sz="1200" b="1" i="0" u="none" strike="noStrike" kern="1200" dirty="0" smtClean="0">
                <a:solidFill>
                  <a:schemeClr val="tx1"/>
                </a:solidFill>
                <a:effectLst/>
                <a:latin typeface="+mn-lt"/>
                <a:ea typeface="+mn-ea"/>
                <a:cs typeface="+mn-cs"/>
              </a:rPr>
              <a:t>San Bernardino</a:t>
            </a:r>
            <a:r>
              <a:rPr lang="en-US" dirty="0" smtClean="0"/>
              <a:t> </a:t>
            </a:r>
            <a:r>
              <a:rPr lang="en-US" sz="1200" b="0" i="0" u="none" strike="noStrike" kern="1200" dirty="0" smtClean="0">
                <a:solidFill>
                  <a:schemeClr val="tx1"/>
                </a:solidFill>
                <a:effectLst/>
                <a:latin typeface="+mn-lt"/>
                <a:ea typeface="+mn-ea"/>
                <a:cs typeface="+mn-cs"/>
              </a:rPr>
              <a:t>76%</a:t>
            </a:r>
            <a:r>
              <a:rPr lang="en-US" dirty="0" smtClean="0"/>
              <a:t> </a:t>
            </a:r>
            <a:r>
              <a:rPr lang="en-US" sz="1200" b="1" i="0" u="none" strike="noStrike" kern="1200" dirty="0" smtClean="0">
                <a:solidFill>
                  <a:schemeClr val="tx1"/>
                </a:solidFill>
                <a:effectLst/>
                <a:latin typeface="+mn-lt"/>
                <a:ea typeface="+mn-ea"/>
                <a:cs typeface="+mn-cs"/>
              </a:rPr>
              <a:t>Santa Clara</a:t>
            </a:r>
            <a:r>
              <a:rPr lang="en-US" dirty="0" smtClean="0"/>
              <a:t> </a:t>
            </a:r>
            <a:r>
              <a:rPr lang="en-US" sz="1200" b="0" i="0" u="none" strike="noStrike" kern="1200" dirty="0" smtClean="0">
                <a:solidFill>
                  <a:schemeClr val="tx1"/>
                </a:solidFill>
                <a:effectLst/>
                <a:latin typeface="+mn-lt"/>
                <a:ea typeface="+mn-ea"/>
                <a:cs typeface="+mn-cs"/>
              </a:rPr>
              <a:t>89%</a:t>
            </a:r>
            <a:r>
              <a:rPr lang="en-US" dirty="0" smtClean="0"/>
              <a:t> </a:t>
            </a:r>
            <a:r>
              <a:rPr lang="en-US" sz="1200" b="1" i="0" u="none" strike="noStrike" kern="1200" dirty="0" smtClean="0">
                <a:solidFill>
                  <a:schemeClr val="tx1"/>
                </a:solidFill>
                <a:effectLst/>
                <a:latin typeface="+mn-lt"/>
                <a:ea typeface="+mn-ea"/>
                <a:cs typeface="+mn-cs"/>
              </a:rPr>
              <a:t>Alameda</a:t>
            </a:r>
            <a:r>
              <a:rPr lang="en-US" dirty="0" smtClean="0"/>
              <a:t> </a:t>
            </a:r>
            <a:r>
              <a:rPr lang="en-US" sz="1200" b="0" i="0" u="none" strike="noStrike" kern="1200" dirty="0" smtClean="0">
                <a:solidFill>
                  <a:schemeClr val="tx1"/>
                </a:solidFill>
                <a:effectLst/>
                <a:latin typeface="+mn-lt"/>
                <a:ea typeface="+mn-ea"/>
                <a:cs typeface="+mn-cs"/>
              </a:rPr>
              <a:t>89%</a:t>
            </a:r>
            <a:r>
              <a:rPr lang="en-US" dirty="0" smtClean="0"/>
              <a:t> </a:t>
            </a:r>
            <a:r>
              <a:rPr lang="en-US" sz="1200" b="1" i="0" u="none" strike="noStrike" kern="1200" dirty="0" smtClean="0">
                <a:solidFill>
                  <a:schemeClr val="tx1"/>
                </a:solidFill>
                <a:effectLst/>
                <a:latin typeface="+mn-lt"/>
                <a:ea typeface="+mn-ea"/>
                <a:cs typeface="+mn-cs"/>
              </a:rPr>
              <a:t>Orange</a:t>
            </a:r>
            <a:r>
              <a:rPr lang="en-US" dirty="0" smtClean="0"/>
              <a:t> </a:t>
            </a:r>
            <a:r>
              <a:rPr lang="en-US" sz="1200" b="0" i="0" u="none" strike="noStrike" kern="1200" dirty="0" smtClean="0">
                <a:solidFill>
                  <a:schemeClr val="tx1"/>
                </a:solidFill>
                <a:effectLst/>
                <a:latin typeface="+mn-lt"/>
                <a:ea typeface="+mn-ea"/>
                <a:cs typeface="+mn-cs"/>
              </a:rPr>
              <a:t>96%</a:t>
            </a:r>
            <a:r>
              <a:rPr lang="en-US" dirty="0" smtClean="0"/>
              <a:t> </a:t>
            </a:r>
            <a:r>
              <a:rPr lang="en-US" sz="1200" b="1" i="0" u="none" strike="noStrike" kern="1200" dirty="0" smtClean="0">
                <a:solidFill>
                  <a:schemeClr val="tx1"/>
                </a:solidFill>
                <a:effectLst/>
                <a:latin typeface="+mn-lt"/>
                <a:ea typeface="+mn-ea"/>
                <a:cs typeface="+mn-cs"/>
              </a:rPr>
              <a:t>San Diego</a:t>
            </a:r>
            <a:r>
              <a:rPr lang="en-US" dirty="0" smtClean="0"/>
              <a:t> </a:t>
            </a:r>
            <a:r>
              <a:rPr lang="en-US" sz="1200" b="0" i="0" u="none" strike="noStrike" kern="1200" dirty="0" smtClean="0">
                <a:solidFill>
                  <a:schemeClr val="tx1"/>
                </a:solidFill>
                <a:effectLst/>
                <a:latin typeface="+mn-lt"/>
                <a:ea typeface="+mn-ea"/>
                <a:cs typeface="+mn-cs"/>
              </a:rPr>
              <a:t>96%</a:t>
            </a:r>
            <a:r>
              <a:rPr lang="en-US" dirty="0" smtClean="0"/>
              <a:t> </a:t>
            </a:r>
            <a:r>
              <a:rPr lang="en-US" sz="1200" b="1" i="0" u="none" strike="noStrike" kern="1200" dirty="0" smtClean="0">
                <a:solidFill>
                  <a:schemeClr val="tx1"/>
                </a:solidFill>
                <a:effectLst/>
                <a:latin typeface="+mn-lt"/>
                <a:ea typeface="+mn-ea"/>
                <a:cs typeface="+mn-cs"/>
              </a:rPr>
              <a:t>San Francisco</a:t>
            </a:r>
            <a:r>
              <a:rPr lang="en-US" dirty="0" smtClean="0"/>
              <a:t> </a:t>
            </a:r>
            <a:r>
              <a:rPr lang="en-US" sz="1200" b="0" i="0" u="none" strike="noStrike" kern="1200" dirty="0" smtClean="0">
                <a:solidFill>
                  <a:schemeClr val="tx1"/>
                </a:solidFill>
                <a:effectLst/>
                <a:latin typeface="+mn-lt"/>
                <a:ea typeface="+mn-ea"/>
                <a:cs typeface="+mn-cs"/>
              </a:rPr>
              <a:t>98%</a:t>
            </a:r>
            <a:r>
              <a:rPr lang="en-US" dirty="0" smtClean="0"/>
              <a:t> </a:t>
            </a:r>
            <a:r>
              <a:rPr lang="en-US" sz="1200" b="1" i="0" u="none" strike="noStrike" kern="1200" dirty="0" smtClean="0">
                <a:solidFill>
                  <a:schemeClr val="tx1"/>
                </a:solidFill>
                <a:effectLst/>
                <a:latin typeface="+mn-lt"/>
                <a:ea typeface="+mn-ea"/>
                <a:cs typeface="+mn-cs"/>
              </a:rPr>
              <a:t>Sacramento</a:t>
            </a:r>
            <a:r>
              <a:rPr lang="en-US" dirty="0" smtClean="0"/>
              <a:t> </a:t>
            </a:r>
            <a:r>
              <a:rPr lang="en-US" sz="1200" b="0" i="0" u="none" strike="noStrike" kern="1200" dirty="0" smtClean="0">
                <a:solidFill>
                  <a:schemeClr val="tx1"/>
                </a:solidFill>
                <a:effectLst/>
                <a:latin typeface="+mn-lt"/>
                <a:ea typeface="+mn-ea"/>
                <a:cs typeface="+mn-cs"/>
              </a:rPr>
              <a:t>117%</a:t>
            </a:r>
            <a:r>
              <a:rPr lang="en-US" dirty="0" smtClean="0"/>
              <a:t> </a:t>
            </a:r>
            <a:r>
              <a:rPr lang="en-US" sz="1200" b="1" i="0" u="none" strike="noStrike" kern="1200" dirty="0" smtClean="0">
                <a:solidFill>
                  <a:schemeClr val="tx1"/>
                </a:solidFill>
                <a:effectLst/>
                <a:latin typeface="+mn-lt"/>
                <a:ea typeface="+mn-ea"/>
                <a:cs typeface="+mn-cs"/>
              </a:rPr>
              <a:t>Fresno</a:t>
            </a:r>
            <a:r>
              <a:rPr lang="en-US" dirty="0" smtClean="0"/>
              <a:t> </a:t>
            </a:r>
            <a:r>
              <a:rPr lang="en-US" sz="1200" b="0" i="0" u="none" strike="noStrike" kern="1200" dirty="0" smtClean="0">
                <a:solidFill>
                  <a:schemeClr val="tx1"/>
                </a:solidFill>
                <a:effectLst/>
                <a:latin typeface="+mn-lt"/>
                <a:ea typeface="+mn-ea"/>
                <a:cs typeface="+mn-cs"/>
              </a:rPr>
              <a:t>134%</a:t>
            </a:r>
            <a:r>
              <a:rPr lang="en-US" dirty="0" smtClean="0"/>
              <a:t> </a:t>
            </a:r>
            <a:r>
              <a:rPr lang="en-US" sz="1200" b="1" i="0" u="none" strike="noStrike" kern="1200" dirty="0" smtClean="0">
                <a:solidFill>
                  <a:schemeClr val="tx1"/>
                </a:solidFill>
                <a:effectLst/>
                <a:latin typeface="+mn-lt"/>
                <a:ea typeface="+mn-ea"/>
                <a:cs typeface="+mn-cs"/>
              </a:rPr>
              <a:t>Riverside</a:t>
            </a:r>
            <a:r>
              <a:rPr lang="en-US" dirty="0" smtClean="0"/>
              <a:t> </a:t>
            </a:r>
            <a:r>
              <a:rPr lang="en-US" sz="1200" b="0" i="0" u="none" strike="noStrike" kern="1200" dirty="0" smtClean="0">
                <a:solidFill>
                  <a:schemeClr val="tx1"/>
                </a:solidFill>
                <a:effectLst/>
                <a:latin typeface="+mn-lt"/>
                <a:ea typeface="+mn-ea"/>
                <a:cs typeface="+mn-cs"/>
              </a:rPr>
              <a:t>135%</a:t>
            </a:r>
            <a:r>
              <a:rPr lang="en-US" dirty="0" smtClean="0"/>
              <a:t> </a:t>
            </a:r>
            <a:r>
              <a:rPr lang="en-US" baseline="0" dirty="0" smtClean="0"/>
              <a:t>; (</a:t>
            </a:r>
            <a:r>
              <a:rPr lang="en-US" sz="1200" b="1" i="0" u="none" strike="noStrike" kern="1200" dirty="0" smtClean="0">
                <a:solidFill>
                  <a:schemeClr val="tx1"/>
                </a:solidFill>
                <a:effectLst/>
                <a:latin typeface="+mn-lt"/>
                <a:ea typeface="+mn-ea"/>
                <a:cs typeface="+mn-cs"/>
              </a:rPr>
              <a:t>California</a:t>
            </a:r>
            <a:r>
              <a:rPr lang="en-US" dirty="0" smtClean="0"/>
              <a:t> </a:t>
            </a:r>
            <a:r>
              <a:rPr lang="en-US" sz="1200" b="0" i="0" u="none" strike="noStrike" kern="1200" dirty="0" smtClean="0">
                <a:solidFill>
                  <a:schemeClr val="tx1"/>
                </a:solidFill>
                <a:effectLst/>
                <a:latin typeface="+mn-lt"/>
                <a:ea typeface="+mn-ea"/>
                <a:cs typeface="+mn-cs"/>
              </a:rPr>
              <a:t>65%)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Not in</a:t>
            </a:r>
            <a:r>
              <a:rPr lang="en-US" sz="1200" b="0" i="0" u="none" strike="noStrike" kern="1200" baseline="0" dirty="0" smtClean="0">
                <a:solidFill>
                  <a:schemeClr val="tx1"/>
                </a:solidFill>
                <a:effectLst/>
                <a:latin typeface="+mn-lt"/>
                <a:ea typeface="+mn-ea"/>
                <a:cs typeface="+mn-cs"/>
              </a:rPr>
              <a:t> graph:</a:t>
            </a: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missing dta=alpine, mono, sierra, modoc, mariposa, kings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ctys with 0% change=imperial, napa, del norte, san benito, glenn, inyo, plumas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ctys with 200%+ change=colusa, siskiyou, tulare, tuolumne, yolo</a:t>
            </a:r>
            <a:r>
              <a:rPr lang="en-US" dirty="0" smtClean="0"/>
              <a:t> </a:t>
            </a:r>
            <a:endParaRPr lang="en-US" baseline="0" dirty="0" smtClean="0"/>
          </a:p>
        </p:txBody>
      </p:sp>
      <p:sp>
        <p:nvSpPr>
          <p:cNvPr id="4" name="Slide Number Placeholder 3"/>
          <p:cNvSpPr>
            <a:spLocks noGrp="1"/>
          </p:cNvSpPr>
          <p:nvPr>
            <p:ph type="sldNum" sz="quarter" idx="10"/>
          </p:nvPr>
        </p:nvSpPr>
        <p:spPr/>
        <p:txBody>
          <a:bodyPr/>
          <a:lstStyle/>
          <a:p>
            <a:fld id="{A3A929DE-1CED-4A68-9EFB-159607E3479D}" type="slidenum">
              <a:rPr lang="en-US" smtClean="0"/>
              <a:pPr/>
              <a:t>28</a:t>
            </a:fld>
            <a:endParaRPr lang="en-US" dirty="0"/>
          </a:p>
        </p:txBody>
      </p:sp>
    </p:spTree>
    <p:extLst>
      <p:ext uri="{BB962C8B-B14F-4D97-AF65-F5344CB8AC3E}">
        <p14:creationId xmlns:p14="http://schemas.microsoft.com/office/powerpoint/2010/main" val="3087249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Drop </a:t>
            </a:r>
            <a:r>
              <a:rPr lang="en-US" baseline="0" dirty="0" smtClean="0"/>
              <a:t>in t</a:t>
            </a:r>
            <a:r>
              <a:rPr lang="en-US" dirty="0" smtClean="0"/>
              <a:t>otal</a:t>
            </a:r>
            <a:r>
              <a:rPr lang="en-US" baseline="0" dirty="0" smtClean="0"/>
              <a:t> exits for 17-18 year olds: 2008—5,389, 2012—2485  [a 54% decrease, n=-2,904]</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Of the</a:t>
            </a:r>
            <a:r>
              <a:rPr lang="en-US" baseline="0" dirty="0" smtClean="0"/>
              <a:t> 17-18 year olds exiting, higher proportion are discharged to permanency</a:t>
            </a:r>
            <a:endParaRPr lang="en-US" dirty="0" smtClean="0"/>
          </a:p>
          <a:p>
            <a:r>
              <a:rPr lang="en-US" baseline="0" dirty="0" smtClean="0"/>
              <a:t>(Perm exits as proportion of all exits:  2008=20%, 2011=20%, 2012=30%)</a:t>
            </a:r>
          </a:p>
          <a:p>
            <a:endParaRPr lang="en-US" baseline="0" dirty="0" smtClean="0"/>
          </a:p>
          <a:p>
            <a:r>
              <a:rPr lang="en-US" baseline="0" dirty="0" smtClean="0"/>
              <a:t>Also for 15-16 year olds exiting seeing higher proportion discharged to permanency </a:t>
            </a:r>
          </a:p>
          <a:p>
            <a:r>
              <a:rPr lang="en-US" baseline="0" dirty="0" smtClean="0"/>
              <a:t>(Perm exits as proportion of all exits: 2008=82%, 2011=87%, 2012=88%)</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29</a:t>
            </a:fld>
            <a:endParaRPr lang="en-US" dirty="0"/>
          </a:p>
        </p:txBody>
      </p:sp>
    </p:spTree>
    <p:extLst>
      <p:ext uri="{BB962C8B-B14F-4D97-AF65-F5344CB8AC3E}">
        <p14:creationId xmlns:p14="http://schemas.microsoft.com/office/powerpoint/2010/main" val="3087249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Partnership between AOC</a:t>
            </a:r>
            <a:r>
              <a:rPr lang="en-US" baseline="0" dirty="0" smtClean="0"/>
              <a:t> and CDSS/UCB</a:t>
            </a:r>
            <a:endParaRPr lang="en-US" dirty="0" smtClean="0"/>
          </a:p>
          <a:p>
            <a:r>
              <a:rPr lang="en-US" dirty="0" smtClean="0"/>
              <a:t>AOC responds to requests for data on California’s dependency caseload</a:t>
            </a:r>
          </a:p>
          <a:p>
            <a:pPr eaLnBrk="1" hangingPunct="1"/>
            <a:r>
              <a:rPr lang="en-US" dirty="0" smtClean="0"/>
              <a:t>No statewide case management system for 58 ctys</a:t>
            </a:r>
          </a:p>
          <a:p>
            <a:pPr eaLnBrk="1" hangingPunct="1"/>
            <a:r>
              <a:rPr lang="en-US" dirty="0" smtClean="0"/>
              <a:t>Common statewide element: Case Filings</a:t>
            </a:r>
          </a:p>
          <a:p>
            <a:pPr eaLnBrk="1" hangingPunct="1"/>
            <a:endParaRPr lang="en-US" dirty="0" smtClean="0"/>
          </a:p>
          <a:p>
            <a:pPr eaLnBrk="1" hangingPunct="1">
              <a:spcBef>
                <a:spcPct val="0"/>
              </a:spcBef>
            </a:pPr>
            <a:endParaRPr lang="en-US" dirty="0" smtClean="0"/>
          </a:p>
        </p:txBody>
      </p:sp>
      <p:sp>
        <p:nvSpPr>
          <p:cNvPr id="4" name="Slide Number Placeholder 3"/>
          <p:cNvSpPr>
            <a:spLocks noGrp="1"/>
          </p:cNvSpPr>
          <p:nvPr>
            <p:ph type="sldNum" sz="quarter" idx="5"/>
          </p:nvPr>
        </p:nvSpPr>
        <p:spPr/>
        <p:txBody>
          <a:bodyPr/>
          <a:lstStyle/>
          <a:p>
            <a:pPr>
              <a:defRPr/>
            </a:pPr>
            <a:fld id="{347E7474-250B-49E2-A879-C0F45690274D}" type="slidenum">
              <a:rPr lang="en-US" smtClean="0">
                <a:solidFill>
                  <a:prstClr val="black"/>
                </a:solidFill>
              </a:rPr>
              <a:pPr>
                <a:defRPr/>
              </a:pPr>
              <a:t>30</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Live demonstration of tool features if time permits.</a:t>
            </a:r>
            <a:endParaRPr lang="en-US" dirty="0"/>
          </a:p>
        </p:txBody>
      </p:sp>
      <p:sp>
        <p:nvSpPr>
          <p:cNvPr id="4" name="Slide Number Placeholder 3"/>
          <p:cNvSpPr>
            <a:spLocks noGrp="1"/>
          </p:cNvSpPr>
          <p:nvPr>
            <p:ph type="sldNum" sz="quarter" idx="10"/>
          </p:nvPr>
        </p:nvSpPr>
        <p:spPr/>
        <p:txBody>
          <a:bodyPr/>
          <a:lstStyle/>
          <a:p>
            <a:fld id="{A55474DE-6E90-43ED-8F02-1EC46D798054}"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23857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(Point in time on 10/1, Child</a:t>
            </a:r>
            <a:r>
              <a:rPr lang="en-US" sz="1200" kern="1200" baseline="0" dirty="0" smtClean="0">
                <a:solidFill>
                  <a:schemeClr val="tx1"/>
                </a:solidFill>
                <a:effectLst/>
                <a:latin typeface="+mn-lt"/>
                <a:ea typeface="+mn-ea"/>
                <a:cs typeface="+mn-cs"/>
              </a:rPr>
              <a:t> Welfare only, ages 0-17</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this time period, reduction occurred in almost every county.  In the most recent year or two, however, the number of children in care has flattened out and started in increase in several counties.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Notice that entries have been relatively stable except</a:t>
            </a:r>
            <a:r>
              <a:rPr lang="en-US" sz="1200" kern="1200" baseline="0" dirty="0" smtClean="0">
                <a:solidFill>
                  <a:schemeClr val="tx1"/>
                </a:solidFill>
                <a:effectLst/>
                <a:latin typeface="+mn-lt"/>
                <a:ea typeface="+mn-ea"/>
                <a:cs typeface="+mn-cs"/>
              </a:rPr>
              <a:t> for a drop in 2008 – entries are starting to creep up in many counties and if exits don’t keep up, we will start to see an increase in the number in care. (Already are in a few counties.)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 think this is counter to what many people believe is the reason for the decline in the number in care – many people think it has been a significant reduction in entries. (And it has been in some counties… but at the state level this is not the case.)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3A929DE-1CED-4A68-9EFB-159607E3479D}"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bench</a:t>
            </a:r>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4</a:t>
            </a:fld>
            <a:endParaRPr lang="en-US" dirty="0"/>
          </a:p>
        </p:txBody>
      </p:sp>
    </p:spTree>
    <p:extLst>
      <p:ext uri="{BB962C8B-B14F-4D97-AF65-F5344CB8AC3E}">
        <p14:creationId xmlns:p14="http://schemas.microsoft.com/office/powerpoint/2010/main" val="2939085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bench</a:t>
            </a:r>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5</a:t>
            </a:fld>
            <a:endParaRPr lang="en-US" dirty="0"/>
          </a:p>
        </p:txBody>
      </p:sp>
    </p:spTree>
    <p:extLst>
      <p:ext uri="{BB962C8B-B14F-4D97-AF65-F5344CB8AC3E}">
        <p14:creationId xmlns:p14="http://schemas.microsoft.com/office/powerpoint/2010/main" val="3478780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(Point in time on 10/1, Child</a:t>
            </a:r>
            <a:r>
              <a:rPr lang="en-US" sz="1200" kern="1200" baseline="0" dirty="0" smtClean="0">
                <a:solidFill>
                  <a:schemeClr val="tx1"/>
                </a:solidFill>
                <a:effectLst/>
                <a:latin typeface="+mn-lt"/>
                <a:ea typeface="+mn-ea"/>
                <a:cs typeface="+mn-cs"/>
              </a:rPr>
              <a:t> Welfare only, ages 0-17</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ADD STATE RATE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this time period, reduction occurred in almost every county.  In the most recent year or two, however, the number of children in care has flattened out and started in increase in several counties.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in-care rate in CA is similar to the national rate (slightly higher).  For every 1,000 children, about 5 are in out of home care.</a:t>
            </a:r>
            <a:r>
              <a:rPr lang="en-US" sz="1200" b="1" kern="1200" baseline="0" dirty="0" smtClean="0">
                <a:solidFill>
                  <a:schemeClr val="tx1"/>
                </a:solidFill>
                <a:effectLst/>
                <a:latin typeface="+mn-lt"/>
                <a:ea typeface="+mn-ea"/>
                <a:cs typeface="+mn-cs"/>
              </a:rPr>
              <a:t>  </a:t>
            </a:r>
            <a:r>
              <a:rPr lang="en-US" b="0" dirty="0" smtClean="0"/>
              <a:t>Rate</a:t>
            </a:r>
            <a:r>
              <a:rPr lang="en-US" b="0" baseline="0" dirty="0" smtClean="0"/>
              <a:t> is per 1,000 in the child population (estimates)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Much higher for African American and Native American children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Notice that entries have been relatively stable except</a:t>
            </a:r>
            <a:r>
              <a:rPr lang="en-US" sz="1200" kern="1200" baseline="0" dirty="0" smtClean="0">
                <a:solidFill>
                  <a:schemeClr val="tx1"/>
                </a:solidFill>
                <a:effectLst/>
                <a:latin typeface="+mn-lt"/>
                <a:ea typeface="+mn-ea"/>
                <a:cs typeface="+mn-cs"/>
              </a:rPr>
              <a:t> for a drop in 2008 – entries are starting to creep up in many counties and if exits don’t keep up, we will start to see an increase in the number in care. (Already are in a few counties.)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 think this is counter to what many people believe is the reason for the decline in the number in care – many people think it has been a significant reduction in entries. (And it has been in some counties… but at the state level this is not the case.)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3A929DE-1CED-4A68-9EFB-159607E3479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entry rates are highest for infants,</a:t>
            </a:r>
            <a:r>
              <a:rPr lang="en-US" baseline="0" dirty="0" smtClean="0"/>
              <a:t> in care rates are highest for teens.  </a:t>
            </a:r>
          </a:p>
          <a:p>
            <a:endParaRPr lang="en-US" baseline="0" dirty="0" smtClean="0"/>
          </a:p>
          <a:p>
            <a:r>
              <a:rPr lang="en-US" baseline="0" dirty="0" smtClean="0"/>
              <a:t>Incidence rates per 1,000 child population  - uses # in care on July 1, 2012 (ages 0-17)</a:t>
            </a:r>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dirty="0" smtClean="0"/>
              <a:t>Time period is October-March (Oct2000-Mar2001,</a:t>
            </a:r>
            <a:r>
              <a:rPr lang="en-US" baseline="0" dirty="0" smtClean="0"/>
              <a:t> Oct 2001-march 2002, etc</a:t>
            </a:r>
            <a:r>
              <a:rPr lang="en-US" baseline="0" dirty="0" smtClean="0"/>
              <a:t>…)</a:t>
            </a:r>
          </a:p>
          <a:p>
            <a:r>
              <a:rPr lang="en-US" baseline="0" dirty="0" smtClean="0"/>
              <a:t>CA most recent performance=93.1</a:t>
            </a:r>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speaks to “front end” services – primary</a:t>
            </a:r>
            <a:r>
              <a:rPr lang="en-US" baseline="0" dirty="0" smtClean="0"/>
              <a:t> prevention, in home services etc…  </a:t>
            </a:r>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76865"/>
            <a:ext cx="2804871" cy="2147854"/>
          </a:xfrm>
          <a:prstGeom prst="rect">
            <a:avLst/>
          </a:prstGeom>
        </p:spPr>
        <p:txBody>
          <a:bodyPr>
            <a:normAutofit/>
          </a:bodyPr>
          <a:lstStyle>
            <a:lvl1pPr algn="l">
              <a:defRPr sz="4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042084"/>
            <a:ext cx="2804871" cy="1820984"/>
          </a:xfrm>
          <a:prstGeom prst="rect">
            <a:avLst/>
          </a:prstGeo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3065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64768"/>
            <a:ext cx="8229600" cy="835723"/>
          </a:xfrm>
          <a:prstGeom prst="rect">
            <a:avLst/>
          </a:prstGeom>
        </p:spPr>
        <p:txBody>
          <a:bodyPr/>
          <a:lstStyle>
            <a:lvl1pPr algn="l">
              <a:defRPr sz="3600">
                <a:solidFill>
                  <a:srgbClr val="4D022E"/>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55701"/>
            <a:ext cx="8229600" cy="4525963"/>
          </a:xfrm>
          <a:prstGeom prst="rect">
            <a:avLst/>
          </a:prstGeom>
        </p:spPr>
        <p:txBody>
          <a:bodyPr/>
          <a:lstStyle>
            <a:lvl1pPr>
              <a:defRPr>
                <a:solidFill>
                  <a:srgbClr val="4D4141"/>
                </a:solidFill>
              </a:defRPr>
            </a:lvl1pPr>
            <a:lvl2pPr>
              <a:defRPr>
                <a:solidFill>
                  <a:srgbClr val="4D4141"/>
                </a:solidFill>
              </a:defRPr>
            </a:lvl2pPr>
            <a:lvl3pPr>
              <a:defRPr>
                <a:solidFill>
                  <a:srgbClr val="4D4141"/>
                </a:solidFill>
              </a:defRPr>
            </a:lvl3pPr>
            <a:lvl4pPr>
              <a:defRPr>
                <a:solidFill>
                  <a:srgbClr val="4D4141"/>
                </a:solidFill>
              </a:defRPr>
            </a:lvl4pPr>
            <a:lvl5pPr>
              <a:defRPr>
                <a:solidFill>
                  <a:srgbClr val="4D414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398ACB1-3594-2B4B-9E64-61224948F801}" type="slidenum">
              <a:rPr lang="en-US" smtClean="0"/>
              <a:pPr/>
              <a:t>‹#›</a:t>
            </a:fld>
            <a:endParaRPr lang="en-US" dirty="0"/>
          </a:p>
        </p:txBody>
      </p:sp>
    </p:spTree>
    <p:extLst>
      <p:ext uri="{BB962C8B-B14F-4D97-AF65-F5344CB8AC3E}">
        <p14:creationId xmlns:p14="http://schemas.microsoft.com/office/powerpoint/2010/main" val="14686982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9970"/>
            <a:ext cx="8229600" cy="877668"/>
          </a:xfrm>
          <a:prstGeom prst="rect">
            <a:avLst/>
          </a:prstGeom>
        </p:spPr>
        <p:txBody>
          <a:bodyPr/>
          <a:lstStyle>
            <a:lvl1pPr algn="l">
              <a:defRPr sz="3600">
                <a:solidFill>
                  <a:srgbClr val="4D022E"/>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531753"/>
            <a:ext cx="4038600" cy="3799501"/>
          </a:xfrm>
          <a:prstGeom prst="rect">
            <a:avLst/>
          </a:prstGeom>
        </p:spPr>
        <p:txBody>
          <a:bodyPr/>
          <a:lstStyle>
            <a:lvl1pPr>
              <a:defRPr sz="2800">
                <a:solidFill>
                  <a:srgbClr val="4D4141"/>
                </a:solidFill>
              </a:defRPr>
            </a:lvl1pPr>
            <a:lvl2pPr>
              <a:defRPr sz="2400">
                <a:solidFill>
                  <a:srgbClr val="4D4141"/>
                </a:solidFill>
              </a:defRPr>
            </a:lvl2pPr>
            <a:lvl3pPr>
              <a:defRPr sz="2000">
                <a:solidFill>
                  <a:srgbClr val="4D4141"/>
                </a:solidFill>
              </a:defRPr>
            </a:lvl3pPr>
            <a:lvl4pPr>
              <a:defRPr sz="1800">
                <a:solidFill>
                  <a:srgbClr val="4D4141"/>
                </a:solidFill>
              </a:defRPr>
            </a:lvl4pPr>
            <a:lvl5pPr>
              <a:defRPr sz="1800">
                <a:solidFill>
                  <a:srgbClr val="4D414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31753"/>
            <a:ext cx="4038600" cy="4103709"/>
          </a:xfrm>
          <a:prstGeom prst="rect">
            <a:avLst/>
          </a:prstGeom>
        </p:spPr>
        <p:txBody>
          <a:bodyPr/>
          <a:lstStyle>
            <a:lvl1pPr>
              <a:defRPr sz="2800">
                <a:solidFill>
                  <a:srgbClr val="4D4141"/>
                </a:solidFill>
              </a:defRPr>
            </a:lvl1pPr>
            <a:lvl2pPr>
              <a:defRPr sz="2400">
                <a:solidFill>
                  <a:srgbClr val="4D4141"/>
                </a:solidFill>
              </a:defRPr>
            </a:lvl2pPr>
            <a:lvl3pPr>
              <a:defRPr sz="2000">
                <a:solidFill>
                  <a:srgbClr val="4D4141"/>
                </a:solidFill>
              </a:defRPr>
            </a:lvl3pPr>
            <a:lvl4pPr>
              <a:defRPr sz="1800">
                <a:solidFill>
                  <a:srgbClr val="4D4141"/>
                </a:solidFill>
              </a:defRPr>
            </a:lvl4pPr>
            <a:lvl5pPr>
              <a:defRPr sz="1800">
                <a:solidFill>
                  <a:srgbClr val="4D414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398ACB1-3594-2B4B-9E64-61224948F801}" type="slidenum">
              <a:rPr lang="en-US" smtClean="0"/>
              <a:pPr/>
              <a:t>‹#›</a:t>
            </a:fld>
            <a:endParaRPr lang="en-US" dirty="0"/>
          </a:p>
        </p:txBody>
      </p:sp>
    </p:spTree>
    <p:extLst>
      <p:ext uri="{BB962C8B-B14F-4D97-AF65-F5344CB8AC3E}">
        <p14:creationId xmlns:p14="http://schemas.microsoft.com/office/powerpoint/2010/main" val="2538591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935206"/>
            <a:ext cx="7772400" cy="1362075"/>
          </a:xfrm>
          <a:prstGeom prst="rect">
            <a:avLst/>
          </a:prstGeom>
        </p:spPr>
        <p:txBody>
          <a:bodyPr anchor="t"/>
          <a:lstStyle>
            <a:lvl1pPr algn="l">
              <a:defRPr sz="4000" b="1" cap="all">
                <a:solidFill>
                  <a:srgbClr val="4D022E"/>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35019"/>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398ACB1-3594-2B4B-9E64-61224948F801}" type="slidenum">
              <a:rPr lang="en-US" smtClean="0"/>
              <a:pPr/>
              <a:t>‹#›</a:t>
            </a:fld>
            <a:endParaRPr lang="en-US" dirty="0"/>
          </a:p>
        </p:txBody>
      </p:sp>
    </p:spTree>
    <p:extLst>
      <p:ext uri="{BB962C8B-B14F-4D97-AF65-F5344CB8AC3E}">
        <p14:creationId xmlns:p14="http://schemas.microsoft.com/office/powerpoint/2010/main" val="53548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4798889"/>
          </a:xfrm>
          <a:prstGeom prst="rect">
            <a:avLst/>
          </a:prstGeom>
        </p:spPr>
        <p:txBody>
          <a:bodyPr anchor="ctr"/>
          <a:lstStyle>
            <a:lvl1pPr>
              <a:defRPr sz="4000">
                <a:solidFill>
                  <a:schemeClr val="bg1"/>
                </a:solidFil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4398ACB1-3594-2B4B-9E64-61224948F801}" type="slidenum">
              <a:rPr lang="en-US" smtClean="0"/>
              <a:pPr/>
              <a:t>‹#›</a:t>
            </a:fld>
            <a:endParaRPr lang="en-US" dirty="0"/>
          </a:p>
        </p:txBody>
      </p:sp>
    </p:spTree>
    <p:extLst>
      <p:ext uri="{BB962C8B-B14F-4D97-AF65-F5344CB8AC3E}">
        <p14:creationId xmlns:p14="http://schemas.microsoft.com/office/powerpoint/2010/main" val="3849201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98ACB1-3594-2B4B-9E64-61224948F801}" type="slidenum">
              <a:rPr lang="en-US" smtClean="0"/>
              <a:pPr/>
              <a:t>‹#›</a:t>
            </a:fld>
            <a:endParaRPr lang="en-US" dirty="0"/>
          </a:p>
        </p:txBody>
      </p:sp>
      <p:sp>
        <p:nvSpPr>
          <p:cNvPr id="5" name="Text Placeholder 2"/>
          <p:cNvSpPr>
            <a:spLocks noGrp="1"/>
          </p:cNvSpPr>
          <p:nvPr>
            <p:ph type="body" idx="1" hasCustomPrompt="1"/>
          </p:nvPr>
        </p:nvSpPr>
        <p:spPr>
          <a:xfrm>
            <a:off x="478954" y="2966033"/>
            <a:ext cx="7772400" cy="1380025"/>
          </a:xfrm>
          <a:prstGeom prst="rect">
            <a:avLst/>
          </a:prstGeom>
        </p:spPr>
        <p:txBody>
          <a:bodyPr anchor="ct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www.casey.org</a:t>
            </a:r>
            <a:endParaRPr lang="en-US" dirty="0" smtClean="0"/>
          </a:p>
        </p:txBody>
      </p:sp>
    </p:spTree>
    <p:extLst>
      <p:ext uri="{BB962C8B-B14F-4D97-AF65-F5344CB8AC3E}">
        <p14:creationId xmlns:p14="http://schemas.microsoft.com/office/powerpoint/2010/main" val="366002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AF8CB-D886-DD49-9F97-004DA86F4523}" type="datetimeFigureOut">
              <a:rPr lang="en-US" smtClean="0"/>
              <a:pPr/>
              <a:t>4/30/2013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8ACB1-3594-2B4B-9E64-61224948F801}" type="slidenum">
              <a:rPr lang="en-US" smtClean="0"/>
              <a:pPr/>
              <a:t>‹#›</a:t>
            </a:fld>
            <a:endParaRPr lang="en-US" dirty="0"/>
          </a:p>
        </p:txBody>
      </p:sp>
    </p:spTree>
    <p:extLst>
      <p:ext uri="{BB962C8B-B14F-4D97-AF65-F5344CB8AC3E}">
        <p14:creationId xmlns:p14="http://schemas.microsoft.com/office/powerpoint/2010/main" val="16511025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90" r:id="rId3"/>
    <p:sldLayoutId id="2147483689" r:id="rId4"/>
    <p:sldLayoutId id="2147483692" r:id="rId5"/>
    <p:sldLayoutId id="2147483693"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ssr.berkeley.edu/ucb_childwelfare/default.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ourts.ca.gov/brc.htm#acc18886"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76865"/>
            <a:ext cx="3451485" cy="2147854"/>
          </a:xfrm>
        </p:spPr>
        <p:txBody>
          <a:bodyPr>
            <a:normAutofit/>
          </a:bodyPr>
          <a:lstStyle/>
          <a:p>
            <a:r>
              <a:rPr lang="en-US" dirty="0"/>
              <a:t>Trends in Child Welfare Outcomes</a:t>
            </a:r>
          </a:p>
        </p:txBody>
      </p:sp>
      <p:sp>
        <p:nvSpPr>
          <p:cNvPr id="3" name="Subtitle 2"/>
          <p:cNvSpPr>
            <a:spLocks noGrp="1"/>
          </p:cNvSpPr>
          <p:nvPr>
            <p:ph type="subTitle" idx="1"/>
          </p:nvPr>
        </p:nvSpPr>
        <p:spPr/>
        <p:txBody>
          <a:bodyPr/>
          <a:lstStyle/>
          <a:p>
            <a:r>
              <a:rPr lang="en-US" dirty="0" smtClean="0"/>
              <a:t>CA Blue Ribbon Commission</a:t>
            </a:r>
          </a:p>
          <a:p>
            <a:r>
              <a:rPr lang="en-US" dirty="0" smtClean="0"/>
              <a:t>May1, 2013</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792" y="5913626"/>
            <a:ext cx="4147892" cy="557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58814" y="6351159"/>
            <a:ext cx="3391787" cy="461665"/>
          </a:xfrm>
          <a:prstGeom prst="rect">
            <a:avLst/>
          </a:prstGeom>
        </p:spPr>
        <p:txBody>
          <a:bodyPr wrap="square">
            <a:spAutoFit/>
          </a:bodyPr>
          <a:lstStyle/>
          <a:p>
            <a:pPr>
              <a:spcBef>
                <a:spcPts val="0"/>
              </a:spcBef>
            </a:pPr>
            <a:r>
              <a:rPr lang="en-US" sz="800" i="1" dirty="0">
                <a:solidFill>
                  <a:srgbClr val="002060"/>
                </a:solidFill>
              </a:rPr>
              <a:t>The Performance Indicators Project is a collaboration of </a:t>
            </a:r>
            <a:r>
              <a:rPr lang="en-US" sz="800" i="1" dirty="0" smtClean="0">
                <a:solidFill>
                  <a:srgbClr val="002060"/>
                </a:solidFill>
              </a:rPr>
              <a:t>the </a:t>
            </a:r>
          </a:p>
          <a:p>
            <a:pPr>
              <a:spcBef>
                <a:spcPts val="0"/>
              </a:spcBef>
            </a:pPr>
            <a:r>
              <a:rPr lang="en-US" sz="800" i="1" dirty="0" smtClean="0">
                <a:solidFill>
                  <a:srgbClr val="002060"/>
                </a:solidFill>
              </a:rPr>
              <a:t>California Department of Social Services and UC Berkeley, </a:t>
            </a:r>
          </a:p>
          <a:p>
            <a:pPr>
              <a:spcBef>
                <a:spcPts val="0"/>
              </a:spcBef>
            </a:pPr>
            <a:r>
              <a:rPr lang="en-US" sz="800" i="1" dirty="0" smtClean="0">
                <a:solidFill>
                  <a:srgbClr val="002060"/>
                </a:solidFill>
              </a:rPr>
              <a:t>and </a:t>
            </a:r>
            <a:r>
              <a:rPr lang="en-US" sz="800" i="1" dirty="0">
                <a:solidFill>
                  <a:srgbClr val="002060"/>
                </a:solidFill>
              </a:rPr>
              <a:t>is </a:t>
            </a:r>
            <a:r>
              <a:rPr lang="en-US" sz="800" i="1" dirty="0" smtClean="0">
                <a:solidFill>
                  <a:srgbClr val="002060"/>
                </a:solidFill>
              </a:rPr>
              <a:t>supported </a:t>
            </a:r>
            <a:r>
              <a:rPr lang="en-US" sz="800" i="1" dirty="0">
                <a:solidFill>
                  <a:srgbClr val="002060"/>
                </a:solidFill>
              </a:rPr>
              <a:t>by </a:t>
            </a:r>
            <a:r>
              <a:rPr lang="en-US" sz="800" i="1" dirty="0" smtClean="0">
                <a:solidFill>
                  <a:srgbClr val="002060"/>
                </a:solidFill>
              </a:rPr>
              <a:t>CDSS </a:t>
            </a:r>
            <a:r>
              <a:rPr lang="en-US" sz="800" i="1" dirty="0" smtClean="0">
                <a:solidFill>
                  <a:srgbClr val="002060"/>
                </a:solidFill>
              </a:rPr>
              <a:t>, and </a:t>
            </a:r>
            <a:r>
              <a:rPr lang="en-US" sz="800" i="1" dirty="0">
                <a:solidFill>
                  <a:srgbClr val="002060"/>
                </a:solidFill>
              </a:rPr>
              <a:t>the Stuart </a:t>
            </a:r>
            <a:r>
              <a:rPr lang="en-US" sz="800" i="1" dirty="0" smtClean="0">
                <a:solidFill>
                  <a:srgbClr val="002060"/>
                </a:solidFill>
              </a:rPr>
              <a:t>Foundation.</a:t>
            </a:r>
            <a:endParaRPr lang="en-US" sz="1600" i="1" dirty="0">
              <a:solidFill>
                <a:srgbClr val="002060"/>
              </a:solidFill>
            </a:endParaRPr>
          </a:p>
        </p:txBody>
      </p:sp>
    </p:spTree>
    <p:extLst>
      <p:ext uri="{BB962C8B-B14F-4D97-AF65-F5344CB8AC3E}">
        <p14:creationId xmlns:p14="http://schemas.microsoft.com/office/powerpoint/2010/main" val="1551132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 Entries</a:t>
            </a:r>
            <a:endParaRPr lang="en-US" dirty="0"/>
          </a:p>
        </p:txBody>
      </p:sp>
      <p:sp>
        <p:nvSpPr>
          <p:cNvPr id="3" name="Content Placeholder 2"/>
          <p:cNvSpPr>
            <a:spLocks noGrp="1"/>
          </p:cNvSpPr>
          <p:nvPr>
            <p:ph idx="1"/>
          </p:nvPr>
        </p:nvSpPr>
        <p:spPr>
          <a:xfrm>
            <a:off x="457200" y="1316498"/>
            <a:ext cx="8229600" cy="4525963"/>
          </a:xfrm>
        </p:spPr>
        <p:txBody>
          <a:bodyPr/>
          <a:lstStyle/>
          <a:p>
            <a:r>
              <a:rPr lang="en-US" sz="2800" dirty="0" smtClean="0"/>
              <a:t>What is the entry rate – by age/race?</a:t>
            </a:r>
          </a:p>
          <a:p>
            <a:r>
              <a:rPr lang="en-US" sz="2800" dirty="0" smtClean="0"/>
              <a:t>Are entries increasing/decreasing? for all groups?</a:t>
            </a:r>
          </a:p>
          <a:p>
            <a:r>
              <a:rPr lang="en-US" sz="2800" dirty="0" smtClean="0"/>
              <a:t>How many children enter and exit within just a few days?</a:t>
            </a:r>
          </a:p>
          <a:p>
            <a:r>
              <a:rPr lang="en-US" sz="2800" dirty="0" smtClean="0"/>
              <a:t>What are the reasons for removal?</a:t>
            </a:r>
          </a:p>
          <a:p>
            <a:r>
              <a:rPr lang="en-US" sz="2800" dirty="0" smtClean="0"/>
              <a:t>What strategies/service are in place/planned to reduce entries (and re-entries) into care?</a:t>
            </a:r>
            <a:endParaRPr lang="en-US" sz="2800" dirty="0"/>
          </a:p>
        </p:txBody>
      </p:sp>
    </p:spTree>
    <p:extLst>
      <p:ext uri="{BB962C8B-B14F-4D97-AF65-F5344CB8AC3E}">
        <p14:creationId xmlns:p14="http://schemas.microsoft.com/office/powerpoint/2010/main" val="2408164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042"/>
            <a:ext cx="8229600" cy="632372"/>
          </a:xfrm>
        </p:spPr>
        <p:txBody>
          <a:bodyPr/>
          <a:lstStyle/>
          <a:p>
            <a:r>
              <a:rPr lang="en-US" sz="3200" dirty="0" smtClean="0"/>
              <a:t>National Trends</a:t>
            </a:r>
            <a:endParaRPr lang="en-US" sz="3200" dirty="0"/>
          </a:p>
        </p:txBody>
      </p:sp>
      <p:sp>
        <p:nvSpPr>
          <p:cNvPr id="7" name="TextBox 6"/>
          <p:cNvSpPr txBox="1"/>
          <p:nvPr/>
        </p:nvSpPr>
        <p:spPr>
          <a:xfrm>
            <a:off x="0" y="6438538"/>
            <a:ext cx="9144000" cy="338554"/>
          </a:xfrm>
          <a:prstGeom prst="rect">
            <a:avLst/>
          </a:prstGeom>
          <a:noFill/>
        </p:spPr>
        <p:txBody>
          <a:bodyPr wrap="square" rtlCol="0">
            <a:spAutoFit/>
          </a:bodyPr>
          <a:lstStyle/>
          <a:p>
            <a:r>
              <a:rPr lang="en-US" sz="1600" dirty="0" smtClean="0"/>
              <a:t>National data are from AFCARS</a:t>
            </a:r>
            <a:endParaRPr lang="en-US" sz="16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2" y="972772"/>
            <a:ext cx="8910588" cy="545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055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28"/>
            <a:ext cx="8229600" cy="835723"/>
          </a:xfrm>
        </p:spPr>
        <p:txBody>
          <a:bodyPr/>
          <a:lstStyle/>
          <a:p>
            <a:r>
              <a:rPr lang="en-US" sz="2400" dirty="0" smtClean="0"/>
              <a:t>California Trends:  After a period of decline, we are starting to see an increase in the number of newborns and children ages 6-10 entering care</a:t>
            </a:r>
            <a:endParaRPr lang="en-US" sz="2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94002"/>
            <a:ext cx="9190086" cy="5514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600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10" y="797668"/>
            <a:ext cx="3482502" cy="4708187"/>
          </a:xfrm>
        </p:spPr>
        <p:txBody>
          <a:bodyPr/>
          <a:lstStyle/>
          <a:p>
            <a:r>
              <a:rPr lang="en-US" sz="2800" dirty="0" smtClean="0"/>
              <a:t>At the state level, there has been little change in the rate of entry.  Like other jurisdictions, rates are highest for infants, and African American and Native children</a:t>
            </a:r>
            <a:endParaRPr lang="en-US" sz="28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275" y="464768"/>
            <a:ext cx="4581525" cy="577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5028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09" y="447472"/>
            <a:ext cx="8677071" cy="1128408"/>
          </a:xfrm>
        </p:spPr>
        <p:txBody>
          <a:bodyPr/>
          <a:lstStyle/>
          <a:p>
            <a:r>
              <a:rPr lang="en-US" sz="2800" dirty="0" smtClean="0"/>
              <a:t>At the county level, there are very different trends in entry rates</a:t>
            </a:r>
            <a:endParaRPr lang="en-US" sz="2800"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698" y="1575880"/>
            <a:ext cx="7913190" cy="4528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278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04281" y="1848255"/>
            <a:ext cx="3297677" cy="3443592"/>
          </a:xfrm>
        </p:spPr>
        <p:txBody>
          <a:bodyPr/>
          <a:lstStyle/>
          <a:p>
            <a:r>
              <a:rPr lang="en-US" sz="3200" dirty="0" smtClean="0"/>
              <a:t>The likelihood of a child entering care varies by age and race, and across counties</a:t>
            </a:r>
            <a:endParaRPr lang="en-US" sz="32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877" y="464768"/>
            <a:ext cx="4962525"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877" y="3465143"/>
            <a:ext cx="4962525" cy="3209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5946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Permanency</a:t>
            </a:r>
            <a:endParaRPr lang="en-US" dirty="0"/>
          </a:p>
        </p:txBody>
      </p:sp>
      <p:sp>
        <p:nvSpPr>
          <p:cNvPr id="3" name="Text Placeholder 2"/>
          <p:cNvSpPr>
            <a:spLocks noGrp="1"/>
          </p:cNvSpPr>
          <p:nvPr>
            <p:ph type="body" idx="1"/>
          </p:nvPr>
        </p:nvSpPr>
        <p:spPr/>
        <p:txBody>
          <a:bodyPr/>
          <a:lstStyle/>
          <a:p>
            <a:r>
              <a:rPr lang="en-US" dirty="0" smtClean="0"/>
              <a:t>State and Counties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792" y="341809"/>
            <a:ext cx="4147892" cy="557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9818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 Permanency Outcomes</a:t>
            </a:r>
            <a:endParaRPr lang="en-US" dirty="0"/>
          </a:p>
        </p:txBody>
      </p:sp>
      <p:sp>
        <p:nvSpPr>
          <p:cNvPr id="3" name="Content Placeholder 2"/>
          <p:cNvSpPr>
            <a:spLocks noGrp="1"/>
          </p:cNvSpPr>
          <p:nvPr>
            <p:ph idx="1"/>
          </p:nvPr>
        </p:nvSpPr>
        <p:spPr/>
        <p:txBody>
          <a:bodyPr/>
          <a:lstStyle/>
          <a:p>
            <a:pPr marL="0" indent="0" defTabSz="914400">
              <a:spcBef>
                <a:spcPts val="0"/>
              </a:spcBef>
              <a:defRPr/>
            </a:pPr>
            <a:r>
              <a:rPr lang="en-US" dirty="0" smtClean="0"/>
              <a:t>What proportion of children entering care will eventually reunify? Within 12 months?</a:t>
            </a:r>
          </a:p>
          <a:p>
            <a:pPr marL="0" indent="0" defTabSz="914400">
              <a:spcBef>
                <a:spcPts val="0"/>
              </a:spcBef>
              <a:defRPr/>
            </a:pPr>
            <a:r>
              <a:rPr lang="en-US" dirty="0" smtClean="0"/>
              <a:t>For children who do not return home within a year, what proportion exit to permanency (reunification, adoption, or guardianship) within 2 years, 3 years etc… </a:t>
            </a:r>
          </a:p>
          <a:p>
            <a:pPr marL="0" indent="0" defTabSz="914400">
              <a:spcBef>
                <a:spcPts val="0"/>
              </a:spcBef>
              <a:defRPr/>
            </a:pPr>
            <a:r>
              <a:rPr lang="en-US" dirty="0" smtClean="0"/>
              <a:t>Are there differences by age/race?</a:t>
            </a:r>
          </a:p>
          <a:p>
            <a:pPr marL="0" indent="0" defTabSz="914400">
              <a:spcBef>
                <a:spcPts val="0"/>
              </a:spcBef>
              <a:defRPr/>
            </a:pPr>
            <a:r>
              <a:rPr lang="en-US" dirty="0" smtClean="0"/>
              <a:t>Is the trends changing over time?</a:t>
            </a:r>
          </a:p>
          <a:p>
            <a:pPr>
              <a:buNone/>
            </a:pPr>
            <a:endParaRPr lang="en-US" dirty="0" smtClean="0"/>
          </a:p>
        </p:txBody>
      </p:sp>
    </p:spTree>
    <p:extLst>
      <p:ext uri="{BB962C8B-B14F-4D97-AF65-F5344CB8AC3E}">
        <p14:creationId xmlns:p14="http://schemas.microsoft.com/office/powerpoint/2010/main" val="1428379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Timely reunification</a:t>
            </a:r>
            <a:endParaRPr lang="en-US" dirty="0"/>
          </a:p>
        </p:txBody>
      </p:sp>
      <p:sp>
        <p:nvSpPr>
          <p:cNvPr id="3" name="Text Placeholder 2"/>
          <p:cNvSpPr>
            <a:spLocks noGrp="1"/>
          </p:cNvSpPr>
          <p:nvPr>
            <p:ph type="body" idx="1"/>
          </p:nvPr>
        </p:nvSpPr>
        <p:spPr/>
        <p:txBody>
          <a:bodyPr/>
          <a:lstStyle/>
          <a:p>
            <a:r>
              <a:rPr lang="en-US" dirty="0" smtClean="0"/>
              <a:t>Achieving Permanency</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792" y="341809"/>
            <a:ext cx="4147892" cy="557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1515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74" y="386948"/>
            <a:ext cx="8658462" cy="927618"/>
          </a:xfrm>
        </p:spPr>
        <p:txBody>
          <a:bodyPr/>
          <a:lstStyle/>
          <a:p>
            <a:r>
              <a:rPr lang="en-US" sz="2400" dirty="0" smtClean="0"/>
              <a:t>The </a:t>
            </a:r>
            <a:r>
              <a:rPr lang="en-US" sz="2400" dirty="0"/>
              <a:t>likelihood of timely reunification in California is similar to the national </a:t>
            </a:r>
            <a:r>
              <a:rPr lang="en-US" sz="2400" dirty="0" smtClean="0"/>
              <a:t>median – this measure varies </a:t>
            </a:r>
            <a:r>
              <a:rPr lang="en-US" sz="2400" dirty="0"/>
              <a:t>considerably across states. </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7707"/>
            <a:ext cx="9144000" cy="5040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3439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228"/>
            <a:ext cx="8229600" cy="632372"/>
          </a:xfrm>
        </p:spPr>
        <p:txBody>
          <a:bodyPr/>
          <a:lstStyle/>
          <a:p>
            <a:r>
              <a:rPr lang="en-US" sz="3200" dirty="0" smtClean="0"/>
              <a:t>National Trends</a:t>
            </a:r>
            <a:endParaRPr lang="en-US" sz="3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81760"/>
            <a:ext cx="8356209" cy="402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6438538"/>
            <a:ext cx="9144000" cy="338554"/>
          </a:xfrm>
          <a:prstGeom prst="rect">
            <a:avLst/>
          </a:prstGeom>
          <a:noFill/>
        </p:spPr>
        <p:txBody>
          <a:bodyPr wrap="square" rtlCol="0">
            <a:spAutoFit/>
          </a:bodyPr>
          <a:lstStyle/>
          <a:p>
            <a:r>
              <a:rPr lang="en-US" sz="1600" dirty="0" smtClean="0"/>
              <a:t>National data are from AFCARS</a:t>
            </a:r>
            <a:endParaRPr lang="en-US" sz="1600" dirty="0"/>
          </a:p>
        </p:txBody>
      </p:sp>
    </p:spTree>
    <p:extLst>
      <p:ext uri="{BB962C8B-B14F-4D97-AF65-F5344CB8AC3E}">
        <p14:creationId xmlns:p14="http://schemas.microsoft.com/office/powerpoint/2010/main" val="2147496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86" y="230227"/>
            <a:ext cx="8347178" cy="1365110"/>
          </a:xfrm>
        </p:spPr>
        <p:txBody>
          <a:bodyPr/>
          <a:lstStyle/>
          <a:p>
            <a:r>
              <a:rPr lang="en-US" sz="2400" dirty="0" smtClean="0"/>
              <a:t>The likelihood of timely reunification in California is similar to the national median and there has been little change in recent years.</a:t>
            </a:r>
            <a:endParaRPr lang="en-US" sz="2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485" y="1595338"/>
            <a:ext cx="7061950" cy="4150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3187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Timely reunification must be considered in context with re-entries into care</a:t>
            </a:r>
            <a:endParaRPr lang="en-US" sz="28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1300491"/>
            <a:ext cx="8475663"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3507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and youth in care for longer periods of time</a:t>
            </a:r>
            <a:endParaRPr lang="en-US" dirty="0"/>
          </a:p>
        </p:txBody>
      </p:sp>
      <p:sp>
        <p:nvSpPr>
          <p:cNvPr id="3" name="Text Placeholder 2"/>
          <p:cNvSpPr>
            <a:spLocks noGrp="1"/>
          </p:cNvSpPr>
          <p:nvPr>
            <p:ph type="body" idx="1"/>
          </p:nvPr>
        </p:nvSpPr>
        <p:spPr/>
        <p:txBody>
          <a:bodyPr/>
          <a:lstStyle/>
          <a:p>
            <a:r>
              <a:rPr lang="en-US" dirty="0" smtClean="0"/>
              <a:t>Achieving Permanency</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792" y="341809"/>
            <a:ext cx="4147892" cy="557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573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74" y="386948"/>
            <a:ext cx="8658462" cy="927618"/>
          </a:xfrm>
        </p:spPr>
        <p:txBody>
          <a:bodyPr/>
          <a:lstStyle/>
          <a:p>
            <a:r>
              <a:rPr lang="en-US" sz="2400" dirty="0" smtClean="0"/>
              <a:t>California’s performance on this measure is below the </a:t>
            </a:r>
            <a:r>
              <a:rPr lang="en-US" sz="2400" dirty="0"/>
              <a:t>national </a:t>
            </a:r>
            <a:r>
              <a:rPr lang="en-US" sz="2400" dirty="0" smtClean="0"/>
              <a:t>median – this measure varies </a:t>
            </a:r>
            <a:r>
              <a:rPr lang="en-US" sz="2400" dirty="0"/>
              <a:t>considerably across states.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16" y="1703666"/>
            <a:ext cx="9000118" cy="463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784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298"/>
            <a:ext cx="8229600" cy="835723"/>
          </a:xfrm>
        </p:spPr>
        <p:txBody>
          <a:bodyPr/>
          <a:lstStyle/>
          <a:p>
            <a:r>
              <a:rPr lang="en-US" sz="2800" dirty="0" smtClean="0"/>
              <a:t>Children who have already been in care two years or more – What proportion will exit to permanency during the year that follows?</a:t>
            </a:r>
            <a:endParaRPr lang="en-US"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63" y="1852613"/>
            <a:ext cx="8511958" cy="4735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6598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435" y="211849"/>
            <a:ext cx="8229600" cy="1088642"/>
          </a:xfrm>
        </p:spPr>
        <p:txBody>
          <a:bodyPr/>
          <a:lstStyle/>
          <a:p>
            <a:r>
              <a:rPr lang="en-US" sz="3200" dirty="0" smtClean="0"/>
              <a:t>Performance on this measure varies dramatically by age</a:t>
            </a:r>
            <a:endParaRPr lang="en-US" sz="3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038" y="1572866"/>
            <a:ext cx="8451311" cy="5043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0374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 12: Non Minor Dependents</a:t>
            </a:r>
            <a:endParaRPr lang="en-US" dirty="0"/>
          </a:p>
        </p:txBody>
      </p:sp>
      <p:sp>
        <p:nvSpPr>
          <p:cNvPr id="3" name="Text Placeholder 2"/>
          <p:cNvSpPr>
            <a:spLocks noGrp="1"/>
          </p:cNvSpPr>
          <p:nvPr>
            <p:ph type="body" idx="1"/>
          </p:nvPr>
        </p:nvSpPr>
        <p:spPr/>
        <p:txBody>
          <a:bodyPr/>
          <a:lstStyle/>
          <a:p>
            <a:r>
              <a:rPr lang="en-US" dirty="0" smtClean="0"/>
              <a:t>Achieving Permanency</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792" y="341809"/>
            <a:ext cx="4147892" cy="557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7984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435" y="211849"/>
            <a:ext cx="8408492" cy="1088642"/>
          </a:xfrm>
        </p:spPr>
        <p:txBody>
          <a:bodyPr/>
          <a:lstStyle/>
          <a:p>
            <a:r>
              <a:rPr lang="en-US" sz="2800" dirty="0" smtClean="0"/>
              <a:t>Large increase in 18-20 year old FC </a:t>
            </a:r>
            <a:r>
              <a:rPr lang="en-US" sz="2800" dirty="0"/>
              <a:t>p</a:t>
            </a:r>
            <a:r>
              <a:rPr lang="en-US" sz="2800" dirty="0" smtClean="0"/>
              <a:t>opulation driven largely by SILP placements (AB12)</a:t>
            </a:r>
            <a:endParaRPr lang="en-US" sz="2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983" y="1300491"/>
            <a:ext cx="7148944" cy="518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082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435" y="211849"/>
            <a:ext cx="8408492" cy="1088642"/>
          </a:xfrm>
        </p:spPr>
        <p:txBody>
          <a:bodyPr/>
          <a:lstStyle/>
          <a:p>
            <a:r>
              <a:rPr lang="en-US" sz="2800" dirty="0" smtClean="0"/>
              <a:t>Wide variability across counties for percent increase in 18-20 year old FC </a:t>
            </a:r>
            <a:r>
              <a:rPr lang="en-US" sz="2800" dirty="0"/>
              <a:t>p</a:t>
            </a:r>
            <a:r>
              <a:rPr lang="en-US" sz="2800" dirty="0" smtClean="0"/>
              <a:t>opulation (AB12)</a:t>
            </a:r>
            <a:endParaRPr lang="en-US" sz="28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96267"/>
            <a:ext cx="9148989" cy="329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052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435" y="336544"/>
            <a:ext cx="8229600" cy="1088642"/>
          </a:xfrm>
        </p:spPr>
        <p:txBody>
          <a:bodyPr/>
          <a:lstStyle/>
          <a:p>
            <a:r>
              <a:rPr lang="en-US" sz="2800" dirty="0" smtClean="0"/>
              <a:t>Large drop </a:t>
            </a:r>
            <a:r>
              <a:rPr lang="en-US" sz="2800" dirty="0"/>
              <a:t>in 17-18 Year Olds formerly </a:t>
            </a:r>
            <a:r>
              <a:rPr lang="en-US" sz="2800" dirty="0" smtClean="0"/>
              <a:t>exiting to emancipation or other non-permanent exit (AB12)</a:t>
            </a:r>
            <a:endParaRPr lang="en-US"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528" y="1371947"/>
            <a:ext cx="6954981" cy="504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475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716"/>
            <a:ext cx="8229600" cy="1248323"/>
          </a:xfrm>
        </p:spPr>
        <p:txBody>
          <a:bodyPr/>
          <a:lstStyle/>
          <a:p>
            <a:r>
              <a:rPr lang="en-US" sz="2400" dirty="0" smtClean="0"/>
              <a:t>In CA, the number of children in care (ages 0-17) has been declining as exits have continually exceeded entries. The decline is now leveling off.  </a:t>
            </a:r>
            <a:br>
              <a:rPr lang="en-US" sz="2400" dirty="0" smtClean="0"/>
            </a:br>
            <a:endParaRPr lang="en-US" sz="2400" dirty="0"/>
          </a:p>
        </p:txBody>
      </p:sp>
      <p:sp>
        <p:nvSpPr>
          <p:cNvPr id="10" name="TextBox 9"/>
          <p:cNvSpPr txBox="1"/>
          <p:nvPr/>
        </p:nvSpPr>
        <p:spPr>
          <a:xfrm>
            <a:off x="0" y="6269261"/>
            <a:ext cx="9144000" cy="584775"/>
          </a:xfrm>
          <a:prstGeom prst="rect">
            <a:avLst/>
          </a:prstGeom>
          <a:noFill/>
        </p:spPr>
        <p:txBody>
          <a:bodyPr wrap="square" rtlCol="0">
            <a:spAutoFit/>
          </a:bodyPr>
          <a:lstStyle/>
          <a:p>
            <a:r>
              <a:rPr lang="en-US" sz="1600" dirty="0" smtClean="0"/>
              <a:t>Throughout these slides, CA data are from the CWS/CMS  Dynamic Report System at  </a:t>
            </a:r>
            <a:r>
              <a:rPr lang="en-US" sz="1600" dirty="0" smtClean="0">
                <a:hlinkClick r:id="rId3"/>
              </a:rPr>
              <a:t>http://cssr.berkeley.edu/ucb_childwelfare/default.aspx</a:t>
            </a:r>
            <a:r>
              <a:rPr lang="en-US" sz="1600" dirty="0" smtClean="0"/>
              <a:t>  National data are from AFCARS</a:t>
            </a:r>
            <a:endParaRPr lang="en-US" sz="16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755" y="1618681"/>
            <a:ext cx="6791730" cy="4278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51088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Dependency Court Data in CA</a:t>
            </a:r>
          </a:p>
        </p:txBody>
      </p:sp>
      <p:sp>
        <p:nvSpPr>
          <p:cNvPr id="5" name="Content Placeholder 2"/>
          <p:cNvSpPr>
            <a:spLocks noGrp="1"/>
          </p:cNvSpPr>
          <p:nvPr>
            <p:ph idx="1"/>
          </p:nvPr>
        </p:nvSpPr>
        <p:spPr>
          <a:xfrm>
            <a:off x="457200" y="1123181"/>
            <a:ext cx="8229600" cy="4525963"/>
          </a:xfrm>
        </p:spPr>
        <p:txBody>
          <a:bodyPr rtlCol="0">
            <a:noAutofit/>
          </a:bodyPr>
          <a:lstStyle/>
          <a:p>
            <a:pPr eaLnBrk="1" fontAlgn="auto" hangingPunct="1">
              <a:spcAft>
                <a:spcPts val="0"/>
              </a:spcAft>
              <a:buFont typeface="Arial" pitchFamily="34" charset="0"/>
              <a:buChar char="•"/>
              <a:defRPr/>
            </a:pPr>
            <a:r>
              <a:rPr lang="en-US" sz="2800" dirty="0" smtClean="0"/>
              <a:t>Excel Tool</a:t>
            </a:r>
          </a:p>
          <a:p>
            <a:pPr eaLnBrk="1" fontAlgn="auto" hangingPunct="1">
              <a:spcAft>
                <a:spcPts val="0"/>
              </a:spcAft>
              <a:buFont typeface="Arial" pitchFamily="34" charset="0"/>
              <a:buChar char="•"/>
              <a:defRPr/>
            </a:pPr>
            <a:r>
              <a:rPr lang="en-US" sz="2800" dirty="0" smtClean="0"/>
              <a:t>Court-related variables</a:t>
            </a:r>
          </a:p>
          <a:p>
            <a:pPr>
              <a:buFont typeface="Arial" pitchFamily="34" charset="0"/>
              <a:buChar char="•"/>
              <a:defRPr/>
            </a:pPr>
            <a:r>
              <a:rPr lang="en-US" sz="2800" dirty="0"/>
              <a:t>Developed User’s Guide</a:t>
            </a:r>
          </a:p>
          <a:p>
            <a:pPr eaLnBrk="1" fontAlgn="auto" hangingPunct="1">
              <a:spcAft>
                <a:spcPts val="0"/>
              </a:spcAft>
              <a:buFont typeface="Arial" pitchFamily="34" charset="0"/>
              <a:buChar char="•"/>
              <a:defRPr/>
            </a:pPr>
            <a:r>
              <a:rPr lang="en-US" sz="2800" dirty="0" smtClean="0"/>
              <a:t>Includes voluntary &amp; court-ordered placements</a:t>
            </a:r>
          </a:p>
          <a:p>
            <a:pPr eaLnBrk="1" fontAlgn="auto" hangingPunct="1">
              <a:spcAft>
                <a:spcPts val="0"/>
              </a:spcAft>
              <a:buFont typeface="Arial" pitchFamily="34" charset="0"/>
              <a:buChar char="•"/>
              <a:defRPr/>
            </a:pPr>
            <a:r>
              <a:rPr lang="en-US" sz="2800" dirty="0" smtClean="0"/>
              <a:t>Convenient access to selected summary data</a:t>
            </a:r>
          </a:p>
          <a:p>
            <a:pPr eaLnBrk="1" fontAlgn="auto" hangingPunct="1">
              <a:spcAft>
                <a:spcPts val="0"/>
              </a:spcAft>
              <a:buFont typeface="Arial" pitchFamily="34" charset="0"/>
              <a:buChar char="•"/>
              <a:defRPr/>
            </a:pPr>
            <a:r>
              <a:rPr lang="en-US" sz="2800" dirty="0" smtClean="0"/>
              <a:t>Making data relevant to non-researchers</a:t>
            </a:r>
          </a:p>
          <a:p>
            <a:pPr eaLnBrk="1" fontAlgn="auto" hangingPunct="1">
              <a:spcAft>
                <a:spcPts val="0"/>
              </a:spcAft>
              <a:buFont typeface="Arial" pitchFamily="34" charset="0"/>
              <a:buChar char="•"/>
              <a:defRPr/>
            </a:pPr>
            <a:r>
              <a:rPr lang="en-US" sz="2800" dirty="0" smtClean="0"/>
              <a:t>Allows for statewide comparison</a:t>
            </a:r>
          </a:p>
          <a:p>
            <a:pPr eaLnBrk="1" fontAlgn="auto" hangingPunct="1">
              <a:spcAft>
                <a:spcPts val="0"/>
              </a:spcAft>
              <a:buFont typeface="Arial" pitchFamily="34" charset="0"/>
              <a:buChar char="•"/>
              <a:defRPr/>
            </a:pPr>
            <a:r>
              <a:rPr lang="en-US" sz="2800" i="1" dirty="0" smtClean="0"/>
              <a:t>Allows courts &amp; child welfare to align outcome measures</a:t>
            </a:r>
          </a:p>
        </p:txBody>
      </p:sp>
    </p:spTree>
    <p:extLst>
      <p:ext uri="{BB962C8B-B14F-4D97-AF65-F5344CB8AC3E}">
        <p14:creationId xmlns:p14="http://schemas.microsoft.com/office/powerpoint/2010/main" val="1170239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98508"/>
            <a:ext cx="8229600" cy="835723"/>
          </a:xfrm>
        </p:spPr>
        <p:txBody>
          <a:bodyPr/>
          <a:lstStyle/>
          <a:p>
            <a:pPr eaLnBrk="1" hangingPunct="1"/>
            <a:r>
              <a:rPr lang="en-US" dirty="0" smtClean="0"/>
              <a:t>County Data Profiles for the Courts</a:t>
            </a:r>
          </a:p>
        </p:txBody>
      </p:sp>
      <p:sp>
        <p:nvSpPr>
          <p:cNvPr id="7171" name="Content Placeholder 2"/>
          <p:cNvSpPr>
            <a:spLocks noGrp="1"/>
          </p:cNvSpPr>
          <p:nvPr>
            <p:ph idx="1"/>
          </p:nvPr>
        </p:nvSpPr>
        <p:spPr>
          <a:xfrm>
            <a:off x="457200" y="943066"/>
            <a:ext cx="8686800" cy="4525963"/>
          </a:xfrm>
        </p:spPr>
        <p:txBody>
          <a:bodyPr/>
          <a:lstStyle/>
          <a:p>
            <a:r>
              <a:rPr lang="en-US" sz="1800" dirty="0" smtClean="0"/>
              <a:t>California Judicial Branch website: </a:t>
            </a:r>
            <a:r>
              <a:rPr lang="en-US" sz="1800" dirty="0" smtClean="0">
                <a:hlinkClick r:id="rId3"/>
              </a:rPr>
              <a:t>http</a:t>
            </a:r>
            <a:r>
              <a:rPr lang="en-US" sz="1800" dirty="0">
                <a:hlinkClick r:id="rId3"/>
              </a:rPr>
              <a:t>://www.courts.ca.gov/brc.htm#acc18886</a:t>
            </a:r>
            <a:endParaRPr lang="en-US" sz="1800" u="sng" dirty="0" smtClean="0">
              <a:solidFill>
                <a:schemeClr val="accent1">
                  <a:lumMod val="75000"/>
                </a:scheme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351" y="1385451"/>
            <a:ext cx="7969450" cy="5361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7803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78954" y="3254645"/>
            <a:ext cx="7772400" cy="1897326"/>
          </a:xfrm>
        </p:spPr>
        <p:txBody>
          <a:bodyPr/>
          <a:lstStyle/>
          <a:p>
            <a:r>
              <a:rPr lang="en-US" sz="2400" dirty="0" smtClean="0"/>
              <a:t>Thank you!  Please contact us with any additional questions</a:t>
            </a:r>
          </a:p>
          <a:p>
            <a:endParaRPr lang="en-US" dirty="0"/>
          </a:p>
          <a:p>
            <a:r>
              <a:rPr lang="en-US" dirty="0" smtClean="0"/>
              <a:t>Daniel </a:t>
            </a:r>
            <a:r>
              <a:rPr lang="en-US" dirty="0" smtClean="0">
                <a:solidFill>
                  <a:schemeClr val="bg1"/>
                </a:solidFill>
              </a:rPr>
              <a:t>Webster:   dwebster@berkeley.edu</a:t>
            </a:r>
          </a:p>
          <a:p>
            <a:r>
              <a:rPr lang="en-US" dirty="0" smtClean="0">
                <a:solidFill>
                  <a:schemeClr val="bg1"/>
                </a:solidFill>
              </a:rPr>
              <a:t>Melissa Correia:  mcorreia@casey.org</a:t>
            </a:r>
          </a:p>
          <a:p>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0792" y="341809"/>
            <a:ext cx="4147892" cy="557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015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Different Patterns for Overall Reduction: LA</a:t>
            </a:r>
            <a:endParaRPr lang="en-US" sz="3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3" y="1357313"/>
            <a:ext cx="7304087"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8226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Different Patterns for Overall Reduction: Santa Clara</a:t>
            </a:r>
            <a:endParaRPr lang="en-US" sz="32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4" y="1673360"/>
            <a:ext cx="7294563"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636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716"/>
            <a:ext cx="8229600" cy="1248323"/>
          </a:xfrm>
        </p:spPr>
        <p:txBody>
          <a:bodyPr/>
          <a:lstStyle/>
          <a:p>
            <a:r>
              <a:rPr lang="en-US" sz="2400" dirty="0" smtClean="0"/>
              <a:t>Using a rate controls for population size.  This tells us the likelihood of a child being in out of home care.  The in care rate (per 1,000) varies across counties and has been declining..</a:t>
            </a:r>
            <a:br>
              <a:rPr lang="en-US" sz="2400" dirty="0" smtClean="0"/>
            </a:br>
            <a:endParaRPr lang="en-US" sz="2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557" y="1933837"/>
            <a:ext cx="8686799" cy="4864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5149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 y="342848"/>
            <a:ext cx="8463280" cy="1120192"/>
          </a:xfrm>
        </p:spPr>
        <p:txBody>
          <a:bodyPr/>
          <a:lstStyle/>
          <a:p>
            <a:r>
              <a:rPr lang="en-US" sz="2400" dirty="0" smtClean="0"/>
              <a:t>Statewide, the number of children in care has declined for all children but most dramatically for African Americans. Rates remain highest for African American and Native American Children</a:t>
            </a:r>
            <a:endParaRPr lang="en-US"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861" y="1463040"/>
            <a:ext cx="6253697" cy="4079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768"/>
            <a:ext cx="8229600" cy="1141963"/>
          </a:xfrm>
        </p:spPr>
        <p:txBody>
          <a:bodyPr/>
          <a:lstStyle/>
          <a:p>
            <a:r>
              <a:rPr lang="en-US" sz="2800" dirty="0"/>
              <a:t>Balancing safety and permanency: The absence of repeat maltreatment (a measure of child safety) has increased slightly in </a:t>
            </a:r>
            <a:r>
              <a:rPr lang="en-US" sz="2800" dirty="0" smtClean="0"/>
              <a:t>CA. </a:t>
            </a:r>
            <a:r>
              <a:rPr lang="en-US" sz="2000" i="1" dirty="0"/>
              <a:t>For this measure, higher is better.</a:t>
            </a:r>
            <a:endParaRPr lang="en-US" sz="2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80" y="2540587"/>
            <a:ext cx="8606814" cy="3768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entering care</a:t>
            </a:r>
            <a:endParaRPr lang="en-US" dirty="0"/>
          </a:p>
        </p:txBody>
      </p:sp>
      <p:sp>
        <p:nvSpPr>
          <p:cNvPr id="3" name="Text Placeholder 2"/>
          <p:cNvSpPr>
            <a:spLocks noGrp="1"/>
          </p:cNvSpPr>
          <p:nvPr>
            <p:ph type="body" idx="1"/>
          </p:nvPr>
        </p:nvSpPr>
        <p:spPr/>
        <p:txBody>
          <a:bodyPr/>
          <a:lstStyle/>
          <a:p>
            <a:r>
              <a:rPr lang="en-US" dirty="0" smtClean="0"/>
              <a:t>State and Counties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792" y="435019"/>
            <a:ext cx="4147892" cy="557373"/>
          </a:xfrm>
          <a:prstGeom prst="rect">
            <a:avLst/>
          </a:prstGeom>
          <a:solidFill>
            <a:schemeClr val="bg1">
              <a:alpha val="0"/>
            </a:schemeClr>
          </a:solidFill>
          <a:ln>
            <a:noFill/>
          </a:ln>
        </p:spPr>
      </p:pic>
    </p:spTree>
  </p:cSld>
  <p:clrMapOvr>
    <a:masterClrMapping/>
  </p:clrMapOvr>
</p:sld>
</file>

<file path=ppt/theme/theme1.xml><?xml version="1.0" encoding="utf-8"?>
<a:theme xmlns:a="http://schemas.openxmlformats.org/drawingml/2006/main" name="Casey PUR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312B0EEB42964ABD457E9A40482947" ma:contentTypeVersion="0" ma:contentTypeDescription="Create a new document." ma:contentTypeScope="" ma:versionID="f5292e80c59af1c15b63eb9c2b20805e">
  <xsd:schema xmlns:xsd="http://www.w3.org/2001/XMLSchema" xmlns:p="http://schemas.microsoft.com/office/2006/metadata/properties" targetNamespace="http://schemas.microsoft.com/office/2006/metadata/properties" ma:root="true" ma:fieldsID="f4d196f5c675f743c82a55ad494504e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73DE885-38AB-4085-A5DD-D8B3F643F9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A96F4E5-7563-4C2D-8D97-F348F99D45FC}">
  <ds:schemaRefs>
    <ds:schemaRef ds:uri="http://schemas.microsoft.com/sharepoint/v3/contenttype/forms"/>
  </ds:schemaRefs>
</ds:datastoreItem>
</file>

<file path=customXml/itemProps3.xml><?xml version="1.0" encoding="utf-8"?>
<ds:datastoreItem xmlns:ds="http://schemas.openxmlformats.org/officeDocument/2006/customXml" ds:itemID="{1DDB7181-3500-4BC1-9D1A-FCE32849F502}">
  <ds:schemaRefs>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Casey PURPLE.thmx</Template>
  <TotalTime>6595</TotalTime>
  <Words>1922</Words>
  <Application>Microsoft Office PowerPoint</Application>
  <PresentationFormat>On-screen Show (4:3)</PresentationFormat>
  <Paragraphs>195</Paragraphs>
  <Slides>32</Slides>
  <Notes>29</Notes>
  <HiddenSlides>7</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Casey PURPLE</vt:lpstr>
      <vt:lpstr>Trends in Child Welfare Outcomes</vt:lpstr>
      <vt:lpstr>National Trends</vt:lpstr>
      <vt:lpstr>In CA, the number of children in care (ages 0-17) has been declining as exits have continually exceeded entries. The decline is now leveling off.   </vt:lpstr>
      <vt:lpstr>Different Patterns for Overall Reduction: LA</vt:lpstr>
      <vt:lpstr>Different Patterns for Overall Reduction: Santa Clara</vt:lpstr>
      <vt:lpstr>Using a rate controls for population size.  This tells us the likelihood of a child being in out of home care.  The in care rate (per 1,000) varies across counties and has been declining.. </vt:lpstr>
      <vt:lpstr>Statewide, the number of children in care has declined for all children but most dramatically for African Americans. Rates remain highest for African American and Native American Children</vt:lpstr>
      <vt:lpstr>Balancing safety and permanency: The absence of repeat maltreatment (a measure of child safety) has increased slightly in CA. For this measure, higher is better.</vt:lpstr>
      <vt:lpstr>Children entering care</vt:lpstr>
      <vt:lpstr>Key Questions: Entries</vt:lpstr>
      <vt:lpstr>National Trends</vt:lpstr>
      <vt:lpstr>California Trends:  After a period of decline, we are starting to see an increase in the number of newborns and children ages 6-10 entering care</vt:lpstr>
      <vt:lpstr>At the state level, there has been little change in the rate of entry.  Like other jurisdictions, rates are highest for infants, and African American and Native children</vt:lpstr>
      <vt:lpstr>At the county level, there are very different trends in entry rates</vt:lpstr>
      <vt:lpstr>The likelihood of a child entering care varies by age and race, and across counties</vt:lpstr>
      <vt:lpstr>Permanency</vt:lpstr>
      <vt:lpstr>Key Questions: Permanency Outcomes</vt:lpstr>
      <vt:lpstr>Timely reunification</vt:lpstr>
      <vt:lpstr>The likelihood of timely reunification in California is similar to the national median – this measure varies considerably across states. </vt:lpstr>
      <vt:lpstr>The likelihood of timely reunification in California is similar to the national median and there has been little change in recent years.</vt:lpstr>
      <vt:lpstr>Timely reunification must be considered in context with re-entries into care</vt:lpstr>
      <vt:lpstr>Children and youth in care for longer periods of time</vt:lpstr>
      <vt:lpstr>California’s performance on this measure is below the national median – this measure varies considerably across states. </vt:lpstr>
      <vt:lpstr>Children who have already been in care two years or more – What proportion will exit to permanency during the year that follows?</vt:lpstr>
      <vt:lpstr>Performance on this measure varies dramatically by age</vt:lpstr>
      <vt:lpstr>AB 12: Non Minor Dependents</vt:lpstr>
      <vt:lpstr>Large increase in 18-20 year old FC population driven largely by SILP placements (AB12)</vt:lpstr>
      <vt:lpstr>Wide variability across counties for percent increase in 18-20 year old FC population (AB12)</vt:lpstr>
      <vt:lpstr>Large drop in 17-18 Year Olds formerly exiting to emancipation or other non-permanent exit (AB12)</vt:lpstr>
      <vt:lpstr>Dependency Court Data in CA</vt:lpstr>
      <vt:lpstr>County Data Profiles for the Courts</vt:lpstr>
      <vt:lpstr>PowerPoint Presentation</vt:lpstr>
    </vt:vector>
  </TitlesOfParts>
  <Company>Casey Family Programs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Biesiadecki</dc:creator>
  <cp:lastModifiedBy>Daniel Webster</cp:lastModifiedBy>
  <cp:revision>125</cp:revision>
  <dcterms:created xsi:type="dcterms:W3CDTF">2011-01-27T23:51:05Z</dcterms:created>
  <dcterms:modified xsi:type="dcterms:W3CDTF">2013-04-30T18:40:03Z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0x010100FC312B0EEB42964ABD457E9A40482947</vt:lpwstr>
  </property>
</Properties>
</file>