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3"/>
  </p:notesMasterIdLst>
  <p:sldIdLst>
    <p:sldId id="330" r:id="rId2"/>
    <p:sldId id="333" r:id="rId3"/>
    <p:sldId id="351" r:id="rId4"/>
    <p:sldId id="350" r:id="rId5"/>
    <p:sldId id="352" r:id="rId6"/>
    <p:sldId id="353" r:id="rId7"/>
    <p:sldId id="354" r:id="rId8"/>
    <p:sldId id="355" r:id="rId9"/>
    <p:sldId id="334" r:id="rId10"/>
    <p:sldId id="335" r:id="rId11"/>
    <p:sldId id="340" r:id="rId12"/>
    <p:sldId id="341" r:id="rId13"/>
    <p:sldId id="348" r:id="rId14"/>
    <p:sldId id="342" r:id="rId15"/>
    <p:sldId id="356" r:id="rId16"/>
    <p:sldId id="346" r:id="rId17"/>
    <p:sldId id="336" r:id="rId18"/>
    <p:sldId id="345" r:id="rId19"/>
    <p:sldId id="347" r:id="rId20"/>
    <p:sldId id="337" r:id="rId21"/>
    <p:sldId id="33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1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64" autoAdjust="0"/>
    <p:restoredTop sz="88731" autoAdjust="0"/>
  </p:normalViewPr>
  <p:slideViewPr>
    <p:cSldViewPr snapToGrid="0">
      <p:cViewPr varScale="1">
        <p:scale>
          <a:sx n="81" d="100"/>
          <a:sy n="81" d="100"/>
        </p:scale>
        <p:origin x="114"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71C9A-81B3-4498-A229-C09615749E1A}" type="datetimeFigureOut">
              <a:rPr lang="en-US" smtClean="0"/>
              <a:t>10/30/2019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2759C-4CBD-4833-80F1-18D379402DF0}" type="slidenum">
              <a:rPr lang="en-US" smtClean="0"/>
              <a:t>‹#›</a:t>
            </a:fld>
            <a:endParaRPr lang="en-US"/>
          </a:p>
        </p:txBody>
      </p:sp>
    </p:spTree>
    <p:extLst>
      <p:ext uri="{BB962C8B-B14F-4D97-AF65-F5344CB8AC3E}">
        <p14:creationId xmlns:p14="http://schemas.microsoft.com/office/powerpoint/2010/main" val="3676773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training.cfsrportal.acf.hhs.gov/section-1-round-2-archives/679"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CQI is a cyclical and iterative process.  You learn while doing, and use gained knowledge/insights to improve the learning process.</a:t>
            </a:r>
          </a:p>
          <a:p>
            <a:r>
              <a:rPr lang="en-US" b="0" dirty="0" smtClean="0"/>
              <a:t>(2) It involves developing and testing hypotheses rooted in theories of change	</a:t>
            </a:r>
          </a:p>
          <a:p>
            <a:pPr lvl="1"/>
            <a:r>
              <a:rPr lang="en-US" b="0" dirty="0" smtClean="0"/>
              <a:t>Theories are explored about the process, quality, and capacity of the system to</a:t>
            </a:r>
            <a:r>
              <a:rPr lang="en-US" b="0" baseline="0" dirty="0" smtClean="0"/>
              <a:t> achieve outcomes</a:t>
            </a:r>
          </a:p>
          <a:p>
            <a:pPr lvl="1"/>
            <a:r>
              <a:rPr lang="en-US" b="0" baseline="0" dirty="0" smtClean="0"/>
              <a:t>Based on this, particular </a:t>
            </a:r>
            <a:r>
              <a:rPr lang="en-US" b="0" dirty="0" smtClean="0"/>
              <a:t>investments tied to process, quality, and capacity are made</a:t>
            </a:r>
          </a:p>
          <a:p>
            <a:r>
              <a:rPr lang="en-US" dirty="0" smtClean="0"/>
              <a:t>Careful</a:t>
            </a:r>
            <a:r>
              <a:rPr lang="en-US" baseline="0" dirty="0" smtClean="0"/>
              <a:t> and purposeful use of data - </a:t>
            </a:r>
            <a:r>
              <a:rPr lang="en-US" dirty="0" smtClean="0"/>
              <a:t>The use of data for evidence has rules</a:t>
            </a:r>
          </a:p>
          <a:p>
            <a:r>
              <a:rPr lang="en-US" dirty="0" smtClean="0"/>
              <a:t>Attends</a:t>
            </a:r>
            <a:r>
              <a:rPr lang="en-US" baseline="0" dirty="0" smtClean="0"/>
              <a:t> to variation - </a:t>
            </a:r>
            <a:r>
              <a:rPr lang="en-US" dirty="0" smtClean="0"/>
              <a:t>It is important to look at and understand variation – why some subpopulations have better outcomes than others</a:t>
            </a:r>
          </a:p>
          <a:p>
            <a:r>
              <a:rPr lang="en-US" dirty="0" smtClean="0"/>
              <a:t>Evidence is required </a:t>
            </a:r>
            <a:r>
              <a:rPr lang="en-US" b="1" dirty="0" smtClean="0"/>
              <a:t>at every step</a:t>
            </a:r>
            <a:r>
              <a:rPr lang="en-US" dirty="0" smtClean="0"/>
              <a:t>.</a:t>
            </a:r>
          </a:p>
          <a:p>
            <a:pPr lvl="1"/>
            <a:r>
              <a:rPr lang="en-US" dirty="0" smtClean="0"/>
              <a:t>Baseline outcomes</a:t>
            </a:r>
          </a:p>
          <a:p>
            <a:pPr lvl="1"/>
            <a:r>
              <a:rPr lang="en-US" dirty="0" smtClean="0"/>
              <a:t>Target outcomes</a:t>
            </a:r>
          </a:p>
          <a:p>
            <a:pPr lvl="1"/>
            <a:r>
              <a:rPr lang="en-US" dirty="0" smtClean="0"/>
              <a:t>Actual outcomes</a:t>
            </a:r>
          </a:p>
          <a:p>
            <a:pPr lvl="1"/>
            <a:r>
              <a:rPr lang="en-US" dirty="0" smtClean="0"/>
              <a:t>Selecting interventions</a:t>
            </a:r>
          </a:p>
        </p:txBody>
      </p:sp>
      <p:sp>
        <p:nvSpPr>
          <p:cNvPr id="4" name="Slide Number Placeholder 3"/>
          <p:cNvSpPr>
            <a:spLocks noGrp="1"/>
          </p:cNvSpPr>
          <p:nvPr>
            <p:ph type="sldNum" sz="quarter" idx="10"/>
          </p:nvPr>
        </p:nvSpPr>
        <p:spPr/>
        <p:txBody>
          <a:bodyPr/>
          <a:lstStyle/>
          <a:p>
            <a:fld id="{9272759C-4CBD-4833-80F1-18D379402DF0}" type="slidenum">
              <a:rPr lang="en-US" smtClean="0"/>
              <a:t>3</a:t>
            </a:fld>
            <a:endParaRPr lang="en-US"/>
          </a:p>
        </p:txBody>
      </p:sp>
    </p:spTree>
    <p:extLst>
      <p:ext uri="{BB962C8B-B14F-4D97-AF65-F5344CB8AC3E}">
        <p14:creationId xmlns:p14="http://schemas.microsoft.com/office/powerpoint/2010/main" val="1777275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Earlier called the careful and purposeful use of data</a:t>
            </a:r>
            <a:endParaRPr lang="en-US" dirty="0"/>
          </a:p>
        </p:txBody>
      </p:sp>
      <p:sp>
        <p:nvSpPr>
          <p:cNvPr id="4" name="Slide Number Placeholder 3"/>
          <p:cNvSpPr>
            <a:spLocks noGrp="1"/>
          </p:cNvSpPr>
          <p:nvPr>
            <p:ph type="sldNum" sz="quarter" idx="10"/>
          </p:nvPr>
        </p:nvSpPr>
        <p:spPr/>
        <p:txBody>
          <a:bodyPr/>
          <a:lstStyle/>
          <a:p>
            <a:fld id="{9272759C-4CBD-4833-80F1-18D379402DF0}" type="slidenum">
              <a:rPr lang="en-US" smtClean="0"/>
              <a:t>6</a:t>
            </a:fld>
            <a:endParaRPr lang="en-US"/>
          </a:p>
        </p:txBody>
      </p:sp>
    </p:spTree>
    <p:extLst>
      <p:ext uri="{BB962C8B-B14F-4D97-AF65-F5344CB8AC3E}">
        <p14:creationId xmlns:p14="http://schemas.microsoft.com/office/powerpoint/2010/main" val="2089640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OSRI:</a:t>
            </a:r>
            <a:r>
              <a:rPr lang="en-US" baseline="0" dirty="0" smtClean="0"/>
              <a:t> </a:t>
            </a:r>
            <a:r>
              <a:rPr lang="en-US" dirty="0" smtClean="0">
                <a:hlinkClick r:id="rId3"/>
              </a:rPr>
              <a:t>https://training.cfsrportal.acf.hhs.gov/section-1-round-2-archives/679</a:t>
            </a:r>
            <a:endParaRPr lang="en-US" dirty="0"/>
          </a:p>
        </p:txBody>
      </p:sp>
      <p:sp>
        <p:nvSpPr>
          <p:cNvPr id="4" name="Slide Number Placeholder 3"/>
          <p:cNvSpPr>
            <a:spLocks noGrp="1"/>
          </p:cNvSpPr>
          <p:nvPr>
            <p:ph type="sldNum" sz="quarter" idx="10"/>
          </p:nvPr>
        </p:nvSpPr>
        <p:spPr/>
        <p:txBody>
          <a:bodyPr/>
          <a:lstStyle/>
          <a:p>
            <a:fld id="{9272759C-4CBD-4833-80F1-18D379402DF0}" type="slidenum">
              <a:rPr lang="en-US" smtClean="0"/>
              <a:t>10</a:t>
            </a:fld>
            <a:endParaRPr lang="en-US"/>
          </a:p>
        </p:txBody>
      </p:sp>
    </p:spTree>
    <p:extLst>
      <p:ext uri="{BB962C8B-B14F-4D97-AF65-F5344CB8AC3E}">
        <p14:creationId xmlns:p14="http://schemas.microsoft.com/office/powerpoint/2010/main" val="1774125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Qualitative case review data can lend us a greater understanding into processes and practices that are difficult to count, or for which the individual thoughts and feelings of those served by child welfare agencies can shed light on</a:t>
            </a:r>
          </a:p>
          <a:p>
            <a:r>
              <a:rPr lang="en-US" dirty="0" smtClean="0"/>
              <a:t>Nevertheless, it should be conducted</a:t>
            </a:r>
            <a:r>
              <a:rPr lang="en-US" baseline="0" dirty="0" smtClean="0"/>
              <a:t> in a way that lends to making valid connections between the data they are looking at and the outcomes they are interested in</a:t>
            </a:r>
            <a:endParaRPr lang="en-US" dirty="0"/>
          </a:p>
        </p:txBody>
      </p:sp>
      <p:sp>
        <p:nvSpPr>
          <p:cNvPr id="4" name="Slide Number Placeholder 3"/>
          <p:cNvSpPr>
            <a:spLocks noGrp="1"/>
          </p:cNvSpPr>
          <p:nvPr>
            <p:ph type="sldNum" sz="quarter" idx="10"/>
          </p:nvPr>
        </p:nvSpPr>
        <p:spPr/>
        <p:txBody>
          <a:bodyPr/>
          <a:lstStyle/>
          <a:p>
            <a:fld id="{9272759C-4CBD-4833-80F1-18D379402DF0}" type="slidenum">
              <a:rPr lang="en-US" smtClean="0"/>
              <a:t>11</a:t>
            </a:fld>
            <a:endParaRPr lang="en-US"/>
          </a:p>
        </p:txBody>
      </p:sp>
    </p:spTree>
    <p:extLst>
      <p:ext uri="{BB962C8B-B14F-4D97-AF65-F5344CB8AC3E}">
        <p14:creationId xmlns:p14="http://schemas.microsoft.com/office/powerpoint/2010/main" val="2324930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A519295-EF6A-49F5-BEF0-1C17157EB653}" type="datetime1">
              <a:rPr lang="en-US" smtClean="0"/>
              <a:t>10/30/2019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77F5655-6C24-4A61-981A-B71407D7C851}"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3546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CB9AA4-8D2D-4CA3-B552-657BFD4BC3F4}" type="datetime1">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F5655-6C24-4A61-981A-B71407D7C851}" type="slidenum">
              <a:rPr lang="en-US" smtClean="0"/>
              <a:t>‹#›</a:t>
            </a:fld>
            <a:endParaRPr lang="en-US"/>
          </a:p>
        </p:txBody>
      </p:sp>
    </p:spTree>
    <p:extLst>
      <p:ext uri="{BB962C8B-B14F-4D97-AF65-F5344CB8AC3E}">
        <p14:creationId xmlns:p14="http://schemas.microsoft.com/office/powerpoint/2010/main" val="391341458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CB9AA4-8D2D-4CA3-B552-657BFD4BC3F4}" type="datetime1">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F5655-6C24-4A61-981A-B71407D7C851}" type="slidenum">
              <a:rPr lang="en-US" smtClean="0"/>
              <a:t>‹#›</a:t>
            </a:fld>
            <a:endParaRPr lang="en-US"/>
          </a:p>
        </p:txBody>
      </p:sp>
    </p:spTree>
    <p:extLst>
      <p:ext uri="{BB962C8B-B14F-4D97-AF65-F5344CB8AC3E}">
        <p14:creationId xmlns:p14="http://schemas.microsoft.com/office/powerpoint/2010/main" val="360404191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CB9AA4-8D2D-4CA3-B552-657BFD4BC3F4}" type="datetime1">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F5655-6C24-4A61-981A-B71407D7C851}" type="slidenum">
              <a:rPr lang="en-US" smtClean="0"/>
              <a:t>‹#›</a:t>
            </a:fld>
            <a:endParaRPr lang="en-US"/>
          </a:p>
        </p:txBody>
      </p:sp>
    </p:spTree>
    <p:extLst>
      <p:ext uri="{BB962C8B-B14F-4D97-AF65-F5344CB8AC3E}">
        <p14:creationId xmlns:p14="http://schemas.microsoft.com/office/powerpoint/2010/main" val="426985085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3A9D634-8E57-411E-B431-01F90B96DA9C}" type="datetime1">
              <a:rPr lang="en-US" smtClean="0"/>
              <a:t>10/30/2019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77F5655-6C24-4A61-981A-B71407D7C851}"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8553259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CB9AA4-8D2D-4CA3-B552-657BFD4BC3F4}" type="datetime1">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F5655-6C24-4A61-981A-B71407D7C851}" type="slidenum">
              <a:rPr lang="en-US" smtClean="0"/>
              <a:t>‹#›</a:t>
            </a:fld>
            <a:endParaRPr lang="en-US"/>
          </a:p>
        </p:txBody>
      </p:sp>
    </p:spTree>
    <p:extLst>
      <p:ext uri="{BB962C8B-B14F-4D97-AF65-F5344CB8AC3E}">
        <p14:creationId xmlns:p14="http://schemas.microsoft.com/office/powerpoint/2010/main" val="2488187744"/>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CB9AA4-8D2D-4CA3-B552-657BFD4BC3F4}" type="datetime1">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7F5655-6C24-4A61-981A-B71407D7C851}" type="slidenum">
              <a:rPr lang="en-US" smtClean="0"/>
              <a:t>‹#›</a:t>
            </a:fld>
            <a:endParaRPr lang="en-US"/>
          </a:p>
        </p:txBody>
      </p:sp>
    </p:spTree>
    <p:extLst>
      <p:ext uri="{BB962C8B-B14F-4D97-AF65-F5344CB8AC3E}">
        <p14:creationId xmlns:p14="http://schemas.microsoft.com/office/powerpoint/2010/main" val="668800062"/>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10D0D5-B83D-4430-8C47-788727A5B2D4}" type="datetime1">
              <a:rPr lang="en-US" smtClean="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7F5655-6C24-4A61-981A-B71407D7C851}" type="slidenum">
              <a:rPr lang="en-US" smtClean="0"/>
              <a:t>‹#›</a:t>
            </a:fld>
            <a:endParaRPr lang="en-US"/>
          </a:p>
        </p:txBody>
      </p:sp>
    </p:spTree>
    <p:extLst>
      <p:ext uri="{BB962C8B-B14F-4D97-AF65-F5344CB8AC3E}">
        <p14:creationId xmlns:p14="http://schemas.microsoft.com/office/powerpoint/2010/main" val="229200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F209F-DE18-4F91-B8EF-CB02717A5489}" type="datetime1">
              <a:rPr lang="en-US" smtClean="0"/>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7F5655-6C24-4A61-981A-B71407D7C851}" type="slidenum">
              <a:rPr lang="en-US" smtClean="0"/>
              <a:t>‹#›</a:t>
            </a:fld>
            <a:endParaRPr lang="en-US"/>
          </a:p>
        </p:txBody>
      </p:sp>
    </p:spTree>
    <p:extLst>
      <p:ext uri="{BB962C8B-B14F-4D97-AF65-F5344CB8AC3E}">
        <p14:creationId xmlns:p14="http://schemas.microsoft.com/office/powerpoint/2010/main" val="372330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4CB9AA4-8D2D-4CA3-B552-657BFD4BC3F4}" type="datetime1">
              <a:rPr lang="en-US" smtClean="0"/>
              <a:t>10/30/2019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7F5655-6C24-4A61-981A-B71407D7C85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4450429"/>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1A3B47-868C-4C1D-A363-CC4577DB6EFE}" type="datetime1">
              <a:rPr lang="en-US" smtClean="0"/>
              <a:t>10/30/2019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7F5655-6C24-4A61-981A-B71407D7C85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5728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4CB9AA4-8D2D-4CA3-B552-657BFD4BC3F4}" type="datetime1">
              <a:rPr lang="en-US" smtClean="0"/>
              <a:t>10/30/2019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77F5655-6C24-4A61-981A-B71407D7C851}"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288842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000" dirty="0" smtClean="0"/>
              <a:t>Bridging Quantitative &amp; Qualitative Data for System improvement</a:t>
            </a:r>
            <a:endParaRPr lang="en-US" sz="4000" dirty="0"/>
          </a:p>
        </p:txBody>
      </p:sp>
      <p:sp>
        <p:nvSpPr>
          <p:cNvPr id="6" name="Subtitle 5"/>
          <p:cNvSpPr>
            <a:spLocks noGrp="1"/>
          </p:cNvSpPr>
          <p:nvPr>
            <p:ph type="subTitle" idx="1"/>
          </p:nvPr>
        </p:nvSpPr>
        <p:spPr/>
        <p:txBody>
          <a:bodyPr/>
          <a:lstStyle/>
          <a:p>
            <a:r>
              <a:rPr lang="en-US" dirty="0" smtClean="0"/>
              <a:t>DCFS Data Champion Training</a:t>
            </a:r>
          </a:p>
          <a:p>
            <a:r>
              <a:rPr lang="en-US" dirty="0" smtClean="0"/>
              <a:t>10/30/2019</a:t>
            </a:r>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1</a:t>
            </a:fld>
            <a:endParaRPr lang="en-US"/>
          </a:p>
        </p:txBody>
      </p:sp>
    </p:spTree>
    <p:extLst>
      <p:ext uri="{BB962C8B-B14F-4D97-AF65-F5344CB8AC3E}">
        <p14:creationId xmlns:p14="http://schemas.microsoft.com/office/powerpoint/2010/main" val="634142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CFSR3 Case Review Data</a:t>
            </a:r>
            <a:br>
              <a:rPr lang="en-US" dirty="0" smtClean="0"/>
            </a:br>
            <a:r>
              <a:rPr lang="en-US" dirty="0" smtClean="0"/>
              <a:t>(Qualitative Data)</a:t>
            </a:r>
            <a:endParaRPr lang="en-US" dirty="0"/>
          </a:p>
        </p:txBody>
      </p:sp>
      <p:sp>
        <p:nvSpPr>
          <p:cNvPr id="3" name="Content Placeholder 2"/>
          <p:cNvSpPr>
            <a:spLocks noGrp="1"/>
          </p:cNvSpPr>
          <p:nvPr>
            <p:ph idx="1"/>
          </p:nvPr>
        </p:nvSpPr>
        <p:spPr>
          <a:xfrm>
            <a:off x="1371600" y="2285999"/>
            <a:ext cx="10820400" cy="4379053"/>
          </a:xfrm>
        </p:spPr>
        <p:txBody>
          <a:bodyPr>
            <a:normAutofit lnSpcReduction="10000"/>
          </a:bodyPr>
          <a:lstStyle/>
          <a:p>
            <a:r>
              <a:rPr lang="en-US" dirty="0" smtClean="0"/>
              <a:t>Collected by DCFS staff during their case record reviews and interviews with children and families engaged in services</a:t>
            </a:r>
          </a:p>
          <a:p>
            <a:r>
              <a:rPr lang="en-US" dirty="0" smtClean="0"/>
              <a:t>Structured using the Onsite Review Instrument (OSRI)</a:t>
            </a:r>
          </a:p>
          <a:p>
            <a:r>
              <a:rPr lang="en-US" dirty="0" smtClean="0"/>
              <a:t>The OSRI contains 18 items (questions about the case) pertaining to 2 Safety Outcomes,              2 Permanency Outcomes, and 3 Well-Being Outcomes</a:t>
            </a:r>
          </a:p>
          <a:p>
            <a:pPr lvl="1"/>
            <a:r>
              <a:rPr lang="en-US" dirty="0" smtClean="0"/>
              <a:t>S1: Children are, first and foremost, protected from abuse and neglect</a:t>
            </a:r>
          </a:p>
          <a:p>
            <a:pPr lvl="1"/>
            <a:r>
              <a:rPr lang="en-US" dirty="0" smtClean="0"/>
              <a:t>S2: Children are safely maintained in their homes whenever possible and appropriate</a:t>
            </a:r>
          </a:p>
          <a:p>
            <a:pPr lvl="1"/>
            <a:r>
              <a:rPr lang="en-US" dirty="0" smtClean="0"/>
              <a:t>P1: Children have permanency and stability in their living situations</a:t>
            </a:r>
          </a:p>
          <a:p>
            <a:pPr lvl="1"/>
            <a:r>
              <a:rPr lang="en-US" dirty="0" smtClean="0"/>
              <a:t>P2: The continuity of family relationships and connections is preserved for children</a:t>
            </a:r>
          </a:p>
          <a:p>
            <a:pPr lvl="1"/>
            <a:r>
              <a:rPr lang="en-US" dirty="0" smtClean="0"/>
              <a:t>WB1: Families have enhanced capacity to provide for their children’s needs</a:t>
            </a:r>
          </a:p>
          <a:p>
            <a:pPr lvl="1"/>
            <a:r>
              <a:rPr lang="en-US" dirty="0" smtClean="0"/>
              <a:t>WB2: Children receive appropriate services to meet their educational needs</a:t>
            </a:r>
          </a:p>
          <a:p>
            <a:pPr lvl="1"/>
            <a:r>
              <a:rPr lang="en-US" dirty="0" smtClean="0"/>
              <a:t>WB3: Children receive adequate services to meet their physical and mental health needs</a:t>
            </a:r>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10</a:t>
            </a:fld>
            <a:endParaRPr lang="en-US"/>
          </a:p>
        </p:txBody>
      </p:sp>
    </p:spTree>
    <p:extLst>
      <p:ext uri="{BB962C8B-B14F-4D97-AF65-F5344CB8AC3E}">
        <p14:creationId xmlns:p14="http://schemas.microsoft.com/office/powerpoint/2010/main" val="1539060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a:t>
            </a:r>
            <a:br>
              <a:rPr lang="en-US" dirty="0" smtClean="0"/>
            </a:br>
            <a:r>
              <a:rPr lang="en-US" dirty="0" smtClean="0"/>
              <a:t>A Warning about </a:t>
            </a:r>
            <a:r>
              <a:rPr lang="en-US" dirty="0"/>
              <a:t>Q</a:t>
            </a:r>
            <a:r>
              <a:rPr lang="en-US" dirty="0" smtClean="0"/>
              <a:t>ualitative Data</a:t>
            </a:r>
            <a:endParaRPr lang="en-US" dirty="0"/>
          </a:p>
        </p:txBody>
      </p:sp>
      <p:sp>
        <p:nvSpPr>
          <p:cNvPr id="3" name="Content Placeholder 2"/>
          <p:cNvSpPr>
            <a:spLocks noGrp="1"/>
          </p:cNvSpPr>
          <p:nvPr>
            <p:ph idx="1"/>
          </p:nvPr>
        </p:nvSpPr>
        <p:spPr>
          <a:xfrm>
            <a:off x="1371600" y="2286000"/>
            <a:ext cx="10820400" cy="4572000"/>
          </a:xfrm>
        </p:spPr>
        <p:txBody>
          <a:bodyPr>
            <a:normAutofit/>
          </a:bodyPr>
          <a:lstStyle/>
          <a:p>
            <a:r>
              <a:rPr lang="en-US" dirty="0" smtClean="0"/>
              <a:t>When using qualitative data, researchers are careful to ensure that data are selected (sampled) in a way that allows them to make valid connections between the data they are looking at and the outcomes they are interested in</a:t>
            </a:r>
          </a:p>
          <a:p>
            <a:r>
              <a:rPr lang="en-US" dirty="0" smtClean="0"/>
              <a:t>This includes ensuring that the sample is:</a:t>
            </a:r>
          </a:p>
          <a:p>
            <a:pPr lvl="1"/>
            <a:r>
              <a:rPr lang="en-US" dirty="0"/>
              <a:t>From the correct set of cases</a:t>
            </a:r>
          </a:p>
          <a:p>
            <a:pPr lvl="2">
              <a:buFont typeface="Wingdings" panose="05000000000000000000" pitchFamily="2" charset="2"/>
              <a:buChar char="Ø"/>
            </a:pPr>
            <a:r>
              <a:rPr lang="en-US" dirty="0"/>
              <a:t>If the outcome indicator starts with children who entered care, then the case review sample </a:t>
            </a:r>
            <a:r>
              <a:rPr lang="en-US" dirty="0" smtClean="0"/>
              <a:t>should also </a:t>
            </a:r>
            <a:r>
              <a:rPr lang="en-US" dirty="0"/>
              <a:t>start with </a:t>
            </a:r>
            <a:r>
              <a:rPr lang="en-US" dirty="0" smtClean="0"/>
              <a:t>entries</a:t>
            </a:r>
            <a:endParaRPr lang="en-US" dirty="0"/>
          </a:p>
          <a:p>
            <a:pPr lvl="1"/>
            <a:r>
              <a:rPr lang="en-US" dirty="0"/>
              <a:t>Large enough</a:t>
            </a:r>
          </a:p>
          <a:p>
            <a:pPr lvl="2">
              <a:buFont typeface="Wingdings" panose="05000000000000000000" pitchFamily="2" charset="2"/>
              <a:buChar char="Ø"/>
            </a:pPr>
            <a:r>
              <a:rPr lang="en-US" dirty="0"/>
              <a:t>The number of cases reviewed should be representative of the jurisdiction and the outcome </a:t>
            </a:r>
          </a:p>
          <a:p>
            <a:pPr lvl="1"/>
            <a:r>
              <a:rPr lang="en-US" dirty="0"/>
              <a:t>Diverse </a:t>
            </a:r>
          </a:p>
          <a:p>
            <a:pPr lvl="2">
              <a:buFont typeface="Wingdings" panose="05000000000000000000" pitchFamily="2" charset="2"/>
              <a:buChar char="Ø"/>
            </a:pPr>
            <a:r>
              <a:rPr lang="en-US" dirty="0"/>
              <a:t>Case review samples should include cases where the outcome was achieved, and where it wasn’t</a:t>
            </a:r>
          </a:p>
          <a:p>
            <a:r>
              <a:rPr lang="en-US" dirty="0" smtClean="0"/>
              <a:t>[Criticisms of the CFSR Case Review Process are that these criteria are not currently met]</a:t>
            </a:r>
          </a:p>
        </p:txBody>
      </p:sp>
    </p:spTree>
    <p:extLst>
      <p:ext uri="{BB962C8B-B14F-4D97-AF65-F5344CB8AC3E}">
        <p14:creationId xmlns:p14="http://schemas.microsoft.com/office/powerpoint/2010/main" val="4209277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Today’s Project:</a:t>
            </a:r>
          </a:p>
          <a:p>
            <a:r>
              <a:rPr lang="en-US" dirty="0" smtClean="0"/>
              <a:t>Bridging Quantitative &amp; Qualitative Data</a:t>
            </a:r>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12</a:t>
            </a:fld>
            <a:endParaRPr lang="en-US"/>
          </a:p>
        </p:txBody>
      </p:sp>
    </p:spTree>
    <p:extLst>
      <p:ext uri="{BB962C8B-B14F-4D97-AF65-F5344CB8AC3E}">
        <p14:creationId xmlns:p14="http://schemas.microsoft.com/office/powerpoint/2010/main" val="2580228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Today’s Team Project</a:t>
            </a:r>
            <a:endParaRPr lang="en-US" dirty="0"/>
          </a:p>
        </p:txBody>
      </p:sp>
      <p:sp>
        <p:nvSpPr>
          <p:cNvPr id="3" name="Content Placeholder 2"/>
          <p:cNvSpPr>
            <a:spLocks noGrp="1"/>
          </p:cNvSpPr>
          <p:nvPr>
            <p:ph idx="1"/>
          </p:nvPr>
        </p:nvSpPr>
        <p:spPr>
          <a:xfrm>
            <a:off x="1371600" y="2286000"/>
            <a:ext cx="10820400" cy="4167386"/>
          </a:xfrm>
        </p:spPr>
        <p:txBody>
          <a:bodyPr/>
          <a:lstStyle/>
          <a:p>
            <a:pPr marL="457200" indent="-457200">
              <a:buFont typeface="+mj-lt"/>
              <a:buAutoNum type="arabicPeriod"/>
            </a:pPr>
            <a:r>
              <a:rPr lang="en-US" dirty="0" smtClean="0"/>
              <a:t>Participants will form 7 groups</a:t>
            </a:r>
          </a:p>
          <a:p>
            <a:pPr marL="457200" indent="-457200">
              <a:buFont typeface="+mj-lt"/>
              <a:buAutoNum type="arabicPeriod"/>
            </a:pPr>
            <a:r>
              <a:rPr lang="en-US" dirty="0" smtClean="0"/>
              <a:t>Each group will be assigned a CFSR Outcome Indicator (S1-S2, P1-P5)</a:t>
            </a:r>
          </a:p>
          <a:p>
            <a:pPr marL="457200" indent="-457200">
              <a:buFont typeface="+mj-lt"/>
              <a:buAutoNum type="arabicPeriod"/>
            </a:pPr>
            <a:r>
              <a:rPr lang="en-US" dirty="0" smtClean="0"/>
              <a:t>Using provided data printouts, each team will review and discuss all available data for the assigned indicator</a:t>
            </a:r>
          </a:p>
          <a:p>
            <a:pPr marL="457200" indent="-457200">
              <a:buFont typeface="+mj-lt"/>
              <a:buAutoNum type="arabicPeriod"/>
            </a:pPr>
            <a:r>
              <a:rPr lang="en-US" dirty="0" smtClean="0"/>
              <a:t>Relying on provided instruction and guidance, each group will develop a root-cause hypothesis (please, only one) for observed performance on the assigned indicator</a:t>
            </a:r>
          </a:p>
          <a:p>
            <a:pPr marL="457200" indent="-457200">
              <a:buFont typeface="+mj-lt"/>
              <a:buAutoNum type="arabicPeriod"/>
            </a:pPr>
            <a:r>
              <a:rPr lang="en-US" dirty="0" smtClean="0"/>
              <a:t>Using provided Guiding Question documents, each team will explore provided case review narratives for two cases to test their hypotheses</a:t>
            </a:r>
          </a:p>
          <a:p>
            <a:pPr marL="457200" indent="-457200">
              <a:buFont typeface="+mj-lt"/>
              <a:buAutoNum type="arabicPeriod"/>
            </a:pPr>
            <a:r>
              <a:rPr lang="en-US" dirty="0" smtClean="0"/>
              <a:t>Finally, teams will make a brief oral report to the full class about their process and findings</a:t>
            </a:r>
          </a:p>
        </p:txBody>
      </p:sp>
      <p:sp>
        <p:nvSpPr>
          <p:cNvPr id="4" name="Slide Number Placeholder 3"/>
          <p:cNvSpPr>
            <a:spLocks noGrp="1"/>
          </p:cNvSpPr>
          <p:nvPr>
            <p:ph type="sldNum" sz="quarter" idx="12"/>
          </p:nvPr>
        </p:nvSpPr>
        <p:spPr/>
        <p:txBody>
          <a:bodyPr/>
          <a:lstStyle/>
          <a:p>
            <a:fld id="{C77F5655-6C24-4A61-981A-B71407D7C851}" type="slidenum">
              <a:rPr lang="en-US" smtClean="0"/>
              <a:t>13</a:t>
            </a:fld>
            <a:endParaRPr lang="en-US"/>
          </a:p>
        </p:txBody>
      </p:sp>
    </p:spTree>
    <p:extLst>
      <p:ext uri="{BB962C8B-B14F-4D97-AF65-F5344CB8AC3E}">
        <p14:creationId xmlns:p14="http://schemas.microsoft.com/office/powerpoint/2010/main" val="355035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Team review of outcome indicator</a:t>
            </a:r>
            <a:br>
              <a:rPr lang="en-US" dirty="0" smtClean="0"/>
            </a:br>
            <a:r>
              <a:rPr lang="en-US" dirty="0" smtClean="0"/>
              <a:t>(Morning)</a:t>
            </a:r>
            <a:endParaRPr lang="en-US" dirty="0"/>
          </a:p>
        </p:txBody>
      </p:sp>
      <p:sp>
        <p:nvSpPr>
          <p:cNvPr id="3" name="Content Placeholder 2"/>
          <p:cNvSpPr>
            <a:spLocks noGrp="1"/>
          </p:cNvSpPr>
          <p:nvPr>
            <p:ph idx="1"/>
          </p:nvPr>
        </p:nvSpPr>
        <p:spPr>
          <a:xfrm>
            <a:off x="1371600" y="2285999"/>
            <a:ext cx="10820400" cy="4542639"/>
          </a:xfrm>
        </p:spPr>
        <p:txBody>
          <a:bodyPr>
            <a:normAutofit/>
          </a:bodyPr>
          <a:lstStyle/>
          <a:p>
            <a:r>
              <a:rPr lang="en-US" dirty="0" smtClean="0"/>
              <a:t>Using provided handouts, review and discuss the data for your outcome indicator</a:t>
            </a:r>
          </a:p>
          <a:p>
            <a:r>
              <a:rPr lang="en-US" dirty="0" smtClean="0"/>
              <a:t>Consider trends over time</a:t>
            </a:r>
          </a:p>
          <a:p>
            <a:r>
              <a:rPr lang="en-US" dirty="0" smtClean="0"/>
              <a:t>Consider whether children experience different CFSR outcomes based on the following (where available):</a:t>
            </a:r>
          </a:p>
          <a:p>
            <a:pPr lvl="1"/>
            <a:r>
              <a:rPr lang="en-US" dirty="0" smtClean="0"/>
              <a:t>Child’s age</a:t>
            </a:r>
          </a:p>
          <a:p>
            <a:pPr lvl="1"/>
            <a:r>
              <a:rPr lang="en-US" dirty="0" smtClean="0"/>
              <a:t>Child’s race/ethnicity</a:t>
            </a:r>
          </a:p>
          <a:p>
            <a:pPr lvl="1"/>
            <a:r>
              <a:rPr lang="en-US" dirty="0" smtClean="0"/>
              <a:t>Child’s gender</a:t>
            </a:r>
          </a:p>
          <a:p>
            <a:pPr lvl="1"/>
            <a:r>
              <a:rPr lang="en-US" dirty="0" smtClean="0"/>
              <a:t>Child’s geographic region or assigned regional office</a:t>
            </a:r>
          </a:p>
          <a:p>
            <a:pPr lvl="1"/>
            <a:r>
              <a:rPr lang="en-US" dirty="0" smtClean="0"/>
              <a:t>Child’s placement type </a:t>
            </a:r>
          </a:p>
          <a:p>
            <a:pPr lvl="1"/>
            <a:r>
              <a:rPr lang="en-US" dirty="0" smtClean="0"/>
              <a:t>Child’s length of stay</a:t>
            </a:r>
          </a:p>
        </p:txBody>
      </p:sp>
      <p:sp>
        <p:nvSpPr>
          <p:cNvPr id="4" name="Slide Number Placeholder 3"/>
          <p:cNvSpPr>
            <a:spLocks noGrp="1"/>
          </p:cNvSpPr>
          <p:nvPr>
            <p:ph type="sldNum" sz="quarter" idx="12"/>
          </p:nvPr>
        </p:nvSpPr>
        <p:spPr/>
        <p:txBody>
          <a:bodyPr/>
          <a:lstStyle/>
          <a:p>
            <a:fld id="{C77F5655-6C24-4A61-981A-B71407D7C851}" type="slidenum">
              <a:rPr lang="en-US" smtClean="0"/>
              <a:t>14</a:t>
            </a:fld>
            <a:endParaRPr lang="en-US"/>
          </a:p>
        </p:txBody>
      </p:sp>
    </p:spTree>
    <p:extLst>
      <p:ext uri="{BB962C8B-B14F-4D97-AF65-F5344CB8AC3E}">
        <p14:creationId xmlns:p14="http://schemas.microsoft.com/office/powerpoint/2010/main" val="2270394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Cycle of CQI</a:t>
            </a:r>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15</a:t>
            </a:fld>
            <a:endParaRPr lang="en-US"/>
          </a:p>
        </p:txBody>
      </p:sp>
      <p:sp>
        <p:nvSpPr>
          <p:cNvPr id="8" name="TextBox 7"/>
          <p:cNvSpPr txBox="1"/>
          <p:nvPr/>
        </p:nvSpPr>
        <p:spPr>
          <a:xfrm>
            <a:off x="1371600" y="6024424"/>
            <a:ext cx="9838197" cy="738664"/>
          </a:xfrm>
          <a:prstGeom prst="rect">
            <a:avLst/>
          </a:prstGeom>
          <a:noFill/>
        </p:spPr>
        <p:txBody>
          <a:bodyPr wrap="square" rtlCol="0">
            <a:spAutoFit/>
          </a:bodyPr>
          <a:lstStyle/>
          <a:p>
            <a:endParaRPr lang="en-US" sz="1400" dirty="0" smtClean="0">
              <a:solidFill>
                <a:schemeClr val="tx2"/>
              </a:solidFill>
            </a:endParaRPr>
          </a:p>
          <a:p>
            <a:endParaRPr lang="en-US" sz="1400" dirty="0">
              <a:solidFill>
                <a:schemeClr val="tx2"/>
              </a:solidFill>
            </a:endParaRPr>
          </a:p>
          <a:p>
            <a:r>
              <a:rPr lang="en-US" sz="1400" dirty="0" smtClean="0">
                <a:solidFill>
                  <a:schemeClr val="tx2"/>
                </a:solidFill>
              </a:rPr>
              <a:t>Source: The Center for State Child Welfare Data @ Chapin Hall, University of Chicago</a:t>
            </a:r>
            <a:endParaRPr lang="en-US" sz="1400" dirty="0">
              <a:solidFill>
                <a:schemeClr val="tx2"/>
              </a:solidFill>
            </a:endParaRPr>
          </a:p>
        </p:txBody>
      </p:sp>
      <p:grpSp>
        <p:nvGrpSpPr>
          <p:cNvPr id="9" name="Group 8"/>
          <p:cNvGrpSpPr/>
          <p:nvPr/>
        </p:nvGrpSpPr>
        <p:grpSpPr>
          <a:xfrm>
            <a:off x="1632141" y="1634742"/>
            <a:ext cx="8175818" cy="4551913"/>
            <a:chOff x="1590664" y="1786614"/>
            <a:chExt cx="5876936" cy="3132370"/>
          </a:xfrm>
        </p:grpSpPr>
        <p:sp>
          <p:nvSpPr>
            <p:cNvPr id="10" name="TextBox 74"/>
            <p:cNvSpPr txBox="1"/>
            <p:nvPr/>
          </p:nvSpPr>
          <p:spPr>
            <a:xfrm>
              <a:off x="3121688" y="2107301"/>
              <a:ext cx="1286163" cy="412999"/>
            </a:xfrm>
            <a:prstGeom prst="rect">
              <a:avLst/>
            </a:prstGeom>
            <a:noFill/>
            <a:ln>
              <a:solidFill>
                <a:schemeClr val="tx1"/>
              </a:solid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solidFill>
                    <a:srgbClr val="C00000"/>
                  </a:solidFill>
                </a:rPr>
                <a:t>Define problem &amp; outcome</a:t>
              </a:r>
            </a:p>
            <a:p>
              <a:pPr algn="ctr"/>
              <a:r>
                <a:rPr lang="en-US" sz="1100" dirty="0" smtClean="0">
                  <a:solidFill>
                    <a:srgbClr val="C00000"/>
                  </a:solidFill>
                </a:rPr>
                <a:t>Develop theory of change</a:t>
              </a:r>
            </a:p>
            <a:p>
              <a:pPr algn="ctr"/>
              <a:r>
                <a:rPr lang="en-US" sz="1100" dirty="0" smtClean="0">
                  <a:solidFill>
                    <a:srgbClr val="C00000"/>
                  </a:solidFill>
                </a:rPr>
                <a:t>Design/select intervention</a:t>
              </a:r>
              <a:endParaRPr lang="en-US" sz="1100" dirty="0">
                <a:solidFill>
                  <a:srgbClr val="C00000"/>
                </a:solidFill>
              </a:endParaRPr>
            </a:p>
          </p:txBody>
        </p:sp>
        <p:sp>
          <p:nvSpPr>
            <p:cNvPr id="11" name="TextBox 75"/>
            <p:cNvSpPr txBox="1"/>
            <p:nvPr/>
          </p:nvSpPr>
          <p:spPr>
            <a:xfrm>
              <a:off x="2959902" y="4114800"/>
              <a:ext cx="1609736" cy="553998"/>
            </a:xfrm>
            <a:prstGeom prst="rect">
              <a:avLst/>
            </a:prstGeom>
            <a:noFill/>
            <a:ln>
              <a:solidFill>
                <a:schemeClr val="tx1"/>
              </a:solidFill>
            </a:ln>
          </p:spPr>
          <p:txBody>
            <a:bodyPr wrap="square" rtlCol="0" anchor="ctr" anchorCtr="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Measure outcomes</a:t>
              </a:r>
            </a:p>
            <a:p>
              <a:pPr algn="ctr"/>
              <a:r>
                <a:rPr lang="en-US" sz="1100" dirty="0" smtClean="0"/>
                <a:t>Provide feedback</a:t>
              </a:r>
              <a:endParaRPr lang="en-US" sz="1100" dirty="0"/>
            </a:p>
          </p:txBody>
        </p:sp>
        <p:sp>
          <p:nvSpPr>
            <p:cNvPr id="12" name="TextBox 76"/>
            <p:cNvSpPr txBox="1">
              <a:spLocks/>
            </p:cNvSpPr>
            <p:nvPr/>
          </p:nvSpPr>
          <p:spPr>
            <a:xfrm>
              <a:off x="1590664" y="3071692"/>
              <a:ext cx="1609736" cy="531793"/>
            </a:xfrm>
            <a:prstGeom prst="rect">
              <a:avLst/>
            </a:prstGeom>
            <a:noFill/>
            <a:ln>
              <a:solidFill>
                <a:schemeClr val="tx1"/>
              </a:solidFill>
            </a:ln>
          </p:spPr>
          <p:txBody>
            <a:bodyPr wrap="square" rtlCol="0" anchor="ctr" anchorCtr="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Adjust intervention as needed</a:t>
              </a:r>
              <a:endParaRPr lang="en-US" sz="1100" dirty="0"/>
            </a:p>
          </p:txBody>
        </p:sp>
        <p:sp>
          <p:nvSpPr>
            <p:cNvPr id="13" name="TextBox 77"/>
            <p:cNvSpPr txBox="1"/>
            <p:nvPr/>
          </p:nvSpPr>
          <p:spPr>
            <a:xfrm>
              <a:off x="6400800" y="2538597"/>
              <a:ext cx="1066800" cy="296512"/>
            </a:xfrm>
            <a:prstGeom prst="rect">
              <a:avLst/>
            </a:prstGeom>
            <a:noFill/>
            <a:ln>
              <a:solidFill>
                <a:schemeClr val="tx1"/>
              </a:solidFill>
            </a:ln>
          </p:spPr>
          <p:txBody>
            <a:bodyPr wrap="squar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solidFill>
                    <a:srgbClr val="C00000"/>
                  </a:solidFill>
                </a:rPr>
                <a:t>Process of care investments</a:t>
              </a:r>
              <a:endParaRPr lang="en-US" sz="1100" dirty="0">
                <a:solidFill>
                  <a:srgbClr val="C00000"/>
                </a:solidFill>
              </a:endParaRPr>
            </a:p>
          </p:txBody>
        </p:sp>
        <p:sp>
          <p:nvSpPr>
            <p:cNvPr id="14" name="TextBox 78"/>
            <p:cNvSpPr txBox="1"/>
            <p:nvPr/>
          </p:nvSpPr>
          <p:spPr>
            <a:xfrm>
              <a:off x="6400800" y="3187606"/>
              <a:ext cx="1066800" cy="296512"/>
            </a:xfrm>
            <a:prstGeom prst="rect">
              <a:avLst/>
            </a:prstGeom>
            <a:noFill/>
            <a:ln>
              <a:solidFill>
                <a:schemeClr val="tx1"/>
              </a:solidFill>
            </a:ln>
          </p:spPr>
          <p:txBody>
            <a:bodyPr wrap="squar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solidFill>
                    <a:srgbClr val="C00000"/>
                  </a:solidFill>
                </a:rPr>
                <a:t>Quality of care investments</a:t>
              </a:r>
              <a:endParaRPr lang="en-US" sz="1100" dirty="0">
                <a:solidFill>
                  <a:srgbClr val="C00000"/>
                </a:solidFill>
              </a:endParaRPr>
            </a:p>
          </p:txBody>
        </p:sp>
        <p:sp>
          <p:nvSpPr>
            <p:cNvPr id="15" name="TextBox 79"/>
            <p:cNvSpPr txBox="1"/>
            <p:nvPr/>
          </p:nvSpPr>
          <p:spPr>
            <a:xfrm>
              <a:off x="6400800" y="3853107"/>
              <a:ext cx="1066800" cy="296512"/>
            </a:xfrm>
            <a:prstGeom prst="rect">
              <a:avLst/>
            </a:prstGeom>
            <a:noFill/>
            <a:ln>
              <a:solidFill>
                <a:schemeClr val="tx1"/>
              </a:solidFill>
            </a:ln>
          </p:spPr>
          <p:txBody>
            <a:bodyPr wrap="squar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solidFill>
                    <a:srgbClr val="C00000"/>
                  </a:solidFill>
                </a:rPr>
                <a:t>Investments in capacity </a:t>
              </a:r>
              <a:endParaRPr lang="en-US" sz="1100" dirty="0">
                <a:solidFill>
                  <a:srgbClr val="C00000"/>
                </a:solidFill>
              </a:endParaRPr>
            </a:p>
          </p:txBody>
        </p:sp>
        <p:sp>
          <p:nvSpPr>
            <p:cNvPr id="16" name="TextBox 80"/>
            <p:cNvSpPr txBox="1"/>
            <p:nvPr/>
          </p:nvSpPr>
          <p:spPr>
            <a:xfrm>
              <a:off x="3102155" y="1786614"/>
              <a:ext cx="506077" cy="254153"/>
            </a:xfrm>
            <a:prstGeom prst="rect">
              <a:avLst/>
            </a:prstGeom>
            <a:noFill/>
            <a:ln>
              <a:no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C00000"/>
                  </a:solidFill>
                </a:rPr>
                <a:t>PLAN</a:t>
              </a:r>
              <a:endParaRPr lang="en-US" b="1" dirty="0">
                <a:solidFill>
                  <a:srgbClr val="C00000"/>
                </a:solidFill>
              </a:endParaRPr>
            </a:p>
          </p:txBody>
        </p:sp>
        <p:sp>
          <p:nvSpPr>
            <p:cNvPr id="17" name="TextBox 81"/>
            <p:cNvSpPr txBox="1"/>
            <p:nvPr/>
          </p:nvSpPr>
          <p:spPr>
            <a:xfrm>
              <a:off x="3469075" y="4664831"/>
              <a:ext cx="591391" cy="254153"/>
            </a:xfrm>
            <a:prstGeom prst="rect">
              <a:avLst/>
            </a:prstGeom>
            <a:noFill/>
            <a:ln>
              <a:no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chemeClr val="accent1"/>
                  </a:solidFill>
                </a:rPr>
                <a:t>STUDY</a:t>
              </a:r>
              <a:endParaRPr lang="en-US" b="1" dirty="0">
                <a:solidFill>
                  <a:schemeClr val="accent1"/>
                </a:solidFill>
              </a:endParaRPr>
            </a:p>
          </p:txBody>
        </p:sp>
        <p:sp>
          <p:nvSpPr>
            <p:cNvPr id="18" name="TextBox 82"/>
            <p:cNvSpPr txBox="1"/>
            <p:nvPr/>
          </p:nvSpPr>
          <p:spPr>
            <a:xfrm>
              <a:off x="2003800" y="2806742"/>
              <a:ext cx="393615" cy="254153"/>
            </a:xfrm>
            <a:prstGeom prst="rect">
              <a:avLst/>
            </a:prstGeom>
            <a:noFill/>
            <a:ln>
              <a:no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chemeClr val="accent1"/>
                  </a:solidFill>
                </a:rPr>
                <a:t>ACT</a:t>
              </a:r>
              <a:endParaRPr lang="en-US" b="1" dirty="0">
                <a:solidFill>
                  <a:schemeClr val="accent1"/>
                </a:solidFill>
              </a:endParaRPr>
            </a:p>
          </p:txBody>
        </p:sp>
        <p:sp>
          <p:nvSpPr>
            <p:cNvPr id="19" name="TextBox 83"/>
            <p:cNvSpPr txBox="1"/>
            <p:nvPr/>
          </p:nvSpPr>
          <p:spPr>
            <a:xfrm>
              <a:off x="5075236" y="2813436"/>
              <a:ext cx="344759" cy="254153"/>
            </a:xfrm>
            <a:prstGeom prst="rect">
              <a:avLst/>
            </a:prstGeom>
            <a:noFill/>
            <a:ln>
              <a:no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chemeClr val="accent1"/>
                  </a:solidFill>
                </a:rPr>
                <a:t>DO</a:t>
              </a:r>
              <a:endParaRPr lang="en-US" b="1" dirty="0">
                <a:solidFill>
                  <a:schemeClr val="accent1"/>
                </a:solidFill>
              </a:endParaRPr>
            </a:p>
          </p:txBody>
        </p:sp>
        <p:sp>
          <p:nvSpPr>
            <p:cNvPr id="20" name="TextBox 84"/>
            <p:cNvSpPr txBox="1">
              <a:spLocks/>
            </p:cNvSpPr>
            <p:nvPr/>
          </p:nvSpPr>
          <p:spPr>
            <a:xfrm>
              <a:off x="4267200" y="3071691"/>
              <a:ext cx="1609736" cy="531793"/>
            </a:xfrm>
            <a:prstGeom prst="rect">
              <a:avLst/>
            </a:prstGeom>
            <a:noFill/>
            <a:ln>
              <a:solidFill>
                <a:schemeClr val="tx1"/>
              </a:solidFill>
            </a:ln>
          </p:spPr>
          <p:txBody>
            <a:bodyPr wrap="square" rtlCol="0" anchor="ctr" anchorCtr="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Implement intervention</a:t>
              </a:r>
            </a:p>
            <a:p>
              <a:pPr algn="ctr"/>
              <a:r>
                <a:rPr lang="en-US" sz="1100" dirty="0"/>
                <a:t>Monitor </a:t>
              </a:r>
              <a:r>
                <a:rPr lang="en-US" sz="1100" dirty="0" smtClean="0"/>
                <a:t>implementation</a:t>
              </a:r>
              <a:endParaRPr lang="en-US" sz="1100" dirty="0"/>
            </a:p>
          </p:txBody>
        </p:sp>
        <p:cxnSp>
          <p:nvCxnSpPr>
            <p:cNvPr id="21" name="Straight Arrow Connector 20"/>
            <p:cNvCxnSpPr>
              <a:stCxn id="10" idx="3"/>
              <a:endCxn id="20" idx="0"/>
            </p:cNvCxnSpPr>
            <p:nvPr/>
          </p:nvCxnSpPr>
          <p:spPr>
            <a:xfrm>
              <a:off x="4493602" y="2313800"/>
              <a:ext cx="578466" cy="7578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0" idx="2"/>
              <a:endCxn id="11" idx="3"/>
            </p:cNvCxnSpPr>
            <p:nvPr/>
          </p:nvCxnSpPr>
          <p:spPr>
            <a:xfrm flipH="1">
              <a:off x="4569638" y="3603484"/>
              <a:ext cx="502430" cy="7883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1" idx="1"/>
              <a:endCxn id="12" idx="2"/>
            </p:cNvCxnSpPr>
            <p:nvPr/>
          </p:nvCxnSpPr>
          <p:spPr>
            <a:xfrm flipH="1" flipV="1">
              <a:off x="2395532" y="3603485"/>
              <a:ext cx="564370" cy="788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2" idx="3"/>
              <a:endCxn id="20" idx="1"/>
            </p:cNvCxnSpPr>
            <p:nvPr/>
          </p:nvCxnSpPr>
          <p:spPr>
            <a:xfrm flipV="1">
              <a:off x="3200400" y="3337588"/>
              <a:ext cx="10668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2" idx="0"/>
              <a:endCxn id="10" idx="1"/>
            </p:cNvCxnSpPr>
            <p:nvPr/>
          </p:nvCxnSpPr>
          <p:spPr>
            <a:xfrm flipV="1">
              <a:off x="2395532" y="2313800"/>
              <a:ext cx="640406" cy="75789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3" idx="2"/>
              <a:endCxn id="14" idx="0"/>
            </p:cNvCxnSpPr>
            <p:nvPr/>
          </p:nvCxnSpPr>
          <p:spPr>
            <a:xfrm>
              <a:off x="6934200" y="2866388"/>
              <a:ext cx="0" cy="28993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2"/>
              <a:endCxn id="15" idx="0"/>
            </p:cNvCxnSpPr>
            <p:nvPr/>
          </p:nvCxnSpPr>
          <p:spPr>
            <a:xfrm>
              <a:off x="6934200" y="3515398"/>
              <a:ext cx="0" cy="306429"/>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1"/>
            </p:cNvCxnSpPr>
            <p:nvPr/>
          </p:nvCxnSpPr>
          <p:spPr>
            <a:xfrm flipH="1">
              <a:off x="5886472" y="2686852"/>
              <a:ext cx="514328" cy="3848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4" idx="1"/>
              <a:endCxn id="20" idx="3"/>
            </p:cNvCxnSpPr>
            <p:nvPr/>
          </p:nvCxnSpPr>
          <p:spPr>
            <a:xfrm flipH="1">
              <a:off x="5876936" y="3335862"/>
              <a:ext cx="523864" cy="17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5" idx="1"/>
            </p:cNvCxnSpPr>
            <p:nvPr/>
          </p:nvCxnSpPr>
          <p:spPr>
            <a:xfrm flipH="1" flipV="1">
              <a:off x="5867400" y="3603485"/>
              <a:ext cx="533400" cy="3978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rot="16200000" flipH="1">
              <a:off x="5124487" y="677084"/>
              <a:ext cx="449996" cy="3169430"/>
            </a:xfrm>
            <a:prstGeom prst="bentConnector3">
              <a:avLst>
                <a:gd name="adj1" fmla="val -508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2875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Hypothesis Building </a:t>
            </a:r>
            <a:br>
              <a:rPr lang="en-US" dirty="0"/>
            </a:br>
            <a:r>
              <a:rPr lang="en-US" dirty="0" smtClean="0"/>
              <a:t>(Afternoon)</a:t>
            </a:r>
            <a:endParaRPr lang="en-US" dirty="0"/>
          </a:p>
        </p:txBody>
      </p:sp>
      <p:sp>
        <p:nvSpPr>
          <p:cNvPr id="3" name="Content Placeholder 2"/>
          <p:cNvSpPr>
            <a:spLocks noGrp="1"/>
          </p:cNvSpPr>
          <p:nvPr>
            <p:ph idx="1"/>
          </p:nvPr>
        </p:nvSpPr>
        <p:spPr>
          <a:xfrm>
            <a:off x="1371600" y="2286000"/>
            <a:ext cx="10820400" cy="4572000"/>
          </a:xfrm>
        </p:spPr>
        <p:txBody>
          <a:bodyPr>
            <a:normAutofit/>
          </a:bodyPr>
          <a:lstStyle/>
          <a:p>
            <a:pPr marL="457200" indent="-457200">
              <a:buFont typeface="+mj-lt"/>
              <a:buAutoNum type="arabicPeriod"/>
            </a:pPr>
            <a:r>
              <a:rPr lang="en-US" dirty="0" smtClean="0"/>
              <a:t>I observe that …</a:t>
            </a:r>
          </a:p>
          <a:p>
            <a:pPr lvl="1"/>
            <a:r>
              <a:rPr lang="en-US" sz="1900" dirty="0" smtClean="0"/>
              <a:t>What do you observe?  What other provided data help inform </a:t>
            </a:r>
            <a:r>
              <a:rPr lang="en-US" sz="1900" dirty="0"/>
              <a:t>y</a:t>
            </a:r>
            <a:r>
              <a:rPr lang="en-US" sz="1900" dirty="0" smtClean="0"/>
              <a:t>our understanding of the issue?</a:t>
            </a:r>
          </a:p>
          <a:p>
            <a:pPr marL="457200" indent="-457200">
              <a:buFont typeface="+mj-lt"/>
              <a:buAutoNum type="arabicPeriod"/>
            </a:pPr>
            <a:r>
              <a:rPr lang="en-US" dirty="0" smtClean="0"/>
              <a:t>I think it is because …</a:t>
            </a:r>
          </a:p>
          <a:p>
            <a:pPr lvl="1"/>
            <a:r>
              <a:rPr lang="en-US" sz="1900" dirty="0" smtClean="0"/>
              <a:t>What is driving your observation?  What is the </a:t>
            </a:r>
            <a:r>
              <a:rPr lang="en-US" sz="1900" b="1" dirty="0" smtClean="0"/>
              <a:t>root cause </a:t>
            </a:r>
            <a:r>
              <a:rPr lang="en-US" sz="1900" dirty="0" smtClean="0"/>
              <a:t>of the performance you note?</a:t>
            </a:r>
          </a:p>
          <a:p>
            <a:pPr marL="457200" indent="-457200">
              <a:buFont typeface="+mj-lt"/>
              <a:buAutoNum type="arabicPeriod"/>
            </a:pPr>
            <a:r>
              <a:rPr lang="en-US" dirty="0" smtClean="0"/>
              <a:t>I hypothesize …</a:t>
            </a:r>
          </a:p>
          <a:p>
            <a:pPr lvl="1"/>
            <a:r>
              <a:rPr lang="en-US" sz="1900" dirty="0" smtClean="0"/>
              <a:t>Based on your understanding of the root cause, what is the intended (policy, practice, etc.) fix?</a:t>
            </a:r>
          </a:p>
          <a:p>
            <a:pPr lvl="1"/>
            <a:r>
              <a:rPr lang="en-US" sz="1900" dirty="0" smtClean="0"/>
              <a:t>Conceptualize interventions in terms of:</a:t>
            </a:r>
          </a:p>
          <a:p>
            <a:pPr lvl="2">
              <a:buFont typeface="Wingdings" panose="05000000000000000000" pitchFamily="2" charset="2"/>
              <a:buChar char="Ø"/>
            </a:pPr>
            <a:r>
              <a:rPr lang="en-US" dirty="0"/>
              <a:t>Investments to improve the </a:t>
            </a:r>
            <a:r>
              <a:rPr lang="en-US" b="1" dirty="0"/>
              <a:t>quality </a:t>
            </a:r>
            <a:r>
              <a:rPr lang="en-US" dirty="0"/>
              <a:t>of services</a:t>
            </a:r>
          </a:p>
          <a:p>
            <a:pPr lvl="2">
              <a:buFont typeface="Wingdings" panose="05000000000000000000" pitchFamily="2" charset="2"/>
              <a:buChar char="Ø"/>
            </a:pPr>
            <a:r>
              <a:rPr lang="en-US" dirty="0"/>
              <a:t>Investments to improve the </a:t>
            </a:r>
            <a:r>
              <a:rPr lang="en-US" b="1" dirty="0"/>
              <a:t>process </a:t>
            </a:r>
            <a:r>
              <a:rPr lang="en-US" dirty="0"/>
              <a:t>by which services are delivered</a:t>
            </a:r>
          </a:p>
          <a:p>
            <a:pPr lvl="2">
              <a:buFont typeface="Wingdings" panose="05000000000000000000" pitchFamily="2" charset="2"/>
              <a:buChar char="Ø"/>
            </a:pPr>
            <a:r>
              <a:rPr lang="en-US" dirty="0"/>
              <a:t>Investments to improve the </a:t>
            </a:r>
            <a:r>
              <a:rPr lang="en-US" b="1" dirty="0"/>
              <a:t>capacity </a:t>
            </a:r>
            <a:r>
              <a:rPr lang="en-US" dirty="0"/>
              <a:t>of the Agency to deliver services with fidelity</a:t>
            </a:r>
          </a:p>
          <a:p>
            <a:pPr lvl="1"/>
            <a:r>
              <a:rPr lang="en-US" sz="1900" dirty="0" smtClean="0"/>
              <a:t>What do you expect to happen to the data if the fix is implemented?</a:t>
            </a:r>
          </a:p>
          <a:p>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16</a:t>
            </a:fld>
            <a:endParaRPr lang="en-US"/>
          </a:p>
        </p:txBody>
      </p:sp>
    </p:spTree>
    <p:extLst>
      <p:ext uri="{BB962C8B-B14F-4D97-AF65-F5344CB8AC3E}">
        <p14:creationId xmlns:p14="http://schemas.microsoft.com/office/powerpoint/2010/main" val="4076403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 Documents</a:t>
            </a:r>
            <a:br>
              <a:rPr lang="en-US" dirty="0" smtClean="0"/>
            </a:br>
            <a:r>
              <a:rPr lang="en-US" dirty="0" smtClean="0"/>
              <a:t>(see table for copy)</a:t>
            </a:r>
            <a:endParaRPr lang="en-US" dirty="0"/>
          </a:p>
        </p:txBody>
      </p:sp>
      <p:sp>
        <p:nvSpPr>
          <p:cNvPr id="3" name="Content Placeholder 2"/>
          <p:cNvSpPr>
            <a:spLocks noGrp="1"/>
          </p:cNvSpPr>
          <p:nvPr>
            <p:ph idx="1"/>
          </p:nvPr>
        </p:nvSpPr>
        <p:spPr>
          <a:xfrm>
            <a:off x="1371600" y="2286000"/>
            <a:ext cx="10820400" cy="3581400"/>
          </a:xfrm>
        </p:spPr>
        <p:txBody>
          <a:bodyPr/>
          <a:lstStyle/>
          <a:p>
            <a:r>
              <a:rPr lang="en-US" dirty="0" smtClean="0"/>
              <a:t>Developed by LA County DCFS, Probation Child Welfare and the California Child Welfare Indicators Project</a:t>
            </a:r>
          </a:p>
          <a:p>
            <a:endParaRPr lang="en-US" dirty="0" smtClean="0"/>
          </a:p>
          <a:p>
            <a:r>
              <a:rPr lang="en-US" dirty="0" smtClean="0"/>
              <a:t>As the use of case review data becomes more prevalent, it is essential to consider how qualitative data is related to and augments our understanding of outcome indicators.</a:t>
            </a:r>
          </a:p>
          <a:p>
            <a:endParaRPr lang="en-US" dirty="0" smtClean="0"/>
          </a:p>
          <a:p>
            <a:r>
              <a:rPr lang="en-US" dirty="0" smtClean="0"/>
              <a:t>The Guiding Question Documents provide connections between the CFSR Outcome Indicators and specific Case Review items that can help counties understand performance variance, and potential avenues for system reform on those measures.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17</a:t>
            </a:fld>
            <a:endParaRPr lang="en-US"/>
          </a:p>
        </p:txBody>
      </p:sp>
    </p:spTree>
    <p:extLst>
      <p:ext uri="{BB962C8B-B14F-4D97-AF65-F5344CB8AC3E}">
        <p14:creationId xmlns:p14="http://schemas.microsoft.com/office/powerpoint/2010/main" val="2619905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a:t>
            </a:r>
            <a:r>
              <a:rPr lang="en-US" dirty="0" smtClean="0"/>
              <a:t>. “Case Review”</a:t>
            </a:r>
            <a:br>
              <a:rPr lang="en-US" dirty="0" smtClean="0"/>
            </a:br>
            <a:r>
              <a:rPr lang="en-US" dirty="0" smtClean="0"/>
              <a:t>(Afternoon)</a:t>
            </a:r>
            <a:endParaRPr lang="en-US" dirty="0"/>
          </a:p>
        </p:txBody>
      </p:sp>
      <p:sp>
        <p:nvSpPr>
          <p:cNvPr id="3" name="Content Placeholder 2"/>
          <p:cNvSpPr>
            <a:spLocks noGrp="1"/>
          </p:cNvSpPr>
          <p:nvPr>
            <p:ph idx="1"/>
          </p:nvPr>
        </p:nvSpPr>
        <p:spPr>
          <a:xfrm>
            <a:off x="1371600" y="2286000"/>
            <a:ext cx="10820400" cy="4572000"/>
          </a:xfrm>
        </p:spPr>
        <p:txBody>
          <a:bodyPr>
            <a:normAutofit lnSpcReduction="10000"/>
          </a:bodyPr>
          <a:lstStyle/>
          <a:p>
            <a:r>
              <a:rPr lang="en-US" sz="1900" dirty="0"/>
              <a:t>Using </a:t>
            </a:r>
            <a:r>
              <a:rPr lang="en-US" sz="1900" dirty="0" smtClean="0"/>
              <a:t>the provided </a:t>
            </a:r>
            <a:r>
              <a:rPr lang="en-US" sz="1900" dirty="0"/>
              <a:t>Guiding Question documents, each team will explore provided case review </a:t>
            </a:r>
            <a:r>
              <a:rPr lang="en-US" sz="1900" dirty="0" smtClean="0"/>
              <a:t>narratives </a:t>
            </a:r>
            <a:r>
              <a:rPr lang="en-US" sz="1900" dirty="0"/>
              <a:t>for two cases to test </a:t>
            </a:r>
            <a:r>
              <a:rPr lang="en-US" sz="1900" dirty="0" smtClean="0"/>
              <a:t>your hypotheses</a:t>
            </a:r>
          </a:p>
          <a:p>
            <a:r>
              <a:rPr lang="en-US" sz="1900" dirty="0" smtClean="0"/>
              <a:t>Consider and discuss the following:</a:t>
            </a:r>
          </a:p>
          <a:p>
            <a:pPr lvl="1"/>
            <a:r>
              <a:rPr lang="en-US" sz="1800" dirty="0" smtClean="0"/>
              <a:t>Why are the particular questions suggested in the Guiding Question documents connected to your outcome indicator?</a:t>
            </a:r>
            <a:endParaRPr lang="en-US" sz="1800" dirty="0"/>
          </a:p>
          <a:p>
            <a:pPr lvl="1"/>
            <a:r>
              <a:rPr lang="en-US" sz="1800" dirty="0" smtClean="0"/>
              <a:t>Are the questions suggested in the Guiding Question documents related to your hypotheses?  Which?</a:t>
            </a:r>
          </a:p>
          <a:p>
            <a:pPr lvl="1"/>
            <a:r>
              <a:rPr lang="en-US" sz="1800" dirty="0"/>
              <a:t>What alternative hypotheses may be suggested by the Guiding Questions?</a:t>
            </a:r>
          </a:p>
          <a:p>
            <a:pPr lvl="1"/>
            <a:r>
              <a:rPr lang="en-US" sz="1800" dirty="0" smtClean="0"/>
              <a:t>What other questions or data may be needed to explore your hypotheses?  Is that data available?  Where?</a:t>
            </a:r>
          </a:p>
          <a:p>
            <a:r>
              <a:rPr lang="en-US" sz="1900" dirty="0" smtClean="0"/>
              <a:t>What intervention </a:t>
            </a:r>
            <a:r>
              <a:rPr lang="en-US" sz="1900" dirty="0"/>
              <a:t>(policy, practice, etc.) </a:t>
            </a:r>
            <a:r>
              <a:rPr lang="en-US" sz="1900" dirty="0" smtClean="0"/>
              <a:t>is suggested by your hypotheses and exploration of the data?  Sketch some notes about such an intervention:</a:t>
            </a:r>
          </a:p>
          <a:p>
            <a:pPr lvl="1"/>
            <a:r>
              <a:rPr lang="en-US" sz="1800" dirty="0" smtClean="0"/>
              <a:t>Does the intervention involve investments </a:t>
            </a:r>
            <a:r>
              <a:rPr lang="en-US" sz="1800" dirty="0"/>
              <a:t>to </a:t>
            </a:r>
            <a:r>
              <a:rPr lang="en-US" sz="1800" dirty="0" smtClean="0"/>
              <a:t>the </a:t>
            </a:r>
            <a:r>
              <a:rPr lang="en-US" sz="1800" b="1" dirty="0" smtClean="0"/>
              <a:t>quality</a:t>
            </a:r>
            <a:r>
              <a:rPr lang="en-US" sz="1800" dirty="0" smtClean="0"/>
              <a:t>, </a:t>
            </a:r>
            <a:r>
              <a:rPr lang="en-US" sz="1800" b="1" dirty="0" smtClean="0"/>
              <a:t>process</a:t>
            </a:r>
            <a:r>
              <a:rPr lang="en-US" sz="1800" dirty="0" smtClean="0"/>
              <a:t>, or </a:t>
            </a:r>
            <a:r>
              <a:rPr lang="en-US" sz="1800" b="1" dirty="0" smtClean="0"/>
              <a:t>capacity </a:t>
            </a:r>
            <a:r>
              <a:rPr lang="en-US" sz="1800" dirty="0" smtClean="0"/>
              <a:t>of service delivery?</a:t>
            </a:r>
            <a:endParaRPr lang="en-US" sz="1800" dirty="0"/>
          </a:p>
          <a:p>
            <a:pPr lvl="1"/>
            <a:r>
              <a:rPr lang="en-US" sz="1800" dirty="0" smtClean="0"/>
              <a:t>What </a:t>
            </a:r>
            <a:r>
              <a:rPr lang="en-US" sz="1800" dirty="0"/>
              <a:t>do you expect to happen to the data </a:t>
            </a:r>
            <a:r>
              <a:rPr lang="en-US" sz="1800" dirty="0" smtClean="0"/>
              <a:t>(quantitative &amp; qualitative) if </a:t>
            </a:r>
            <a:r>
              <a:rPr lang="en-US" sz="1800" dirty="0"/>
              <a:t>the </a:t>
            </a:r>
            <a:r>
              <a:rPr lang="en-US" sz="1800" dirty="0" smtClean="0"/>
              <a:t>intervention </a:t>
            </a:r>
            <a:r>
              <a:rPr lang="en-US" sz="1800" dirty="0"/>
              <a:t>is implemented</a:t>
            </a:r>
            <a:r>
              <a:rPr lang="en-US" sz="1800" dirty="0" smtClean="0"/>
              <a:t>?</a:t>
            </a:r>
          </a:p>
        </p:txBody>
      </p:sp>
      <p:sp>
        <p:nvSpPr>
          <p:cNvPr id="4" name="Slide Number Placeholder 3"/>
          <p:cNvSpPr>
            <a:spLocks noGrp="1"/>
          </p:cNvSpPr>
          <p:nvPr>
            <p:ph type="sldNum" sz="quarter" idx="12"/>
          </p:nvPr>
        </p:nvSpPr>
        <p:spPr/>
        <p:txBody>
          <a:bodyPr/>
          <a:lstStyle/>
          <a:p>
            <a:fld id="{C77F5655-6C24-4A61-981A-B71407D7C851}" type="slidenum">
              <a:rPr lang="en-US" smtClean="0"/>
              <a:t>18</a:t>
            </a:fld>
            <a:endParaRPr lang="en-US"/>
          </a:p>
        </p:txBody>
      </p:sp>
    </p:spTree>
    <p:extLst>
      <p:ext uri="{BB962C8B-B14F-4D97-AF65-F5344CB8AC3E}">
        <p14:creationId xmlns:p14="http://schemas.microsoft.com/office/powerpoint/2010/main" val="1132413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Team Report-Out</a:t>
            </a:r>
            <a:br>
              <a:rPr lang="en-US" dirty="0" smtClean="0"/>
            </a:br>
            <a:r>
              <a:rPr lang="en-US" dirty="0" smtClean="0"/>
              <a:t>(Afternoon)</a:t>
            </a:r>
            <a:endParaRPr lang="en-US" dirty="0"/>
          </a:p>
        </p:txBody>
      </p:sp>
      <p:sp>
        <p:nvSpPr>
          <p:cNvPr id="3" name="Content Placeholder 2"/>
          <p:cNvSpPr>
            <a:spLocks noGrp="1"/>
          </p:cNvSpPr>
          <p:nvPr>
            <p:ph idx="1"/>
          </p:nvPr>
        </p:nvSpPr>
        <p:spPr>
          <a:xfrm>
            <a:off x="1371600" y="2285999"/>
            <a:ext cx="10820400" cy="4223857"/>
          </a:xfrm>
        </p:spPr>
        <p:txBody>
          <a:bodyPr>
            <a:normAutofit/>
          </a:bodyPr>
          <a:lstStyle/>
          <a:p>
            <a:r>
              <a:rPr lang="en-US" sz="1900" dirty="0" smtClean="0"/>
              <a:t>Data</a:t>
            </a:r>
          </a:p>
          <a:p>
            <a:pPr lvl="1"/>
            <a:r>
              <a:rPr lang="en-US" sz="1800" dirty="0" smtClean="0"/>
              <a:t>What is LA County’s current performance on your </a:t>
            </a:r>
            <a:r>
              <a:rPr lang="en-US" sz="1800" smtClean="0"/>
              <a:t>assigned </a:t>
            </a:r>
            <a:r>
              <a:rPr lang="en-US" sz="1800" smtClean="0"/>
              <a:t>outcome?</a:t>
            </a:r>
            <a:endParaRPr lang="en-US" sz="1800" dirty="0" smtClean="0"/>
          </a:p>
          <a:p>
            <a:pPr lvl="1"/>
            <a:r>
              <a:rPr lang="en-US" sz="1800" dirty="0" smtClean="0"/>
              <a:t>What are the trends over time?  Has performance improved or gotten worse?</a:t>
            </a:r>
          </a:p>
          <a:p>
            <a:pPr lvl="1"/>
            <a:r>
              <a:rPr lang="en-US" sz="1800" dirty="0" smtClean="0"/>
              <a:t>What demographic and regional trends exist?</a:t>
            </a:r>
          </a:p>
          <a:p>
            <a:r>
              <a:rPr lang="en-US" sz="1900" dirty="0" smtClean="0"/>
              <a:t>Hypothesis &amp; root cause</a:t>
            </a:r>
          </a:p>
          <a:p>
            <a:pPr lvl="1"/>
            <a:r>
              <a:rPr lang="en-US" sz="1800" dirty="0" smtClean="0"/>
              <a:t>What was your primary hypothesis about current performance?  What root cause did you identify?  What intervention was suggested by your root cause analysis?</a:t>
            </a:r>
          </a:p>
          <a:p>
            <a:r>
              <a:rPr lang="en-US" sz="1900" dirty="0" smtClean="0"/>
              <a:t>Case Review Exploration</a:t>
            </a:r>
          </a:p>
          <a:p>
            <a:pPr lvl="1"/>
            <a:r>
              <a:rPr lang="en-US" sz="1800" dirty="0" smtClean="0"/>
              <a:t>Did the cases you explored shed any light on your root cause analysis? Did they support your hypothesis and recommended intervention?</a:t>
            </a:r>
          </a:p>
          <a:p>
            <a:pPr lvl="1"/>
            <a:r>
              <a:rPr lang="en-US" sz="1800" dirty="0" smtClean="0"/>
              <a:t>Would you be comfortable advocating for your suggested intervention at this time?  Why/why not?</a:t>
            </a:r>
          </a:p>
          <a:p>
            <a:pPr lvl="1"/>
            <a:r>
              <a:rPr lang="en-US" sz="1800" dirty="0" smtClean="0"/>
              <a:t>What other data would you want to make your case stronger?  Is this data available?</a:t>
            </a:r>
          </a:p>
          <a:p>
            <a:pPr lvl="1"/>
            <a:endParaRPr lang="en-US" dirty="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19</a:t>
            </a:fld>
            <a:endParaRPr lang="en-US"/>
          </a:p>
        </p:txBody>
      </p:sp>
    </p:spTree>
    <p:extLst>
      <p:ext uri="{BB962C8B-B14F-4D97-AF65-F5344CB8AC3E}">
        <p14:creationId xmlns:p14="http://schemas.microsoft.com/office/powerpoint/2010/main" val="2114078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Quality Improvement (CQI): Setting</a:t>
            </a:r>
            <a:endParaRPr lang="en-US" dirty="0"/>
          </a:p>
        </p:txBody>
      </p:sp>
      <p:sp>
        <p:nvSpPr>
          <p:cNvPr id="3" name="Content Placeholder 2"/>
          <p:cNvSpPr>
            <a:spLocks noGrp="1"/>
          </p:cNvSpPr>
          <p:nvPr>
            <p:ph idx="1"/>
          </p:nvPr>
        </p:nvSpPr>
        <p:spPr>
          <a:xfrm>
            <a:off x="1371600" y="2285999"/>
            <a:ext cx="10820400" cy="4135773"/>
          </a:xfrm>
        </p:spPr>
        <p:txBody>
          <a:bodyPr>
            <a:normAutofit fontScale="92500" lnSpcReduction="20000"/>
          </a:bodyPr>
          <a:lstStyle/>
          <a:p>
            <a:r>
              <a:rPr lang="en-US" dirty="0" smtClean="0"/>
              <a:t>Since 2012, the Federal Children's Bureau has promoted the use of CQI efforts within states and jurisdictions to enhance system reform</a:t>
            </a:r>
            <a:r>
              <a:rPr lang="en-US" dirty="0"/>
              <a:t> </a:t>
            </a:r>
            <a:r>
              <a:rPr lang="en-US" dirty="0" smtClean="0"/>
              <a:t>(</a:t>
            </a:r>
            <a:r>
              <a:rPr lang="en-US" dirty="0"/>
              <a:t>https://</a:t>
            </a:r>
            <a:r>
              <a:rPr lang="en-US" dirty="0" smtClean="0"/>
              <a:t>www.acf.hhs.gov/sites/default/files/cb/im1207.pdf).</a:t>
            </a:r>
            <a:endParaRPr lang="en-US" dirty="0" smtClean="0">
              <a:solidFill>
                <a:srgbClr val="00B0F0"/>
              </a:solidFill>
            </a:endParaRPr>
          </a:p>
          <a:p>
            <a:endParaRPr lang="en-US" dirty="0" smtClean="0"/>
          </a:p>
          <a:p>
            <a:r>
              <a:rPr lang="en-US" dirty="0" smtClean="0"/>
              <a:t>CQI is a cyclical and evidence-based approach to understanding and increasing the effectiveness of child welfare system practices and policies.</a:t>
            </a:r>
          </a:p>
          <a:p>
            <a:endParaRPr lang="en-US" dirty="0" smtClean="0"/>
          </a:p>
          <a:p>
            <a:r>
              <a:rPr lang="en-US" dirty="0" smtClean="0"/>
              <a:t>It employs specific values and tools for setting goals for system improvement, planning around those goals, and implementing and measuring change.</a:t>
            </a:r>
          </a:p>
          <a:p>
            <a:endParaRPr lang="en-US" dirty="0" smtClean="0"/>
          </a:p>
          <a:p>
            <a:r>
              <a:rPr lang="en-US" dirty="0" smtClean="0"/>
              <a:t>The Children’s Bureau encourages states and jurisdictions to employ both the </a:t>
            </a:r>
            <a:r>
              <a:rPr lang="en-US" b="1" dirty="0" smtClean="0">
                <a:solidFill>
                  <a:schemeClr val="accent1"/>
                </a:solidFill>
              </a:rPr>
              <a:t>CFSR Outcome Indicators </a:t>
            </a:r>
            <a:r>
              <a:rPr lang="en-US" dirty="0" smtClean="0"/>
              <a:t>and </a:t>
            </a:r>
            <a:r>
              <a:rPr lang="en-US" b="1" dirty="0" smtClean="0">
                <a:solidFill>
                  <a:schemeClr val="accent1"/>
                </a:solidFill>
              </a:rPr>
              <a:t>CFSR Case Review </a:t>
            </a:r>
            <a:r>
              <a:rPr lang="en-US" dirty="0" smtClean="0"/>
              <a:t>data in CQI processes (</a:t>
            </a:r>
            <a:r>
              <a:rPr lang="en-US" dirty="0"/>
              <a:t>https://</a:t>
            </a:r>
            <a:r>
              <a:rPr lang="en-US" dirty="0" smtClean="0"/>
              <a:t>www.acf.hhs.gov/sites/default/files/cb/cfsr_technical_bulletin_10.pdf).</a:t>
            </a:r>
            <a:endParaRPr lang="en-US" dirty="0">
              <a:solidFill>
                <a:srgbClr val="00B0F0"/>
              </a:solidFill>
            </a:endParaRPr>
          </a:p>
        </p:txBody>
      </p:sp>
      <p:sp>
        <p:nvSpPr>
          <p:cNvPr id="4" name="Slide Number Placeholder 3"/>
          <p:cNvSpPr>
            <a:spLocks noGrp="1"/>
          </p:cNvSpPr>
          <p:nvPr>
            <p:ph type="sldNum" sz="quarter" idx="12"/>
          </p:nvPr>
        </p:nvSpPr>
        <p:spPr/>
        <p:txBody>
          <a:bodyPr/>
          <a:lstStyle/>
          <a:p>
            <a:fld id="{C77F5655-6C24-4A61-981A-B71407D7C851}" type="slidenum">
              <a:rPr lang="en-US" smtClean="0"/>
              <a:t>2</a:t>
            </a:fld>
            <a:endParaRPr lang="en-US"/>
          </a:p>
        </p:txBody>
      </p:sp>
    </p:spTree>
    <p:extLst>
      <p:ext uri="{BB962C8B-B14F-4D97-AF65-F5344CB8AC3E}">
        <p14:creationId xmlns:p14="http://schemas.microsoft.com/office/powerpoint/2010/main" val="28697704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pPr marL="0" indent="0" algn="ctr">
              <a:buNone/>
            </a:pPr>
            <a:r>
              <a:rPr lang="en-US" sz="2400" dirty="0" smtClean="0"/>
              <a:t>The California Child Welfare Indicators Project (CCWIP) is a collaboration of the California Department of Social Services, the School of Social Welfare at the University of California, Berkley, and is supported by the California Department of Social Services, Casey Family Programs, and the Conrad N. Hilton Foundation.</a:t>
            </a:r>
            <a:endParaRPr lang="en-US" sz="2400" dirty="0"/>
          </a:p>
        </p:txBody>
      </p:sp>
      <p:sp>
        <p:nvSpPr>
          <p:cNvPr id="4" name="Slide Number Placeholder 3"/>
          <p:cNvSpPr>
            <a:spLocks noGrp="1"/>
          </p:cNvSpPr>
          <p:nvPr>
            <p:ph type="sldNum" sz="quarter" idx="12"/>
          </p:nvPr>
        </p:nvSpPr>
        <p:spPr/>
        <p:txBody>
          <a:bodyPr/>
          <a:lstStyle/>
          <a:p>
            <a:fld id="{C77F5655-6C24-4A61-981A-B71407D7C851}" type="slidenum">
              <a:rPr lang="en-US" smtClean="0"/>
              <a:t>20</a:t>
            </a:fld>
            <a:endParaRPr lang="en-US"/>
          </a:p>
        </p:txBody>
      </p:sp>
      <p:pic>
        <p:nvPicPr>
          <p:cNvPr id="5" name="Picture 4"/>
          <p:cNvPicPr>
            <a:picLocks noChangeAspect="1"/>
          </p:cNvPicPr>
          <p:nvPr/>
        </p:nvPicPr>
        <p:blipFill>
          <a:blip r:embed="rId2"/>
          <a:stretch>
            <a:fillRect/>
          </a:stretch>
        </p:blipFill>
        <p:spPr>
          <a:xfrm>
            <a:off x="3233656" y="4369777"/>
            <a:ext cx="838200" cy="161192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7034" y="4956853"/>
            <a:ext cx="2397252" cy="1024847"/>
          </a:xfrm>
          <a:prstGeom prst="rect">
            <a:avLst/>
          </a:prstGeom>
        </p:spPr>
      </p:pic>
      <p:pic>
        <p:nvPicPr>
          <p:cNvPr id="7" name="Picture 6"/>
          <p:cNvPicPr>
            <a:picLocks noChangeAspect="1"/>
          </p:cNvPicPr>
          <p:nvPr/>
        </p:nvPicPr>
        <p:blipFill>
          <a:blip r:embed="rId4"/>
          <a:stretch>
            <a:fillRect/>
          </a:stretch>
        </p:blipFill>
        <p:spPr>
          <a:xfrm>
            <a:off x="7859464" y="4381500"/>
            <a:ext cx="1482852" cy="1600200"/>
          </a:xfrm>
          <a:prstGeom prst="rect">
            <a:avLst/>
          </a:prstGeom>
        </p:spPr>
      </p:pic>
      <p:pic>
        <p:nvPicPr>
          <p:cNvPr id="8" name="Picture 3"/>
          <p:cNvPicPr>
            <a:picLocks noChangeAspect="1"/>
          </p:cNvPicPr>
          <p:nvPr/>
        </p:nvPicPr>
        <p:blipFill>
          <a:blip r:embed="rId5"/>
          <a:srcRect/>
          <a:stretch>
            <a:fillRect/>
          </a:stretch>
        </p:blipFill>
        <p:spPr bwMode="auto">
          <a:xfrm>
            <a:off x="4281426" y="4236020"/>
            <a:ext cx="3537735" cy="603250"/>
          </a:xfrm>
          <a:prstGeom prst="rect">
            <a:avLst/>
          </a:prstGeom>
          <a:noFill/>
          <a:ln w="9525">
            <a:noFill/>
            <a:miter lim="800000"/>
            <a:headEnd/>
            <a:tailEnd/>
          </a:ln>
        </p:spPr>
      </p:pic>
    </p:spTree>
    <p:extLst>
      <p:ext uri="{BB962C8B-B14F-4D97-AF65-F5344CB8AC3E}">
        <p14:creationId xmlns:p14="http://schemas.microsoft.com/office/powerpoint/2010/main" val="3417943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b="1" dirty="0" smtClean="0"/>
              <a:t>Wendy Wiegmann</a:t>
            </a:r>
          </a:p>
          <a:p>
            <a:pPr marL="0" indent="0">
              <a:buNone/>
            </a:pPr>
            <a:r>
              <a:rPr lang="en-US" b="1" dirty="0" smtClean="0"/>
              <a:t>wendy.wiegmann@berkeley.edu</a:t>
            </a:r>
          </a:p>
          <a:p>
            <a:pPr marL="0" indent="0">
              <a:buNone/>
            </a:pPr>
            <a:r>
              <a:rPr lang="en-US" b="1" dirty="0" smtClean="0"/>
              <a:t>510-643-0839</a:t>
            </a:r>
          </a:p>
          <a:p>
            <a:pPr marL="0" indent="0">
              <a:buNone/>
            </a:pPr>
            <a:endParaRPr lang="en-US" b="1" dirty="0"/>
          </a:p>
          <a:p>
            <a:pPr marL="0" indent="0">
              <a:buNone/>
            </a:pPr>
            <a:r>
              <a:rPr lang="en-US" b="1" dirty="0"/>
              <a:t>Website: http://cssr.berkeley.edu/ucb_childwelfare/default.aspx</a:t>
            </a:r>
            <a:endParaRPr lang="en-US" b="1" dirty="0" smtClean="0"/>
          </a:p>
          <a:p>
            <a:pPr marL="0" indent="0">
              <a:buNone/>
            </a:pPr>
            <a:endParaRPr lang="en-US" b="1" dirty="0"/>
          </a:p>
        </p:txBody>
      </p:sp>
      <p:sp>
        <p:nvSpPr>
          <p:cNvPr id="4" name="Slide Number Placeholder 3"/>
          <p:cNvSpPr>
            <a:spLocks noGrp="1"/>
          </p:cNvSpPr>
          <p:nvPr>
            <p:ph type="sldNum" sz="quarter" idx="12"/>
          </p:nvPr>
        </p:nvSpPr>
        <p:spPr/>
        <p:txBody>
          <a:bodyPr/>
          <a:lstStyle/>
          <a:p>
            <a:fld id="{C77F5655-6C24-4A61-981A-B71407D7C851}" type="slidenum">
              <a:rPr lang="en-US" smtClean="0"/>
              <a:t>21</a:t>
            </a:fld>
            <a:endParaRPr lang="en-US"/>
          </a:p>
        </p:txBody>
      </p:sp>
    </p:spTree>
    <p:extLst>
      <p:ext uri="{BB962C8B-B14F-4D97-AF65-F5344CB8AC3E}">
        <p14:creationId xmlns:p14="http://schemas.microsoft.com/office/powerpoint/2010/main" val="273025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CQI: Principles</a:t>
            </a:r>
            <a:endParaRPr lang="en-US" dirty="0"/>
          </a:p>
        </p:txBody>
      </p:sp>
      <p:sp>
        <p:nvSpPr>
          <p:cNvPr id="3" name="Content Placeholder 2"/>
          <p:cNvSpPr>
            <a:spLocks noGrp="1"/>
          </p:cNvSpPr>
          <p:nvPr>
            <p:ph idx="1"/>
          </p:nvPr>
        </p:nvSpPr>
        <p:spPr>
          <a:xfrm>
            <a:off x="1371600" y="2285999"/>
            <a:ext cx="10820400" cy="4505023"/>
          </a:xfrm>
        </p:spPr>
        <p:txBody>
          <a:bodyPr>
            <a:normAutofit/>
          </a:bodyPr>
          <a:lstStyle/>
          <a:p>
            <a:r>
              <a:rPr lang="en-US" dirty="0" smtClean="0"/>
              <a:t>Cyclical </a:t>
            </a:r>
            <a:r>
              <a:rPr lang="en-US" dirty="0"/>
              <a:t>and </a:t>
            </a:r>
            <a:r>
              <a:rPr lang="en-US" dirty="0" smtClean="0"/>
              <a:t>iterative</a:t>
            </a:r>
          </a:p>
          <a:p>
            <a:endParaRPr lang="en-US" dirty="0"/>
          </a:p>
          <a:p>
            <a:r>
              <a:rPr lang="en-US" dirty="0" smtClean="0"/>
              <a:t>Rooted in a theory of change: hypotheses </a:t>
            </a:r>
            <a:r>
              <a:rPr lang="en-US" dirty="0" smtClean="0">
                <a:sym typeface="Wingdings" panose="05000000000000000000" pitchFamily="2" charset="2"/>
              </a:rPr>
              <a:t> </a:t>
            </a:r>
            <a:r>
              <a:rPr lang="en-US" dirty="0" smtClean="0"/>
              <a:t>investments</a:t>
            </a:r>
            <a:endParaRPr lang="en-US" b="1" dirty="0"/>
          </a:p>
          <a:p>
            <a:endParaRPr lang="en-US" dirty="0" smtClean="0"/>
          </a:p>
          <a:p>
            <a:r>
              <a:rPr lang="en-US" dirty="0" smtClean="0"/>
              <a:t>Careful and purposeful use of data</a:t>
            </a:r>
          </a:p>
          <a:p>
            <a:endParaRPr lang="en-US" dirty="0" smtClean="0"/>
          </a:p>
          <a:p>
            <a:r>
              <a:rPr lang="en-US" dirty="0" smtClean="0"/>
              <a:t>Attends to variation</a:t>
            </a:r>
            <a:endParaRPr lang="en-US" dirty="0"/>
          </a:p>
          <a:p>
            <a:endParaRPr lang="en-US" dirty="0" smtClean="0"/>
          </a:p>
          <a:p>
            <a:r>
              <a:rPr lang="en-US" dirty="0" smtClean="0"/>
              <a:t>Evidence </a:t>
            </a:r>
            <a:r>
              <a:rPr lang="en-US" dirty="0"/>
              <a:t>is required </a:t>
            </a:r>
            <a:r>
              <a:rPr lang="en-US" b="1" dirty="0">
                <a:solidFill>
                  <a:schemeClr val="accent1"/>
                </a:solidFill>
              </a:rPr>
              <a:t>at every </a:t>
            </a:r>
            <a:r>
              <a:rPr lang="en-US" b="1" dirty="0" smtClean="0">
                <a:solidFill>
                  <a:schemeClr val="accent1"/>
                </a:solidFill>
              </a:rPr>
              <a:t>step</a:t>
            </a:r>
            <a:endParaRPr lang="en-US" dirty="0">
              <a:solidFill>
                <a:schemeClr val="accent1"/>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3</a:t>
            </a:fld>
            <a:endParaRPr lang="en-US"/>
          </a:p>
        </p:txBody>
      </p:sp>
    </p:spTree>
    <p:extLst>
      <p:ext uri="{BB962C8B-B14F-4D97-AF65-F5344CB8AC3E}">
        <p14:creationId xmlns:p14="http://schemas.microsoft.com/office/powerpoint/2010/main" val="1563680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Cycle of CQI</a:t>
            </a:r>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4</a:t>
            </a:fld>
            <a:endParaRPr lang="en-US"/>
          </a:p>
        </p:txBody>
      </p:sp>
      <p:sp>
        <p:nvSpPr>
          <p:cNvPr id="8" name="TextBox 7"/>
          <p:cNvSpPr txBox="1"/>
          <p:nvPr/>
        </p:nvSpPr>
        <p:spPr>
          <a:xfrm>
            <a:off x="1371600" y="6024424"/>
            <a:ext cx="9838197" cy="738664"/>
          </a:xfrm>
          <a:prstGeom prst="rect">
            <a:avLst/>
          </a:prstGeom>
          <a:noFill/>
        </p:spPr>
        <p:txBody>
          <a:bodyPr wrap="square" rtlCol="0">
            <a:spAutoFit/>
          </a:bodyPr>
          <a:lstStyle/>
          <a:p>
            <a:endParaRPr lang="en-US" sz="1400" dirty="0" smtClean="0">
              <a:solidFill>
                <a:schemeClr val="tx2"/>
              </a:solidFill>
            </a:endParaRPr>
          </a:p>
          <a:p>
            <a:endParaRPr lang="en-US" sz="1400" dirty="0">
              <a:solidFill>
                <a:schemeClr val="tx2"/>
              </a:solidFill>
            </a:endParaRPr>
          </a:p>
          <a:p>
            <a:r>
              <a:rPr lang="en-US" sz="1400" dirty="0" smtClean="0">
                <a:solidFill>
                  <a:schemeClr val="tx2"/>
                </a:solidFill>
              </a:rPr>
              <a:t>Source: The Center for State Child Welfare Data @ Chapin Hall, University of Chicago</a:t>
            </a:r>
            <a:endParaRPr lang="en-US" sz="1400" dirty="0">
              <a:solidFill>
                <a:schemeClr val="tx2"/>
              </a:solidFill>
            </a:endParaRPr>
          </a:p>
        </p:txBody>
      </p:sp>
      <p:grpSp>
        <p:nvGrpSpPr>
          <p:cNvPr id="9" name="Group 8"/>
          <p:cNvGrpSpPr/>
          <p:nvPr/>
        </p:nvGrpSpPr>
        <p:grpSpPr>
          <a:xfrm>
            <a:off x="1632141" y="1634742"/>
            <a:ext cx="8175818" cy="4551913"/>
            <a:chOff x="1590664" y="1786614"/>
            <a:chExt cx="5876936" cy="3132370"/>
          </a:xfrm>
        </p:grpSpPr>
        <p:sp>
          <p:nvSpPr>
            <p:cNvPr id="10" name="TextBox 74"/>
            <p:cNvSpPr txBox="1"/>
            <p:nvPr/>
          </p:nvSpPr>
          <p:spPr>
            <a:xfrm>
              <a:off x="3035938" y="2063732"/>
              <a:ext cx="1457664" cy="500137"/>
            </a:xfrm>
            <a:prstGeom prst="rect">
              <a:avLst/>
            </a:prstGeom>
            <a:noFill/>
            <a:ln>
              <a:solidFill>
                <a:schemeClr val="tx1"/>
              </a:solid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Define problem &amp; outcome</a:t>
              </a:r>
            </a:p>
            <a:p>
              <a:pPr algn="ctr"/>
              <a:r>
                <a:rPr lang="en-US" sz="1100" dirty="0" smtClean="0"/>
                <a:t>Develop theory of change</a:t>
              </a:r>
            </a:p>
            <a:p>
              <a:pPr algn="ctr"/>
              <a:r>
                <a:rPr lang="en-US" sz="1100" dirty="0" smtClean="0"/>
                <a:t>Design/select intervention</a:t>
              </a:r>
              <a:endParaRPr lang="en-US" sz="1100" dirty="0"/>
            </a:p>
          </p:txBody>
        </p:sp>
        <p:sp>
          <p:nvSpPr>
            <p:cNvPr id="11" name="TextBox 75"/>
            <p:cNvSpPr txBox="1"/>
            <p:nvPr/>
          </p:nvSpPr>
          <p:spPr>
            <a:xfrm>
              <a:off x="2959902" y="4114800"/>
              <a:ext cx="1609736" cy="553998"/>
            </a:xfrm>
            <a:prstGeom prst="rect">
              <a:avLst/>
            </a:prstGeom>
            <a:noFill/>
            <a:ln>
              <a:solidFill>
                <a:schemeClr val="tx1"/>
              </a:solidFill>
            </a:ln>
          </p:spPr>
          <p:txBody>
            <a:bodyPr wrap="square" rtlCol="0" anchor="ctr" anchorCtr="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Measure outcomes</a:t>
              </a:r>
            </a:p>
            <a:p>
              <a:pPr algn="ctr"/>
              <a:r>
                <a:rPr lang="en-US" sz="1100" dirty="0" smtClean="0"/>
                <a:t>Provide feedback</a:t>
              </a:r>
              <a:endParaRPr lang="en-US" sz="1100" dirty="0"/>
            </a:p>
          </p:txBody>
        </p:sp>
        <p:sp>
          <p:nvSpPr>
            <p:cNvPr id="12" name="TextBox 76"/>
            <p:cNvSpPr txBox="1">
              <a:spLocks/>
            </p:cNvSpPr>
            <p:nvPr/>
          </p:nvSpPr>
          <p:spPr>
            <a:xfrm>
              <a:off x="1590664" y="3071692"/>
              <a:ext cx="1609736" cy="531793"/>
            </a:xfrm>
            <a:prstGeom prst="rect">
              <a:avLst/>
            </a:prstGeom>
            <a:noFill/>
            <a:ln>
              <a:solidFill>
                <a:schemeClr val="tx1"/>
              </a:solidFill>
            </a:ln>
          </p:spPr>
          <p:txBody>
            <a:bodyPr wrap="square" rtlCol="0" anchor="ctr" anchorCtr="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Adjust intervention as needed</a:t>
              </a:r>
              <a:endParaRPr lang="en-US" sz="1100" dirty="0"/>
            </a:p>
          </p:txBody>
        </p:sp>
        <p:sp>
          <p:nvSpPr>
            <p:cNvPr id="13" name="TextBox 77"/>
            <p:cNvSpPr txBox="1"/>
            <p:nvPr/>
          </p:nvSpPr>
          <p:spPr>
            <a:xfrm>
              <a:off x="6400800" y="2507317"/>
              <a:ext cx="1066800" cy="359072"/>
            </a:xfrm>
            <a:prstGeom prst="rect">
              <a:avLst/>
            </a:prstGeom>
            <a:noFill/>
            <a:ln>
              <a:solidFill>
                <a:schemeClr val="tx1"/>
              </a:solidFill>
            </a:ln>
          </p:spPr>
          <p:txBody>
            <a:bodyPr wrap="squar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Process of care investments</a:t>
              </a:r>
              <a:endParaRPr lang="en-US" sz="1100" dirty="0"/>
            </a:p>
          </p:txBody>
        </p:sp>
        <p:sp>
          <p:nvSpPr>
            <p:cNvPr id="14" name="TextBox 78"/>
            <p:cNvSpPr txBox="1"/>
            <p:nvPr/>
          </p:nvSpPr>
          <p:spPr>
            <a:xfrm>
              <a:off x="6400800" y="3156327"/>
              <a:ext cx="1066800" cy="359072"/>
            </a:xfrm>
            <a:prstGeom prst="rect">
              <a:avLst/>
            </a:prstGeom>
            <a:noFill/>
            <a:ln>
              <a:solidFill>
                <a:schemeClr val="tx1"/>
              </a:solidFill>
            </a:ln>
          </p:spPr>
          <p:txBody>
            <a:bodyPr wrap="squar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Quality of care investments</a:t>
              </a:r>
              <a:endParaRPr lang="en-US" sz="1100" dirty="0"/>
            </a:p>
          </p:txBody>
        </p:sp>
        <p:sp>
          <p:nvSpPr>
            <p:cNvPr id="15" name="TextBox 79"/>
            <p:cNvSpPr txBox="1"/>
            <p:nvPr/>
          </p:nvSpPr>
          <p:spPr>
            <a:xfrm>
              <a:off x="6400800" y="3821827"/>
              <a:ext cx="1066800" cy="359072"/>
            </a:xfrm>
            <a:prstGeom prst="rect">
              <a:avLst/>
            </a:prstGeom>
            <a:noFill/>
            <a:ln>
              <a:solidFill>
                <a:schemeClr val="tx1"/>
              </a:solidFill>
            </a:ln>
          </p:spPr>
          <p:txBody>
            <a:bodyPr wrap="squar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Investments in capacity </a:t>
              </a:r>
              <a:endParaRPr lang="en-US" sz="1100" dirty="0"/>
            </a:p>
          </p:txBody>
        </p:sp>
        <p:sp>
          <p:nvSpPr>
            <p:cNvPr id="16" name="TextBox 80"/>
            <p:cNvSpPr txBox="1"/>
            <p:nvPr/>
          </p:nvSpPr>
          <p:spPr>
            <a:xfrm>
              <a:off x="3102155" y="1786614"/>
              <a:ext cx="506077" cy="254153"/>
            </a:xfrm>
            <a:prstGeom prst="rect">
              <a:avLst/>
            </a:prstGeom>
            <a:noFill/>
            <a:ln>
              <a:no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chemeClr val="accent1"/>
                  </a:solidFill>
                </a:rPr>
                <a:t>PLAN</a:t>
              </a:r>
              <a:endParaRPr lang="en-US" b="1" dirty="0">
                <a:solidFill>
                  <a:schemeClr val="accent1"/>
                </a:solidFill>
              </a:endParaRPr>
            </a:p>
          </p:txBody>
        </p:sp>
        <p:sp>
          <p:nvSpPr>
            <p:cNvPr id="17" name="TextBox 81"/>
            <p:cNvSpPr txBox="1"/>
            <p:nvPr/>
          </p:nvSpPr>
          <p:spPr>
            <a:xfrm>
              <a:off x="3469075" y="4664831"/>
              <a:ext cx="591391" cy="254153"/>
            </a:xfrm>
            <a:prstGeom prst="rect">
              <a:avLst/>
            </a:prstGeom>
            <a:noFill/>
            <a:ln>
              <a:no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chemeClr val="accent1"/>
                  </a:solidFill>
                </a:rPr>
                <a:t>STUDY</a:t>
              </a:r>
              <a:endParaRPr lang="en-US" b="1" dirty="0">
                <a:solidFill>
                  <a:schemeClr val="accent1"/>
                </a:solidFill>
              </a:endParaRPr>
            </a:p>
          </p:txBody>
        </p:sp>
        <p:sp>
          <p:nvSpPr>
            <p:cNvPr id="18" name="TextBox 82"/>
            <p:cNvSpPr txBox="1"/>
            <p:nvPr/>
          </p:nvSpPr>
          <p:spPr>
            <a:xfrm>
              <a:off x="2003800" y="2806742"/>
              <a:ext cx="393615" cy="254153"/>
            </a:xfrm>
            <a:prstGeom prst="rect">
              <a:avLst/>
            </a:prstGeom>
            <a:noFill/>
            <a:ln>
              <a:no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chemeClr val="accent1"/>
                  </a:solidFill>
                </a:rPr>
                <a:t>ACT</a:t>
              </a:r>
              <a:endParaRPr lang="en-US" b="1" dirty="0">
                <a:solidFill>
                  <a:schemeClr val="accent1"/>
                </a:solidFill>
              </a:endParaRPr>
            </a:p>
          </p:txBody>
        </p:sp>
        <p:sp>
          <p:nvSpPr>
            <p:cNvPr id="19" name="TextBox 83"/>
            <p:cNvSpPr txBox="1"/>
            <p:nvPr/>
          </p:nvSpPr>
          <p:spPr>
            <a:xfrm>
              <a:off x="5075236" y="2813436"/>
              <a:ext cx="344759" cy="254153"/>
            </a:xfrm>
            <a:prstGeom prst="rect">
              <a:avLst/>
            </a:prstGeom>
            <a:noFill/>
            <a:ln>
              <a:noFill/>
            </a:ln>
          </p:spPr>
          <p:txBody>
            <a:bodyPr wrap="none" rtlCol="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chemeClr val="accent1"/>
                  </a:solidFill>
                </a:rPr>
                <a:t>DO</a:t>
              </a:r>
              <a:endParaRPr lang="en-US" b="1" dirty="0">
                <a:solidFill>
                  <a:schemeClr val="accent1"/>
                </a:solidFill>
              </a:endParaRPr>
            </a:p>
          </p:txBody>
        </p:sp>
        <p:sp>
          <p:nvSpPr>
            <p:cNvPr id="20" name="TextBox 84"/>
            <p:cNvSpPr txBox="1">
              <a:spLocks/>
            </p:cNvSpPr>
            <p:nvPr/>
          </p:nvSpPr>
          <p:spPr>
            <a:xfrm>
              <a:off x="4267200" y="3071691"/>
              <a:ext cx="1609736" cy="531793"/>
            </a:xfrm>
            <a:prstGeom prst="rect">
              <a:avLst/>
            </a:prstGeom>
            <a:noFill/>
            <a:ln>
              <a:solidFill>
                <a:schemeClr val="tx1"/>
              </a:solidFill>
            </a:ln>
          </p:spPr>
          <p:txBody>
            <a:bodyPr wrap="square" rtlCol="0" anchor="ctr" anchorCtr="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smtClean="0"/>
                <a:t>Implement intervention</a:t>
              </a:r>
            </a:p>
            <a:p>
              <a:pPr algn="ctr"/>
              <a:r>
                <a:rPr lang="en-US" sz="1100" dirty="0"/>
                <a:t>Monitor </a:t>
              </a:r>
              <a:r>
                <a:rPr lang="en-US" sz="1100" dirty="0" smtClean="0"/>
                <a:t>implementation</a:t>
              </a:r>
              <a:endParaRPr lang="en-US" sz="1100" dirty="0"/>
            </a:p>
          </p:txBody>
        </p:sp>
        <p:cxnSp>
          <p:nvCxnSpPr>
            <p:cNvPr id="21" name="Straight Arrow Connector 20"/>
            <p:cNvCxnSpPr>
              <a:stCxn id="10" idx="3"/>
              <a:endCxn id="20" idx="0"/>
            </p:cNvCxnSpPr>
            <p:nvPr/>
          </p:nvCxnSpPr>
          <p:spPr>
            <a:xfrm>
              <a:off x="4493602" y="2313800"/>
              <a:ext cx="578466" cy="7578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0" idx="2"/>
              <a:endCxn id="11" idx="3"/>
            </p:cNvCxnSpPr>
            <p:nvPr/>
          </p:nvCxnSpPr>
          <p:spPr>
            <a:xfrm flipH="1">
              <a:off x="4569638" y="3603484"/>
              <a:ext cx="502430" cy="7883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1" idx="1"/>
              <a:endCxn id="12" idx="2"/>
            </p:cNvCxnSpPr>
            <p:nvPr/>
          </p:nvCxnSpPr>
          <p:spPr>
            <a:xfrm flipH="1" flipV="1">
              <a:off x="2395532" y="3603485"/>
              <a:ext cx="564370" cy="788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2" idx="3"/>
              <a:endCxn id="20" idx="1"/>
            </p:cNvCxnSpPr>
            <p:nvPr/>
          </p:nvCxnSpPr>
          <p:spPr>
            <a:xfrm flipV="1">
              <a:off x="3200400" y="3337588"/>
              <a:ext cx="10668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2" idx="0"/>
              <a:endCxn id="10" idx="1"/>
            </p:cNvCxnSpPr>
            <p:nvPr/>
          </p:nvCxnSpPr>
          <p:spPr>
            <a:xfrm flipV="1">
              <a:off x="2395532" y="2313800"/>
              <a:ext cx="640406" cy="75789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3" idx="2"/>
              <a:endCxn id="14" idx="0"/>
            </p:cNvCxnSpPr>
            <p:nvPr/>
          </p:nvCxnSpPr>
          <p:spPr>
            <a:xfrm>
              <a:off x="6934200" y="2866388"/>
              <a:ext cx="0" cy="28993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2"/>
              <a:endCxn id="15" idx="0"/>
            </p:cNvCxnSpPr>
            <p:nvPr/>
          </p:nvCxnSpPr>
          <p:spPr>
            <a:xfrm>
              <a:off x="6934200" y="3515398"/>
              <a:ext cx="0" cy="306429"/>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1"/>
            </p:cNvCxnSpPr>
            <p:nvPr/>
          </p:nvCxnSpPr>
          <p:spPr>
            <a:xfrm flipH="1">
              <a:off x="5886472" y="2686852"/>
              <a:ext cx="514328" cy="3848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4" idx="1"/>
              <a:endCxn id="20" idx="3"/>
            </p:cNvCxnSpPr>
            <p:nvPr/>
          </p:nvCxnSpPr>
          <p:spPr>
            <a:xfrm flipH="1">
              <a:off x="5876936" y="3335862"/>
              <a:ext cx="523864" cy="17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5" idx="1"/>
            </p:cNvCxnSpPr>
            <p:nvPr/>
          </p:nvCxnSpPr>
          <p:spPr>
            <a:xfrm flipH="1" flipV="1">
              <a:off x="5867400" y="3603485"/>
              <a:ext cx="533400" cy="3978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rot="16200000" flipH="1">
              <a:off x="5124487" y="677084"/>
              <a:ext cx="449996" cy="3169430"/>
            </a:xfrm>
            <a:prstGeom prst="bentConnector3">
              <a:avLst>
                <a:gd name="adj1" fmla="val -508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18092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development/testing</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We observe [</a:t>
            </a:r>
            <a:r>
              <a:rPr lang="en-US" sz="2800" b="1" dirty="0" smtClean="0">
                <a:solidFill>
                  <a:schemeClr val="accent1"/>
                </a:solidFill>
              </a:rPr>
              <a:t>some outcome that we want to improve</a:t>
            </a:r>
            <a:r>
              <a:rPr lang="en-US" sz="2800" dirty="0" smtClean="0"/>
              <a:t>].</a:t>
            </a:r>
          </a:p>
          <a:p>
            <a:pPr marL="0" indent="0">
              <a:buNone/>
            </a:pPr>
            <a:endParaRPr lang="en-US" sz="2800" dirty="0"/>
          </a:p>
          <a:p>
            <a:pPr marL="0" indent="0">
              <a:buNone/>
            </a:pPr>
            <a:r>
              <a:rPr lang="en-US" sz="2800" dirty="0" smtClean="0"/>
              <a:t>We think its because of [</a:t>
            </a:r>
            <a:r>
              <a:rPr lang="en-US" sz="2800" b="1" dirty="0" smtClean="0">
                <a:solidFill>
                  <a:schemeClr val="accent1"/>
                </a:solidFill>
              </a:rPr>
              <a:t>the reason/theory of change</a:t>
            </a:r>
            <a:r>
              <a:rPr lang="en-US" sz="2800" dirty="0" smtClean="0"/>
              <a:t>].</a:t>
            </a:r>
          </a:p>
          <a:p>
            <a:pPr marL="0" indent="0">
              <a:buNone/>
            </a:pPr>
            <a:endParaRPr lang="en-US" sz="2800" dirty="0"/>
          </a:p>
          <a:p>
            <a:pPr marL="0" indent="0">
              <a:buNone/>
            </a:pPr>
            <a:r>
              <a:rPr lang="en-US" sz="2800" dirty="0" smtClean="0"/>
              <a:t>So we plan to [</a:t>
            </a:r>
            <a:r>
              <a:rPr lang="en-US" sz="2800" b="1" dirty="0" smtClean="0">
                <a:solidFill>
                  <a:schemeClr val="accent1"/>
                </a:solidFill>
              </a:rPr>
              <a:t>implement this particular intervention</a:t>
            </a:r>
            <a:r>
              <a:rPr lang="en-US" sz="2800" dirty="0" smtClean="0"/>
              <a:t>], </a:t>
            </a:r>
          </a:p>
          <a:p>
            <a:pPr marL="0" indent="0">
              <a:buNone/>
            </a:pPr>
            <a:endParaRPr lang="en-US" sz="2800" dirty="0"/>
          </a:p>
          <a:p>
            <a:pPr marL="0" indent="0">
              <a:buNone/>
            </a:pPr>
            <a:r>
              <a:rPr lang="en-US" sz="2800" dirty="0" smtClean="0"/>
              <a:t>which we think will result in [</a:t>
            </a:r>
            <a:r>
              <a:rPr lang="en-US" sz="2800" b="1" dirty="0" smtClean="0">
                <a:solidFill>
                  <a:schemeClr val="accent1"/>
                </a:solidFill>
              </a:rPr>
              <a:t>improved outcome</a:t>
            </a:r>
            <a:r>
              <a:rPr lang="en-US" sz="2800" dirty="0" smtClean="0"/>
              <a:t>].</a:t>
            </a:r>
          </a:p>
        </p:txBody>
      </p:sp>
      <p:sp>
        <p:nvSpPr>
          <p:cNvPr id="4" name="Slide Number Placeholder 3"/>
          <p:cNvSpPr>
            <a:spLocks noGrp="1"/>
          </p:cNvSpPr>
          <p:nvPr>
            <p:ph type="sldNum" sz="quarter" idx="12"/>
          </p:nvPr>
        </p:nvSpPr>
        <p:spPr/>
        <p:txBody>
          <a:bodyPr/>
          <a:lstStyle/>
          <a:p>
            <a:fld id="{C77F5655-6C24-4A61-981A-B71407D7C851}" type="slidenum">
              <a:rPr lang="en-US" smtClean="0"/>
              <a:t>5</a:t>
            </a:fld>
            <a:endParaRPr lang="en-US"/>
          </a:p>
        </p:txBody>
      </p:sp>
    </p:spTree>
    <p:extLst>
      <p:ext uri="{BB962C8B-B14F-4D97-AF65-F5344CB8AC3E}">
        <p14:creationId xmlns:p14="http://schemas.microsoft.com/office/powerpoint/2010/main" val="2667388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Data </a:t>
            </a:r>
            <a:r>
              <a:rPr lang="en-US" dirty="0" smtClean="0">
                <a:sym typeface="Wingdings" panose="05000000000000000000" pitchFamily="2" charset="2"/>
              </a:rPr>
              <a:t> Evidence</a:t>
            </a:r>
            <a:endParaRPr lang="en-US" dirty="0"/>
          </a:p>
        </p:txBody>
      </p:sp>
      <p:sp>
        <p:nvSpPr>
          <p:cNvPr id="3" name="Content Placeholder 2"/>
          <p:cNvSpPr>
            <a:spLocks noGrp="1"/>
          </p:cNvSpPr>
          <p:nvPr>
            <p:ph idx="1"/>
          </p:nvPr>
        </p:nvSpPr>
        <p:spPr>
          <a:xfrm>
            <a:off x="1371599" y="2285999"/>
            <a:ext cx="10686681" cy="4032209"/>
          </a:xfrm>
        </p:spPr>
        <p:txBody>
          <a:bodyPr>
            <a:noAutofit/>
          </a:bodyPr>
          <a:lstStyle/>
          <a:p>
            <a:r>
              <a:rPr lang="en-US" dirty="0"/>
              <a:t>Evidence is </a:t>
            </a:r>
            <a:r>
              <a:rPr lang="en-US" dirty="0" smtClean="0"/>
              <a:t>information </a:t>
            </a:r>
            <a:r>
              <a:rPr lang="en-US" dirty="0"/>
              <a:t>that is </a:t>
            </a:r>
            <a:r>
              <a:rPr lang="en-US" dirty="0" smtClean="0"/>
              <a:t>used to support an observation, claim, hypothesis, or decision</a:t>
            </a:r>
          </a:p>
          <a:p>
            <a:endParaRPr lang="en-US" dirty="0" smtClean="0"/>
          </a:p>
          <a:p>
            <a:r>
              <a:rPr lang="en-US" dirty="0" smtClean="0"/>
              <a:t>Evidence can be found in or derived from a number of places (e.g., administrative data, case records, stakeholder feedback, research studies)</a:t>
            </a:r>
            <a:endParaRPr lang="en-US" dirty="0"/>
          </a:p>
          <a:p>
            <a:endParaRPr lang="en-US" dirty="0" smtClean="0"/>
          </a:p>
          <a:p>
            <a:r>
              <a:rPr lang="en-US" dirty="0" smtClean="0"/>
              <a:t>No matter where in the CQI cycle, the strength and suitability of the evidence depends on the appropriateness of the analysis used to generate it.</a:t>
            </a:r>
          </a:p>
          <a:p>
            <a:endParaRPr lang="en-US" dirty="0"/>
          </a:p>
          <a:p>
            <a:r>
              <a:rPr lang="en-US" dirty="0" smtClean="0"/>
              <a:t>This involves a good match between your research question and the analytic process you use to answer it.</a:t>
            </a:r>
          </a:p>
        </p:txBody>
      </p:sp>
      <p:sp>
        <p:nvSpPr>
          <p:cNvPr id="4" name="Slide Number Placeholder 3"/>
          <p:cNvSpPr>
            <a:spLocks noGrp="1"/>
          </p:cNvSpPr>
          <p:nvPr>
            <p:ph type="sldNum" sz="quarter" idx="12"/>
          </p:nvPr>
        </p:nvSpPr>
        <p:spPr/>
        <p:txBody>
          <a:bodyPr/>
          <a:lstStyle/>
          <a:p>
            <a:fld id="{C77F5655-6C24-4A61-981A-B71407D7C851}" type="slidenum">
              <a:rPr lang="en-US" smtClean="0"/>
              <a:t>6</a:t>
            </a:fld>
            <a:endParaRPr lang="en-US"/>
          </a:p>
        </p:txBody>
      </p:sp>
    </p:spTree>
    <p:extLst>
      <p:ext uri="{BB962C8B-B14F-4D97-AF65-F5344CB8AC3E}">
        <p14:creationId xmlns:p14="http://schemas.microsoft.com/office/powerpoint/2010/main" val="348821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Attending to variation</a:t>
            </a:r>
            <a:endParaRPr lang="en-US" dirty="0"/>
          </a:p>
        </p:txBody>
      </p:sp>
      <p:sp>
        <p:nvSpPr>
          <p:cNvPr id="3" name="Content Placeholder 2"/>
          <p:cNvSpPr>
            <a:spLocks noGrp="1"/>
          </p:cNvSpPr>
          <p:nvPr>
            <p:ph idx="1"/>
          </p:nvPr>
        </p:nvSpPr>
        <p:spPr>
          <a:xfrm>
            <a:off x="1371599" y="2285999"/>
            <a:ext cx="10686681" cy="4032209"/>
          </a:xfrm>
        </p:spPr>
        <p:txBody>
          <a:bodyPr>
            <a:noAutofit/>
          </a:bodyPr>
          <a:lstStyle/>
          <a:p>
            <a:r>
              <a:rPr lang="en-US" dirty="0" smtClean="0"/>
              <a:t>Nothing happens without variation.  If everyone achieved the same outcomes, there would be noting to change.</a:t>
            </a:r>
          </a:p>
          <a:p>
            <a:endParaRPr lang="en-US" dirty="0" smtClean="0"/>
          </a:p>
          <a:p>
            <a:r>
              <a:rPr lang="en-US" dirty="0" smtClean="0"/>
              <a:t>Variation in child welfare exists on four dimensions:</a:t>
            </a:r>
          </a:p>
          <a:p>
            <a:pPr lvl="1"/>
            <a:r>
              <a:rPr lang="en-US" b="1" dirty="0" smtClean="0">
                <a:solidFill>
                  <a:schemeClr val="accent1"/>
                </a:solidFill>
              </a:rPr>
              <a:t>Person</a:t>
            </a:r>
            <a:r>
              <a:rPr lang="en-US" dirty="0" smtClean="0"/>
              <a:t>: child to child, family to family, etc.</a:t>
            </a:r>
          </a:p>
          <a:p>
            <a:pPr lvl="1"/>
            <a:r>
              <a:rPr lang="en-US" b="1" dirty="0" smtClean="0">
                <a:solidFill>
                  <a:schemeClr val="accent1"/>
                </a:solidFill>
              </a:rPr>
              <a:t>Place</a:t>
            </a:r>
            <a:r>
              <a:rPr lang="en-US" dirty="0" smtClean="0"/>
              <a:t>: county to county, provider to provider, etc.</a:t>
            </a:r>
          </a:p>
          <a:p>
            <a:pPr lvl="1"/>
            <a:r>
              <a:rPr lang="en-US" b="1" dirty="0" smtClean="0">
                <a:solidFill>
                  <a:schemeClr val="accent1"/>
                </a:solidFill>
              </a:rPr>
              <a:t>Service</a:t>
            </a:r>
            <a:r>
              <a:rPr lang="en-US" dirty="0" smtClean="0"/>
              <a:t>: congregate care vs. foster families vs. kinship care, etc.</a:t>
            </a:r>
          </a:p>
          <a:p>
            <a:pPr lvl="1"/>
            <a:r>
              <a:rPr lang="en-US" b="1" dirty="0" smtClean="0">
                <a:solidFill>
                  <a:schemeClr val="accent1"/>
                </a:solidFill>
              </a:rPr>
              <a:t>Time</a:t>
            </a:r>
            <a:r>
              <a:rPr lang="en-US" dirty="0" smtClean="0"/>
              <a:t>: cohort to cohort</a:t>
            </a:r>
          </a:p>
          <a:p>
            <a:pPr lvl="1"/>
            <a:endParaRPr lang="en-US" dirty="0"/>
          </a:p>
          <a:p>
            <a:r>
              <a:rPr lang="en-US" dirty="0" smtClean="0"/>
              <a:t>We want to understand how outcomes vary at the person, place, and service level to that we can do something to improve outcomes over time.</a:t>
            </a:r>
          </a:p>
        </p:txBody>
      </p:sp>
      <p:sp>
        <p:nvSpPr>
          <p:cNvPr id="4" name="Slide Number Placeholder 3"/>
          <p:cNvSpPr>
            <a:spLocks noGrp="1"/>
          </p:cNvSpPr>
          <p:nvPr>
            <p:ph type="sldNum" sz="quarter" idx="12"/>
          </p:nvPr>
        </p:nvSpPr>
        <p:spPr/>
        <p:txBody>
          <a:bodyPr/>
          <a:lstStyle/>
          <a:p>
            <a:fld id="{C77F5655-6C24-4A61-981A-B71407D7C851}" type="slidenum">
              <a:rPr lang="en-US" smtClean="0"/>
              <a:t>7</a:t>
            </a:fld>
            <a:endParaRPr lang="en-US"/>
          </a:p>
        </p:txBody>
      </p:sp>
    </p:spTree>
    <p:extLst>
      <p:ext uri="{BB962C8B-B14F-4D97-AF65-F5344CB8AC3E}">
        <p14:creationId xmlns:p14="http://schemas.microsoft.com/office/powerpoint/2010/main" val="1493538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KNOW?</a:t>
            </a:r>
            <a:br>
              <a:rPr lang="en-US" dirty="0" smtClean="0"/>
            </a:br>
            <a:r>
              <a:rPr lang="en-US" dirty="0" smtClean="0"/>
              <a:t>Evidence is required at every step</a:t>
            </a:r>
            <a:endParaRPr lang="en-US" dirty="0"/>
          </a:p>
        </p:txBody>
      </p:sp>
      <p:sp>
        <p:nvSpPr>
          <p:cNvPr id="3" name="Content Placeholder 2"/>
          <p:cNvSpPr>
            <a:spLocks noGrp="1"/>
          </p:cNvSpPr>
          <p:nvPr>
            <p:ph idx="1"/>
          </p:nvPr>
        </p:nvSpPr>
        <p:spPr>
          <a:xfrm>
            <a:off x="1371599" y="2285999"/>
            <a:ext cx="10686681" cy="4032209"/>
          </a:xfrm>
        </p:spPr>
        <p:txBody>
          <a:bodyPr>
            <a:noAutofit/>
          </a:bodyPr>
          <a:lstStyle/>
          <a:p>
            <a:r>
              <a:rPr lang="en-US" b="1" dirty="0" smtClean="0">
                <a:solidFill>
                  <a:schemeClr val="accent1"/>
                </a:solidFill>
              </a:rPr>
              <a:t>Plan</a:t>
            </a:r>
          </a:p>
          <a:p>
            <a:pPr lvl="1"/>
            <a:r>
              <a:rPr lang="en-US" sz="1800" dirty="0" smtClean="0"/>
              <a:t>Points to the outcomes that need improvement</a:t>
            </a:r>
          </a:p>
          <a:p>
            <a:pPr lvl="1"/>
            <a:r>
              <a:rPr lang="en-US" sz="1800" dirty="0" smtClean="0"/>
              <a:t>Helps with the hypothesis and theory of change</a:t>
            </a:r>
          </a:p>
          <a:p>
            <a:pPr lvl="1"/>
            <a:r>
              <a:rPr lang="en-US" sz="1800" dirty="0" smtClean="0"/>
              <a:t>Suggests interventions that may be applicable</a:t>
            </a:r>
          </a:p>
          <a:p>
            <a:r>
              <a:rPr lang="en-US" b="1" dirty="0" smtClean="0">
                <a:solidFill>
                  <a:schemeClr val="accent1"/>
                </a:solidFill>
              </a:rPr>
              <a:t>Do</a:t>
            </a:r>
          </a:p>
          <a:p>
            <a:pPr lvl="1"/>
            <a:r>
              <a:rPr lang="en-US" sz="1800" dirty="0" smtClean="0"/>
              <a:t>Informs the selection of interventions</a:t>
            </a:r>
          </a:p>
          <a:p>
            <a:pPr lvl="1"/>
            <a:r>
              <a:rPr lang="en-US" sz="1800" dirty="0" smtClean="0"/>
              <a:t>Informs whether the intervention was implemented with fidelity</a:t>
            </a:r>
          </a:p>
          <a:p>
            <a:r>
              <a:rPr lang="en-US" b="1" dirty="0" smtClean="0">
                <a:solidFill>
                  <a:schemeClr val="accent1"/>
                </a:solidFill>
              </a:rPr>
              <a:t>Study</a:t>
            </a:r>
          </a:p>
          <a:p>
            <a:pPr lvl="1"/>
            <a:r>
              <a:rPr lang="en-US" sz="1800" dirty="0" smtClean="0"/>
              <a:t>Guides the assessment of interventions for both effectiveness and applicability to the larger group</a:t>
            </a:r>
          </a:p>
          <a:p>
            <a:r>
              <a:rPr lang="en-US" b="1" dirty="0" smtClean="0">
                <a:solidFill>
                  <a:schemeClr val="accent1"/>
                </a:solidFill>
              </a:rPr>
              <a:t>Act</a:t>
            </a:r>
          </a:p>
          <a:p>
            <a:pPr lvl="1"/>
            <a:r>
              <a:rPr lang="en-US" sz="1800" dirty="0" smtClean="0"/>
              <a:t>Informs decisions about what to do in light of results</a:t>
            </a:r>
          </a:p>
        </p:txBody>
      </p:sp>
      <p:sp>
        <p:nvSpPr>
          <p:cNvPr id="4" name="Slide Number Placeholder 3"/>
          <p:cNvSpPr>
            <a:spLocks noGrp="1"/>
          </p:cNvSpPr>
          <p:nvPr>
            <p:ph type="sldNum" sz="quarter" idx="12"/>
          </p:nvPr>
        </p:nvSpPr>
        <p:spPr/>
        <p:txBody>
          <a:bodyPr/>
          <a:lstStyle/>
          <a:p>
            <a:fld id="{C77F5655-6C24-4A61-981A-B71407D7C851}" type="slidenum">
              <a:rPr lang="en-US" smtClean="0"/>
              <a:t>8</a:t>
            </a:fld>
            <a:endParaRPr lang="en-US"/>
          </a:p>
        </p:txBody>
      </p:sp>
    </p:spTree>
    <p:extLst>
      <p:ext uri="{BB962C8B-B14F-4D97-AF65-F5344CB8AC3E}">
        <p14:creationId xmlns:p14="http://schemas.microsoft.com/office/powerpoint/2010/main" val="1011757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CFSR3 Outcome Indicators</a:t>
            </a:r>
            <a:br>
              <a:rPr lang="en-US" dirty="0" smtClean="0"/>
            </a:br>
            <a:r>
              <a:rPr lang="en-US" dirty="0" smtClean="0"/>
              <a:t>(Quantitative Data)</a:t>
            </a:r>
            <a:endParaRPr lang="en-US" dirty="0"/>
          </a:p>
        </p:txBody>
      </p:sp>
      <p:sp>
        <p:nvSpPr>
          <p:cNvPr id="3" name="Content Placeholder 2"/>
          <p:cNvSpPr>
            <a:spLocks noGrp="1"/>
          </p:cNvSpPr>
          <p:nvPr>
            <p:ph idx="1"/>
          </p:nvPr>
        </p:nvSpPr>
        <p:spPr>
          <a:xfrm>
            <a:off x="1371600" y="2286000"/>
            <a:ext cx="10820400" cy="4167386"/>
          </a:xfrm>
        </p:spPr>
        <p:txBody>
          <a:bodyPr/>
          <a:lstStyle/>
          <a:p>
            <a:r>
              <a:rPr lang="en-US" dirty="0" smtClean="0"/>
              <a:t>Safety</a:t>
            </a:r>
          </a:p>
          <a:p>
            <a:pPr lvl="1"/>
            <a:r>
              <a:rPr lang="en-US" dirty="0" smtClean="0"/>
              <a:t>S1: Maltreatment in Foster Care</a:t>
            </a:r>
          </a:p>
          <a:p>
            <a:pPr lvl="1"/>
            <a:r>
              <a:rPr lang="en-US" dirty="0" smtClean="0"/>
              <a:t>S2: Recurrence of Maltreatment</a:t>
            </a:r>
          </a:p>
          <a:p>
            <a:r>
              <a:rPr lang="en-US" dirty="0" smtClean="0"/>
              <a:t>Permanency</a:t>
            </a:r>
          </a:p>
          <a:p>
            <a:pPr lvl="1"/>
            <a:r>
              <a:rPr lang="en-US" dirty="0" smtClean="0"/>
              <a:t>P1: Permanency in 12 Months for Children Entering Foster Care</a:t>
            </a:r>
          </a:p>
          <a:p>
            <a:pPr lvl="1"/>
            <a:r>
              <a:rPr lang="en-US" dirty="0" smtClean="0"/>
              <a:t>P2: Permanency in 12 Months for Children in Foster Care 12-23 Months</a:t>
            </a:r>
          </a:p>
          <a:p>
            <a:pPr lvl="1"/>
            <a:r>
              <a:rPr lang="en-US" dirty="0" smtClean="0"/>
              <a:t>P3: Permanency in 12 Months for Children in Foster Care 24 Months or More</a:t>
            </a:r>
          </a:p>
          <a:p>
            <a:pPr lvl="1"/>
            <a:r>
              <a:rPr lang="en-US" dirty="0" smtClean="0"/>
              <a:t>P4: Re-Entry to Foster Care</a:t>
            </a:r>
          </a:p>
          <a:p>
            <a:pPr lvl="1"/>
            <a:r>
              <a:rPr lang="en-US" dirty="0" smtClean="0"/>
              <a:t>P5: Placement Stability</a:t>
            </a:r>
            <a:endParaRPr lang="en-US" dirty="0"/>
          </a:p>
        </p:txBody>
      </p:sp>
      <p:sp>
        <p:nvSpPr>
          <p:cNvPr id="4" name="Slide Number Placeholder 3"/>
          <p:cNvSpPr>
            <a:spLocks noGrp="1"/>
          </p:cNvSpPr>
          <p:nvPr>
            <p:ph type="sldNum" sz="quarter" idx="12"/>
          </p:nvPr>
        </p:nvSpPr>
        <p:spPr/>
        <p:txBody>
          <a:bodyPr/>
          <a:lstStyle/>
          <a:p>
            <a:fld id="{C77F5655-6C24-4A61-981A-B71407D7C851}" type="slidenum">
              <a:rPr lang="en-US" smtClean="0"/>
              <a:t>9</a:t>
            </a:fld>
            <a:endParaRPr lang="en-US"/>
          </a:p>
        </p:txBody>
      </p:sp>
    </p:spTree>
    <p:extLst>
      <p:ext uri="{BB962C8B-B14F-4D97-AF65-F5344CB8AC3E}">
        <p14:creationId xmlns:p14="http://schemas.microsoft.com/office/powerpoint/2010/main" val="63762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3855</TotalTime>
  <Words>1796</Words>
  <Application>Microsoft Office PowerPoint</Application>
  <PresentationFormat>Widescreen</PresentationFormat>
  <Paragraphs>236</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Franklin Gothic Book</vt:lpstr>
      <vt:lpstr>Wingdings</vt:lpstr>
      <vt:lpstr>Crop</vt:lpstr>
      <vt:lpstr>Bridging Quantitative &amp; Qualitative Data for System improvement</vt:lpstr>
      <vt:lpstr>Continuous Quality Improvement (CQI): Setting</vt:lpstr>
      <vt:lpstr>CQI: Principles</vt:lpstr>
      <vt:lpstr>The Cycle of CQI</vt:lpstr>
      <vt:lpstr>Hypothesis development/testing</vt:lpstr>
      <vt:lpstr>How Data  Evidence</vt:lpstr>
      <vt:lpstr>Attending to variation</vt:lpstr>
      <vt:lpstr>HOW DO YOU KNOW? Evidence is required at every step</vt:lpstr>
      <vt:lpstr>CFSR3 Outcome Indicators (Quantitative Data)</vt:lpstr>
      <vt:lpstr>CFSR3 Case Review Data (Qualitative Data)</vt:lpstr>
      <vt:lpstr>Sampling:  A Warning about Qualitative Data</vt:lpstr>
      <vt:lpstr>PowerPoint Presentation</vt:lpstr>
      <vt:lpstr>Overview of Today’s Team Project</vt:lpstr>
      <vt:lpstr>1. Team review of outcome indicator (Morning)</vt:lpstr>
      <vt:lpstr>The Cycle of CQI</vt:lpstr>
      <vt:lpstr>2. Hypothesis Building  (Afternoon)</vt:lpstr>
      <vt:lpstr>Guiding Question Documents (see table for copy)</vt:lpstr>
      <vt:lpstr>3. “Case Review” (Afternoon)</vt:lpstr>
      <vt:lpstr>4. Team Report-Out (Afternoon)</vt:lpstr>
      <vt:lpstr>Thank you!</vt:lpstr>
      <vt:lpstr>Questions?</vt:lpstr>
    </vt:vector>
  </TitlesOfParts>
  <Company>UC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wendy.wiegmann</dc:creator>
  <cp:lastModifiedBy>wendy.wiegmann</cp:lastModifiedBy>
  <cp:revision>1045</cp:revision>
  <dcterms:created xsi:type="dcterms:W3CDTF">2018-05-09T20:13:12Z</dcterms:created>
  <dcterms:modified xsi:type="dcterms:W3CDTF">2019-10-30T21:44:18Z</dcterms:modified>
</cp:coreProperties>
</file>