
<file path=[Content_Types].xml><?xml version="1.0" encoding="utf-8"?>
<Types xmlns="http://schemas.openxmlformats.org/package/2006/content-types">
  <Default Extension="png" ContentType="image/png"/>
  <Default Extension="pdf" ContentType="application/pd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72" r:id="rId3"/>
    <p:sldId id="294" r:id="rId4"/>
    <p:sldId id="302" r:id="rId5"/>
    <p:sldId id="303" r:id="rId6"/>
    <p:sldId id="273" r:id="rId7"/>
    <p:sldId id="304" r:id="rId8"/>
    <p:sldId id="362" r:id="rId9"/>
    <p:sldId id="306" r:id="rId10"/>
    <p:sldId id="308" r:id="rId11"/>
    <p:sldId id="360" r:id="rId12"/>
    <p:sldId id="361" r:id="rId13"/>
    <p:sldId id="363" r:id="rId14"/>
    <p:sldId id="364" r:id="rId15"/>
    <p:sldId id="314" r:id="rId16"/>
    <p:sldId id="315" r:id="rId17"/>
    <p:sldId id="316" r:id="rId18"/>
    <p:sldId id="318" r:id="rId19"/>
    <p:sldId id="330" r:id="rId20"/>
    <p:sldId id="320" r:id="rId21"/>
    <p:sldId id="321" r:id="rId22"/>
    <p:sldId id="372" r:id="rId23"/>
    <p:sldId id="365" r:id="rId24"/>
    <p:sldId id="279" r:id="rId25"/>
    <p:sldId id="280" r:id="rId26"/>
    <p:sldId id="327" r:id="rId27"/>
    <p:sldId id="359" r:id="rId28"/>
    <p:sldId id="371" r:id="rId29"/>
    <p:sldId id="370" r:id="rId30"/>
    <p:sldId id="26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99F"/>
    <a:srgbClr val="5192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22" autoAdjust="0"/>
    <p:restoredTop sz="86218" autoAdjust="0"/>
  </p:normalViewPr>
  <p:slideViewPr>
    <p:cSldViewPr>
      <p:cViewPr varScale="1">
        <p:scale>
          <a:sx n="74" d="100"/>
          <a:sy n="74" d="100"/>
        </p:scale>
        <p:origin x="-13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PH\Documents\UC%20Berkeley\Academic%20Conferences\CAPSAC%20Conference\Birth%20Record%20Tables.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EPH\Documents\UC%20Berkeley\Academic%20Conferences\CAPSAC%20Conference\Birth%20Record%20Tables.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EPH\Documents\UC%20Berkeley\Academic%20Conferences\CDSS\Birth%20Tables_6.1.10_reformatted.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PH\Documents\UC%20Berkeley\Academic%20Conferences\CDSS\Birth%20Tables_6.1.10_reformat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a:lstStyle/>
          <a:p>
            <a:pPr>
              <a:defRPr sz="2000"/>
            </a:pPr>
            <a:r>
              <a:rPr lang="en-US" sz="2000" dirty="0"/>
              <a:t>Percentage of Children Reported for Maltreatment by Age 5:</a:t>
            </a:r>
          </a:p>
          <a:p>
            <a:pPr>
              <a:defRPr sz="2000"/>
            </a:pPr>
            <a:r>
              <a:rPr lang="en-US" sz="2000" dirty="0"/>
              <a:t>California's 2002 Birth Cohort, </a:t>
            </a:r>
            <a:r>
              <a:rPr lang="en-US" sz="2000" i="1" u="sng" dirty="0"/>
              <a:t>by maternal</a:t>
            </a:r>
            <a:r>
              <a:rPr lang="en-US" sz="2000" i="1" u="sng" baseline="0" dirty="0"/>
              <a:t> age at birth</a:t>
            </a:r>
            <a:endParaRPr lang="en-US" sz="2000" i="1" u="sng" dirty="0"/>
          </a:p>
        </c:rich>
      </c:tx>
      <c:overlay val="0"/>
    </c:title>
    <c:autoTitleDeleted val="0"/>
    <c:plotArea>
      <c:layout>
        <c:manualLayout>
          <c:layoutTarget val="inner"/>
          <c:xMode val="edge"/>
          <c:yMode val="edge"/>
          <c:x val="1.6102293014935942E-2"/>
          <c:y val="0.1572366087546595"/>
          <c:w val="0.96032707450030275"/>
          <c:h val="0.73851574509487006"/>
        </c:manualLayout>
      </c:layout>
      <c:barChart>
        <c:barDir val="col"/>
        <c:grouping val="percentStacked"/>
        <c:varyColors val="0"/>
        <c:ser>
          <c:idx val="0"/>
          <c:order val="0"/>
          <c:spPr>
            <a:solidFill>
              <a:srgbClr val="FF0000"/>
            </a:solidFill>
            <a:ln>
              <a:noFill/>
            </a:ln>
          </c:spPr>
          <c:invertIfNegative val="0"/>
          <c:dLbls>
            <c:txPr>
              <a:bodyPr/>
              <a:lstStyle/>
              <a:p>
                <a:pPr>
                  <a:defRPr sz="1600"/>
                </a:pPr>
                <a:endParaRPr lang="en-US"/>
              </a:p>
            </c:txPr>
            <c:dLblPos val="inEnd"/>
            <c:showLegendKey val="0"/>
            <c:showVal val="1"/>
            <c:showCatName val="0"/>
            <c:showSerName val="0"/>
            <c:showPercent val="0"/>
            <c:showBubbleSize val="0"/>
            <c:showLeaderLines val="0"/>
          </c:dLbls>
          <c:cat>
            <c:strRef>
              <c:f>Sheet1!$A$20:$A$23</c:f>
              <c:strCache>
                <c:ptCount val="4"/>
                <c:pt idx="0">
                  <c:v>&lt;20 yrs</c:v>
                </c:pt>
                <c:pt idx="1">
                  <c:v>20-24 yrs</c:v>
                </c:pt>
                <c:pt idx="2">
                  <c:v>25-29 yrs</c:v>
                </c:pt>
                <c:pt idx="3">
                  <c:v>30+ yrs</c:v>
                </c:pt>
              </c:strCache>
            </c:strRef>
          </c:cat>
          <c:val>
            <c:numRef>
              <c:f>Sheet1!$B$20:$B$23</c:f>
              <c:numCache>
                <c:formatCode>0.0</c:formatCode>
                <c:ptCount val="4"/>
                <c:pt idx="0">
                  <c:v>25.660000000000004</c:v>
                </c:pt>
                <c:pt idx="1">
                  <c:v>18.95</c:v>
                </c:pt>
                <c:pt idx="2">
                  <c:v>12.559999999999999</c:v>
                </c:pt>
                <c:pt idx="3">
                  <c:v>9.32</c:v>
                </c:pt>
              </c:numCache>
            </c:numRef>
          </c:val>
        </c:ser>
        <c:ser>
          <c:idx val="1"/>
          <c:order val="1"/>
          <c:spPr>
            <a:solidFill>
              <a:sysClr val="window" lastClr="FFFFFF">
                <a:alpha val="54000"/>
              </a:sysClr>
            </a:solidFill>
            <a:ln>
              <a:noFill/>
            </a:ln>
          </c:spPr>
          <c:invertIfNegative val="0"/>
          <c:dLbls>
            <c:delete val="1"/>
          </c:dLbls>
          <c:cat>
            <c:strRef>
              <c:f>Sheet1!$A$20:$A$23</c:f>
              <c:strCache>
                <c:ptCount val="4"/>
                <c:pt idx="0">
                  <c:v>&lt;20 yrs</c:v>
                </c:pt>
                <c:pt idx="1">
                  <c:v>20-24 yrs</c:v>
                </c:pt>
                <c:pt idx="2">
                  <c:v>25-29 yrs</c:v>
                </c:pt>
                <c:pt idx="3">
                  <c:v>30+ yrs</c:v>
                </c:pt>
              </c:strCache>
            </c:strRef>
          </c:cat>
          <c:val>
            <c:numRef>
              <c:f>Sheet1!$C$20:$C$23</c:f>
              <c:numCache>
                <c:formatCode>0.0</c:formatCode>
                <c:ptCount val="4"/>
                <c:pt idx="0">
                  <c:v>74.34</c:v>
                </c:pt>
                <c:pt idx="1">
                  <c:v>81.05</c:v>
                </c:pt>
                <c:pt idx="2">
                  <c:v>87.44</c:v>
                </c:pt>
                <c:pt idx="3">
                  <c:v>90.68</c:v>
                </c:pt>
              </c:numCache>
            </c:numRef>
          </c:val>
        </c:ser>
        <c:dLbls>
          <c:showLegendKey val="0"/>
          <c:showVal val="1"/>
          <c:showCatName val="0"/>
          <c:showSerName val="0"/>
          <c:showPercent val="0"/>
          <c:showBubbleSize val="0"/>
        </c:dLbls>
        <c:gapWidth val="95"/>
        <c:overlap val="100"/>
        <c:axId val="37876864"/>
        <c:axId val="37878016"/>
      </c:barChart>
      <c:catAx>
        <c:axId val="37876864"/>
        <c:scaling>
          <c:orientation val="minMax"/>
        </c:scaling>
        <c:delete val="0"/>
        <c:axPos val="b"/>
        <c:majorTickMark val="none"/>
        <c:minorTickMark val="none"/>
        <c:tickLblPos val="nextTo"/>
        <c:txPr>
          <a:bodyPr/>
          <a:lstStyle/>
          <a:p>
            <a:pPr>
              <a:defRPr sz="1600"/>
            </a:pPr>
            <a:endParaRPr lang="en-US"/>
          </a:p>
        </c:txPr>
        <c:crossAx val="37878016"/>
        <c:crosses val="autoZero"/>
        <c:auto val="1"/>
        <c:lblAlgn val="ctr"/>
        <c:lblOffset val="100"/>
        <c:noMultiLvlLbl val="0"/>
      </c:catAx>
      <c:valAx>
        <c:axId val="37878016"/>
        <c:scaling>
          <c:orientation val="minMax"/>
        </c:scaling>
        <c:delete val="1"/>
        <c:axPos val="l"/>
        <c:numFmt formatCode="0%" sourceLinked="1"/>
        <c:majorTickMark val="out"/>
        <c:minorTickMark val="none"/>
        <c:tickLblPos val="nextTo"/>
        <c:crossAx val="3787686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a:lstStyle/>
          <a:p>
            <a:pPr>
              <a:defRPr sz="2000"/>
            </a:pPr>
            <a:r>
              <a:rPr lang="en-US" sz="2000" b="1" i="0" baseline="0" dirty="0">
                <a:effectLst/>
              </a:rPr>
              <a:t>Percentage of Children Reported for Maltreatment by Age 5:</a:t>
            </a:r>
            <a:endParaRPr lang="en-US" sz="2000" dirty="0">
              <a:effectLst/>
            </a:endParaRPr>
          </a:p>
          <a:p>
            <a:pPr>
              <a:defRPr sz="2000"/>
            </a:pPr>
            <a:r>
              <a:rPr lang="en-US" sz="2000" b="1" i="0" baseline="0" dirty="0">
                <a:effectLst/>
              </a:rPr>
              <a:t>California's 2002 Birth Cohort, </a:t>
            </a:r>
            <a:r>
              <a:rPr lang="en-US" sz="2000" b="1" i="1" u="sng" baseline="0" dirty="0">
                <a:effectLst/>
              </a:rPr>
              <a:t>by paternity </a:t>
            </a:r>
            <a:r>
              <a:rPr lang="en-US" sz="2000" b="1" i="1" u="sng" baseline="0" dirty="0" smtClean="0">
                <a:effectLst/>
              </a:rPr>
              <a:t>&amp; birth payment</a:t>
            </a:r>
            <a:endParaRPr lang="en-US" sz="2000" i="1" u="sng" dirty="0">
              <a:effectLst/>
            </a:endParaRPr>
          </a:p>
        </c:rich>
      </c:tx>
      <c:overlay val="0"/>
    </c:title>
    <c:autoTitleDeleted val="0"/>
    <c:plotArea>
      <c:layout>
        <c:manualLayout>
          <c:layoutTarget val="inner"/>
          <c:xMode val="edge"/>
          <c:yMode val="edge"/>
          <c:x val="1.6102293014935942E-2"/>
          <c:y val="0.1572366087546595"/>
          <c:w val="0.96032707450030275"/>
          <c:h val="0.73851574509487006"/>
        </c:manualLayout>
      </c:layout>
      <c:barChart>
        <c:barDir val="col"/>
        <c:grouping val="percentStacked"/>
        <c:varyColors val="0"/>
        <c:ser>
          <c:idx val="0"/>
          <c:order val="0"/>
          <c:spPr>
            <a:solidFill>
              <a:srgbClr val="FF0000"/>
            </a:solidFill>
            <a:ln>
              <a:noFill/>
            </a:ln>
          </c:spPr>
          <c:invertIfNegative val="0"/>
          <c:dLbls>
            <c:dLbl>
              <c:idx val="0"/>
              <c:tx>
                <c:rich>
                  <a:bodyPr/>
                  <a:lstStyle/>
                  <a:p>
                    <a:r>
                      <a:rPr lang="en-US" dirty="0" smtClean="0"/>
                      <a:t>34%</a:t>
                    </a:r>
                    <a:endParaRPr lang="en-US" dirty="0"/>
                  </a:p>
                </c:rich>
              </c:tx>
              <c:dLblPos val="inEnd"/>
              <c:showLegendKey val="0"/>
              <c:showVal val="1"/>
              <c:showCatName val="0"/>
              <c:showSerName val="0"/>
              <c:showPercent val="0"/>
              <c:showBubbleSize val="0"/>
            </c:dLbl>
            <c:dLbl>
              <c:idx val="1"/>
              <c:tx>
                <c:rich>
                  <a:bodyPr/>
                  <a:lstStyle/>
                  <a:p>
                    <a:r>
                      <a:rPr lang="en-US" dirty="0" smtClean="0"/>
                      <a:t>12%</a:t>
                    </a:r>
                    <a:endParaRPr lang="en-US" dirty="0"/>
                  </a:p>
                </c:rich>
              </c:tx>
              <c:dLblPos val="inEnd"/>
              <c:showLegendKey val="0"/>
              <c:showVal val="1"/>
              <c:showCatName val="0"/>
              <c:showSerName val="0"/>
              <c:showPercent val="0"/>
              <c:showBubbleSize val="0"/>
            </c:dLbl>
            <c:dLbl>
              <c:idx val="3"/>
              <c:tx>
                <c:rich>
                  <a:bodyPr/>
                  <a:lstStyle/>
                  <a:p>
                    <a:r>
                      <a:rPr lang="en-US" dirty="0" smtClean="0"/>
                      <a:t>21%</a:t>
                    </a:r>
                    <a:endParaRPr lang="en-US" dirty="0"/>
                  </a:p>
                </c:rich>
              </c:tx>
              <c:dLblPos val="inEnd"/>
              <c:showLegendKey val="0"/>
              <c:showVal val="1"/>
              <c:showCatName val="0"/>
              <c:showSerName val="0"/>
              <c:showPercent val="0"/>
              <c:showBubbleSize val="0"/>
            </c:dLbl>
            <c:dLbl>
              <c:idx val="4"/>
              <c:tx>
                <c:rich>
                  <a:bodyPr/>
                  <a:lstStyle/>
                  <a:p>
                    <a:r>
                      <a:rPr lang="en-US" smtClean="0"/>
                      <a:t>9%</a:t>
                    </a:r>
                    <a:endParaRPr lang="en-US"/>
                  </a:p>
                </c:rich>
              </c:tx>
              <c:dLblPos val="inEnd"/>
              <c:showLegendKey val="0"/>
              <c:showVal val="1"/>
              <c:showCatName val="0"/>
              <c:showSerName val="0"/>
              <c:showPercent val="0"/>
              <c:showBubbleSize val="0"/>
            </c:dLbl>
            <c:numFmt formatCode="#,##0" sourceLinked="0"/>
            <c:txPr>
              <a:bodyPr/>
              <a:lstStyle/>
              <a:p>
                <a:pPr>
                  <a:defRPr sz="1600"/>
                </a:pPr>
                <a:endParaRPr lang="en-US"/>
              </a:p>
            </c:txPr>
            <c:dLblPos val="inEnd"/>
            <c:showLegendKey val="0"/>
            <c:showVal val="1"/>
            <c:showCatName val="0"/>
            <c:showSerName val="0"/>
            <c:showPercent val="0"/>
            <c:showBubbleSize val="0"/>
            <c:showLeaderLines val="0"/>
          </c:dLbls>
          <c:cat>
            <c:strRef>
              <c:f>Sheet1!$F$6:$F$10</c:f>
              <c:strCache>
                <c:ptCount val="5"/>
                <c:pt idx="0">
                  <c:v>missing paternity</c:v>
                </c:pt>
                <c:pt idx="1">
                  <c:v>paternity </c:v>
                </c:pt>
                <c:pt idx="3">
                  <c:v>medi-cal coverage</c:v>
                </c:pt>
                <c:pt idx="4">
                  <c:v>private insurance</c:v>
                </c:pt>
              </c:strCache>
            </c:strRef>
          </c:cat>
          <c:val>
            <c:numRef>
              <c:f>Sheet1!$G$6:$G$10</c:f>
              <c:numCache>
                <c:formatCode>0.0</c:formatCode>
                <c:ptCount val="5"/>
                <c:pt idx="0">
                  <c:v>34.339999999999996</c:v>
                </c:pt>
                <c:pt idx="1">
                  <c:v>11.92</c:v>
                </c:pt>
                <c:pt idx="3">
                  <c:v>21.169999999999998</c:v>
                </c:pt>
                <c:pt idx="4">
                  <c:v>8.5400000000000009</c:v>
                </c:pt>
              </c:numCache>
            </c:numRef>
          </c:val>
        </c:ser>
        <c:ser>
          <c:idx val="1"/>
          <c:order val="1"/>
          <c:spPr>
            <a:solidFill>
              <a:sysClr val="window" lastClr="FFFFFF">
                <a:alpha val="54000"/>
              </a:sysClr>
            </a:solidFill>
            <a:ln>
              <a:noFill/>
            </a:ln>
          </c:spPr>
          <c:invertIfNegative val="0"/>
          <c:dLbls>
            <c:delete val="1"/>
          </c:dLbls>
          <c:cat>
            <c:strRef>
              <c:f>Sheet1!$F$6:$F$10</c:f>
              <c:strCache>
                <c:ptCount val="5"/>
                <c:pt idx="0">
                  <c:v>missing paternity</c:v>
                </c:pt>
                <c:pt idx="1">
                  <c:v>paternity </c:v>
                </c:pt>
                <c:pt idx="3">
                  <c:v>medi-cal coverage</c:v>
                </c:pt>
                <c:pt idx="4">
                  <c:v>private insurance</c:v>
                </c:pt>
              </c:strCache>
            </c:strRef>
          </c:cat>
          <c:val>
            <c:numRef>
              <c:f>Sheet1!$H$6:$H$10</c:f>
              <c:numCache>
                <c:formatCode>0.0</c:formatCode>
                <c:ptCount val="5"/>
                <c:pt idx="0">
                  <c:v>65.66</c:v>
                </c:pt>
                <c:pt idx="1">
                  <c:v>88.08</c:v>
                </c:pt>
                <c:pt idx="3">
                  <c:v>78.83</c:v>
                </c:pt>
                <c:pt idx="4">
                  <c:v>91.46</c:v>
                </c:pt>
              </c:numCache>
            </c:numRef>
          </c:val>
        </c:ser>
        <c:dLbls>
          <c:showLegendKey val="0"/>
          <c:showVal val="1"/>
          <c:showCatName val="0"/>
          <c:showSerName val="0"/>
          <c:showPercent val="0"/>
          <c:showBubbleSize val="0"/>
        </c:dLbls>
        <c:gapWidth val="95"/>
        <c:overlap val="100"/>
        <c:axId val="38223232"/>
        <c:axId val="38265984"/>
      </c:barChart>
      <c:catAx>
        <c:axId val="38223232"/>
        <c:scaling>
          <c:orientation val="minMax"/>
        </c:scaling>
        <c:delete val="0"/>
        <c:axPos val="b"/>
        <c:majorTickMark val="none"/>
        <c:minorTickMark val="none"/>
        <c:tickLblPos val="nextTo"/>
        <c:txPr>
          <a:bodyPr/>
          <a:lstStyle/>
          <a:p>
            <a:pPr>
              <a:defRPr sz="1600"/>
            </a:pPr>
            <a:endParaRPr lang="en-US"/>
          </a:p>
        </c:txPr>
        <c:crossAx val="38265984"/>
        <c:crosses val="autoZero"/>
        <c:auto val="1"/>
        <c:lblAlgn val="ctr"/>
        <c:lblOffset val="100"/>
        <c:noMultiLvlLbl val="0"/>
      </c:catAx>
      <c:valAx>
        <c:axId val="38265984"/>
        <c:scaling>
          <c:orientation val="minMax"/>
        </c:scaling>
        <c:delete val="1"/>
        <c:axPos val="l"/>
        <c:numFmt formatCode="0%" sourceLinked="1"/>
        <c:majorTickMark val="out"/>
        <c:minorTickMark val="none"/>
        <c:tickLblPos val="nextTo"/>
        <c:crossAx val="3822323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
          <c:y val="5.5555555555555552E-2"/>
          <c:w val="0.53888888888888886"/>
          <c:h val="0.89814814814814814"/>
        </c:manualLayout>
      </c:layout>
      <c:pieChart>
        <c:varyColors val="1"/>
        <c:ser>
          <c:idx val="1"/>
          <c:order val="1"/>
          <c:spPr>
            <a:solidFill>
              <a:srgbClr val="FF0000"/>
            </a:solidFill>
          </c:spPr>
          <c:dPt>
            <c:idx val="1"/>
            <c:bubble3D val="0"/>
            <c:spPr>
              <a:solidFill>
                <a:schemeClr val="bg1">
                  <a:lumMod val="75000"/>
                </a:schemeClr>
              </a:solidFill>
            </c:spPr>
          </c:dPt>
          <c:dLbls>
            <c:dLbl>
              <c:idx val="0"/>
              <c:layout>
                <c:manualLayout>
                  <c:x val="-0.16440288713910761"/>
                  <c:y val="5.5898221055701372E-3"/>
                </c:manualLayout>
              </c:layout>
              <c:tx>
                <c:rich>
                  <a:bodyPr/>
                  <a:lstStyle/>
                  <a:p>
                    <a:r>
                      <a:rPr lang="en-US" dirty="0"/>
                      <a:t>15%</a:t>
                    </a:r>
                  </a:p>
                </c:rich>
              </c:tx>
              <c:showLegendKey val="0"/>
              <c:showVal val="1"/>
              <c:showCatName val="0"/>
              <c:showSerName val="0"/>
              <c:showPercent val="0"/>
              <c:showBubbleSize val="0"/>
            </c:dLbl>
            <c:dLbl>
              <c:idx val="1"/>
              <c:delete val="1"/>
            </c:dLbl>
            <c:txPr>
              <a:bodyPr/>
              <a:lstStyle/>
              <a:p>
                <a:pPr>
                  <a:defRPr sz="2000"/>
                </a:pPr>
                <a:endParaRPr lang="en-US"/>
              </a:p>
            </c:txPr>
            <c:showLegendKey val="0"/>
            <c:showVal val="1"/>
            <c:showCatName val="0"/>
            <c:showSerName val="0"/>
            <c:showPercent val="0"/>
            <c:showBubbleSize val="0"/>
            <c:showLeaderLines val="1"/>
          </c:dLbls>
          <c:val>
            <c:numRef>
              <c:f>Sheet2!$B$15:$C$15</c:f>
              <c:numCache>
                <c:formatCode>General</c:formatCode>
                <c:ptCount val="2"/>
                <c:pt idx="0">
                  <c:v>15</c:v>
                </c:pt>
                <c:pt idx="1">
                  <c:v>85</c:v>
                </c:pt>
              </c:numCache>
            </c:numRef>
          </c:val>
        </c:ser>
        <c:ser>
          <c:idx val="0"/>
          <c:order val="0"/>
          <c:spPr>
            <a:solidFill>
              <a:srgbClr val="FF0000"/>
            </a:solidFill>
          </c:spPr>
          <c:dPt>
            <c:idx val="1"/>
            <c:bubble3D val="0"/>
            <c:spPr>
              <a:solidFill>
                <a:schemeClr val="bg1">
                  <a:lumMod val="75000"/>
                </a:schemeClr>
              </a:solidFill>
            </c:spPr>
          </c:dPt>
          <c:val>
            <c:numRef>
              <c:f>Sheet2!$B$15:$C$15</c:f>
              <c:numCache>
                <c:formatCode>General</c:formatCode>
                <c:ptCount val="2"/>
                <c:pt idx="0">
                  <c:v>15</c:v>
                </c:pt>
                <c:pt idx="1">
                  <c:v>85</c:v>
                </c:pt>
              </c:numCache>
            </c:numRef>
          </c:val>
        </c:ser>
        <c:dLbls>
          <c:showLegendKey val="0"/>
          <c:showVal val="0"/>
          <c:showCatName val="0"/>
          <c:showSerName val="0"/>
          <c:showPercent val="0"/>
          <c:showBubbleSize val="0"/>
          <c:showLeaderLines val="1"/>
        </c:dLbls>
        <c:firstSliceAng val="62"/>
      </c:pieChart>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
          <c:y val="5.0925925925925923E-2"/>
          <c:w val="0.53888888888888886"/>
          <c:h val="0.89814814814814814"/>
        </c:manualLayout>
      </c:layout>
      <c:pieChart>
        <c:varyColors val="1"/>
        <c:ser>
          <c:idx val="0"/>
          <c:order val="0"/>
          <c:spPr>
            <a:solidFill>
              <a:srgbClr val="FF0000"/>
            </a:solidFill>
          </c:spPr>
          <c:dPt>
            <c:idx val="1"/>
            <c:bubble3D val="0"/>
            <c:spPr>
              <a:solidFill>
                <a:schemeClr val="bg1">
                  <a:lumMod val="75000"/>
                </a:schemeClr>
              </a:solidFill>
            </c:spPr>
          </c:dPt>
          <c:dLbls>
            <c:dLbl>
              <c:idx val="0"/>
              <c:layout>
                <c:manualLayout>
                  <c:x val="0.21123250218722658"/>
                  <c:y val="2.7314814814814814E-3"/>
                </c:manualLayout>
              </c:layout>
              <c:tx>
                <c:rich>
                  <a:bodyPr/>
                  <a:lstStyle/>
                  <a:p>
                    <a:pPr>
                      <a:defRPr sz="2400"/>
                    </a:pPr>
                    <a:r>
                      <a:rPr lang="en-US" sz="2400" dirty="0"/>
                      <a:t>50%</a:t>
                    </a:r>
                  </a:p>
                </c:rich>
              </c:tx>
              <c:spPr/>
              <c:showLegendKey val="0"/>
              <c:showVal val="1"/>
              <c:showCatName val="0"/>
              <c:showSerName val="0"/>
              <c:showPercent val="0"/>
              <c:showBubbleSize val="0"/>
            </c:dLbl>
            <c:showLegendKey val="0"/>
            <c:showVal val="0"/>
            <c:showCatName val="0"/>
            <c:showSerName val="0"/>
            <c:showPercent val="0"/>
            <c:showBubbleSize val="0"/>
          </c:dLbls>
          <c:val>
            <c:numRef>
              <c:f>Sheet2!$B$16:$C$16</c:f>
              <c:numCache>
                <c:formatCode>General</c:formatCode>
                <c:ptCount val="2"/>
                <c:pt idx="0">
                  <c:v>50</c:v>
                </c:pt>
                <c:pt idx="1">
                  <c:v>50</c:v>
                </c:pt>
              </c:numCache>
            </c:numRef>
          </c:val>
        </c:ser>
        <c:dLbls>
          <c:showLegendKey val="0"/>
          <c:showVal val="0"/>
          <c:showCatName val="0"/>
          <c:showSerName val="0"/>
          <c:showPercent val="0"/>
          <c:showBubbleSize val="0"/>
          <c:showLeaderLines val="1"/>
        </c:dLbls>
        <c:firstSliceAng val="180"/>
      </c:pieChart>
    </c:plotArea>
    <c:plotVisOnly val="1"/>
    <c:dispBlanksAs val="gap"/>
    <c:showDLblsOverMax val="0"/>
  </c:chart>
  <c:spPr>
    <a:ln>
      <a:noFill/>
    </a:ln>
  </c:spPr>
  <c:externalData r:id="rId1">
    <c:autoUpdate val="0"/>
  </c:externalData>
</c:chartSpace>
</file>

<file path=ppt/diagrams/_rels/data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616F2-01F6-49BE-8648-8681B717F6ED}" type="doc">
      <dgm:prSet loTypeId="urn:microsoft.com/office/officeart/2009/layout/CircleArrowProcess" loCatId="cycle" qsTypeId="urn:microsoft.com/office/officeart/2005/8/quickstyle/simple4" qsCatId="simple" csTypeId="urn:microsoft.com/office/officeart/2005/8/colors/accent1_2" csCatId="accent1" phldr="1"/>
      <dgm:spPr/>
      <dgm:t>
        <a:bodyPr/>
        <a:lstStyle/>
        <a:p>
          <a:endParaRPr lang="en-US"/>
        </a:p>
      </dgm:t>
    </dgm:pt>
    <dgm:pt modelId="{18F8A171-1BF5-4579-A8B1-3004FAB5C1BC}">
      <dgm:prSet phldrT="[Text]" custT="1"/>
      <dgm:spPr/>
      <dgm:t>
        <a:bodyPr/>
        <a:lstStyle/>
        <a:p>
          <a:r>
            <a:rPr lang="en-US" sz="2000" i="1" dirty="0" smtClean="0"/>
            <a:t>family</a:t>
          </a:r>
          <a:endParaRPr lang="en-US" sz="2000" i="1" dirty="0"/>
        </a:p>
      </dgm:t>
    </dgm:pt>
    <dgm:pt modelId="{53ED8E74-D208-40EC-877F-58F25EEE054F}" type="parTrans" cxnId="{609713DE-8FD5-4208-A19A-4D6508BE4734}">
      <dgm:prSet/>
      <dgm:spPr/>
      <dgm:t>
        <a:bodyPr/>
        <a:lstStyle/>
        <a:p>
          <a:endParaRPr lang="en-US"/>
        </a:p>
      </dgm:t>
    </dgm:pt>
    <dgm:pt modelId="{7CDE5D23-5D5C-494C-A515-CF485A295594}" type="sibTrans" cxnId="{609713DE-8FD5-4208-A19A-4D6508BE4734}">
      <dgm:prSet/>
      <dgm:spPr/>
      <dgm:t>
        <a:bodyPr/>
        <a:lstStyle/>
        <a:p>
          <a:endParaRPr lang="en-US"/>
        </a:p>
      </dgm:t>
    </dgm:pt>
    <dgm:pt modelId="{52DE4132-F917-4ABB-B3FE-80C81DF2E3CF}">
      <dgm:prSet phldrT="[Text]" custT="1"/>
      <dgm:spPr/>
      <dgm:t>
        <a:bodyPr/>
        <a:lstStyle/>
        <a:p>
          <a:r>
            <a:rPr lang="en-US" sz="2000" i="1" dirty="0" smtClean="0"/>
            <a:t>pregnancy</a:t>
          </a:r>
          <a:endParaRPr lang="en-US" sz="2000" i="1" dirty="0"/>
        </a:p>
      </dgm:t>
    </dgm:pt>
    <dgm:pt modelId="{0F062C3E-5C95-4BF0-942A-A54C052945B1}" type="parTrans" cxnId="{9A3D7DDF-9155-4A89-864D-D43A38D08379}">
      <dgm:prSet/>
      <dgm:spPr/>
      <dgm:t>
        <a:bodyPr/>
        <a:lstStyle/>
        <a:p>
          <a:endParaRPr lang="en-US"/>
        </a:p>
      </dgm:t>
    </dgm:pt>
    <dgm:pt modelId="{5C94A349-BB1A-47E5-B22D-FF96C97245D0}" type="sibTrans" cxnId="{9A3D7DDF-9155-4A89-864D-D43A38D08379}">
      <dgm:prSet/>
      <dgm:spPr/>
      <dgm:t>
        <a:bodyPr/>
        <a:lstStyle/>
        <a:p>
          <a:endParaRPr lang="en-US"/>
        </a:p>
      </dgm:t>
    </dgm:pt>
    <dgm:pt modelId="{FEC35A5E-5998-4E8F-B562-A7CF35807D0D}">
      <dgm:prSet phldrT="[Text]" custT="1"/>
      <dgm:spPr/>
      <dgm:t>
        <a:bodyPr/>
        <a:lstStyle/>
        <a:p>
          <a:r>
            <a:rPr lang="en-US" sz="2000" i="1" dirty="0" smtClean="0"/>
            <a:t>child</a:t>
          </a:r>
          <a:endParaRPr lang="en-US" sz="2000" i="1" dirty="0"/>
        </a:p>
      </dgm:t>
    </dgm:pt>
    <dgm:pt modelId="{EF26C140-2AF5-4AC8-9AAA-C703F20B5CD7}" type="parTrans" cxnId="{86341A0E-3FF1-484C-A71E-25992BDF8EC2}">
      <dgm:prSet/>
      <dgm:spPr/>
      <dgm:t>
        <a:bodyPr/>
        <a:lstStyle/>
        <a:p>
          <a:endParaRPr lang="en-US"/>
        </a:p>
      </dgm:t>
    </dgm:pt>
    <dgm:pt modelId="{76F26D67-3244-4778-B81E-68A83A3582A6}" type="sibTrans" cxnId="{86341A0E-3FF1-484C-A71E-25992BDF8EC2}">
      <dgm:prSet/>
      <dgm:spPr/>
      <dgm:t>
        <a:bodyPr/>
        <a:lstStyle/>
        <a:p>
          <a:endParaRPr lang="en-US"/>
        </a:p>
      </dgm:t>
    </dgm:pt>
    <dgm:pt modelId="{0408F01E-9949-4FAA-9622-65AE7E263515}" type="pres">
      <dgm:prSet presAssocID="{79B616F2-01F6-49BE-8648-8681B717F6ED}" presName="Name0" presStyleCnt="0">
        <dgm:presLayoutVars>
          <dgm:chMax val="7"/>
          <dgm:chPref val="7"/>
          <dgm:dir/>
          <dgm:animLvl val="lvl"/>
        </dgm:presLayoutVars>
      </dgm:prSet>
      <dgm:spPr/>
      <dgm:t>
        <a:bodyPr/>
        <a:lstStyle/>
        <a:p>
          <a:endParaRPr lang="en-US"/>
        </a:p>
      </dgm:t>
    </dgm:pt>
    <dgm:pt modelId="{FE11C78B-D8D3-4F86-87D3-5FC25B702860}" type="pres">
      <dgm:prSet presAssocID="{18F8A171-1BF5-4579-A8B1-3004FAB5C1BC}" presName="Accent1" presStyleCnt="0"/>
      <dgm:spPr/>
    </dgm:pt>
    <dgm:pt modelId="{9A5AD351-9EBF-4321-A869-2040D97390F8}" type="pres">
      <dgm:prSet presAssocID="{18F8A171-1BF5-4579-A8B1-3004FAB5C1BC}" presName="Accent" presStyleLbl="node1" presStyleIdx="0" presStyleCnt="3"/>
      <dgm:spPr/>
    </dgm:pt>
    <dgm:pt modelId="{9DBAB5B2-CA5A-4D68-893B-C121160A3EDE}" type="pres">
      <dgm:prSet presAssocID="{18F8A171-1BF5-4579-A8B1-3004FAB5C1BC}" presName="Parent1" presStyleLbl="revTx" presStyleIdx="0" presStyleCnt="3">
        <dgm:presLayoutVars>
          <dgm:chMax val="1"/>
          <dgm:chPref val="1"/>
          <dgm:bulletEnabled val="1"/>
        </dgm:presLayoutVars>
      </dgm:prSet>
      <dgm:spPr/>
      <dgm:t>
        <a:bodyPr/>
        <a:lstStyle/>
        <a:p>
          <a:endParaRPr lang="en-US"/>
        </a:p>
      </dgm:t>
    </dgm:pt>
    <dgm:pt modelId="{5DDDD9B6-543F-4D39-B9E0-13607A19DB29}" type="pres">
      <dgm:prSet presAssocID="{52DE4132-F917-4ABB-B3FE-80C81DF2E3CF}" presName="Accent2" presStyleCnt="0"/>
      <dgm:spPr/>
    </dgm:pt>
    <dgm:pt modelId="{AD33FD19-B115-4E55-AC71-F5A80261AAED}" type="pres">
      <dgm:prSet presAssocID="{52DE4132-F917-4ABB-B3FE-80C81DF2E3CF}" presName="Accent" presStyleLbl="node1" presStyleIdx="1" presStyleCnt="3"/>
      <dgm:spPr/>
    </dgm:pt>
    <dgm:pt modelId="{E5995543-9E81-46DB-A24C-B10F066E3FC9}" type="pres">
      <dgm:prSet presAssocID="{52DE4132-F917-4ABB-B3FE-80C81DF2E3CF}" presName="Parent2" presStyleLbl="revTx" presStyleIdx="1" presStyleCnt="3" custScaleX="112567">
        <dgm:presLayoutVars>
          <dgm:chMax val="1"/>
          <dgm:chPref val="1"/>
          <dgm:bulletEnabled val="1"/>
        </dgm:presLayoutVars>
      </dgm:prSet>
      <dgm:spPr/>
      <dgm:t>
        <a:bodyPr/>
        <a:lstStyle/>
        <a:p>
          <a:endParaRPr lang="en-US"/>
        </a:p>
      </dgm:t>
    </dgm:pt>
    <dgm:pt modelId="{3BD6FBB2-8DF0-449C-B813-BABA288F26A0}" type="pres">
      <dgm:prSet presAssocID="{FEC35A5E-5998-4E8F-B562-A7CF35807D0D}" presName="Accent3" presStyleCnt="0"/>
      <dgm:spPr/>
    </dgm:pt>
    <dgm:pt modelId="{F76455FD-B922-4CF0-AAAD-F5B790F7D09B}" type="pres">
      <dgm:prSet presAssocID="{FEC35A5E-5998-4E8F-B562-A7CF35807D0D}" presName="Accent" presStyleLbl="node1" presStyleIdx="2" presStyleCnt="3"/>
      <dgm:spPr/>
    </dgm:pt>
    <dgm:pt modelId="{46AF4266-C0D9-4FD7-ADF2-664CF77AB754}" type="pres">
      <dgm:prSet presAssocID="{FEC35A5E-5998-4E8F-B562-A7CF35807D0D}" presName="Parent3" presStyleLbl="revTx" presStyleIdx="2" presStyleCnt="3">
        <dgm:presLayoutVars>
          <dgm:chMax val="1"/>
          <dgm:chPref val="1"/>
          <dgm:bulletEnabled val="1"/>
        </dgm:presLayoutVars>
      </dgm:prSet>
      <dgm:spPr/>
      <dgm:t>
        <a:bodyPr/>
        <a:lstStyle/>
        <a:p>
          <a:endParaRPr lang="en-US"/>
        </a:p>
      </dgm:t>
    </dgm:pt>
  </dgm:ptLst>
  <dgm:cxnLst>
    <dgm:cxn modelId="{86341A0E-3FF1-484C-A71E-25992BDF8EC2}" srcId="{79B616F2-01F6-49BE-8648-8681B717F6ED}" destId="{FEC35A5E-5998-4E8F-B562-A7CF35807D0D}" srcOrd="2" destOrd="0" parTransId="{EF26C140-2AF5-4AC8-9AAA-C703F20B5CD7}" sibTransId="{76F26D67-3244-4778-B81E-68A83A3582A6}"/>
    <dgm:cxn modelId="{0A9C0796-77D0-451C-9E13-384E4F9B37E1}" type="presOf" srcId="{FEC35A5E-5998-4E8F-B562-A7CF35807D0D}" destId="{46AF4266-C0D9-4FD7-ADF2-664CF77AB754}" srcOrd="0" destOrd="0" presId="urn:microsoft.com/office/officeart/2009/layout/CircleArrowProcess"/>
    <dgm:cxn modelId="{80A2FE81-CD91-4633-8035-2B9DBD54AB33}" type="presOf" srcId="{18F8A171-1BF5-4579-A8B1-3004FAB5C1BC}" destId="{9DBAB5B2-CA5A-4D68-893B-C121160A3EDE}" srcOrd="0" destOrd="0" presId="urn:microsoft.com/office/officeart/2009/layout/CircleArrowProcess"/>
    <dgm:cxn modelId="{44212B30-6646-4D6B-9DC5-479FD5F3D8E3}" type="presOf" srcId="{79B616F2-01F6-49BE-8648-8681B717F6ED}" destId="{0408F01E-9949-4FAA-9622-65AE7E263515}" srcOrd="0" destOrd="0" presId="urn:microsoft.com/office/officeart/2009/layout/CircleArrowProcess"/>
    <dgm:cxn modelId="{609713DE-8FD5-4208-A19A-4D6508BE4734}" srcId="{79B616F2-01F6-49BE-8648-8681B717F6ED}" destId="{18F8A171-1BF5-4579-A8B1-3004FAB5C1BC}" srcOrd="0" destOrd="0" parTransId="{53ED8E74-D208-40EC-877F-58F25EEE054F}" sibTransId="{7CDE5D23-5D5C-494C-A515-CF485A295594}"/>
    <dgm:cxn modelId="{EC1816D3-A82C-4DF2-B914-C7CAA95FED4A}" type="presOf" srcId="{52DE4132-F917-4ABB-B3FE-80C81DF2E3CF}" destId="{E5995543-9E81-46DB-A24C-B10F066E3FC9}" srcOrd="0" destOrd="0" presId="urn:microsoft.com/office/officeart/2009/layout/CircleArrowProcess"/>
    <dgm:cxn modelId="{9A3D7DDF-9155-4A89-864D-D43A38D08379}" srcId="{79B616F2-01F6-49BE-8648-8681B717F6ED}" destId="{52DE4132-F917-4ABB-B3FE-80C81DF2E3CF}" srcOrd="1" destOrd="0" parTransId="{0F062C3E-5C95-4BF0-942A-A54C052945B1}" sibTransId="{5C94A349-BB1A-47E5-B22D-FF96C97245D0}"/>
    <dgm:cxn modelId="{869041EB-D428-4C73-9F6B-ED0ADA770A35}" type="presParOf" srcId="{0408F01E-9949-4FAA-9622-65AE7E263515}" destId="{FE11C78B-D8D3-4F86-87D3-5FC25B702860}" srcOrd="0" destOrd="0" presId="urn:microsoft.com/office/officeart/2009/layout/CircleArrowProcess"/>
    <dgm:cxn modelId="{458CF940-5891-4800-9E64-6F50405DFAF4}" type="presParOf" srcId="{FE11C78B-D8D3-4F86-87D3-5FC25B702860}" destId="{9A5AD351-9EBF-4321-A869-2040D97390F8}" srcOrd="0" destOrd="0" presId="urn:microsoft.com/office/officeart/2009/layout/CircleArrowProcess"/>
    <dgm:cxn modelId="{12E012E5-11C0-4713-9BD1-974914482AF8}" type="presParOf" srcId="{0408F01E-9949-4FAA-9622-65AE7E263515}" destId="{9DBAB5B2-CA5A-4D68-893B-C121160A3EDE}" srcOrd="1" destOrd="0" presId="urn:microsoft.com/office/officeart/2009/layout/CircleArrowProcess"/>
    <dgm:cxn modelId="{09F71A88-5B71-4776-B657-0ED59ABC79BF}" type="presParOf" srcId="{0408F01E-9949-4FAA-9622-65AE7E263515}" destId="{5DDDD9B6-543F-4D39-B9E0-13607A19DB29}" srcOrd="2" destOrd="0" presId="urn:microsoft.com/office/officeart/2009/layout/CircleArrowProcess"/>
    <dgm:cxn modelId="{4CAA5204-BC72-4C2F-B037-60C631C49396}" type="presParOf" srcId="{5DDDD9B6-543F-4D39-B9E0-13607A19DB29}" destId="{AD33FD19-B115-4E55-AC71-F5A80261AAED}" srcOrd="0" destOrd="0" presId="urn:microsoft.com/office/officeart/2009/layout/CircleArrowProcess"/>
    <dgm:cxn modelId="{B028C731-46CE-4702-8BFC-0EB69B07A2BA}" type="presParOf" srcId="{0408F01E-9949-4FAA-9622-65AE7E263515}" destId="{E5995543-9E81-46DB-A24C-B10F066E3FC9}" srcOrd="3" destOrd="0" presId="urn:microsoft.com/office/officeart/2009/layout/CircleArrowProcess"/>
    <dgm:cxn modelId="{98DD846C-1421-4F07-A26F-698C81AF63EF}" type="presParOf" srcId="{0408F01E-9949-4FAA-9622-65AE7E263515}" destId="{3BD6FBB2-8DF0-449C-B813-BABA288F26A0}" srcOrd="4" destOrd="0" presId="urn:microsoft.com/office/officeart/2009/layout/CircleArrowProcess"/>
    <dgm:cxn modelId="{FCE93358-0792-4AF7-BAB5-8B61F111C850}" type="presParOf" srcId="{3BD6FBB2-8DF0-449C-B813-BABA288F26A0}" destId="{F76455FD-B922-4CF0-AAAD-F5B790F7D09B}" srcOrd="0" destOrd="0" presId="urn:microsoft.com/office/officeart/2009/layout/CircleArrowProcess"/>
    <dgm:cxn modelId="{CD740490-F96B-4141-BDC5-1ECCA67575E0}" type="presParOf" srcId="{0408F01E-9949-4FAA-9622-65AE7E263515}" destId="{46AF4266-C0D9-4FD7-ADF2-664CF77AB754}"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097D8C-A1D7-4A42-932D-005EC583A86E}"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US"/>
        </a:p>
      </dgm:t>
    </dgm:pt>
    <dgm:pt modelId="{C4B2EAF4-BD47-4426-B737-3B1B6B109C38}">
      <dgm:prSet phldrT="[Text]"/>
      <dgm:spPr/>
      <dgm:t>
        <a:bodyPr/>
        <a:lstStyle/>
        <a:p>
          <a:r>
            <a:rPr lang="en-US" dirty="0" smtClean="0"/>
            <a:t>sex</a:t>
          </a:r>
          <a:endParaRPr lang="en-US" dirty="0"/>
        </a:p>
      </dgm:t>
    </dgm:pt>
    <dgm:pt modelId="{6FF82FD7-614D-4507-974B-4E5C60188947}" type="parTrans" cxnId="{0611D991-FB1C-4C6A-A602-E50DC42A8CCA}">
      <dgm:prSet/>
      <dgm:spPr/>
      <dgm:t>
        <a:bodyPr/>
        <a:lstStyle/>
        <a:p>
          <a:endParaRPr lang="en-US"/>
        </a:p>
      </dgm:t>
    </dgm:pt>
    <dgm:pt modelId="{B0FED277-1242-4425-A89F-947B7ADEE804}" type="sibTrans" cxnId="{0611D991-FB1C-4C6A-A602-E50DC42A8CCA}">
      <dgm:prSet/>
      <dgm:spPr/>
      <dgm:t>
        <a:bodyPr/>
        <a:lstStyle/>
        <a:p>
          <a:endParaRPr lang="en-US"/>
        </a:p>
      </dgm:t>
    </dgm:pt>
    <dgm:pt modelId="{82E5E559-411C-4619-B4BB-0C3693BC7281}">
      <dgm:prSet phldrT="[Text]"/>
      <dgm:spPr/>
      <dgm:t>
        <a:bodyPr/>
        <a:lstStyle/>
        <a:p>
          <a:r>
            <a:rPr lang="en-US" dirty="0" smtClean="0"/>
            <a:t>female</a:t>
          </a:r>
          <a:endParaRPr lang="en-US" dirty="0"/>
        </a:p>
      </dgm:t>
    </dgm:pt>
    <dgm:pt modelId="{8082F8BE-9A3D-4799-A320-3D530C48F832}" type="parTrans" cxnId="{78450E4F-EA95-4CF8-B066-C531FDF39510}">
      <dgm:prSet/>
      <dgm:spPr/>
      <dgm:t>
        <a:bodyPr/>
        <a:lstStyle/>
        <a:p>
          <a:endParaRPr lang="en-US"/>
        </a:p>
      </dgm:t>
    </dgm:pt>
    <dgm:pt modelId="{F3A3A168-D870-4DC8-9AA3-FB1A87B9977A}" type="sibTrans" cxnId="{78450E4F-EA95-4CF8-B066-C531FDF39510}">
      <dgm:prSet/>
      <dgm:spPr/>
      <dgm:t>
        <a:bodyPr/>
        <a:lstStyle/>
        <a:p>
          <a:endParaRPr lang="en-US"/>
        </a:p>
      </dgm:t>
    </dgm:pt>
    <dgm:pt modelId="{5C70D84D-AB2D-438E-99F4-B368112A6317}">
      <dgm:prSet phldrT="[Text]"/>
      <dgm:spPr/>
      <dgm:t>
        <a:bodyPr/>
        <a:lstStyle/>
        <a:p>
          <a:r>
            <a:rPr lang="en-US" dirty="0" smtClean="0"/>
            <a:t>birth weight</a:t>
          </a:r>
          <a:endParaRPr lang="en-US" dirty="0"/>
        </a:p>
      </dgm:t>
    </dgm:pt>
    <dgm:pt modelId="{0A9E3B3C-624E-4EB5-A0D0-CEF5B7C9F7F5}" type="parTrans" cxnId="{01B53B68-3BB1-48A3-B202-A668FDA000C7}">
      <dgm:prSet/>
      <dgm:spPr/>
      <dgm:t>
        <a:bodyPr/>
        <a:lstStyle/>
        <a:p>
          <a:endParaRPr lang="en-US"/>
        </a:p>
      </dgm:t>
    </dgm:pt>
    <dgm:pt modelId="{B3A88A74-58FA-41CC-8835-3F34BCB745B6}" type="sibTrans" cxnId="{01B53B68-3BB1-48A3-B202-A668FDA000C7}">
      <dgm:prSet/>
      <dgm:spPr/>
      <dgm:t>
        <a:bodyPr/>
        <a:lstStyle/>
        <a:p>
          <a:endParaRPr lang="en-US"/>
        </a:p>
      </dgm:t>
    </dgm:pt>
    <dgm:pt modelId="{046798B9-B4BD-43E2-8A4D-DC638EA25D80}">
      <dgm:prSet phldrT="[Text]"/>
      <dgm:spPr/>
      <dgm:t>
        <a:bodyPr/>
        <a:lstStyle/>
        <a:p>
          <a:r>
            <a:rPr lang="en-US" dirty="0" smtClean="0"/>
            <a:t>2500g+</a:t>
          </a:r>
          <a:endParaRPr lang="en-US" dirty="0"/>
        </a:p>
      </dgm:t>
    </dgm:pt>
    <dgm:pt modelId="{C6C664C3-9890-47D5-A0A1-A7D5AFC1FC85}" type="parTrans" cxnId="{8AF912DC-76E7-43C8-9204-8968436F864C}">
      <dgm:prSet/>
      <dgm:spPr/>
      <dgm:t>
        <a:bodyPr/>
        <a:lstStyle/>
        <a:p>
          <a:endParaRPr lang="en-US"/>
        </a:p>
      </dgm:t>
    </dgm:pt>
    <dgm:pt modelId="{13C88FDA-9C0A-4CB9-A63E-1568544C01C2}" type="sibTrans" cxnId="{8AF912DC-76E7-43C8-9204-8968436F864C}">
      <dgm:prSet/>
      <dgm:spPr/>
      <dgm:t>
        <a:bodyPr/>
        <a:lstStyle/>
        <a:p>
          <a:endParaRPr lang="en-US"/>
        </a:p>
      </dgm:t>
    </dgm:pt>
    <dgm:pt modelId="{021553B4-A2D4-4102-9F51-8E53D6C661FA}">
      <dgm:prSet/>
      <dgm:spPr/>
      <dgm:t>
        <a:bodyPr/>
        <a:lstStyle/>
        <a:p>
          <a:r>
            <a:rPr lang="en-US" dirty="0" smtClean="0"/>
            <a:t>prenatal care</a:t>
          </a:r>
          <a:endParaRPr lang="en-US" dirty="0"/>
        </a:p>
      </dgm:t>
    </dgm:pt>
    <dgm:pt modelId="{C67206F2-DE06-40DE-B488-63A38E326643}" type="parTrans" cxnId="{112A938B-BDFC-4507-83B7-25495CB700D0}">
      <dgm:prSet/>
      <dgm:spPr/>
      <dgm:t>
        <a:bodyPr/>
        <a:lstStyle/>
        <a:p>
          <a:endParaRPr lang="en-US"/>
        </a:p>
      </dgm:t>
    </dgm:pt>
    <dgm:pt modelId="{37AD6CAD-383B-464D-8ED2-773B80EB9CF3}" type="sibTrans" cxnId="{112A938B-BDFC-4507-83B7-25495CB700D0}">
      <dgm:prSet/>
      <dgm:spPr/>
      <dgm:t>
        <a:bodyPr/>
        <a:lstStyle/>
        <a:p>
          <a:endParaRPr lang="en-US"/>
        </a:p>
      </dgm:t>
    </dgm:pt>
    <dgm:pt modelId="{A6304B5D-4129-4B8A-BC01-31D119DB2C06}">
      <dgm:prSet/>
      <dgm:spPr/>
      <dgm:t>
        <a:bodyPr/>
        <a:lstStyle/>
        <a:p>
          <a:r>
            <a:rPr lang="en-US" dirty="0" smtClean="0"/>
            <a:t>1</a:t>
          </a:r>
          <a:r>
            <a:rPr lang="en-US" baseline="30000" dirty="0" smtClean="0"/>
            <a:t>st</a:t>
          </a:r>
          <a:r>
            <a:rPr lang="en-US" dirty="0" smtClean="0"/>
            <a:t> trimester</a:t>
          </a:r>
          <a:endParaRPr lang="en-US" dirty="0"/>
        </a:p>
      </dgm:t>
    </dgm:pt>
    <dgm:pt modelId="{67C0FFAA-3357-4E85-B962-525060ECF594}" type="parTrans" cxnId="{84530481-387F-4BF2-A377-4D7978F1BE57}">
      <dgm:prSet/>
      <dgm:spPr/>
      <dgm:t>
        <a:bodyPr/>
        <a:lstStyle/>
        <a:p>
          <a:endParaRPr lang="en-US"/>
        </a:p>
      </dgm:t>
    </dgm:pt>
    <dgm:pt modelId="{9E8D5A58-D9C3-4C1C-8578-58F64238FA42}" type="sibTrans" cxnId="{84530481-387F-4BF2-A377-4D7978F1BE57}">
      <dgm:prSet/>
      <dgm:spPr/>
      <dgm:t>
        <a:bodyPr/>
        <a:lstStyle/>
        <a:p>
          <a:endParaRPr lang="en-US"/>
        </a:p>
      </dgm:t>
    </dgm:pt>
    <dgm:pt modelId="{9FB527E8-CFE5-4F2A-876B-1CBCD303DCFD}">
      <dgm:prSet phldrT="[Text]"/>
      <dgm:spPr/>
      <dgm:t>
        <a:bodyPr/>
        <a:lstStyle/>
        <a:p>
          <a:r>
            <a:rPr lang="en-US" dirty="0" smtClean="0"/>
            <a:t>&lt;2500g</a:t>
          </a:r>
          <a:endParaRPr lang="en-US" dirty="0"/>
        </a:p>
      </dgm:t>
    </dgm:pt>
    <dgm:pt modelId="{E6BC48A3-82F3-4454-8EE7-E11709E3CC5E}" type="parTrans" cxnId="{0AEF2749-9C04-4C0B-BF3E-F8872F9FB97F}">
      <dgm:prSet/>
      <dgm:spPr/>
      <dgm:t>
        <a:bodyPr/>
        <a:lstStyle/>
        <a:p>
          <a:endParaRPr lang="en-US"/>
        </a:p>
      </dgm:t>
    </dgm:pt>
    <dgm:pt modelId="{1238C41D-AAD9-45C6-B8A1-08C7CDCA6891}" type="sibTrans" cxnId="{0AEF2749-9C04-4C0B-BF3E-F8872F9FB97F}">
      <dgm:prSet/>
      <dgm:spPr/>
      <dgm:t>
        <a:bodyPr/>
        <a:lstStyle/>
        <a:p>
          <a:endParaRPr lang="en-US"/>
        </a:p>
      </dgm:t>
    </dgm:pt>
    <dgm:pt modelId="{F426DC37-1D62-41D4-9FB4-70F419097965}">
      <dgm:prSet/>
      <dgm:spPr/>
      <dgm:t>
        <a:bodyPr/>
        <a:lstStyle/>
        <a:p>
          <a:r>
            <a:rPr lang="en-US" dirty="0" smtClean="0"/>
            <a:t>birth abnormality</a:t>
          </a:r>
          <a:endParaRPr lang="en-US" dirty="0"/>
        </a:p>
      </dgm:t>
    </dgm:pt>
    <dgm:pt modelId="{ED5EEA28-D65D-424A-AD1E-E4E1C588C084}" type="parTrans" cxnId="{CAA75657-6425-47FD-852E-ADFBA2D74FA9}">
      <dgm:prSet/>
      <dgm:spPr/>
      <dgm:t>
        <a:bodyPr/>
        <a:lstStyle/>
        <a:p>
          <a:endParaRPr lang="en-US"/>
        </a:p>
      </dgm:t>
    </dgm:pt>
    <dgm:pt modelId="{721D1094-C2E5-4040-917D-2C3D5E6DFE71}" type="sibTrans" cxnId="{CAA75657-6425-47FD-852E-ADFBA2D74FA9}">
      <dgm:prSet/>
      <dgm:spPr/>
      <dgm:t>
        <a:bodyPr/>
        <a:lstStyle/>
        <a:p>
          <a:endParaRPr lang="en-US"/>
        </a:p>
      </dgm:t>
    </dgm:pt>
    <dgm:pt modelId="{EEEDA32C-DB2A-4570-BC02-DCFD65DF9025}">
      <dgm:prSet/>
      <dgm:spPr/>
      <dgm:t>
        <a:bodyPr/>
        <a:lstStyle/>
        <a:p>
          <a:r>
            <a:rPr lang="en-US" dirty="0" smtClean="0"/>
            <a:t>3rd trimester</a:t>
          </a:r>
          <a:endParaRPr lang="en-US" dirty="0"/>
        </a:p>
      </dgm:t>
    </dgm:pt>
    <dgm:pt modelId="{869918D4-A651-4580-A3B7-EAF75389DE53}" type="parTrans" cxnId="{3A1F617D-16A7-4B54-8FCB-E78C4ED9A843}">
      <dgm:prSet/>
      <dgm:spPr/>
      <dgm:t>
        <a:bodyPr/>
        <a:lstStyle/>
        <a:p>
          <a:endParaRPr lang="en-US"/>
        </a:p>
      </dgm:t>
    </dgm:pt>
    <dgm:pt modelId="{E0FC7640-F4B3-4B4D-B3EE-5359B464CDBB}" type="sibTrans" cxnId="{3A1F617D-16A7-4B54-8FCB-E78C4ED9A843}">
      <dgm:prSet/>
      <dgm:spPr/>
      <dgm:t>
        <a:bodyPr/>
        <a:lstStyle/>
        <a:p>
          <a:endParaRPr lang="en-US"/>
        </a:p>
      </dgm:t>
    </dgm:pt>
    <dgm:pt modelId="{84C2E678-7F6E-4A37-BBC2-C15E1692E446}">
      <dgm:prSet/>
      <dgm:spPr/>
      <dgm:t>
        <a:bodyPr/>
        <a:lstStyle/>
        <a:p>
          <a:r>
            <a:rPr lang="en-US" dirty="0" smtClean="0"/>
            <a:t>no care</a:t>
          </a:r>
          <a:endParaRPr lang="en-US" dirty="0"/>
        </a:p>
      </dgm:t>
    </dgm:pt>
    <dgm:pt modelId="{E9A86841-3060-4A42-9A31-07CE62AF1290}" type="parTrans" cxnId="{BC97D8E9-1F7C-4157-842D-B4808C4ECC57}">
      <dgm:prSet/>
      <dgm:spPr/>
      <dgm:t>
        <a:bodyPr/>
        <a:lstStyle/>
        <a:p>
          <a:endParaRPr lang="en-US"/>
        </a:p>
      </dgm:t>
    </dgm:pt>
    <dgm:pt modelId="{2C40A72A-9E91-4CD2-BE4F-41839D59A650}" type="sibTrans" cxnId="{BC97D8E9-1F7C-4157-842D-B4808C4ECC57}">
      <dgm:prSet/>
      <dgm:spPr/>
      <dgm:t>
        <a:bodyPr/>
        <a:lstStyle/>
        <a:p>
          <a:endParaRPr lang="en-US"/>
        </a:p>
      </dgm:t>
    </dgm:pt>
    <dgm:pt modelId="{229DFAF7-F6CA-49CF-A2E8-C3FB15254C32}">
      <dgm:prSet/>
      <dgm:spPr/>
      <dgm:t>
        <a:bodyPr/>
        <a:lstStyle/>
        <a:p>
          <a:r>
            <a:rPr lang="en-US" dirty="0" smtClean="0"/>
            <a:t>present</a:t>
          </a:r>
          <a:endParaRPr lang="en-US" dirty="0"/>
        </a:p>
      </dgm:t>
    </dgm:pt>
    <dgm:pt modelId="{DD3A3B4B-D89E-452A-B824-B779F3E4C083}" type="parTrans" cxnId="{F5E4B764-F7C2-4652-900B-B88F0164BB99}">
      <dgm:prSet/>
      <dgm:spPr/>
      <dgm:t>
        <a:bodyPr/>
        <a:lstStyle/>
        <a:p>
          <a:endParaRPr lang="en-US"/>
        </a:p>
      </dgm:t>
    </dgm:pt>
    <dgm:pt modelId="{E1B63509-D628-49BA-8FDE-4C47906E97EE}" type="sibTrans" cxnId="{F5E4B764-F7C2-4652-900B-B88F0164BB99}">
      <dgm:prSet/>
      <dgm:spPr/>
      <dgm:t>
        <a:bodyPr/>
        <a:lstStyle/>
        <a:p>
          <a:endParaRPr lang="en-US"/>
        </a:p>
      </dgm:t>
    </dgm:pt>
    <dgm:pt modelId="{38DA4595-09AB-422C-9EDB-CE72F8569D38}">
      <dgm:prSet/>
      <dgm:spPr/>
      <dgm:t>
        <a:bodyPr/>
        <a:lstStyle/>
        <a:p>
          <a:r>
            <a:rPr lang="en-US" dirty="0" smtClean="0"/>
            <a:t>none</a:t>
          </a:r>
          <a:endParaRPr lang="en-US" dirty="0"/>
        </a:p>
      </dgm:t>
    </dgm:pt>
    <dgm:pt modelId="{FEE6B052-8E0B-4E5F-AB3B-80AD898DA5D7}" type="parTrans" cxnId="{E4C285EE-AC11-411D-AD97-94140E1A113C}">
      <dgm:prSet/>
      <dgm:spPr/>
      <dgm:t>
        <a:bodyPr/>
        <a:lstStyle/>
        <a:p>
          <a:endParaRPr lang="en-US"/>
        </a:p>
      </dgm:t>
    </dgm:pt>
    <dgm:pt modelId="{FBD66C44-F951-4AA6-9761-5BA09165972A}" type="sibTrans" cxnId="{E4C285EE-AC11-411D-AD97-94140E1A113C}">
      <dgm:prSet/>
      <dgm:spPr/>
      <dgm:t>
        <a:bodyPr/>
        <a:lstStyle/>
        <a:p>
          <a:endParaRPr lang="en-US"/>
        </a:p>
      </dgm:t>
    </dgm:pt>
    <dgm:pt modelId="{BD44DC74-8A97-4156-BB17-6D3EE991B11F}">
      <dgm:prSet/>
      <dgm:spPr/>
      <dgm:t>
        <a:bodyPr/>
        <a:lstStyle/>
        <a:p>
          <a:r>
            <a:rPr lang="en-US" dirty="0" smtClean="0"/>
            <a:t>   maternal birth place</a:t>
          </a:r>
          <a:endParaRPr lang="en-US" dirty="0"/>
        </a:p>
      </dgm:t>
    </dgm:pt>
    <dgm:pt modelId="{CBFA5B1F-D754-4DFD-B865-E959602EC279}" type="parTrans" cxnId="{49D91C8D-0B31-484E-B66F-4BF3E4B293E6}">
      <dgm:prSet/>
      <dgm:spPr/>
      <dgm:t>
        <a:bodyPr/>
        <a:lstStyle/>
        <a:p>
          <a:endParaRPr lang="en-US"/>
        </a:p>
      </dgm:t>
    </dgm:pt>
    <dgm:pt modelId="{01646D45-9CC4-4813-94A0-B6760E14EFCE}" type="sibTrans" cxnId="{49D91C8D-0B31-484E-B66F-4BF3E4B293E6}">
      <dgm:prSet/>
      <dgm:spPr/>
      <dgm:t>
        <a:bodyPr/>
        <a:lstStyle/>
        <a:p>
          <a:endParaRPr lang="en-US"/>
        </a:p>
      </dgm:t>
    </dgm:pt>
    <dgm:pt modelId="{52086624-185A-4F09-B99A-23E48AEC0105}">
      <dgm:prSet/>
      <dgm:spPr/>
      <dgm:t>
        <a:bodyPr/>
        <a:lstStyle/>
        <a:p>
          <a:r>
            <a:rPr lang="en-US" dirty="0" smtClean="0"/>
            <a:t>US born</a:t>
          </a:r>
          <a:endParaRPr lang="en-US" dirty="0"/>
        </a:p>
      </dgm:t>
    </dgm:pt>
    <dgm:pt modelId="{CB43AA75-5CB9-4BCA-9F8E-E4AE32421EB4}" type="parTrans" cxnId="{3A168FD3-508B-4C44-8221-F368E42FED1E}">
      <dgm:prSet/>
      <dgm:spPr/>
      <dgm:t>
        <a:bodyPr/>
        <a:lstStyle/>
        <a:p>
          <a:endParaRPr lang="en-US"/>
        </a:p>
      </dgm:t>
    </dgm:pt>
    <dgm:pt modelId="{4E5B4277-D025-46E4-9AC5-AF28CB34192E}" type="sibTrans" cxnId="{3A168FD3-508B-4C44-8221-F368E42FED1E}">
      <dgm:prSet/>
      <dgm:spPr/>
      <dgm:t>
        <a:bodyPr/>
        <a:lstStyle/>
        <a:p>
          <a:endParaRPr lang="en-US"/>
        </a:p>
      </dgm:t>
    </dgm:pt>
    <dgm:pt modelId="{9D8D64B4-F1CA-427E-ABA5-4E0C7C6649C6}">
      <dgm:prSet/>
      <dgm:spPr/>
      <dgm:t>
        <a:bodyPr/>
        <a:lstStyle/>
        <a:p>
          <a:r>
            <a:rPr lang="en-US" dirty="0" smtClean="0"/>
            <a:t>non-US born</a:t>
          </a:r>
          <a:endParaRPr lang="en-US" dirty="0"/>
        </a:p>
      </dgm:t>
    </dgm:pt>
    <dgm:pt modelId="{D01A4C23-84DE-459F-9D4E-E69C7DE9E43E}" type="parTrans" cxnId="{7C8292D2-2110-41A2-A919-211BF3B6AA03}">
      <dgm:prSet/>
      <dgm:spPr/>
      <dgm:t>
        <a:bodyPr/>
        <a:lstStyle/>
        <a:p>
          <a:endParaRPr lang="en-US"/>
        </a:p>
      </dgm:t>
    </dgm:pt>
    <dgm:pt modelId="{B851EDBD-BDA6-4993-88CF-D653435EB91B}" type="sibTrans" cxnId="{7C8292D2-2110-41A2-A919-211BF3B6AA03}">
      <dgm:prSet/>
      <dgm:spPr/>
      <dgm:t>
        <a:bodyPr/>
        <a:lstStyle/>
        <a:p>
          <a:endParaRPr lang="en-US"/>
        </a:p>
      </dgm:t>
    </dgm:pt>
    <dgm:pt modelId="{A7DCFF12-B4CE-422B-8385-EB26AB2B6D66}">
      <dgm:prSet/>
      <dgm:spPr/>
      <dgm:t>
        <a:bodyPr/>
        <a:lstStyle/>
        <a:p>
          <a:r>
            <a:rPr lang="en-US" dirty="0" smtClean="0"/>
            <a:t>race</a:t>
          </a:r>
          <a:endParaRPr lang="en-US" dirty="0"/>
        </a:p>
      </dgm:t>
    </dgm:pt>
    <dgm:pt modelId="{22E9B500-258D-4DA2-84EC-D24A4D6FEC94}" type="parTrans" cxnId="{6293DEE1-5104-42CA-89BE-60C2644CC4A7}">
      <dgm:prSet/>
      <dgm:spPr/>
      <dgm:t>
        <a:bodyPr/>
        <a:lstStyle/>
        <a:p>
          <a:endParaRPr lang="en-US"/>
        </a:p>
      </dgm:t>
    </dgm:pt>
    <dgm:pt modelId="{C2E69365-9DF4-4928-B57A-E9E4175CA032}" type="sibTrans" cxnId="{6293DEE1-5104-42CA-89BE-60C2644CC4A7}">
      <dgm:prSet/>
      <dgm:spPr/>
      <dgm:t>
        <a:bodyPr/>
        <a:lstStyle/>
        <a:p>
          <a:endParaRPr lang="en-US"/>
        </a:p>
      </dgm:t>
    </dgm:pt>
    <dgm:pt modelId="{7593E7AA-D2B3-4E03-8AF7-B8CEF66EAA51}">
      <dgm:prSet/>
      <dgm:spPr/>
      <dgm:t>
        <a:bodyPr/>
        <a:lstStyle/>
        <a:p>
          <a:r>
            <a:rPr lang="en-US" dirty="0" smtClean="0"/>
            <a:t>native </a:t>
          </a:r>
          <a:r>
            <a:rPr lang="en-US" dirty="0" err="1" smtClean="0"/>
            <a:t>american</a:t>
          </a:r>
          <a:endParaRPr lang="en-US" dirty="0"/>
        </a:p>
      </dgm:t>
    </dgm:pt>
    <dgm:pt modelId="{E30D9789-D7D9-43F1-A646-F05A0CCCA337}" type="parTrans" cxnId="{2D17C943-67DE-4DF0-8116-CAFFE6C8CB8C}">
      <dgm:prSet/>
      <dgm:spPr/>
      <dgm:t>
        <a:bodyPr/>
        <a:lstStyle/>
        <a:p>
          <a:endParaRPr lang="en-US"/>
        </a:p>
      </dgm:t>
    </dgm:pt>
    <dgm:pt modelId="{E62CD281-6261-4B16-9BB4-6B02980C64F2}" type="sibTrans" cxnId="{2D17C943-67DE-4DF0-8116-CAFFE6C8CB8C}">
      <dgm:prSet/>
      <dgm:spPr/>
      <dgm:t>
        <a:bodyPr/>
        <a:lstStyle/>
        <a:p>
          <a:endParaRPr lang="en-US"/>
        </a:p>
      </dgm:t>
    </dgm:pt>
    <dgm:pt modelId="{64F21CAC-B78A-4F3F-840A-C87FF55A61BF}">
      <dgm:prSet/>
      <dgm:spPr/>
      <dgm:t>
        <a:bodyPr/>
        <a:lstStyle/>
        <a:p>
          <a:r>
            <a:rPr lang="en-US" dirty="0" smtClean="0"/>
            <a:t>black</a:t>
          </a:r>
          <a:endParaRPr lang="en-US" dirty="0"/>
        </a:p>
      </dgm:t>
    </dgm:pt>
    <dgm:pt modelId="{82D9C6F5-9883-49A8-998E-CAC3A430B8B0}" type="parTrans" cxnId="{89527055-CC02-40E0-B2D4-F0AA01D501A6}">
      <dgm:prSet/>
      <dgm:spPr/>
      <dgm:t>
        <a:bodyPr/>
        <a:lstStyle/>
        <a:p>
          <a:endParaRPr lang="en-US"/>
        </a:p>
      </dgm:t>
    </dgm:pt>
    <dgm:pt modelId="{203C59F4-456D-4C2C-9D52-62F9D11C351C}" type="sibTrans" cxnId="{89527055-CC02-40E0-B2D4-F0AA01D501A6}">
      <dgm:prSet/>
      <dgm:spPr/>
      <dgm:t>
        <a:bodyPr/>
        <a:lstStyle/>
        <a:p>
          <a:endParaRPr lang="en-US"/>
        </a:p>
      </dgm:t>
    </dgm:pt>
    <dgm:pt modelId="{6AA62C77-05DE-424F-98F3-C0157FFAD28D}">
      <dgm:prSet/>
      <dgm:spPr/>
      <dgm:t>
        <a:bodyPr/>
        <a:lstStyle/>
        <a:p>
          <a:r>
            <a:rPr lang="en-US" dirty="0" smtClean="0"/>
            <a:t>Hispanic</a:t>
          </a:r>
          <a:endParaRPr lang="en-US" dirty="0"/>
        </a:p>
      </dgm:t>
    </dgm:pt>
    <dgm:pt modelId="{417C07EB-E546-4E03-B630-B7667EC54D7B}" type="parTrans" cxnId="{4F2ED3F1-E487-4D11-9520-E670755098B0}">
      <dgm:prSet/>
      <dgm:spPr/>
      <dgm:t>
        <a:bodyPr/>
        <a:lstStyle/>
        <a:p>
          <a:endParaRPr lang="en-US"/>
        </a:p>
      </dgm:t>
    </dgm:pt>
    <dgm:pt modelId="{82C8DC3C-C5E3-4650-A546-9AA7F2A91FBC}" type="sibTrans" cxnId="{4F2ED3F1-E487-4D11-9520-E670755098B0}">
      <dgm:prSet/>
      <dgm:spPr/>
      <dgm:t>
        <a:bodyPr/>
        <a:lstStyle/>
        <a:p>
          <a:endParaRPr lang="en-US"/>
        </a:p>
      </dgm:t>
    </dgm:pt>
    <dgm:pt modelId="{115D6137-84A0-4059-BB96-543AB582A592}">
      <dgm:prSet/>
      <dgm:spPr/>
      <dgm:t>
        <a:bodyPr/>
        <a:lstStyle/>
        <a:p>
          <a:r>
            <a:rPr lang="en-US" dirty="0" smtClean="0"/>
            <a:t>white</a:t>
          </a:r>
          <a:endParaRPr lang="en-US" dirty="0"/>
        </a:p>
      </dgm:t>
    </dgm:pt>
    <dgm:pt modelId="{478F10A2-5B1E-471E-8FC1-A1B768425FEB}" type="parTrans" cxnId="{5C9FC7F7-E928-4676-BC2C-5BDFD7DE5E3E}">
      <dgm:prSet/>
      <dgm:spPr/>
      <dgm:t>
        <a:bodyPr/>
        <a:lstStyle/>
        <a:p>
          <a:endParaRPr lang="en-US"/>
        </a:p>
      </dgm:t>
    </dgm:pt>
    <dgm:pt modelId="{B18710BD-D0DA-4F2C-92BA-AAA14CBADACF}" type="sibTrans" cxnId="{5C9FC7F7-E928-4676-BC2C-5BDFD7DE5E3E}">
      <dgm:prSet/>
      <dgm:spPr/>
      <dgm:t>
        <a:bodyPr/>
        <a:lstStyle/>
        <a:p>
          <a:endParaRPr lang="en-US"/>
        </a:p>
      </dgm:t>
    </dgm:pt>
    <dgm:pt modelId="{4B1D2F2C-2F9A-46EE-A691-F444A7274560}">
      <dgm:prSet/>
      <dgm:spPr/>
      <dgm:t>
        <a:bodyPr/>
        <a:lstStyle/>
        <a:p>
          <a:r>
            <a:rPr lang="en-US" dirty="0" err="1" smtClean="0"/>
            <a:t>asian</a:t>
          </a:r>
          <a:r>
            <a:rPr lang="en-US" dirty="0" smtClean="0"/>
            <a:t>/pacific islander</a:t>
          </a:r>
          <a:endParaRPr lang="en-US" dirty="0"/>
        </a:p>
      </dgm:t>
    </dgm:pt>
    <dgm:pt modelId="{41B89F5C-AF47-4A4B-821C-428D7042EF68}" type="parTrans" cxnId="{73D6C059-1BD4-4415-B64A-2A8509FA1454}">
      <dgm:prSet/>
      <dgm:spPr/>
      <dgm:t>
        <a:bodyPr/>
        <a:lstStyle/>
        <a:p>
          <a:endParaRPr lang="en-US"/>
        </a:p>
      </dgm:t>
    </dgm:pt>
    <dgm:pt modelId="{C83D6714-9B3C-4375-B289-60370E96E8EB}" type="sibTrans" cxnId="{73D6C059-1BD4-4415-B64A-2A8509FA1454}">
      <dgm:prSet/>
      <dgm:spPr/>
      <dgm:t>
        <a:bodyPr/>
        <a:lstStyle/>
        <a:p>
          <a:endParaRPr lang="en-US"/>
        </a:p>
      </dgm:t>
    </dgm:pt>
    <dgm:pt modelId="{8DE14D08-F650-4A0A-9C5E-C15AB857D24F}">
      <dgm:prSet/>
      <dgm:spPr/>
      <dgm:t>
        <a:bodyPr/>
        <a:lstStyle/>
        <a:p>
          <a:r>
            <a:rPr lang="en-US" dirty="0" smtClean="0"/>
            <a:t>2</a:t>
          </a:r>
          <a:r>
            <a:rPr lang="en-US" baseline="30000" dirty="0" smtClean="0"/>
            <a:t>nd</a:t>
          </a:r>
          <a:r>
            <a:rPr lang="en-US" dirty="0" smtClean="0"/>
            <a:t>  trimester</a:t>
          </a:r>
          <a:endParaRPr lang="en-US" dirty="0"/>
        </a:p>
      </dgm:t>
    </dgm:pt>
    <dgm:pt modelId="{13014334-6C2C-49B8-AD81-17550A160030}" type="parTrans" cxnId="{9E5BF40C-D930-490A-A6BD-FAE54A066879}">
      <dgm:prSet/>
      <dgm:spPr/>
      <dgm:t>
        <a:bodyPr/>
        <a:lstStyle/>
        <a:p>
          <a:endParaRPr lang="en-US"/>
        </a:p>
      </dgm:t>
    </dgm:pt>
    <dgm:pt modelId="{553380B0-D8D1-4C93-94D3-01A72830BB3E}" type="sibTrans" cxnId="{9E5BF40C-D930-490A-A6BD-FAE54A066879}">
      <dgm:prSet/>
      <dgm:spPr/>
      <dgm:t>
        <a:bodyPr/>
        <a:lstStyle/>
        <a:p>
          <a:endParaRPr lang="en-US"/>
        </a:p>
      </dgm:t>
    </dgm:pt>
    <dgm:pt modelId="{18902524-27A6-4575-A32F-9BA123AFF9B6}">
      <dgm:prSet phldrT="[Text]"/>
      <dgm:spPr/>
      <dgm:t>
        <a:bodyPr/>
        <a:lstStyle/>
        <a:p>
          <a:r>
            <a:rPr lang="en-US" dirty="0" smtClean="0"/>
            <a:t>male</a:t>
          </a:r>
          <a:endParaRPr lang="en-US" dirty="0"/>
        </a:p>
      </dgm:t>
    </dgm:pt>
    <dgm:pt modelId="{DF68317A-6D72-478F-8AC8-426CBB3EB472}" type="parTrans" cxnId="{75B96E2B-5430-414A-9E58-F54888810741}">
      <dgm:prSet/>
      <dgm:spPr/>
      <dgm:t>
        <a:bodyPr/>
        <a:lstStyle/>
        <a:p>
          <a:endParaRPr lang="en-US"/>
        </a:p>
      </dgm:t>
    </dgm:pt>
    <dgm:pt modelId="{1A5C1DDA-7F7F-40CA-998F-B379451EA2A4}" type="sibTrans" cxnId="{75B96E2B-5430-414A-9E58-F54888810741}">
      <dgm:prSet/>
      <dgm:spPr/>
      <dgm:t>
        <a:bodyPr/>
        <a:lstStyle/>
        <a:p>
          <a:endParaRPr lang="en-US"/>
        </a:p>
      </dgm:t>
    </dgm:pt>
    <dgm:pt modelId="{C61540B1-ED50-476B-B0C3-3383FEBE9FD5}" type="pres">
      <dgm:prSet presAssocID="{5C097D8C-A1D7-4A42-932D-005EC583A86E}" presName="Name0" presStyleCnt="0">
        <dgm:presLayoutVars>
          <dgm:dir/>
          <dgm:animLvl val="lvl"/>
          <dgm:resizeHandles val="exact"/>
        </dgm:presLayoutVars>
      </dgm:prSet>
      <dgm:spPr/>
      <dgm:t>
        <a:bodyPr/>
        <a:lstStyle/>
        <a:p>
          <a:endParaRPr lang="en-US"/>
        </a:p>
      </dgm:t>
    </dgm:pt>
    <dgm:pt modelId="{5E24C99E-2610-44E7-A452-B00A060E370A}" type="pres">
      <dgm:prSet presAssocID="{C4B2EAF4-BD47-4426-B737-3B1B6B109C38}" presName="linNode" presStyleCnt="0"/>
      <dgm:spPr/>
    </dgm:pt>
    <dgm:pt modelId="{BAC1ED4A-52FD-4414-898B-1B4E41703B8D}" type="pres">
      <dgm:prSet presAssocID="{C4B2EAF4-BD47-4426-B737-3B1B6B109C38}" presName="parTx" presStyleLbl="revTx" presStyleIdx="0" presStyleCnt="6">
        <dgm:presLayoutVars>
          <dgm:chMax val="1"/>
          <dgm:bulletEnabled val="1"/>
        </dgm:presLayoutVars>
      </dgm:prSet>
      <dgm:spPr/>
      <dgm:t>
        <a:bodyPr/>
        <a:lstStyle/>
        <a:p>
          <a:endParaRPr lang="en-US"/>
        </a:p>
      </dgm:t>
    </dgm:pt>
    <dgm:pt modelId="{9107DE34-97B2-4964-BFF8-64ECC0632060}" type="pres">
      <dgm:prSet presAssocID="{C4B2EAF4-BD47-4426-B737-3B1B6B109C38}" presName="bracket" presStyleLbl="parChTrans1D1" presStyleIdx="0" presStyleCnt="6"/>
      <dgm:spPr/>
    </dgm:pt>
    <dgm:pt modelId="{8C8C732A-8D8F-41F1-9A9F-36D5F6C06872}" type="pres">
      <dgm:prSet presAssocID="{C4B2EAF4-BD47-4426-B737-3B1B6B109C38}" presName="spH" presStyleCnt="0"/>
      <dgm:spPr/>
    </dgm:pt>
    <dgm:pt modelId="{4EF50D2D-098C-40BC-A472-0F4529AF29CB}" type="pres">
      <dgm:prSet presAssocID="{C4B2EAF4-BD47-4426-B737-3B1B6B109C38}" presName="desTx" presStyleLbl="node1" presStyleIdx="0" presStyleCnt="6" custScaleX="74654">
        <dgm:presLayoutVars>
          <dgm:bulletEnabled val="1"/>
        </dgm:presLayoutVars>
      </dgm:prSet>
      <dgm:spPr/>
      <dgm:t>
        <a:bodyPr/>
        <a:lstStyle/>
        <a:p>
          <a:endParaRPr lang="en-US"/>
        </a:p>
      </dgm:t>
    </dgm:pt>
    <dgm:pt modelId="{4FDC68B1-CE24-4418-8799-D4D910B012EA}" type="pres">
      <dgm:prSet presAssocID="{B0FED277-1242-4425-A89F-947B7ADEE804}" presName="spV" presStyleCnt="0"/>
      <dgm:spPr/>
    </dgm:pt>
    <dgm:pt modelId="{5017FDA1-87E6-4E2B-838F-A3497F91C1AC}" type="pres">
      <dgm:prSet presAssocID="{5C70D84D-AB2D-438E-99F4-B368112A6317}" presName="linNode" presStyleCnt="0"/>
      <dgm:spPr/>
    </dgm:pt>
    <dgm:pt modelId="{081D4383-D377-4BFA-9362-7A6943B1139C}" type="pres">
      <dgm:prSet presAssocID="{5C70D84D-AB2D-438E-99F4-B368112A6317}" presName="parTx" presStyleLbl="revTx" presStyleIdx="1" presStyleCnt="6">
        <dgm:presLayoutVars>
          <dgm:chMax val="1"/>
          <dgm:bulletEnabled val="1"/>
        </dgm:presLayoutVars>
      </dgm:prSet>
      <dgm:spPr/>
      <dgm:t>
        <a:bodyPr/>
        <a:lstStyle/>
        <a:p>
          <a:endParaRPr lang="en-US"/>
        </a:p>
      </dgm:t>
    </dgm:pt>
    <dgm:pt modelId="{70CE4076-34E5-44DC-BB7C-A6DC0FBE7B09}" type="pres">
      <dgm:prSet presAssocID="{5C70D84D-AB2D-438E-99F4-B368112A6317}" presName="bracket" presStyleLbl="parChTrans1D1" presStyleIdx="1" presStyleCnt="6"/>
      <dgm:spPr/>
    </dgm:pt>
    <dgm:pt modelId="{E4E787BB-7696-4D37-9F8B-31A9EFC89315}" type="pres">
      <dgm:prSet presAssocID="{5C70D84D-AB2D-438E-99F4-B368112A6317}" presName="spH" presStyleCnt="0"/>
      <dgm:spPr/>
    </dgm:pt>
    <dgm:pt modelId="{7D086503-7F81-40B0-B47C-23A0E2F99F57}" type="pres">
      <dgm:prSet presAssocID="{5C70D84D-AB2D-438E-99F4-B368112A6317}" presName="desTx" presStyleLbl="node1" presStyleIdx="1" presStyleCnt="6" custScaleX="74654">
        <dgm:presLayoutVars>
          <dgm:bulletEnabled val="1"/>
        </dgm:presLayoutVars>
      </dgm:prSet>
      <dgm:spPr/>
      <dgm:t>
        <a:bodyPr/>
        <a:lstStyle/>
        <a:p>
          <a:endParaRPr lang="en-US"/>
        </a:p>
      </dgm:t>
    </dgm:pt>
    <dgm:pt modelId="{68857EEE-47D6-4FDE-9FD9-84AAA4C731B7}" type="pres">
      <dgm:prSet presAssocID="{B3A88A74-58FA-41CC-8835-3F34BCB745B6}" presName="spV" presStyleCnt="0"/>
      <dgm:spPr/>
    </dgm:pt>
    <dgm:pt modelId="{96AD1393-A5AD-4B8A-9A0C-35B40DF92E98}" type="pres">
      <dgm:prSet presAssocID="{021553B4-A2D4-4102-9F51-8E53D6C661FA}" presName="linNode" presStyleCnt="0"/>
      <dgm:spPr/>
    </dgm:pt>
    <dgm:pt modelId="{C47B8F3D-B9F4-4D9E-9109-7A8500D74B89}" type="pres">
      <dgm:prSet presAssocID="{021553B4-A2D4-4102-9F51-8E53D6C661FA}" presName="parTx" presStyleLbl="revTx" presStyleIdx="2" presStyleCnt="6">
        <dgm:presLayoutVars>
          <dgm:chMax val="1"/>
          <dgm:bulletEnabled val="1"/>
        </dgm:presLayoutVars>
      </dgm:prSet>
      <dgm:spPr/>
      <dgm:t>
        <a:bodyPr/>
        <a:lstStyle/>
        <a:p>
          <a:endParaRPr lang="en-US"/>
        </a:p>
      </dgm:t>
    </dgm:pt>
    <dgm:pt modelId="{D6A7E45C-8B93-4C95-9C25-1346070ADA2E}" type="pres">
      <dgm:prSet presAssocID="{021553B4-A2D4-4102-9F51-8E53D6C661FA}" presName="bracket" presStyleLbl="parChTrans1D1" presStyleIdx="2" presStyleCnt="6"/>
      <dgm:spPr/>
    </dgm:pt>
    <dgm:pt modelId="{8F83E536-B08D-4D88-B487-30261AAFD63E}" type="pres">
      <dgm:prSet presAssocID="{021553B4-A2D4-4102-9F51-8E53D6C661FA}" presName="spH" presStyleCnt="0"/>
      <dgm:spPr/>
    </dgm:pt>
    <dgm:pt modelId="{F983F754-3A2F-4739-9AD8-159368A6D26E}" type="pres">
      <dgm:prSet presAssocID="{021553B4-A2D4-4102-9F51-8E53D6C661FA}" presName="desTx" presStyleLbl="node1" presStyleIdx="2" presStyleCnt="6" custScaleX="74654">
        <dgm:presLayoutVars>
          <dgm:bulletEnabled val="1"/>
        </dgm:presLayoutVars>
      </dgm:prSet>
      <dgm:spPr/>
      <dgm:t>
        <a:bodyPr/>
        <a:lstStyle/>
        <a:p>
          <a:endParaRPr lang="en-US"/>
        </a:p>
      </dgm:t>
    </dgm:pt>
    <dgm:pt modelId="{8434F0E2-F625-4912-B9D6-65B3A6AA4DBC}" type="pres">
      <dgm:prSet presAssocID="{37AD6CAD-383B-464D-8ED2-773B80EB9CF3}" presName="spV" presStyleCnt="0"/>
      <dgm:spPr/>
    </dgm:pt>
    <dgm:pt modelId="{285D8AC0-76E9-46E2-AEA9-24B8F82794F7}" type="pres">
      <dgm:prSet presAssocID="{F426DC37-1D62-41D4-9FB4-70F419097965}" presName="linNode" presStyleCnt="0"/>
      <dgm:spPr/>
    </dgm:pt>
    <dgm:pt modelId="{9ACFFF85-8701-467E-A26F-2A34BA2D9F65}" type="pres">
      <dgm:prSet presAssocID="{F426DC37-1D62-41D4-9FB4-70F419097965}" presName="parTx" presStyleLbl="revTx" presStyleIdx="3" presStyleCnt="6">
        <dgm:presLayoutVars>
          <dgm:chMax val="1"/>
          <dgm:bulletEnabled val="1"/>
        </dgm:presLayoutVars>
      </dgm:prSet>
      <dgm:spPr/>
      <dgm:t>
        <a:bodyPr/>
        <a:lstStyle/>
        <a:p>
          <a:endParaRPr lang="en-US"/>
        </a:p>
      </dgm:t>
    </dgm:pt>
    <dgm:pt modelId="{1370CD00-6A7F-4DE2-A7C7-755A7D7479B5}" type="pres">
      <dgm:prSet presAssocID="{F426DC37-1D62-41D4-9FB4-70F419097965}" presName="bracket" presStyleLbl="parChTrans1D1" presStyleIdx="3" presStyleCnt="6"/>
      <dgm:spPr/>
    </dgm:pt>
    <dgm:pt modelId="{D8B3283A-C38D-4E52-80A1-3ADD3B7BE417}" type="pres">
      <dgm:prSet presAssocID="{F426DC37-1D62-41D4-9FB4-70F419097965}" presName="spH" presStyleCnt="0"/>
      <dgm:spPr/>
    </dgm:pt>
    <dgm:pt modelId="{FDFC0923-A6C9-413A-8110-549AB5E45C18}" type="pres">
      <dgm:prSet presAssocID="{F426DC37-1D62-41D4-9FB4-70F419097965}" presName="desTx" presStyleLbl="node1" presStyleIdx="3" presStyleCnt="6" custScaleX="74654">
        <dgm:presLayoutVars>
          <dgm:bulletEnabled val="1"/>
        </dgm:presLayoutVars>
      </dgm:prSet>
      <dgm:spPr/>
      <dgm:t>
        <a:bodyPr/>
        <a:lstStyle/>
        <a:p>
          <a:endParaRPr lang="en-US"/>
        </a:p>
      </dgm:t>
    </dgm:pt>
    <dgm:pt modelId="{2131281A-ABD4-4B50-8E10-9D8AED289AF3}" type="pres">
      <dgm:prSet presAssocID="{721D1094-C2E5-4040-917D-2C3D5E6DFE71}" presName="spV" presStyleCnt="0"/>
      <dgm:spPr/>
    </dgm:pt>
    <dgm:pt modelId="{52A5D12D-9DE3-4F2C-80C1-16FABD3CCAC0}" type="pres">
      <dgm:prSet presAssocID="{BD44DC74-8A97-4156-BB17-6D3EE991B11F}" presName="linNode" presStyleCnt="0"/>
      <dgm:spPr/>
    </dgm:pt>
    <dgm:pt modelId="{4750E7FA-27DD-4304-97C1-F56F6772E983}" type="pres">
      <dgm:prSet presAssocID="{BD44DC74-8A97-4156-BB17-6D3EE991B11F}" presName="parTx" presStyleLbl="revTx" presStyleIdx="4" presStyleCnt="6">
        <dgm:presLayoutVars>
          <dgm:chMax val="1"/>
          <dgm:bulletEnabled val="1"/>
        </dgm:presLayoutVars>
      </dgm:prSet>
      <dgm:spPr/>
      <dgm:t>
        <a:bodyPr/>
        <a:lstStyle/>
        <a:p>
          <a:endParaRPr lang="en-US"/>
        </a:p>
      </dgm:t>
    </dgm:pt>
    <dgm:pt modelId="{C91E77F0-AB43-46DF-A63A-B0E74005A53C}" type="pres">
      <dgm:prSet presAssocID="{BD44DC74-8A97-4156-BB17-6D3EE991B11F}" presName="bracket" presStyleLbl="parChTrans1D1" presStyleIdx="4" presStyleCnt="6"/>
      <dgm:spPr/>
    </dgm:pt>
    <dgm:pt modelId="{CD4BF848-5DFC-498D-8AD3-5CE56EDD0295}" type="pres">
      <dgm:prSet presAssocID="{BD44DC74-8A97-4156-BB17-6D3EE991B11F}" presName="spH" presStyleCnt="0"/>
      <dgm:spPr/>
    </dgm:pt>
    <dgm:pt modelId="{134BA6D9-E3AC-4DCF-B654-2B68CCA60C36}" type="pres">
      <dgm:prSet presAssocID="{BD44DC74-8A97-4156-BB17-6D3EE991B11F}" presName="desTx" presStyleLbl="node1" presStyleIdx="4" presStyleCnt="6" custScaleX="74654">
        <dgm:presLayoutVars>
          <dgm:bulletEnabled val="1"/>
        </dgm:presLayoutVars>
      </dgm:prSet>
      <dgm:spPr/>
      <dgm:t>
        <a:bodyPr/>
        <a:lstStyle/>
        <a:p>
          <a:endParaRPr lang="en-US"/>
        </a:p>
      </dgm:t>
    </dgm:pt>
    <dgm:pt modelId="{0FF8A95E-FB69-4200-98F7-247875B8F4CB}" type="pres">
      <dgm:prSet presAssocID="{01646D45-9CC4-4813-94A0-B6760E14EFCE}" presName="spV" presStyleCnt="0"/>
      <dgm:spPr/>
    </dgm:pt>
    <dgm:pt modelId="{EA8CD4B9-1DC7-4566-B89E-6C2A78F5D966}" type="pres">
      <dgm:prSet presAssocID="{A7DCFF12-B4CE-422B-8385-EB26AB2B6D66}" presName="linNode" presStyleCnt="0"/>
      <dgm:spPr/>
    </dgm:pt>
    <dgm:pt modelId="{2075F614-8E4F-4BBE-ABA5-73CE469AB23D}" type="pres">
      <dgm:prSet presAssocID="{A7DCFF12-B4CE-422B-8385-EB26AB2B6D66}" presName="parTx" presStyleLbl="revTx" presStyleIdx="5" presStyleCnt="6">
        <dgm:presLayoutVars>
          <dgm:chMax val="1"/>
          <dgm:bulletEnabled val="1"/>
        </dgm:presLayoutVars>
      </dgm:prSet>
      <dgm:spPr/>
      <dgm:t>
        <a:bodyPr/>
        <a:lstStyle/>
        <a:p>
          <a:endParaRPr lang="en-US"/>
        </a:p>
      </dgm:t>
    </dgm:pt>
    <dgm:pt modelId="{55BBB0F7-F1A9-48A5-87CE-E2E50986D95E}" type="pres">
      <dgm:prSet presAssocID="{A7DCFF12-B4CE-422B-8385-EB26AB2B6D66}" presName="bracket" presStyleLbl="parChTrans1D1" presStyleIdx="5" presStyleCnt="6"/>
      <dgm:spPr/>
    </dgm:pt>
    <dgm:pt modelId="{C130D316-575D-4DFB-AE17-DD9A461C507A}" type="pres">
      <dgm:prSet presAssocID="{A7DCFF12-B4CE-422B-8385-EB26AB2B6D66}" presName="spH" presStyleCnt="0"/>
      <dgm:spPr/>
    </dgm:pt>
    <dgm:pt modelId="{0C1FA833-8B1E-4CC4-9766-E4EFBA447465}" type="pres">
      <dgm:prSet presAssocID="{A7DCFF12-B4CE-422B-8385-EB26AB2B6D66}" presName="desTx" presStyleLbl="node1" presStyleIdx="5" presStyleCnt="6" custScaleX="74909">
        <dgm:presLayoutVars>
          <dgm:bulletEnabled val="1"/>
        </dgm:presLayoutVars>
      </dgm:prSet>
      <dgm:spPr/>
      <dgm:t>
        <a:bodyPr/>
        <a:lstStyle/>
        <a:p>
          <a:endParaRPr lang="en-US"/>
        </a:p>
      </dgm:t>
    </dgm:pt>
  </dgm:ptLst>
  <dgm:cxnLst>
    <dgm:cxn modelId="{D45B090C-32ED-4FEF-8F41-5B4C32C8B9D8}" type="presOf" srcId="{6AA62C77-05DE-424F-98F3-C0157FFAD28D}" destId="{0C1FA833-8B1E-4CC4-9766-E4EFBA447465}" srcOrd="0" destOrd="2" presId="urn:diagrams.loki3.com/BracketList+Icon"/>
    <dgm:cxn modelId="{B71B0337-260A-412C-990E-95E93AAADC79}" type="presOf" srcId="{BD44DC74-8A97-4156-BB17-6D3EE991B11F}" destId="{4750E7FA-27DD-4304-97C1-F56F6772E983}" srcOrd="0" destOrd="0" presId="urn:diagrams.loki3.com/BracketList+Icon"/>
    <dgm:cxn modelId="{A7E40EE2-2C64-4F3B-BEA7-BA0328446FB3}" type="presOf" srcId="{C4B2EAF4-BD47-4426-B737-3B1B6B109C38}" destId="{BAC1ED4A-52FD-4414-898B-1B4E41703B8D}" srcOrd="0" destOrd="0" presId="urn:diagrams.loki3.com/BracketList+Icon"/>
    <dgm:cxn modelId="{9E5BF40C-D930-490A-A6BD-FAE54A066879}" srcId="{021553B4-A2D4-4102-9F51-8E53D6C661FA}" destId="{8DE14D08-F650-4A0A-9C5E-C15AB857D24F}" srcOrd="1" destOrd="0" parTransId="{13014334-6C2C-49B8-AD81-17550A160030}" sibTransId="{553380B0-D8D1-4C93-94D3-01A72830BB3E}"/>
    <dgm:cxn modelId="{78450E4F-EA95-4CF8-B066-C531FDF39510}" srcId="{C4B2EAF4-BD47-4426-B737-3B1B6B109C38}" destId="{82E5E559-411C-4619-B4BB-0C3693BC7281}" srcOrd="0" destOrd="0" parTransId="{8082F8BE-9A3D-4799-A320-3D530C48F832}" sibTransId="{F3A3A168-D870-4DC8-9AA3-FB1A87B9977A}"/>
    <dgm:cxn modelId="{6D999B0C-A993-4834-AE8F-5062A54ADFA7}" type="presOf" srcId="{4B1D2F2C-2F9A-46EE-A691-F444A7274560}" destId="{0C1FA833-8B1E-4CC4-9766-E4EFBA447465}" srcOrd="0" destOrd="4" presId="urn:diagrams.loki3.com/BracketList+Icon"/>
    <dgm:cxn modelId="{3A1F617D-16A7-4B54-8FCB-E78C4ED9A843}" srcId="{021553B4-A2D4-4102-9F51-8E53D6C661FA}" destId="{EEEDA32C-DB2A-4570-BC02-DCFD65DF9025}" srcOrd="2" destOrd="0" parTransId="{869918D4-A651-4580-A3B7-EAF75389DE53}" sibTransId="{E0FC7640-F4B3-4B4D-B3EE-5359B464CDBB}"/>
    <dgm:cxn modelId="{54CD336C-01A4-4F48-87CB-80E55F2695D0}" type="presOf" srcId="{18902524-27A6-4575-A32F-9BA123AFF9B6}" destId="{4EF50D2D-098C-40BC-A472-0F4529AF29CB}" srcOrd="0" destOrd="1" presId="urn:diagrams.loki3.com/BracketList+Icon"/>
    <dgm:cxn modelId="{11B4C092-8F57-4FB6-9B70-AB59E735D382}" type="presOf" srcId="{9FB527E8-CFE5-4F2A-876B-1CBCD303DCFD}" destId="{7D086503-7F81-40B0-B47C-23A0E2F99F57}" srcOrd="0" destOrd="1" presId="urn:diagrams.loki3.com/BracketList+Icon"/>
    <dgm:cxn modelId="{2D17C943-67DE-4DF0-8116-CAFFE6C8CB8C}" srcId="{A7DCFF12-B4CE-422B-8385-EB26AB2B6D66}" destId="{7593E7AA-D2B3-4E03-8AF7-B8CEF66EAA51}" srcOrd="0" destOrd="0" parTransId="{E30D9789-D7D9-43F1-A646-F05A0CCCA337}" sibTransId="{E62CD281-6261-4B16-9BB4-6B02980C64F2}"/>
    <dgm:cxn modelId="{3094CC35-F59F-4FF6-A02A-1147349F7B62}" type="presOf" srcId="{F426DC37-1D62-41D4-9FB4-70F419097965}" destId="{9ACFFF85-8701-467E-A26F-2A34BA2D9F65}" srcOrd="0" destOrd="0" presId="urn:diagrams.loki3.com/BracketList+Icon"/>
    <dgm:cxn modelId="{F9A5972A-FE2D-4032-BAF2-2DE55CC0DCFB}" type="presOf" srcId="{84C2E678-7F6E-4A37-BBC2-C15E1692E446}" destId="{F983F754-3A2F-4739-9AD8-159368A6D26E}" srcOrd="0" destOrd="3" presId="urn:diagrams.loki3.com/BracketList+Icon"/>
    <dgm:cxn modelId="{0AEF2749-9C04-4C0B-BF3E-F8872F9FB97F}" srcId="{5C70D84D-AB2D-438E-99F4-B368112A6317}" destId="{9FB527E8-CFE5-4F2A-876B-1CBCD303DCFD}" srcOrd="1" destOrd="0" parTransId="{E6BC48A3-82F3-4454-8EE7-E11709E3CC5E}" sibTransId="{1238C41D-AAD9-45C6-B8A1-08C7CDCA6891}"/>
    <dgm:cxn modelId="{0611D991-FB1C-4C6A-A602-E50DC42A8CCA}" srcId="{5C097D8C-A1D7-4A42-932D-005EC583A86E}" destId="{C4B2EAF4-BD47-4426-B737-3B1B6B109C38}" srcOrd="0" destOrd="0" parTransId="{6FF82FD7-614D-4507-974B-4E5C60188947}" sibTransId="{B0FED277-1242-4425-A89F-947B7ADEE804}"/>
    <dgm:cxn modelId="{0F60BDF1-7123-43F3-9AAE-245E5256992B}" type="presOf" srcId="{8DE14D08-F650-4A0A-9C5E-C15AB857D24F}" destId="{F983F754-3A2F-4739-9AD8-159368A6D26E}" srcOrd="0" destOrd="1" presId="urn:diagrams.loki3.com/BracketList+Icon"/>
    <dgm:cxn modelId="{F5E4B764-F7C2-4652-900B-B88F0164BB99}" srcId="{F426DC37-1D62-41D4-9FB4-70F419097965}" destId="{229DFAF7-F6CA-49CF-A2E8-C3FB15254C32}" srcOrd="0" destOrd="0" parTransId="{DD3A3B4B-D89E-452A-B824-B779F3E4C083}" sibTransId="{E1B63509-D628-49BA-8FDE-4C47906E97EE}"/>
    <dgm:cxn modelId="{EC9E96AC-468D-40FF-BB9F-003C85787973}" type="presOf" srcId="{52086624-185A-4F09-B99A-23E48AEC0105}" destId="{134BA6D9-E3AC-4DCF-B654-2B68CCA60C36}" srcOrd="0" destOrd="0" presId="urn:diagrams.loki3.com/BracketList+Icon"/>
    <dgm:cxn modelId="{26178F98-E20A-4426-9610-3021BB6AD14E}" type="presOf" srcId="{82E5E559-411C-4619-B4BB-0C3693BC7281}" destId="{4EF50D2D-098C-40BC-A472-0F4529AF29CB}" srcOrd="0" destOrd="0" presId="urn:diagrams.loki3.com/BracketList+Icon"/>
    <dgm:cxn modelId="{9D1E715F-1A2E-40F6-BD34-C11601821116}" type="presOf" srcId="{A6304B5D-4129-4B8A-BC01-31D119DB2C06}" destId="{F983F754-3A2F-4739-9AD8-159368A6D26E}" srcOrd="0" destOrd="0" presId="urn:diagrams.loki3.com/BracketList+Icon"/>
    <dgm:cxn modelId="{A489F72C-9C5D-4D89-8C5F-4F4F2B6CBABF}" type="presOf" srcId="{A7DCFF12-B4CE-422B-8385-EB26AB2B6D66}" destId="{2075F614-8E4F-4BBE-ABA5-73CE469AB23D}" srcOrd="0" destOrd="0" presId="urn:diagrams.loki3.com/BracketList+Icon"/>
    <dgm:cxn modelId="{84530481-387F-4BF2-A377-4D7978F1BE57}" srcId="{021553B4-A2D4-4102-9F51-8E53D6C661FA}" destId="{A6304B5D-4129-4B8A-BC01-31D119DB2C06}" srcOrd="0" destOrd="0" parTransId="{67C0FFAA-3357-4E85-B962-525060ECF594}" sibTransId="{9E8D5A58-D9C3-4C1C-8578-58F64238FA42}"/>
    <dgm:cxn modelId="{112A938B-BDFC-4507-83B7-25495CB700D0}" srcId="{5C097D8C-A1D7-4A42-932D-005EC583A86E}" destId="{021553B4-A2D4-4102-9F51-8E53D6C661FA}" srcOrd="2" destOrd="0" parTransId="{C67206F2-DE06-40DE-B488-63A38E326643}" sibTransId="{37AD6CAD-383B-464D-8ED2-773B80EB9CF3}"/>
    <dgm:cxn modelId="{6C341107-105B-4B03-9AC1-2ACA0402F141}" type="presOf" srcId="{229DFAF7-F6CA-49CF-A2E8-C3FB15254C32}" destId="{FDFC0923-A6C9-413A-8110-549AB5E45C18}" srcOrd="0" destOrd="0" presId="urn:diagrams.loki3.com/BracketList+Icon"/>
    <dgm:cxn modelId="{7C8292D2-2110-41A2-A919-211BF3B6AA03}" srcId="{BD44DC74-8A97-4156-BB17-6D3EE991B11F}" destId="{9D8D64B4-F1CA-427E-ABA5-4E0C7C6649C6}" srcOrd="1" destOrd="0" parTransId="{D01A4C23-84DE-459F-9D4E-E69C7DE9E43E}" sibTransId="{B851EDBD-BDA6-4993-88CF-D653435EB91B}"/>
    <dgm:cxn modelId="{63D6ED4D-866B-49CC-B31D-BFE9C868C8AE}" type="presOf" srcId="{021553B4-A2D4-4102-9F51-8E53D6C661FA}" destId="{C47B8F3D-B9F4-4D9E-9109-7A8500D74B89}" srcOrd="0" destOrd="0" presId="urn:diagrams.loki3.com/BracketList+Icon"/>
    <dgm:cxn modelId="{E4C285EE-AC11-411D-AD97-94140E1A113C}" srcId="{F426DC37-1D62-41D4-9FB4-70F419097965}" destId="{38DA4595-09AB-422C-9EDB-CE72F8569D38}" srcOrd="1" destOrd="0" parTransId="{FEE6B052-8E0B-4E5F-AB3B-80AD898DA5D7}" sibTransId="{FBD66C44-F951-4AA6-9761-5BA09165972A}"/>
    <dgm:cxn modelId="{73D6C059-1BD4-4415-B64A-2A8509FA1454}" srcId="{A7DCFF12-B4CE-422B-8385-EB26AB2B6D66}" destId="{4B1D2F2C-2F9A-46EE-A691-F444A7274560}" srcOrd="4" destOrd="0" parTransId="{41B89F5C-AF47-4A4B-821C-428D7042EF68}" sibTransId="{C83D6714-9B3C-4375-B289-60370E96E8EB}"/>
    <dgm:cxn modelId="{01B53B68-3BB1-48A3-B202-A668FDA000C7}" srcId="{5C097D8C-A1D7-4A42-932D-005EC583A86E}" destId="{5C70D84D-AB2D-438E-99F4-B368112A6317}" srcOrd="1" destOrd="0" parTransId="{0A9E3B3C-624E-4EB5-A0D0-CEF5B7C9F7F5}" sibTransId="{B3A88A74-58FA-41CC-8835-3F34BCB745B6}"/>
    <dgm:cxn modelId="{6DEC1CD8-9FED-401A-B3D6-0335F5A4E39D}" type="presOf" srcId="{9D8D64B4-F1CA-427E-ABA5-4E0C7C6649C6}" destId="{134BA6D9-E3AC-4DCF-B654-2B68CCA60C36}" srcOrd="0" destOrd="1" presId="urn:diagrams.loki3.com/BracketList+Icon"/>
    <dgm:cxn modelId="{5C9FC7F7-E928-4676-BC2C-5BDFD7DE5E3E}" srcId="{A7DCFF12-B4CE-422B-8385-EB26AB2B6D66}" destId="{115D6137-84A0-4059-BB96-543AB582A592}" srcOrd="3" destOrd="0" parTransId="{478F10A2-5B1E-471E-8FC1-A1B768425FEB}" sibTransId="{B18710BD-D0DA-4F2C-92BA-AAA14CBADACF}"/>
    <dgm:cxn modelId="{13BEFC33-E28D-4093-84F4-688A3B24C376}" type="presOf" srcId="{64F21CAC-B78A-4F3F-840A-C87FF55A61BF}" destId="{0C1FA833-8B1E-4CC4-9766-E4EFBA447465}" srcOrd="0" destOrd="1" presId="urn:diagrams.loki3.com/BracketList+Icon"/>
    <dgm:cxn modelId="{75B96E2B-5430-414A-9E58-F54888810741}" srcId="{C4B2EAF4-BD47-4426-B737-3B1B6B109C38}" destId="{18902524-27A6-4575-A32F-9BA123AFF9B6}" srcOrd="1" destOrd="0" parTransId="{DF68317A-6D72-478F-8AC8-426CBB3EB472}" sibTransId="{1A5C1DDA-7F7F-40CA-998F-B379451EA2A4}"/>
    <dgm:cxn modelId="{B0681097-485B-47BD-A33C-8A8C4110CC0E}" type="presOf" srcId="{5C097D8C-A1D7-4A42-932D-005EC583A86E}" destId="{C61540B1-ED50-476B-B0C3-3383FEBE9FD5}" srcOrd="0" destOrd="0" presId="urn:diagrams.loki3.com/BracketList+Icon"/>
    <dgm:cxn modelId="{3A168FD3-508B-4C44-8221-F368E42FED1E}" srcId="{BD44DC74-8A97-4156-BB17-6D3EE991B11F}" destId="{52086624-185A-4F09-B99A-23E48AEC0105}" srcOrd="0" destOrd="0" parTransId="{CB43AA75-5CB9-4BCA-9F8E-E4AE32421EB4}" sibTransId="{4E5B4277-D025-46E4-9AC5-AF28CB34192E}"/>
    <dgm:cxn modelId="{BC97D8E9-1F7C-4157-842D-B4808C4ECC57}" srcId="{021553B4-A2D4-4102-9F51-8E53D6C661FA}" destId="{84C2E678-7F6E-4A37-BBC2-C15E1692E446}" srcOrd="3" destOrd="0" parTransId="{E9A86841-3060-4A42-9A31-07CE62AF1290}" sibTransId="{2C40A72A-9E91-4CD2-BE4F-41839D59A650}"/>
    <dgm:cxn modelId="{31825ADE-94AE-4C0B-9BE9-C8CEEB3DA8EB}" type="presOf" srcId="{115D6137-84A0-4059-BB96-543AB582A592}" destId="{0C1FA833-8B1E-4CC4-9766-E4EFBA447465}" srcOrd="0" destOrd="3" presId="urn:diagrams.loki3.com/BracketList+Icon"/>
    <dgm:cxn modelId="{9688C183-DCFC-41D4-BFA1-5119D661500B}" type="presOf" srcId="{5C70D84D-AB2D-438E-99F4-B368112A6317}" destId="{081D4383-D377-4BFA-9362-7A6943B1139C}" srcOrd="0" destOrd="0" presId="urn:diagrams.loki3.com/BracketList+Icon"/>
    <dgm:cxn modelId="{49D91C8D-0B31-484E-B66F-4BF3E4B293E6}" srcId="{5C097D8C-A1D7-4A42-932D-005EC583A86E}" destId="{BD44DC74-8A97-4156-BB17-6D3EE991B11F}" srcOrd="4" destOrd="0" parTransId="{CBFA5B1F-D754-4DFD-B865-E959602EC279}" sibTransId="{01646D45-9CC4-4813-94A0-B6760E14EFCE}"/>
    <dgm:cxn modelId="{CAA75657-6425-47FD-852E-ADFBA2D74FA9}" srcId="{5C097D8C-A1D7-4A42-932D-005EC583A86E}" destId="{F426DC37-1D62-41D4-9FB4-70F419097965}" srcOrd="3" destOrd="0" parTransId="{ED5EEA28-D65D-424A-AD1E-E4E1C588C084}" sibTransId="{721D1094-C2E5-4040-917D-2C3D5E6DFE71}"/>
    <dgm:cxn modelId="{34649C44-3169-4803-8A95-9ED6E519E9C1}" type="presOf" srcId="{046798B9-B4BD-43E2-8A4D-DC638EA25D80}" destId="{7D086503-7F81-40B0-B47C-23A0E2F99F57}" srcOrd="0" destOrd="0" presId="urn:diagrams.loki3.com/BracketList+Icon"/>
    <dgm:cxn modelId="{4814FD83-8AA0-49CD-8CE4-204A94D09FE8}" type="presOf" srcId="{38DA4595-09AB-422C-9EDB-CE72F8569D38}" destId="{FDFC0923-A6C9-413A-8110-549AB5E45C18}" srcOrd="0" destOrd="1" presId="urn:diagrams.loki3.com/BracketList+Icon"/>
    <dgm:cxn modelId="{8AF912DC-76E7-43C8-9204-8968436F864C}" srcId="{5C70D84D-AB2D-438E-99F4-B368112A6317}" destId="{046798B9-B4BD-43E2-8A4D-DC638EA25D80}" srcOrd="0" destOrd="0" parTransId="{C6C664C3-9890-47D5-A0A1-A7D5AFC1FC85}" sibTransId="{13C88FDA-9C0A-4CB9-A63E-1568544C01C2}"/>
    <dgm:cxn modelId="{86443F01-C58D-4BE2-91B1-C5D2B4BC5A24}" type="presOf" srcId="{7593E7AA-D2B3-4E03-8AF7-B8CEF66EAA51}" destId="{0C1FA833-8B1E-4CC4-9766-E4EFBA447465}" srcOrd="0" destOrd="0" presId="urn:diagrams.loki3.com/BracketList+Icon"/>
    <dgm:cxn modelId="{4F2ED3F1-E487-4D11-9520-E670755098B0}" srcId="{A7DCFF12-B4CE-422B-8385-EB26AB2B6D66}" destId="{6AA62C77-05DE-424F-98F3-C0157FFAD28D}" srcOrd="2" destOrd="0" parTransId="{417C07EB-E546-4E03-B630-B7667EC54D7B}" sibTransId="{82C8DC3C-C5E3-4650-A546-9AA7F2A91FBC}"/>
    <dgm:cxn modelId="{699A8838-24D3-41A9-883F-46FAC712AE1A}" type="presOf" srcId="{EEEDA32C-DB2A-4570-BC02-DCFD65DF9025}" destId="{F983F754-3A2F-4739-9AD8-159368A6D26E}" srcOrd="0" destOrd="2" presId="urn:diagrams.loki3.com/BracketList+Icon"/>
    <dgm:cxn modelId="{89527055-CC02-40E0-B2D4-F0AA01D501A6}" srcId="{A7DCFF12-B4CE-422B-8385-EB26AB2B6D66}" destId="{64F21CAC-B78A-4F3F-840A-C87FF55A61BF}" srcOrd="1" destOrd="0" parTransId="{82D9C6F5-9883-49A8-998E-CAC3A430B8B0}" sibTransId="{203C59F4-456D-4C2C-9D52-62F9D11C351C}"/>
    <dgm:cxn modelId="{6293DEE1-5104-42CA-89BE-60C2644CC4A7}" srcId="{5C097D8C-A1D7-4A42-932D-005EC583A86E}" destId="{A7DCFF12-B4CE-422B-8385-EB26AB2B6D66}" srcOrd="5" destOrd="0" parTransId="{22E9B500-258D-4DA2-84EC-D24A4D6FEC94}" sibTransId="{C2E69365-9DF4-4928-B57A-E9E4175CA032}"/>
    <dgm:cxn modelId="{A811E150-437D-4789-BAD8-4B3308C3BD73}" type="presParOf" srcId="{C61540B1-ED50-476B-B0C3-3383FEBE9FD5}" destId="{5E24C99E-2610-44E7-A452-B00A060E370A}" srcOrd="0" destOrd="0" presId="urn:diagrams.loki3.com/BracketList+Icon"/>
    <dgm:cxn modelId="{5312AD20-311C-4AB7-97F8-118CFF677651}" type="presParOf" srcId="{5E24C99E-2610-44E7-A452-B00A060E370A}" destId="{BAC1ED4A-52FD-4414-898B-1B4E41703B8D}" srcOrd="0" destOrd="0" presId="urn:diagrams.loki3.com/BracketList+Icon"/>
    <dgm:cxn modelId="{E804A409-2D5F-4BC4-8931-92AD92CC3E78}" type="presParOf" srcId="{5E24C99E-2610-44E7-A452-B00A060E370A}" destId="{9107DE34-97B2-4964-BFF8-64ECC0632060}" srcOrd="1" destOrd="0" presId="urn:diagrams.loki3.com/BracketList+Icon"/>
    <dgm:cxn modelId="{B8B1D2BC-AF6B-45F6-8252-8DC058993EF2}" type="presParOf" srcId="{5E24C99E-2610-44E7-A452-B00A060E370A}" destId="{8C8C732A-8D8F-41F1-9A9F-36D5F6C06872}" srcOrd="2" destOrd="0" presId="urn:diagrams.loki3.com/BracketList+Icon"/>
    <dgm:cxn modelId="{701FFC14-A3EB-4DF1-B024-C64441A2368E}" type="presParOf" srcId="{5E24C99E-2610-44E7-A452-B00A060E370A}" destId="{4EF50D2D-098C-40BC-A472-0F4529AF29CB}" srcOrd="3" destOrd="0" presId="urn:diagrams.loki3.com/BracketList+Icon"/>
    <dgm:cxn modelId="{4F0EBBD5-9AD6-42BB-A4FB-7D0775287FC6}" type="presParOf" srcId="{C61540B1-ED50-476B-B0C3-3383FEBE9FD5}" destId="{4FDC68B1-CE24-4418-8799-D4D910B012EA}" srcOrd="1" destOrd="0" presId="urn:diagrams.loki3.com/BracketList+Icon"/>
    <dgm:cxn modelId="{58855B90-2AE8-4340-BCB1-00F3342B1891}" type="presParOf" srcId="{C61540B1-ED50-476B-B0C3-3383FEBE9FD5}" destId="{5017FDA1-87E6-4E2B-838F-A3497F91C1AC}" srcOrd="2" destOrd="0" presId="urn:diagrams.loki3.com/BracketList+Icon"/>
    <dgm:cxn modelId="{649F2793-AE65-478F-AE04-2DEE9DC5D06A}" type="presParOf" srcId="{5017FDA1-87E6-4E2B-838F-A3497F91C1AC}" destId="{081D4383-D377-4BFA-9362-7A6943B1139C}" srcOrd="0" destOrd="0" presId="urn:diagrams.loki3.com/BracketList+Icon"/>
    <dgm:cxn modelId="{55C123C1-657E-4511-8BFA-6D3DB3461C91}" type="presParOf" srcId="{5017FDA1-87E6-4E2B-838F-A3497F91C1AC}" destId="{70CE4076-34E5-44DC-BB7C-A6DC0FBE7B09}" srcOrd="1" destOrd="0" presId="urn:diagrams.loki3.com/BracketList+Icon"/>
    <dgm:cxn modelId="{8718716E-E8C9-41D5-8620-1A3DD3DA3573}" type="presParOf" srcId="{5017FDA1-87E6-4E2B-838F-A3497F91C1AC}" destId="{E4E787BB-7696-4D37-9F8B-31A9EFC89315}" srcOrd="2" destOrd="0" presId="urn:diagrams.loki3.com/BracketList+Icon"/>
    <dgm:cxn modelId="{4F0BF6E1-F444-4B87-8961-1224A8C65220}" type="presParOf" srcId="{5017FDA1-87E6-4E2B-838F-A3497F91C1AC}" destId="{7D086503-7F81-40B0-B47C-23A0E2F99F57}" srcOrd="3" destOrd="0" presId="urn:diagrams.loki3.com/BracketList+Icon"/>
    <dgm:cxn modelId="{358B25E1-D8D1-4F41-A00A-F369E6024C30}" type="presParOf" srcId="{C61540B1-ED50-476B-B0C3-3383FEBE9FD5}" destId="{68857EEE-47D6-4FDE-9FD9-84AAA4C731B7}" srcOrd="3" destOrd="0" presId="urn:diagrams.loki3.com/BracketList+Icon"/>
    <dgm:cxn modelId="{AA27C4D3-E3ED-4232-9017-0E8CAA48137D}" type="presParOf" srcId="{C61540B1-ED50-476B-B0C3-3383FEBE9FD5}" destId="{96AD1393-A5AD-4B8A-9A0C-35B40DF92E98}" srcOrd="4" destOrd="0" presId="urn:diagrams.loki3.com/BracketList+Icon"/>
    <dgm:cxn modelId="{0D75ED9B-3453-40CD-823D-ECD1F7EBAB13}" type="presParOf" srcId="{96AD1393-A5AD-4B8A-9A0C-35B40DF92E98}" destId="{C47B8F3D-B9F4-4D9E-9109-7A8500D74B89}" srcOrd="0" destOrd="0" presId="urn:diagrams.loki3.com/BracketList+Icon"/>
    <dgm:cxn modelId="{D78807E7-7897-47A2-A789-5A0F0E206A1A}" type="presParOf" srcId="{96AD1393-A5AD-4B8A-9A0C-35B40DF92E98}" destId="{D6A7E45C-8B93-4C95-9C25-1346070ADA2E}" srcOrd="1" destOrd="0" presId="urn:diagrams.loki3.com/BracketList+Icon"/>
    <dgm:cxn modelId="{830ACE15-00BE-464D-A9D1-CB0EC7D2330A}" type="presParOf" srcId="{96AD1393-A5AD-4B8A-9A0C-35B40DF92E98}" destId="{8F83E536-B08D-4D88-B487-30261AAFD63E}" srcOrd="2" destOrd="0" presId="urn:diagrams.loki3.com/BracketList+Icon"/>
    <dgm:cxn modelId="{EAE64DA5-A044-48E7-8991-38EEF7176990}" type="presParOf" srcId="{96AD1393-A5AD-4B8A-9A0C-35B40DF92E98}" destId="{F983F754-3A2F-4739-9AD8-159368A6D26E}" srcOrd="3" destOrd="0" presId="urn:diagrams.loki3.com/BracketList+Icon"/>
    <dgm:cxn modelId="{46FF4D83-4045-46EB-B59A-469DE999B494}" type="presParOf" srcId="{C61540B1-ED50-476B-B0C3-3383FEBE9FD5}" destId="{8434F0E2-F625-4912-B9D6-65B3A6AA4DBC}" srcOrd="5" destOrd="0" presId="urn:diagrams.loki3.com/BracketList+Icon"/>
    <dgm:cxn modelId="{A60CC933-348B-49E3-87AC-00DA3DD0EFA9}" type="presParOf" srcId="{C61540B1-ED50-476B-B0C3-3383FEBE9FD5}" destId="{285D8AC0-76E9-46E2-AEA9-24B8F82794F7}" srcOrd="6" destOrd="0" presId="urn:diagrams.loki3.com/BracketList+Icon"/>
    <dgm:cxn modelId="{452196C7-54CB-49BF-9842-0786B5A70EE5}" type="presParOf" srcId="{285D8AC0-76E9-46E2-AEA9-24B8F82794F7}" destId="{9ACFFF85-8701-467E-A26F-2A34BA2D9F65}" srcOrd="0" destOrd="0" presId="urn:diagrams.loki3.com/BracketList+Icon"/>
    <dgm:cxn modelId="{ABD8177D-3207-48AB-A06F-5D407E9FAE15}" type="presParOf" srcId="{285D8AC0-76E9-46E2-AEA9-24B8F82794F7}" destId="{1370CD00-6A7F-4DE2-A7C7-755A7D7479B5}" srcOrd="1" destOrd="0" presId="urn:diagrams.loki3.com/BracketList+Icon"/>
    <dgm:cxn modelId="{74495A7B-3E36-488B-8F4A-E722BBE95F68}" type="presParOf" srcId="{285D8AC0-76E9-46E2-AEA9-24B8F82794F7}" destId="{D8B3283A-C38D-4E52-80A1-3ADD3B7BE417}" srcOrd="2" destOrd="0" presId="urn:diagrams.loki3.com/BracketList+Icon"/>
    <dgm:cxn modelId="{A784957A-3E43-49FA-9D70-82FA17F00C4F}" type="presParOf" srcId="{285D8AC0-76E9-46E2-AEA9-24B8F82794F7}" destId="{FDFC0923-A6C9-413A-8110-549AB5E45C18}" srcOrd="3" destOrd="0" presId="urn:diagrams.loki3.com/BracketList+Icon"/>
    <dgm:cxn modelId="{7B4A78F8-AAF7-4C83-98C0-CA4426555E90}" type="presParOf" srcId="{C61540B1-ED50-476B-B0C3-3383FEBE9FD5}" destId="{2131281A-ABD4-4B50-8E10-9D8AED289AF3}" srcOrd="7" destOrd="0" presId="urn:diagrams.loki3.com/BracketList+Icon"/>
    <dgm:cxn modelId="{AAD06623-E75D-48A8-846F-7134D180C0B4}" type="presParOf" srcId="{C61540B1-ED50-476B-B0C3-3383FEBE9FD5}" destId="{52A5D12D-9DE3-4F2C-80C1-16FABD3CCAC0}" srcOrd="8" destOrd="0" presId="urn:diagrams.loki3.com/BracketList+Icon"/>
    <dgm:cxn modelId="{3CAF46B7-9A58-4EFB-9598-1B90CD91873E}" type="presParOf" srcId="{52A5D12D-9DE3-4F2C-80C1-16FABD3CCAC0}" destId="{4750E7FA-27DD-4304-97C1-F56F6772E983}" srcOrd="0" destOrd="0" presId="urn:diagrams.loki3.com/BracketList+Icon"/>
    <dgm:cxn modelId="{B71BB15E-774C-4330-92DA-2362145C9C3E}" type="presParOf" srcId="{52A5D12D-9DE3-4F2C-80C1-16FABD3CCAC0}" destId="{C91E77F0-AB43-46DF-A63A-B0E74005A53C}" srcOrd="1" destOrd="0" presId="urn:diagrams.loki3.com/BracketList+Icon"/>
    <dgm:cxn modelId="{802C9ADE-AC15-4104-9837-2816E8E6ADD0}" type="presParOf" srcId="{52A5D12D-9DE3-4F2C-80C1-16FABD3CCAC0}" destId="{CD4BF848-5DFC-498D-8AD3-5CE56EDD0295}" srcOrd="2" destOrd="0" presId="urn:diagrams.loki3.com/BracketList+Icon"/>
    <dgm:cxn modelId="{FDEC3D48-0840-446C-951D-BB1DB39F1E32}" type="presParOf" srcId="{52A5D12D-9DE3-4F2C-80C1-16FABD3CCAC0}" destId="{134BA6D9-E3AC-4DCF-B654-2B68CCA60C36}" srcOrd="3" destOrd="0" presId="urn:diagrams.loki3.com/BracketList+Icon"/>
    <dgm:cxn modelId="{217A167F-6FBF-4897-A998-BDBD91A1D9AF}" type="presParOf" srcId="{C61540B1-ED50-476B-B0C3-3383FEBE9FD5}" destId="{0FF8A95E-FB69-4200-98F7-247875B8F4CB}" srcOrd="9" destOrd="0" presId="urn:diagrams.loki3.com/BracketList+Icon"/>
    <dgm:cxn modelId="{26757978-CBA0-4AC7-9C5D-8C1199FBA3CF}" type="presParOf" srcId="{C61540B1-ED50-476B-B0C3-3383FEBE9FD5}" destId="{EA8CD4B9-1DC7-4566-B89E-6C2A78F5D966}" srcOrd="10" destOrd="0" presId="urn:diagrams.loki3.com/BracketList+Icon"/>
    <dgm:cxn modelId="{EFE334B7-B641-4AFE-ABC1-EF8424CFF340}" type="presParOf" srcId="{EA8CD4B9-1DC7-4566-B89E-6C2A78F5D966}" destId="{2075F614-8E4F-4BBE-ABA5-73CE469AB23D}" srcOrd="0" destOrd="0" presId="urn:diagrams.loki3.com/BracketList+Icon"/>
    <dgm:cxn modelId="{32DB9576-6A26-449A-8A7E-87F9608D5F44}" type="presParOf" srcId="{EA8CD4B9-1DC7-4566-B89E-6C2A78F5D966}" destId="{55BBB0F7-F1A9-48A5-87CE-E2E50986D95E}" srcOrd="1" destOrd="0" presId="urn:diagrams.loki3.com/BracketList+Icon"/>
    <dgm:cxn modelId="{F242B6CA-7D5E-41B4-9C01-352F5F0B88FB}" type="presParOf" srcId="{EA8CD4B9-1DC7-4566-B89E-6C2A78F5D966}" destId="{C130D316-575D-4DFB-AE17-DD9A461C507A}" srcOrd="2" destOrd="0" presId="urn:diagrams.loki3.com/BracketList+Icon"/>
    <dgm:cxn modelId="{7EF2AAE2-585F-4FFE-8613-9E2BCB49A55E}" type="presParOf" srcId="{EA8CD4B9-1DC7-4566-B89E-6C2A78F5D966}" destId="{0C1FA833-8B1E-4CC4-9766-E4EFBA447465}"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097D8C-A1D7-4A42-932D-005EC583A86E}"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US"/>
        </a:p>
      </dgm:t>
    </dgm:pt>
    <dgm:pt modelId="{C4B2EAF4-BD47-4426-B737-3B1B6B109C38}">
      <dgm:prSet phldrT="[Text]"/>
      <dgm:spPr/>
      <dgm:t>
        <a:bodyPr/>
        <a:lstStyle/>
        <a:p>
          <a:r>
            <a:rPr lang="en-US" dirty="0" smtClean="0"/>
            <a:t>maternal age</a:t>
          </a:r>
          <a:endParaRPr lang="en-US" dirty="0"/>
        </a:p>
      </dgm:t>
    </dgm:pt>
    <dgm:pt modelId="{6FF82FD7-614D-4507-974B-4E5C60188947}" type="parTrans" cxnId="{0611D991-FB1C-4C6A-A602-E50DC42A8CCA}">
      <dgm:prSet/>
      <dgm:spPr/>
      <dgm:t>
        <a:bodyPr/>
        <a:lstStyle/>
        <a:p>
          <a:endParaRPr lang="en-US"/>
        </a:p>
      </dgm:t>
    </dgm:pt>
    <dgm:pt modelId="{B0FED277-1242-4425-A89F-947B7ADEE804}" type="sibTrans" cxnId="{0611D991-FB1C-4C6A-A602-E50DC42A8CCA}">
      <dgm:prSet/>
      <dgm:spPr/>
      <dgm:t>
        <a:bodyPr/>
        <a:lstStyle/>
        <a:p>
          <a:endParaRPr lang="en-US"/>
        </a:p>
      </dgm:t>
    </dgm:pt>
    <dgm:pt modelId="{82E5E559-411C-4619-B4BB-0C3693BC7281}">
      <dgm:prSet phldrT="[Text]"/>
      <dgm:spPr/>
      <dgm:t>
        <a:bodyPr/>
        <a:lstStyle/>
        <a:p>
          <a:r>
            <a:rPr lang="en-US" dirty="0" smtClean="0"/>
            <a:t>&lt;=19</a:t>
          </a:r>
          <a:endParaRPr lang="en-US" dirty="0"/>
        </a:p>
      </dgm:t>
    </dgm:pt>
    <dgm:pt modelId="{8082F8BE-9A3D-4799-A320-3D530C48F832}" type="parTrans" cxnId="{78450E4F-EA95-4CF8-B066-C531FDF39510}">
      <dgm:prSet/>
      <dgm:spPr/>
      <dgm:t>
        <a:bodyPr/>
        <a:lstStyle/>
        <a:p>
          <a:endParaRPr lang="en-US"/>
        </a:p>
      </dgm:t>
    </dgm:pt>
    <dgm:pt modelId="{F3A3A168-D870-4DC8-9AA3-FB1A87B9977A}" type="sibTrans" cxnId="{78450E4F-EA95-4CF8-B066-C531FDF39510}">
      <dgm:prSet/>
      <dgm:spPr/>
      <dgm:t>
        <a:bodyPr/>
        <a:lstStyle/>
        <a:p>
          <a:endParaRPr lang="en-US"/>
        </a:p>
      </dgm:t>
    </dgm:pt>
    <dgm:pt modelId="{5C70D84D-AB2D-438E-99F4-B368112A6317}">
      <dgm:prSet phldrT="[Text]"/>
      <dgm:spPr/>
      <dgm:t>
        <a:bodyPr/>
        <a:lstStyle/>
        <a:p>
          <a:r>
            <a:rPr lang="en-US" dirty="0" smtClean="0"/>
            <a:t>maternal education</a:t>
          </a:r>
          <a:endParaRPr lang="en-US" dirty="0"/>
        </a:p>
      </dgm:t>
    </dgm:pt>
    <dgm:pt modelId="{0A9E3B3C-624E-4EB5-A0D0-CEF5B7C9F7F5}" type="parTrans" cxnId="{01B53B68-3BB1-48A3-B202-A668FDA000C7}">
      <dgm:prSet/>
      <dgm:spPr/>
      <dgm:t>
        <a:bodyPr/>
        <a:lstStyle/>
        <a:p>
          <a:endParaRPr lang="en-US"/>
        </a:p>
      </dgm:t>
    </dgm:pt>
    <dgm:pt modelId="{B3A88A74-58FA-41CC-8835-3F34BCB745B6}" type="sibTrans" cxnId="{01B53B68-3BB1-48A3-B202-A668FDA000C7}">
      <dgm:prSet/>
      <dgm:spPr/>
      <dgm:t>
        <a:bodyPr/>
        <a:lstStyle/>
        <a:p>
          <a:endParaRPr lang="en-US"/>
        </a:p>
      </dgm:t>
    </dgm:pt>
    <dgm:pt modelId="{046798B9-B4BD-43E2-8A4D-DC638EA25D80}">
      <dgm:prSet phldrT="[Text]"/>
      <dgm:spPr/>
      <dgm:t>
        <a:bodyPr/>
        <a:lstStyle/>
        <a:p>
          <a:r>
            <a:rPr lang="en-US" dirty="0" smtClean="0"/>
            <a:t>&lt;high school</a:t>
          </a:r>
          <a:endParaRPr lang="en-US" dirty="0"/>
        </a:p>
      </dgm:t>
    </dgm:pt>
    <dgm:pt modelId="{C6C664C3-9890-47D5-A0A1-A7D5AFC1FC85}" type="parTrans" cxnId="{8AF912DC-76E7-43C8-9204-8968436F864C}">
      <dgm:prSet/>
      <dgm:spPr/>
      <dgm:t>
        <a:bodyPr/>
        <a:lstStyle/>
        <a:p>
          <a:endParaRPr lang="en-US"/>
        </a:p>
      </dgm:t>
    </dgm:pt>
    <dgm:pt modelId="{13C88FDA-9C0A-4CB9-A63E-1568544C01C2}" type="sibTrans" cxnId="{8AF912DC-76E7-43C8-9204-8968436F864C}">
      <dgm:prSet/>
      <dgm:spPr/>
      <dgm:t>
        <a:bodyPr/>
        <a:lstStyle/>
        <a:p>
          <a:endParaRPr lang="en-US"/>
        </a:p>
      </dgm:t>
    </dgm:pt>
    <dgm:pt modelId="{021553B4-A2D4-4102-9F51-8E53D6C661FA}">
      <dgm:prSet/>
      <dgm:spPr/>
      <dgm:t>
        <a:bodyPr/>
        <a:lstStyle/>
        <a:p>
          <a:r>
            <a:rPr lang="en-US" dirty="0" smtClean="0"/>
            <a:t>pregnancy termination </a:t>
          </a:r>
          <a:r>
            <a:rPr lang="en-US" dirty="0" err="1" smtClean="0"/>
            <a:t>hx</a:t>
          </a:r>
          <a:endParaRPr lang="en-US" dirty="0"/>
        </a:p>
      </dgm:t>
    </dgm:pt>
    <dgm:pt modelId="{C67206F2-DE06-40DE-B488-63A38E326643}" type="parTrans" cxnId="{112A938B-BDFC-4507-83B7-25495CB700D0}">
      <dgm:prSet/>
      <dgm:spPr/>
      <dgm:t>
        <a:bodyPr/>
        <a:lstStyle/>
        <a:p>
          <a:endParaRPr lang="en-US"/>
        </a:p>
      </dgm:t>
    </dgm:pt>
    <dgm:pt modelId="{37AD6CAD-383B-464D-8ED2-773B80EB9CF3}" type="sibTrans" cxnId="{112A938B-BDFC-4507-83B7-25495CB700D0}">
      <dgm:prSet/>
      <dgm:spPr/>
      <dgm:t>
        <a:bodyPr/>
        <a:lstStyle/>
        <a:p>
          <a:endParaRPr lang="en-US"/>
        </a:p>
      </dgm:t>
    </dgm:pt>
    <dgm:pt modelId="{A6304B5D-4129-4B8A-BC01-31D119DB2C06}">
      <dgm:prSet/>
      <dgm:spPr/>
      <dgm:t>
        <a:bodyPr/>
        <a:lstStyle/>
        <a:p>
          <a:r>
            <a:rPr lang="en-US" dirty="0" smtClean="0"/>
            <a:t>prior termination</a:t>
          </a:r>
          <a:endParaRPr lang="en-US" dirty="0"/>
        </a:p>
      </dgm:t>
    </dgm:pt>
    <dgm:pt modelId="{67C0FFAA-3357-4E85-B962-525060ECF594}" type="parTrans" cxnId="{84530481-387F-4BF2-A377-4D7978F1BE57}">
      <dgm:prSet/>
      <dgm:spPr/>
      <dgm:t>
        <a:bodyPr/>
        <a:lstStyle/>
        <a:p>
          <a:endParaRPr lang="en-US"/>
        </a:p>
      </dgm:t>
    </dgm:pt>
    <dgm:pt modelId="{9E8D5A58-D9C3-4C1C-8578-58F64238FA42}" type="sibTrans" cxnId="{84530481-387F-4BF2-A377-4D7978F1BE57}">
      <dgm:prSet/>
      <dgm:spPr/>
      <dgm:t>
        <a:bodyPr/>
        <a:lstStyle/>
        <a:p>
          <a:endParaRPr lang="en-US"/>
        </a:p>
      </dgm:t>
    </dgm:pt>
    <dgm:pt modelId="{32C8A836-E82C-4FF5-95C6-40356DE27FC1}">
      <dgm:prSet phldrT="[Text]"/>
      <dgm:spPr/>
      <dgm:t>
        <a:bodyPr/>
        <a:lstStyle/>
        <a:p>
          <a:r>
            <a:rPr lang="en-US" dirty="0" smtClean="0"/>
            <a:t>20-24</a:t>
          </a:r>
          <a:endParaRPr lang="en-US" dirty="0"/>
        </a:p>
      </dgm:t>
    </dgm:pt>
    <dgm:pt modelId="{40C1C2E0-F9D4-4D0D-B7A0-7D08220B0AB8}" type="parTrans" cxnId="{F9C8B6E8-676D-4232-99B5-4DF21907CC87}">
      <dgm:prSet/>
      <dgm:spPr/>
      <dgm:t>
        <a:bodyPr/>
        <a:lstStyle/>
        <a:p>
          <a:endParaRPr lang="en-US"/>
        </a:p>
      </dgm:t>
    </dgm:pt>
    <dgm:pt modelId="{4A52FAB0-D127-4105-9D1B-0F195AD6AF50}" type="sibTrans" cxnId="{F9C8B6E8-676D-4232-99B5-4DF21907CC87}">
      <dgm:prSet/>
      <dgm:spPr/>
      <dgm:t>
        <a:bodyPr/>
        <a:lstStyle/>
        <a:p>
          <a:endParaRPr lang="en-US"/>
        </a:p>
      </dgm:t>
    </dgm:pt>
    <dgm:pt modelId="{9FB527E8-CFE5-4F2A-876B-1CBCD303DCFD}">
      <dgm:prSet phldrT="[Text]"/>
      <dgm:spPr/>
      <dgm:t>
        <a:bodyPr/>
        <a:lstStyle/>
        <a:p>
          <a:r>
            <a:rPr lang="en-US" dirty="0" smtClean="0"/>
            <a:t>high school</a:t>
          </a:r>
          <a:endParaRPr lang="en-US" dirty="0"/>
        </a:p>
      </dgm:t>
    </dgm:pt>
    <dgm:pt modelId="{E6BC48A3-82F3-4454-8EE7-E11709E3CC5E}" type="parTrans" cxnId="{0AEF2749-9C04-4C0B-BF3E-F8872F9FB97F}">
      <dgm:prSet/>
      <dgm:spPr/>
      <dgm:t>
        <a:bodyPr/>
        <a:lstStyle/>
        <a:p>
          <a:endParaRPr lang="en-US"/>
        </a:p>
      </dgm:t>
    </dgm:pt>
    <dgm:pt modelId="{1238C41D-AAD9-45C6-B8A1-08C7CDCA6891}" type="sibTrans" cxnId="{0AEF2749-9C04-4C0B-BF3E-F8872F9FB97F}">
      <dgm:prSet/>
      <dgm:spPr/>
      <dgm:t>
        <a:bodyPr/>
        <a:lstStyle/>
        <a:p>
          <a:endParaRPr lang="en-US"/>
        </a:p>
      </dgm:t>
    </dgm:pt>
    <dgm:pt modelId="{F426DC37-1D62-41D4-9FB4-70F419097965}">
      <dgm:prSet/>
      <dgm:spPr/>
      <dgm:t>
        <a:bodyPr/>
        <a:lstStyle/>
        <a:p>
          <a:r>
            <a:rPr lang="en-US" dirty="0" smtClean="0"/>
            <a:t>named father</a:t>
          </a:r>
          <a:endParaRPr lang="en-US" dirty="0"/>
        </a:p>
      </dgm:t>
    </dgm:pt>
    <dgm:pt modelId="{ED5EEA28-D65D-424A-AD1E-E4E1C588C084}" type="parTrans" cxnId="{CAA75657-6425-47FD-852E-ADFBA2D74FA9}">
      <dgm:prSet/>
      <dgm:spPr/>
      <dgm:t>
        <a:bodyPr/>
        <a:lstStyle/>
        <a:p>
          <a:endParaRPr lang="en-US"/>
        </a:p>
      </dgm:t>
    </dgm:pt>
    <dgm:pt modelId="{721D1094-C2E5-4040-917D-2C3D5E6DFE71}" type="sibTrans" cxnId="{CAA75657-6425-47FD-852E-ADFBA2D74FA9}">
      <dgm:prSet/>
      <dgm:spPr/>
      <dgm:t>
        <a:bodyPr/>
        <a:lstStyle/>
        <a:p>
          <a:endParaRPr lang="en-US"/>
        </a:p>
      </dgm:t>
    </dgm:pt>
    <dgm:pt modelId="{1632E556-4791-4592-B6FD-4BB20891A121}">
      <dgm:prSet/>
      <dgm:spPr/>
      <dgm:t>
        <a:bodyPr/>
        <a:lstStyle/>
        <a:p>
          <a:r>
            <a:rPr lang="en-US" dirty="0" smtClean="0"/>
            <a:t>none reported </a:t>
          </a:r>
          <a:endParaRPr lang="en-US" dirty="0"/>
        </a:p>
      </dgm:t>
    </dgm:pt>
    <dgm:pt modelId="{DBFFA137-79D9-49D5-8E39-20C22EED3B17}" type="parTrans" cxnId="{D308B231-9E03-4EC4-9869-AC65BEF982A1}">
      <dgm:prSet/>
      <dgm:spPr/>
      <dgm:t>
        <a:bodyPr/>
        <a:lstStyle/>
        <a:p>
          <a:endParaRPr lang="en-US"/>
        </a:p>
      </dgm:t>
    </dgm:pt>
    <dgm:pt modelId="{ABAFC468-20C2-4CA4-97EE-BD3A80AE1F87}" type="sibTrans" cxnId="{D308B231-9E03-4EC4-9869-AC65BEF982A1}">
      <dgm:prSet/>
      <dgm:spPr/>
      <dgm:t>
        <a:bodyPr/>
        <a:lstStyle/>
        <a:p>
          <a:endParaRPr lang="en-US"/>
        </a:p>
      </dgm:t>
    </dgm:pt>
    <dgm:pt modelId="{229DFAF7-F6CA-49CF-A2E8-C3FB15254C32}">
      <dgm:prSet/>
      <dgm:spPr/>
      <dgm:t>
        <a:bodyPr/>
        <a:lstStyle/>
        <a:p>
          <a:r>
            <a:rPr lang="en-US" dirty="0" smtClean="0"/>
            <a:t>missing</a:t>
          </a:r>
          <a:endParaRPr lang="en-US" dirty="0"/>
        </a:p>
      </dgm:t>
    </dgm:pt>
    <dgm:pt modelId="{DD3A3B4B-D89E-452A-B824-B779F3E4C083}" type="parTrans" cxnId="{F5E4B764-F7C2-4652-900B-B88F0164BB99}">
      <dgm:prSet/>
      <dgm:spPr/>
      <dgm:t>
        <a:bodyPr/>
        <a:lstStyle/>
        <a:p>
          <a:endParaRPr lang="en-US"/>
        </a:p>
      </dgm:t>
    </dgm:pt>
    <dgm:pt modelId="{E1B63509-D628-49BA-8FDE-4C47906E97EE}" type="sibTrans" cxnId="{F5E4B764-F7C2-4652-900B-B88F0164BB99}">
      <dgm:prSet/>
      <dgm:spPr/>
      <dgm:t>
        <a:bodyPr/>
        <a:lstStyle/>
        <a:p>
          <a:endParaRPr lang="en-US"/>
        </a:p>
      </dgm:t>
    </dgm:pt>
    <dgm:pt modelId="{38DA4595-09AB-422C-9EDB-CE72F8569D38}">
      <dgm:prSet/>
      <dgm:spPr/>
      <dgm:t>
        <a:bodyPr/>
        <a:lstStyle/>
        <a:p>
          <a:r>
            <a:rPr lang="en-US" dirty="0" smtClean="0"/>
            <a:t>named father</a:t>
          </a:r>
          <a:endParaRPr lang="en-US" dirty="0"/>
        </a:p>
      </dgm:t>
    </dgm:pt>
    <dgm:pt modelId="{FEE6B052-8E0B-4E5F-AB3B-80AD898DA5D7}" type="parTrans" cxnId="{E4C285EE-AC11-411D-AD97-94140E1A113C}">
      <dgm:prSet/>
      <dgm:spPr/>
      <dgm:t>
        <a:bodyPr/>
        <a:lstStyle/>
        <a:p>
          <a:endParaRPr lang="en-US"/>
        </a:p>
      </dgm:t>
    </dgm:pt>
    <dgm:pt modelId="{FBD66C44-F951-4AA6-9761-5BA09165972A}" type="sibTrans" cxnId="{E4C285EE-AC11-411D-AD97-94140E1A113C}">
      <dgm:prSet/>
      <dgm:spPr/>
      <dgm:t>
        <a:bodyPr/>
        <a:lstStyle/>
        <a:p>
          <a:endParaRPr lang="en-US"/>
        </a:p>
      </dgm:t>
    </dgm:pt>
    <dgm:pt modelId="{BD44DC74-8A97-4156-BB17-6D3EE991B11F}">
      <dgm:prSet/>
      <dgm:spPr/>
      <dgm:t>
        <a:bodyPr/>
        <a:lstStyle/>
        <a:p>
          <a:r>
            <a:rPr lang="en-US" dirty="0" smtClean="0"/>
            <a:t># of children in the family</a:t>
          </a:r>
          <a:endParaRPr lang="en-US" dirty="0"/>
        </a:p>
      </dgm:t>
    </dgm:pt>
    <dgm:pt modelId="{CBFA5B1F-D754-4DFD-B865-E959602EC279}" type="parTrans" cxnId="{49D91C8D-0B31-484E-B66F-4BF3E4B293E6}">
      <dgm:prSet/>
      <dgm:spPr/>
      <dgm:t>
        <a:bodyPr/>
        <a:lstStyle/>
        <a:p>
          <a:endParaRPr lang="en-US"/>
        </a:p>
      </dgm:t>
    </dgm:pt>
    <dgm:pt modelId="{01646D45-9CC4-4813-94A0-B6760E14EFCE}" type="sibTrans" cxnId="{49D91C8D-0B31-484E-B66F-4BF3E4B293E6}">
      <dgm:prSet/>
      <dgm:spPr/>
      <dgm:t>
        <a:bodyPr/>
        <a:lstStyle/>
        <a:p>
          <a:endParaRPr lang="en-US"/>
        </a:p>
      </dgm:t>
    </dgm:pt>
    <dgm:pt modelId="{52086624-185A-4F09-B99A-23E48AEC0105}">
      <dgm:prSet/>
      <dgm:spPr/>
      <dgm:t>
        <a:bodyPr/>
        <a:lstStyle/>
        <a:p>
          <a:r>
            <a:rPr lang="en-US" dirty="0" smtClean="0"/>
            <a:t>one</a:t>
          </a:r>
          <a:endParaRPr lang="en-US" dirty="0"/>
        </a:p>
      </dgm:t>
    </dgm:pt>
    <dgm:pt modelId="{CB43AA75-5CB9-4BCA-9F8E-E4AE32421EB4}" type="parTrans" cxnId="{3A168FD3-508B-4C44-8221-F368E42FED1E}">
      <dgm:prSet/>
      <dgm:spPr/>
      <dgm:t>
        <a:bodyPr/>
        <a:lstStyle/>
        <a:p>
          <a:endParaRPr lang="en-US"/>
        </a:p>
      </dgm:t>
    </dgm:pt>
    <dgm:pt modelId="{4E5B4277-D025-46E4-9AC5-AF28CB34192E}" type="sibTrans" cxnId="{3A168FD3-508B-4C44-8221-F368E42FED1E}">
      <dgm:prSet/>
      <dgm:spPr/>
      <dgm:t>
        <a:bodyPr/>
        <a:lstStyle/>
        <a:p>
          <a:endParaRPr lang="en-US"/>
        </a:p>
      </dgm:t>
    </dgm:pt>
    <dgm:pt modelId="{9D8D64B4-F1CA-427E-ABA5-4E0C7C6649C6}">
      <dgm:prSet/>
      <dgm:spPr/>
      <dgm:t>
        <a:bodyPr/>
        <a:lstStyle/>
        <a:p>
          <a:r>
            <a:rPr lang="en-US" dirty="0" smtClean="0"/>
            <a:t>two</a:t>
          </a:r>
          <a:endParaRPr lang="en-US" dirty="0"/>
        </a:p>
      </dgm:t>
    </dgm:pt>
    <dgm:pt modelId="{D01A4C23-84DE-459F-9D4E-E69C7DE9E43E}" type="parTrans" cxnId="{7C8292D2-2110-41A2-A919-211BF3B6AA03}">
      <dgm:prSet/>
      <dgm:spPr/>
      <dgm:t>
        <a:bodyPr/>
        <a:lstStyle/>
        <a:p>
          <a:endParaRPr lang="en-US"/>
        </a:p>
      </dgm:t>
    </dgm:pt>
    <dgm:pt modelId="{B851EDBD-BDA6-4993-88CF-D653435EB91B}" type="sibTrans" cxnId="{7C8292D2-2110-41A2-A919-211BF3B6AA03}">
      <dgm:prSet/>
      <dgm:spPr/>
      <dgm:t>
        <a:bodyPr/>
        <a:lstStyle/>
        <a:p>
          <a:endParaRPr lang="en-US"/>
        </a:p>
      </dgm:t>
    </dgm:pt>
    <dgm:pt modelId="{A7DCFF12-B4CE-422B-8385-EB26AB2B6D66}">
      <dgm:prSet/>
      <dgm:spPr/>
      <dgm:t>
        <a:bodyPr/>
        <a:lstStyle/>
        <a:p>
          <a:r>
            <a:rPr lang="en-US" dirty="0" smtClean="0"/>
            <a:t>birth payment method</a:t>
          </a:r>
          <a:endParaRPr lang="en-US" dirty="0"/>
        </a:p>
      </dgm:t>
    </dgm:pt>
    <dgm:pt modelId="{22E9B500-258D-4DA2-84EC-D24A4D6FEC94}" type="parTrans" cxnId="{6293DEE1-5104-42CA-89BE-60C2644CC4A7}">
      <dgm:prSet/>
      <dgm:spPr/>
      <dgm:t>
        <a:bodyPr/>
        <a:lstStyle/>
        <a:p>
          <a:endParaRPr lang="en-US"/>
        </a:p>
      </dgm:t>
    </dgm:pt>
    <dgm:pt modelId="{C2E69365-9DF4-4928-B57A-E9E4175CA032}" type="sibTrans" cxnId="{6293DEE1-5104-42CA-89BE-60C2644CC4A7}">
      <dgm:prSet/>
      <dgm:spPr/>
      <dgm:t>
        <a:bodyPr/>
        <a:lstStyle/>
        <a:p>
          <a:endParaRPr lang="en-US"/>
        </a:p>
      </dgm:t>
    </dgm:pt>
    <dgm:pt modelId="{7593E7AA-D2B3-4E03-8AF7-B8CEF66EAA51}">
      <dgm:prSet/>
      <dgm:spPr/>
      <dgm:t>
        <a:bodyPr/>
        <a:lstStyle/>
        <a:p>
          <a:r>
            <a:rPr lang="en-US" dirty="0" smtClean="0"/>
            <a:t>public/med-</a:t>
          </a:r>
          <a:r>
            <a:rPr lang="en-US" dirty="0" err="1" smtClean="0"/>
            <a:t>cal</a:t>
          </a:r>
          <a:endParaRPr lang="en-US" dirty="0"/>
        </a:p>
      </dgm:t>
    </dgm:pt>
    <dgm:pt modelId="{E30D9789-D7D9-43F1-A646-F05A0CCCA337}" type="parTrans" cxnId="{2D17C943-67DE-4DF0-8116-CAFFE6C8CB8C}">
      <dgm:prSet/>
      <dgm:spPr/>
      <dgm:t>
        <a:bodyPr/>
        <a:lstStyle/>
        <a:p>
          <a:endParaRPr lang="en-US"/>
        </a:p>
      </dgm:t>
    </dgm:pt>
    <dgm:pt modelId="{E62CD281-6261-4B16-9BB4-6B02980C64F2}" type="sibTrans" cxnId="{2D17C943-67DE-4DF0-8116-CAFFE6C8CB8C}">
      <dgm:prSet/>
      <dgm:spPr/>
      <dgm:t>
        <a:bodyPr/>
        <a:lstStyle/>
        <a:p>
          <a:endParaRPr lang="en-US"/>
        </a:p>
      </dgm:t>
    </dgm:pt>
    <dgm:pt modelId="{64F21CAC-B78A-4F3F-840A-C87FF55A61BF}">
      <dgm:prSet/>
      <dgm:spPr/>
      <dgm:t>
        <a:bodyPr/>
        <a:lstStyle/>
        <a:p>
          <a:r>
            <a:rPr lang="en-US" dirty="0" smtClean="0"/>
            <a:t>other</a:t>
          </a:r>
          <a:endParaRPr lang="en-US" dirty="0"/>
        </a:p>
      </dgm:t>
    </dgm:pt>
    <dgm:pt modelId="{82D9C6F5-9883-49A8-998E-CAC3A430B8B0}" type="parTrans" cxnId="{89527055-CC02-40E0-B2D4-F0AA01D501A6}">
      <dgm:prSet/>
      <dgm:spPr/>
      <dgm:t>
        <a:bodyPr/>
        <a:lstStyle/>
        <a:p>
          <a:endParaRPr lang="en-US"/>
        </a:p>
      </dgm:t>
    </dgm:pt>
    <dgm:pt modelId="{203C59F4-456D-4C2C-9D52-62F9D11C351C}" type="sibTrans" cxnId="{89527055-CC02-40E0-B2D4-F0AA01D501A6}">
      <dgm:prSet/>
      <dgm:spPr/>
      <dgm:t>
        <a:bodyPr/>
        <a:lstStyle/>
        <a:p>
          <a:endParaRPr lang="en-US"/>
        </a:p>
      </dgm:t>
    </dgm:pt>
    <dgm:pt modelId="{DE3FA8A9-7CB3-4B38-B819-8096D1D52340}">
      <dgm:prSet phldrT="[Text]"/>
      <dgm:spPr/>
      <dgm:t>
        <a:bodyPr/>
        <a:lstStyle/>
        <a:p>
          <a:r>
            <a:rPr lang="en-US" dirty="0" smtClean="0"/>
            <a:t>25-29</a:t>
          </a:r>
          <a:endParaRPr lang="en-US" dirty="0"/>
        </a:p>
      </dgm:t>
    </dgm:pt>
    <dgm:pt modelId="{7A2E844E-4478-4F41-93D7-9F5C9FD37BFF}" type="parTrans" cxnId="{16805DD8-865C-4E29-B29A-6AF7788F10FA}">
      <dgm:prSet/>
      <dgm:spPr/>
      <dgm:t>
        <a:bodyPr/>
        <a:lstStyle/>
        <a:p>
          <a:endParaRPr lang="en-US"/>
        </a:p>
      </dgm:t>
    </dgm:pt>
    <dgm:pt modelId="{E0184CC1-F86A-401C-A619-D32980A75A27}" type="sibTrans" cxnId="{16805DD8-865C-4E29-B29A-6AF7788F10FA}">
      <dgm:prSet/>
      <dgm:spPr/>
      <dgm:t>
        <a:bodyPr/>
        <a:lstStyle/>
        <a:p>
          <a:endParaRPr lang="en-US"/>
        </a:p>
      </dgm:t>
    </dgm:pt>
    <dgm:pt modelId="{6A5046B4-55A3-422C-803D-4E95EE1C4190}">
      <dgm:prSet phldrT="[Text]"/>
      <dgm:spPr/>
      <dgm:t>
        <a:bodyPr/>
        <a:lstStyle/>
        <a:p>
          <a:r>
            <a:rPr lang="en-US" dirty="0" smtClean="0"/>
            <a:t>30+</a:t>
          </a:r>
          <a:endParaRPr lang="en-US" dirty="0"/>
        </a:p>
      </dgm:t>
    </dgm:pt>
    <dgm:pt modelId="{B2BCF443-555B-408A-A5D0-D2E0429E66E1}" type="parTrans" cxnId="{B11281A9-7821-4A60-B1C7-E0471EA54B48}">
      <dgm:prSet/>
      <dgm:spPr/>
      <dgm:t>
        <a:bodyPr/>
        <a:lstStyle/>
        <a:p>
          <a:endParaRPr lang="en-US"/>
        </a:p>
      </dgm:t>
    </dgm:pt>
    <dgm:pt modelId="{FFDFC554-77A9-4691-BF59-48982F777072}" type="sibTrans" cxnId="{B11281A9-7821-4A60-B1C7-E0471EA54B48}">
      <dgm:prSet/>
      <dgm:spPr/>
      <dgm:t>
        <a:bodyPr/>
        <a:lstStyle/>
        <a:p>
          <a:endParaRPr lang="en-US"/>
        </a:p>
      </dgm:t>
    </dgm:pt>
    <dgm:pt modelId="{7F248943-8391-4C68-8451-A21230BDF317}">
      <dgm:prSet phldrT="[Text]"/>
      <dgm:spPr/>
      <dgm:t>
        <a:bodyPr/>
        <a:lstStyle/>
        <a:p>
          <a:r>
            <a:rPr lang="en-US" dirty="0" smtClean="0"/>
            <a:t>some college</a:t>
          </a:r>
          <a:endParaRPr lang="en-US" dirty="0"/>
        </a:p>
      </dgm:t>
    </dgm:pt>
    <dgm:pt modelId="{1C4C0143-3389-4D57-9300-92A0978A2A5F}" type="parTrans" cxnId="{735672EE-7983-47E6-8943-1FDA676DB4EF}">
      <dgm:prSet/>
      <dgm:spPr/>
      <dgm:t>
        <a:bodyPr/>
        <a:lstStyle/>
        <a:p>
          <a:endParaRPr lang="en-US"/>
        </a:p>
      </dgm:t>
    </dgm:pt>
    <dgm:pt modelId="{0EEFFF87-CECA-4BB9-AA75-31D345DC9B9E}" type="sibTrans" cxnId="{735672EE-7983-47E6-8943-1FDA676DB4EF}">
      <dgm:prSet/>
      <dgm:spPr/>
      <dgm:t>
        <a:bodyPr/>
        <a:lstStyle/>
        <a:p>
          <a:endParaRPr lang="en-US"/>
        </a:p>
      </dgm:t>
    </dgm:pt>
    <dgm:pt modelId="{E62AA83A-6BC2-4CA0-8011-8CE3B245E9E8}">
      <dgm:prSet phldrT="[Text]"/>
      <dgm:spPr/>
      <dgm:t>
        <a:bodyPr/>
        <a:lstStyle/>
        <a:p>
          <a:r>
            <a:rPr lang="en-US" dirty="0" smtClean="0"/>
            <a:t>college+</a:t>
          </a:r>
          <a:endParaRPr lang="en-US" dirty="0"/>
        </a:p>
      </dgm:t>
    </dgm:pt>
    <dgm:pt modelId="{A86D6135-6021-492D-BD06-CEDC8AB6D4CB}" type="parTrans" cxnId="{AC93C1D6-977F-485E-BE3C-FAA771F3E03A}">
      <dgm:prSet/>
      <dgm:spPr/>
      <dgm:t>
        <a:bodyPr/>
        <a:lstStyle/>
        <a:p>
          <a:endParaRPr lang="en-US"/>
        </a:p>
      </dgm:t>
    </dgm:pt>
    <dgm:pt modelId="{A382F6EB-F4D8-4256-A345-975091CA4014}" type="sibTrans" cxnId="{AC93C1D6-977F-485E-BE3C-FAA771F3E03A}">
      <dgm:prSet/>
      <dgm:spPr/>
      <dgm:t>
        <a:bodyPr/>
        <a:lstStyle/>
        <a:p>
          <a:endParaRPr lang="en-US"/>
        </a:p>
      </dgm:t>
    </dgm:pt>
    <dgm:pt modelId="{6392C8F1-B26B-4788-B350-4075E8317EE5}">
      <dgm:prSet/>
      <dgm:spPr/>
      <dgm:t>
        <a:bodyPr/>
        <a:lstStyle/>
        <a:p>
          <a:r>
            <a:rPr lang="en-US" dirty="0" smtClean="0"/>
            <a:t>three+</a:t>
          </a:r>
          <a:endParaRPr lang="en-US" dirty="0"/>
        </a:p>
      </dgm:t>
    </dgm:pt>
    <dgm:pt modelId="{9BE75935-91D9-4733-BA4B-0FBC077E8C9C}" type="parTrans" cxnId="{C888ADDF-2199-4266-B940-E3E7D7FA22B7}">
      <dgm:prSet/>
      <dgm:spPr/>
      <dgm:t>
        <a:bodyPr/>
        <a:lstStyle/>
        <a:p>
          <a:endParaRPr lang="en-US"/>
        </a:p>
      </dgm:t>
    </dgm:pt>
    <dgm:pt modelId="{82B6CE7C-2D84-4E5C-B30F-F7ACDDEC39D7}" type="sibTrans" cxnId="{C888ADDF-2199-4266-B940-E3E7D7FA22B7}">
      <dgm:prSet/>
      <dgm:spPr/>
      <dgm:t>
        <a:bodyPr/>
        <a:lstStyle/>
        <a:p>
          <a:endParaRPr lang="en-US"/>
        </a:p>
      </dgm:t>
    </dgm:pt>
    <dgm:pt modelId="{C61540B1-ED50-476B-B0C3-3383FEBE9FD5}" type="pres">
      <dgm:prSet presAssocID="{5C097D8C-A1D7-4A42-932D-005EC583A86E}" presName="Name0" presStyleCnt="0">
        <dgm:presLayoutVars>
          <dgm:dir/>
          <dgm:animLvl val="lvl"/>
          <dgm:resizeHandles val="exact"/>
        </dgm:presLayoutVars>
      </dgm:prSet>
      <dgm:spPr/>
      <dgm:t>
        <a:bodyPr/>
        <a:lstStyle/>
        <a:p>
          <a:endParaRPr lang="en-US"/>
        </a:p>
      </dgm:t>
    </dgm:pt>
    <dgm:pt modelId="{5E24C99E-2610-44E7-A452-B00A060E370A}" type="pres">
      <dgm:prSet presAssocID="{C4B2EAF4-BD47-4426-B737-3B1B6B109C38}" presName="linNode" presStyleCnt="0"/>
      <dgm:spPr/>
    </dgm:pt>
    <dgm:pt modelId="{BAC1ED4A-52FD-4414-898B-1B4E41703B8D}" type="pres">
      <dgm:prSet presAssocID="{C4B2EAF4-BD47-4426-B737-3B1B6B109C38}" presName="parTx" presStyleLbl="revTx" presStyleIdx="0" presStyleCnt="6">
        <dgm:presLayoutVars>
          <dgm:chMax val="1"/>
          <dgm:bulletEnabled val="1"/>
        </dgm:presLayoutVars>
      </dgm:prSet>
      <dgm:spPr/>
      <dgm:t>
        <a:bodyPr/>
        <a:lstStyle/>
        <a:p>
          <a:endParaRPr lang="en-US"/>
        </a:p>
      </dgm:t>
    </dgm:pt>
    <dgm:pt modelId="{9107DE34-97B2-4964-BFF8-64ECC0632060}" type="pres">
      <dgm:prSet presAssocID="{C4B2EAF4-BD47-4426-B737-3B1B6B109C38}" presName="bracket" presStyleLbl="parChTrans1D1" presStyleIdx="0" presStyleCnt="6"/>
      <dgm:spPr/>
    </dgm:pt>
    <dgm:pt modelId="{8C8C732A-8D8F-41F1-9A9F-36D5F6C06872}" type="pres">
      <dgm:prSet presAssocID="{C4B2EAF4-BD47-4426-B737-3B1B6B109C38}" presName="spH" presStyleCnt="0"/>
      <dgm:spPr/>
    </dgm:pt>
    <dgm:pt modelId="{4EF50D2D-098C-40BC-A472-0F4529AF29CB}" type="pres">
      <dgm:prSet presAssocID="{C4B2EAF4-BD47-4426-B737-3B1B6B109C38}" presName="desTx" presStyleLbl="node1" presStyleIdx="0" presStyleCnt="6" custScaleX="74654">
        <dgm:presLayoutVars>
          <dgm:bulletEnabled val="1"/>
        </dgm:presLayoutVars>
      </dgm:prSet>
      <dgm:spPr/>
      <dgm:t>
        <a:bodyPr/>
        <a:lstStyle/>
        <a:p>
          <a:endParaRPr lang="en-US"/>
        </a:p>
      </dgm:t>
    </dgm:pt>
    <dgm:pt modelId="{4FDC68B1-CE24-4418-8799-D4D910B012EA}" type="pres">
      <dgm:prSet presAssocID="{B0FED277-1242-4425-A89F-947B7ADEE804}" presName="spV" presStyleCnt="0"/>
      <dgm:spPr/>
    </dgm:pt>
    <dgm:pt modelId="{5017FDA1-87E6-4E2B-838F-A3497F91C1AC}" type="pres">
      <dgm:prSet presAssocID="{5C70D84D-AB2D-438E-99F4-B368112A6317}" presName="linNode" presStyleCnt="0"/>
      <dgm:spPr/>
    </dgm:pt>
    <dgm:pt modelId="{081D4383-D377-4BFA-9362-7A6943B1139C}" type="pres">
      <dgm:prSet presAssocID="{5C70D84D-AB2D-438E-99F4-B368112A6317}" presName="parTx" presStyleLbl="revTx" presStyleIdx="1" presStyleCnt="6">
        <dgm:presLayoutVars>
          <dgm:chMax val="1"/>
          <dgm:bulletEnabled val="1"/>
        </dgm:presLayoutVars>
      </dgm:prSet>
      <dgm:spPr/>
      <dgm:t>
        <a:bodyPr/>
        <a:lstStyle/>
        <a:p>
          <a:endParaRPr lang="en-US"/>
        </a:p>
      </dgm:t>
    </dgm:pt>
    <dgm:pt modelId="{70CE4076-34E5-44DC-BB7C-A6DC0FBE7B09}" type="pres">
      <dgm:prSet presAssocID="{5C70D84D-AB2D-438E-99F4-B368112A6317}" presName="bracket" presStyleLbl="parChTrans1D1" presStyleIdx="1" presStyleCnt="6"/>
      <dgm:spPr/>
    </dgm:pt>
    <dgm:pt modelId="{E4E787BB-7696-4D37-9F8B-31A9EFC89315}" type="pres">
      <dgm:prSet presAssocID="{5C70D84D-AB2D-438E-99F4-B368112A6317}" presName="spH" presStyleCnt="0"/>
      <dgm:spPr/>
    </dgm:pt>
    <dgm:pt modelId="{7D086503-7F81-40B0-B47C-23A0E2F99F57}" type="pres">
      <dgm:prSet presAssocID="{5C70D84D-AB2D-438E-99F4-B368112A6317}" presName="desTx" presStyleLbl="node1" presStyleIdx="1" presStyleCnt="6" custScaleX="74654">
        <dgm:presLayoutVars>
          <dgm:bulletEnabled val="1"/>
        </dgm:presLayoutVars>
      </dgm:prSet>
      <dgm:spPr/>
      <dgm:t>
        <a:bodyPr/>
        <a:lstStyle/>
        <a:p>
          <a:endParaRPr lang="en-US"/>
        </a:p>
      </dgm:t>
    </dgm:pt>
    <dgm:pt modelId="{68857EEE-47D6-4FDE-9FD9-84AAA4C731B7}" type="pres">
      <dgm:prSet presAssocID="{B3A88A74-58FA-41CC-8835-3F34BCB745B6}" presName="spV" presStyleCnt="0"/>
      <dgm:spPr/>
    </dgm:pt>
    <dgm:pt modelId="{96AD1393-A5AD-4B8A-9A0C-35B40DF92E98}" type="pres">
      <dgm:prSet presAssocID="{021553B4-A2D4-4102-9F51-8E53D6C661FA}" presName="linNode" presStyleCnt="0"/>
      <dgm:spPr/>
    </dgm:pt>
    <dgm:pt modelId="{C47B8F3D-B9F4-4D9E-9109-7A8500D74B89}" type="pres">
      <dgm:prSet presAssocID="{021553B4-A2D4-4102-9F51-8E53D6C661FA}" presName="parTx" presStyleLbl="revTx" presStyleIdx="2" presStyleCnt="6">
        <dgm:presLayoutVars>
          <dgm:chMax val="1"/>
          <dgm:bulletEnabled val="1"/>
        </dgm:presLayoutVars>
      </dgm:prSet>
      <dgm:spPr/>
      <dgm:t>
        <a:bodyPr/>
        <a:lstStyle/>
        <a:p>
          <a:endParaRPr lang="en-US"/>
        </a:p>
      </dgm:t>
    </dgm:pt>
    <dgm:pt modelId="{D6A7E45C-8B93-4C95-9C25-1346070ADA2E}" type="pres">
      <dgm:prSet presAssocID="{021553B4-A2D4-4102-9F51-8E53D6C661FA}" presName="bracket" presStyleLbl="parChTrans1D1" presStyleIdx="2" presStyleCnt="6"/>
      <dgm:spPr/>
    </dgm:pt>
    <dgm:pt modelId="{8F83E536-B08D-4D88-B487-30261AAFD63E}" type="pres">
      <dgm:prSet presAssocID="{021553B4-A2D4-4102-9F51-8E53D6C661FA}" presName="spH" presStyleCnt="0"/>
      <dgm:spPr/>
    </dgm:pt>
    <dgm:pt modelId="{F983F754-3A2F-4739-9AD8-159368A6D26E}" type="pres">
      <dgm:prSet presAssocID="{021553B4-A2D4-4102-9F51-8E53D6C661FA}" presName="desTx" presStyleLbl="node1" presStyleIdx="2" presStyleCnt="6" custScaleX="74654">
        <dgm:presLayoutVars>
          <dgm:bulletEnabled val="1"/>
        </dgm:presLayoutVars>
      </dgm:prSet>
      <dgm:spPr/>
      <dgm:t>
        <a:bodyPr/>
        <a:lstStyle/>
        <a:p>
          <a:endParaRPr lang="en-US"/>
        </a:p>
      </dgm:t>
    </dgm:pt>
    <dgm:pt modelId="{8434F0E2-F625-4912-B9D6-65B3A6AA4DBC}" type="pres">
      <dgm:prSet presAssocID="{37AD6CAD-383B-464D-8ED2-773B80EB9CF3}" presName="spV" presStyleCnt="0"/>
      <dgm:spPr/>
    </dgm:pt>
    <dgm:pt modelId="{285D8AC0-76E9-46E2-AEA9-24B8F82794F7}" type="pres">
      <dgm:prSet presAssocID="{F426DC37-1D62-41D4-9FB4-70F419097965}" presName="linNode" presStyleCnt="0"/>
      <dgm:spPr/>
    </dgm:pt>
    <dgm:pt modelId="{9ACFFF85-8701-467E-A26F-2A34BA2D9F65}" type="pres">
      <dgm:prSet presAssocID="{F426DC37-1D62-41D4-9FB4-70F419097965}" presName="parTx" presStyleLbl="revTx" presStyleIdx="3" presStyleCnt="6">
        <dgm:presLayoutVars>
          <dgm:chMax val="1"/>
          <dgm:bulletEnabled val="1"/>
        </dgm:presLayoutVars>
      </dgm:prSet>
      <dgm:spPr/>
      <dgm:t>
        <a:bodyPr/>
        <a:lstStyle/>
        <a:p>
          <a:endParaRPr lang="en-US"/>
        </a:p>
      </dgm:t>
    </dgm:pt>
    <dgm:pt modelId="{1370CD00-6A7F-4DE2-A7C7-755A7D7479B5}" type="pres">
      <dgm:prSet presAssocID="{F426DC37-1D62-41D4-9FB4-70F419097965}" presName="bracket" presStyleLbl="parChTrans1D1" presStyleIdx="3" presStyleCnt="6"/>
      <dgm:spPr/>
    </dgm:pt>
    <dgm:pt modelId="{D8B3283A-C38D-4E52-80A1-3ADD3B7BE417}" type="pres">
      <dgm:prSet presAssocID="{F426DC37-1D62-41D4-9FB4-70F419097965}" presName="spH" presStyleCnt="0"/>
      <dgm:spPr/>
    </dgm:pt>
    <dgm:pt modelId="{FDFC0923-A6C9-413A-8110-549AB5E45C18}" type="pres">
      <dgm:prSet presAssocID="{F426DC37-1D62-41D4-9FB4-70F419097965}" presName="desTx" presStyleLbl="node1" presStyleIdx="3" presStyleCnt="6" custScaleX="74654">
        <dgm:presLayoutVars>
          <dgm:bulletEnabled val="1"/>
        </dgm:presLayoutVars>
      </dgm:prSet>
      <dgm:spPr/>
      <dgm:t>
        <a:bodyPr/>
        <a:lstStyle/>
        <a:p>
          <a:endParaRPr lang="en-US"/>
        </a:p>
      </dgm:t>
    </dgm:pt>
    <dgm:pt modelId="{2131281A-ABD4-4B50-8E10-9D8AED289AF3}" type="pres">
      <dgm:prSet presAssocID="{721D1094-C2E5-4040-917D-2C3D5E6DFE71}" presName="spV" presStyleCnt="0"/>
      <dgm:spPr/>
    </dgm:pt>
    <dgm:pt modelId="{52A5D12D-9DE3-4F2C-80C1-16FABD3CCAC0}" type="pres">
      <dgm:prSet presAssocID="{BD44DC74-8A97-4156-BB17-6D3EE991B11F}" presName="linNode" presStyleCnt="0"/>
      <dgm:spPr/>
    </dgm:pt>
    <dgm:pt modelId="{4750E7FA-27DD-4304-97C1-F56F6772E983}" type="pres">
      <dgm:prSet presAssocID="{BD44DC74-8A97-4156-BB17-6D3EE991B11F}" presName="parTx" presStyleLbl="revTx" presStyleIdx="4" presStyleCnt="6">
        <dgm:presLayoutVars>
          <dgm:chMax val="1"/>
          <dgm:bulletEnabled val="1"/>
        </dgm:presLayoutVars>
      </dgm:prSet>
      <dgm:spPr/>
      <dgm:t>
        <a:bodyPr/>
        <a:lstStyle/>
        <a:p>
          <a:endParaRPr lang="en-US"/>
        </a:p>
      </dgm:t>
    </dgm:pt>
    <dgm:pt modelId="{C91E77F0-AB43-46DF-A63A-B0E74005A53C}" type="pres">
      <dgm:prSet presAssocID="{BD44DC74-8A97-4156-BB17-6D3EE991B11F}" presName="bracket" presStyleLbl="parChTrans1D1" presStyleIdx="4" presStyleCnt="6"/>
      <dgm:spPr/>
    </dgm:pt>
    <dgm:pt modelId="{CD4BF848-5DFC-498D-8AD3-5CE56EDD0295}" type="pres">
      <dgm:prSet presAssocID="{BD44DC74-8A97-4156-BB17-6D3EE991B11F}" presName="spH" presStyleCnt="0"/>
      <dgm:spPr/>
    </dgm:pt>
    <dgm:pt modelId="{134BA6D9-E3AC-4DCF-B654-2B68CCA60C36}" type="pres">
      <dgm:prSet presAssocID="{BD44DC74-8A97-4156-BB17-6D3EE991B11F}" presName="desTx" presStyleLbl="node1" presStyleIdx="4" presStyleCnt="6" custScaleX="74654">
        <dgm:presLayoutVars>
          <dgm:bulletEnabled val="1"/>
        </dgm:presLayoutVars>
      </dgm:prSet>
      <dgm:spPr/>
      <dgm:t>
        <a:bodyPr/>
        <a:lstStyle/>
        <a:p>
          <a:endParaRPr lang="en-US"/>
        </a:p>
      </dgm:t>
    </dgm:pt>
    <dgm:pt modelId="{0FF8A95E-FB69-4200-98F7-247875B8F4CB}" type="pres">
      <dgm:prSet presAssocID="{01646D45-9CC4-4813-94A0-B6760E14EFCE}" presName="spV" presStyleCnt="0"/>
      <dgm:spPr/>
    </dgm:pt>
    <dgm:pt modelId="{EA8CD4B9-1DC7-4566-B89E-6C2A78F5D966}" type="pres">
      <dgm:prSet presAssocID="{A7DCFF12-B4CE-422B-8385-EB26AB2B6D66}" presName="linNode" presStyleCnt="0"/>
      <dgm:spPr/>
    </dgm:pt>
    <dgm:pt modelId="{2075F614-8E4F-4BBE-ABA5-73CE469AB23D}" type="pres">
      <dgm:prSet presAssocID="{A7DCFF12-B4CE-422B-8385-EB26AB2B6D66}" presName="parTx" presStyleLbl="revTx" presStyleIdx="5" presStyleCnt="6">
        <dgm:presLayoutVars>
          <dgm:chMax val="1"/>
          <dgm:bulletEnabled val="1"/>
        </dgm:presLayoutVars>
      </dgm:prSet>
      <dgm:spPr/>
      <dgm:t>
        <a:bodyPr/>
        <a:lstStyle/>
        <a:p>
          <a:endParaRPr lang="en-US"/>
        </a:p>
      </dgm:t>
    </dgm:pt>
    <dgm:pt modelId="{55BBB0F7-F1A9-48A5-87CE-E2E50986D95E}" type="pres">
      <dgm:prSet presAssocID="{A7DCFF12-B4CE-422B-8385-EB26AB2B6D66}" presName="bracket" presStyleLbl="parChTrans1D1" presStyleIdx="5" presStyleCnt="6"/>
      <dgm:spPr/>
    </dgm:pt>
    <dgm:pt modelId="{C130D316-575D-4DFB-AE17-DD9A461C507A}" type="pres">
      <dgm:prSet presAssocID="{A7DCFF12-B4CE-422B-8385-EB26AB2B6D66}" presName="spH" presStyleCnt="0"/>
      <dgm:spPr/>
    </dgm:pt>
    <dgm:pt modelId="{0C1FA833-8B1E-4CC4-9766-E4EFBA447465}" type="pres">
      <dgm:prSet presAssocID="{A7DCFF12-B4CE-422B-8385-EB26AB2B6D66}" presName="desTx" presStyleLbl="node1" presStyleIdx="5" presStyleCnt="6" custScaleX="74909">
        <dgm:presLayoutVars>
          <dgm:bulletEnabled val="1"/>
        </dgm:presLayoutVars>
      </dgm:prSet>
      <dgm:spPr/>
      <dgm:t>
        <a:bodyPr/>
        <a:lstStyle/>
        <a:p>
          <a:endParaRPr lang="en-US"/>
        </a:p>
      </dgm:t>
    </dgm:pt>
  </dgm:ptLst>
  <dgm:cxnLst>
    <dgm:cxn modelId="{A5D7F031-32F2-4878-AB01-8462B71E1E40}" type="presOf" srcId="{046798B9-B4BD-43E2-8A4D-DC638EA25D80}" destId="{7D086503-7F81-40B0-B47C-23A0E2F99F57}" srcOrd="0" destOrd="0" presId="urn:diagrams.loki3.com/BracketList+Icon"/>
    <dgm:cxn modelId="{50A1F11E-F8C6-4A47-A8A9-B4731C7E4DC0}" type="presOf" srcId="{52086624-185A-4F09-B99A-23E48AEC0105}" destId="{134BA6D9-E3AC-4DCF-B654-2B68CCA60C36}" srcOrd="0" destOrd="0" presId="urn:diagrams.loki3.com/BracketList+Icon"/>
    <dgm:cxn modelId="{B1C54B72-3354-47AB-A795-E0ED22BF083D}" type="presOf" srcId="{C4B2EAF4-BD47-4426-B737-3B1B6B109C38}" destId="{BAC1ED4A-52FD-4414-898B-1B4E41703B8D}" srcOrd="0" destOrd="0" presId="urn:diagrams.loki3.com/BracketList+Icon"/>
    <dgm:cxn modelId="{735672EE-7983-47E6-8943-1FDA676DB4EF}" srcId="{5C70D84D-AB2D-438E-99F4-B368112A6317}" destId="{7F248943-8391-4C68-8451-A21230BDF317}" srcOrd="2" destOrd="0" parTransId="{1C4C0143-3389-4D57-9300-92A0978A2A5F}" sibTransId="{0EEFFF87-CECA-4BB9-AA75-31D345DC9B9E}"/>
    <dgm:cxn modelId="{78450E4F-EA95-4CF8-B066-C531FDF39510}" srcId="{C4B2EAF4-BD47-4426-B737-3B1B6B109C38}" destId="{82E5E559-411C-4619-B4BB-0C3693BC7281}" srcOrd="0" destOrd="0" parTransId="{8082F8BE-9A3D-4799-A320-3D530C48F832}" sibTransId="{F3A3A168-D870-4DC8-9AA3-FB1A87B9977A}"/>
    <dgm:cxn modelId="{9E0F832E-16F9-4CF6-B985-F3F561662F8B}" type="presOf" srcId="{6392C8F1-B26B-4788-B350-4075E8317EE5}" destId="{134BA6D9-E3AC-4DCF-B654-2B68CCA60C36}" srcOrd="0" destOrd="2" presId="urn:diagrams.loki3.com/BracketList+Icon"/>
    <dgm:cxn modelId="{9B9D3236-D0D0-4BA8-B467-2886BF388E95}" type="presOf" srcId="{A6304B5D-4129-4B8A-BC01-31D119DB2C06}" destId="{F983F754-3A2F-4739-9AD8-159368A6D26E}" srcOrd="0" destOrd="0" presId="urn:diagrams.loki3.com/BracketList+Icon"/>
    <dgm:cxn modelId="{49FABB88-64FC-498B-8D94-0DEEC53B2E36}" type="presOf" srcId="{E62AA83A-6BC2-4CA0-8011-8CE3B245E9E8}" destId="{7D086503-7F81-40B0-B47C-23A0E2F99F57}" srcOrd="0" destOrd="3" presId="urn:diagrams.loki3.com/BracketList+Icon"/>
    <dgm:cxn modelId="{F9C8B6E8-676D-4232-99B5-4DF21907CC87}" srcId="{C4B2EAF4-BD47-4426-B737-3B1B6B109C38}" destId="{32C8A836-E82C-4FF5-95C6-40356DE27FC1}" srcOrd="1" destOrd="0" parTransId="{40C1C2E0-F9D4-4D0D-B7A0-7D08220B0AB8}" sibTransId="{4A52FAB0-D127-4105-9D1B-0F195AD6AF50}"/>
    <dgm:cxn modelId="{2D17C943-67DE-4DF0-8116-CAFFE6C8CB8C}" srcId="{A7DCFF12-B4CE-422B-8385-EB26AB2B6D66}" destId="{7593E7AA-D2B3-4E03-8AF7-B8CEF66EAA51}" srcOrd="0" destOrd="0" parTransId="{E30D9789-D7D9-43F1-A646-F05A0CCCA337}" sibTransId="{E62CD281-6261-4B16-9BB4-6B02980C64F2}"/>
    <dgm:cxn modelId="{0AEF2749-9C04-4C0B-BF3E-F8872F9FB97F}" srcId="{5C70D84D-AB2D-438E-99F4-B368112A6317}" destId="{9FB527E8-CFE5-4F2A-876B-1CBCD303DCFD}" srcOrd="1" destOrd="0" parTransId="{E6BC48A3-82F3-4454-8EE7-E11709E3CC5E}" sibTransId="{1238C41D-AAD9-45C6-B8A1-08C7CDCA6891}"/>
    <dgm:cxn modelId="{0611D991-FB1C-4C6A-A602-E50DC42A8CCA}" srcId="{5C097D8C-A1D7-4A42-932D-005EC583A86E}" destId="{C4B2EAF4-BD47-4426-B737-3B1B6B109C38}" srcOrd="0" destOrd="0" parTransId="{6FF82FD7-614D-4507-974B-4E5C60188947}" sibTransId="{B0FED277-1242-4425-A89F-947B7ADEE804}"/>
    <dgm:cxn modelId="{79971F6A-0D72-4C39-941B-2F2A3A863B9A}" type="presOf" srcId="{DE3FA8A9-7CB3-4B38-B819-8096D1D52340}" destId="{4EF50D2D-098C-40BC-A472-0F4529AF29CB}" srcOrd="0" destOrd="2" presId="urn:diagrams.loki3.com/BracketList+Icon"/>
    <dgm:cxn modelId="{F5E4B764-F7C2-4652-900B-B88F0164BB99}" srcId="{F426DC37-1D62-41D4-9FB4-70F419097965}" destId="{229DFAF7-F6CA-49CF-A2E8-C3FB15254C32}" srcOrd="0" destOrd="0" parTransId="{DD3A3B4B-D89E-452A-B824-B779F3E4C083}" sibTransId="{E1B63509-D628-49BA-8FDE-4C47906E97EE}"/>
    <dgm:cxn modelId="{C888ADDF-2199-4266-B940-E3E7D7FA22B7}" srcId="{BD44DC74-8A97-4156-BB17-6D3EE991B11F}" destId="{6392C8F1-B26B-4788-B350-4075E8317EE5}" srcOrd="2" destOrd="0" parTransId="{9BE75935-91D9-4733-BA4B-0FBC077E8C9C}" sibTransId="{82B6CE7C-2D84-4E5C-B30F-F7ACDDEC39D7}"/>
    <dgm:cxn modelId="{6572571C-4AEE-4CE2-9F19-E95DCC489E59}" type="presOf" srcId="{82E5E559-411C-4619-B4BB-0C3693BC7281}" destId="{4EF50D2D-098C-40BC-A472-0F4529AF29CB}" srcOrd="0" destOrd="0" presId="urn:diagrams.loki3.com/BracketList+Icon"/>
    <dgm:cxn modelId="{A8E6E907-9934-48AF-901C-D2E648EEAA0B}" type="presOf" srcId="{229DFAF7-F6CA-49CF-A2E8-C3FB15254C32}" destId="{FDFC0923-A6C9-413A-8110-549AB5E45C18}" srcOrd="0" destOrd="0" presId="urn:diagrams.loki3.com/BracketList+Icon"/>
    <dgm:cxn modelId="{84530481-387F-4BF2-A377-4D7978F1BE57}" srcId="{021553B4-A2D4-4102-9F51-8E53D6C661FA}" destId="{A6304B5D-4129-4B8A-BC01-31D119DB2C06}" srcOrd="0" destOrd="0" parTransId="{67C0FFAA-3357-4E85-B962-525060ECF594}" sibTransId="{9E8D5A58-D9C3-4C1C-8578-58F64238FA42}"/>
    <dgm:cxn modelId="{112A938B-BDFC-4507-83B7-25495CB700D0}" srcId="{5C097D8C-A1D7-4A42-932D-005EC583A86E}" destId="{021553B4-A2D4-4102-9F51-8E53D6C661FA}" srcOrd="2" destOrd="0" parTransId="{C67206F2-DE06-40DE-B488-63A38E326643}" sibTransId="{37AD6CAD-383B-464D-8ED2-773B80EB9CF3}"/>
    <dgm:cxn modelId="{1C123AFF-2E2E-4AA1-AC5F-6564EBC78AA4}" type="presOf" srcId="{9D8D64B4-F1CA-427E-ABA5-4E0C7C6649C6}" destId="{134BA6D9-E3AC-4DCF-B654-2B68CCA60C36}" srcOrd="0" destOrd="1" presId="urn:diagrams.loki3.com/BracketList+Icon"/>
    <dgm:cxn modelId="{9A4E421F-1ACA-4BAD-9538-6635E8A8BD2B}" type="presOf" srcId="{1632E556-4791-4592-B6FD-4BB20891A121}" destId="{F983F754-3A2F-4739-9AD8-159368A6D26E}" srcOrd="0" destOrd="1" presId="urn:diagrams.loki3.com/BracketList+Icon"/>
    <dgm:cxn modelId="{7C8292D2-2110-41A2-A919-211BF3B6AA03}" srcId="{BD44DC74-8A97-4156-BB17-6D3EE991B11F}" destId="{9D8D64B4-F1CA-427E-ABA5-4E0C7C6649C6}" srcOrd="1" destOrd="0" parTransId="{D01A4C23-84DE-459F-9D4E-E69C7DE9E43E}" sibTransId="{B851EDBD-BDA6-4993-88CF-D653435EB91B}"/>
    <dgm:cxn modelId="{CCF60B4A-A222-4F6C-808D-031219F55A01}" type="presOf" srcId="{A7DCFF12-B4CE-422B-8385-EB26AB2B6D66}" destId="{2075F614-8E4F-4BBE-ABA5-73CE469AB23D}" srcOrd="0" destOrd="0" presId="urn:diagrams.loki3.com/BracketList+Icon"/>
    <dgm:cxn modelId="{E4C285EE-AC11-411D-AD97-94140E1A113C}" srcId="{F426DC37-1D62-41D4-9FB4-70F419097965}" destId="{38DA4595-09AB-422C-9EDB-CE72F8569D38}" srcOrd="1" destOrd="0" parTransId="{FEE6B052-8E0B-4E5F-AB3B-80AD898DA5D7}" sibTransId="{FBD66C44-F951-4AA6-9761-5BA09165972A}"/>
    <dgm:cxn modelId="{88C537F1-EE2C-4F2B-B683-190E670A7D70}" type="presOf" srcId="{021553B4-A2D4-4102-9F51-8E53D6C661FA}" destId="{C47B8F3D-B9F4-4D9E-9109-7A8500D74B89}" srcOrd="0" destOrd="0" presId="urn:diagrams.loki3.com/BracketList+Icon"/>
    <dgm:cxn modelId="{01B53B68-3BB1-48A3-B202-A668FDA000C7}" srcId="{5C097D8C-A1D7-4A42-932D-005EC583A86E}" destId="{5C70D84D-AB2D-438E-99F4-B368112A6317}" srcOrd="1" destOrd="0" parTransId="{0A9E3B3C-624E-4EB5-A0D0-CEF5B7C9F7F5}" sibTransId="{B3A88A74-58FA-41CC-8835-3F34BCB745B6}"/>
    <dgm:cxn modelId="{A22C5EAE-CBB6-4767-8AC3-E1020F9209E7}" type="presOf" srcId="{38DA4595-09AB-422C-9EDB-CE72F8569D38}" destId="{FDFC0923-A6C9-413A-8110-549AB5E45C18}" srcOrd="0" destOrd="1" presId="urn:diagrams.loki3.com/BracketList+Icon"/>
    <dgm:cxn modelId="{F8A4A2F2-906B-444E-BEE6-183DE1C05948}" type="presOf" srcId="{5C097D8C-A1D7-4A42-932D-005EC583A86E}" destId="{C61540B1-ED50-476B-B0C3-3383FEBE9FD5}" srcOrd="0" destOrd="0" presId="urn:diagrams.loki3.com/BracketList+Icon"/>
    <dgm:cxn modelId="{541D87CD-F50D-460E-AEFA-F9371A2C86F1}" type="presOf" srcId="{BD44DC74-8A97-4156-BB17-6D3EE991B11F}" destId="{4750E7FA-27DD-4304-97C1-F56F6772E983}" srcOrd="0" destOrd="0" presId="urn:diagrams.loki3.com/BracketList+Icon"/>
    <dgm:cxn modelId="{C6B70BC8-70D6-4683-B590-4219978BBB79}" type="presOf" srcId="{32C8A836-E82C-4FF5-95C6-40356DE27FC1}" destId="{4EF50D2D-098C-40BC-A472-0F4529AF29CB}" srcOrd="0" destOrd="1" presId="urn:diagrams.loki3.com/BracketList+Icon"/>
    <dgm:cxn modelId="{B2F656DE-41FE-4D0F-B5E1-7D925AE7532E}" type="presOf" srcId="{9FB527E8-CFE5-4F2A-876B-1CBCD303DCFD}" destId="{7D086503-7F81-40B0-B47C-23A0E2F99F57}" srcOrd="0" destOrd="1" presId="urn:diagrams.loki3.com/BracketList+Icon"/>
    <dgm:cxn modelId="{65B1BADC-3B55-453A-8C36-04D22C3FE9CE}" type="presOf" srcId="{64F21CAC-B78A-4F3F-840A-C87FF55A61BF}" destId="{0C1FA833-8B1E-4CC4-9766-E4EFBA447465}" srcOrd="0" destOrd="1" presId="urn:diagrams.loki3.com/BracketList+Icon"/>
    <dgm:cxn modelId="{3A168FD3-508B-4C44-8221-F368E42FED1E}" srcId="{BD44DC74-8A97-4156-BB17-6D3EE991B11F}" destId="{52086624-185A-4F09-B99A-23E48AEC0105}" srcOrd="0" destOrd="0" parTransId="{CB43AA75-5CB9-4BCA-9F8E-E4AE32421EB4}" sibTransId="{4E5B4277-D025-46E4-9AC5-AF28CB34192E}"/>
    <dgm:cxn modelId="{1AB24319-0F28-4335-97E8-6AE23F073DDD}" type="presOf" srcId="{7F248943-8391-4C68-8451-A21230BDF317}" destId="{7D086503-7F81-40B0-B47C-23A0E2F99F57}" srcOrd="0" destOrd="2" presId="urn:diagrams.loki3.com/BracketList+Icon"/>
    <dgm:cxn modelId="{B11281A9-7821-4A60-B1C7-E0471EA54B48}" srcId="{C4B2EAF4-BD47-4426-B737-3B1B6B109C38}" destId="{6A5046B4-55A3-422C-803D-4E95EE1C4190}" srcOrd="3" destOrd="0" parTransId="{B2BCF443-555B-408A-A5D0-D2E0429E66E1}" sibTransId="{FFDFC554-77A9-4691-BF59-48982F777072}"/>
    <dgm:cxn modelId="{6B270204-2A42-4840-967B-59DFCDE25A83}" type="presOf" srcId="{6A5046B4-55A3-422C-803D-4E95EE1C4190}" destId="{4EF50D2D-098C-40BC-A472-0F4529AF29CB}" srcOrd="0" destOrd="3" presId="urn:diagrams.loki3.com/BracketList+Icon"/>
    <dgm:cxn modelId="{16805DD8-865C-4E29-B29A-6AF7788F10FA}" srcId="{C4B2EAF4-BD47-4426-B737-3B1B6B109C38}" destId="{DE3FA8A9-7CB3-4B38-B819-8096D1D52340}" srcOrd="2" destOrd="0" parTransId="{7A2E844E-4478-4F41-93D7-9F5C9FD37BFF}" sibTransId="{E0184CC1-F86A-401C-A619-D32980A75A27}"/>
    <dgm:cxn modelId="{4EC6DC0D-BF38-4154-94E6-058096106A2A}" type="presOf" srcId="{7593E7AA-D2B3-4E03-8AF7-B8CEF66EAA51}" destId="{0C1FA833-8B1E-4CC4-9766-E4EFBA447465}" srcOrd="0" destOrd="0" presId="urn:diagrams.loki3.com/BracketList+Icon"/>
    <dgm:cxn modelId="{49D91C8D-0B31-484E-B66F-4BF3E4B293E6}" srcId="{5C097D8C-A1D7-4A42-932D-005EC583A86E}" destId="{BD44DC74-8A97-4156-BB17-6D3EE991B11F}" srcOrd="4" destOrd="0" parTransId="{CBFA5B1F-D754-4DFD-B865-E959602EC279}" sibTransId="{01646D45-9CC4-4813-94A0-B6760E14EFCE}"/>
    <dgm:cxn modelId="{CAA75657-6425-47FD-852E-ADFBA2D74FA9}" srcId="{5C097D8C-A1D7-4A42-932D-005EC583A86E}" destId="{F426DC37-1D62-41D4-9FB4-70F419097965}" srcOrd="3" destOrd="0" parTransId="{ED5EEA28-D65D-424A-AD1E-E4E1C588C084}" sibTransId="{721D1094-C2E5-4040-917D-2C3D5E6DFE71}"/>
    <dgm:cxn modelId="{8AF912DC-76E7-43C8-9204-8968436F864C}" srcId="{5C70D84D-AB2D-438E-99F4-B368112A6317}" destId="{046798B9-B4BD-43E2-8A4D-DC638EA25D80}" srcOrd="0" destOrd="0" parTransId="{C6C664C3-9890-47D5-A0A1-A7D5AFC1FC85}" sibTransId="{13C88FDA-9C0A-4CB9-A63E-1568544C01C2}"/>
    <dgm:cxn modelId="{AC93C1D6-977F-485E-BE3C-FAA771F3E03A}" srcId="{5C70D84D-AB2D-438E-99F4-B368112A6317}" destId="{E62AA83A-6BC2-4CA0-8011-8CE3B245E9E8}" srcOrd="3" destOrd="0" parTransId="{A86D6135-6021-492D-BD06-CEDC8AB6D4CB}" sibTransId="{A382F6EB-F4D8-4256-A345-975091CA4014}"/>
    <dgm:cxn modelId="{89527055-CC02-40E0-B2D4-F0AA01D501A6}" srcId="{A7DCFF12-B4CE-422B-8385-EB26AB2B6D66}" destId="{64F21CAC-B78A-4F3F-840A-C87FF55A61BF}" srcOrd="1" destOrd="0" parTransId="{82D9C6F5-9883-49A8-998E-CAC3A430B8B0}" sibTransId="{203C59F4-456D-4C2C-9D52-62F9D11C351C}"/>
    <dgm:cxn modelId="{952DE0CA-8E58-487B-A069-7803B08090A3}" type="presOf" srcId="{5C70D84D-AB2D-438E-99F4-B368112A6317}" destId="{081D4383-D377-4BFA-9362-7A6943B1139C}" srcOrd="0" destOrd="0" presId="urn:diagrams.loki3.com/BracketList+Icon"/>
    <dgm:cxn modelId="{D308B231-9E03-4EC4-9869-AC65BEF982A1}" srcId="{021553B4-A2D4-4102-9F51-8E53D6C661FA}" destId="{1632E556-4791-4592-B6FD-4BB20891A121}" srcOrd="1" destOrd="0" parTransId="{DBFFA137-79D9-49D5-8E39-20C22EED3B17}" sibTransId="{ABAFC468-20C2-4CA4-97EE-BD3A80AE1F87}"/>
    <dgm:cxn modelId="{6293DEE1-5104-42CA-89BE-60C2644CC4A7}" srcId="{5C097D8C-A1D7-4A42-932D-005EC583A86E}" destId="{A7DCFF12-B4CE-422B-8385-EB26AB2B6D66}" srcOrd="5" destOrd="0" parTransId="{22E9B500-258D-4DA2-84EC-D24A4D6FEC94}" sibTransId="{C2E69365-9DF4-4928-B57A-E9E4175CA032}"/>
    <dgm:cxn modelId="{C4F29660-2F0E-4979-B4E8-FDBE4D04C2D4}" type="presOf" srcId="{F426DC37-1D62-41D4-9FB4-70F419097965}" destId="{9ACFFF85-8701-467E-A26F-2A34BA2D9F65}" srcOrd="0" destOrd="0" presId="urn:diagrams.loki3.com/BracketList+Icon"/>
    <dgm:cxn modelId="{D3F38F88-D654-4AC0-BCAE-B296959B33B0}" type="presParOf" srcId="{C61540B1-ED50-476B-B0C3-3383FEBE9FD5}" destId="{5E24C99E-2610-44E7-A452-B00A060E370A}" srcOrd="0" destOrd="0" presId="urn:diagrams.loki3.com/BracketList+Icon"/>
    <dgm:cxn modelId="{A053132A-DE5B-4118-AB50-D613D3111B3D}" type="presParOf" srcId="{5E24C99E-2610-44E7-A452-B00A060E370A}" destId="{BAC1ED4A-52FD-4414-898B-1B4E41703B8D}" srcOrd="0" destOrd="0" presId="urn:diagrams.loki3.com/BracketList+Icon"/>
    <dgm:cxn modelId="{3783EAF3-6448-4355-9210-80BA51FC1F26}" type="presParOf" srcId="{5E24C99E-2610-44E7-A452-B00A060E370A}" destId="{9107DE34-97B2-4964-BFF8-64ECC0632060}" srcOrd="1" destOrd="0" presId="urn:diagrams.loki3.com/BracketList+Icon"/>
    <dgm:cxn modelId="{328A5BBB-AC19-492A-AB4D-E64C16FAB1EB}" type="presParOf" srcId="{5E24C99E-2610-44E7-A452-B00A060E370A}" destId="{8C8C732A-8D8F-41F1-9A9F-36D5F6C06872}" srcOrd="2" destOrd="0" presId="urn:diagrams.loki3.com/BracketList+Icon"/>
    <dgm:cxn modelId="{00BCB028-709A-4980-9E2C-38DA01E8517E}" type="presParOf" srcId="{5E24C99E-2610-44E7-A452-B00A060E370A}" destId="{4EF50D2D-098C-40BC-A472-0F4529AF29CB}" srcOrd="3" destOrd="0" presId="urn:diagrams.loki3.com/BracketList+Icon"/>
    <dgm:cxn modelId="{2F016D02-2BA2-4431-A50F-E44421220261}" type="presParOf" srcId="{C61540B1-ED50-476B-B0C3-3383FEBE9FD5}" destId="{4FDC68B1-CE24-4418-8799-D4D910B012EA}" srcOrd="1" destOrd="0" presId="urn:diagrams.loki3.com/BracketList+Icon"/>
    <dgm:cxn modelId="{868C48B3-4855-448C-B52C-CDFE182E5BF2}" type="presParOf" srcId="{C61540B1-ED50-476B-B0C3-3383FEBE9FD5}" destId="{5017FDA1-87E6-4E2B-838F-A3497F91C1AC}" srcOrd="2" destOrd="0" presId="urn:diagrams.loki3.com/BracketList+Icon"/>
    <dgm:cxn modelId="{BAE3FFB2-5BBE-4536-B695-C41E45204D4D}" type="presParOf" srcId="{5017FDA1-87E6-4E2B-838F-A3497F91C1AC}" destId="{081D4383-D377-4BFA-9362-7A6943B1139C}" srcOrd="0" destOrd="0" presId="urn:diagrams.loki3.com/BracketList+Icon"/>
    <dgm:cxn modelId="{E76FC335-8094-4FFC-9D73-08863C03F1CC}" type="presParOf" srcId="{5017FDA1-87E6-4E2B-838F-A3497F91C1AC}" destId="{70CE4076-34E5-44DC-BB7C-A6DC0FBE7B09}" srcOrd="1" destOrd="0" presId="urn:diagrams.loki3.com/BracketList+Icon"/>
    <dgm:cxn modelId="{4A98805B-F258-4DD3-ADC0-A5188097B6A6}" type="presParOf" srcId="{5017FDA1-87E6-4E2B-838F-A3497F91C1AC}" destId="{E4E787BB-7696-4D37-9F8B-31A9EFC89315}" srcOrd="2" destOrd="0" presId="urn:diagrams.loki3.com/BracketList+Icon"/>
    <dgm:cxn modelId="{41EF534F-9E2F-478F-B9D0-2F5F5183986A}" type="presParOf" srcId="{5017FDA1-87E6-4E2B-838F-A3497F91C1AC}" destId="{7D086503-7F81-40B0-B47C-23A0E2F99F57}" srcOrd="3" destOrd="0" presId="urn:diagrams.loki3.com/BracketList+Icon"/>
    <dgm:cxn modelId="{866E0035-458E-4A6A-A471-56E56632BAF5}" type="presParOf" srcId="{C61540B1-ED50-476B-B0C3-3383FEBE9FD5}" destId="{68857EEE-47D6-4FDE-9FD9-84AAA4C731B7}" srcOrd="3" destOrd="0" presId="urn:diagrams.loki3.com/BracketList+Icon"/>
    <dgm:cxn modelId="{AD1219D1-B636-4108-B322-7A05E11FDF0C}" type="presParOf" srcId="{C61540B1-ED50-476B-B0C3-3383FEBE9FD5}" destId="{96AD1393-A5AD-4B8A-9A0C-35B40DF92E98}" srcOrd="4" destOrd="0" presId="urn:diagrams.loki3.com/BracketList+Icon"/>
    <dgm:cxn modelId="{FA360A86-2612-46FA-A6CF-A7BFAC4810B2}" type="presParOf" srcId="{96AD1393-A5AD-4B8A-9A0C-35B40DF92E98}" destId="{C47B8F3D-B9F4-4D9E-9109-7A8500D74B89}" srcOrd="0" destOrd="0" presId="urn:diagrams.loki3.com/BracketList+Icon"/>
    <dgm:cxn modelId="{1A6DD9D3-A517-4CF1-BFC9-94755B89CE16}" type="presParOf" srcId="{96AD1393-A5AD-4B8A-9A0C-35B40DF92E98}" destId="{D6A7E45C-8B93-4C95-9C25-1346070ADA2E}" srcOrd="1" destOrd="0" presId="urn:diagrams.loki3.com/BracketList+Icon"/>
    <dgm:cxn modelId="{8765BAB3-4DD6-4C2B-90B9-3826F971043C}" type="presParOf" srcId="{96AD1393-A5AD-4B8A-9A0C-35B40DF92E98}" destId="{8F83E536-B08D-4D88-B487-30261AAFD63E}" srcOrd="2" destOrd="0" presId="urn:diagrams.loki3.com/BracketList+Icon"/>
    <dgm:cxn modelId="{E4F2DFBC-75C2-4692-933F-7ECD870674F9}" type="presParOf" srcId="{96AD1393-A5AD-4B8A-9A0C-35B40DF92E98}" destId="{F983F754-3A2F-4739-9AD8-159368A6D26E}" srcOrd="3" destOrd="0" presId="urn:diagrams.loki3.com/BracketList+Icon"/>
    <dgm:cxn modelId="{EBE9F8B1-4CBA-4C28-A99B-A734A214AB3C}" type="presParOf" srcId="{C61540B1-ED50-476B-B0C3-3383FEBE9FD5}" destId="{8434F0E2-F625-4912-B9D6-65B3A6AA4DBC}" srcOrd="5" destOrd="0" presId="urn:diagrams.loki3.com/BracketList+Icon"/>
    <dgm:cxn modelId="{446E2032-78D6-4B72-AB1E-FCDD805B3846}" type="presParOf" srcId="{C61540B1-ED50-476B-B0C3-3383FEBE9FD5}" destId="{285D8AC0-76E9-46E2-AEA9-24B8F82794F7}" srcOrd="6" destOrd="0" presId="urn:diagrams.loki3.com/BracketList+Icon"/>
    <dgm:cxn modelId="{BA7EE939-65FD-4E17-BD06-BC3136D3D25D}" type="presParOf" srcId="{285D8AC0-76E9-46E2-AEA9-24B8F82794F7}" destId="{9ACFFF85-8701-467E-A26F-2A34BA2D9F65}" srcOrd="0" destOrd="0" presId="urn:diagrams.loki3.com/BracketList+Icon"/>
    <dgm:cxn modelId="{B6DB93A4-E4E2-4668-A326-84C6D420A2AD}" type="presParOf" srcId="{285D8AC0-76E9-46E2-AEA9-24B8F82794F7}" destId="{1370CD00-6A7F-4DE2-A7C7-755A7D7479B5}" srcOrd="1" destOrd="0" presId="urn:diagrams.loki3.com/BracketList+Icon"/>
    <dgm:cxn modelId="{95B30BBE-D49E-4D3A-866A-17433BCBA5DF}" type="presParOf" srcId="{285D8AC0-76E9-46E2-AEA9-24B8F82794F7}" destId="{D8B3283A-C38D-4E52-80A1-3ADD3B7BE417}" srcOrd="2" destOrd="0" presId="urn:diagrams.loki3.com/BracketList+Icon"/>
    <dgm:cxn modelId="{94A545E7-C255-45FA-BA02-0E6E873570FD}" type="presParOf" srcId="{285D8AC0-76E9-46E2-AEA9-24B8F82794F7}" destId="{FDFC0923-A6C9-413A-8110-549AB5E45C18}" srcOrd="3" destOrd="0" presId="urn:diagrams.loki3.com/BracketList+Icon"/>
    <dgm:cxn modelId="{2B1BAB6D-E7FB-402E-9740-810454537DE5}" type="presParOf" srcId="{C61540B1-ED50-476B-B0C3-3383FEBE9FD5}" destId="{2131281A-ABD4-4B50-8E10-9D8AED289AF3}" srcOrd="7" destOrd="0" presId="urn:diagrams.loki3.com/BracketList+Icon"/>
    <dgm:cxn modelId="{99AFBC50-F5B0-44D8-B5AB-36D0D014DADF}" type="presParOf" srcId="{C61540B1-ED50-476B-B0C3-3383FEBE9FD5}" destId="{52A5D12D-9DE3-4F2C-80C1-16FABD3CCAC0}" srcOrd="8" destOrd="0" presId="urn:diagrams.loki3.com/BracketList+Icon"/>
    <dgm:cxn modelId="{5DA1D7C3-80FD-43A6-88B8-D1A51DAE85E5}" type="presParOf" srcId="{52A5D12D-9DE3-4F2C-80C1-16FABD3CCAC0}" destId="{4750E7FA-27DD-4304-97C1-F56F6772E983}" srcOrd="0" destOrd="0" presId="urn:diagrams.loki3.com/BracketList+Icon"/>
    <dgm:cxn modelId="{29BA2277-920C-46AD-BA53-A3386743EE00}" type="presParOf" srcId="{52A5D12D-9DE3-4F2C-80C1-16FABD3CCAC0}" destId="{C91E77F0-AB43-46DF-A63A-B0E74005A53C}" srcOrd="1" destOrd="0" presId="urn:diagrams.loki3.com/BracketList+Icon"/>
    <dgm:cxn modelId="{00A9738F-DA03-49C1-9766-A544D202C1A3}" type="presParOf" srcId="{52A5D12D-9DE3-4F2C-80C1-16FABD3CCAC0}" destId="{CD4BF848-5DFC-498D-8AD3-5CE56EDD0295}" srcOrd="2" destOrd="0" presId="urn:diagrams.loki3.com/BracketList+Icon"/>
    <dgm:cxn modelId="{692354EC-E878-4519-880F-28B89E5F69BE}" type="presParOf" srcId="{52A5D12D-9DE3-4F2C-80C1-16FABD3CCAC0}" destId="{134BA6D9-E3AC-4DCF-B654-2B68CCA60C36}" srcOrd="3" destOrd="0" presId="urn:diagrams.loki3.com/BracketList+Icon"/>
    <dgm:cxn modelId="{8DD58CFB-E2B1-4A1F-A6CD-5CC45A5B320F}" type="presParOf" srcId="{C61540B1-ED50-476B-B0C3-3383FEBE9FD5}" destId="{0FF8A95E-FB69-4200-98F7-247875B8F4CB}" srcOrd="9" destOrd="0" presId="urn:diagrams.loki3.com/BracketList+Icon"/>
    <dgm:cxn modelId="{F7646D43-1A76-46EB-B272-39FACDEF1596}" type="presParOf" srcId="{C61540B1-ED50-476B-B0C3-3383FEBE9FD5}" destId="{EA8CD4B9-1DC7-4566-B89E-6C2A78F5D966}" srcOrd="10" destOrd="0" presId="urn:diagrams.loki3.com/BracketList+Icon"/>
    <dgm:cxn modelId="{62CF04D2-A9F6-4701-9E69-D9BAB0DBB90B}" type="presParOf" srcId="{EA8CD4B9-1DC7-4566-B89E-6C2A78F5D966}" destId="{2075F614-8E4F-4BBE-ABA5-73CE469AB23D}" srcOrd="0" destOrd="0" presId="urn:diagrams.loki3.com/BracketList+Icon"/>
    <dgm:cxn modelId="{A4C3370D-7A0C-4F44-805E-2D02E9DD357B}" type="presParOf" srcId="{EA8CD4B9-1DC7-4566-B89E-6C2A78F5D966}" destId="{55BBB0F7-F1A9-48A5-87CE-E2E50986D95E}" srcOrd="1" destOrd="0" presId="urn:diagrams.loki3.com/BracketList+Icon"/>
    <dgm:cxn modelId="{C121D7E0-B03A-4E77-9BC3-1682AA3C9CF0}" type="presParOf" srcId="{EA8CD4B9-1DC7-4566-B89E-6C2A78F5D966}" destId="{C130D316-575D-4DFB-AE17-DD9A461C507A}" srcOrd="2" destOrd="0" presId="urn:diagrams.loki3.com/BracketList+Icon"/>
    <dgm:cxn modelId="{BFBC38C7-32AE-420B-8186-D8518D0E3DF1}" type="presParOf" srcId="{EA8CD4B9-1DC7-4566-B89E-6C2A78F5D966}" destId="{0C1FA833-8B1E-4CC4-9766-E4EFBA447465}" srcOrd="3" destOrd="0" presId="urn:diagrams.loki3.com/BracketList+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FBD2DA-DA5B-4813-AA81-D543BE49B6E0}"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38852FA0-D1A1-4DBF-AEC8-77D033F27512}">
      <dgm:prSet phldrT="[Text]" custT="1"/>
      <dgm:spPr/>
      <dgm:t>
        <a:bodyPr/>
        <a:lstStyle/>
        <a:p>
          <a:r>
            <a:rPr lang="en-US" sz="2800" b="1" dirty="0" smtClean="0"/>
            <a:t>risks</a:t>
          </a:r>
          <a:endParaRPr lang="en-US" sz="2800" b="1" dirty="0"/>
        </a:p>
      </dgm:t>
    </dgm:pt>
    <dgm:pt modelId="{B3FFDF98-118A-41D6-9267-F7F677E19BCA}" type="parTrans" cxnId="{BACF0873-6CBF-4468-A180-1C34C34457A3}">
      <dgm:prSet/>
      <dgm:spPr/>
      <dgm:t>
        <a:bodyPr/>
        <a:lstStyle/>
        <a:p>
          <a:endParaRPr lang="en-US"/>
        </a:p>
      </dgm:t>
    </dgm:pt>
    <dgm:pt modelId="{92FBDDD3-05AD-4234-A958-454ABBED4A4F}" type="sibTrans" cxnId="{BACF0873-6CBF-4468-A180-1C34C34457A3}">
      <dgm:prSet/>
      <dgm:spPr/>
      <dgm:t>
        <a:bodyPr/>
        <a:lstStyle/>
        <a:p>
          <a:endParaRPr lang="en-US"/>
        </a:p>
      </dgm:t>
    </dgm:pt>
    <dgm:pt modelId="{A54545CB-1E88-40DE-9517-2B2628969478}">
      <dgm:prSet phldrT="[Text]" custT="1"/>
      <dgm:spPr>
        <a:solidFill>
          <a:srgbClr val="FF0000"/>
        </a:solidFill>
      </dgm:spPr>
      <dgm:t>
        <a:bodyPr/>
        <a:lstStyle/>
        <a:p>
          <a:r>
            <a:rPr lang="en-US" sz="2800" b="1" dirty="0" smtClean="0"/>
            <a:t>outcome</a:t>
          </a:r>
          <a:endParaRPr lang="en-US" sz="2800" b="1" dirty="0"/>
        </a:p>
      </dgm:t>
    </dgm:pt>
    <dgm:pt modelId="{2CB9CC9D-FB2B-423A-B2CD-1D67E3107CF3}" type="parTrans" cxnId="{C8E0F1BF-B3CB-47B6-BAEF-0A07BD0EAE29}">
      <dgm:prSet/>
      <dgm:spPr/>
      <dgm:t>
        <a:bodyPr/>
        <a:lstStyle/>
        <a:p>
          <a:endParaRPr lang="en-US"/>
        </a:p>
      </dgm:t>
    </dgm:pt>
    <dgm:pt modelId="{670821C2-5F88-4E21-81F0-6094255CBDB4}" type="sibTrans" cxnId="{C8E0F1BF-B3CB-47B6-BAEF-0A07BD0EAE29}">
      <dgm:prSet/>
      <dgm:spPr/>
      <dgm:t>
        <a:bodyPr/>
        <a:lstStyle/>
        <a:p>
          <a:endParaRPr lang="en-US"/>
        </a:p>
      </dgm:t>
    </dgm:pt>
    <dgm:pt modelId="{892C6062-0A5C-427E-80CD-D34BD50E5127}" type="pres">
      <dgm:prSet presAssocID="{44FBD2DA-DA5B-4813-AA81-D543BE49B6E0}" presName="Name0" presStyleCnt="0">
        <dgm:presLayoutVars>
          <dgm:dir/>
          <dgm:animOne val="branch"/>
          <dgm:animLvl val="lvl"/>
        </dgm:presLayoutVars>
      </dgm:prSet>
      <dgm:spPr/>
      <dgm:t>
        <a:bodyPr/>
        <a:lstStyle/>
        <a:p>
          <a:endParaRPr lang="en-US"/>
        </a:p>
      </dgm:t>
    </dgm:pt>
    <dgm:pt modelId="{FC8F68FA-D035-48A3-B625-64A440419863}" type="pres">
      <dgm:prSet presAssocID="{38852FA0-D1A1-4DBF-AEC8-77D033F27512}" presName="chaos" presStyleCnt="0"/>
      <dgm:spPr/>
    </dgm:pt>
    <dgm:pt modelId="{53D5AA6D-8B16-40B3-8B25-65A600705602}" type="pres">
      <dgm:prSet presAssocID="{38852FA0-D1A1-4DBF-AEC8-77D033F27512}" presName="parTx1" presStyleLbl="revTx" presStyleIdx="0" presStyleCnt="1" custScaleY="128089"/>
      <dgm:spPr/>
      <dgm:t>
        <a:bodyPr/>
        <a:lstStyle/>
        <a:p>
          <a:endParaRPr lang="en-US"/>
        </a:p>
      </dgm:t>
    </dgm:pt>
    <dgm:pt modelId="{E7AFDC41-0560-4C21-87E5-940890D8F965}" type="pres">
      <dgm:prSet presAssocID="{38852FA0-D1A1-4DBF-AEC8-77D033F27512}" presName="c1" presStyleLbl="node1" presStyleIdx="0" presStyleCnt="19" custLinFactX="321577" custLinFactNeighborX="400000" custLinFactNeighborY="45293"/>
      <dgm:spPr>
        <a:solidFill>
          <a:srgbClr val="FFFF00"/>
        </a:solidFill>
      </dgm:spPr>
    </dgm:pt>
    <dgm:pt modelId="{8BE9C078-B218-4B84-B0C1-2E8A999223A1}" type="pres">
      <dgm:prSet presAssocID="{38852FA0-D1A1-4DBF-AEC8-77D033F27512}" presName="c2" presStyleLbl="node1" presStyleIdx="1" presStyleCnt="19"/>
      <dgm:spPr/>
    </dgm:pt>
    <dgm:pt modelId="{4BF2B1D5-35F3-49B7-ADE7-C7C298BD22B8}" type="pres">
      <dgm:prSet presAssocID="{38852FA0-D1A1-4DBF-AEC8-77D033F27512}" presName="c3" presStyleLbl="node1" presStyleIdx="2" presStyleCnt="19"/>
      <dgm:spPr>
        <a:solidFill>
          <a:schemeClr val="accent6">
            <a:lumMod val="75000"/>
          </a:schemeClr>
        </a:solidFill>
      </dgm:spPr>
    </dgm:pt>
    <dgm:pt modelId="{717C5F1F-2E09-408D-B07D-3529527A7AA4}" type="pres">
      <dgm:prSet presAssocID="{38852FA0-D1A1-4DBF-AEC8-77D033F27512}" presName="c4" presStyleLbl="node1" presStyleIdx="3" presStyleCnt="19"/>
      <dgm:spPr/>
    </dgm:pt>
    <dgm:pt modelId="{D7B4E23D-3725-4F6D-8619-854CC20F6AF2}" type="pres">
      <dgm:prSet presAssocID="{38852FA0-D1A1-4DBF-AEC8-77D033F27512}" presName="c5" presStyleLbl="node1" presStyleIdx="4" presStyleCnt="19"/>
      <dgm:spPr/>
    </dgm:pt>
    <dgm:pt modelId="{B0991428-E685-44CE-B030-9072D4F5C2C6}" type="pres">
      <dgm:prSet presAssocID="{38852FA0-D1A1-4DBF-AEC8-77D033F27512}" presName="c6" presStyleLbl="node1" presStyleIdx="5" presStyleCnt="19"/>
      <dgm:spPr/>
    </dgm:pt>
    <dgm:pt modelId="{A9F0892D-FF26-4803-BF24-F2744408B9DC}" type="pres">
      <dgm:prSet presAssocID="{38852FA0-D1A1-4DBF-AEC8-77D033F27512}" presName="c7" presStyleLbl="node1" presStyleIdx="6" presStyleCnt="19" custLinFactX="-200000" custLinFactY="161103" custLinFactNeighborX="-253654" custLinFactNeighborY="200000"/>
      <dgm:spPr>
        <a:blipFill rotWithShape="0">
          <a:blip xmlns:r="http://schemas.openxmlformats.org/officeDocument/2006/relationships" r:embed="rId1"/>
          <a:stretch>
            <a:fillRect/>
          </a:stretch>
        </a:blipFill>
      </dgm:spPr>
      <dgm:t>
        <a:bodyPr/>
        <a:lstStyle/>
        <a:p>
          <a:endParaRPr lang="en-US"/>
        </a:p>
      </dgm:t>
    </dgm:pt>
    <dgm:pt modelId="{A3D1DE5F-BF87-4889-B185-EE030780DBAD}" type="pres">
      <dgm:prSet presAssocID="{38852FA0-D1A1-4DBF-AEC8-77D033F27512}" presName="c8" presStyleLbl="node1" presStyleIdx="7" presStyleCnt="19"/>
      <dgm:spPr/>
    </dgm:pt>
    <dgm:pt modelId="{52F3BBAF-8FAE-4D9B-916F-02F2BC09C098}" type="pres">
      <dgm:prSet presAssocID="{38852FA0-D1A1-4DBF-AEC8-77D033F27512}" presName="c9" presStyleLbl="node1" presStyleIdx="8" presStyleCnt="19" custLinFactX="-100000" custLinFactNeighborX="-119983" custLinFactNeighborY="-14113"/>
      <dgm:spPr/>
    </dgm:pt>
    <dgm:pt modelId="{885F3228-3FB6-4F90-A005-103EDE86B169}" type="pres">
      <dgm:prSet presAssocID="{38852FA0-D1A1-4DBF-AEC8-77D033F27512}" presName="c10" presStyleLbl="node1" presStyleIdx="9" presStyleCnt="19" custLinFactNeighborX="11861" custLinFactNeighborY="-33059"/>
      <dgm:spPr>
        <a:solidFill>
          <a:schemeClr val="accent2">
            <a:lumMod val="60000"/>
            <a:lumOff val="40000"/>
          </a:schemeClr>
        </a:solidFill>
      </dgm:spPr>
    </dgm:pt>
    <dgm:pt modelId="{AE78F0C0-92F6-45C0-B35C-8529CBA4814C}" type="pres">
      <dgm:prSet presAssocID="{38852FA0-D1A1-4DBF-AEC8-77D033F27512}" presName="c11" presStyleLbl="node1" presStyleIdx="10" presStyleCnt="19" custLinFactNeighborX="84192" custLinFactNeighborY="-23860"/>
      <dgm:spPr/>
    </dgm:pt>
    <dgm:pt modelId="{DC800349-9AFF-4FBC-86E9-9914CB3843AB}" type="pres">
      <dgm:prSet presAssocID="{38852FA0-D1A1-4DBF-AEC8-77D033F27512}" presName="c12" presStyleLbl="node1" presStyleIdx="11" presStyleCnt="19"/>
      <dgm:spPr>
        <a:solidFill>
          <a:schemeClr val="bg1">
            <a:lumMod val="65000"/>
          </a:schemeClr>
        </a:solidFill>
      </dgm:spPr>
    </dgm:pt>
    <dgm:pt modelId="{4BE6ABD4-340C-4015-B25E-6EB68E94E565}" type="pres">
      <dgm:prSet presAssocID="{38852FA0-D1A1-4DBF-AEC8-77D033F27512}" presName="c13" presStyleLbl="node1" presStyleIdx="12" presStyleCnt="19" custLinFactNeighborX="23081" custLinFactNeighborY="-25992"/>
      <dgm:spPr>
        <a:solidFill>
          <a:srgbClr val="FFC000"/>
        </a:solidFill>
      </dgm:spPr>
    </dgm:pt>
    <dgm:pt modelId="{7939CF6B-889C-40C4-AF99-B7F604B04946}" type="pres">
      <dgm:prSet presAssocID="{38852FA0-D1A1-4DBF-AEC8-77D033F27512}" presName="c14" presStyleLbl="node1" presStyleIdx="13" presStyleCnt="19"/>
      <dgm:spPr/>
    </dgm:pt>
    <dgm:pt modelId="{0291E3AF-CBB5-40DC-B37A-4470ED14AB7D}" type="pres">
      <dgm:prSet presAssocID="{38852FA0-D1A1-4DBF-AEC8-77D033F27512}" presName="c15" presStyleLbl="node1" presStyleIdx="14" presStyleCnt="19"/>
      <dgm:spPr/>
    </dgm:pt>
    <dgm:pt modelId="{240008B0-B914-4346-A2D3-BB4E6D37FE60}" type="pres">
      <dgm:prSet presAssocID="{38852FA0-D1A1-4DBF-AEC8-77D033F27512}" presName="c16" presStyleLbl="node1" presStyleIdx="15" presStyleCnt="19" custLinFactNeighborX="70704" custLinFactNeighborY="-48103"/>
      <dgm:spPr/>
    </dgm:pt>
    <dgm:pt modelId="{F96D7D76-A327-4B76-B693-DA5ADDABDA0C}" type="pres">
      <dgm:prSet presAssocID="{38852FA0-D1A1-4DBF-AEC8-77D033F27512}" presName="c17" presStyleLbl="node1" presStyleIdx="16" presStyleCnt="19" custLinFactX="-132573" custLinFactY="-100000" custLinFactNeighborX="-200000" custLinFactNeighborY="-148908"/>
      <dgm:spPr>
        <a:blipFill rotWithShape="0">
          <a:blip xmlns:r="http://schemas.openxmlformats.org/officeDocument/2006/relationships" r:embed="rId2"/>
          <a:stretch>
            <a:fillRect/>
          </a:stretch>
        </a:blipFill>
      </dgm:spPr>
      <dgm:t>
        <a:bodyPr/>
        <a:lstStyle/>
        <a:p>
          <a:endParaRPr lang="en-US"/>
        </a:p>
      </dgm:t>
    </dgm:pt>
    <dgm:pt modelId="{53C87D37-31BD-469B-B3AA-86D76074D4F1}" type="pres">
      <dgm:prSet presAssocID="{38852FA0-D1A1-4DBF-AEC8-77D033F27512}" presName="c18" presStyleLbl="node1" presStyleIdx="17" presStyleCnt="19" custLinFactY="-7079" custLinFactNeighborX="-30889" custLinFactNeighborY="-100000"/>
      <dgm:spPr/>
    </dgm:pt>
    <dgm:pt modelId="{1163E9ED-66E0-4C25-BADE-77BCEFC04BFB}" type="pres">
      <dgm:prSet presAssocID="{92FBDDD3-05AD-4234-A958-454ABBED4A4F}" presName="chevronComposite1" presStyleCnt="0"/>
      <dgm:spPr/>
    </dgm:pt>
    <dgm:pt modelId="{A93E24AE-1B52-4BE0-ABD9-C805470B7CDA}" type="pres">
      <dgm:prSet presAssocID="{92FBDDD3-05AD-4234-A958-454ABBED4A4F}" presName="chevron1" presStyleLbl="sibTrans2D1" presStyleIdx="0" presStyleCnt="2"/>
      <dgm:spPr>
        <a:noFill/>
      </dgm:spPr>
    </dgm:pt>
    <dgm:pt modelId="{F874A7B9-EF56-4315-9B0E-E185702A6449}" type="pres">
      <dgm:prSet presAssocID="{92FBDDD3-05AD-4234-A958-454ABBED4A4F}" presName="spChevron1" presStyleCnt="0"/>
      <dgm:spPr/>
    </dgm:pt>
    <dgm:pt modelId="{DE37A29C-CC6E-4A9F-9F8D-05A1482C38A5}" type="pres">
      <dgm:prSet presAssocID="{92FBDDD3-05AD-4234-A958-454ABBED4A4F}" presName="overlap" presStyleCnt="0"/>
      <dgm:spPr/>
    </dgm:pt>
    <dgm:pt modelId="{700C05FC-CD7B-4D41-940E-D04427CAE7D9}" type="pres">
      <dgm:prSet presAssocID="{92FBDDD3-05AD-4234-A958-454ABBED4A4F}" presName="chevronComposite2" presStyleCnt="0"/>
      <dgm:spPr/>
    </dgm:pt>
    <dgm:pt modelId="{6BB32655-B685-489E-89CB-FA527996BEEC}" type="pres">
      <dgm:prSet presAssocID="{92FBDDD3-05AD-4234-A958-454ABBED4A4F}" presName="chevron2" presStyleLbl="sibTrans2D1" presStyleIdx="1" presStyleCnt="2"/>
      <dgm:spPr>
        <a:noFill/>
      </dgm:spPr>
    </dgm:pt>
    <dgm:pt modelId="{0C2946C8-7C58-4A36-B0A3-E560DEA3F47D}" type="pres">
      <dgm:prSet presAssocID="{92FBDDD3-05AD-4234-A958-454ABBED4A4F}" presName="spChevron2" presStyleCnt="0"/>
      <dgm:spPr/>
    </dgm:pt>
    <dgm:pt modelId="{078A8356-4CE5-4A96-93DA-0BA713033B35}" type="pres">
      <dgm:prSet presAssocID="{A54545CB-1E88-40DE-9517-2B2628969478}" presName="last" presStyleCnt="0"/>
      <dgm:spPr/>
    </dgm:pt>
    <dgm:pt modelId="{BA459B73-A14A-492F-9F4C-972142872EEA}" type="pres">
      <dgm:prSet presAssocID="{A54545CB-1E88-40DE-9517-2B2628969478}" presName="circleTx" presStyleLbl="node1" presStyleIdx="18" presStyleCnt="19" custLinFactNeighborX="-7506" custLinFactNeighborY="-5862"/>
      <dgm:spPr/>
      <dgm:t>
        <a:bodyPr/>
        <a:lstStyle/>
        <a:p>
          <a:endParaRPr lang="en-US"/>
        </a:p>
      </dgm:t>
    </dgm:pt>
    <dgm:pt modelId="{3D9BFE66-CAD2-4CEB-902D-92D9FDB1C536}" type="pres">
      <dgm:prSet presAssocID="{A54545CB-1E88-40DE-9517-2B2628969478}" presName="spN" presStyleCnt="0"/>
      <dgm:spPr/>
    </dgm:pt>
  </dgm:ptLst>
  <dgm:cxnLst>
    <dgm:cxn modelId="{42FBE5C6-225C-44A3-8C8E-99D7E5EF5BB6}" type="presOf" srcId="{38852FA0-D1A1-4DBF-AEC8-77D033F27512}" destId="{53D5AA6D-8B16-40B3-8B25-65A600705602}" srcOrd="0" destOrd="0" presId="urn:microsoft.com/office/officeart/2009/3/layout/RandomtoResultProcess"/>
    <dgm:cxn modelId="{C0545CBF-78C7-4B7A-B78F-DE2C3BBA0929}" type="presOf" srcId="{44FBD2DA-DA5B-4813-AA81-D543BE49B6E0}" destId="{892C6062-0A5C-427E-80CD-D34BD50E5127}" srcOrd="0" destOrd="0" presId="urn:microsoft.com/office/officeart/2009/3/layout/RandomtoResultProcess"/>
    <dgm:cxn modelId="{8DDD0108-33D4-4F16-B773-776AC4EB3BC0}" type="presOf" srcId="{A54545CB-1E88-40DE-9517-2B2628969478}" destId="{BA459B73-A14A-492F-9F4C-972142872EEA}" srcOrd="0" destOrd="0" presId="urn:microsoft.com/office/officeart/2009/3/layout/RandomtoResultProcess"/>
    <dgm:cxn modelId="{C8E0F1BF-B3CB-47B6-BAEF-0A07BD0EAE29}" srcId="{44FBD2DA-DA5B-4813-AA81-D543BE49B6E0}" destId="{A54545CB-1E88-40DE-9517-2B2628969478}" srcOrd="1" destOrd="0" parTransId="{2CB9CC9D-FB2B-423A-B2CD-1D67E3107CF3}" sibTransId="{670821C2-5F88-4E21-81F0-6094255CBDB4}"/>
    <dgm:cxn modelId="{BACF0873-6CBF-4468-A180-1C34C34457A3}" srcId="{44FBD2DA-DA5B-4813-AA81-D543BE49B6E0}" destId="{38852FA0-D1A1-4DBF-AEC8-77D033F27512}" srcOrd="0" destOrd="0" parTransId="{B3FFDF98-118A-41D6-9267-F7F677E19BCA}" sibTransId="{92FBDDD3-05AD-4234-A958-454ABBED4A4F}"/>
    <dgm:cxn modelId="{7DD555E1-69EE-456F-94E6-E2AA6522C452}" type="presParOf" srcId="{892C6062-0A5C-427E-80CD-D34BD50E5127}" destId="{FC8F68FA-D035-48A3-B625-64A440419863}" srcOrd="0" destOrd="0" presId="urn:microsoft.com/office/officeart/2009/3/layout/RandomtoResultProcess"/>
    <dgm:cxn modelId="{1FB38DF0-E397-4DAF-A9C6-25C6362D506F}" type="presParOf" srcId="{FC8F68FA-D035-48A3-B625-64A440419863}" destId="{53D5AA6D-8B16-40B3-8B25-65A600705602}" srcOrd="0" destOrd="0" presId="urn:microsoft.com/office/officeart/2009/3/layout/RandomtoResultProcess"/>
    <dgm:cxn modelId="{E65F62BD-F4DF-46C4-9499-9C091EE40563}" type="presParOf" srcId="{FC8F68FA-D035-48A3-B625-64A440419863}" destId="{E7AFDC41-0560-4C21-87E5-940890D8F965}" srcOrd="1" destOrd="0" presId="urn:microsoft.com/office/officeart/2009/3/layout/RandomtoResultProcess"/>
    <dgm:cxn modelId="{667F2132-A2C9-48DC-95CE-548A2CA57D80}" type="presParOf" srcId="{FC8F68FA-D035-48A3-B625-64A440419863}" destId="{8BE9C078-B218-4B84-B0C1-2E8A999223A1}" srcOrd="2" destOrd="0" presId="urn:microsoft.com/office/officeart/2009/3/layout/RandomtoResultProcess"/>
    <dgm:cxn modelId="{5380D1B3-AAEF-494D-81B5-90C048569003}" type="presParOf" srcId="{FC8F68FA-D035-48A3-B625-64A440419863}" destId="{4BF2B1D5-35F3-49B7-ADE7-C7C298BD22B8}" srcOrd="3" destOrd="0" presId="urn:microsoft.com/office/officeart/2009/3/layout/RandomtoResultProcess"/>
    <dgm:cxn modelId="{B65AC1B3-79BA-4BDB-93D8-2476E7706C31}" type="presParOf" srcId="{FC8F68FA-D035-48A3-B625-64A440419863}" destId="{717C5F1F-2E09-408D-B07D-3529527A7AA4}" srcOrd="4" destOrd="0" presId="urn:microsoft.com/office/officeart/2009/3/layout/RandomtoResultProcess"/>
    <dgm:cxn modelId="{E7ED45A2-FD0A-461F-8C31-A4934B0AFD3E}" type="presParOf" srcId="{FC8F68FA-D035-48A3-B625-64A440419863}" destId="{D7B4E23D-3725-4F6D-8619-854CC20F6AF2}" srcOrd="5" destOrd="0" presId="urn:microsoft.com/office/officeart/2009/3/layout/RandomtoResultProcess"/>
    <dgm:cxn modelId="{9C0229CA-B4F5-48E3-B752-ED9EB78452D5}" type="presParOf" srcId="{FC8F68FA-D035-48A3-B625-64A440419863}" destId="{B0991428-E685-44CE-B030-9072D4F5C2C6}" srcOrd="6" destOrd="0" presId="urn:microsoft.com/office/officeart/2009/3/layout/RandomtoResultProcess"/>
    <dgm:cxn modelId="{29FE4564-3D48-4EAD-A11B-A08E32E96DDC}" type="presParOf" srcId="{FC8F68FA-D035-48A3-B625-64A440419863}" destId="{A9F0892D-FF26-4803-BF24-F2744408B9DC}" srcOrd="7" destOrd="0" presId="urn:microsoft.com/office/officeart/2009/3/layout/RandomtoResultProcess"/>
    <dgm:cxn modelId="{64857754-9FB4-4DA1-8406-89B5AEE732B7}" type="presParOf" srcId="{FC8F68FA-D035-48A3-B625-64A440419863}" destId="{A3D1DE5F-BF87-4889-B185-EE030780DBAD}" srcOrd="8" destOrd="0" presId="urn:microsoft.com/office/officeart/2009/3/layout/RandomtoResultProcess"/>
    <dgm:cxn modelId="{FF142305-2F16-449A-9E2A-A31E456B9CEE}" type="presParOf" srcId="{FC8F68FA-D035-48A3-B625-64A440419863}" destId="{52F3BBAF-8FAE-4D9B-916F-02F2BC09C098}" srcOrd="9" destOrd="0" presId="urn:microsoft.com/office/officeart/2009/3/layout/RandomtoResultProcess"/>
    <dgm:cxn modelId="{D6EAA84A-4B97-4011-8EF5-8ADB424819B9}" type="presParOf" srcId="{FC8F68FA-D035-48A3-B625-64A440419863}" destId="{885F3228-3FB6-4F90-A005-103EDE86B169}" srcOrd="10" destOrd="0" presId="urn:microsoft.com/office/officeart/2009/3/layout/RandomtoResultProcess"/>
    <dgm:cxn modelId="{13E3EB63-588B-4CAC-9B60-30531FC29F92}" type="presParOf" srcId="{FC8F68FA-D035-48A3-B625-64A440419863}" destId="{AE78F0C0-92F6-45C0-B35C-8529CBA4814C}" srcOrd="11" destOrd="0" presId="urn:microsoft.com/office/officeart/2009/3/layout/RandomtoResultProcess"/>
    <dgm:cxn modelId="{E4056688-ACB5-4A66-9EBD-B639D805E2FE}" type="presParOf" srcId="{FC8F68FA-D035-48A3-B625-64A440419863}" destId="{DC800349-9AFF-4FBC-86E9-9914CB3843AB}" srcOrd="12" destOrd="0" presId="urn:microsoft.com/office/officeart/2009/3/layout/RandomtoResultProcess"/>
    <dgm:cxn modelId="{570F1644-CFE0-48A4-B081-7D551879FF10}" type="presParOf" srcId="{FC8F68FA-D035-48A3-B625-64A440419863}" destId="{4BE6ABD4-340C-4015-B25E-6EB68E94E565}" srcOrd="13" destOrd="0" presId="urn:microsoft.com/office/officeart/2009/3/layout/RandomtoResultProcess"/>
    <dgm:cxn modelId="{E95145B2-C995-4B64-B6DE-6C367F0D5FE4}" type="presParOf" srcId="{FC8F68FA-D035-48A3-B625-64A440419863}" destId="{7939CF6B-889C-40C4-AF99-B7F604B04946}" srcOrd="14" destOrd="0" presId="urn:microsoft.com/office/officeart/2009/3/layout/RandomtoResultProcess"/>
    <dgm:cxn modelId="{3260D79A-5A98-4753-A72A-7C0858F3403D}" type="presParOf" srcId="{FC8F68FA-D035-48A3-B625-64A440419863}" destId="{0291E3AF-CBB5-40DC-B37A-4470ED14AB7D}" srcOrd="15" destOrd="0" presId="urn:microsoft.com/office/officeart/2009/3/layout/RandomtoResultProcess"/>
    <dgm:cxn modelId="{63AA0D81-0675-4D7C-8FEC-491AD20EA181}" type="presParOf" srcId="{FC8F68FA-D035-48A3-B625-64A440419863}" destId="{240008B0-B914-4346-A2D3-BB4E6D37FE60}" srcOrd="16" destOrd="0" presId="urn:microsoft.com/office/officeart/2009/3/layout/RandomtoResultProcess"/>
    <dgm:cxn modelId="{6965B408-A4DD-458D-A251-1DE0DFFBB04D}" type="presParOf" srcId="{FC8F68FA-D035-48A3-B625-64A440419863}" destId="{F96D7D76-A327-4B76-B693-DA5ADDABDA0C}" srcOrd="17" destOrd="0" presId="urn:microsoft.com/office/officeart/2009/3/layout/RandomtoResultProcess"/>
    <dgm:cxn modelId="{7D37F61B-FAD8-4B83-9549-71847F23F206}" type="presParOf" srcId="{FC8F68FA-D035-48A3-B625-64A440419863}" destId="{53C87D37-31BD-469B-B3AA-86D76074D4F1}" srcOrd="18" destOrd="0" presId="urn:microsoft.com/office/officeart/2009/3/layout/RandomtoResultProcess"/>
    <dgm:cxn modelId="{2B1DDC54-8B09-4CDB-876E-A1D728C2B728}" type="presParOf" srcId="{892C6062-0A5C-427E-80CD-D34BD50E5127}" destId="{1163E9ED-66E0-4C25-BADE-77BCEFC04BFB}" srcOrd="1" destOrd="0" presId="urn:microsoft.com/office/officeart/2009/3/layout/RandomtoResultProcess"/>
    <dgm:cxn modelId="{39D0CD04-73BE-4ABA-8794-DAA1B3C78E96}" type="presParOf" srcId="{1163E9ED-66E0-4C25-BADE-77BCEFC04BFB}" destId="{A93E24AE-1B52-4BE0-ABD9-C805470B7CDA}" srcOrd="0" destOrd="0" presId="urn:microsoft.com/office/officeart/2009/3/layout/RandomtoResultProcess"/>
    <dgm:cxn modelId="{85420EF2-82E9-481F-820E-A781B92DA353}" type="presParOf" srcId="{1163E9ED-66E0-4C25-BADE-77BCEFC04BFB}" destId="{F874A7B9-EF56-4315-9B0E-E185702A6449}" srcOrd="1" destOrd="0" presId="urn:microsoft.com/office/officeart/2009/3/layout/RandomtoResultProcess"/>
    <dgm:cxn modelId="{98B05093-B5A8-4734-9719-A84AE4DEB584}" type="presParOf" srcId="{892C6062-0A5C-427E-80CD-D34BD50E5127}" destId="{DE37A29C-CC6E-4A9F-9F8D-05A1482C38A5}" srcOrd="2" destOrd="0" presId="urn:microsoft.com/office/officeart/2009/3/layout/RandomtoResultProcess"/>
    <dgm:cxn modelId="{0E7C08CC-1E90-476E-B483-6D24EF1AD0D7}" type="presParOf" srcId="{892C6062-0A5C-427E-80CD-D34BD50E5127}" destId="{700C05FC-CD7B-4D41-940E-D04427CAE7D9}" srcOrd="3" destOrd="0" presId="urn:microsoft.com/office/officeart/2009/3/layout/RandomtoResultProcess"/>
    <dgm:cxn modelId="{E338213A-7926-4286-8959-5CC14C2636DF}" type="presParOf" srcId="{700C05FC-CD7B-4D41-940E-D04427CAE7D9}" destId="{6BB32655-B685-489E-89CB-FA527996BEEC}" srcOrd="0" destOrd="0" presId="urn:microsoft.com/office/officeart/2009/3/layout/RandomtoResultProcess"/>
    <dgm:cxn modelId="{46CC39D7-F9A0-46EB-A65F-80558464A57A}" type="presParOf" srcId="{700C05FC-CD7B-4D41-940E-D04427CAE7D9}" destId="{0C2946C8-7C58-4A36-B0A3-E560DEA3F47D}" srcOrd="1" destOrd="0" presId="urn:microsoft.com/office/officeart/2009/3/layout/RandomtoResultProcess"/>
    <dgm:cxn modelId="{B40B1583-5B09-4F9B-8789-949B3054A9BE}" type="presParOf" srcId="{892C6062-0A5C-427E-80CD-D34BD50E5127}" destId="{078A8356-4CE5-4A96-93DA-0BA713033B35}" srcOrd="4" destOrd="0" presId="urn:microsoft.com/office/officeart/2009/3/layout/RandomtoResultProcess"/>
    <dgm:cxn modelId="{D7BD3924-349C-440A-AD1B-DAFF989B5E6E}" type="presParOf" srcId="{078A8356-4CE5-4A96-93DA-0BA713033B35}" destId="{BA459B73-A14A-492F-9F4C-972142872EEA}" srcOrd="0" destOrd="0" presId="urn:microsoft.com/office/officeart/2009/3/layout/RandomtoResultProcess"/>
    <dgm:cxn modelId="{2E809605-C556-47A2-BC65-6151577704F8}" type="presParOf" srcId="{078A8356-4CE5-4A96-93DA-0BA713033B35}" destId="{3D9BFE66-CAD2-4CEB-902D-92D9FDB1C536}"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AD351-9EBF-4321-A869-2040D97390F8}">
      <dsp:nvSpPr>
        <dsp:cNvPr id="0" name=""/>
        <dsp:cNvSpPr/>
      </dsp:nvSpPr>
      <dsp:spPr>
        <a:xfrm>
          <a:off x="1266123" y="10253"/>
          <a:ext cx="2191130" cy="2191463"/>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9DBAB5B2-CA5A-4D68-893B-C121160A3EDE}">
      <dsp:nvSpPr>
        <dsp:cNvPr id="0" name=""/>
        <dsp:cNvSpPr/>
      </dsp:nvSpPr>
      <dsp:spPr>
        <a:xfrm>
          <a:off x="1750435" y="801438"/>
          <a:ext cx="1217569" cy="608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i="1" kern="1200" dirty="0" smtClean="0"/>
            <a:t>family</a:t>
          </a:r>
          <a:endParaRPr lang="en-US" sz="2000" i="1" kern="1200" dirty="0"/>
        </a:p>
      </dsp:txBody>
      <dsp:txXfrm>
        <a:off x="1750435" y="801438"/>
        <a:ext cx="1217569" cy="608638"/>
      </dsp:txXfrm>
    </dsp:sp>
    <dsp:sp modelId="{AD33FD19-B115-4E55-AC71-F5A80261AAED}">
      <dsp:nvSpPr>
        <dsp:cNvPr id="0" name=""/>
        <dsp:cNvSpPr/>
      </dsp:nvSpPr>
      <dsp:spPr>
        <a:xfrm>
          <a:off x="657544" y="1269412"/>
          <a:ext cx="2191130" cy="2191463"/>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E5995543-9E81-46DB-A24C-B10F066E3FC9}">
      <dsp:nvSpPr>
        <dsp:cNvPr id="0" name=""/>
        <dsp:cNvSpPr/>
      </dsp:nvSpPr>
      <dsp:spPr>
        <a:xfrm>
          <a:off x="1067819" y="2067880"/>
          <a:ext cx="1370580" cy="608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i="1" kern="1200" dirty="0" smtClean="0"/>
            <a:t>pregnancy</a:t>
          </a:r>
          <a:endParaRPr lang="en-US" sz="2000" i="1" kern="1200" dirty="0"/>
        </a:p>
      </dsp:txBody>
      <dsp:txXfrm>
        <a:off x="1067819" y="2067880"/>
        <a:ext cx="1370580" cy="608638"/>
      </dsp:txXfrm>
    </dsp:sp>
    <dsp:sp modelId="{F76455FD-B922-4CF0-AAAD-F5B790F7D09B}">
      <dsp:nvSpPr>
        <dsp:cNvPr id="0" name=""/>
        <dsp:cNvSpPr/>
      </dsp:nvSpPr>
      <dsp:spPr>
        <a:xfrm>
          <a:off x="1422074" y="2679251"/>
          <a:ext cx="1882520" cy="1883275"/>
        </a:xfrm>
        <a:prstGeom prst="blockArc">
          <a:avLst>
            <a:gd name="adj1" fmla="val 13500000"/>
            <a:gd name="adj2" fmla="val 10800000"/>
            <a:gd name="adj3" fmla="val 1274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46AF4266-C0D9-4FD7-ADF2-664CF77AB754}">
      <dsp:nvSpPr>
        <dsp:cNvPr id="0" name=""/>
        <dsp:cNvSpPr/>
      </dsp:nvSpPr>
      <dsp:spPr>
        <a:xfrm>
          <a:off x="1753315" y="3336144"/>
          <a:ext cx="1217569" cy="608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i="1" kern="1200" dirty="0" smtClean="0"/>
            <a:t>child</a:t>
          </a:r>
          <a:endParaRPr lang="en-US" sz="2000" i="1" kern="1200" dirty="0"/>
        </a:p>
      </dsp:txBody>
      <dsp:txXfrm>
        <a:off x="1753315" y="3336144"/>
        <a:ext cx="1217569" cy="6086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330DB-BD6A-4CE4-B35C-8FB9B71B897C}" type="datetimeFigureOut">
              <a:rPr lang="en-US" smtClean="0"/>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8FF63-F862-4A13-B8AF-5968F9CABBCF}" type="slidenum">
              <a:rPr lang="en-US" smtClean="0"/>
              <a:t>‹#›</a:t>
            </a:fld>
            <a:endParaRPr lang="en-US"/>
          </a:p>
        </p:txBody>
      </p:sp>
    </p:spTree>
    <p:extLst>
      <p:ext uri="{BB962C8B-B14F-4D97-AF65-F5344CB8AC3E}">
        <p14:creationId xmlns:p14="http://schemas.microsoft.com/office/powerpoint/2010/main" val="18659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881BAF-AE81-4D4C-BF89-88D18433DEA0}" type="slidenum">
              <a:rPr lang="en-US" smtClean="0"/>
              <a:t>6</a:t>
            </a:fld>
            <a:endParaRPr lang="en-US" dirty="0"/>
          </a:p>
        </p:txBody>
      </p:sp>
    </p:spTree>
    <p:extLst>
      <p:ext uri="{BB962C8B-B14F-4D97-AF65-F5344CB8AC3E}">
        <p14:creationId xmlns:p14="http://schemas.microsoft.com/office/powerpoint/2010/main" val="31510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4A3965-051A-42EC-AA71-26978759532A}" type="slidenum">
              <a:rPr lang="en-US" smtClean="0"/>
              <a:t>7</a:t>
            </a:fld>
            <a:endParaRPr lang="en-US" dirty="0"/>
          </a:p>
        </p:txBody>
      </p:sp>
    </p:spTree>
    <p:extLst>
      <p:ext uri="{BB962C8B-B14F-4D97-AF65-F5344CB8AC3E}">
        <p14:creationId xmlns:p14="http://schemas.microsoft.com/office/powerpoint/2010/main" val="42252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as such, we choose to view</a:t>
            </a:r>
            <a:r>
              <a:rPr lang="en-US" baseline="0" dirty="0" smtClean="0"/>
              <a:t> a referral to CPS as a measure of “familial disorganization or dysfunction” that may place a child at risk of harm from maltreatment (either current, or future) and treat the referral itself, rather than any classification, as providing practical and valuable descriptive information</a:t>
            </a:r>
            <a:endParaRPr lang="en-US" dirty="0"/>
          </a:p>
        </p:txBody>
      </p:sp>
      <p:sp>
        <p:nvSpPr>
          <p:cNvPr id="4" name="Slide Number Placeholder 3"/>
          <p:cNvSpPr>
            <a:spLocks noGrp="1"/>
          </p:cNvSpPr>
          <p:nvPr>
            <p:ph type="sldNum" sz="quarter" idx="10"/>
          </p:nvPr>
        </p:nvSpPr>
        <p:spPr/>
        <p:txBody>
          <a:bodyPr/>
          <a:lstStyle/>
          <a:p>
            <a:fld id="{E7FD7AC4-D133-4C64-9C22-DBC74F2E0D27}" type="slidenum">
              <a:rPr lang="en-US" smtClean="0"/>
              <a:t>8</a:t>
            </a:fld>
            <a:endParaRPr lang="en-US"/>
          </a:p>
        </p:txBody>
      </p:sp>
    </p:spTree>
    <p:extLst>
      <p:ext uri="{BB962C8B-B14F-4D97-AF65-F5344CB8AC3E}">
        <p14:creationId xmlns:p14="http://schemas.microsoft.com/office/powerpoint/2010/main" val="2416537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881BAF-AE81-4D4C-BF89-88D18433DEA0}" type="slidenum">
              <a:rPr lang="en-US" smtClean="0"/>
              <a:t>9</a:t>
            </a:fld>
            <a:endParaRPr lang="en-US"/>
          </a:p>
        </p:txBody>
      </p:sp>
    </p:spTree>
    <p:extLst>
      <p:ext uri="{BB962C8B-B14F-4D97-AF65-F5344CB8AC3E}">
        <p14:creationId xmlns:p14="http://schemas.microsoft.com/office/powerpoint/2010/main" val="2481364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4A3965-051A-42EC-AA71-26978759532A}" type="slidenum">
              <a:rPr lang="en-US" smtClean="0"/>
              <a:t>19</a:t>
            </a:fld>
            <a:endParaRPr lang="en-US" dirty="0"/>
          </a:p>
        </p:txBody>
      </p:sp>
    </p:spTree>
    <p:extLst>
      <p:ext uri="{BB962C8B-B14F-4D97-AF65-F5344CB8AC3E}">
        <p14:creationId xmlns:p14="http://schemas.microsoft.com/office/powerpoint/2010/main" val="422529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sng" dirty="0" smtClean="0"/>
              <a:t>first</a:t>
            </a:r>
            <a:r>
              <a:rPr lang="en-US" sz="1200" dirty="0" smtClean="0"/>
              <a:t> prospective birth cohort analysis of injury mortality among children reported to child protective services</a:t>
            </a:r>
          </a:p>
          <a:p>
            <a:r>
              <a:rPr lang="en-US" sz="1200" dirty="0" smtClean="0"/>
              <a:t>captures </a:t>
            </a:r>
            <a:r>
              <a:rPr lang="en-US" sz="1200" i="1" u="sng" dirty="0" smtClean="0"/>
              <a:t>all</a:t>
            </a:r>
            <a:r>
              <a:rPr lang="en-US" sz="1200" dirty="0" smtClean="0"/>
              <a:t> children reported for maltreatment (including those screened out over the phone)</a:t>
            </a:r>
          </a:p>
          <a:p>
            <a:r>
              <a:rPr lang="en-US" sz="1200" dirty="0" smtClean="0"/>
              <a:t>examines </a:t>
            </a:r>
            <a:r>
              <a:rPr lang="en-US" sz="1200" i="1" u="sng" dirty="0" smtClean="0"/>
              <a:t>both</a:t>
            </a:r>
            <a:r>
              <a:rPr lang="en-US" sz="1200" dirty="0" smtClean="0"/>
              <a:t> unintentional and intentional injury fatalities</a:t>
            </a:r>
          </a:p>
          <a:p>
            <a:r>
              <a:rPr lang="en-US" sz="1200" dirty="0" smtClean="0"/>
              <a:t>controls for </a:t>
            </a:r>
            <a:r>
              <a:rPr lang="en-US" sz="1200" dirty="0" err="1" smtClean="0"/>
              <a:t>sociodemographic</a:t>
            </a:r>
            <a:r>
              <a:rPr lang="en-US" sz="1200" dirty="0" smtClean="0"/>
              <a:t> </a:t>
            </a:r>
            <a:r>
              <a:rPr lang="en-US" sz="1200" i="1" u="sng" dirty="0" smtClean="0"/>
              <a:t>risk factors </a:t>
            </a:r>
            <a:r>
              <a:rPr lang="en-US" sz="1200" dirty="0" smtClean="0"/>
              <a:t>present at birth</a:t>
            </a:r>
          </a:p>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23</a:t>
            </a:fld>
            <a:endParaRPr lang="en-US" dirty="0"/>
          </a:p>
        </p:txBody>
      </p:sp>
    </p:spTree>
    <p:extLst>
      <p:ext uri="{BB962C8B-B14F-4D97-AF65-F5344CB8AC3E}">
        <p14:creationId xmlns:p14="http://schemas.microsoft.com/office/powerpoint/2010/main" val="2067415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4A3965-051A-42EC-AA71-26978759532A}" type="slidenum">
              <a:rPr lang="en-US" smtClean="0"/>
              <a:t>25</a:t>
            </a:fld>
            <a:endParaRPr lang="en-US"/>
          </a:p>
        </p:txBody>
      </p:sp>
    </p:spTree>
    <p:extLst>
      <p:ext uri="{BB962C8B-B14F-4D97-AF65-F5344CB8AC3E}">
        <p14:creationId xmlns:p14="http://schemas.microsoft.com/office/powerpoint/2010/main" val="2881445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2457D10-0D37-4B6F-BBD6-26F5A1F8748C}" type="datetimeFigureOut">
              <a:rPr lang="en-US" smtClean="0"/>
              <a:t>5/8/2013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137DE-5778-4973-8EC8-21DEEF19827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57D10-0D37-4B6F-BBD6-26F5A1F8748C}"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137DE-5778-4973-8EC8-21DEEF1982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2457D10-0D37-4B6F-BBD6-26F5A1F8748C}" type="datetimeFigureOut">
              <a:rPr lang="en-US" smtClean="0"/>
              <a:t>5/8/2013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137DE-5778-4973-8EC8-21DEEF19827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57D10-0D37-4B6F-BBD6-26F5A1F8748C}"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57D10-0D37-4B6F-BBD6-26F5A1F8748C}" type="datetimeFigureOut">
              <a:rPr lang="en-US" smtClean="0"/>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137DE-5778-4973-8EC8-21DEEF19827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457D10-0D37-4B6F-BBD6-26F5A1F8748C}"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137DE-5778-4973-8EC8-21DEEF19827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2457D10-0D37-4B6F-BBD6-26F5A1F8748C}"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137DE-5778-4973-8EC8-21DEEF1982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137DE-5778-4973-8EC8-21DEEF19827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2457D10-0D37-4B6F-BBD6-26F5A1F8748C}" type="datetimeFigureOut">
              <a:rPr lang="en-US" smtClean="0"/>
              <a:t>5/8/2013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137DE-5778-4973-8EC8-21DEEF1982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pd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97931"/>
            <a:ext cx="9144000" cy="680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1676400"/>
            <a:ext cx="6806267" cy="2590800"/>
          </a:xfrm>
        </p:spPr>
        <p:txBody>
          <a:bodyPr/>
          <a:lstStyle/>
          <a:p>
            <a:pPr>
              <a:defRPr/>
            </a:pPr>
            <a:r>
              <a:rPr lang="en-US" sz="3000" cap="none" dirty="0" smtClean="0"/>
              <a:t/>
            </a:r>
            <a:br>
              <a:rPr lang="en-US" sz="3000" cap="none" dirty="0" smtClean="0"/>
            </a:br>
            <a:r>
              <a:rPr lang="en-US" sz="3000" cap="none" dirty="0" smtClean="0">
                <a:solidFill>
                  <a:schemeClr val="accent6">
                    <a:lumMod val="75000"/>
                  </a:schemeClr>
                </a:solidFill>
              </a:rPr>
              <a:t>Record </a:t>
            </a:r>
            <a:r>
              <a:rPr lang="en-US" sz="3000" cap="none" dirty="0">
                <a:solidFill>
                  <a:schemeClr val="accent6">
                    <a:lumMod val="75000"/>
                  </a:schemeClr>
                </a:solidFill>
              </a:rPr>
              <a:t>L</a:t>
            </a:r>
            <a:r>
              <a:rPr lang="en-US" sz="3000" cap="none" dirty="0" smtClean="0">
                <a:solidFill>
                  <a:schemeClr val="accent6">
                    <a:lumMod val="75000"/>
                  </a:schemeClr>
                </a:solidFill>
              </a:rPr>
              <a:t>inkage as </a:t>
            </a:r>
            <a:r>
              <a:rPr lang="en-US" sz="3000" cap="none" dirty="0" smtClean="0">
                <a:solidFill>
                  <a:schemeClr val="accent6">
                    <a:lumMod val="75000"/>
                  </a:schemeClr>
                </a:solidFill>
              </a:rPr>
              <a:t>a Policy Tool : </a:t>
            </a:r>
            <a:r>
              <a:rPr lang="en-US" sz="3000" cap="none" dirty="0" smtClean="0"/>
              <a:t/>
            </a:r>
            <a:br>
              <a:rPr lang="en-US" sz="3000" cap="none" dirty="0" smtClean="0"/>
            </a:br>
            <a:r>
              <a:rPr lang="en-US" sz="3000" cap="none" dirty="0" smtClean="0">
                <a:solidFill>
                  <a:schemeClr val="accent6">
                    <a:lumMod val="60000"/>
                    <a:lumOff val="40000"/>
                  </a:schemeClr>
                </a:solidFill>
              </a:rPr>
              <a:t>A </a:t>
            </a:r>
            <a:r>
              <a:rPr lang="en-US" sz="3000" cap="none" dirty="0">
                <a:solidFill>
                  <a:schemeClr val="accent6">
                    <a:lumMod val="60000"/>
                    <a:lumOff val="40000"/>
                  </a:schemeClr>
                </a:solidFill>
              </a:rPr>
              <a:t>C</a:t>
            </a:r>
            <a:r>
              <a:rPr lang="en-US" sz="3000" cap="none" dirty="0" smtClean="0">
                <a:solidFill>
                  <a:schemeClr val="accent6">
                    <a:lumMod val="60000"/>
                    <a:lumOff val="40000"/>
                  </a:schemeClr>
                </a:solidFill>
              </a:rPr>
              <a:t>hild </a:t>
            </a:r>
            <a:r>
              <a:rPr lang="en-US" sz="3000" cap="none" dirty="0" smtClean="0">
                <a:solidFill>
                  <a:schemeClr val="accent6">
                    <a:lumMod val="60000"/>
                    <a:lumOff val="40000"/>
                  </a:schemeClr>
                </a:solidFill>
              </a:rPr>
              <a:t>Welfare </a:t>
            </a:r>
            <a:r>
              <a:rPr lang="en-US" sz="3000" cap="none" dirty="0">
                <a:solidFill>
                  <a:schemeClr val="accent6">
                    <a:lumMod val="60000"/>
                    <a:lumOff val="40000"/>
                  </a:schemeClr>
                </a:solidFill>
              </a:rPr>
              <a:t>C</a:t>
            </a:r>
            <a:r>
              <a:rPr lang="en-US" sz="3000" cap="none" dirty="0" smtClean="0">
                <a:solidFill>
                  <a:schemeClr val="accent6">
                    <a:lumMod val="60000"/>
                    <a:lumOff val="40000"/>
                  </a:schemeClr>
                </a:solidFill>
              </a:rPr>
              <a:t>ase </a:t>
            </a:r>
            <a:r>
              <a:rPr lang="en-US" sz="3000" cap="none" dirty="0">
                <a:solidFill>
                  <a:schemeClr val="accent6">
                    <a:lumMod val="60000"/>
                    <a:lumOff val="40000"/>
                  </a:schemeClr>
                </a:solidFill>
              </a:rPr>
              <a:t>S</a:t>
            </a:r>
            <a:r>
              <a:rPr lang="en-US" sz="3000" cap="none" dirty="0" smtClean="0">
                <a:solidFill>
                  <a:schemeClr val="accent6">
                    <a:lumMod val="60000"/>
                    <a:lumOff val="40000"/>
                  </a:schemeClr>
                </a:solidFill>
              </a:rPr>
              <a:t>tudy</a:t>
            </a:r>
            <a:r>
              <a:rPr lang="en-US" sz="3000" b="1" i="1" cap="none" dirty="0" smtClean="0">
                <a:solidFill>
                  <a:schemeClr val="accent6">
                    <a:lumMod val="60000"/>
                    <a:lumOff val="40000"/>
                  </a:schemeClr>
                </a:solidFill>
                <a:latin typeface="Palatino Linotype" pitchFamily="18" charset="0"/>
                <a:cs typeface="Arial"/>
              </a:rPr>
              <a:t/>
            </a:r>
            <a:br>
              <a:rPr lang="en-US" sz="3000" b="1" i="1" cap="none" dirty="0" smtClean="0">
                <a:solidFill>
                  <a:schemeClr val="accent6">
                    <a:lumMod val="60000"/>
                    <a:lumOff val="40000"/>
                  </a:schemeClr>
                </a:solidFill>
                <a:latin typeface="Palatino Linotype" pitchFamily="18" charset="0"/>
                <a:cs typeface="Arial"/>
              </a:rPr>
            </a:br>
            <a:r>
              <a:rPr lang="en-US" sz="3000" cap="none" dirty="0" smtClean="0"/>
              <a:t> </a:t>
            </a:r>
            <a:endParaRPr lang="en-US" sz="3000" cap="none"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8714" y="6238890"/>
            <a:ext cx="2624904" cy="52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ucbseal_75x75"/>
          <p:cNvPicPr>
            <a:picLocks noChangeAspect="1" noChangeArrowheads="1"/>
          </p:cNvPicPr>
          <p:nvPr/>
        </p:nvPicPr>
        <p:blipFill>
          <a:blip r:embed="rId3" cstate="print"/>
          <a:srcRect/>
          <a:stretch>
            <a:fillRect/>
          </a:stretch>
        </p:blipFill>
        <p:spPr bwMode="auto">
          <a:xfrm>
            <a:off x="2973524" y="6238890"/>
            <a:ext cx="560961" cy="560961"/>
          </a:xfrm>
          <a:prstGeom prst="rect">
            <a:avLst/>
          </a:prstGeom>
          <a:noFill/>
          <a:ln w="9525">
            <a:noFill/>
            <a:miter lim="800000"/>
            <a:headEnd/>
            <a:tailEnd/>
          </a:ln>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335578"/>
            <a:ext cx="2814197" cy="404738"/>
          </a:xfrm>
          <a:prstGeom prst="rect">
            <a:avLst/>
          </a:prstGeom>
          <a:noFill/>
          <a:ln>
            <a:noFill/>
          </a:ln>
          <a:effec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6364443"/>
            <a:ext cx="2268017" cy="40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ubtitle 2"/>
          <p:cNvSpPr txBox="1">
            <a:spLocks/>
          </p:cNvSpPr>
          <p:nvPr/>
        </p:nvSpPr>
        <p:spPr>
          <a:xfrm>
            <a:off x="1219199" y="4084320"/>
            <a:ext cx="5532441" cy="9144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r"/>
            <a:endParaRPr lang="en-US" sz="1800" i="1" dirty="0" smtClean="0"/>
          </a:p>
          <a:p>
            <a:pPr algn="r"/>
            <a:r>
              <a:rPr lang="en-US" sz="1800" i="1" dirty="0" smtClean="0"/>
              <a:t>Emily Putnam-Hornstein, PhD</a:t>
            </a:r>
          </a:p>
          <a:p>
            <a:pPr algn="r"/>
            <a:r>
              <a:rPr lang="en-US" sz="1800" i="1" dirty="0" smtClean="0"/>
              <a:t>University of Southern California</a:t>
            </a:r>
          </a:p>
          <a:p>
            <a:pPr algn="r"/>
            <a:r>
              <a:rPr lang="en-US" sz="1800" i="1" dirty="0" smtClean="0"/>
              <a:t>School of Social Work</a:t>
            </a:r>
          </a:p>
        </p:txBody>
      </p:sp>
      <p:sp>
        <p:nvSpPr>
          <p:cNvPr id="11" name="Subtitle 10"/>
          <p:cNvSpPr>
            <a:spLocks noGrp="1"/>
          </p:cNvSpPr>
          <p:nvPr>
            <p:ph type="subTitle" idx="1"/>
          </p:nvPr>
        </p:nvSpPr>
        <p:spPr>
          <a:xfrm>
            <a:off x="6992418" y="1371600"/>
            <a:ext cx="2151582" cy="3429000"/>
          </a:xfrm>
        </p:spPr>
        <p:txBody>
          <a:bodyPr>
            <a:normAutofit/>
          </a:bodyPr>
          <a:lstStyle/>
          <a:p>
            <a:r>
              <a:rPr lang="en-US" sz="2000" b="1" dirty="0" smtClean="0"/>
              <a:t>5/7/13</a:t>
            </a:r>
          </a:p>
          <a:p>
            <a:endParaRPr lang="en-US" sz="2000" b="1" dirty="0" smtClean="0"/>
          </a:p>
          <a:p>
            <a:r>
              <a:rPr lang="en-US" sz="2000" b="1" dirty="0" smtClean="0"/>
              <a:t>Alameda County Interagency Children’s Policy Council (ICPC)</a:t>
            </a:r>
          </a:p>
          <a:p>
            <a:endParaRPr lang="en-US" sz="2000" b="1" dirty="0" smtClean="0"/>
          </a:p>
          <a:p>
            <a:r>
              <a:rPr lang="en-US" sz="2000" b="1" dirty="0" smtClean="0"/>
              <a:t>Oakland, CA</a:t>
            </a:r>
            <a:endParaRPr lang="en-US" sz="2000" b="1" dirty="0"/>
          </a:p>
        </p:txBody>
      </p:sp>
    </p:spTree>
    <p:extLst>
      <p:ext uri="{BB962C8B-B14F-4D97-AF65-F5344CB8AC3E}">
        <p14:creationId xmlns:p14="http://schemas.microsoft.com/office/powerpoint/2010/main" val="195373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lstStyle/>
          <a:p>
            <a:pPr algn="l"/>
            <a:r>
              <a:rPr lang="en-US" dirty="0">
                <a:solidFill>
                  <a:schemeClr val="accent6">
                    <a:lumMod val="60000"/>
                    <a:lumOff val="40000"/>
                  </a:schemeClr>
                </a:solidFill>
              </a:rPr>
              <a:t>s</a:t>
            </a:r>
            <a:r>
              <a:rPr lang="en-US" dirty="0" smtClean="0">
                <a:solidFill>
                  <a:schemeClr val="accent6">
                    <a:lumMod val="60000"/>
                    <a:lumOff val="40000"/>
                  </a:schemeClr>
                </a:solidFill>
              </a:rPr>
              <a:t>elected findings…</a:t>
            </a:r>
            <a:endParaRPr lang="en-US" dirty="0">
              <a:solidFill>
                <a:schemeClr val="accent6">
                  <a:lumMod val="60000"/>
                  <a:lumOff val="40000"/>
                </a:schemeClr>
              </a:solidFill>
            </a:endParaRPr>
          </a:p>
        </p:txBody>
      </p:sp>
      <p:sp>
        <p:nvSpPr>
          <p:cNvPr id="5" name="Content Placeholder 4"/>
          <p:cNvSpPr>
            <a:spLocks noGrp="1"/>
          </p:cNvSpPr>
          <p:nvPr>
            <p:ph idx="1"/>
          </p:nvPr>
        </p:nvSpPr>
        <p:spPr>
          <a:xfrm>
            <a:off x="304800" y="1828800"/>
            <a:ext cx="8610600" cy="4724400"/>
          </a:xfrm>
        </p:spPr>
        <p:txBody>
          <a:bodyPr>
            <a:normAutofit fontScale="92500" lnSpcReduction="10000"/>
          </a:bodyPr>
          <a:lstStyle/>
          <a:p>
            <a:r>
              <a:rPr lang="en-US" sz="2400" dirty="0" smtClean="0"/>
              <a:t>14% of children in birth cohort were reported to CPS by age 5</a:t>
            </a:r>
          </a:p>
          <a:p>
            <a:pPr lvl="1"/>
            <a:r>
              <a:rPr lang="en-US" sz="2100" dirty="0"/>
              <a:t>l</a:t>
            </a:r>
            <a:r>
              <a:rPr lang="en-US" sz="2100" dirty="0" smtClean="0"/>
              <a:t>ower bound estimate…could not match 16% of CPS records</a:t>
            </a:r>
          </a:p>
          <a:p>
            <a:pPr lvl="1"/>
            <a:r>
              <a:rPr lang="en-US" sz="2100" dirty="0" smtClean="0"/>
              <a:t>35% of all reported children were reported as infants</a:t>
            </a:r>
          </a:p>
          <a:p>
            <a:pPr lvl="1"/>
            <a:r>
              <a:rPr lang="en-US" sz="2100" i="1" dirty="0" smtClean="0"/>
              <a:t>Not yet published data – 15%</a:t>
            </a:r>
          </a:p>
          <a:p>
            <a:endParaRPr lang="en-US" sz="2400" dirty="0" smtClean="0"/>
          </a:p>
          <a:p>
            <a:r>
              <a:rPr lang="en-US" sz="2400" dirty="0" smtClean="0"/>
              <a:t>11 of 12 variables were significantly associated with CPS contact</a:t>
            </a:r>
          </a:p>
          <a:p>
            <a:pPr lvl="1"/>
            <a:r>
              <a:rPr lang="en-US" sz="2100" dirty="0"/>
              <a:t>c</a:t>
            </a:r>
            <a:r>
              <a:rPr lang="en-US" sz="2100" dirty="0" smtClean="0"/>
              <a:t>rude risk ratios &gt;2 were observed for 7 variables</a:t>
            </a:r>
          </a:p>
          <a:p>
            <a:pPr marL="365760" lvl="1" indent="0">
              <a:buNone/>
            </a:pPr>
            <a:endParaRPr lang="en-US" sz="2100" dirty="0" smtClean="0"/>
          </a:p>
          <a:p>
            <a:r>
              <a:rPr lang="en-US" sz="2400" dirty="0" smtClean="0"/>
              <a:t>Contact with CPS is hardly a rare event for certain groups</a:t>
            </a:r>
          </a:p>
          <a:p>
            <a:pPr lvl="1"/>
            <a:r>
              <a:rPr lang="en-US" sz="2100" dirty="0" smtClean="0"/>
              <a:t>25% of children born to teen mothers</a:t>
            </a:r>
          </a:p>
          <a:p>
            <a:pPr lvl="1"/>
            <a:r>
              <a:rPr lang="en-US" sz="2100" dirty="0" smtClean="0"/>
              <a:t>Over 1/3 infants born without a second parent/father named</a:t>
            </a:r>
          </a:p>
          <a:p>
            <a:pPr marL="365760" lvl="1" indent="0">
              <a:buNone/>
            </a:pPr>
            <a:endParaRPr lang="en-US" sz="2100" dirty="0" smtClean="0"/>
          </a:p>
          <a:p>
            <a:pPr lvl="1"/>
            <a:endParaRPr lang="en-US" sz="2100" dirty="0" smtClean="0"/>
          </a:p>
          <a:p>
            <a:pPr lvl="1"/>
            <a:endParaRPr lang="en-US" sz="2100" dirty="0" smtClean="0"/>
          </a:p>
        </p:txBody>
      </p:sp>
    </p:spTree>
    <p:extLst>
      <p:ext uri="{BB962C8B-B14F-4D97-AF65-F5344CB8AC3E}">
        <p14:creationId xmlns:p14="http://schemas.microsoft.com/office/powerpoint/2010/main" val="369074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wipe(down)">
                                      <p:cBhvr>
                                        <p:cTn id="21" dur="500"/>
                                        <p:tgtEl>
                                          <p:spTgt spid="5">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wipe(down)">
                                      <p:cBhvr>
                                        <p:cTn id="24" dur="500"/>
                                        <p:tgtEl>
                                          <p:spTgt spid="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wipe(down)">
                                      <p:cBhvr>
                                        <p:cTn id="29" dur="500"/>
                                        <p:tgtEl>
                                          <p:spTgt spid="5">
                                            <p:txEl>
                                              <p:pRg st="8" end="8"/>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wipe(down)">
                                      <p:cBhvr>
                                        <p:cTn id="32" dur="500"/>
                                        <p:tgtEl>
                                          <p:spTgt spid="5">
                                            <p:txEl>
                                              <p:pRg st="9" end="9"/>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Effect transition="in" filter="wipe(down)">
                                      <p:cBhvr>
                                        <p:cTn id="35"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Relative to many public health problems, yearly rates of child welfare involvement appear small…and given a narrow focus on substantiation and foster care placements (rather than the broader population of children reported for maltreatment), the number of children impacted feel even smaller.</a:t>
            </a:r>
          </a:p>
          <a:p>
            <a:endParaRPr lang="en-US" dirty="0"/>
          </a:p>
          <a:p>
            <a:r>
              <a:rPr lang="en-US" dirty="0"/>
              <a:t>Yet, even small yearly risks can add up to very high cumulative risks. For example, 6% of African American children have a parent imprisoned on any given day (</a:t>
            </a:r>
            <a:r>
              <a:rPr lang="en-US" dirty="0" err="1"/>
              <a:t>Maruschak</a:t>
            </a:r>
            <a:r>
              <a:rPr lang="en-US" dirty="0"/>
              <a:t> et al., 2010), but 25% have a parent imprisoned by age 14 (Wildeman, 2009). </a:t>
            </a:r>
          </a:p>
          <a:p>
            <a:endParaRPr lang="en-US" dirty="0"/>
          </a:p>
        </p:txBody>
      </p:sp>
      <p:sp>
        <p:nvSpPr>
          <p:cNvPr id="3" name="Title 2"/>
          <p:cNvSpPr>
            <a:spLocks noGrp="1"/>
          </p:cNvSpPr>
          <p:nvPr>
            <p:ph type="title"/>
          </p:nvPr>
        </p:nvSpPr>
        <p:spPr/>
        <p:txBody>
          <a:bodyPr/>
          <a:lstStyle/>
          <a:p>
            <a:pPr algn="l"/>
            <a:r>
              <a:rPr lang="en-US" dirty="0" smtClean="0">
                <a:solidFill>
                  <a:schemeClr val="accent6">
                    <a:lumMod val="60000"/>
                    <a:lumOff val="40000"/>
                  </a:schemeClr>
                </a:solidFill>
              </a:rPr>
              <a:t>Cumulative Risk</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4197834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fontScale="92500" lnSpcReduction="10000"/>
          </a:bodyPr>
          <a:lstStyle/>
          <a:p>
            <a:r>
              <a:rPr lang="en-US" dirty="0" smtClean="0"/>
              <a:t>In California, what are the cumulative rates of maltreatment by age 5?</a:t>
            </a:r>
          </a:p>
          <a:p>
            <a:pPr lvl="1"/>
            <a:r>
              <a:rPr lang="en-US" dirty="0"/>
              <a:t>5.4% are reported for maltreatment each </a:t>
            </a:r>
            <a:r>
              <a:rPr lang="en-US" dirty="0" smtClean="0"/>
              <a:t>year</a:t>
            </a:r>
          </a:p>
          <a:p>
            <a:pPr lvl="1"/>
            <a:r>
              <a:rPr lang="en-US" b="1" i="1" dirty="0" smtClean="0">
                <a:solidFill>
                  <a:srgbClr val="FF0000"/>
                </a:solidFill>
              </a:rPr>
              <a:t>14% of </a:t>
            </a:r>
            <a:r>
              <a:rPr lang="en-US" b="1" i="1" u="sng" dirty="0" smtClean="0">
                <a:solidFill>
                  <a:srgbClr val="FF0000"/>
                </a:solidFill>
              </a:rPr>
              <a:t>all </a:t>
            </a:r>
            <a:r>
              <a:rPr lang="en-US" b="1" i="1" dirty="0" smtClean="0">
                <a:solidFill>
                  <a:srgbClr val="FF0000"/>
                </a:solidFill>
              </a:rPr>
              <a:t>children are reported by age 5</a:t>
            </a:r>
          </a:p>
          <a:p>
            <a:pPr lvl="2"/>
            <a:r>
              <a:rPr lang="en-US" b="1" i="1" dirty="0">
                <a:solidFill>
                  <a:srgbClr val="FF0000"/>
                </a:solidFill>
              </a:rPr>
              <a:t>lower bound estimate…could not match 16% of CPS records</a:t>
            </a:r>
          </a:p>
          <a:p>
            <a:pPr lvl="2"/>
            <a:r>
              <a:rPr lang="en-US" b="1" i="1" dirty="0">
                <a:solidFill>
                  <a:srgbClr val="FF0000"/>
                </a:solidFill>
              </a:rPr>
              <a:t>children may have moved out of state and had contact </a:t>
            </a:r>
            <a:endParaRPr lang="en-US" b="1" i="1" dirty="0" smtClean="0">
              <a:solidFill>
                <a:srgbClr val="FF0000"/>
              </a:solidFill>
            </a:endParaRPr>
          </a:p>
          <a:p>
            <a:pPr lvl="1"/>
            <a:r>
              <a:rPr lang="en-US" b="1" i="1" dirty="0" smtClean="0">
                <a:solidFill>
                  <a:srgbClr val="FF0000"/>
                </a:solidFill>
              </a:rPr>
              <a:t>30% of black children</a:t>
            </a:r>
          </a:p>
          <a:p>
            <a:pPr marL="365760" lvl="1" indent="0">
              <a:buNone/>
            </a:pPr>
            <a:endParaRPr lang="en-US" b="1" i="1" dirty="0">
              <a:solidFill>
                <a:srgbClr val="FF0000"/>
              </a:solidFill>
            </a:endParaRPr>
          </a:p>
          <a:p>
            <a:pPr lvl="1"/>
            <a:r>
              <a:rPr lang="en-US" dirty="0"/>
              <a:t>1.3% are substantiated as victims of abuse or neglect each </a:t>
            </a:r>
            <a:r>
              <a:rPr lang="en-US" dirty="0" smtClean="0"/>
              <a:t>year</a:t>
            </a:r>
          </a:p>
          <a:p>
            <a:pPr lvl="1"/>
            <a:r>
              <a:rPr lang="en-US" b="1" i="1" dirty="0" smtClean="0">
                <a:solidFill>
                  <a:srgbClr val="FF0000"/>
                </a:solidFill>
              </a:rPr>
              <a:t>5% </a:t>
            </a:r>
            <a:r>
              <a:rPr lang="en-US" b="1" i="1" dirty="0">
                <a:solidFill>
                  <a:srgbClr val="FF0000"/>
                </a:solidFill>
              </a:rPr>
              <a:t>of </a:t>
            </a:r>
            <a:r>
              <a:rPr lang="en-US" b="1" i="1" u="sng" dirty="0">
                <a:solidFill>
                  <a:srgbClr val="FF0000"/>
                </a:solidFill>
              </a:rPr>
              <a:t>all </a:t>
            </a:r>
            <a:r>
              <a:rPr lang="en-US" b="1" i="1" dirty="0">
                <a:solidFill>
                  <a:srgbClr val="FF0000"/>
                </a:solidFill>
              </a:rPr>
              <a:t>children are </a:t>
            </a:r>
            <a:r>
              <a:rPr lang="en-US" b="1" i="1" dirty="0" smtClean="0">
                <a:solidFill>
                  <a:srgbClr val="FF0000"/>
                </a:solidFill>
              </a:rPr>
              <a:t>substantiated as victims by </a:t>
            </a:r>
            <a:r>
              <a:rPr lang="en-US" b="1" i="1" dirty="0">
                <a:solidFill>
                  <a:srgbClr val="FF0000"/>
                </a:solidFill>
              </a:rPr>
              <a:t>age 5</a:t>
            </a:r>
          </a:p>
          <a:p>
            <a:pPr lvl="1"/>
            <a:r>
              <a:rPr lang="en-US" b="1" i="1" dirty="0" smtClean="0">
                <a:solidFill>
                  <a:srgbClr val="FF0000"/>
                </a:solidFill>
              </a:rPr>
              <a:t>12% </a:t>
            </a:r>
            <a:r>
              <a:rPr lang="en-US" b="1" i="1" dirty="0">
                <a:solidFill>
                  <a:srgbClr val="FF0000"/>
                </a:solidFill>
              </a:rPr>
              <a:t>of black children </a:t>
            </a:r>
            <a:endParaRPr lang="en-US" b="1" i="1" dirty="0" smtClean="0">
              <a:solidFill>
                <a:srgbClr val="FF0000"/>
              </a:solidFill>
            </a:endParaRPr>
          </a:p>
          <a:p>
            <a:pPr lvl="1"/>
            <a:r>
              <a:rPr lang="en-US" b="1" i="1" dirty="0" smtClean="0">
                <a:solidFill>
                  <a:srgbClr val="FF0000"/>
                </a:solidFill>
              </a:rPr>
              <a:t>12% of children born to teen mothers</a:t>
            </a:r>
            <a:endParaRPr lang="en-US" b="1" i="1" dirty="0">
              <a:solidFill>
                <a:srgbClr val="FF0000"/>
              </a:solidFill>
            </a:endParaRPr>
          </a:p>
          <a:p>
            <a:pPr lvl="1"/>
            <a:endParaRPr lang="en-US" dirty="0"/>
          </a:p>
          <a:p>
            <a:pPr lvl="1"/>
            <a:r>
              <a:rPr lang="en-US" dirty="0"/>
              <a:t>0.5% enter a foster care placement</a:t>
            </a:r>
          </a:p>
          <a:p>
            <a:pPr lvl="1"/>
            <a:r>
              <a:rPr lang="en-US" b="1" i="1" dirty="0" smtClean="0">
                <a:solidFill>
                  <a:srgbClr val="FF0000"/>
                </a:solidFill>
              </a:rPr>
              <a:t>2.4% of </a:t>
            </a:r>
            <a:r>
              <a:rPr lang="en-US" b="1" i="1" u="sng" dirty="0" smtClean="0">
                <a:solidFill>
                  <a:srgbClr val="FF0000"/>
                </a:solidFill>
              </a:rPr>
              <a:t>all</a:t>
            </a:r>
            <a:r>
              <a:rPr lang="en-US" b="1" i="1" dirty="0" smtClean="0">
                <a:solidFill>
                  <a:srgbClr val="FF0000"/>
                </a:solidFill>
              </a:rPr>
              <a:t> children have entered foster care by age 5</a:t>
            </a:r>
          </a:p>
          <a:p>
            <a:pPr lvl="1"/>
            <a:r>
              <a:rPr lang="en-US" b="1" i="1" dirty="0" smtClean="0">
                <a:solidFill>
                  <a:srgbClr val="FF0000"/>
                </a:solidFill>
              </a:rPr>
              <a:t>6% of black children</a:t>
            </a:r>
          </a:p>
          <a:p>
            <a:pPr lvl="1"/>
            <a:r>
              <a:rPr lang="en-US" b="1" i="1" dirty="0">
                <a:solidFill>
                  <a:srgbClr val="FF0000"/>
                </a:solidFill>
              </a:rPr>
              <a:t>9</a:t>
            </a:r>
            <a:r>
              <a:rPr lang="en-US" b="1" i="1" dirty="0" smtClean="0">
                <a:solidFill>
                  <a:srgbClr val="FF0000"/>
                </a:solidFill>
              </a:rPr>
              <a:t>% of children with missing paternity</a:t>
            </a:r>
            <a:endParaRPr lang="en-US" b="1" i="1" dirty="0">
              <a:solidFill>
                <a:srgbClr val="FF0000"/>
              </a:solidFill>
            </a:endParaRPr>
          </a:p>
        </p:txBody>
      </p:sp>
      <p:sp>
        <p:nvSpPr>
          <p:cNvPr id="3" name="Title 2"/>
          <p:cNvSpPr>
            <a:spLocks noGrp="1"/>
          </p:cNvSpPr>
          <p:nvPr>
            <p:ph type="title"/>
          </p:nvPr>
        </p:nvSpPr>
        <p:spPr/>
        <p:txBody>
          <a:bodyPr/>
          <a:lstStyle/>
          <a:p>
            <a:pPr algn="l"/>
            <a:r>
              <a:rPr lang="en-US" dirty="0" smtClean="0">
                <a:solidFill>
                  <a:schemeClr val="accent6">
                    <a:lumMod val="60000"/>
                    <a:lumOff val="40000"/>
                  </a:schemeClr>
                </a:solidFill>
              </a:rPr>
              <a:t>The Cumulative Reality?</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378989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Effect transition="in" filter="fade">
                                      <p:cBhvr>
                                        <p:cTn id="21" dur="500"/>
                                        <p:tgtEl>
                                          <p:spTgt spid="2">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9" end="9"/>
                                            </p:txEl>
                                          </p:spTgt>
                                        </p:tgtEl>
                                        <p:attrNameLst>
                                          <p:attrName>style.visibility</p:attrName>
                                        </p:attrNameLst>
                                      </p:cBhvr>
                                      <p:to>
                                        <p:strVal val="visible"/>
                                      </p:to>
                                    </p:set>
                                    <p:animEffect transition="in" filter="fade">
                                      <p:cBhvr>
                                        <p:cTn id="24" dur="500"/>
                                        <p:tgtEl>
                                          <p:spTgt spid="2">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3" end="13"/>
                                            </p:txEl>
                                          </p:spTgt>
                                        </p:tgtEl>
                                        <p:attrNameLst>
                                          <p:attrName>style.visibility</p:attrName>
                                        </p:attrNameLst>
                                      </p:cBhvr>
                                      <p:to>
                                        <p:strVal val="visible"/>
                                      </p:to>
                                    </p:set>
                                    <p:animEffect transition="in" filter="fade">
                                      <p:cBhvr>
                                        <p:cTn id="32" dur="500"/>
                                        <p:tgtEl>
                                          <p:spTgt spid="2">
                                            <p:txEl>
                                              <p:pRg st="13" end="13"/>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animEffect transition="in" filter="fade">
                                      <p:cBhvr>
                                        <p:cTn id="35" dur="500"/>
                                        <p:tgtEl>
                                          <p:spTgt spid="2">
                                            <p:txEl>
                                              <p:pRg st="14" end="1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5" end="15"/>
                                            </p:txEl>
                                          </p:spTgt>
                                        </p:tgtEl>
                                        <p:attrNameLst>
                                          <p:attrName>style.visibility</p:attrName>
                                        </p:attrNameLst>
                                      </p:cBhvr>
                                      <p:to>
                                        <p:strVal val="visible"/>
                                      </p:to>
                                    </p:set>
                                    <p:animEffect transition="in" filter="fade">
                                      <p:cBhvr>
                                        <p:cTn id="38"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7784105"/>
              </p:ext>
            </p:extLst>
          </p:nvPr>
        </p:nvGraphicFramePr>
        <p:xfrm>
          <a:off x="238125" y="279797"/>
          <a:ext cx="8667750" cy="6298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714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484277323"/>
              </p:ext>
            </p:extLst>
          </p:nvPr>
        </p:nvGraphicFramePr>
        <p:xfrm>
          <a:off x="238125" y="279797"/>
          <a:ext cx="8667750" cy="6298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7292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990600"/>
          </a:xfrm>
        </p:spPr>
        <p:txBody>
          <a:bodyPr>
            <a:normAutofit fontScale="90000"/>
          </a:bodyPr>
          <a:lstStyle/>
          <a:p>
            <a:pPr algn="l"/>
            <a:r>
              <a:rPr lang="en-US" sz="3600" dirty="0">
                <a:solidFill>
                  <a:schemeClr val="accent6">
                    <a:lumMod val="60000"/>
                    <a:lumOff val="40000"/>
                  </a:schemeClr>
                </a:solidFill>
              </a:rPr>
              <a:t>a</a:t>
            </a:r>
            <a:r>
              <a:rPr lang="en-US" sz="3600" dirty="0" smtClean="0">
                <a:solidFill>
                  <a:schemeClr val="accent6">
                    <a:lumMod val="60000"/>
                    <a:lumOff val="40000"/>
                  </a:schemeClr>
                </a:solidFill>
              </a:rPr>
              <a:t>n epidemiologic </a:t>
            </a:r>
            <a:r>
              <a:rPr lang="en-US" sz="3600" dirty="0">
                <a:solidFill>
                  <a:schemeClr val="accent6">
                    <a:lumMod val="60000"/>
                    <a:lumOff val="40000"/>
                  </a:schemeClr>
                </a:solidFill>
              </a:rPr>
              <a:t>risk assessment tool?</a:t>
            </a:r>
          </a:p>
        </p:txBody>
      </p:sp>
      <p:sp>
        <p:nvSpPr>
          <p:cNvPr id="3" name="Content Placeholder 2"/>
          <p:cNvSpPr>
            <a:spLocks noGrp="1"/>
          </p:cNvSpPr>
          <p:nvPr>
            <p:ph sz="quarter" idx="1"/>
          </p:nvPr>
        </p:nvSpPr>
        <p:spPr/>
        <p:txBody>
          <a:bodyPr>
            <a:normAutofit/>
          </a:bodyPr>
          <a:lstStyle/>
          <a:p>
            <a:r>
              <a:rPr lang="en-US" sz="2800" dirty="0"/>
              <a:t>w</a:t>
            </a:r>
            <a:r>
              <a:rPr lang="en-US" sz="2800" dirty="0" smtClean="0"/>
              <a:t>e classified as “high risk” any child with three or more of the following (theoretically modifiable) risk factors at birth:</a:t>
            </a:r>
          </a:p>
          <a:p>
            <a:pPr lvl="2"/>
            <a:r>
              <a:rPr lang="en-US" sz="2400" i="1" dirty="0"/>
              <a:t>l</a:t>
            </a:r>
            <a:r>
              <a:rPr lang="en-US" sz="2400" i="1" dirty="0" smtClean="0"/>
              <a:t>ate prenatal </a:t>
            </a:r>
            <a:r>
              <a:rPr lang="en-US" sz="2400" i="1" dirty="0"/>
              <a:t>care </a:t>
            </a:r>
            <a:r>
              <a:rPr lang="en-US" sz="2400" i="1" dirty="0" smtClean="0"/>
              <a:t>(after </a:t>
            </a:r>
            <a:r>
              <a:rPr lang="en-US" sz="2400" i="1" dirty="0"/>
              <a:t>the first </a:t>
            </a:r>
            <a:r>
              <a:rPr lang="en-US" sz="2400" i="1" dirty="0" smtClean="0"/>
              <a:t>trimester)</a:t>
            </a:r>
          </a:p>
          <a:p>
            <a:pPr lvl="2"/>
            <a:r>
              <a:rPr lang="en-US" sz="2400" i="1" dirty="0" smtClean="0"/>
              <a:t>missing paternity</a:t>
            </a:r>
            <a:endParaRPr lang="en-US" sz="2400" i="1" dirty="0"/>
          </a:p>
          <a:p>
            <a:pPr lvl="2"/>
            <a:r>
              <a:rPr lang="en-US" sz="2400" i="1" dirty="0" smtClean="0"/>
              <a:t>&lt;=high school degree</a:t>
            </a:r>
          </a:p>
          <a:p>
            <a:pPr lvl="2"/>
            <a:r>
              <a:rPr lang="en-US" sz="2400" i="1" dirty="0" smtClean="0"/>
              <a:t>3</a:t>
            </a:r>
            <a:r>
              <a:rPr lang="en-US" sz="2400" i="1" dirty="0"/>
              <a:t>+ children in the </a:t>
            </a:r>
            <a:r>
              <a:rPr lang="en-US" sz="2400" i="1" dirty="0" smtClean="0"/>
              <a:t>family</a:t>
            </a:r>
          </a:p>
          <a:p>
            <a:pPr lvl="2"/>
            <a:r>
              <a:rPr lang="en-US" sz="2400" i="1" dirty="0" smtClean="0"/>
              <a:t>maternal </a:t>
            </a:r>
            <a:r>
              <a:rPr lang="en-US" sz="2400" i="1" dirty="0"/>
              <a:t>age &lt;=24 </a:t>
            </a:r>
            <a:r>
              <a:rPr lang="en-US" sz="2400" i="1" dirty="0" smtClean="0"/>
              <a:t>years</a:t>
            </a:r>
          </a:p>
          <a:p>
            <a:pPr lvl="2"/>
            <a:r>
              <a:rPr lang="en-US" sz="2400" i="1" dirty="0" smtClean="0"/>
              <a:t>Medi-Cal </a:t>
            </a:r>
            <a:r>
              <a:rPr lang="en-US" sz="2400" i="1" dirty="0"/>
              <a:t>birth for a US-born mother</a:t>
            </a:r>
            <a:endParaRPr lang="en-US" sz="2400" dirty="0"/>
          </a:p>
          <a:p>
            <a:pPr lvl="1"/>
            <a:endParaRPr lang="en-US" sz="2000" dirty="0"/>
          </a:p>
        </p:txBody>
      </p:sp>
    </p:spTree>
    <p:extLst>
      <p:ext uri="{BB962C8B-B14F-4D97-AF65-F5344CB8AC3E}">
        <p14:creationId xmlns:p14="http://schemas.microsoft.com/office/powerpoint/2010/main" val="3472758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dirty="0">
                <a:solidFill>
                  <a:schemeClr val="accent6">
                    <a:lumMod val="60000"/>
                    <a:lumOff val="40000"/>
                  </a:schemeClr>
                </a:solidFill>
              </a:rPr>
              <a:t>a</a:t>
            </a:r>
            <a:r>
              <a:rPr lang="en-US" dirty="0" smtClean="0">
                <a:solidFill>
                  <a:schemeClr val="accent6">
                    <a:lumMod val="60000"/>
                    <a:lumOff val="40000"/>
                  </a:schemeClr>
                </a:solidFill>
              </a:rPr>
              <a:t>dministered at birth?</a:t>
            </a:r>
            <a:endParaRPr lang="en-US" dirty="0">
              <a:solidFill>
                <a:schemeClr val="accent6">
                  <a:lumMod val="60000"/>
                  <a:lumOff val="40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1457755252"/>
              </p:ext>
            </p:extLst>
          </p:nvPr>
        </p:nvGraphicFramePr>
        <p:xfrm>
          <a:off x="381000" y="2362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508525879"/>
              </p:ext>
            </p:extLst>
          </p:nvPr>
        </p:nvGraphicFramePr>
        <p:xfrm>
          <a:off x="4067175" y="2357438"/>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a:xfrm flipV="1">
            <a:off x="3833813" y="2508811"/>
            <a:ext cx="2324100" cy="7677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33813" y="4180448"/>
            <a:ext cx="2105025" cy="7048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65918" y="1931158"/>
            <a:ext cx="2895600" cy="461665"/>
          </a:xfrm>
          <a:prstGeom prst="rect">
            <a:avLst/>
          </a:prstGeom>
          <a:noFill/>
        </p:spPr>
        <p:txBody>
          <a:bodyPr wrap="square" rtlCol="0">
            <a:spAutoFit/>
          </a:bodyPr>
          <a:lstStyle/>
          <a:p>
            <a:pPr algn="ctr"/>
            <a:r>
              <a:rPr lang="en-US" sz="2400" dirty="0" smtClean="0"/>
              <a:t>Full Birth Cohort</a:t>
            </a:r>
            <a:endParaRPr lang="en-US" sz="2400" dirty="0"/>
          </a:p>
        </p:txBody>
      </p:sp>
      <p:sp>
        <p:nvSpPr>
          <p:cNvPr id="10" name="TextBox 9"/>
          <p:cNvSpPr txBox="1"/>
          <p:nvPr/>
        </p:nvSpPr>
        <p:spPr>
          <a:xfrm>
            <a:off x="4436381" y="1931157"/>
            <a:ext cx="3733800" cy="461665"/>
          </a:xfrm>
          <a:prstGeom prst="rect">
            <a:avLst/>
          </a:prstGeom>
          <a:noFill/>
        </p:spPr>
        <p:txBody>
          <a:bodyPr wrap="square" rtlCol="0">
            <a:spAutoFit/>
          </a:bodyPr>
          <a:lstStyle/>
          <a:p>
            <a:pPr algn="ctr"/>
            <a:r>
              <a:rPr lang="en-US" sz="2400" dirty="0" smtClean="0"/>
              <a:t>Children Reported to CPS</a:t>
            </a:r>
            <a:endParaRPr lang="en-US" sz="2400" dirty="0"/>
          </a:p>
        </p:txBody>
      </p:sp>
    </p:spTree>
    <p:extLst>
      <p:ext uri="{BB962C8B-B14F-4D97-AF65-F5344CB8AC3E}">
        <p14:creationId xmlns:p14="http://schemas.microsoft.com/office/powerpoint/2010/main" val="558662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solidFill>
                  <a:schemeClr val="accent6">
                    <a:lumMod val="60000"/>
                    <a:lumOff val="40000"/>
                  </a:schemeClr>
                </a:solidFill>
              </a:rPr>
              <a:t>presence of multiple risk factors…</a:t>
            </a:r>
            <a:endParaRPr lang="en-US" sz="2800" dirty="0">
              <a:solidFill>
                <a:schemeClr val="accent6">
                  <a:lumMod val="60000"/>
                  <a:lumOff val="40000"/>
                </a:schemeClr>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40400"/>
            <a:ext cx="5921829" cy="433680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66800" y="5961965"/>
            <a:ext cx="7543800" cy="646331"/>
          </a:xfrm>
          <a:prstGeom prst="rect">
            <a:avLst/>
          </a:prstGeom>
        </p:spPr>
        <p:txBody>
          <a:bodyPr wrap="square">
            <a:spAutoFit/>
          </a:bodyPr>
          <a:lstStyle/>
          <a:p>
            <a:r>
              <a:rPr lang="en-US" i="1" dirty="0" smtClean="0">
                <a:solidFill>
                  <a:srgbClr val="FF0000"/>
                </a:solidFill>
              </a:rPr>
              <a:t>High Risk </a:t>
            </a:r>
            <a:r>
              <a:rPr lang="en-US" i="1" dirty="0" smtClean="0"/>
              <a:t>on Every Modifiable Risk Factor: </a:t>
            </a:r>
            <a:r>
              <a:rPr lang="en-US" i="1" dirty="0" smtClean="0">
                <a:solidFill>
                  <a:srgbClr val="FF0000"/>
                </a:solidFill>
              </a:rPr>
              <a:t>89%</a:t>
            </a:r>
            <a:r>
              <a:rPr lang="en-US" i="1" dirty="0" smtClean="0"/>
              <a:t> probability of CPS report</a:t>
            </a:r>
          </a:p>
          <a:p>
            <a:r>
              <a:rPr lang="en-US" i="1" dirty="0" smtClean="0">
                <a:solidFill>
                  <a:srgbClr val="FF0000"/>
                </a:solidFill>
              </a:rPr>
              <a:t>Low Risk</a:t>
            </a:r>
            <a:r>
              <a:rPr lang="en-US" i="1" dirty="0" smtClean="0"/>
              <a:t> on Every Modifiable Risk Factor: </a:t>
            </a:r>
            <a:r>
              <a:rPr lang="en-US" i="1" dirty="0" smtClean="0">
                <a:solidFill>
                  <a:srgbClr val="FF0000"/>
                </a:solidFill>
              </a:rPr>
              <a:t>3%</a:t>
            </a:r>
            <a:r>
              <a:rPr lang="en-US" i="1" dirty="0" smtClean="0"/>
              <a:t> probability of CPS report</a:t>
            </a:r>
            <a:endParaRPr lang="en-US" i="1" dirty="0"/>
          </a:p>
        </p:txBody>
      </p:sp>
    </p:spTree>
    <p:extLst>
      <p:ext uri="{BB962C8B-B14F-4D97-AF65-F5344CB8AC3E}">
        <p14:creationId xmlns:p14="http://schemas.microsoft.com/office/powerpoint/2010/main" val="206864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6">
                    <a:lumMod val="60000"/>
                    <a:lumOff val="40000"/>
                  </a:schemeClr>
                </a:solidFill>
              </a:rPr>
              <a:t>discussion</a:t>
            </a:r>
            <a:endParaRPr lang="en-US" dirty="0">
              <a:solidFill>
                <a:schemeClr val="accent6">
                  <a:lumMod val="60000"/>
                  <a:lumOff val="40000"/>
                </a:schemeClr>
              </a:solidFill>
            </a:endParaRPr>
          </a:p>
        </p:txBody>
      </p:sp>
      <p:sp>
        <p:nvSpPr>
          <p:cNvPr id="3" name="Content Placeholder 2"/>
          <p:cNvSpPr>
            <a:spLocks noGrp="1"/>
          </p:cNvSpPr>
          <p:nvPr>
            <p:ph sz="quarter" idx="1"/>
          </p:nvPr>
        </p:nvSpPr>
        <p:spPr>
          <a:xfrm>
            <a:off x="304801" y="1719070"/>
            <a:ext cx="8610600" cy="4834130"/>
          </a:xfrm>
        </p:spPr>
        <p:txBody>
          <a:bodyPr>
            <a:noAutofit/>
          </a:bodyPr>
          <a:lstStyle/>
          <a:p>
            <a:r>
              <a:rPr lang="en-US" dirty="0" smtClean="0"/>
              <a:t>compared </a:t>
            </a:r>
            <a:r>
              <a:rPr lang="en-US" dirty="0"/>
              <a:t>with the demographics of the birth cohort as a whole, these young children are defined by the presence of multiple risk </a:t>
            </a:r>
            <a:r>
              <a:rPr lang="en-US" dirty="0" smtClean="0"/>
              <a:t>factors</a:t>
            </a:r>
          </a:p>
          <a:p>
            <a:pPr marL="45720" indent="0">
              <a:buNone/>
            </a:pPr>
            <a:endParaRPr lang="en-US" dirty="0"/>
          </a:p>
          <a:p>
            <a:r>
              <a:rPr lang="en-US" dirty="0" smtClean="0"/>
              <a:t>a </a:t>
            </a:r>
            <a:r>
              <a:rPr lang="en-US" dirty="0"/>
              <a:t>standardized assessment tool </a:t>
            </a:r>
            <a:r>
              <a:rPr lang="en-US" dirty="0" smtClean="0"/>
              <a:t>can </a:t>
            </a:r>
            <a:r>
              <a:rPr lang="en-US" dirty="0"/>
              <a:t>never replace more comprehensive assessments of </a:t>
            </a:r>
            <a:r>
              <a:rPr lang="en-US" dirty="0" smtClean="0"/>
              <a:t>a family’s </a:t>
            </a:r>
            <a:r>
              <a:rPr lang="en-US" dirty="0"/>
              <a:t>strengths and </a:t>
            </a:r>
            <a:r>
              <a:rPr lang="en-US" dirty="0" smtClean="0"/>
              <a:t>risks…but </a:t>
            </a:r>
            <a:r>
              <a:rPr lang="en-US" dirty="0"/>
              <a:t>against an invariable backdrop of limited resources, the ability to prioritize </a:t>
            </a:r>
            <a:r>
              <a:rPr lang="en-US" dirty="0" smtClean="0"/>
              <a:t>services </a:t>
            </a:r>
            <a:r>
              <a:rPr lang="en-US" dirty="0"/>
              <a:t>and adjust levels of case monitoring in order to meet the greater needs of a targeted swath of at-risk children and families </a:t>
            </a:r>
            <a:r>
              <a:rPr lang="en-US" dirty="0" smtClean="0"/>
              <a:t>holds real potential</a:t>
            </a:r>
          </a:p>
          <a:p>
            <a:pPr lvl="1"/>
            <a:r>
              <a:rPr lang="en-US" b="1" dirty="0" smtClean="0">
                <a:solidFill>
                  <a:srgbClr val="FF0000"/>
                </a:solidFill>
              </a:rPr>
              <a:t>Feasibility of using universally </a:t>
            </a:r>
            <a:r>
              <a:rPr lang="en-US" b="1" dirty="0">
                <a:solidFill>
                  <a:srgbClr val="FF0000"/>
                </a:solidFill>
              </a:rPr>
              <a:t>collected birth record data to target children and families for </a:t>
            </a:r>
            <a:r>
              <a:rPr lang="en-US" b="1" dirty="0" smtClean="0">
                <a:solidFill>
                  <a:srgbClr val="FF0000"/>
                </a:solidFill>
              </a:rPr>
              <a:t>services?</a:t>
            </a:r>
            <a:endParaRPr lang="en-US" b="1" dirty="0">
              <a:solidFill>
                <a:srgbClr val="FF0000"/>
              </a:solidFill>
            </a:endParaRPr>
          </a:p>
          <a:p>
            <a:endParaRPr lang="en-US" dirty="0"/>
          </a:p>
        </p:txBody>
      </p:sp>
    </p:spTree>
    <p:extLst>
      <p:ext uri="{BB962C8B-B14F-4D97-AF65-F5344CB8AC3E}">
        <p14:creationId xmlns:p14="http://schemas.microsoft.com/office/powerpoint/2010/main" val="4221415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10400" y="2892277"/>
            <a:ext cx="2057400" cy="1645920"/>
          </a:xfrm>
        </p:spPr>
        <p:txBody>
          <a:bodyPr>
            <a:normAutofit/>
          </a:bodyPr>
          <a:lstStyle/>
          <a:p>
            <a:r>
              <a:rPr lang="en-US" sz="1600" dirty="0" smtClean="0"/>
              <a:t>Contextualizing Child Deaths</a:t>
            </a:r>
            <a:endParaRPr lang="en-US" sz="1600" dirty="0"/>
          </a:p>
        </p:txBody>
      </p:sp>
      <p:sp>
        <p:nvSpPr>
          <p:cNvPr id="3" name="Title 2"/>
          <p:cNvSpPr>
            <a:spLocks noGrp="1"/>
          </p:cNvSpPr>
          <p:nvPr>
            <p:ph type="title"/>
          </p:nvPr>
        </p:nvSpPr>
        <p:spPr/>
        <p:txBody>
          <a:bodyPr>
            <a:noAutofit/>
          </a:bodyPr>
          <a:lstStyle/>
          <a:p>
            <a:r>
              <a:rPr lang="en-US" sz="3600" dirty="0" smtClean="0"/>
              <a:t>what have we done with these data?</a:t>
            </a:r>
            <a:br>
              <a:rPr lang="en-US" sz="3600" dirty="0" smtClean="0"/>
            </a:br>
            <a:r>
              <a:rPr lang="en-US" sz="3600" dirty="0" smtClean="0"/>
              <a:t>(part 2)</a:t>
            </a:r>
            <a:endParaRPr lang="en-US" sz="3600" dirty="0"/>
          </a:p>
        </p:txBody>
      </p:sp>
    </p:spTree>
    <p:extLst>
      <p:ext uri="{BB962C8B-B14F-4D97-AF65-F5344CB8AC3E}">
        <p14:creationId xmlns:p14="http://schemas.microsoft.com/office/powerpoint/2010/main" val="1384709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solidFill>
                  <a:schemeClr val="accent6">
                    <a:lumMod val="60000"/>
                    <a:lumOff val="40000"/>
                  </a:schemeClr>
                </a:solidFill>
              </a:rPr>
              <a:t>Acknowledgements</a:t>
            </a:r>
            <a:endParaRPr lang="en-US" dirty="0">
              <a:solidFill>
                <a:schemeClr val="accent6">
                  <a:lumMod val="60000"/>
                  <a:lumOff val="40000"/>
                </a:schemeClr>
              </a:solidFill>
            </a:endParaRPr>
          </a:p>
        </p:txBody>
      </p:sp>
      <p:sp>
        <p:nvSpPr>
          <p:cNvPr id="5" name="Content Placeholder 4"/>
          <p:cNvSpPr>
            <a:spLocks noGrp="1"/>
          </p:cNvSpPr>
          <p:nvPr>
            <p:ph idx="1"/>
          </p:nvPr>
        </p:nvSpPr>
        <p:spPr>
          <a:xfrm>
            <a:off x="380999" y="1719070"/>
            <a:ext cx="8534401" cy="4757929"/>
          </a:xfrm>
        </p:spPr>
        <p:txBody>
          <a:bodyPr>
            <a:noAutofit/>
          </a:bodyPr>
          <a:lstStyle/>
          <a:p>
            <a:r>
              <a:rPr lang="en-US" sz="2200" dirty="0"/>
              <a:t>T</a:t>
            </a:r>
            <a:r>
              <a:rPr lang="en-US" sz="2200" dirty="0" smtClean="0"/>
              <a:t>hank </a:t>
            </a:r>
            <a:r>
              <a:rPr lang="en-US" sz="2200" dirty="0"/>
              <a:t>you to my colleagues </a:t>
            </a:r>
            <a:r>
              <a:rPr lang="en-US" sz="2200" dirty="0" smtClean="0"/>
              <a:t>at the Center for Social Services Research  and the California Department of Social Services</a:t>
            </a:r>
            <a:endParaRPr lang="en-US" sz="2200" dirty="0"/>
          </a:p>
          <a:p>
            <a:r>
              <a:rPr lang="en-US" sz="2200" dirty="0"/>
              <a:t>O</a:t>
            </a:r>
            <a:r>
              <a:rPr lang="en-US" sz="2200" dirty="0" smtClean="0"/>
              <a:t>ngoing </a:t>
            </a:r>
            <a:r>
              <a:rPr lang="en-US" sz="2200" dirty="0"/>
              <a:t>support for research arising from the California Performance Indicators Project is generously provided by </a:t>
            </a:r>
            <a:r>
              <a:rPr lang="en-US" sz="2200" dirty="0" smtClean="0"/>
              <a:t>CDSS, the </a:t>
            </a:r>
            <a:r>
              <a:rPr lang="en-US" sz="2200" dirty="0"/>
              <a:t>Stuart </a:t>
            </a:r>
            <a:r>
              <a:rPr lang="en-US" sz="2200" dirty="0" smtClean="0"/>
              <a:t>Foundation, and Casey Family Programs</a:t>
            </a:r>
          </a:p>
          <a:p>
            <a:r>
              <a:rPr lang="en-US" sz="2200" dirty="0"/>
              <a:t>L</a:t>
            </a:r>
            <a:r>
              <a:rPr lang="en-US" sz="2200" dirty="0" smtClean="0"/>
              <a:t>inkages funded by the Harry Frank Guggenheim Foundation</a:t>
            </a:r>
          </a:p>
          <a:p>
            <a:r>
              <a:rPr lang="en-US" sz="2200" dirty="0" smtClean="0"/>
              <a:t>Forthcoming linkage work funded by the Conrad N. Hilton Foundation and First 5 LA</a:t>
            </a:r>
            <a:endParaRPr lang="en-US" sz="2200" dirty="0"/>
          </a:p>
          <a:p>
            <a:endParaRPr lang="en-US" sz="2200" dirty="0"/>
          </a:p>
        </p:txBody>
      </p:sp>
    </p:spTree>
    <p:extLst>
      <p:ext uri="{BB962C8B-B14F-4D97-AF65-F5344CB8AC3E}">
        <p14:creationId xmlns:p14="http://schemas.microsoft.com/office/powerpoint/2010/main" val="4089756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accent6">
                    <a:lumMod val="60000"/>
                    <a:lumOff val="40000"/>
                  </a:schemeClr>
                </a:solidFill>
              </a:rPr>
              <a:t>c</a:t>
            </a:r>
            <a:r>
              <a:rPr lang="en-US" dirty="0" smtClean="0">
                <a:solidFill>
                  <a:schemeClr val="accent6">
                    <a:lumMod val="60000"/>
                    <a:lumOff val="40000"/>
                  </a:schemeClr>
                </a:solidFill>
              </a:rPr>
              <a:t>hild death review teams (CDRTs)</a:t>
            </a:r>
            <a:endParaRPr lang="en-US" dirty="0">
              <a:solidFill>
                <a:schemeClr val="accent6">
                  <a:lumMod val="60000"/>
                  <a:lumOff val="40000"/>
                </a:schemeClr>
              </a:solidFill>
            </a:endParaRPr>
          </a:p>
        </p:txBody>
      </p:sp>
      <p:sp>
        <p:nvSpPr>
          <p:cNvPr id="3" name="Content Placeholder 2"/>
          <p:cNvSpPr>
            <a:spLocks noGrp="1"/>
          </p:cNvSpPr>
          <p:nvPr>
            <p:ph sz="quarter" idx="1"/>
          </p:nvPr>
        </p:nvSpPr>
        <p:spPr/>
        <p:txBody>
          <a:bodyPr>
            <a:normAutofit fontScale="92500"/>
          </a:bodyPr>
          <a:lstStyle/>
          <a:p>
            <a:r>
              <a:rPr lang="en-US" sz="2400" dirty="0"/>
              <a:t>f</a:t>
            </a:r>
            <a:r>
              <a:rPr lang="en-US" sz="2400" dirty="0" smtClean="0"/>
              <a:t>irst established in LA in 1978,  now </a:t>
            </a:r>
            <a:r>
              <a:rPr lang="en-US" sz="2400" dirty="0"/>
              <a:t>in place in almost every </a:t>
            </a:r>
            <a:r>
              <a:rPr lang="en-US" sz="2400" dirty="0" smtClean="0"/>
              <a:t>state and in most </a:t>
            </a:r>
            <a:r>
              <a:rPr lang="en-US" sz="2400" dirty="0"/>
              <a:t>counties in </a:t>
            </a:r>
            <a:r>
              <a:rPr lang="en-US" sz="2400" dirty="0" smtClean="0"/>
              <a:t>California </a:t>
            </a:r>
            <a:endParaRPr lang="en-US" sz="2400" dirty="0"/>
          </a:p>
          <a:p>
            <a:pPr lvl="1"/>
            <a:r>
              <a:rPr lang="en-US" sz="2400" i="1" dirty="0"/>
              <a:t>“The primary mission of the State Child Death Review Council is to reduce child deaths associated with child abuse and neglect. The secondary mission is to reduce other preventable child deaths.” (CA Child Death Review </a:t>
            </a:r>
            <a:r>
              <a:rPr lang="en-US" sz="2400" i="1" dirty="0" smtClean="0"/>
              <a:t>Council, 2005)</a:t>
            </a:r>
          </a:p>
          <a:p>
            <a:pPr lvl="1"/>
            <a:r>
              <a:rPr lang="en-US" sz="2400" dirty="0" smtClean="0"/>
              <a:t>most </a:t>
            </a:r>
            <a:r>
              <a:rPr lang="en-US" sz="2400" dirty="0"/>
              <a:t>California CDRTs review all sudden, traumatic and/or unexpected child deaths (i.e., Coroner cases), including injury, natural and undetermined </a:t>
            </a:r>
            <a:r>
              <a:rPr lang="en-US" sz="2400" dirty="0" smtClean="0"/>
              <a:t>deaths (selection </a:t>
            </a:r>
            <a:r>
              <a:rPr lang="en-US" sz="2400" dirty="0"/>
              <a:t>criteria vary by </a:t>
            </a:r>
            <a:r>
              <a:rPr lang="en-US" sz="2400" dirty="0" smtClean="0"/>
              <a:t>team,  budgets)</a:t>
            </a:r>
            <a:endParaRPr lang="en-US" sz="2400" i="1" dirty="0"/>
          </a:p>
          <a:p>
            <a:endParaRPr lang="en-US" dirty="0"/>
          </a:p>
        </p:txBody>
      </p:sp>
    </p:spTree>
    <p:extLst>
      <p:ext uri="{BB962C8B-B14F-4D97-AF65-F5344CB8AC3E}">
        <p14:creationId xmlns:p14="http://schemas.microsoft.com/office/powerpoint/2010/main" val="3580851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solidFill>
                  <a:schemeClr val="accent6">
                    <a:lumMod val="60000"/>
                    <a:lumOff val="40000"/>
                  </a:schemeClr>
                </a:solidFill>
              </a:rPr>
              <a:t>m</a:t>
            </a:r>
            <a:r>
              <a:rPr lang="en-US" sz="3600" dirty="0" smtClean="0">
                <a:solidFill>
                  <a:schemeClr val="accent6">
                    <a:lumMod val="60000"/>
                    <a:lumOff val="40000"/>
                  </a:schemeClr>
                </a:solidFill>
              </a:rPr>
              <a:t>issing epidemiological context</a:t>
            </a:r>
            <a:endParaRPr lang="en-US" sz="3600" dirty="0">
              <a:solidFill>
                <a:schemeClr val="accent6">
                  <a:lumMod val="60000"/>
                  <a:lumOff val="40000"/>
                </a:schemeClr>
              </a:solidFill>
            </a:endParaRPr>
          </a:p>
        </p:txBody>
      </p:sp>
      <p:sp>
        <p:nvSpPr>
          <p:cNvPr id="5" name="Content Placeholder 4"/>
          <p:cNvSpPr>
            <a:spLocks noGrp="1"/>
          </p:cNvSpPr>
          <p:nvPr>
            <p:ph sz="quarter" idx="1"/>
          </p:nvPr>
        </p:nvSpPr>
        <p:spPr>
          <a:xfrm>
            <a:off x="609600" y="1676400"/>
            <a:ext cx="8153400" cy="4953000"/>
          </a:xfrm>
        </p:spPr>
        <p:txBody>
          <a:bodyPr>
            <a:normAutofit/>
          </a:bodyPr>
          <a:lstStyle/>
          <a:p>
            <a:r>
              <a:rPr lang="en-US" sz="2400" dirty="0" smtClean="0"/>
              <a:t>CDRTs compile </a:t>
            </a:r>
            <a:r>
              <a:rPr lang="en-US" sz="2400" dirty="0"/>
              <a:t>data to identify child death patterns and clusters, examine possibly flawed decisions made by CPS and other systems, summarize the characteristics of fatally injured children, and make policy and practice </a:t>
            </a:r>
            <a:r>
              <a:rPr lang="en-US" sz="2400" dirty="0" smtClean="0"/>
              <a:t>recommendations</a:t>
            </a:r>
          </a:p>
          <a:p>
            <a:pPr lvl="1"/>
            <a:r>
              <a:rPr lang="en-US" sz="2100" dirty="0"/>
              <a:t>y</a:t>
            </a:r>
            <a:r>
              <a:rPr lang="en-US" sz="2100" dirty="0" smtClean="0"/>
              <a:t>et these recommendations are based on information concerning only those children </a:t>
            </a:r>
            <a:r>
              <a:rPr lang="en-US" sz="2100" dirty="0"/>
              <a:t>who have already experienced the outcome of interest (</a:t>
            </a:r>
            <a:r>
              <a:rPr lang="en-US" sz="2100" dirty="0" smtClean="0"/>
              <a:t>death)</a:t>
            </a:r>
          </a:p>
          <a:p>
            <a:pPr lvl="1"/>
            <a:r>
              <a:rPr lang="en-US" sz="2100" dirty="0"/>
              <a:t>a</a:t>
            </a:r>
            <a:r>
              <a:rPr lang="en-US" sz="2100" dirty="0" smtClean="0"/>
              <a:t>bsent is information concerning the experiences </a:t>
            </a:r>
            <a:r>
              <a:rPr lang="en-US" sz="2100" dirty="0"/>
              <a:t>and characteristics of </a:t>
            </a:r>
            <a:r>
              <a:rPr lang="en-US" sz="2100" dirty="0" smtClean="0"/>
              <a:t>children who </a:t>
            </a:r>
            <a:r>
              <a:rPr lang="en-US" sz="2100" dirty="0"/>
              <a:t>were similarly reported to CPS, </a:t>
            </a:r>
            <a:r>
              <a:rPr lang="en-US" sz="2100" i="1" dirty="0"/>
              <a:t>but did not </a:t>
            </a:r>
            <a:r>
              <a:rPr lang="en-US" sz="2100" i="1" dirty="0" smtClean="0"/>
              <a:t>die</a:t>
            </a:r>
            <a:endParaRPr lang="en-US" sz="2100" dirty="0"/>
          </a:p>
        </p:txBody>
      </p:sp>
    </p:spTree>
    <p:extLst>
      <p:ext uri="{BB962C8B-B14F-4D97-AF65-F5344CB8AC3E}">
        <p14:creationId xmlns:p14="http://schemas.microsoft.com/office/powerpoint/2010/main" val="111935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2800" dirty="0" smtClean="0">
                <a:solidFill>
                  <a:srgbClr val="FFC000"/>
                </a:solidFill>
              </a:rPr>
              <a:t>Development of Prospective Policy and program questions…</a:t>
            </a:r>
            <a:endParaRPr lang="en-US" sz="2800" dirty="0">
              <a:solidFill>
                <a:srgbClr val="FFC000"/>
              </a:solidFill>
            </a:endParaRPr>
          </a:p>
        </p:txBody>
      </p:sp>
      <p:graphicFrame>
        <p:nvGraphicFramePr>
          <p:cNvPr id="4" name="Diagram 3"/>
          <p:cNvGraphicFramePr/>
          <p:nvPr>
            <p:extLst>
              <p:ext uri="{D42A27DB-BD31-4B8C-83A1-F6EECF244321}">
                <p14:modId xmlns:p14="http://schemas.microsoft.com/office/powerpoint/2010/main" val="4236342622"/>
              </p:ext>
            </p:extLst>
          </p:nvPr>
        </p:nvGraphicFramePr>
        <p:xfrm>
          <a:off x="533400" y="2057400"/>
          <a:ext cx="7924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triped Right Arrow 4"/>
          <p:cNvSpPr/>
          <p:nvPr/>
        </p:nvSpPr>
        <p:spPr>
          <a:xfrm flipH="1">
            <a:off x="4039348" y="3793855"/>
            <a:ext cx="914400" cy="685800"/>
          </a:xfrm>
          <a:prstGeom prst="strip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760032" y="4669884"/>
            <a:ext cx="1676400" cy="369332"/>
          </a:xfrm>
          <a:prstGeom prst="rect">
            <a:avLst/>
          </a:prstGeom>
          <a:noFill/>
        </p:spPr>
        <p:txBody>
          <a:bodyPr wrap="square" rtlCol="0">
            <a:spAutoFit/>
          </a:bodyPr>
          <a:lstStyle/>
          <a:p>
            <a:pPr algn="ctr"/>
            <a:r>
              <a:rPr lang="en-US" b="1" dirty="0" smtClean="0"/>
              <a:t>retrospective</a:t>
            </a:r>
            <a:endParaRPr lang="en-US" b="1" dirty="0"/>
          </a:p>
        </p:txBody>
      </p:sp>
      <p:sp>
        <p:nvSpPr>
          <p:cNvPr id="7" name="Striped Right Arrow 6"/>
          <p:cNvSpPr/>
          <p:nvPr/>
        </p:nvSpPr>
        <p:spPr>
          <a:xfrm rot="10800000" flipH="1">
            <a:off x="4119797" y="3776519"/>
            <a:ext cx="914400" cy="685800"/>
          </a:xfrm>
          <a:prstGeom prst="striped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03321" y="3424523"/>
            <a:ext cx="1676400" cy="369332"/>
          </a:xfrm>
          <a:prstGeom prst="rect">
            <a:avLst/>
          </a:prstGeom>
          <a:noFill/>
        </p:spPr>
        <p:txBody>
          <a:bodyPr wrap="square" rtlCol="0">
            <a:spAutoFit/>
          </a:bodyPr>
          <a:lstStyle/>
          <a:p>
            <a:pPr algn="ctr"/>
            <a:r>
              <a:rPr lang="en-US" b="1" dirty="0" smtClean="0"/>
              <a:t>prospective</a:t>
            </a:r>
            <a:endParaRPr lang="en-US" b="1" dirty="0"/>
          </a:p>
        </p:txBody>
      </p:sp>
      <p:sp>
        <p:nvSpPr>
          <p:cNvPr id="10" name="Oval 9"/>
          <p:cNvSpPr/>
          <p:nvPr/>
        </p:nvSpPr>
        <p:spPr>
          <a:xfrm>
            <a:off x="2667000" y="4511150"/>
            <a:ext cx="530678" cy="530678"/>
          </a:xfrm>
          <a:prstGeom prst="ellipse">
            <a:avLst/>
          </a:prstGeom>
          <a:solidFill>
            <a:schemeClr val="accent3">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Oval 10"/>
          <p:cNvSpPr/>
          <p:nvPr/>
        </p:nvSpPr>
        <p:spPr>
          <a:xfrm>
            <a:off x="2832837" y="3349773"/>
            <a:ext cx="364841" cy="364841"/>
          </a:xfrm>
          <a:prstGeom prst="ellipse">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207680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P spid="7" grpId="0" animBg="1"/>
      <p:bldP spid="7" grpId="1" animBg="1"/>
      <p:bldP spid="8" grpId="0"/>
      <p:bldP spid="8"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6">
                    <a:lumMod val="60000"/>
                    <a:lumOff val="40000"/>
                  </a:schemeClr>
                </a:solidFill>
              </a:rPr>
              <a:t>Child Injury Death</a:t>
            </a:r>
            <a:endParaRPr lang="en-US" dirty="0">
              <a:solidFill>
                <a:schemeClr val="accent6">
                  <a:lumMod val="60000"/>
                  <a:lumOff val="40000"/>
                </a:schemeClr>
              </a:solidFill>
            </a:endParaRPr>
          </a:p>
        </p:txBody>
      </p:sp>
      <p:sp>
        <p:nvSpPr>
          <p:cNvPr id="6" name="Oval 5"/>
          <p:cNvSpPr/>
          <p:nvPr/>
        </p:nvSpPr>
        <p:spPr>
          <a:xfrm>
            <a:off x="1186070" y="4068418"/>
            <a:ext cx="1524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52939" y="2484783"/>
            <a:ext cx="1524000" cy="13716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62270" y="2962246"/>
            <a:ext cx="1371600" cy="381000"/>
          </a:xfrm>
          <a:prstGeom prst="rect">
            <a:avLst/>
          </a:prstGeom>
          <a:noFill/>
        </p:spPr>
        <p:txBody>
          <a:bodyPr wrap="square" rtlCol="0">
            <a:spAutoFit/>
          </a:bodyPr>
          <a:lstStyle/>
          <a:p>
            <a:pPr algn="ctr"/>
            <a:r>
              <a:rPr lang="en-US" dirty="0" smtClean="0">
                <a:solidFill>
                  <a:schemeClr val="bg1"/>
                </a:solidFill>
              </a:rPr>
              <a:t>Child A</a:t>
            </a:r>
            <a:endParaRPr lang="en-US" dirty="0">
              <a:solidFill>
                <a:schemeClr val="bg1"/>
              </a:solidFill>
            </a:endParaRPr>
          </a:p>
        </p:txBody>
      </p:sp>
      <p:sp>
        <p:nvSpPr>
          <p:cNvPr id="10" name="TextBox 9"/>
          <p:cNvSpPr txBox="1"/>
          <p:nvPr/>
        </p:nvSpPr>
        <p:spPr>
          <a:xfrm>
            <a:off x="1262270" y="4563718"/>
            <a:ext cx="1371600" cy="381000"/>
          </a:xfrm>
          <a:prstGeom prst="rect">
            <a:avLst/>
          </a:prstGeom>
          <a:noFill/>
        </p:spPr>
        <p:txBody>
          <a:bodyPr wrap="square" rtlCol="0">
            <a:spAutoFit/>
          </a:bodyPr>
          <a:lstStyle/>
          <a:p>
            <a:pPr algn="ctr"/>
            <a:r>
              <a:rPr lang="en-US" dirty="0" smtClean="0">
                <a:solidFill>
                  <a:schemeClr val="bg1"/>
                </a:solidFill>
              </a:rPr>
              <a:t>Child B</a:t>
            </a:r>
            <a:endParaRPr lang="en-US" dirty="0">
              <a:solidFill>
                <a:schemeClr val="bg1"/>
              </a:solidFill>
            </a:endParaRPr>
          </a:p>
        </p:txBody>
      </p:sp>
      <p:cxnSp>
        <p:nvCxnSpPr>
          <p:cNvPr id="12" name="Straight Connector 11"/>
          <p:cNvCxnSpPr/>
          <p:nvPr/>
        </p:nvCxnSpPr>
        <p:spPr>
          <a:xfrm>
            <a:off x="2862469" y="3170583"/>
            <a:ext cx="3848100" cy="0"/>
          </a:xfrm>
          <a:prstGeom prst="line">
            <a:avLst/>
          </a:prstGeom>
          <a:ln w="22225" cmpd="dbl">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95600" y="4754218"/>
            <a:ext cx="3848100" cy="0"/>
          </a:xfrm>
          <a:prstGeom prst="line">
            <a:avLst/>
          </a:prstGeom>
          <a:ln w="22225" cmpd="dbl">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Right Bracket 13"/>
          <p:cNvSpPr/>
          <p:nvPr/>
        </p:nvSpPr>
        <p:spPr>
          <a:xfrm rot="5400000">
            <a:off x="1764195" y="5045936"/>
            <a:ext cx="347870" cy="1504121"/>
          </a:xfrm>
          <a:prstGeom prst="rightBracket">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6730447" y="2970528"/>
            <a:ext cx="2228022" cy="400110"/>
          </a:xfrm>
          <a:prstGeom prst="rect">
            <a:avLst/>
          </a:prstGeom>
          <a:noFill/>
        </p:spPr>
        <p:txBody>
          <a:bodyPr wrap="square" rtlCol="0">
            <a:spAutoFit/>
          </a:bodyPr>
          <a:lstStyle/>
          <a:p>
            <a:r>
              <a:rPr lang="en-US" sz="2000" b="1" dirty="0" smtClean="0">
                <a:solidFill>
                  <a:srgbClr val="FF0000"/>
                </a:solidFill>
              </a:rPr>
              <a:t>Injury Death (?)</a:t>
            </a:r>
            <a:endParaRPr lang="en-US" sz="2000" b="1" dirty="0">
              <a:solidFill>
                <a:srgbClr val="FF0000"/>
              </a:solidFill>
            </a:endParaRPr>
          </a:p>
        </p:txBody>
      </p:sp>
      <p:sp>
        <p:nvSpPr>
          <p:cNvPr id="16" name="TextBox 15"/>
          <p:cNvSpPr txBox="1"/>
          <p:nvPr/>
        </p:nvSpPr>
        <p:spPr>
          <a:xfrm>
            <a:off x="6763578" y="4568304"/>
            <a:ext cx="2228022" cy="707886"/>
          </a:xfrm>
          <a:prstGeom prst="rect">
            <a:avLst/>
          </a:prstGeom>
          <a:noFill/>
        </p:spPr>
        <p:txBody>
          <a:bodyPr wrap="square" rtlCol="0">
            <a:spAutoFit/>
          </a:bodyPr>
          <a:lstStyle/>
          <a:p>
            <a:r>
              <a:rPr lang="en-US" sz="2000" b="1" dirty="0" smtClean="0">
                <a:solidFill>
                  <a:srgbClr val="FF0000"/>
                </a:solidFill>
              </a:rPr>
              <a:t>Injury Death (?)</a:t>
            </a:r>
          </a:p>
          <a:p>
            <a:endParaRPr lang="en-US" sz="2000" b="1" dirty="0">
              <a:solidFill>
                <a:srgbClr val="FF0000"/>
              </a:solidFill>
            </a:endParaRPr>
          </a:p>
        </p:txBody>
      </p:sp>
      <p:sp>
        <p:nvSpPr>
          <p:cNvPr id="17" name="TextBox 16"/>
          <p:cNvSpPr txBox="1"/>
          <p:nvPr/>
        </p:nvSpPr>
        <p:spPr>
          <a:xfrm>
            <a:off x="172279" y="6062871"/>
            <a:ext cx="3624469" cy="523220"/>
          </a:xfrm>
          <a:prstGeom prst="rect">
            <a:avLst/>
          </a:prstGeom>
          <a:noFill/>
        </p:spPr>
        <p:txBody>
          <a:bodyPr wrap="square" rtlCol="0">
            <a:spAutoFit/>
          </a:bodyPr>
          <a:lstStyle/>
          <a:p>
            <a:pPr algn="ctr"/>
            <a:r>
              <a:rPr lang="en-US" sz="1400" dirty="0" smtClean="0"/>
              <a:t>Risk factors associated with both death, and being reported for maltreatment</a:t>
            </a:r>
            <a:endParaRPr lang="en-US" sz="1400" dirty="0"/>
          </a:p>
        </p:txBody>
      </p:sp>
      <p:sp>
        <p:nvSpPr>
          <p:cNvPr id="18" name="Isosceles Triangle 17"/>
          <p:cNvSpPr/>
          <p:nvPr/>
        </p:nvSpPr>
        <p:spPr>
          <a:xfrm>
            <a:off x="3776869" y="3075333"/>
            <a:ext cx="304800" cy="190500"/>
          </a:xfrm>
          <a:prstGeom prs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272044" y="2762971"/>
            <a:ext cx="1314450" cy="307777"/>
          </a:xfrm>
          <a:prstGeom prst="rect">
            <a:avLst/>
          </a:prstGeom>
          <a:noFill/>
        </p:spPr>
        <p:txBody>
          <a:bodyPr wrap="square" rtlCol="0">
            <a:spAutoFit/>
          </a:bodyPr>
          <a:lstStyle/>
          <a:p>
            <a:pPr algn="ctr"/>
            <a:r>
              <a:rPr lang="en-US" sz="1400" dirty="0" smtClean="0"/>
              <a:t>CPS report</a:t>
            </a:r>
            <a:endParaRPr lang="en-US" sz="1400" dirty="0"/>
          </a:p>
        </p:txBody>
      </p:sp>
      <p:sp>
        <p:nvSpPr>
          <p:cNvPr id="20" name="Rectangle 19"/>
          <p:cNvSpPr/>
          <p:nvPr/>
        </p:nvSpPr>
        <p:spPr>
          <a:xfrm>
            <a:off x="205411" y="1628507"/>
            <a:ext cx="8786189" cy="646331"/>
          </a:xfrm>
          <a:prstGeom prst="rect">
            <a:avLst/>
          </a:prstGeom>
        </p:spPr>
        <p:txBody>
          <a:bodyPr wrap="square">
            <a:spAutoFit/>
          </a:bodyPr>
          <a:lstStyle/>
          <a:p>
            <a:r>
              <a:rPr lang="en-US" i="1" dirty="0"/>
              <a:t>A </a:t>
            </a:r>
            <a:r>
              <a:rPr lang="en-US" i="1" dirty="0">
                <a:solidFill>
                  <a:srgbClr val="FF0000"/>
                </a:solidFill>
              </a:rPr>
              <a:t>mortality-based</a:t>
            </a:r>
            <a:r>
              <a:rPr lang="en-US" i="1" dirty="0"/>
              <a:t> standard for evaluating parental behavior may be the closest we can get to “culture-free” definitions of neglect and abuse  </a:t>
            </a:r>
            <a:r>
              <a:rPr lang="en-US" sz="1400" i="1" dirty="0"/>
              <a:t>(S.R. </a:t>
            </a:r>
            <a:r>
              <a:rPr lang="en-US" sz="1400" i="1" dirty="0" err="1"/>
              <a:t>Johannson</a:t>
            </a:r>
            <a:r>
              <a:rPr lang="en-US" sz="1400" i="1" dirty="0"/>
              <a:t>, 1987)</a:t>
            </a:r>
          </a:p>
        </p:txBody>
      </p:sp>
    </p:spTree>
    <p:extLst>
      <p:ext uri="{BB962C8B-B14F-4D97-AF65-F5344CB8AC3E}">
        <p14:creationId xmlns:p14="http://schemas.microsoft.com/office/powerpoint/2010/main" val="1463203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Key finding</a:t>
            </a:r>
            <a:endParaRPr lang="en-US" i="1" dirty="0">
              <a:solidFill>
                <a:schemeClr val="accent6">
                  <a:lumMod val="60000"/>
                  <a:lumOff val="40000"/>
                </a:schemeClr>
              </a:solidFill>
            </a:endParaRPr>
          </a:p>
        </p:txBody>
      </p:sp>
      <p:sp>
        <p:nvSpPr>
          <p:cNvPr id="3" name="Content Placeholder 2"/>
          <p:cNvSpPr>
            <a:spLocks noGrp="1"/>
          </p:cNvSpPr>
          <p:nvPr>
            <p:ph sz="quarter" idx="1"/>
          </p:nvPr>
        </p:nvSpPr>
        <p:spPr>
          <a:xfrm>
            <a:off x="457200" y="1752600"/>
            <a:ext cx="8153400" cy="4114800"/>
          </a:xfrm>
        </p:spPr>
        <p:txBody>
          <a:bodyPr>
            <a:normAutofit/>
          </a:bodyPr>
          <a:lstStyle/>
          <a:p>
            <a:r>
              <a:rPr lang="en-US" sz="2800" dirty="0" smtClean="0"/>
              <a:t>after adjusting for other risk factors at birth, a previous referral to CPS emerged as the strongest predictor of injury death during a child’s first five years of life</a:t>
            </a:r>
          </a:p>
          <a:p>
            <a:pPr marL="0" indent="0">
              <a:buNone/>
            </a:pPr>
            <a:endParaRPr lang="en-US" sz="2800" dirty="0" smtClean="0"/>
          </a:p>
          <a:p>
            <a:r>
              <a:rPr lang="en-US" sz="2800" dirty="0"/>
              <a:t>a</a:t>
            </a:r>
            <a:r>
              <a:rPr lang="en-US" sz="2800" dirty="0" smtClean="0"/>
              <a:t> previous referral to CPS was significantly associated with a child’s risk of both unintentional and intentional injury death</a:t>
            </a:r>
          </a:p>
          <a:p>
            <a:pPr marL="0" indent="0">
              <a:buNone/>
            </a:pPr>
            <a:endParaRPr lang="en-US" dirty="0" smtClean="0"/>
          </a:p>
          <a:p>
            <a:pPr marL="365760" lvl="1" indent="0">
              <a:buNone/>
            </a:pPr>
            <a:endParaRPr lang="en-US" dirty="0" smtClean="0"/>
          </a:p>
          <a:p>
            <a:pPr marL="365760" lvl="1" indent="0">
              <a:buNone/>
            </a:pPr>
            <a:endParaRPr lang="en-US" dirty="0"/>
          </a:p>
        </p:txBody>
      </p:sp>
    </p:spTree>
    <p:extLst>
      <p:ext uri="{BB962C8B-B14F-4D97-AF65-F5344CB8AC3E}">
        <p14:creationId xmlns:p14="http://schemas.microsoft.com/office/powerpoint/2010/main" val="25823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219200"/>
            <a:ext cx="7541204" cy="5518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idx="4294967295"/>
          </p:nvPr>
        </p:nvSpPr>
        <p:spPr>
          <a:xfrm>
            <a:off x="762000" y="228600"/>
            <a:ext cx="8382000" cy="990600"/>
          </a:xfrm>
        </p:spPr>
        <p:txBody>
          <a:bodyPr>
            <a:noAutofit/>
          </a:bodyPr>
          <a:lstStyle/>
          <a:p>
            <a:pPr algn="l"/>
            <a:r>
              <a:rPr lang="en-US" sz="2000" dirty="0">
                <a:solidFill>
                  <a:schemeClr val="tx1"/>
                </a:solidFill>
              </a:rPr>
              <a:t>a</a:t>
            </a:r>
            <a:r>
              <a:rPr lang="en-US" sz="2000" dirty="0" smtClean="0">
                <a:solidFill>
                  <a:schemeClr val="tx1"/>
                </a:solidFill>
              </a:rPr>
              <a:t>djusted rate of injury death for children with a prior allegation of maltreatment, </a:t>
            </a:r>
            <a:r>
              <a:rPr lang="en-US" sz="2000" i="1" dirty="0" smtClean="0">
                <a:solidFill>
                  <a:schemeClr val="tx1"/>
                </a:solidFill>
              </a:rPr>
              <a:t>by cause of death</a:t>
            </a:r>
            <a:endParaRPr lang="en-US" sz="2000" i="1" dirty="0">
              <a:solidFill>
                <a:schemeClr val="tx1"/>
              </a:solidFill>
            </a:endParaRPr>
          </a:p>
        </p:txBody>
      </p:sp>
      <p:sp>
        <p:nvSpPr>
          <p:cNvPr id="5" name="TextBox 4"/>
          <p:cNvSpPr txBox="1"/>
          <p:nvPr/>
        </p:nvSpPr>
        <p:spPr>
          <a:xfrm>
            <a:off x="5181147" y="1710575"/>
            <a:ext cx="685800" cy="246221"/>
          </a:xfrm>
          <a:prstGeom prst="rect">
            <a:avLst/>
          </a:prstGeom>
          <a:noFill/>
        </p:spPr>
        <p:txBody>
          <a:bodyPr wrap="square" rtlCol="0">
            <a:spAutoFit/>
          </a:bodyPr>
          <a:lstStyle/>
          <a:p>
            <a:r>
              <a:rPr lang="en-US" sz="1000" b="1" dirty="0" smtClean="0">
                <a:solidFill>
                  <a:srgbClr val="FF0000"/>
                </a:solidFill>
              </a:rPr>
              <a:t>HR: 2.59</a:t>
            </a:r>
            <a:endParaRPr lang="en-US" sz="1000" b="1" dirty="0">
              <a:solidFill>
                <a:srgbClr val="FF0000"/>
              </a:solidFill>
            </a:endParaRPr>
          </a:p>
        </p:txBody>
      </p:sp>
      <p:sp>
        <p:nvSpPr>
          <p:cNvPr id="9" name="TextBox 8"/>
          <p:cNvSpPr txBox="1"/>
          <p:nvPr/>
        </p:nvSpPr>
        <p:spPr>
          <a:xfrm>
            <a:off x="4596040" y="3077787"/>
            <a:ext cx="685800" cy="246221"/>
          </a:xfrm>
          <a:prstGeom prst="rect">
            <a:avLst/>
          </a:prstGeom>
          <a:noFill/>
        </p:spPr>
        <p:txBody>
          <a:bodyPr wrap="square" rtlCol="0">
            <a:spAutoFit/>
          </a:bodyPr>
          <a:lstStyle/>
          <a:p>
            <a:r>
              <a:rPr lang="en-US" sz="1000" b="1" dirty="0" smtClean="0">
                <a:solidFill>
                  <a:srgbClr val="FF0000"/>
                </a:solidFill>
              </a:rPr>
              <a:t>HR: 2.00</a:t>
            </a:r>
            <a:endParaRPr lang="en-US" sz="1000" b="1" dirty="0">
              <a:solidFill>
                <a:srgbClr val="FF0000"/>
              </a:solidFill>
            </a:endParaRPr>
          </a:p>
        </p:txBody>
      </p:sp>
      <p:sp>
        <p:nvSpPr>
          <p:cNvPr id="10" name="TextBox 9"/>
          <p:cNvSpPr txBox="1"/>
          <p:nvPr/>
        </p:nvSpPr>
        <p:spPr>
          <a:xfrm>
            <a:off x="7014028" y="4550675"/>
            <a:ext cx="685800" cy="246221"/>
          </a:xfrm>
          <a:prstGeom prst="rect">
            <a:avLst/>
          </a:prstGeom>
          <a:noFill/>
        </p:spPr>
        <p:txBody>
          <a:bodyPr wrap="square" rtlCol="0">
            <a:spAutoFit/>
          </a:bodyPr>
          <a:lstStyle/>
          <a:p>
            <a:r>
              <a:rPr lang="en-US" sz="1000" b="1" dirty="0" smtClean="0">
                <a:solidFill>
                  <a:srgbClr val="FF0000"/>
                </a:solidFill>
              </a:rPr>
              <a:t>HR: 5.86</a:t>
            </a:r>
            <a:endParaRPr lang="en-US" sz="1000" b="1" dirty="0">
              <a:solidFill>
                <a:srgbClr val="FF0000"/>
              </a:solidFill>
            </a:endParaRPr>
          </a:p>
        </p:txBody>
      </p:sp>
      <p:sp>
        <p:nvSpPr>
          <p:cNvPr id="2" name="Oval 1"/>
          <p:cNvSpPr/>
          <p:nvPr/>
        </p:nvSpPr>
        <p:spPr>
          <a:xfrm>
            <a:off x="4888926" y="1295400"/>
            <a:ext cx="115706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310396" y="2658687"/>
            <a:ext cx="115706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35498" y="4131574"/>
            <a:ext cx="1867706" cy="973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030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6">
                    <a:lumMod val="60000"/>
                    <a:lumOff val="40000"/>
                  </a:schemeClr>
                </a:solidFill>
              </a:rPr>
              <a:t>Other findings</a:t>
            </a:r>
            <a:endParaRPr lang="en-US" dirty="0">
              <a:solidFill>
                <a:schemeClr val="accent6">
                  <a:lumMod val="60000"/>
                  <a:lumOff val="40000"/>
                </a:schemeClr>
              </a:solidFill>
            </a:endParaRPr>
          </a:p>
        </p:txBody>
      </p:sp>
      <p:sp>
        <p:nvSpPr>
          <p:cNvPr id="3" name="Content Placeholder 2"/>
          <p:cNvSpPr>
            <a:spLocks noGrp="1"/>
          </p:cNvSpPr>
          <p:nvPr>
            <p:ph sz="quarter" idx="1"/>
          </p:nvPr>
        </p:nvSpPr>
        <p:spPr/>
        <p:txBody>
          <a:bodyPr>
            <a:normAutofit lnSpcReduction="10000"/>
          </a:bodyPr>
          <a:lstStyle/>
          <a:p>
            <a:r>
              <a:rPr lang="en-US" sz="2800" dirty="0" smtClean="0"/>
              <a:t>Children “evaluated out” die at rates that are twice as high as children with similar risk factors, but no prior allegation</a:t>
            </a:r>
          </a:p>
          <a:p>
            <a:r>
              <a:rPr lang="en-US" sz="2800" dirty="0"/>
              <a:t>N</a:t>
            </a:r>
            <a:r>
              <a:rPr lang="en-US" sz="2800" dirty="0" smtClean="0"/>
              <a:t>o evidence that we  are able to effectively screen maltreatment allegations over the phone, without an in-person investigation</a:t>
            </a:r>
          </a:p>
          <a:p>
            <a:pPr lvl="1"/>
            <a:r>
              <a:rPr lang="en-US" sz="2400" i="1" dirty="0"/>
              <a:t>i</a:t>
            </a:r>
            <a:r>
              <a:rPr lang="en-US" sz="2400" i="1" dirty="0" smtClean="0"/>
              <a:t>n-person investigation of all referrals involving children &lt; age 5?</a:t>
            </a:r>
          </a:p>
          <a:p>
            <a:pPr lvl="1"/>
            <a:r>
              <a:rPr lang="en-US" sz="2400" i="1" dirty="0"/>
              <a:t>p</a:t>
            </a:r>
            <a:r>
              <a:rPr lang="en-US" sz="2400" i="1" dirty="0" smtClean="0"/>
              <a:t>ossibly cost-effective, given that 40% of children are re-reported within 2-years, regardless of initial disposition?</a:t>
            </a:r>
          </a:p>
          <a:p>
            <a:pPr lvl="1"/>
            <a:endParaRPr lang="en-US" sz="2100" dirty="0" smtClean="0"/>
          </a:p>
          <a:p>
            <a:pPr lvl="1"/>
            <a:endParaRPr lang="en-US" sz="2100" dirty="0"/>
          </a:p>
        </p:txBody>
      </p:sp>
    </p:spTree>
    <p:extLst>
      <p:ext uri="{BB962C8B-B14F-4D97-AF65-F5344CB8AC3E}">
        <p14:creationId xmlns:p14="http://schemas.microsoft.com/office/powerpoint/2010/main" val="24024805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590800"/>
            <a:ext cx="6324600" cy="1828800"/>
          </a:xfrm>
        </p:spPr>
        <p:txBody>
          <a:bodyPr/>
          <a:lstStyle/>
          <a:p>
            <a:r>
              <a:rPr lang="en-US" sz="4400" dirty="0" smtClean="0"/>
              <a:t>Next steps?</a:t>
            </a:r>
            <a:r>
              <a:rPr lang="en-US" sz="2800" i="1" dirty="0"/>
              <a:t/>
            </a:r>
            <a:br>
              <a:rPr lang="en-US" sz="2800" i="1" dirty="0"/>
            </a:br>
            <a:endParaRPr lang="en-US" sz="2800" dirty="0"/>
          </a:p>
        </p:txBody>
      </p:sp>
    </p:spTree>
    <p:extLst>
      <p:ext uri="{BB962C8B-B14F-4D97-AF65-F5344CB8AC3E}">
        <p14:creationId xmlns:p14="http://schemas.microsoft.com/office/powerpoint/2010/main" val="6015475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58201" cy="2167129"/>
          </a:xfrm>
        </p:spPr>
        <p:txBody>
          <a:bodyPr/>
          <a:lstStyle/>
          <a:p>
            <a:pPr marL="45720" indent="0">
              <a:buNone/>
            </a:pPr>
            <a:r>
              <a:rPr lang="en-US" i="1" dirty="0"/>
              <a:t>“Each person in the world creates a Book of Life. This Book starts with birth and ends with death. Its pages are made up of the records of the principal events in life. Record linkage is the name given to the process of assembling the pages of this Book…” (Dunn, 1946)</a:t>
            </a:r>
            <a:endParaRPr lang="en-US" dirty="0"/>
          </a:p>
          <a:p>
            <a:endParaRPr lang="en-US" dirty="0"/>
          </a:p>
        </p:txBody>
      </p:sp>
      <p:sp>
        <p:nvSpPr>
          <p:cNvPr id="3" name="Title 2"/>
          <p:cNvSpPr>
            <a:spLocks noGrp="1"/>
          </p:cNvSpPr>
          <p:nvPr>
            <p:ph type="title"/>
          </p:nvPr>
        </p:nvSpPr>
        <p:spPr/>
        <p:txBody>
          <a:bodyPr/>
          <a:lstStyle/>
          <a:p>
            <a:r>
              <a:rPr lang="en-US" dirty="0" smtClean="0">
                <a:solidFill>
                  <a:schemeClr val="accent6">
                    <a:lumMod val="60000"/>
                    <a:lumOff val="40000"/>
                  </a:schemeClr>
                </a:solidFill>
              </a:rPr>
              <a:t>An Integrated Data repository</a:t>
            </a:r>
            <a:endParaRPr lang="en-US" dirty="0">
              <a:solidFill>
                <a:schemeClr val="accent6">
                  <a:lumMod val="60000"/>
                  <a:lumOff val="40000"/>
                </a:schemeClr>
              </a:solidFill>
            </a:endParaRPr>
          </a:p>
        </p:txBody>
      </p:sp>
      <p:pic>
        <p:nvPicPr>
          <p:cNvPr id="4" name="Picture 3"/>
          <p:cNvPicPr/>
          <p:nvPr/>
        </p:nvPicPr>
        <p:blipFill>
          <a:blip r:embed="rId2"/>
          <a:stretch>
            <a:fillRect/>
          </a:stretch>
        </p:blipFill>
        <p:spPr>
          <a:xfrm>
            <a:off x="853440" y="3429000"/>
            <a:ext cx="7391400" cy="2743200"/>
          </a:xfrm>
          <a:prstGeom prst="rect">
            <a:avLst/>
          </a:prstGeom>
        </p:spPr>
      </p:pic>
    </p:spTree>
    <p:extLst>
      <p:ext uri="{BB962C8B-B14F-4D97-AF65-F5344CB8AC3E}">
        <p14:creationId xmlns:p14="http://schemas.microsoft.com/office/powerpoint/2010/main" val="39369302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County-specific cumulative contact estimates and examinations of risk factors</a:t>
            </a:r>
          </a:p>
          <a:p>
            <a:r>
              <a:rPr lang="en-US" sz="2400" dirty="0" smtClean="0"/>
              <a:t>Intergenerational maltreatment linkages</a:t>
            </a:r>
          </a:p>
          <a:p>
            <a:r>
              <a:rPr lang="en-US" sz="2400" dirty="0" smtClean="0"/>
              <a:t>Examination of medically encountered infant maltreatment (emergency departments and hospitals)</a:t>
            </a:r>
          </a:p>
          <a:p>
            <a:r>
              <a:rPr lang="en-US" sz="2400" dirty="0" smtClean="0"/>
              <a:t>Substance abuse services received by mothers of children referred to CPS</a:t>
            </a:r>
          </a:p>
          <a:p>
            <a:r>
              <a:rPr lang="en-US" sz="2400" dirty="0" smtClean="0"/>
              <a:t>Risk of SIDS and other SUIDS</a:t>
            </a:r>
          </a:p>
          <a:p>
            <a:pPr marL="45720" indent="0">
              <a:buNone/>
            </a:pPr>
            <a:endParaRPr lang="en-US" sz="2400" dirty="0"/>
          </a:p>
        </p:txBody>
      </p:sp>
      <p:sp>
        <p:nvSpPr>
          <p:cNvPr id="3" name="Title 2"/>
          <p:cNvSpPr>
            <a:spLocks noGrp="1"/>
          </p:cNvSpPr>
          <p:nvPr>
            <p:ph type="title"/>
          </p:nvPr>
        </p:nvSpPr>
        <p:spPr/>
        <p:txBody>
          <a:bodyPr/>
          <a:lstStyle/>
          <a:p>
            <a:r>
              <a:rPr lang="en-US" dirty="0" smtClean="0">
                <a:solidFill>
                  <a:schemeClr val="accent6">
                    <a:lumMod val="60000"/>
                    <a:lumOff val="40000"/>
                  </a:schemeClr>
                </a:solidFill>
              </a:rPr>
              <a:t>Current work…</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1504506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6">
                    <a:lumMod val="60000"/>
                    <a:lumOff val="40000"/>
                  </a:schemeClr>
                </a:solidFill>
              </a:rPr>
              <a:t>a “snapshot” of victims</a:t>
            </a:r>
            <a:endParaRPr lang="en-US" dirty="0">
              <a:solidFill>
                <a:schemeClr val="accent6">
                  <a:lumMod val="60000"/>
                  <a:lumOff val="40000"/>
                </a:schemeClr>
              </a:solidFill>
            </a:endParaRPr>
          </a:p>
        </p:txBody>
      </p:sp>
      <p:sp>
        <p:nvSpPr>
          <p:cNvPr id="18" name="TextBox 17"/>
          <p:cNvSpPr txBox="1"/>
          <p:nvPr/>
        </p:nvSpPr>
        <p:spPr>
          <a:xfrm>
            <a:off x="2171142" y="2999785"/>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0070C0"/>
                </a:solidFill>
              </a:rPr>
              <a:t>before</a:t>
            </a:r>
          </a:p>
          <a:p>
            <a:pPr algn="ctr"/>
            <a:endParaRPr lang="en-US" dirty="0"/>
          </a:p>
        </p:txBody>
      </p:sp>
      <p:sp>
        <p:nvSpPr>
          <p:cNvPr id="19" name="TextBox 18"/>
          <p:cNvSpPr txBox="1"/>
          <p:nvPr/>
        </p:nvSpPr>
        <p:spPr>
          <a:xfrm>
            <a:off x="3829957" y="2999786"/>
            <a:ext cx="1459523" cy="954107"/>
          </a:xfrm>
          <a:prstGeom prst="rect">
            <a:avLst/>
          </a:prstGeom>
          <a:solidFill>
            <a:schemeClr val="accent6">
              <a:lumMod val="75000"/>
            </a:schemeClr>
          </a:solidFill>
        </p:spPr>
        <p:txBody>
          <a:bodyPr wrap="square" rtlCol="0">
            <a:spAutoFit/>
          </a:bodyPr>
          <a:lstStyle/>
          <a:p>
            <a:pPr algn="ctr"/>
            <a:endParaRPr lang="en-US" dirty="0" smtClean="0"/>
          </a:p>
          <a:p>
            <a:pPr algn="ctr"/>
            <a:r>
              <a:rPr lang="en-US" sz="2000" b="1" dirty="0" smtClean="0"/>
              <a:t>CPS Data</a:t>
            </a:r>
          </a:p>
          <a:p>
            <a:pPr algn="ctr"/>
            <a:endParaRPr lang="en-US" dirty="0"/>
          </a:p>
        </p:txBody>
      </p:sp>
      <p:sp>
        <p:nvSpPr>
          <p:cNvPr id="20" name="TextBox 19"/>
          <p:cNvSpPr txBox="1"/>
          <p:nvPr/>
        </p:nvSpPr>
        <p:spPr>
          <a:xfrm>
            <a:off x="5430157" y="2984838"/>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FF0000"/>
                </a:solidFill>
              </a:rPr>
              <a:t>after</a:t>
            </a:r>
          </a:p>
          <a:p>
            <a:pPr algn="ctr"/>
            <a:endParaRPr lang="en-US" dirty="0"/>
          </a:p>
        </p:txBody>
      </p:sp>
      <p:sp>
        <p:nvSpPr>
          <p:cNvPr id="21" name="TextBox 20"/>
          <p:cNvSpPr txBox="1"/>
          <p:nvPr/>
        </p:nvSpPr>
        <p:spPr>
          <a:xfrm>
            <a:off x="2147696" y="4278183"/>
            <a:ext cx="4718538" cy="830997"/>
          </a:xfrm>
          <a:prstGeom prst="rect">
            <a:avLst/>
          </a:prstGeom>
          <a:solidFill>
            <a:schemeClr val="bg1">
              <a:lumMod val="75000"/>
              <a:alpha val="66000"/>
            </a:schemeClr>
          </a:solidFill>
          <a:effectLst>
            <a:glow rad="127000">
              <a:srgbClr val="FFFF00">
                <a:alpha val="40000"/>
              </a:srgbClr>
            </a:glow>
          </a:effectLst>
        </p:spPr>
        <p:txBody>
          <a:bodyPr wrap="square" rtlCol="0">
            <a:spAutoFit/>
          </a:bodyPr>
          <a:lstStyle/>
          <a:p>
            <a:pPr algn="ctr"/>
            <a:r>
              <a:rPr lang="en-US" sz="2400" i="1" dirty="0" smtClean="0">
                <a:solidFill>
                  <a:schemeClr val="tx1">
                    <a:lumMod val="85000"/>
                    <a:lumOff val="15000"/>
                  </a:schemeClr>
                </a:solidFill>
              </a:rPr>
              <a:t>Children not Reported for Maltreatment</a:t>
            </a:r>
          </a:p>
        </p:txBody>
      </p:sp>
    </p:spTree>
    <p:extLst>
      <p:ext uri="{BB962C8B-B14F-4D97-AF65-F5344CB8AC3E}">
        <p14:creationId xmlns:p14="http://schemas.microsoft.com/office/powerpoint/2010/main" val="185383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br>
              <a:rPr lang="en-US" dirty="0" smtClean="0"/>
            </a:br>
            <a:r>
              <a:rPr lang="en-US" sz="1800" b="1" u="sng" cap="none" dirty="0" smtClean="0">
                <a:solidFill>
                  <a:srgbClr val="FFFF00"/>
                </a:solidFill>
              </a:rPr>
              <a:t>ehornste@usc.edu</a:t>
            </a:r>
            <a:r>
              <a:rPr lang="en-US" sz="1800" dirty="0" smtClean="0"/>
              <a:t/>
            </a:r>
            <a:br>
              <a:rPr lang="en-US" sz="1800" dirty="0" smtClean="0"/>
            </a:br>
            <a:endParaRPr lang="en-US" dirty="0"/>
          </a:p>
        </p:txBody>
      </p:sp>
      <p:pic>
        <p:nvPicPr>
          <p:cNvPr id="6" name="Picture 5" descr="ucbseal_75x75"/>
          <p:cNvPicPr>
            <a:picLocks noChangeAspect="1" noChangeArrowheads="1"/>
          </p:cNvPicPr>
          <p:nvPr/>
        </p:nvPicPr>
        <p:blipFill>
          <a:blip r:embed="rId2" cstate="print"/>
          <a:srcRect/>
          <a:stretch>
            <a:fillRect/>
          </a:stretch>
        </p:blipFill>
        <p:spPr bwMode="auto">
          <a:xfrm>
            <a:off x="7566460" y="1600200"/>
            <a:ext cx="914400" cy="914400"/>
          </a:xfrm>
          <a:prstGeom prst="rect">
            <a:avLst/>
          </a:prstGeom>
          <a:noFill/>
          <a:ln w="9525">
            <a:noFill/>
            <a:miter lim="800000"/>
            <a:headEnd/>
            <a:tailEnd/>
          </a:ln>
        </p:spPr>
      </p:pic>
      <p:pic>
        <p:nvPicPr>
          <p:cNvPr id="7" name="Picture 10" descr="CDS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266" y="4309360"/>
            <a:ext cx="875425" cy="59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Regular Use Shield_GoldOnWhite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7772211" y="3002785"/>
            <a:ext cx="647534" cy="833652"/>
          </a:xfrm>
          <a:prstGeom prst="rect">
            <a:avLst/>
          </a:prstGeom>
        </p:spPr>
      </p:pic>
    </p:spTree>
    <p:extLst>
      <p:ext uri="{BB962C8B-B14F-4D97-AF65-F5344CB8AC3E}">
        <p14:creationId xmlns:p14="http://schemas.microsoft.com/office/powerpoint/2010/main" val="283385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solidFill>
                  <a:schemeClr val="accent6">
                    <a:lumMod val="60000"/>
                    <a:lumOff val="40000"/>
                  </a:schemeClr>
                </a:solidFill>
              </a:rPr>
              <a:t>e</a:t>
            </a:r>
            <a:r>
              <a:rPr lang="en-US" sz="3600" dirty="0" smtClean="0">
                <a:solidFill>
                  <a:schemeClr val="accent6">
                    <a:lumMod val="60000"/>
                    <a:lumOff val="40000"/>
                  </a:schemeClr>
                </a:solidFill>
              </a:rPr>
              <a:t>xpanded surveillance of child victims</a:t>
            </a:r>
            <a:endParaRPr lang="en-US" sz="3600" dirty="0">
              <a:solidFill>
                <a:schemeClr val="accent6">
                  <a:lumMod val="60000"/>
                  <a:lumOff val="40000"/>
                </a:schemeClr>
              </a:solidFill>
            </a:endParaRPr>
          </a:p>
        </p:txBody>
      </p:sp>
      <p:sp>
        <p:nvSpPr>
          <p:cNvPr id="22" name="TextBox 21"/>
          <p:cNvSpPr txBox="1"/>
          <p:nvPr/>
        </p:nvSpPr>
        <p:spPr>
          <a:xfrm>
            <a:off x="2253203" y="2111416"/>
            <a:ext cx="1295400" cy="369332"/>
          </a:xfrm>
          <a:prstGeom prst="rect">
            <a:avLst/>
          </a:prstGeom>
          <a:noFill/>
        </p:spPr>
        <p:txBody>
          <a:bodyPr wrap="square" rtlCol="0">
            <a:spAutoFit/>
          </a:bodyPr>
          <a:lstStyle/>
          <a:p>
            <a:pPr algn="ctr"/>
            <a:r>
              <a:rPr lang="en-US" dirty="0"/>
              <a:t>b</a:t>
            </a:r>
            <a:r>
              <a:rPr lang="en-US" dirty="0" smtClean="0"/>
              <a:t>irth data</a:t>
            </a:r>
            <a:endParaRPr lang="en-US" dirty="0"/>
          </a:p>
        </p:txBody>
      </p:sp>
      <p:sp>
        <p:nvSpPr>
          <p:cNvPr id="24" name="TextBox 23"/>
          <p:cNvSpPr txBox="1"/>
          <p:nvPr/>
        </p:nvSpPr>
        <p:spPr>
          <a:xfrm>
            <a:off x="5359818" y="2112350"/>
            <a:ext cx="1600200" cy="369332"/>
          </a:xfrm>
          <a:prstGeom prst="rect">
            <a:avLst/>
          </a:prstGeom>
          <a:noFill/>
        </p:spPr>
        <p:txBody>
          <a:bodyPr wrap="square" rtlCol="0">
            <a:spAutoFit/>
          </a:bodyPr>
          <a:lstStyle/>
          <a:p>
            <a:pPr algn="ctr"/>
            <a:r>
              <a:rPr lang="en-US" dirty="0" smtClean="0"/>
              <a:t>death data</a:t>
            </a:r>
            <a:endParaRPr lang="en-US" dirty="0"/>
          </a:p>
        </p:txBody>
      </p:sp>
      <p:cxnSp>
        <p:nvCxnSpPr>
          <p:cNvPr id="25" name="Straight Arrow Connector 24"/>
          <p:cNvCxnSpPr>
            <a:stCxn id="22" idx="2"/>
          </p:cNvCxnSpPr>
          <p:nvPr/>
        </p:nvCxnSpPr>
        <p:spPr>
          <a:xfrm>
            <a:off x="2900903" y="2480748"/>
            <a:ext cx="0" cy="504090"/>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159917" y="2480748"/>
            <a:ext cx="0" cy="504090"/>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ight Brace 3"/>
          <p:cNvSpPr/>
          <p:nvPr/>
        </p:nvSpPr>
        <p:spPr>
          <a:xfrm rot="5400000">
            <a:off x="4220730" y="3710347"/>
            <a:ext cx="590550" cy="370742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TextBox 16"/>
          <p:cNvSpPr txBox="1"/>
          <p:nvPr/>
        </p:nvSpPr>
        <p:spPr>
          <a:xfrm>
            <a:off x="3029857" y="5839540"/>
            <a:ext cx="2954215" cy="646331"/>
          </a:xfrm>
          <a:prstGeom prst="rect">
            <a:avLst/>
          </a:prstGeom>
          <a:noFill/>
        </p:spPr>
        <p:txBody>
          <a:bodyPr wrap="square" rtlCol="0">
            <a:spAutoFit/>
          </a:bodyPr>
          <a:lstStyle/>
          <a:p>
            <a:pPr algn="ctr"/>
            <a:r>
              <a:rPr lang="en-US" dirty="0"/>
              <a:t>p</a:t>
            </a:r>
            <a:r>
              <a:rPr lang="en-US" dirty="0" smtClean="0"/>
              <a:t>opulation-based information</a:t>
            </a:r>
            <a:endParaRPr lang="en-US" dirty="0"/>
          </a:p>
        </p:txBody>
      </p:sp>
      <p:sp>
        <p:nvSpPr>
          <p:cNvPr id="13" name="TextBox 12"/>
          <p:cNvSpPr txBox="1"/>
          <p:nvPr/>
        </p:nvSpPr>
        <p:spPr>
          <a:xfrm>
            <a:off x="3621624" y="1896192"/>
            <a:ext cx="1937237" cy="646331"/>
          </a:xfrm>
          <a:prstGeom prst="rect">
            <a:avLst/>
          </a:prstGeom>
          <a:noFill/>
        </p:spPr>
        <p:txBody>
          <a:bodyPr wrap="square" rtlCol="0">
            <a:spAutoFit/>
          </a:bodyPr>
          <a:lstStyle/>
          <a:p>
            <a:pPr algn="ctr"/>
            <a:r>
              <a:rPr lang="en-US" dirty="0"/>
              <a:t>c</a:t>
            </a:r>
            <a:r>
              <a:rPr lang="en-US" dirty="0" smtClean="0"/>
              <a:t>hild protective service records</a:t>
            </a:r>
            <a:endParaRPr lang="en-US" dirty="0"/>
          </a:p>
        </p:txBody>
      </p:sp>
      <p:cxnSp>
        <p:nvCxnSpPr>
          <p:cNvPr id="14" name="Straight Arrow Connector 13"/>
          <p:cNvCxnSpPr/>
          <p:nvPr/>
        </p:nvCxnSpPr>
        <p:spPr>
          <a:xfrm>
            <a:off x="4559718" y="2542523"/>
            <a:ext cx="1" cy="380539"/>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171142" y="2999785"/>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0070C0"/>
                </a:solidFill>
              </a:rPr>
              <a:t>before</a:t>
            </a:r>
          </a:p>
          <a:p>
            <a:pPr algn="ctr"/>
            <a:endParaRPr lang="en-US" dirty="0"/>
          </a:p>
        </p:txBody>
      </p:sp>
      <p:sp>
        <p:nvSpPr>
          <p:cNvPr id="16" name="TextBox 15"/>
          <p:cNvSpPr txBox="1"/>
          <p:nvPr/>
        </p:nvSpPr>
        <p:spPr>
          <a:xfrm>
            <a:off x="3829957" y="2999786"/>
            <a:ext cx="1459523" cy="954107"/>
          </a:xfrm>
          <a:prstGeom prst="rect">
            <a:avLst/>
          </a:prstGeom>
          <a:solidFill>
            <a:schemeClr val="accent6">
              <a:lumMod val="75000"/>
            </a:schemeClr>
          </a:solidFill>
        </p:spPr>
        <p:txBody>
          <a:bodyPr wrap="square" rtlCol="0">
            <a:spAutoFit/>
          </a:bodyPr>
          <a:lstStyle/>
          <a:p>
            <a:pPr algn="ctr"/>
            <a:endParaRPr lang="en-US" dirty="0" smtClean="0"/>
          </a:p>
          <a:p>
            <a:pPr algn="ctr"/>
            <a:r>
              <a:rPr lang="en-US" sz="2000" b="1" dirty="0" smtClean="0"/>
              <a:t>CPS Data</a:t>
            </a:r>
          </a:p>
          <a:p>
            <a:pPr algn="ctr"/>
            <a:endParaRPr lang="en-US" dirty="0"/>
          </a:p>
        </p:txBody>
      </p:sp>
      <p:sp>
        <p:nvSpPr>
          <p:cNvPr id="23" name="TextBox 22"/>
          <p:cNvSpPr txBox="1"/>
          <p:nvPr/>
        </p:nvSpPr>
        <p:spPr>
          <a:xfrm>
            <a:off x="5430157" y="2984838"/>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FF0000"/>
                </a:solidFill>
              </a:rPr>
              <a:t>after</a:t>
            </a:r>
          </a:p>
          <a:p>
            <a:pPr algn="ctr"/>
            <a:endParaRPr lang="en-US" dirty="0"/>
          </a:p>
        </p:txBody>
      </p:sp>
      <p:sp>
        <p:nvSpPr>
          <p:cNvPr id="26" name="TextBox 25"/>
          <p:cNvSpPr txBox="1"/>
          <p:nvPr/>
        </p:nvSpPr>
        <p:spPr>
          <a:xfrm>
            <a:off x="2147696" y="4278183"/>
            <a:ext cx="4718538" cy="830997"/>
          </a:xfrm>
          <a:prstGeom prst="rect">
            <a:avLst/>
          </a:prstGeom>
          <a:solidFill>
            <a:schemeClr val="bg1">
              <a:lumMod val="75000"/>
              <a:alpha val="66000"/>
            </a:schemeClr>
          </a:solidFill>
          <a:effectLst>
            <a:glow rad="127000">
              <a:srgbClr val="FFFF00">
                <a:alpha val="40000"/>
              </a:srgbClr>
            </a:glow>
          </a:effectLst>
        </p:spPr>
        <p:txBody>
          <a:bodyPr wrap="square" rtlCol="0">
            <a:spAutoFit/>
          </a:bodyPr>
          <a:lstStyle/>
          <a:p>
            <a:pPr algn="ctr"/>
            <a:r>
              <a:rPr lang="en-US" sz="2400" i="1" dirty="0" smtClean="0">
                <a:solidFill>
                  <a:schemeClr val="tx1">
                    <a:lumMod val="85000"/>
                    <a:lumOff val="15000"/>
                  </a:schemeClr>
                </a:solidFill>
              </a:rPr>
              <a:t>Children not Reported for Maltreatment</a:t>
            </a:r>
          </a:p>
        </p:txBody>
      </p:sp>
    </p:spTree>
    <p:extLst>
      <p:ext uri="{BB962C8B-B14F-4D97-AF65-F5344CB8AC3E}">
        <p14:creationId xmlns:p14="http://schemas.microsoft.com/office/powerpoint/2010/main" val="326073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par>
                                <p:cTn id="8" presetID="22" presetClass="entr" presetSubtype="4"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down)">
                                      <p:cBhvr>
                                        <p:cTn id="10" dur="500"/>
                                        <p:tgtEl>
                                          <p:spTgt spid="2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down)">
                                      <p:cBhvr>
                                        <p:cTn id="13" dur="500"/>
                                        <p:tgtEl>
                                          <p:spTgt spid="24"/>
                                        </p:tgtEl>
                                      </p:cBhvr>
                                    </p:animEffect>
                                  </p:childTnLst>
                                </p:cTn>
                              </p:par>
                              <p:par>
                                <p:cTn id="14" presetID="22" presetClass="entr" presetSubtype="4"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down)">
                                      <p:cBhvr>
                                        <p:cTn id="16" dur="500"/>
                                        <p:tgtEl>
                                          <p:spTgt spid="2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down)">
                                      <p:cBhvr>
                                        <p:cTn id="28" dur="500"/>
                                        <p:tgtEl>
                                          <p:spTgt spid="2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4" grpId="0" animBg="1"/>
      <p:bldP spid="17" grpId="0"/>
      <p:bldP spid="15" grpId="0" animBg="1"/>
      <p:bldP spid="23"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99" y="381000"/>
            <a:ext cx="8229600" cy="1143000"/>
          </a:xfrm>
        </p:spPr>
        <p:txBody>
          <a:bodyPr/>
          <a:lstStyle/>
          <a:p>
            <a:pPr algn="l"/>
            <a:r>
              <a:rPr lang="en-US" dirty="0">
                <a:solidFill>
                  <a:schemeClr val="accent6">
                    <a:lumMod val="60000"/>
                    <a:lumOff val="40000"/>
                  </a:schemeClr>
                </a:solidFill>
              </a:rPr>
              <a:t>r</a:t>
            </a:r>
            <a:r>
              <a:rPr lang="en-US" dirty="0" smtClean="0">
                <a:solidFill>
                  <a:schemeClr val="accent6">
                    <a:lumMod val="60000"/>
                    <a:lumOff val="40000"/>
                  </a:schemeClr>
                </a:solidFill>
              </a:rPr>
              <a:t>ecord linkages 101</a:t>
            </a:r>
            <a:endParaRPr lang="en-US" dirty="0">
              <a:solidFill>
                <a:schemeClr val="accent6">
                  <a:lumMod val="60000"/>
                  <a:lumOff val="40000"/>
                </a:schemeClr>
              </a:solidFill>
            </a:endParaRPr>
          </a:p>
        </p:txBody>
      </p:sp>
      <p:sp>
        <p:nvSpPr>
          <p:cNvPr id="6" name="TextBox 5"/>
          <p:cNvSpPr txBox="1"/>
          <p:nvPr/>
        </p:nvSpPr>
        <p:spPr>
          <a:xfrm>
            <a:off x="1276350" y="3517613"/>
            <a:ext cx="2133600" cy="584775"/>
          </a:xfrm>
          <a:prstGeom prst="rect">
            <a:avLst/>
          </a:prstGeom>
          <a:noFill/>
        </p:spPr>
        <p:txBody>
          <a:bodyPr wrap="square" rtlCol="0">
            <a:spAutoFit/>
          </a:bodyPr>
          <a:lstStyle/>
          <a:p>
            <a:pPr algn="ctr"/>
            <a:r>
              <a:rPr lang="en-US" sz="3200" b="1" dirty="0" smtClean="0"/>
              <a:t>File A</a:t>
            </a:r>
            <a:endParaRPr lang="en-US" sz="3200" b="1" dirty="0"/>
          </a:p>
        </p:txBody>
      </p:sp>
      <p:sp>
        <p:nvSpPr>
          <p:cNvPr id="9" name="TextBox 8"/>
          <p:cNvSpPr txBox="1"/>
          <p:nvPr/>
        </p:nvSpPr>
        <p:spPr>
          <a:xfrm>
            <a:off x="5734050" y="3517612"/>
            <a:ext cx="2133600" cy="584775"/>
          </a:xfrm>
          <a:prstGeom prst="rect">
            <a:avLst/>
          </a:prstGeom>
          <a:noFill/>
        </p:spPr>
        <p:txBody>
          <a:bodyPr wrap="square" rtlCol="0">
            <a:spAutoFit/>
          </a:bodyPr>
          <a:lstStyle/>
          <a:p>
            <a:pPr algn="ctr"/>
            <a:r>
              <a:rPr lang="en-US" sz="3200" b="1" dirty="0" smtClean="0"/>
              <a:t>File B</a:t>
            </a:r>
            <a:endParaRPr lang="en-US" sz="3200" b="1" dirty="0"/>
          </a:p>
        </p:txBody>
      </p:sp>
      <p:sp>
        <p:nvSpPr>
          <p:cNvPr id="10" name="Left-Right Arrow 9"/>
          <p:cNvSpPr/>
          <p:nvPr/>
        </p:nvSpPr>
        <p:spPr>
          <a:xfrm>
            <a:off x="3409950" y="3581400"/>
            <a:ext cx="2324100" cy="4572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8764" y="1771046"/>
            <a:ext cx="711528" cy="714374"/>
          </a:xfrm>
          <a:prstGeom prst="rect">
            <a:avLst/>
          </a:prstGeom>
          <a:noFill/>
          <a:ln>
            <a:noFill/>
          </a:ln>
          <a:effectLst/>
        </p:spPr>
      </p:pic>
      <p:pic>
        <p:nvPicPr>
          <p:cNvPr id="14" name="Picture 2"/>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67650" y="1771046"/>
            <a:ext cx="711528" cy="714374"/>
          </a:xfrm>
          <a:prstGeom prst="rect">
            <a:avLst/>
          </a:prstGeom>
          <a:noFill/>
          <a:ln>
            <a:noFill/>
          </a:ln>
          <a:effectLst/>
        </p:spPr>
      </p:pic>
      <p:pic>
        <p:nvPicPr>
          <p:cNvPr id="15" name="Picture 2"/>
          <p:cNvPicPr>
            <a:picLocks noChangeAspect="1" noChangeArrowheads="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5820" y="1771046"/>
            <a:ext cx="711528" cy="714374"/>
          </a:xfrm>
          <a:prstGeom prst="rect">
            <a:avLst/>
          </a:prstGeom>
          <a:noFill/>
          <a:ln>
            <a:noFill/>
          </a:ln>
          <a:effectLst/>
        </p:spPr>
      </p:pic>
      <p:pic>
        <p:nvPicPr>
          <p:cNvPr id="16" name="Picture 2"/>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3482" y="2552590"/>
            <a:ext cx="711528" cy="714374"/>
          </a:xfrm>
          <a:prstGeom prst="rect">
            <a:avLst/>
          </a:prstGeom>
          <a:noFill/>
          <a:ln>
            <a:noFill/>
          </a:ln>
          <a:effectLst/>
        </p:spPr>
      </p:pic>
      <p:pic>
        <p:nvPicPr>
          <p:cNvPr id="17" name="Picture 2"/>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89322" y="2571640"/>
            <a:ext cx="711528" cy="714374"/>
          </a:xfrm>
          <a:prstGeom prst="rect">
            <a:avLst/>
          </a:prstGeom>
          <a:noFill/>
          <a:ln>
            <a:noFill/>
          </a:ln>
          <a:effectLst/>
        </p:spPr>
      </p:pic>
      <p:pic>
        <p:nvPicPr>
          <p:cNvPr id="18" name="Picture 2"/>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81250" y="2552590"/>
            <a:ext cx="711528" cy="714374"/>
          </a:xfrm>
          <a:prstGeom prst="rect">
            <a:avLst/>
          </a:prstGeom>
          <a:noFill/>
          <a:ln>
            <a:noFill/>
          </a:ln>
          <a:effectLst/>
        </p:spPr>
      </p:pic>
      <p:pic>
        <p:nvPicPr>
          <p:cNvPr id="20" name="Picture 2"/>
          <p:cNvPicPr>
            <a:picLocks noChangeAspect="1" noChangeArrowheads="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89322" y="1771046"/>
            <a:ext cx="711528" cy="714374"/>
          </a:xfrm>
          <a:prstGeom prst="rect">
            <a:avLst/>
          </a:prstGeom>
          <a:noFill/>
          <a:ln>
            <a:noFill/>
          </a:ln>
          <a:effectLst/>
        </p:spPr>
      </p:pic>
      <p:pic>
        <p:nvPicPr>
          <p:cNvPr id="21"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886700" y="2571640"/>
            <a:ext cx="711528" cy="714374"/>
          </a:xfrm>
          <a:prstGeom prst="rect">
            <a:avLst/>
          </a:prstGeom>
          <a:noFill/>
          <a:ln>
            <a:noFill/>
          </a:ln>
          <a:effectLst/>
        </p:spPr>
      </p:pic>
      <p:pic>
        <p:nvPicPr>
          <p:cNvPr id="22"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381250" y="1751996"/>
            <a:ext cx="711528" cy="714374"/>
          </a:xfrm>
          <a:prstGeom prst="rect">
            <a:avLst/>
          </a:prstGeom>
          <a:noFill/>
          <a:ln>
            <a:noFill/>
          </a:ln>
          <a:effectLst/>
        </p:spPr>
      </p:pic>
      <p:pic>
        <p:nvPicPr>
          <p:cNvPr id="2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6094" y="2579161"/>
            <a:ext cx="711528" cy="714374"/>
          </a:xfrm>
          <a:prstGeom prst="rect">
            <a:avLst/>
          </a:prstGeom>
          <a:noFill/>
          <a:ln>
            <a:noFill/>
          </a:ln>
          <a:effectLst/>
        </p:spPr>
      </p:pic>
      <p:pic>
        <p:nvPicPr>
          <p:cNvPr id="24" name="Picture 2"/>
          <p:cNvPicPr>
            <a:picLocks noChangeAspect="1" noChangeArrowheads="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498764" y="2552590"/>
            <a:ext cx="711528" cy="714374"/>
          </a:xfrm>
          <a:prstGeom prst="rect">
            <a:avLst/>
          </a:prstGeom>
          <a:noFill/>
          <a:ln>
            <a:noFill/>
          </a:ln>
          <a:effectLst/>
        </p:spPr>
      </p:pic>
      <p:pic>
        <p:nvPicPr>
          <p:cNvPr id="25" name="Picture 2"/>
          <p:cNvPicPr>
            <a:picLocks noChangeAspect="1" noChangeArrowheads="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7016094" y="1751996"/>
            <a:ext cx="711528" cy="714374"/>
          </a:xfrm>
          <a:prstGeom prst="rect">
            <a:avLst/>
          </a:prstGeom>
          <a:noFill/>
          <a:ln>
            <a:noFill/>
          </a:ln>
          <a:effectLst/>
        </p:spPr>
      </p:pic>
      <p:pic>
        <p:nvPicPr>
          <p:cNvPr id="26" name="Picture 2"/>
          <p:cNvPicPr>
            <a:picLocks noChangeAspect="1" noChangeArrowheads="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787236" y="3452813"/>
            <a:ext cx="711528" cy="714374"/>
          </a:xfrm>
          <a:prstGeom prst="rect">
            <a:avLst/>
          </a:prstGeom>
          <a:noFill/>
          <a:ln>
            <a:noFill/>
          </a:ln>
          <a:effectLst/>
        </p:spPr>
      </p:pic>
      <p:pic>
        <p:nvPicPr>
          <p:cNvPr id="27" name="Picture 2"/>
          <p:cNvPicPr>
            <a:picLocks noChangeAspect="1" noChangeArrowheads="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7702386" y="3423032"/>
            <a:ext cx="711528" cy="714374"/>
          </a:xfrm>
          <a:prstGeom prst="rect">
            <a:avLst/>
          </a:prstGeom>
          <a:noFill/>
          <a:ln>
            <a:noFill/>
          </a:ln>
          <a:effectLst/>
        </p:spPr>
      </p:pic>
      <p:sp>
        <p:nvSpPr>
          <p:cNvPr id="13" name="TextBox 12"/>
          <p:cNvSpPr txBox="1"/>
          <p:nvPr/>
        </p:nvSpPr>
        <p:spPr>
          <a:xfrm>
            <a:off x="6086475" y="4139583"/>
            <a:ext cx="1428750" cy="400110"/>
          </a:xfrm>
          <a:prstGeom prst="rect">
            <a:avLst/>
          </a:prstGeom>
          <a:noFill/>
        </p:spPr>
        <p:txBody>
          <a:bodyPr wrap="square" rtlCol="0">
            <a:spAutoFit/>
          </a:bodyPr>
          <a:lstStyle/>
          <a:p>
            <a:pPr algn="ctr"/>
            <a:r>
              <a:rPr lang="en-US" sz="2000" dirty="0" smtClean="0"/>
              <a:t>SSN</a:t>
            </a:r>
            <a:endParaRPr lang="en-US" sz="2000" dirty="0"/>
          </a:p>
        </p:txBody>
      </p:sp>
      <p:sp>
        <p:nvSpPr>
          <p:cNvPr id="29" name="TextBox 28"/>
          <p:cNvSpPr txBox="1"/>
          <p:nvPr/>
        </p:nvSpPr>
        <p:spPr>
          <a:xfrm>
            <a:off x="1647825" y="4107518"/>
            <a:ext cx="1428750" cy="400110"/>
          </a:xfrm>
          <a:prstGeom prst="rect">
            <a:avLst/>
          </a:prstGeom>
          <a:noFill/>
        </p:spPr>
        <p:txBody>
          <a:bodyPr wrap="square" rtlCol="0">
            <a:spAutoFit/>
          </a:bodyPr>
          <a:lstStyle/>
          <a:p>
            <a:pPr algn="ctr"/>
            <a:r>
              <a:rPr lang="en-US" sz="2000" dirty="0" smtClean="0"/>
              <a:t>SSN</a:t>
            </a:r>
            <a:endParaRPr lang="en-US" sz="2000" dirty="0"/>
          </a:p>
        </p:txBody>
      </p:sp>
      <p:sp>
        <p:nvSpPr>
          <p:cNvPr id="28" name="TextBox 27"/>
          <p:cNvSpPr txBox="1"/>
          <p:nvPr/>
        </p:nvSpPr>
        <p:spPr>
          <a:xfrm>
            <a:off x="1657350" y="4507386"/>
            <a:ext cx="1371600" cy="369332"/>
          </a:xfrm>
          <a:prstGeom prst="rect">
            <a:avLst/>
          </a:prstGeom>
          <a:noFill/>
        </p:spPr>
        <p:txBody>
          <a:bodyPr wrap="square" rtlCol="0">
            <a:spAutoFit/>
          </a:bodyPr>
          <a:lstStyle/>
          <a:p>
            <a:pPr algn="ctr"/>
            <a:r>
              <a:rPr lang="en-US" dirty="0" smtClean="0"/>
              <a:t>First Name</a:t>
            </a:r>
            <a:endParaRPr lang="en-US" dirty="0"/>
          </a:p>
        </p:txBody>
      </p:sp>
      <p:sp>
        <p:nvSpPr>
          <p:cNvPr id="31" name="TextBox 30"/>
          <p:cNvSpPr txBox="1"/>
          <p:nvPr/>
        </p:nvSpPr>
        <p:spPr>
          <a:xfrm>
            <a:off x="6191423" y="4484127"/>
            <a:ext cx="1371600" cy="369332"/>
          </a:xfrm>
          <a:prstGeom prst="rect">
            <a:avLst/>
          </a:prstGeom>
          <a:noFill/>
        </p:spPr>
        <p:txBody>
          <a:bodyPr wrap="square" rtlCol="0">
            <a:spAutoFit/>
          </a:bodyPr>
          <a:lstStyle/>
          <a:p>
            <a:pPr algn="ctr"/>
            <a:r>
              <a:rPr lang="en-US" dirty="0" smtClean="0"/>
              <a:t>First Name</a:t>
            </a:r>
            <a:endParaRPr lang="en-US" dirty="0"/>
          </a:p>
        </p:txBody>
      </p:sp>
      <p:sp>
        <p:nvSpPr>
          <p:cNvPr id="32" name="TextBox 31"/>
          <p:cNvSpPr txBox="1"/>
          <p:nvPr/>
        </p:nvSpPr>
        <p:spPr>
          <a:xfrm>
            <a:off x="1393966" y="4897938"/>
            <a:ext cx="1936467" cy="369332"/>
          </a:xfrm>
          <a:prstGeom prst="rect">
            <a:avLst/>
          </a:prstGeom>
          <a:noFill/>
        </p:spPr>
        <p:txBody>
          <a:bodyPr wrap="square" rtlCol="0">
            <a:spAutoFit/>
          </a:bodyPr>
          <a:lstStyle/>
          <a:p>
            <a:pPr algn="ctr"/>
            <a:r>
              <a:rPr lang="en-US" dirty="0" smtClean="0"/>
              <a:t>Middle Name</a:t>
            </a:r>
            <a:endParaRPr lang="en-US" dirty="0"/>
          </a:p>
        </p:txBody>
      </p:sp>
      <p:sp>
        <p:nvSpPr>
          <p:cNvPr id="33" name="TextBox 32"/>
          <p:cNvSpPr txBox="1"/>
          <p:nvPr/>
        </p:nvSpPr>
        <p:spPr>
          <a:xfrm>
            <a:off x="6108372" y="4863573"/>
            <a:ext cx="1594014" cy="369332"/>
          </a:xfrm>
          <a:prstGeom prst="rect">
            <a:avLst/>
          </a:prstGeom>
          <a:noFill/>
        </p:spPr>
        <p:txBody>
          <a:bodyPr wrap="square" rtlCol="0">
            <a:spAutoFit/>
          </a:bodyPr>
          <a:lstStyle/>
          <a:p>
            <a:pPr algn="ctr"/>
            <a:r>
              <a:rPr lang="en-US" dirty="0" smtClean="0"/>
              <a:t>Middle Initial</a:t>
            </a:r>
            <a:endParaRPr lang="en-US" dirty="0"/>
          </a:p>
        </p:txBody>
      </p:sp>
      <p:sp>
        <p:nvSpPr>
          <p:cNvPr id="34" name="TextBox 33"/>
          <p:cNvSpPr txBox="1"/>
          <p:nvPr/>
        </p:nvSpPr>
        <p:spPr>
          <a:xfrm>
            <a:off x="1536131" y="5265983"/>
            <a:ext cx="1594014" cy="369332"/>
          </a:xfrm>
          <a:prstGeom prst="rect">
            <a:avLst/>
          </a:prstGeom>
          <a:noFill/>
        </p:spPr>
        <p:txBody>
          <a:bodyPr wrap="square" rtlCol="0">
            <a:spAutoFit/>
          </a:bodyPr>
          <a:lstStyle/>
          <a:p>
            <a:pPr algn="ctr"/>
            <a:r>
              <a:rPr lang="en-US" dirty="0" smtClean="0"/>
              <a:t>Last Name</a:t>
            </a:r>
            <a:endParaRPr lang="en-US" dirty="0"/>
          </a:p>
        </p:txBody>
      </p:sp>
      <p:sp>
        <p:nvSpPr>
          <p:cNvPr id="35" name="TextBox 34"/>
          <p:cNvSpPr txBox="1"/>
          <p:nvPr/>
        </p:nvSpPr>
        <p:spPr>
          <a:xfrm>
            <a:off x="6080216" y="5221546"/>
            <a:ext cx="1594014" cy="369332"/>
          </a:xfrm>
          <a:prstGeom prst="rect">
            <a:avLst/>
          </a:prstGeom>
          <a:noFill/>
        </p:spPr>
        <p:txBody>
          <a:bodyPr wrap="square" rtlCol="0">
            <a:spAutoFit/>
          </a:bodyPr>
          <a:lstStyle/>
          <a:p>
            <a:pPr algn="ctr"/>
            <a:r>
              <a:rPr lang="en-US" dirty="0" smtClean="0"/>
              <a:t>Last Name</a:t>
            </a:r>
            <a:endParaRPr lang="en-US" dirty="0"/>
          </a:p>
        </p:txBody>
      </p:sp>
      <p:sp>
        <p:nvSpPr>
          <p:cNvPr id="36" name="TextBox 35"/>
          <p:cNvSpPr txBox="1"/>
          <p:nvPr/>
        </p:nvSpPr>
        <p:spPr>
          <a:xfrm>
            <a:off x="1546143" y="5599808"/>
            <a:ext cx="1594014" cy="369332"/>
          </a:xfrm>
          <a:prstGeom prst="rect">
            <a:avLst/>
          </a:prstGeom>
          <a:noFill/>
        </p:spPr>
        <p:txBody>
          <a:bodyPr wrap="square" rtlCol="0">
            <a:spAutoFit/>
          </a:bodyPr>
          <a:lstStyle/>
          <a:p>
            <a:pPr algn="ctr"/>
            <a:r>
              <a:rPr lang="en-US" dirty="0" smtClean="0"/>
              <a:t>Date of Birth</a:t>
            </a:r>
            <a:endParaRPr lang="en-US" dirty="0"/>
          </a:p>
        </p:txBody>
      </p:sp>
      <p:sp>
        <p:nvSpPr>
          <p:cNvPr id="37" name="TextBox 36"/>
          <p:cNvSpPr txBox="1"/>
          <p:nvPr/>
        </p:nvSpPr>
        <p:spPr>
          <a:xfrm>
            <a:off x="6095879" y="5550850"/>
            <a:ext cx="1594014" cy="369332"/>
          </a:xfrm>
          <a:prstGeom prst="rect">
            <a:avLst/>
          </a:prstGeom>
          <a:noFill/>
        </p:spPr>
        <p:txBody>
          <a:bodyPr wrap="square" rtlCol="0">
            <a:spAutoFit/>
          </a:bodyPr>
          <a:lstStyle/>
          <a:p>
            <a:pPr algn="ctr"/>
            <a:r>
              <a:rPr lang="en-US" dirty="0" smtClean="0"/>
              <a:t>Date of Birth</a:t>
            </a:r>
            <a:endParaRPr lang="en-US" dirty="0"/>
          </a:p>
        </p:txBody>
      </p:sp>
      <p:sp>
        <p:nvSpPr>
          <p:cNvPr id="38" name="TextBox 37"/>
          <p:cNvSpPr txBox="1"/>
          <p:nvPr/>
        </p:nvSpPr>
        <p:spPr>
          <a:xfrm>
            <a:off x="1584243" y="5979049"/>
            <a:ext cx="1594014" cy="369332"/>
          </a:xfrm>
          <a:prstGeom prst="rect">
            <a:avLst/>
          </a:prstGeom>
          <a:noFill/>
        </p:spPr>
        <p:txBody>
          <a:bodyPr wrap="square" rtlCol="0">
            <a:spAutoFit/>
          </a:bodyPr>
          <a:lstStyle/>
          <a:p>
            <a:pPr algn="ctr"/>
            <a:r>
              <a:rPr lang="en-US" dirty="0" smtClean="0"/>
              <a:t>Address</a:t>
            </a:r>
            <a:endParaRPr lang="en-US" dirty="0"/>
          </a:p>
        </p:txBody>
      </p:sp>
      <p:sp>
        <p:nvSpPr>
          <p:cNvPr id="39" name="TextBox 38"/>
          <p:cNvSpPr txBox="1"/>
          <p:nvPr/>
        </p:nvSpPr>
        <p:spPr>
          <a:xfrm>
            <a:off x="6086475" y="5920182"/>
            <a:ext cx="1594014" cy="369332"/>
          </a:xfrm>
          <a:prstGeom prst="rect">
            <a:avLst/>
          </a:prstGeom>
          <a:noFill/>
        </p:spPr>
        <p:txBody>
          <a:bodyPr wrap="square" rtlCol="0">
            <a:spAutoFit/>
          </a:bodyPr>
          <a:lstStyle/>
          <a:p>
            <a:pPr algn="ctr"/>
            <a:r>
              <a:rPr lang="en-US" dirty="0" smtClean="0"/>
              <a:t>Zip Code</a:t>
            </a:r>
            <a:endParaRPr lang="en-US" dirty="0"/>
          </a:p>
        </p:txBody>
      </p:sp>
      <p:cxnSp>
        <p:nvCxnSpPr>
          <p:cNvPr id="40" name="Straight Arrow Connector 39"/>
          <p:cNvCxnSpPr>
            <a:stCxn id="29" idx="3"/>
          </p:cNvCxnSpPr>
          <p:nvPr/>
        </p:nvCxnSpPr>
        <p:spPr>
          <a:xfrm>
            <a:off x="3076575" y="4307573"/>
            <a:ext cx="3114848"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495673" y="4339638"/>
            <a:ext cx="2152650" cy="307777"/>
          </a:xfrm>
          <a:prstGeom prst="rect">
            <a:avLst/>
          </a:prstGeom>
          <a:noFill/>
        </p:spPr>
        <p:txBody>
          <a:bodyPr wrap="square" rtlCol="0">
            <a:spAutoFit/>
          </a:bodyPr>
          <a:lstStyle/>
          <a:p>
            <a:pPr algn="ctr"/>
            <a:r>
              <a:rPr lang="en-US" sz="1400" b="1" i="1" dirty="0">
                <a:solidFill>
                  <a:srgbClr val="FF0000"/>
                </a:solidFill>
              </a:rPr>
              <a:t>d</a:t>
            </a:r>
            <a:r>
              <a:rPr lang="en-US" sz="1400" b="1" i="1" dirty="0" smtClean="0">
                <a:solidFill>
                  <a:srgbClr val="FF0000"/>
                </a:solidFill>
              </a:rPr>
              <a:t>eterministic match</a:t>
            </a:r>
            <a:endParaRPr lang="en-US" sz="1400" b="1" i="1" dirty="0">
              <a:solidFill>
                <a:srgbClr val="FF0000"/>
              </a:solidFill>
            </a:endParaRPr>
          </a:p>
        </p:txBody>
      </p:sp>
      <p:sp>
        <p:nvSpPr>
          <p:cNvPr id="48" name="TextBox 47"/>
          <p:cNvSpPr txBox="1"/>
          <p:nvPr/>
        </p:nvSpPr>
        <p:spPr>
          <a:xfrm>
            <a:off x="3482610" y="5382136"/>
            <a:ext cx="2152650" cy="307777"/>
          </a:xfrm>
          <a:prstGeom prst="rect">
            <a:avLst/>
          </a:prstGeom>
          <a:noFill/>
        </p:spPr>
        <p:txBody>
          <a:bodyPr wrap="square" rtlCol="0">
            <a:spAutoFit/>
          </a:bodyPr>
          <a:lstStyle/>
          <a:p>
            <a:pPr algn="ctr"/>
            <a:r>
              <a:rPr lang="en-US" sz="1400" b="1" i="1" dirty="0" smtClean="0">
                <a:solidFill>
                  <a:srgbClr val="FF0000"/>
                </a:solidFill>
              </a:rPr>
              <a:t>probabilistic match</a:t>
            </a:r>
            <a:endParaRPr lang="en-US" sz="1400" b="1" i="1" dirty="0">
              <a:solidFill>
                <a:srgbClr val="FF0000"/>
              </a:solidFill>
            </a:endParaRPr>
          </a:p>
        </p:txBody>
      </p:sp>
      <p:cxnSp>
        <p:nvCxnSpPr>
          <p:cNvPr id="49" name="Straight Arrow Connector 48"/>
          <p:cNvCxnSpPr/>
          <p:nvPr/>
        </p:nvCxnSpPr>
        <p:spPr>
          <a:xfrm>
            <a:off x="3467370" y="5366970"/>
            <a:ext cx="2183130"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4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6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500"/>
                                        <p:tgtEl>
                                          <p:spTgt spid="41"/>
                                        </p:tgtEl>
                                      </p:cBhvr>
                                    </p:animEffect>
                                  </p:childTnLst>
                                </p:cTn>
                              </p:par>
                              <p:par>
                                <p:cTn id="45" presetID="10" presetClass="entr" presetSubtype="0" fill="hold"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500"/>
                                        <p:tgtEl>
                                          <p:spTgt spid="4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41"/>
                                        </p:tgtEl>
                                      </p:cBhvr>
                                    </p:animEffect>
                                    <p:set>
                                      <p:cBhvr>
                                        <p:cTn id="57" dur="1" fill="hold">
                                          <p:stCondLst>
                                            <p:cond delay="499"/>
                                          </p:stCondLst>
                                        </p:cTn>
                                        <p:tgtEl>
                                          <p:spTgt spid="41"/>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40"/>
                                        </p:tgtEl>
                                      </p:cBhvr>
                                    </p:animEffect>
                                    <p:set>
                                      <p:cBhvr>
                                        <p:cTn id="60" dur="1" fill="hold">
                                          <p:stCondLst>
                                            <p:cond delay="499"/>
                                          </p:stCondLst>
                                        </p:cTn>
                                        <p:tgtEl>
                                          <p:spTgt spid="4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500"/>
                                        <p:tgtEl>
                                          <p:spTgt spid="3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500"/>
                                        <p:tgtEl>
                                          <p:spTgt spid="34"/>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400"/>
                                        <p:tgtEl>
                                          <p:spTgt spid="35"/>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500"/>
                                        <p:tgtEl>
                                          <p:spTgt spid="36"/>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500"/>
                                        <p:tgtEl>
                                          <p:spTgt spid="38"/>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fade">
                                      <p:cBhvr>
                                        <p:cTn id="100" dur="500"/>
                                        <p:tgtEl>
                                          <p:spTgt spid="39"/>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8"/>
                                        </p:tgtEl>
                                        <p:attrNameLst>
                                          <p:attrName>style.visibility</p:attrName>
                                        </p:attrNameLst>
                                      </p:cBhvr>
                                      <p:to>
                                        <p:strVal val="visible"/>
                                      </p:to>
                                    </p:set>
                                    <p:animEffect transition="in" filter="fade">
                                      <p:cBhvr>
                                        <p:cTn id="105" dur="500"/>
                                        <p:tgtEl>
                                          <p:spTgt spid="48"/>
                                        </p:tgtEl>
                                      </p:cBhvr>
                                    </p:animEffect>
                                  </p:childTnLst>
                                </p:cTn>
                              </p:par>
                              <p:par>
                                <p:cTn id="106" presetID="10" presetClass="entr" presetSubtype="0" fill="hold" nodeType="withEffect">
                                  <p:stCondLst>
                                    <p:cond delay="0"/>
                                  </p:stCondLst>
                                  <p:childTnLst>
                                    <p:set>
                                      <p:cBhvr>
                                        <p:cTn id="107" dur="1" fill="hold">
                                          <p:stCondLst>
                                            <p:cond delay="0"/>
                                          </p:stCondLst>
                                        </p:cTn>
                                        <p:tgtEl>
                                          <p:spTgt spid="49"/>
                                        </p:tgtEl>
                                        <p:attrNameLst>
                                          <p:attrName>style.visibility</p:attrName>
                                        </p:attrNameLst>
                                      </p:cBhvr>
                                      <p:to>
                                        <p:strVal val="visible"/>
                                      </p:to>
                                    </p:set>
                                    <p:animEffect transition="in" filter="fade">
                                      <p:cBhvr>
                                        <p:cTn id="10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animBg="1"/>
      <p:bldP spid="13" grpId="0"/>
      <p:bldP spid="13" grpId="1"/>
      <p:bldP spid="29" grpId="0"/>
      <p:bldP spid="28" grpId="0"/>
      <p:bldP spid="31" grpId="0"/>
      <p:bldP spid="32" grpId="0"/>
      <p:bldP spid="33" grpId="0"/>
      <p:bldP spid="34" grpId="0"/>
      <p:bldP spid="35" grpId="0"/>
      <p:bldP spid="36" grpId="0"/>
      <p:bldP spid="37" grpId="0"/>
      <p:bldP spid="38" grpId="0"/>
      <p:bldP spid="39" grpId="0"/>
      <p:bldP spid="41" grpId="0"/>
      <p:bldP spid="41" grpId="1"/>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accent6">
                    <a:lumMod val="60000"/>
                    <a:lumOff val="40000"/>
                  </a:schemeClr>
                </a:solidFill>
              </a:rPr>
              <a:t>l</a:t>
            </a:r>
            <a:r>
              <a:rPr lang="en-US" dirty="0" smtClean="0">
                <a:solidFill>
                  <a:schemeClr val="accent6">
                    <a:lumMod val="60000"/>
                    <a:lumOff val="40000"/>
                  </a:schemeClr>
                </a:solidFill>
              </a:rPr>
              <a:t>inked dataset</a:t>
            </a:r>
            <a:endParaRPr lang="en-US" dirty="0">
              <a:solidFill>
                <a:schemeClr val="accent6">
                  <a:lumMod val="60000"/>
                  <a:lumOff val="40000"/>
                </a:schemeClr>
              </a:solidFill>
            </a:endParaRPr>
          </a:p>
        </p:txBody>
      </p:sp>
      <p:sp>
        <p:nvSpPr>
          <p:cNvPr id="5" name="Rounded Rectangle 4"/>
          <p:cNvSpPr/>
          <p:nvPr/>
        </p:nvSpPr>
        <p:spPr>
          <a:xfrm>
            <a:off x="785948" y="3574384"/>
            <a:ext cx="2081348" cy="1066800"/>
          </a:xfrm>
          <a:prstGeom prst="roundRect">
            <a:avLst/>
          </a:prstGeom>
          <a:solidFill>
            <a:srgbClr val="002060">
              <a:alpha val="82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874122" y="3907729"/>
            <a:ext cx="1905000" cy="400110"/>
          </a:xfrm>
          <a:prstGeom prst="rect">
            <a:avLst/>
          </a:prstGeom>
          <a:noFill/>
        </p:spPr>
        <p:txBody>
          <a:bodyPr wrap="square" rtlCol="0">
            <a:spAutoFit/>
          </a:bodyPr>
          <a:lstStyle/>
          <a:p>
            <a:pPr algn="ctr"/>
            <a:r>
              <a:rPr lang="en-US" sz="2000" b="1" dirty="0">
                <a:solidFill>
                  <a:srgbClr val="00B0F0"/>
                </a:solidFill>
              </a:rPr>
              <a:t>b</a:t>
            </a:r>
            <a:r>
              <a:rPr lang="en-US" sz="2000" b="1" dirty="0" smtClean="0">
                <a:solidFill>
                  <a:srgbClr val="00B0F0"/>
                </a:solidFill>
              </a:rPr>
              <a:t>irth records</a:t>
            </a:r>
            <a:endParaRPr lang="en-US" sz="2000" b="1" dirty="0">
              <a:solidFill>
                <a:srgbClr val="00B0F0"/>
              </a:solidFill>
            </a:endParaRPr>
          </a:p>
        </p:txBody>
      </p:sp>
      <p:sp>
        <p:nvSpPr>
          <p:cNvPr id="10" name="Down Arrow 9"/>
          <p:cNvSpPr/>
          <p:nvPr/>
        </p:nvSpPr>
        <p:spPr>
          <a:xfrm flipV="1">
            <a:off x="1661159" y="4637962"/>
            <a:ext cx="330926" cy="640918"/>
          </a:xfrm>
          <a:prstGeom prst="downArrow">
            <a:avLst/>
          </a:prstGeom>
          <a:solidFill>
            <a:srgbClr val="FFC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rot="10800000" flipV="1">
            <a:off x="1661159" y="2985386"/>
            <a:ext cx="330926" cy="576979"/>
          </a:xfrm>
          <a:prstGeom prst="downArrow">
            <a:avLst/>
          </a:prstGeom>
          <a:solidFill>
            <a:srgbClr val="92D05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sp>
        <p:nvSpPr>
          <p:cNvPr id="12" name="Right Brace 11"/>
          <p:cNvSpPr/>
          <p:nvPr/>
        </p:nvSpPr>
        <p:spPr>
          <a:xfrm>
            <a:off x="2971800" y="2476500"/>
            <a:ext cx="637904" cy="3438555"/>
          </a:xfrm>
          <a:prstGeom prst="rightBrac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3794760" y="3318614"/>
            <a:ext cx="1371600" cy="1754326"/>
          </a:xfrm>
          <a:prstGeom prst="rect">
            <a:avLst/>
          </a:prstGeom>
          <a:solidFill>
            <a:schemeClr val="accent6">
              <a:lumMod val="75000"/>
            </a:schemeClr>
          </a:solidFill>
        </p:spPr>
        <p:txBody>
          <a:bodyPr wrap="square" rtlCol="0">
            <a:spAutoFit/>
          </a:bodyPr>
          <a:lstStyle/>
          <a:p>
            <a:pPr algn="ctr"/>
            <a:endParaRPr lang="en-US" b="1" dirty="0" smtClean="0">
              <a:solidFill>
                <a:srgbClr val="FFFF00"/>
              </a:solidFill>
            </a:endParaRPr>
          </a:p>
          <a:p>
            <a:pPr algn="ctr"/>
            <a:endParaRPr lang="en-US" b="1" dirty="0">
              <a:solidFill>
                <a:srgbClr val="FFFF00"/>
              </a:solidFill>
            </a:endParaRPr>
          </a:p>
          <a:p>
            <a:pPr algn="ctr"/>
            <a:r>
              <a:rPr lang="en-US" b="1" dirty="0" smtClean="0">
                <a:solidFill>
                  <a:schemeClr val="bg1"/>
                </a:solidFill>
              </a:rPr>
              <a:t>LINKED DATA</a:t>
            </a:r>
          </a:p>
          <a:p>
            <a:pPr algn="ctr"/>
            <a:endParaRPr lang="en-US" b="1" dirty="0">
              <a:solidFill>
                <a:srgbClr val="FFFF00"/>
              </a:solidFill>
            </a:endParaRPr>
          </a:p>
          <a:p>
            <a:pPr algn="ctr"/>
            <a:endParaRPr lang="en-US" b="1" dirty="0" smtClean="0">
              <a:solidFill>
                <a:srgbClr val="FFFF00"/>
              </a:solidFill>
            </a:endParaRPr>
          </a:p>
        </p:txBody>
      </p:sp>
      <p:sp>
        <p:nvSpPr>
          <p:cNvPr id="26" name="TextBox 25"/>
          <p:cNvSpPr txBox="1"/>
          <p:nvPr/>
        </p:nvSpPr>
        <p:spPr>
          <a:xfrm>
            <a:off x="5355770" y="3353034"/>
            <a:ext cx="3167742"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 </a:t>
            </a:r>
            <a:r>
              <a:rPr lang="en-US" b="1" i="1" dirty="0" smtClean="0">
                <a:solidFill>
                  <a:srgbClr val="FFFF00"/>
                </a:solidFill>
              </a:rPr>
              <a:t>     </a:t>
            </a:r>
            <a:r>
              <a:rPr lang="en-US" b="1" i="1" dirty="0" smtClean="0">
                <a:solidFill>
                  <a:schemeClr val="bg2"/>
                </a:solidFill>
              </a:rPr>
              <a:t>no cps     no death</a:t>
            </a:r>
            <a:endParaRPr lang="en-US" b="1" i="1" dirty="0">
              <a:solidFill>
                <a:schemeClr val="bg2"/>
              </a:solidFill>
            </a:endParaRPr>
          </a:p>
        </p:txBody>
      </p:sp>
      <p:sp>
        <p:nvSpPr>
          <p:cNvPr id="27" name="TextBox 26"/>
          <p:cNvSpPr txBox="1"/>
          <p:nvPr/>
        </p:nvSpPr>
        <p:spPr>
          <a:xfrm>
            <a:off x="5355770" y="3812378"/>
            <a:ext cx="3178629"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a:t>
            </a:r>
            <a:r>
              <a:rPr lang="en-US" b="1" i="1" dirty="0" smtClean="0">
                <a:solidFill>
                  <a:srgbClr val="FFFF00"/>
                </a:solidFill>
              </a:rPr>
              <a:t>      </a:t>
            </a:r>
            <a:r>
              <a:rPr lang="en-US" b="1" i="1" dirty="0" smtClean="0">
                <a:solidFill>
                  <a:srgbClr val="92D050"/>
                </a:solidFill>
              </a:rPr>
              <a:t>cps</a:t>
            </a:r>
            <a:r>
              <a:rPr lang="en-US" b="1" i="1" dirty="0" smtClean="0">
                <a:solidFill>
                  <a:srgbClr val="FFFF00"/>
                </a:solidFill>
              </a:rPr>
              <a:t>          </a:t>
            </a:r>
            <a:r>
              <a:rPr lang="en-US" b="1" i="1" dirty="0" smtClean="0">
                <a:solidFill>
                  <a:schemeClr val="bg2"/>
                </a:solidFill>
              </a:rPr>
              <a:t>no death</a:t>
            </a:r>
            <a:endParaRPr lang="en-US" b="1" i="1" dirty="0">
              <a:solidFill>
                <a:schemeClr val="bg2"/>
              </a:solidFill>
            </a:endParaRPr>
          </a:p>
        </p:txBody>
      </p:sp>
      <p:sp>
        <p:nvSpPr>
          <p:cNvPr id="28" name="TextBox 27"/>
          <p:cNvSpPr txBox="1"/>
          <p:nvPr/>
        </p:nvSpPr>
        <p:spPr>
          <a:xfrm>
            <a:off x="5355771" y="4271852"/>
            <a:ext cx="3178628"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a:t>
            </a:r>
            <a:r>
              <a:rPr lang="en-US" b="1" i="1" dirty="0" smtClean="0">
                <a:solidFill>
                  <a:srgbClr val="FFFF00"/>
                </a:solidFill>
              </a:rPr>
              <a:t>      </a:t>
            </a:r>
            <a:r>
              <a:rPr lang="en-US" b="1" i="1" dirty="0" smtClean="0">
                <a:solidFill>
                  <a:schemeClr val="bg2"/>
                </a:solidFill>
              </a:rPr>
              <a:t>no cps</a:t>
            </a:r>
            <a:r>
              <a:rPr lang="en-US" b="1" i="1" dirty="0">
                <a:solidFill>
                  <a:schemeClr val="bg2"/>
                </a:solidFill>
              </a:rPr>
              <a:t> </a:t>
            </a:r>
            <a:r>
              <a:rPr lang="en-US" b="1" i="1" dirty="0" smtClean="0">
                <a:solidFill>
                  <a:schemeClr val="bg2"/>
                </a:solidFill>
              </a:rPr>
              <a:t>   </a:t>
            </a:r>
            <a:r>
              <a:rPr lang="en-US" b="1" i="1" dirty="0" smtClean="0">
                <a:solidFill>
                  <a:srgbClr val="FFC000"/>
                </a:solidFill>
              </a:rPr>
              <a:t>death</a:t>
            </a:r>
            <a:endParaRPr lang="en-US" b="1" i="1" dirty="0">
              <a:solidFill>
                <a:srgbClr val="FFC000"/>
              </a:solidFill>
            </a:endParaRPr>
          </a:p>
        </p:txBody>
      </p:sp>
      <p:sp>
        <p:nvSpPr>
          <p:cNvPr id="29" name="TextBox 28"/>
          <p:cNvSpPr txBox="1"/>
          <p:nvPr/>
        </p:nvSpPr>
        <p:spPr>
          <a:xfrm>
            <a:off x="5366656" y="4703123"/>
            <a:ext cx="3178628"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 </a:t>
            </a:r>
            <a:r>
              <a:rPr lang="en-US" b="1" i="1" dirty="0" smtClean="0">
                <a:solidFill>
                  <a:srgbClr val="FFFF00"/>
                </a:solidFill>
              </a:rPr>
              <a:t>    </a:t>
            </a:r>
            <a:r>
              <a:rPr lang="en-US" b="1" i="1" dirty="0" smtClean="0">
                <a:solidFill>
                  <a:srgbClr val="92D050"/>
                </a:solidFill>
              </a:rPr>
              <a:t>cps </a:t>
            </a:r>
            <a:r>
              <a:rPr lang="en-US" b="1" i="1" dirty="0" smtClean="0">
                <a:solidFill>
                  <a:srgbClr val="FFFF00"/>
                </a:solidFill>
              </a:rPr>
              <a:t>         </a:t>
            </a:r>
            <a:r>
              <a:rPr lang="en-US" b="1" i="1" dirty="0" smtClean="0">
                <a:solidFill>
                  <a:srgbClr val="FFC000"/>
                </a:solidFill>
              </a:rPr>
              <a:t>death</a:t>
            </a:r>
            <a:endParaRPr lang="en-US" b="1" i="1" dirty="0">
              <a:solidFill>
                <a:srgbClr val="FFC000"/>
              </a:solidFill>
            </a:endParaRPr>
          </a:p>
        </p:txBody>
      </p:sp>
      <p:sp>
        <p:nvSpPr>
          <p:cNvPr id="23" name="Right Brace 22"/>
          <p:cNvSpPr/>
          <p:nvPr/>
        </p:nvSpPr>
        <p:spPr>
          <a:xfrm rot="5400000">
            <a:off x="5743782" y="4935747"/>
            <a:ext cx="298030" cy="6095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Right Brace 29"/>
          <p:cNvSpPr/>
          <p:nvPr/>
        </p:nvSpPr>
        <p:spPr>
          <a:xfrm rot="5400000" flipH="1">
            <a:off x="6616255" y="2846131"/>
            <a:ext cx="331089" cy="6095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Right Brace 30"/>
          <p:cNvSpPr/>
          <p:nvPr/>
        </p:nvSpPr>
        <p:spPr>
          <a:xfrm rot="5400000">
            <a:off x="7584841" y="4877223"/>
            <a:ext cx="292562" cy="7211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TextBox 23"/>
          <p:cNvSpPr txBox="1"/>
          <p:nvPr/>
        </p:nvSpPr>
        <p:spPr>
          <a:xfrm>
            <a:off x="5366656" y="5387977"/>
            <a:ext cx="1175660" cy="338554"/>
          </a:xfrm>
          <a:prstGeom prst="rect">
            <a:avLst/>
          </a:prstGeom>
          <a:solidFill>
            <a:srgbClr val="00B0F0"/>
          </a:solidFill>
        </p:spPr>
        <p:txBody>
          <a:bodyPr wrap="square" rtlCol="0">
            <a:spAutoFit/>
          </a:bodyPr>
          <a:lstStyle/>
          <a:p>
            <a:pPr algn="ctr"/>
            <a:r>
              <a:rPr lang="en-US" sz="1600" dirty="0" smtClean="0"/>
              <a:t>4.3 million</a:t>
            </a:r>
            <a:endParaRPr lang="en-US" sz="1600" dirty="0"/>
          </a:p>
        </p:txBody>
      </p:sp>
      <p:sp>
        <p:nvSpPr>
          <p:cNvPr id="32" name="TextBox 31"/>
          <p:cNvSpPr txBox="1"/>
          <p:nvPr/>
        </p:nvSpPr>
        <p:spPr>
          <a:xfrm>
            <a:off x="6275613" y="2640874"/>
            <a:ext cx="1012372" cy="344512"/>
          </a:xfrm>
          <a:prstGeom prst="rect">
            <a:avLst/>
          </a:prstGeom>
          <a:solidFill>
            <a:srgbClr val="92D050"/>
          </a:solidFill>
        </p:spPr>
        <p:txBody>
          <a:bodyPr wrap="square" rtlCol="0">
            <a:spAutoFit/>
          </a:bodyPr>
          <a:lstStyle/>
          <a:p>
            <a:pPr algn="ctr"/>
            <a:r>
              <a:rPr lang="en-US" sz="1600" dirty="0" smtClean="0"/>
              <a:t>514,000</a:t>
            </a:r>
            <a:endParaRPr lang="en-US" sz="1600" dirty="0"/>
          </a:p>
        </p:txBody>
      </p:sp>
      <p:sp>
        <p:nvSpPr>
          <p:cNvPr id="33" name="TextBox 32"/>
          <p:cNvSpPr txBox="1"/>
          <p:nvPr/>
        </p:nvSpPr>
        <p:spPr>
          <a:xfrm>
            <a:off x="7370533" y="5384092"/>
            <a:ext cx="832754" cy="338554"/>
          </a:xfrm>
          <a:prstGeom prst="rect">
            <a:avLst/>
          </a:prstGeom>
          <a:solidFill>
            <a:srgbClr val="FFC000"/>
          </a:solidFill>
        </p:spPr>
        <p:txBody>
          <a:bodyPr wrap="square" rtlCol="0">
            <a:spAutoFit/>
          </a:bodyPr>
          <a:lstStyle/>
          <a:p>
            <a:pPr algn="ctr"/>
            <a:r>
              <a:rPr lang="en-US" sz="1600" dirty="0" smtClean="0"/>
              <a:t>25,000</a:t>
            </a:r>
            <a:endParaRPr lang="en-US" sz="1600" dirty="0"/>
          </a:p>
        </p:txBody>
      </p:sp>
      <p:sp>
        <p:nvSpPr>
          <p:cNvPr id="34" name="TextBox 33"/>
          <p:cNvSpPr txBox="1"/>
          <p:nvPr/>
        </p:nvSpPr>
        <p:spPr>
          <a:xfrm>
            <a:off x="7370532" y="5791200"/>
            <a:ext cx="832755" cy="338554"/>
          </a:xfrm>
          <a:prstGeom prst="rect">
            <a:avLst/>
          </a:prstGeom>
          <a:solidFill>
            <a:srgbClr val="FFC000"/>
          </a:solidFill>
        </p:spPr>
        <p:txBody>
          <a:bodyPr wrap="square" rtlCol="0">
            <a:spAutoFit/>
          </a:bodyPr>
          <a:lstStyle/>
          <a:p>
            <a:pPr algn="ctr"/>
            <a:r>
              <a:rPr lang="en-US" sz="1600" dirty="0" smtClean="0"/>
              <a:t>1,900</a:t>
            </a:r>
            <a:endParaRPr lang="en-US" sz="1600" dirty="0"/>
          </a:p>
        </p:txBody>
      </p:sp>
      <p:sp>
        <p:nvSpPr>
          <p:cNvPr id="35" name="TextBox 34"/>
          <p:cNvSpPr txBox="1"/>
          <p:nvPr/>
        </p:nvSpPr>
        <p:spPr>
          <a:xfrm>
            <a:off x="8178790" y="5753044"/>
            <a:ext cx="1052290" cy="461665"/>
          </a:xfrm>
          <a:prstGeom prst="rect">
            <a:avLst/>
          </a:prstGeom>
          <a:noFill/>
        </p:spPr>
        <p:txBody>
          <a:bodyPr wrap="square" rtlCol="0">
            <a:spAutoFit/>
          </a:bodyPr>
          <a:lstStyle/>
          <a:p>
            <a:r>
              <a:rPr lang="en-US" sz="1200" i="1" dirty="0"/>
              <a:t>i</a:t>
            </a:r>
            <a:r>
              <a:rPr lang="en-US" sz="1200" i="1" dirty="0" smtClean="0"/>
              <a:t>njury </a:t>
            </a:r>
          </a:p>
          <a:p>
            <a:r>
              <a:rPr lang="en-US" sz="1200" i="1" dirty="0" smtClean="0"/>
              <a:t>deaths</a:t>
            </a:r>
            <a:endParaRPr lang="en-US" sz="1200" i="1" dirty="0"/>
          </a:p>
        </p:txBody>
      </p:sp>
      <p:sp>
        <p:nvSpPr>
          <p:cNvPr id="36" name="TextBox 35"/>
          <p:cNvSpPr txBox="1"/>
          <p:nvPr/>
        </p:nvSpPr>
        <p:spPr>
          <a:xfrm>
            <a:off x="8178790" y="5418754"/>
            <a:ext cx="843644" cy="276999"/>
          </a:xfrm>
          <a:prstGeom prst="rect">
            <a:avLst/>
          </a:prstGeom>
          <a:noFill/>
        </p:spPr>
        <p:txBody>
          <a:bodyPr wrap="square" rtlCol="0">
            <a:spAutoFit/>
          </a:bodyPr>
          <a:lstStyle/>
          <a:p>
            <a:r>
              <a:rPr lang="en-US" sz="1200" i="1" dirty="0" smtClean="0"/>
              <a:t>all deaths</a:t>
            </a:r>
            <a:endParaRPr lang="en-US" sz="1200" i="1" dirty="0"/>
          </a:p>
        </p:txBody>
      </p:sp>
      <p:sp>
        <p:nvSpPr>
          <p:cNvPr id="37" name="Rounded Rectangle 36"/>
          <p:cNvSpPr/>
          <p:nvPr/>
        </p:nvSpPr>
        <p:spPr>
          <a:xfrm>
            <a:off x="850175" y="1900041"/>
            <a:ext cx="2081348" cy="1066800"/>
          </a:xfrm>
          <a:prstGeom prst="roundRect">
            <a:avLst/>
          </a:prstGeom>
          <a:solidFill>
            <a:schemeClr val="accent2">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938349" y="2233386"/>
            <a:ext cx="1905000" cy="707886"/>
          </a:xfrm>
          <a:prstGeom prst="rect">
            <a:avLst/>
          </a:prstGeom>
          <a:noFill/>
        </p:spPr>
        <p:txBody>
          <a:bodyPr wrap="square" rtlCol="0">
            <a:spAutoFit/>
          </a:bodyPr>
          <a:lstStyle/>
          <a:p>
            <a:pPr algn="ctr"/>
            <a:r>
              <a:rPr lang="en-US" sz="2000" b="1" dirty="0" smtClean="0">
                <a:solidFill>
                  <a:srgbClr val="92D050"/>
                </a:solidFill>
              </a:rPr>
              <a:t>cps </a:t>
            </a:r>
            <a:r>
              <a:rPr lang="en-US" sz="2000" b="1" dirty="0">
                <a:solidFill>
                  <a:srgbClr val="92D050"/>
                </a:solidFill>
              </a:rPr>
              <a:t>records</a:t>
            </a:r>
          </a:p>
          <a:p>
            <a:pPr algn="ctr"/>
            <a:endParaRPr lang="en-US" sz="2000" b="1" dirty="0">
              <a:solidFill>
                <a:srgbClr val="FFC000"/>
              </a:solidFill>
            </a:endParaRPr>
          </a:p>
        </p:txBody>
      </p:sp>
      <p:sp>
        <p:nvSpPr>
          <p:cNvPr id="39" name="Rounded Rectangle 38"/>
          <p:cNvSpPr/>
          <p:nvPr/>
        </p:nvSpPr>
        <p:spPr>
          <a:xfrm>
            <a:off x="809896" y="5295900"/>
            <a:ext cx="2057400" cy="990600"/>
          </a:xfrm>
          <a:prstGeom prst="roundRect">
            <a:avLst/>
          </a:prstGeom>
          <a:solidFill>
            <a:srgbClr val="C0000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874121" y="5583767"/>
            <a:ext cx="1905000" cy="400110"/>
          </a:xfrm>
          <a:prstGeom prst="rect">
            <a:avLst/>
          </a:prstGeom>
          <a:noFill/>
        </p:spPr>
        <p:txBody>
          <a:bodyPr wrap="square" rtlCol="0">
            <a:spAutoFit/>
          </a:bodyPr>
          <a:lstStyle/>
          <a:p>
            <a:pPr algn="ctr"/>
            <a:r>
              <a:rPr lang="en-US" sz="2000" b="1" dirty="0">
                <a:solidFill>
                  <a:srgbClr val="FFC000"/>
                </a:solidFill>
              </a:rPr>
              <a:t>death records</a:t>
            </a:r>
          </a:p>
        </p:txBody>
      </p:sp>
    </p:spTree>
    <p:extLst>
      <p:ext uri="{BB962C8B-B14F-4D97-AF65-F5344CB8AC3E}">
        <p14:creationId xmlns:p14="http://schemas.microsoft.com/office/powerpoint/2010/main" val="1900541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62800" y="2667000"/>
            <a:ext cx="1600201" cy="1645920"/>
          </a:xfrm>
        </p:spPr>
        <p:txBody>
          <a:bodyPr>
            <a:normAutofit/>
          </a:bodyPr>
          <a:lstStyle/>
          <a:p>
            <a:r>
              <a:rPr lang="en-US" sz="1800" dirty="0" smtClean="0"/>
              <a:t>Cumulative Risk and Targeting Services</a:t>
            </a:r>
            <a:endParaRPr lang="en-US" sz="1800" dirty="0"/>
          </a:p>
        </p:txBody>
      </p:sp>
      <p:sp>
        <p:nvSpPr>
          <p:cNvPr id="3" name="Title 2"/>
          <p:cNvSpPr>
            <a:spLocks noGrp="1"/>
          </p:cNvSpPr>
          <p:nvPr>
            <p:ph type="title"/>
          </p:nvPr>
        </p:nvSpPr>
        <p:spPr/>
        <p:txBody>
          <a:bodyPr>
            <a:noAutofit/>
          </a:bodyPr>
          <a:lstStyle/>
          <a:p>
            <a:r>
              <a:rPr lang="en-US" sz="3600" dirty="0" smtClean="0"/>
              <a:t>what have we done with these data?</a:t>
            </a:r>
            <a:br>
              <a:rPr lang="en-US" sz="3600" dirty="0" smtClean="0"/>
            </a:br>
            <a:endParaRPr lang="en-US" sz="3600" dirty="0"/>
          </a:p>
        </p:txBody>
      </p:sp>
    </p:spTree>
    <p:extLst>
      <p:ext uri="{BB962C8B-B14F-4D97-AF65-F5344CB8AC3E}">
        <p14:creationId xmlns:p14="http://schemas.microsoft.com/office/powerpoint/2010/main" val="4033511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831417831"/>
              </p:ext>
            </p:extLst>
          </p:nvPr>
        </p:nvGraphicFramePr>
        <p:xfrm>
          <a:off x="-529770" y="1483570"/>
          <a:ext cx="4114799" cy="45727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228600"/>
            <a:ext cx="8229600" cy="1143000"/>
          </a:xfrm>
        </p:spPr>
        <p:txBody>
          <a:bodyPr/>
          <a:lstStyle/>
          <a:p>
            <a:r>
              <a:rPr lang="en-US" dirty="0">
                <a:solidFill>
                  <a:schemeClr val="accent6">
                    <a:lumMod val="60000"/>
                    <a:lumOff val="40000"/>
                  </a:schemeClr>
                </a:solidFill>
              </a:rPr>
              <a:t>i</a:t>
            </a:r>
            <a:r>
              <a:rPr lang="en-US" dirty="0" smtClean="0">
                <a:solidFill>
                  <a:schemeClr val="accent6">
                    <a:lumMod val="60000"/>
                    <a:lumOff val="40000"/>
                  </a:schemeClr>
                </a:solidFill>
              </a:rPr>
              <a:t>dentification of risk factors</a:t>
            </a:r>
            <a:endParaRPr lang="en-US" dirty="0">
              <a:solidFill>
                <a:schemeClr val="accent6">
                  <a:lumMod val="60000"/>
                  <a:lumOff val="40000"/>
                </a:schemeClr>
              </a:solidFill>
            </a:endParaRPr>
          </a:p>
        </p:txBody>
      </p:sp>
      <p:sp>
        <p:nvSpPr>
          <p:cNvPr id="9" name="TextBox 8"/>
          <p:cNvSpPr txBox="1"/>
          <p:nvPr/>
        </p:nvSpPr>
        <p:spPr>
          <a:xfrm>
            <a:off x="3400880" y="3213324"/>
            <a:ext cx="1873250" cy="1261884"/>
          </a:xfrm>
          <a:prstGeom prst="rect">
            <a:avLst/>
          </a:prstGeom>
          <a:solidFill>
            <a:schemeClr val="bg2">
              <a:lumMod val="75000"/>
              <a:alpha val="77000"/>
            </a:schemeClr>
          </a:solidFill>
        </p:spPr>
        <p:txBody>
          <a:bodyPr wrap="square" rtlCol="0">
            <a:spAutoFit/>
          </a:bodyPr>
          <a:lstStyle/>
          <a:p>
            <a:pPr algn="ctr"/>
            <a:endParaRPr lang="en-US" b="1" dirty="0" smtClean="0"/>
          </a:p>
          <a:p>
            <a:pPr algn="ctr"/>
            <a:r>
              <a:rPr lang="en-US" sz="2000" b="1" dirty="0" smtClean="0"/>
              <a:t>Maltreatment</a:t>
            </a:r>
          </a:p>
          <a:p>
            <a:pPr algn="ctr"/>
            <a:r>
              <a:rPr lang="en-US" sz="2000" b="1" dirty="0" smtClean="0"/>
              <a:t>Referral</a:t>
            </a:r>
          </a:p>
          <a:p>
            <a:pPr algn="ctr"/>
            <a:endParaRPr lang="en-US" b="1" dirty="0" smtClean="0"/>
          </a:p>
        </p:txBody>
      </p:sp>
      <p:sp>
        <p:nvSpPr>
          <p:cNvPr id="10" name="TextBox 9"/>
          <p:cNvSpPr txBox="1"/>
          <p:nvPr/>
        </p:nvSpPr>
        <p:spPr>
          <a:xfrm>
            <a:off x="2153558" y="2949849"/>
            <a:ext cx="1638300" cy="830997"/>
          </a:xfrm>
          <a:prstGeom prst="rect">
            <a:avLst/>
          </a:prstGeom>
          <a:noFill/>
        </p:spPr>
        <p:txBody>
          <a:bodyPr wrap="square" rtlCol="0">
            <a:spAutoFit/>
          </a:bodyPr>
          <a:lstStyle/>
          <a:p>
            <a:pPr algn="ctr"/>
            <a:r>
              <a:rPr lang="en-US" sz="4800" dirty="0" smtClean="0">
                <a:solidFill>
                  <a:srgbClr val="FF0000"/>
                </a:solidFill>
                <a:latin typeface="Arial" pitchFamily="34" charset="0"/>
                <a:cs typeface="Arial" pitchFamily="34" charset="0"/>
              </a:rPr>
              <a:t>?</a:t>
            </a:r>
            <a:endParaRPr lang="en-US" sz="4800" dirty="0">
              <a:solidFill>
                <a:srgbClr val="FF0000"/>
              </a:solidFill>
              <a:latin typeface="Arial" pitchFamily="34" charset="0"/>
              <a:cs typeface="Arial" pitchFamily="34" charset="0"/>
            </a:endParaRPr>
          </a:p>
        </p:txBody>
      </p:sp>
      <p:sp>
        <p:nvSpPr>
          <p:cNvPr id="11" name="TextBox 10"/>
          <p:cNvSpPr txBox="1"/>
          <p:nvPr/>
        </p:nvSpPr>
        <p:spPr>
          <a:xfrm>
            <a:off x="2153558" y="4008075"/>
            <a:ext cx="1638300" cy="830997"/>
          </a:xfrm>
          <a:prstGeom prst="rect">
            <a:avLst/>
          </a:prstGeom>
          <a:noFill/>
        </p:spPr>
        <p:txBody>
          <a:bodyPr wrap="square" rtlCol="0">
            <a:spAutoFit/>
          </a:bodyPr>
          <a:lstStyle/>
          <a:p>
            <a:pPr algn="ctr"/>
            <a:r>
              <a:rPr lang="en-US" sz="4800" dirty="0" smtClean="0">
                <a:solidFill>
                  <a:srgbClr val="FF0000"/>
                </a:solidFill>
                <a:latin typeface="Arial" pitchFamily="34" charset="0"/>
                <a:cs typeface="Arial" pitchFamily="34" charset="0"/>
              </a:rPr>
              <a:t>?</a:t>
            </a:r>
            <a:endParaRPr lang="en-US" sz="4800" dirty="0">
              <a:solidFill>
                <a:srgbClr val="FF0000"/>
              </a:solidFill>
              <a:latin typeface="Arial" pitchFamily="34" charset="0"/>
              <a:cs typeface="Arial" pitchFamily="34" charset="0"/>
            </a:endParaRPr>
          </a:p>
        </p:txBody>
      </p:sp>
      <p:sp>
        <p:nvSpPr>
          <p:cNvPr id="12" name="TextBox 11"/>
          <p:cNvSpPr txBox="1"/>
          <p:nvPr/>
        </p:nvSpPr>
        <p:spPr>
          <a:xfrm>
            <a:off x="5525408" y="3566280"/>
            <a:ext cx="1436914" cy="677108"/>
          </a:xfrm>
          <a:prstGeom prst="rect">
            <a:avLst/>
          </a:prstGeom>
          <a:solidFill>
            <a:schemeClr val="bg2">
              <a:lumMod val="50000"/>
              <a:alpha val="55000"/>
            </a:schemeClr>
          </a:solidFill>
        </p:spPr>
        <p:txBody>
          <a:bodyPr wrap="square" rtlCol="0">
            <a:spAutoFit/>
          </a:bodyPr>
          <a:lstStyle/>
          <a:p>
            <a:pPr algn="ctr"/>
            <a:endParaRPr lang="en-US" sz="1200" b="1" dirty="0" smtClean="0"/>
          </a:p>
          <a:p>
            <a:pPr algn="ctr"/>
            <a:r>
              <a:rPr lang="en-US" sz="1400" b="1" dirty="0" smtClean="0"/>
              <a:t>Substantiation</a:t>
            </a:r>
          </a:p>
          <a:p>
            <a:pPr algn="ctr"/>
            <a:endParaRPr lang="en-US" sz="1200" b="1" dirty="0" smtClean="0"/>
          </a:p>
        </p:txBody>
      </p:sp>
      <p:sp>
        <p:nvSpPr>
          <p:cNvPr id="14" name="TextBox 13"/>
          <p:cNvSpPr txBox="1"/>
          <p:nvPr/>
        </p:nvSpPr>
        <p:spPr>
          <a:xfrm>
            <a:off x="7125608" y="3566280"/>
            <a:ext cx="1436914" cy="677108"/>
          </a:xfrm>
          <a:prstGeom prst="rect">
            <a:avLst/>
          </a:prstGeom>
          <a:solidFill>
            <a:schemeClr val="bg2">
              <a:lumMod val="50000"/>
              <a:alpha val="55000"/>
            </a:schemeClr>
          </a:solidFill>
        </p:spPr>
        <p:txBody>
          <a:bodyPr wrap="square" rtlCol="0">
            <a:spAutoFit/>
          </a:bodyPr>
          <a:lstStyle/>
          <a:p>
            <a:pPr algn="ctr"/>
            <a:endParaRPr lang="en-US" sz="1200" b="1" dirty="0" smtClean="0"/>
          </a:p>
          <a:p>
            <a:pPr algn="ctr"/>
            <a:r>
              <a:rPr lang="en-US" sz="1400" b="1" dirty="0" smtClean="0"/>
              <a:t>Entry to Care</a:t>
            </a:r>
          </a:p>
          <a:p>
            <a:pPr algn="ctr"/>
            <a:endParaRPr lang="en-US" sz="1200" b="1" dirty="0" smtClean="0"/>
          </a:p>
        </p:txBody>
      </p:sp>
      <p:sp>
        <p:nvSpPr>
          <p:cNvPr id="15" name="Right Arrow 14"/>
          <p:cNvSpPr/>
          <p:nvPr/>
        </p:nvSpPr>
        <p:spPr>
          <a:xfrm>
            <a:off x="5245101" y="3794001"/>
            <a:ext cx="381000" cy="2524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Arrow 15"/>
          <p:cNvSpPr/>
          <p:nvPr/>
        </p:nvSpPr>
        <p:spPr>
          <a:xfrm>
            <a:off x="6914244" y="3783170"/>
            <a:ext cx="381000" cy="2524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2325008" y="3553635"/>
            <a:ext cx="1219200" cy="709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597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9"/>
                                        </p:tgtEl>
                                        <p:attrNameLst>
                                          <p:attrName>style.color</p:attrName>
                                        </p:attrNameLst>
                                      </p:cBhvr>
                                      <p:to>
                                        <a:srgbClr val="FA652A"/>
                                      </p:to>
                                    </p:animClr>
                                    <p:animClr clrSpc="rgb" dir="cw">
                                      <p:cBhvr>
                                        <p:cTn id="7" dur="500" fill="hold"/>
                                        <p:tgtEl>
                                          <p:spTgt spid="9"/>
                                        </p:tgtEl>
                                        <p:attrNameLst>
                                          <p:attrName>fillcolor</p:attrName>
                                        </p:attrNameLst>
                                      </p:cBhvr>
                                      <p:to>
                                        <a:srgbClr val="FA652A"/>
                                      </p:to>
                                    </p:animClr>
                                    <p:set>
                                      <p:cBhvr>
                                        <p:cTn id="8" dur="500" fill="hold"/>
                                        <p:tgtEl>
                                          <p:spTgt spid="9"/>
                                        </p:tgtEl>
                                        <p:attrNameLst>
                                          <p:attrName>fill.type</p:attrName>
                                        </p:attrNameLst>
                                      </p:cBhvr>
                                      <p:to>
                                        <p:strVal val="solid"/>
                                      </p:to>
                                    </p:set>
                                    <p:set>
                                      <p:cBhvr>
                                        <p:cTn id="9" dur="500" fill="hold"/>
                                        <p:tgtEl>
                                          <p:spTgt spid="9"/>
                                        </p:tgtEl>
                                        <p:attrNameLst>
                                          <p:attrName>fill.on</p:attrName>
                                        </p:attrNameLst>
                                      </p:cBhvr>
                                      <p:to>
                                        <p:strVal val="true"/>
                                      </p:to>
                                    </p:set>
                                  </p:childTnLst>
                                </p:cTn>
                              </p:par>
                              <p:par>
                                <p:cTn id="10" presetID="3" presetClass="emph" presetSubtype="2" fill="hold" grpId="1" nodeType="withEffect">
                                  <p:stCondLst>
                                    <p:cond delay="0"/>
                                  </p:stCondLst>
                                  <p:childTnLst>
                                    <p:animClr clrSpc="rgb" dir="cw">
                                      <p:cBhvr override="childStyle">
                                        <p:cTn id="11" dur="2000" fill="hold"/>
                                        <p:tgtEl>
                                          <p:spTgt spid="9"/>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0270523"/>
              </p:ext>
            </p:extLst>
          </p:nvPr>
        </p:nvGraphicFramePr>
        <p:xfrm>
          <a:off x="-533400" y="1905000"/>
          <a:ext cx="5257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889337267"/>
              </p:ext>
            </p:extLst>
          </p:nvPr>
        </p:nvGraphicFramePr>
        <p:xfrm>
          <a:off x="3810000" y="1783080"/>
          <a:ext cx="5181600"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itle 1"/>
          <p:cNvSpPr>
            <a:spLocks noGrp="1"/>
          </p:cNvSpPr>
          <p:nvPr>
            <p:ph type="title"/>
          </p:nvPr>
        </p:nvSpPr>
        <p:spPr/>
        <p:txBody>
          <a:bodyPr/>
          <a:lstStyle/>
          <a:p>
            <a:pPr algn="l"/>
            <a:r>
              <a:rPr lang="en-US" dirty="0">
                <a:solidFill>
                  <a:schemeClr val="accent6">
                    <a:lumMod val="60000"/>
                    <a:lumOff val="40000"/>
                  </a:schemeClr>
                </a:solidFill>
              </a:rPr>
              <a:t>b</a:t>
            </a:r>
            <a:r>
              <a:rPr lang="en-US" dirty="0" smtClean="0">
                <a:solidFill>
                  <a:schemeClr val="accent6">
                    <a:lumMod val="60000"/>
                    <a:lumOff val="40000"/>
                  </a:schemeClr>
                </a:solidFill>
              </a:rPr>
              <a:t>irth record variables</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24527879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Grid</Template>
  <TotalTime>12116</TotalTime>
  <Words>1541</Words>
  <Application>Microsoft Office PowerPoint</Application>
  <PresentationFormat>On-screen Show (4:3)</PresentationFormat>
  <Paragraphs>254</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Grid</vt:lpstr>
      <vt:lpstr> Record Linkage as a Policy Tool :  A Child Welfare Case Study  </vt:lpstr>
      <vt:lpstr>Acknowledgements</vt:lpstr>
      <vt:lpstr>a “snapshot” of victims</vt:lpstr>
      <vt:lpstr>expanded surveillance of child victims</vt:lpstr>
      <vt:lpstr>record linkages 101</vt:lpstr>
      <vt:lpstr>linked dataset</vt:lpstr>
      <vt:lpstr>what have we done with these data? </vt:lpstr>
      <vt:lpstr>identification of risk factors</vt:lpstr>
      <vt:lpstr>birth record variables</vt:lpstr>
      <vt:lpstr>selected findings…</vt:lpstr>
      <vt:lpstr>Cumulative Risk</vt:lpstr>
      <vt:lpstr>The Cumulative Reality?</vt:lpstr>
      <vt:lpstr>PowerPoint Presentation</vt:lpstr>
      <vt:lpstr>PowerPoint Presentation</vt:lpstr>
      <vt:lpstr>an epidemiologic risk assessment tool?</vt:lpstr>
      <vt:lpstr>administered at birth?</vt:lpstr>
      <vt:lpstr>presence of multiple risk factors…</vt:lpstr>
      <vt:lpstr>discussion</vt:lpstr>
      <vt:lpstr>what have we done with these data? (part 2)</vt:lpstr>
      <vt:lpstr>child death review teams (CDRTs)</vt:lpstr>
      <vt:lpstr>missing epidemiological context</vt:lpstr>
      <vt:lpstr>Development of Prospective Policy and program questions…</vt:lpstr>
      <vt:lpstr>Child Injury Death</vt:lpstr>
      <vt:lpstr>Key finding</vt:lpstr>
      <vt:lpstr>adjusted rate of injury death for children with a prior allegation of maltreatment, by cause of death</vt:lpstr>
      <vt:lpstr>Other findings</vt:lpstr>
      <vt:lpstr>Next steps? </vt:lpstr>
      <vt:lpstr>An Integrated Data repository</vt:lpstr>
      <vt:lpstr>Current work…</vt:lpstr>
      <vt:lpstr>Questions? ehornste@usc.edu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Paternity Establishment Among Children reported to Child protective Services</dc:title>
  <dc:creator>EPH</dc:creator>
  <cp:lastModifiedBy>Emily Putnam-Hornstein</cp:lastModifiedBy>
  <cp:revision>76</cp:revision>
  <dcterms:created xsi:type="dcterms:W3CDTF">2011-12-20T20:30:55Z</dcterms:created>
  <dcterms:modified xsi:type="dcterms:W3CDTF">2013-05-09T06:23:01Z</dcterms:modified>
</cp:coreProperties>
</file>