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2"/>
  </p:notesMasterIdLst>
  <p:sldIdLst>
    <p:sldId id="335" r:id="rId2"/>
    <p:sldId id="480" r:id="rId3"/>
    <p:sldId id="481" r:id="rId4"/>
    <p:sldId id="360" r:id="rId5"/>
    <p:sldId id="361" r:id="rId6"/>
    <p:sldId id="422" r:id="rId7"/>
    <p:sldId id="358" r:id="rId8"/>
    <p:sldId id="359" r:id="rId9"/>
    <p:sldId id="362" r:id="rId10"/>
    <p:sldId id="428" r:id="rId11"/>
    <p:sldId id="374" r:id="rId12"/>
    <p:sldId id="401" r:id="rId13"/>
    <p:sldId id="421" r:id="rId14"/>
    <p:sldId id="392" r:id="rId15"/>
    <p:sldId id="430" r:id="rId16"/>
    <p:sldId id="445" r:id="rId17"/>
    <p:sldId id="393" r:id="rId18"/>
    <p:sldId id="482" r:id="rId19"/>
    <p:sldId id="483" r:id="rId20"/>
    <p:sldId id="394" r:id="rId21"/>
    <p:sldId id="448" r:id="rId22"/>
    <p:sldId id="484" r:id="rId23"/>
    <p:sldId id="485" r:id="rId24"/>
    <p:sldId id="494" r:id="rId25"/>
    <p:sldId id="493" r:id="rId26"/>
    <p:sldId id="489" r:id="rId27"/>
    <p:sldId id="402" r:id="rId28"/>
    <p:sldId id="395" r:id="rId29"/>
    <p:sldId id="396" r:id="rId30"/>
    <p:sldId id="397" r:id="rId31"/>
    <p:sldId id="446" r:id="rId32"/>
    <p:sldId id="447" r:id="rId33"/>
    <p:sldId id="429" r:id="rId34"/>
    <p:sldId id="388" r:id="rId35"/>
    <p:sldId id="444" r:id="rId36"/>
    <p:sldId id="450" r:id="rId37"/>
    <p:sldId id="449" r:id="rId38"/>
    <p:sldId id="451" r:id="rId39"/>
    <p:sldId id="452" r:id="rId40"/>
    <p:sldId id="454" r:id="rId41"/>
    <p:sldId id="455" r:id="rId42"/>
    <p:sldId id="457" r:id="rId43"/>
    <p:sldId id="458" r:id="rId44"/>
    <p:sldId id="391" r:id="rId45"/>
    <p:sldId id="473" r:id="rId46"/>
    <p:sldId id="474" r:id="rId47"/>
    <p:sldId id="475" r:id="rId48"/>
    <p:sldId id="499" r:id="rId49"/>
    <p:sldId id="501" r:id="rId50"/>
    <p:sldId id="500" r:id="rId51"/>
    <p:sldId id="476" r:id="rId52"/>
    <p:sldId id="459" r:id="rId53"/>
    <p:sldId id="468" r:id="rId54"/>
    <p:sldId id="467" r:id="rId55"/>
    <p:sldId id="469" r:id="rId56"/>
    <p:sldId id="471" r:id="rId57"/>
    <p:sldId id="472" r:id="rId58"/>
    <p:sldId id="403" r:id="rId59"/>
    <p:sldId id="406" r:id="rId60"/>
    <p:sldId id="495" r:id="rId61"/>
    <p:sldId id="496" r:id="rId62"/>
    <p:sldId id="497" r:id="rId63"/>
    <p:sldId id="498" r:id="rId64"/>
    <p:sldId id="435" r:id="rId65"/>
    <p:sldId id="431" r:id="rId66"/>
    <p:sldId id="432" r:id="rId67"/>
    <p:sldId id="433" r:id="rId68"/>
    <p:sldId id="434" r:id="rId69"/>
    <p:sldId id="372" r:id="rId70"/>
    <p:sldId id="373"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F6F9"/>
    <a:srgbClr val="CCECFF"/>
    <a:srgbClr val="EAEAEA"/>
    <a:srgbClr val="FFFDAF"/>
    <a:srgbClr val="A50021"/>
    <a:srgbClr val="FF0000"/>
    <a:srgbClr val="800000"/>
    <a:srgbClr val="99FF99"/>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9" autoAdjust="0"/>
    <p:restoredTop sz="89046" autoAdjust="0"/>
  </p:normalViewPr>
  <p:slideViewPr>
    <p:cSldViewPr>
      <p:cViewPr varScale="1">
        <p:scale>
          <a:sx n="103" d="100"/>
          <a:sy n="103" d="100"/>
        </p:scale>
        <p:origin x="-1066" y="-5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636"/>
    </p:cViewPr>
  </p:sorterViewPr>
  <p:notesViewPr>
    <p:cSldViewPr>
      <p:cViewPr varScale="1">
        <p:scale>
          <a:sx n="61" d="100"/>
          <a:sy n="61" d="100"/>
        </p:scale>
        <p:origin x="-141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k_air:Dropbox:CSSR:cfsr3:rs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k_air:Dropbox:CSSR:cfsr3:rs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plotArea>
      <c:layout>
        <c:manualLayout>
          <c:layoutTarget val="inner"/>
          <c:xMode val="edge"/>
          <c:yMode val="edge"/>
          <c:x val="0.12167326202266301"/>
          <c:y val="2.8351062048643304E-2"/>
          <c:w val="0.84276047416550814"/>
          <c:h val="0.91930851570770789"/>
        </c:manualLayout>
      </c:layout>
      <c:scatterChart>
        <c:scatterStyle val="lineMarker"/>
        <c:ser>
          <c:idx val="0"/>
          <c:order val="0"/>
          <c:spPr>
            <a:ln w="66675">
              <a:noFill/>
            </a:ln>
            <a:effectLst/>
          </c:spPr>
          <c:marker>
            <c:symbol val="circle"/>
            <c:size val="15"/>
            <c:spPr>
              <a:solidFill>
                <a:srgbClr val="376092"/>
              </a:solidFill>
              <a:effectLst/>
              <a:scene3d>
                <a:camera prst="orthographicFront"/>
                <a:lightRig rig="threePt" dir="t">
                  <a:rot lat="0" lon="0" rev="1200000"/>
                </a:lightRig>
              </a:scene3d>
              <a:sp3d/>
            </c:spPr>
          </c:marker>
          <c:dPt>
            <c:idx val="0"/>
            <c:marker>
              <c:spPr>
                <a:solidFill>
                  <a:schemeClr val="accent1">
                    <a:lumMod val="75000"/>
                  </a:schemeClr>
                </a:solidFill>
                <a:ln>
                  <a:solidFill>
                    <a:srgbClr val="254061"/>
                  </a:solidFill>
                </a:ln>
                <a:effectLst/>
                <a:scene3d>
                  <a:camera prst="orthographicFront"/>
                  <a:lightRig rig="threePt" dir="t">
                    <a:rot lat="0" lon="0" rev="1200000"/>
                  </a:lightRig>
                </a:scene3d>
                <a:sp3d/>
              </c:spPr>
            </c:marker>
            <c:spPr>
              <a:ln>
                <a:solidFill>
                  <a:srgbClr val="254061"/>
                </a:solidFill>
                <a:prstDash val="solid"/>
              </a:ln>
              <a:effectLst/>
            </c:spPr>
          </c:dPt>
          <c:dPt>
            <c:idx val="1"/>
            <c:marker>
              <c:spPr>
                <a:solidFill>
                  <a:schemeClr val="accent5">
                    <a:lumMod val="75000"/>
                  </a:schemeClr>
                </a:solidFill>
                <a:ln>
                  <a:solidFill>
                    <a:schemeClr val="accent5">
                      <a:lumMod val="50000"/>
                    </a:schemeClr>
                  </a:solidFill>
                </a:ln>
                <a:effectLst/>
                <a:scene3d>
                  <a:camera prst="orthographicFront"/>
                  <a:lightRig rig="threePt" dir="t">
                    <a:rot lat="0" lon="0" rev="1200000"/>
                  </a:lightRig>
                </a:scene3d>
                <a:sp3d/>
              </c:spPr>
            </c:marker>
          </c:dPt>
          <c:dPt>
            <c:idx val="2"/>
            <c:marker>
              <c:spPr>
                <a:solidFill>
                  <a:schemeClr val="accent4">
                    <a:lumMod val="75000"/>
                  </a:schemeClr>
                </a:solidFill>
                <a:ln>
                  <a:solidFill>
                    <a:schemeClr val="accent4">
                      <a:lumMod val="50000"/>
                    </a:schemeClr>
                  </a:solidFill>
                </a:ln>
                <a:effectLst/>
                <a:scene3d>
                  <a:camera prst="orthographicFront"/>
                  <a:lightRig rig="threePt" dir="t">
                    <a:rot lat="0" lon="0" rev="1200000"/>
                  </a:lightRig>
                </a:scene3d>
                <a:sp3d/>
              </c:spPr>
            </c:marker>
          </c:dPt>
          <c:dLbls>
            <c:dLbl>
              <c:idx val="0"/>
              <c:spPr/>
              <c:txPr>
                <a:bodyPr/>
                <a:lstStyle/>
                <a:p>
                  <a:pPr>
                    <a:defRPr sz="1600" b="1">
                      <a:solidFill>
                        <a:schemeClr val="accent1">
                          <a:lumMod val="75000"/>
                        </a:schemeClr>
                      </a:solidFill>
                    </a:defRPr>
                  </a:pPr>
                  <a:endParaRPr lang="en-US"/>
                </a:p>
              </c:txPr>
            </c:dLbl>
            <c:dLbl>
              <c:idx val="1"/>
              <c:spPr/>
              <c:txPr>
                <a:bodyPr/>
                <a:lstStyle/>
                <a:p>
                  <a:pPr>
                    <a:defRPr sz="1600" b="1">
                      <a:solidFill>
                        <a:schemeClr val="accent5">
                          <a:lumMod val="75000"/>
                        </a:schemeClr>
                      </a:solidFill>
                    </a:defRPr>
                  </a:pPr>
                  <a:endParaRPr lang="en-US"/>
                </a:p>
              </c:txPr>
            </c:dLbl>
            <c:dLbl>
              <c:idx val="2"/>
              <c:spPr/>
              <c:txPr>
                <a:bodyPr/>
                <a:lstStyle/>
                <a:p>
                  <a:pPr>
                    <a:defRPr sz="1600" b="1">
                      <a:solidFill>
                        <a:schemeClr val="accent4">
                          <a:lumMod val="75000"/>
                        </a:schemeClr>
                      </a:solidFill>
                    </a:defRPr>
                  </a:pPr>
                  <a:endParaRPr lang="en-US"/>
                </a:p>
              </c:txPr>
            </c:dLbl>
            <c:txPr>
              <a:bodyPr/>
              <a:lstStyle/>
              <a:p>
                <a:pPr>
                  <a:defRPr sz="1600" b="1"/>
                </a:pPr>
                <a:endParaRPr lang="en-US"/>
              </a:p>
            </c:txPr>
            <c:dLblPos val="r"/>
            <c:showVal val="1"/>
          </c:dLbls>
          <c:errBars>
            <c:errDir val="y"/>
            <c:errBarType val="both"/>
            <c:errValType val="cust"/>
            <c:plus>
              <c:numRef>
                <c:f>data!$D$8:$D$10</c:f>
                <c:numCache>
                  <c:formatCode>General</c:formatCode>
                  <c:ptCount val="3"/>
                  <c:pt idx="0">
                    <c:v>4.7700000000000006E-2</c:v>
                  </c:pt>
                  <c:pt idx="1">
                    <c:v>2.1000000000000005E-2</c:v>
                  </c:pt>
                  <c:pt idx="2">
                    <c:v>3.4000000000000009E-2</c:v>
                  </c:pt>
                </c:numCache>
              </c:numRef>
            </c:plus>
            <c:minus>
              <c:numRef>
                <c:f>data!$C$8:$C$10</c:f>
                <c:numCache>
                  <c:formatCode>General</c:formatCode>
                  <c:ptCount val="3"/>
                  <c:pt idx="0">
                    <c:v>4.7700000000000006E-2</c:v>
                  </c:pt>
                  <c:pt idx="1">
                    <c:v>2.1000000000000005E-2</c:v>
                  </c:pt>
                  <c:pt idx="2">
                    <c:v>3.4000000000000009E-2</c:v>
                  </c:pt>
                </c:numCache>
              </c:numRef>
            </c:minus>
            <c:spPr>
              <a:ln w="28575" cmpd="sng"/>
            </c:spPr>
          </c:errBars>
          <c:xVal>
            <c:strRef>
              <c:f>data!$A$8:$A$10</c:f>
              <c:strCache>
                <c:ptCount val="3"/>
                <c:pt idx="0">
                  <c:v>State A</c:v>
                </c:pt>
                <c:pt idx="1">
                  <c:v>State B</c:v>
                </c:pt>
                <c:pt idx="2">
                  <c:v>State C</c:v>
                </c:pt>
              </c:strCache>
            </c:strRef>
          </c:xVal>
          <c:yVal>
            <c:numRef>
              <c:f>data!$B$8:$B$10</c:f>
              <c:numCache>
                <c:formatCode>0.0%</c:formatCode>
                <c:ptCount val="3"/>
                <c:pt idx="0">
                  <c:v>0.47647058823529409</c:v>
                </c:pt>
                <c:pt idx="1">
                  <c:v>0.36450000000000005</c:v>
                </c:pt>
                <c:pt idx="2">
                  <c:v>0.3978000000000001</c:v>
                </c:pt>
              </c:numCache>
            </c:numRef>
          </c:yVal>
        </c:ser>
        <c:dLbls/>
        <c:axId val="51943296"/>
        <c:axId val="51944832"/>
      </c:scatterChart>
      <c:valAx>
        <c:axId val="51943296"/>
        <c:scaling>
          <c:orientation val="minMax"/>
          <c:min val="0.5"/>
        </c:scaling>
        <c:delete val="1"/>
        <c:axPos val="b"/>
        <c:majorTickMark val="none"/>
        <c:tickLblPos val="none"/>
        <c:crossAx val="51944832"/>
        <c:crosses val="autoZero"/>
        <c:crossBetween val="midCat"/>
      </c:valAx>
      <c:valAx>
        <c:axId val="51944832"/>
        <c:scaling>
          <c:orientation val="minMax"/>
          <c:max val="0.55000000000000004"/>
          <c:min val="0.25"/>
        </c:scaling>
        <c:axPos val="l"/>
        <c:numFmt formatCode="0.0%" sourceLinked="1"/>
        <c:majorTickMark val="none"/>
        <c:tickLblPos val="nextTo"/>
        <c:txPr>
          <a:bodyPr/>
          <a:lstStyle/>
          <a:p>
            <a:pPr>
              <a:defRPr sz="1600" b="1"/>
            </a:pPr>
            <a:endParaRPr lang="en-US"/>
          </a:p>
        </c:txPr>
        <c:crossAx val="51943296"/>
        <c:crosses val="autoZero"/>
        <c:crossBetween val="midCat"/>
        <c:minorUnit val="2.0000000000000004E-2"/>
      </c:valAx>
    </c:plotArea>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plotArea>
      <c:layout>
        <c:manualLayout>
          <c:layoutTarget val="inner"/>
          <c:xMode val="edge"/>
          <c:yMode val="edge"/>
          <c:x val="0.12167326202266301"/>
          <c:y val="2.8351062048643304E-2"/>
          <c:w val="0.84276047416550814"/>
          <c:h val="0.91930851570770789"/>
        </c:manualLayout>
      </c:layout>
      <c:scatterChart>
        <c:scatterStyle val="lineMarker"/>
        <c:ser>
          <c:idx val="0"/>
          <c:order val="0"/>
          <c:spPr>
            <a:ln w="66675">
              <a:noFill/>
            </a:ln>
            <a:effectLst/>
          </c:spPr>
          <c:marker>
            <c:symbol val="circle"/>
            <c:size val="15"/>
            <c:spPr>
              <a:solidFill>
                <a:srgbClr val="376092"/>
              </a:solidFill>
              <a:effectLst/>
              <a:scene3d>
                <a:camera prst="orthographicFront"/>
                <a:lightRig rig="threePt" dir="t">
                  <a:rot lat="0" lon="0" rev="1200000"/>
                </a:lightRig>
              </a:scene3d>
              <a:sp3d/>
            </c:spPr>
          </c:marker>
          <c:dPt>
            <c:idx val="0"/>
            <c:marker>
              <c:spPr>
                <a:solidFill>
                  <a:schemeClr val="accent1">
                    <a:lumMod val="75000"/>
                  </a:schemeClr>
                </a:solidFill>
                <a:ln>
                  <a:solidFill>
                    <a:srgbClr val="254061"/>
                  </a:solidFill>
                </a:ln>
                <a:effectLst/>
                <a:scene3d>
                  <a:camera prst="orthographicFront"/>
                  <a:lightRig rig="threePt" dir="t">
                    <a:rot lat="0" lon="0" rev="1200000"/>
                  </a:lightRig>
                </a:scene3d>
                <a:sp3d/>
              </c:spPr>
            </c:marker>
            <c:spPr>
              <a:ln>
                <a:solidFill>
                  <a:srgbClr val="254061"/>
                </a:solidFill>
                <a:prstDash val="solid"/>
              </a:ln>
              <a:effectLst/>
            </c:spPr>
          </c:dPt>
          <c:dPt>
            <c:idx val="1"/>
            <c:marker>
              <c:spPr>
                <a:solidFill>
                  <a:schemeClr val="accent5">
                    <a:lumMod val="75000"/>
                  </a:schemeClr>
                </a:solidFill>
                <a:ln>
                  <a:solidFill>
                    <a:schemeClr val="accent5">
                      <a:lumMod val="50000"/>
                    </a:schemeClr>
                  </a:solidFill>
                </a:ln>
                <a:effectLst/>
                <a:scene3d>
                  <a:camera prst="orthographicFront"/>
                  <a:lightRig rig="threePt" dir="t">
                    <a:rot lat="0" lon="0" rev="1200000"/>
                  </a:lightRig>
                </a:scene3d>
                <a:sp3d/>
              </c:spPr>
            </c:marker>
          </c:dPt>
          <c:dPt>
            <c:idx val="2"/>
            <c:marker>
              <c:spPr>
                <a:solidFill>
                  <a:schemeClr val="accent4">
                    <a:lumMod val="75000"/>
                  </a:schemeClr>
                </a:solidFill>
                <a:ln>
                  <a:solidFill>
                    <a:schemeClr val="accent4">
                      <a:lumMod val="50000"/>
                    </a:schemeClr>
                  </a:solidFill>
                </a:ln>
                <a:effectLst/>
                <a:scene3d>
                  <a:camera prst="orthographicFront"/>
                  <a:lightRig rig="threePt" dir="t">
                    <a:rot lat="0" lon="0" rev="1200000"/>
                  </a:lightRig>
                </a:scene3d>
                <a:sp3d/>
              </c:spPr>
            </c:marker>
          </c:dPt>
          <c:dLbls>
            <c:dLbl>
              <c:idx val="0"/>
              <c:spPr/>
              <c:txPr>
                <a:bodyPr/>
                <a:lstStyle/>
                <a:p>
                  <a:pPr>
                    <a:defRPr sz="1600" b="1">
                      <a:solidFill>
                        <a:schemeClr val="accent1">
                          <a:lumMod val="75000"/>
                        </a:schemeClr>
                      </a:solidFill>
                    </a:defRPr>
                  </a:pPr>
                  <a:endParaRPr lang="en-US"/>
                </a:p>
              </c:txPr>
            </c:dLbl>
            <c:dLbl>
              <c:idx val="1"/>
              <c:spPr/>
              <c:txPr>
                <a:bodyPr/>
                <a:lstStyle/>
                <a:p>
                  <a:pPr>
                    <a:defRPr sz="1600" b="1">
                      <a:solidFill>
                        <a:schemeClr val="accent5">
                          <a:lumMod val="75000"/>
                        </a:schemeClr>
                      </a:solidFill>
                    </a:defRPr>
                  </a:pPr>
                  <a:endParaRPr lang="en-US"/>
                </a:p>
              </c:txPr>
            </c:dLbl>
            <c:dLbl>
              <c:idx val="2"/>
              <c:spPr/>
              <c:txPr>
                <a:bodyPr/>
                <a:lstStyle/>
                <a:p>
                  <a:pPr>
                    <a:defRPr sz="1600" b="1">
                      <a:solidFill>
                        <a:schemeClr val="accent4">
                          <a:lumMod val="75000"/>
                        </a:schemeClr>
                      </a:solidFill>
                    </a:defRPr>
                  </a:pPr>
                  <a:endParaRPr lang="en-US"/>
                </a:p>
              </c:txPr>
            </c:dLbl>
            <c:txPr>
              <a:bodyPr/>
              <a:lstStyle/>
              <a:p>
                <a:pPr>
                  <a:defRPr sz="1600" b="1"/>
                </a:pPr>
                <a:endParaRPr lang="en-US"/>
              </a:p>
            </c:txPr>
            <c:dLblPos val="r"/>
            <c:showVal val="1"/>
          </c:dLbls>
          <c:errBars>
            <c:errDir val="y"/>
            <c:errBarType val="both"/>
            <c:errValType val="cust"/>
            <c:plus>
              <c:numRef>
                <c:f>data!$D$8:$D$10</c:f>
                <c:numCache>
                  <c:formatCode>General</c:formatCode>
                  <c:ptCount val="3"/>
                  <c:pt idx="0">
                    <c:v>4.7700000000000006E-2</c:v>
                  </c:pt>
                  <c:pt idx="1">
                    <c:v>2.1000000000000005E-2</c:v>
                  </c:pt>
                  <c:pt idx="2">
                    <c:v>3.4000000000000002E-2</c:v>
                  </c:pt>
                </c:numCache>
              </c:numRef>
            </c:plus>
            <c:minus>
              <c:numRef>
                <c:f>data!$C$8:$C$10</c:f>
                <c:numCache>
                  <c:formatCode>General</c:formatCode>
                  <c:ptCount val="3"/>
                  <c:pt idx="0">
                    <c:v>4.7700000000000006E-2</c:v>
                  </c:pt>
                  <c:pt idx="1">
                    <c:v>2.1000000000000005E-2</c:v>
                  </c:pt>
                  <c:pt idx="2">
                    <c:v>3.4000000000000002E-2</c:v>
                  </c:pt>
                </c:numCache>
              </c:numRef>
            </c:minus>
            <c:spPr>
              <a:ln w="28575" cmpd="sng"/>
            </c:spPr>
          </c:errBars>
          <c:xVal>
            <c:strRef>
              <c:f>data!$A$8:$A$10</c:f>
              <c:strCache>
                <c:ptCount val="3"/>
                <c:pt idx="0">
                  <c:v>State A</c:v>
                </c:pt>
                <c:pt idx="1">
                  <c:v>State B</c:v>
                </c:pt>
                <c:pt idx="2">
                  <c:v>State C</c:v>
                </c:pt>
              </c:strCache>
            </c:strRef>
          </c:xVal>
          <c:yVal>
            <c:numRef>
              <c:f>data!$B$8:$B$10</c:f>
              <c:numCache>
                <c:formatCode>0.0%</c:formatCode>
                <c:ptCount val="3"/>
                <c:pt idx="0">
                  <c:v>0.47647058823529409</c:v>
                </c:pt>
                <c:pt idx="1">
                  <c:v>0.36450000000000005</c:v>
                </c:pt>
                <c:pt idx="2">
                  <c:v>0.3978000000000001</c:v>
                </c:pt>
              </c:numCache>
            </c:numRef>
          </c:yVal>
        </c:ser>
        <c:dLbls/>
        <c:axId val="52152576"/>
        <c:axId val="52158464"/>
      </c:scatterChart>
      <c:valAx>
        <c:axId val="52152576"/>
        <c:scaling>
          <c:orientation val="minMax"/>
          <c:min val="0.5"/>
        </c:scaling>
        <c:delete val="1"/>
        <c:axPos val="b"/>
        <c:majorTickMark val="none"/>
        <c:tickLblPos val="none"/>
        <c:crossAx val="52158464"/>
        <c:crosses val="autoZero"/>
        <c:crossBetween val="midCat"/>
      </c:valAx>
      <c:valAx>
        <c:axId val="52158464"/>
        <c:scaling>
          <c:orientation val="minMax"/>
          <c:max val="0.55000000000000004"/>
          <c:min val="0.25"/>
        </c:scaling>
        <c:axPos val="l"/>
        <c:numFmt formatCode="0.0%" sourceLinked="1"/>
        <c:majorTickMark val="none"/>
        <c:tickLblPos val="nextTo"/>
        <c:txPr>
          <a:bodyPr/>
          <a:lstStyle/>
          <a:p>
            <a:pPr>
              <a:defRPr sz="1600" b="1"/>
            </a:pPr>
            <a:endParaRPr lang="en-US"/>
          </a:p>
        </c:txPr>
        <c:crossAx val="52152576"/>
        <c:crosses val="autoZero"/>
        <c:crossBetween val="midCat"/>
        <c:minorUnit val="2.0000000000000004E-2"/>
      </c:valAx>
    </c:plotArea>
    <c:plotVisOnly val="1"/>
    <c:dispBlanksAs val="gap"/>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0B770-A905-1342-A924-2DA48B119FB7}" type="doc">
      <dgm:prSet loTypeId="urn:microsoft.com/office/officeart/2005/8/layout/process4" loCatId="" qsTypeId="urn:microsoft.com/office/officeart/2005/8/quickstyle/simple1" qsCatId="simple" csTypeId="urn:microsoft.com/office/officeart/2005/8/colors/accent1_3" csCatId="accent1" phldr="1"/>
      <dgm:spPr/>
      <dgm:t>
        <a:bodyPr/>
        <a:lstStyle/>
        <a:p>
          <a:endParaRPr lang="en-US"/>
        </a:p>
      </dgm:t>
    </dgm:pt>
    <dgm:pt modelId="{B311151A-CF8E-9D46-BEF8-EF2388C5AB80}">
      <dgm:prSet phldrT="[Text]" custT="1"/>
      <dgm:spPr>
        <a:solidFill>
          <a:schemeClr val="accent1">
            <a:lumMod val="40000"/>
            <a:lumOff val="60000"/>
          </a:schemeClr>
        </a:solidFill>
      </dgm:spPr>
      <dgm:t>
        <a:bodyPr/>
        <a:lstStyle/>
        <a:p>
          <a:r>
            <a:rPr lang="en-US" sz="1500" b="1" dirty="0" smtClean="0"/>
            <a:t>States submit data to to two systems: the National Child Abuse and Neglect Data System (NCANDS) and the Adoption and Foster Care Analysis and Reporting System (AFCARS) </a:t>
          </a:r>
          <a:endParaRPr lang="en-US" sz="1500" b="1" dirty="0"/>
        </a:p>
      </dgm:t>
    </dgm:pt>
    <dgm:pt modelId="{0FA79FA5-3C2B-FB4A-AF03-D07F8ACB0AAE}" type="parTrans" cxnId="{45FF0CE8-8C24-BE45-8119-D163FEEAEA81}">
      <dgm:prSet/>
      <dgm:spPr/>
      <dgm:t>
        <a:bodyPr/>
        <a:lstStyle/>
        <a:p>
          <a:endParaRPr lang="en-US" sz="1500" b="1"/>
        </a:p>
      </dgm:t>
    </dgm:pt>
    <dgm:pt modelId="{0EF35C0E-0A61-5F4A-8FF4-423EF9E53774}" type="sibTrans" cxnId="{45FF0CE8-8C24-BE45-8119-D163FEEAEA81}">
      <dgm:prSet/>
      <dgm:spPr/>
      <dgm:t>
        <a:bodyPr/>
        <a:lstStyle/>
        <a:p>
          <a:endParaRPr lang="en-US" sz="1500" b="1"/>
        </a:p>
      </dgm:t>
    </dgm:pt>
    <dgm:pt modelId="{92972A78-E489-984F-B92E-8143BFACF1B0}">
      <dgm:prSet phldrT="[Text]" custT="1"/>
      <dgm:spPr>
        <a:solidFill>
          <a:schemeClr val="accent1">
            <a:lumMod val="60000"/>
            <a:lumOff val="40000"/>
          </a:schemeClr>
        </a:solidFill>
      </dgm:spPr>
      <dgm:t>
        <a:bodyPr/>
        <a:lstStyle/>
        <a:p>
          <a:r>
            <a:rPr lang="en-US" sz="1500" b="1" dirty="0" smtClean="0"/>
            <a:t>The Children’s Bureau (CB) of the Administration for Children and Families sends each state a State Data Profile of the state’s performance relative to national standards for three years prior to the review period</a:t>
          </a:r>
          <a:endParaRPr lang="en-US" sz="1500" b="1" dirty="0"/>
        </a:p>
      </dgm:t>
    </dgm:pt>
    <dgm:pt modelId="{65FB76DC-8A22-D044-A15B-FAC3C1BC616C}" type="parTrans" cxnId="{9B7ECC50-DDAC-F148-8AF1-21F69CB26441}">
      <dgm:prSet/>
      <dgm:spPr/>
      <dgm:t>
        <a:bodyPr/>
        <a:lstStyle/>
        <a:p>
          <a:endParaRPr lang="en-US" sz="1500" b="1"/>
        </a:p>
      </dgm:t>
    </dgm:pt>
    <dgm:pt modelId="{3EE6A31B-5431-184C-9BD5-5C73A6F65221}" type="sibTrans" cxnId="{9B7ECC50-DDAC-F148-8AF1-21F69CB26441}">
      <dgm:prSet/>
      <dgm:spPr/>
      <dgm:t>
        <a:bodyPr/>
        <a:lstStyle/>
        <a:p>
          <a:endParaRPr lang="en-US" sz="1500" b="1"/>
        </a:p>
      </dgm:t>
    </dgm:pt>
    <dgm:pt modelId="{9AD1EE2F-3EAF-5540-B849-4B82A96AD0CE}">
      <dgm:prSet phldrT="[Text]" custT="1"/>
      <dgm:spPr>
        <a:solidFill>
          <a:schemeClr val="accent1"/>
        </a:solidFill>
      </dgm:spPr>
      <dgm:t>
        <a:bodyPr/>
        <a:lstStyle/>
        <a:p>
          <a:r>
            <a:rPr lang="en-US" sz="1500" b="1" dirty="0" smtClean="0"/>
            <a:t>Using the most recent year of data from the State Data Profile, states develop a Statewide Assessment, a report on child and family outcomes and systemic factors, and submits it to CB</a:t>
          </a:r>
          <a:endParaRPr lang="en-US" sz="1500" b="1" dirty="0"/>
        </a:p>
      </dgm:t>
    </dgm:pt>
    <dgm:pt modelId="{872D8A22-24CD-6949-AA08-9E18DCBA5322}" type="parTrans" cxnId="{30EF0AA8-F646-3540-AC02-CFFECDD99BBB}">
      <dgm:prSet/>
      <dgm:spPr/>
      <dgm:t>
        <a:bodyPr/>
        <a:lstStyle/>
        <a:p>
          <a:endParaRPr lang="en-US" sz="1500" b="1"/>
        </a:p>
      </dgm:t>
    </dgm:pt>
    <dgm:pt modelId="{B3B018E6-646C-724B-AAE6-9F26D17CCC41}" type="sibTrans" cxnId="{30EF0AA8-F646-3540-AC02-CFFECDD99BBB}">
      <dgm:prSet/>
      <dgm:spPr/>
      <dgm:t>
        <a:bodyPr/>
        <a:lstStyle/>
        <a:p>
          <a:endParaRPr lang="en-US" sz="1500" b="1"/>
        </a:p>
      </dgm:t>
    </dgm:pt>
    <dgm:pt modelId="{623909B6-E56F-8440-BB58-16605333793E}">
      <dgm:prSet phldrT="[Text]" custT="1"/>
      <dgm:spPr>
        <a:solidFill>
          <a:schemeClr val="accent1">
            <a:lumMod val="75000"/>
          </a:schemeClr>
        </a:solidFill>
      </dgm:spPr>
      <dgm:t>
        <a:bodyPr/>
        <a:lstStyle/>
        <a:p>
          <a:r>
            <a:rPr lang="en-US" sz="1500" b="1" dirty="0" smtClean="0"/>
            <a:t>Onsite review is conducted based on the results of the statewide assessment and involves stakeholder interviews and case reviews. States meeting specific criteria can conduct their own case reviews using the federal review instrument</a:t>
          </a:r>
          <a:endParaRPr lang="en-US" sz="1500" b="1" dirty="0"/>
        </a:p>
      </dgm:t>
    </dgm:pt>
    <dgm:pt modelId="{50E0D07D-5463-F746-A4BB-172AC66C58A5}" type="parTrans" cxnId="{6C460B79-BA4D-AE4E-B99B-D4197C094ED5}">
      <dgm:prSet/>
      <dgm:spPr/>
      <dgm:t>
        <a:bodyPr/>
        <a:lstStyle/>
        <a:p>
          <a:endParaRPr lang="en-US" sz="1500" b="1"/>
        </a:p>
      </dgm:t>
    </dgm:pt>
    <dgm:pt modelId="{90A20421-795D-6245-BB37-E8E8D7D76A84}" type="sibTrans" cxnId="{6C460B79-BA4D-AE4E-B99B-D4197C094ED5}">
      <dgm:prSet/>
      <dgm:spPr/>
      <dgm:t>
        <a:bodyPr/>
        <a:lstStyle/>
        <a:p>
          <a:endParaRPr lang="en-US" sz="1500" b="1"/>
        </a:p>
      </dgm:t>
    </dgm:pt>
    <dgm:pt modelId="{5780F42C-2CF5-D144-95C2-7DBD6F2F1668}">
      <dgm:prSet phldrT="[Text]" custT="1"/>
      <dgm:spPr>
        <a:solidFill>
          <a:schemeClr val="accent2"/>
        </a:solidFill>
      </dgm:spPr>
      <dgm:t>
        <a:bodyPr/>
        <a:lstStyle/>
        <a:p>
          <a:r>
            <a:rPr lang="en-US" sz="1500" b="1" dirty="0" smtClean="0"/>
            <a:t>States held responsible for meeting “substantial conformity” on safety, permanency, and well-being outcomes and systemic factors</a:t>
          </a:r>
          <a:endParaRPr lang="en-US" sz="1500" b="1" dirty="0"/>
        </a:p>
      </dgm:t>
    </dgm:pt>
    <dgm:pt modelId="{0C96D190-E6A5-8743-BAD0-174DD4DEAA6B}" type="parTrans" cxnId="{D4203D1B-C6A4-804E-A132-F7AE7DCF8383}">
      <dgm:prSet/>
      <dgm:spPr/>
      <dgm:t>
        <a:bodyPr/>
        <a:lstStyle/>
        <a:p>
          <a:endParaRPr lang="en-US" sz="1500" b="1"/>
        </a:p>
      </dgm:t>
    </dgm:pt>
    <dgm:pt modelId="{396AECF9-D963-A94F-8760-C9B00F0AD2AF}" type="sibTrans" cxnId="{D4203D1B-C6A4-804E-A132-F7AE7DCF8383}">
      <dgm:prSet/>
      <dgm:spPr/>
      <dgm:t>
        <a:bodyPr/>
        <a:lstStyle/>
        <a:p>
          <a:endParaRPr lang="en-US" sz="1500" b="1"/>
        </a:p>
      </dgm:t>
    </dgm:pt>
    <dgm:pt modelId="{01A949D5-436D-E84C-A948-13A3E0FFD460}" type="pres">
      <dgm:prSet presAssocID="{2D30B770-A905-1342-A924-2DA48B119FB7}" presName="Name0" presStyleCnt="0">
        <dgm:presLayoutVars>
          <dgm:dir/>
          <dgm:animLvl val="lvl"/>
          <dgm:resizeHandles val="exact"/>
        </dgm:presLayoutVars>
      </dgm:prSet>
      <dgm:spPr/>
      <dgm:t>
        <a:bodyPr/>
        <a:lstStyle/>
        <a:p>
          <a:endParaRPr lang="en-US"/>
        </a:p>
      </dgm:t>
    </dgm:pt>
    <dgm:pt modelId="{3B74777F-D9C9-B942-827E-6C8D3AC1FB4A}" type="pres">
      <dgm:prSet presAssocID="{5780F42C-2CF5-D144-95C2-7DBD6F2F1668}" presName="boxAndChildren" presStyleCnt="0"/>
      <dgm:spPr/>
      <dgm:t>
        <a:bodyPr/>
        <a:lstStyle/>
        <a:p>
          <a:endParaRPr lang="en-US"/>
        </a:p>
      </dgm:t>
    </dgm:pt>
    <dgm:pt modelId="{00E1DDE1-CCE7-0844-B7CE-19DB5889DF9E}" type="pres">
      <dgm:prSet presAssocID="{5780F42C-2CF5-D144-95C2-7DBD6F2F1668}" presName="parentTextBox" presStyleLbl="node1" presStyleIdx="0" presStyleCnt="5"/>
      <dgm:spPr/>
      <dgm:t>
        <a:bodyPr/>
        <a:lstStyle/>
        <a:p>
          <a:endParaRPr lang="en-US"/>
        </a:p>
      </dgm:t>
    </dgm:pt>
    <dgm:pt modelId="{759B6306-CEC9-4945-8CF0-7D991A95024D}" type="pres">
      <dgm:prSet presAssocID="{90A20421-795D-6245-BB37-E8E8D7D76A84}" presName="sp" presStyleCnt="0"/>
      <dgm:spPr/>
      <dgm:t>
        <a:bodyPr/>
        <a:lstStyle/>
        <a:p>
          <a:endParaRPr lang="en-US"/>
        </a:p>
      </dgm:t>
    </dgm:pt>
    <dgm:pt modelId="{3914E714-ECC6-8A40-AF45-02A02C2218B3}" type="pres">
      <dgm:prSet presAssocID="{623909B6-E56F-8440-BB58-16605333793E}" presName="arrowAndChildren" presStyleCnt="0"/>
      <dgm:spPr/>
      <dgm:t>
        <a:bodyPr/>
        <a:lstStyle/>
        <a:p>
          <a:endParaRPr lang="en-US"/>
        </a:p>
      </dgm:t>
    </dgm:pt>
    <dgm:pt modelId="{00EE83BF-91BF-4145-B061-E79F1A733366}" type="pres">
      <dgm:prSet presAssocID="{623909B6-E56F-8440-BB58-16605333793E}" presName="parentTextArrow" presStyleLbl="node1" presStyleIdx="1" presStyleCnt="5"/>
      <dgm:spPr/>
      <dgm:t>
        <a:bodyPr/>
        <a:lstStyle/>
        <a:p>
          <a:endParaRPr lang="en-US"/>
        </a:p>
      </dgm:t>
    </dgm:pt>
    <dgm:pt modelId="{246ACA80-D9F0-0E4C-AFE1-B95BF452A5C4}" type="pres">
      <dgm:prSet presAssocID="{B3B018E6-646C-724B-AAE6-9F26D17CCC41}" presName="sp" presStyleCnt="0"/>
      <dgm:spPr/>
      <dgm:t>
        <a:bodyPr/>
        <a:lstStyle/>
        <a:p>
          <a:endParaRPr lang="en-US"/>
        </a:p>
      </dgm:t>
    </dgm:pt>
    <dgm:pt modelId="{69C6D892-64ED-C842-BFD7-75D15217B6BB}" type="pres">
      <dgm:prSet presAssocID="{9AD1EE2F-3EAF-5540-B849-4B82A96AD0CE}" presName="arrowAndChildren" presStyleCnt="0"/>
      <dgm:spPr/>
      <dgm:t>
        <a:bodyPr/>
        <a:lstStyle/>
        <a:p>
          <a:endParaRPr lang="en-US"/>
        </a:p>
      </dgm:t>
    </dgm:pt>
    <dgm:pt modelId="{03CBE0D2-2285-7E4B-BC0D-52CD159EF2D5}" type="pres">
      <dgm:prSet presAssocID="{9AD1EE2F-3EAF-5540-B849-4B82A96AD0CE}" presName="parentTextArrow" presStyleLbl="node1" presStyleIdx="2" presStyleCnt="5"/>
      <dgm:spPr/>
      <dgm:t>
        <a:bodyPr/>
        <a:lstStyle/>
        <a:p>
          <a:endParaRPr lang="en-US"/>
        </a:p>
      </dgm:t>
    </dgm:pt>
    <dgm:pt modelId="{7B885EC0-6DFD-3E4B-80DD-E9A9B4773C6E}" type="pres">
      <dgm:prSet presAssocID="{3EE6A31B-5431-184C-9BD5-5C73A6F65221}" presName="sp" presStyleCnt="0"/>
      <dgm:spPr/>
      <dgm:t>
        <a:bodyPr/>
        <a:lstStyle/>
        <a:p>
          <a:endParaRPr lang="en-US"/>
        </a:p>
      </dgm:t>
    </dgm:pt>
    <dgm:pt modelId="{FD93EDE1-E9D7-A34B-A674-431E6FF270D4}" type="pres">
      <dgm:prSet presAssocID="{92972A78-E489-984F-B92E-8143BFACF1B0}" presName="arrowAndChildren" presStyleCnt="0"/>
      <dgm:spPr/>
      <dgm:t>
        <a:bodyPr/>
        <a:lstStyle/>
        <a:p>
          <a:endParaRPr lang="en-US"/>
        </a:p>
      </dgm:t>
    </dgm:pt>
    <dgm:pt modelId="{77701060-2067-EA42-B676-CD8DB435DB77}" type="pres">
      <dgm:prSet presAssocID="{92972A78-E489-984F-B92E-8143BFACF1B0}" presName="parentTextArrow" presStyleLbl="node1" presStyleIdx="3" presStyleCnt="5"/>
      <dgm:spPr/>
      <dgm:t>
        <a:bodyPr/>
        <a:lstStyle/>
        <a:p>
          <a:endParaRPr lang="en-US"/>
        </a:p>
      </dgm:t>
    </dgm:pt>
    <dgm:pt modelId="{4F5E542E-FA47-B240-9900-D2D4A225C303}" type="pres">
      <dgm:prSet presAssocID="{0EF35C0E-0A61-5F4A-8FF4-423EF9E53774}" presName="sp" presStyleCnt="0"/>
      <dgm:spPr/>
      <dgm:t>
        <a:bodyPr/>
        <a:lstStyle/>
        <a:p>
          <a:endParaRPr lang="en-US"/>
        </a:p>
      </dgm:t>
    </dgm:pt>
    <dgm:pt modelId="{7BADAD4C-870B-8740-87B1-2454AED8BBD6}" type="pres">
      <dgm:prSet presAssocID="{B311151A-CF8E-9D46-BEF8-EF2388C5AB80}" presName="arrowAndChildren" presStyleCnt="0"/>
      <dgm:spPr/>
      <dgm:t>
        <a:bodyPr/>
        <a:lstStyle/>
        <a:p>
          <a:endParaRPr lang="en-US"/>
        </a:p>
      </dgm:t>
    </dgm:pt>
    <dgm:pt modelId="{0A888677-6AA8-804B-87B1-F1C77933319A}" type="pres">
      <dgm:prSet presAssocID="{B311151A-CF8E-9D46-BEF8-EF2388C5AB80}" presName="parentTextArrow" presStyleLbl="node1" presStyleIdx="4" presStyleCnt="5"/>
      <dgm:spPr/>
      <dgm:t>
        <a:bodyPr/>
        <a:lstStyle/>
        <a:p>
          <a:endParaRPr lang="en-US"/>
        </a:p>
      </dgm:t>
    </dgm:pt>
  </dgm:ptLst>
  <dgm:cxnLst>
    <dgm:cxn modelId="{0C146641-43DF-AF40-82B7-4585ADED13FF}" type="presOf" srcId="{5780F42C-2CF5-D144-95C2-7DBD6F2F1668}" destId="{00E1DDE1-CCE7-0844-B7CE-19DB5889DF9E}" srcOrd="0" destOrd="0" presId="urn:microsoft.com/office/officeart/2005/8/layout/process4"/>
    <dgm:cxn modelId="{5270D253-6A02-9D49-BFF5-466FDF03B6D1}" type="presOf" srcId="{9AD1EE2F-3EAF-5540-B849-4B82A96AD0CE}" destId="{03CBE0D2-2285-7E4B-BC0D-52CD159EF2D5}" srcOrd="0" destOrd="0" presId="urn:microsoft.com/office/officeart/2005/8/layout/process4"/>
    <dgm:cxn modelId="{C721674C-B9DE-F548-89FB-36024FE4CB42}" type="presOf" srcId="{2D30B770-A905-1342-A924-2DA48B119FB7}" destId="{01A949D5-436D-E84C-A948-13A3E0FFD460}" srcOrd="0" destOrd="0" presId="urn:microsoft.com/office/officeart/2005/8/layout/process4"/>
    <dgm:cxn modelId="{9B7ECC50-DDAC-F148-8AF1-21F69CB26441}" srcId="{2D30B770-A905-1342-A924-2DA48B119FB7}" destId="{92972A78-E489-984F-B92E-8143BFACF1B0}" srcOrd="1" destOrd="0" parTransId="{65FB76DC-8A22-D044-A15B-FAC3C1BC616C}" sibTransId="{3EE6A31B-5431-184C-9BD5-5C73A6F65221}"/>
    <dgm:cxn modelId="{45FF0CE8-8C24-BE45-8119-D163FEEAEA81}" srcId="{2D30B770-A905-1342-A924-2DA48B119FB7}" destId="{B311151A-CF8E-9D46-BEF8-EF2388C5AB80}" srcOrd="0" destOrd="0" parTransId="{0FA79FA5-3C2B-FB4A-AF03-D07F8ACB0AAE}" sibTransId="{0EF35C0E-0A61-5F4A-8FF4-423EF9E53774}"/>
    <dgm:cxn modelId="{30EF0AA8-F646-3540-AC02-CFFECDD99BBB}" srcId="{2D30B770-A905-1342-A924-2DA48B119FB7}" destId="{9AD1EE2F-3EAF-5540-B849-4B82A96AD0CE}" srcOrd="2" destOrd="0" parTransId="{872D8A22-24CD-6949-AA08-9E18DCBA5322}" sibTransId="{B3B018E6-646C-724B-AAE6-9F26D17CCC41}"/>
    <dgm:cxn modelId="{D4203D1B-C6A4-804E-A132-F7AE7DCF8383}" srcId="{2D30B770-A905-1342-A924-2DA48B119FB7}" destId="{5780F42C-2CF5-D144-95C2-7DBD6F2F1668}" srcOrd="4" destOrd="0" parTransId="{0C96D190-E6A5-8743-BAD0-174DD4DEAA6B}" sibTransId="{396AECF9-D963-A94F-8760-C9B00F0AD2AF}"/>
    <dgm:cxn modelId="{4C42E2E6-5CBB-FF4B-BC1C-79D0F3C5CC68}" type="presOf" srcId="{B311151A-CF8E-9D46-BEF8-EF2388C5AB80}" destId="{0A888677-6AA8-804B-87B1-F1C77933319A}" srcOrd="0" destOrd="0" presId="urn:microsoft.com/office/officeart/2005/8/layout/process4"/>
    <dgm:cxn modelId="{38531093-8D26-2043-AE8D-34C7CB40F327}" type="presOf" srcId="{92972A78-E489-984F-B92E-8143BFACF1B0}" destId="{77701060-2067-EA42-B676-CD8DB435DB77}" srcOrd="0" destOrd="0" presId="urn:microsoft.com/office/officeart/2005/8/layout/process4"/>
    <dgm:cxn modelId="{1C6AA00D-246C-7447-99EE-3F6678F5D343}" type="presOf" srcId="{623909B6-E56F-8440-BB58-16605333793E}" destId="{00EE83BF-91BF-4145-B061-E79F1A733366}" srcOrd="0" destOrd="0" presId="urn:microsoft.com/office/officeart/2005/8/layout/process4"/>
    <dgm:cxn modelId="{6C460B79-BA4D-AE4E-B99B-D4197C094ED5}" srcId="{2D30B770-A905-1342-A924-2DA48B119FB7}" destId="{623909B6-E56F-8440-BB58-16605333793E}" srcOrd="3" destOrd="0" parTransId="{50E0D07D-5463-F746-A4BB-172AC66C58A5}" sibTransId="{90A20421-795D-6245-BB37-E8E8D7D76A84}"/>
    <dgm:cxn modelId="{688AFEBD-1F92-0945-9587-700D493B2E3B}" type="presParOf" srcId="{01A949D5-436D-E84C-A948-13A3E0FFD460}" destId="{3B74777F-D9C9-B942-827E-6C8D3AC1FB4A}" srcOrd="0" destOrd="0" presId="urn:microsoft.com/office/officeart/2005/8/layout/process4"/>
    <dgm:cxn modelId="{DFB13778-82D5-B14D-AA9B-7E0DCF20A8D3}" type="presParOf" srcId="{3B74777F-D9C9-B942-827E-6C8D3AC1FB4A}" destId="{00E1DDE1-CCE7-0844-B7CE-19DB5889DF9E}" srcOrd="0" destOrd="0" presId="urn:microsoft.com/office/officeart/2005/8/layout/process4"/>
    <dgm:cxn modelId="{1C18427F-D257-7941-9157-2DFC9838103B}" type="presParOf" srcId="{01A949D5-436D-E84C-A948-13A3E0FFD460}" destId="{759B6306-CEC9-4945-8CF0-7D991A95024D}" srcOrd="1" destOrd="0" presId="urn:microsoft.com/office/officeart/2005/8/layout/process4"/>
    <dgm:cxn modelId="{C7F66951-F36D-5145-8CD9-B995226511F1}" type="presParOf" srcId="{01A949D5-436D-E84C-A948-13A3E0FFD460}" destId="{3914E714-ECC6-8A40-AF45-02A02C2218B3}" srcOrd="2" destOrd="0" presId="urn:microsoft.com/office/officeart/2005/8/layout/process4"/>
    <dgm:cxn modelId="{C55C3A76-AB0E-B04B-9AB1-0DF29B18A177}" type="presParOf" srcId="{3914E714-ECC6-8A40-AF45-02A02C2218B3}" destId="{00EE83BF-91BF-4145-B061-E79F1A733366}" srcOrd="0" destOrd="0" presId="urn:microsoft.com/office/officeart/2005/8/layout/process4"/>
    <dgm:cxn modelId="{C3F7E380-5F7B-B946-B4A4-094EA7C5C5B4}" type="presParOf" srcId="{01A949D5-436D-E84C-A948-13A3E0FFD460}" destId="{246ACA80-D9F0-0E4C-AFE1-B95BF452A5C4}" srcOrd="3" destOrd="0" presId="urn:microsoft.com/office/officeart/2005/8/layout/process4"/>
    <dgm:cxn modelId="{C39AC769-4857-F545-83B0-6F314B80A932}" type="presParOf" srcId="{01A949D5-436D-E84C-A948-13A3E0FFD460}" destId="{69C6D892-64ED-C842-BFD7-75D15217B6BB}" srcOrd="4" destOrd="0" presId="urn:microsoft.com/office/officeart/2005/8/layout/process4"/>
    <dgm:cxn modelId="{23940059-FFD9-B04A-A5BA-31784C9BFE80}" type="presParOf" srcId="{69C6D892-64ED-C842-BFD7-75D15217B6BB}" destId="{03CBE0D2-2285-7E4B-BC0D-52CD159EF2D5}" srcOrd="0" destOrd="0" presId="urn:microsoft.com/office/officeart/2005/8/layout/process4"/>
    <dgm:cxn modelId="{9D995BDF-48AC-7B4E-97D5-52169B5232C1}" type="presParOf" srcId="{01A949D5-436D-E84C-A948-13A3E0FFD460}" destId="{7B885EC0-6DFD-3E4B-80DD-E9A9B4773C6E}" srcOrd="5" destOrd="0" presId="urn:microsoft.com/office/officeart/2005/8/layout/process4"/>
    <dgm:cxn modelId="{E8BA99DF-40DC-B344-898D-A515D70F41E8}" type="presParOf" srcId="{01A949D5-436D-E84C-A948-13A3E0FFD460}" destId="{FD93EDE1-E9D7-A34B-A674-431E6FF270D4}" srcOrd="6" destOrd="0" presId="urn:microsoft.com/office/officeart/2005/8/layout/process4"/>
    <dgm:cxn modelId="{4D04C32A-F5C8-BA41-884C-D0D7C1A9DAF3}" type="presParOf" srcId="{FD93EDE1-E9D7-A34B-A674-431E6FF270D4}" destId="{77701060-2067-EA42-B676-CD8DB435DB77}" srcOrd="0" destOrd="0" presId="urn:microsoft.com/office/officeart/2005/8/layout/process4"/>
    <dgm:cxn modelId="{82336298-0B67-7845-81EB-89C09C048CC1}" type="presParOf" srcId="{01A949D5-436D-E84C-A948-13A3E0FFD460}" destId="{4F5E542E-FA47-B240-9900-D2D4A225C303}" srcOrd="7" destOrd="0" presId="urn:microsoft.com/office/officeart/2005/8/layout/process4"/>
    <dgm:cxn modelId="{2286C337-65A1-F540-8711-E128B1349685}" type="presParOf" srcId="{01A949D5-436D-E84C-A948-13A3E0FFD460}" destId="{7BADAD4C-870B-8740-87B1-2454AED8BBD6}" srcOrd="8" destOrd="0" presId="urn:microsoft.com/office/officeart/2005/8/layout/process4"/>
    <dgm:cxn modelId="{C2EF8DF9-8F0D-924F-A1B9-701AC620071E}" type="presParOf" srcId="{7BADAD4C-870B-8740-87B1-2454AED8BBD6}" destId="{0A888677-6AA8-804B-87B1-F1C77933319A}" srcOrd="0" destOrd="0" presId="urn:microsoft.com/office/officeart/2005/8/layout/process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A2E9A-4F71-A448-97DF-08148E0E0FF3}" type="doc">
      <dgm:prSet loTypeId="urn:microsoft.com/office/officeart/2005/8/layout/arrow3" loCatId="" qsTypeId="urn:microsoft.com/office/officeart/2005/8/quickstyle/simple1" qsCatId="simple" csTypeId="urn:microsoft.com/office/officeart/2005/8/colors/accent5_2" csCatId="accent5" phldr="1"/>
      <dgm:spPr/>
      <dgm:t>
        <a:bodyPr/>
        <a:lstStyle/>
        <a:p>
          <a:endParaRPr lang="en-US"/>
        </a:p>
      </dgm:t>
    </dgm:pt>
    <dgm:pt modelId="{D0CD976D-3BA2-924D-944B-D94B0C5D9C5A}">
      <dgm:prSet phldrT="[Text]"/>
      <dgm:spPr/>
      <dgm:t>
        <a:bodyPr/>
        <a:lstStyle/>
        <a:p>
          <a:r>
            <a:rPr lang="en-US" dirty="0" smtClean="0"/>
            <a:t>Entry Cohort: Permanency in 12 months</a:t>
          </a:r>
          <a:endParaRPr lang="en-US" dirty="0"/>
        </a:p>
      </dgm:t>
    </dgm:pt>
    <dgm:pt modelId="{DC46FDE6-8009-AC41-8B6D-6834DDD80A2D}" type="parTrans" cxnId="{0C677336-2B5F-D544-B2DE-FA20640813B6}">
      <dgm:prSet/>
      <dgm:spPr/>
      <dgm:t>
        <a:bodyPr/>
        <a:lstStyle/>
        <a:p>
          <a:endParaRPr lang="en-US"/>
        </a:p>
      </dgm:t>
    </dgm:pt>
    <dgm:pt modelId="{7607C63B-15F1-084E-85E5-FA364817E872}" type="sibTrans" cxnId="{0C677336-2B5F-D544-B2DE-FA20640813B6}">
      <dgm:prSet/>
      <dgm:spPr/>
      <dgm:t>
        <a:bodyPr/>
        <a:lstStyle/>
        <a:p>
          <a:endParaRPr lang="en-US"/>
        </a:p>
      </dgm:t>
    </dgm:pt>
    <dgm:pt modelId="{EA14D0D6-003B-4E40-A221-560DF746E050}">
      <dgm:prSet phldrT="[Text]"/>
      <dgm:spPr/>
      <dgm:t>
        <a:bodyPr/>
        <a:lstStyle/>
        <a:p>
          <a:r>
            <a:rPr lang="en-US" dirty="0" smtClean="0"/>
            <a:t>Re-entries to Foster Care</a:t>
          </a:r>
          <a:endParaRPr lang="en-US" dirty="0"/>
        </a:p>
      </dgm:t>
    </dgm:pt>
    <dgm:pt modelId="{875AF30F-C74D-7C46-B5A2-047016263EE8}" type="parTrans" cxnId="{A84B6B0E-3F57-C04C-BA9F-7355695F53A5}">
      <dgm:prSet/>
      <dgm:spPr/>
      <dgm:t>
        <a:bodyPr/>
        <a:lstStyle/>
        <a:p>
          <a:endParaRPr lang="en-US"/>
        </a:p>
      </dgm:t>
    </dgm:pt>
    <dgm:pt modelId="{5E6B7961-F468-CC47-9CCA-8009541EA68F}" type="sibTrans" cxnId="{A84B6B0E-3F57-C04C-BA9F-7355695F53A5}">
      <dgm:prSet/>
      <dgm:spPr/>
      <dgm:t>
        <a:bodyPr/>
        <a:lstStyle/>
        <a:p>
          <a:endParaRPr lang="en-US"/>
        </a:p>
      </dgm:t>
    </dgm:pt>
    <dgm:pt modelId="{E6B43597-9E68-D14E-B07C-C51CA37CBEB8}" type="pres">
      <dgm:prSet presAssocID="{5AAA2E9A-4F71-A448-97DF-08148E0E0FF3}" presName="compositeShape" presStyleCnt="0">
        <dgm:presLayoutVars>
          <dgm:chMax val="2"/>
          <dgm:dir/>
          <dgm:resizeHandles val="exact"/>
        </dgm:presLayoutVars>
      </dgm:prSet>
      <dgm:spPr/>
      <dgm:t>
        <a:bodyPr/>
        <a:lstStyle/>
        <a:p>
          <a:endParaRPr lang="en-US"/>
        </a:p>
      </dgm:t>
    </dgm:pt>
    <dgm:pt modelId="{346C9EA0-3BEB-5C47-BDFE-94E207778F21}" type="pres">
      <dgm:prSet presAssocID="{5AAA2E9A-4F71-A448-97DF-08148E0E0FF3}" presName="divider" presStyleLbl="fgShp" presStyleIdx="0" presStyleCnt="1"/>
      <dgm:spPr/>
    </dgm:pt>
    <dgm:pt modelId="{816E3323-5160-C94C-9E16-D55E5ECCE775}" type="pres">
      <dgm:prSet presAssocID="{D0CD976D-3BA2-924D-944B-D94B0C5D9C5A}" presName="downArrow" presStyleLbl="node1" presStyleIdx="0" presStyleCnt="2"/>
      <dgm:spPr/>
    </dgm:pt>
    <dgm:pt modelId="{22D5FDBB-A70A-EB42-9438-03BA84402A95}" type="pres">
      <dgm:prSet presAssocID="{D0CD976D-3BA2-924D-944B-D94B0C5D9C5A}" presName="downArrowText" presStyleLbl="revTx" presStyleIdx="0" presStyleCnt="2">
        <dgm:presLayoutVars>
          <dgm:bulletEnabled val="1"/>
        </dgm:presLayoutVars>
      </dgm:prSet>
      <dgm:spPr/>
      <dgm:t>
        <a:bodyPr/>
        <a:lstStyle/>
        <a:p>
          <a:endParaRPr lang="en-US"/>
        </a:p>
      </dgm:t>
    </dgm:pt>
    <dgm:pt modelId="{A5377E20-48A3-A74F-8D05-538ECD79EE4D}" type="pres">
      <dgm:prSet presAssocID="{EA14D0D6-003B-4E40-A221-560DF746E050}" presName="upArrow" presStyleLbl="node1" presStyleIdx="1" presStyleCnt="2"/>
      <dgm:spPr/>
    </dgm:pt>
    <dgm:pt modelId="{EB5C2073-C6E5-B143-983E-CA65C5705CA1}" type="pres">
      <dgm:prSet presAssocID="{EA14D0D6-003B-4E40-A221-560DF746E050}" presName="upArrowText" presStyleLbl="revTx" presStyleIdx="1" presStyleCnt="2">
        <dgm:presLayoutVars>
          <dgm:bulletEnabled val="1"/>
        </dgm:presLayoutVars>
      </dgm:prSet>
      <dgm:spPr/>
      <dgm:t>
        <a:bodyPr/>
        <a:lstStyle/>
        <a:p>
          <a:endParaRPr lang="en-US"/>
        </a:p>
      </dgm:t>
    </dgm:pt>
  </dgm:ptLst>
  <dgm:cxnLst>
    <dgm:cxn modelId="{5FA98168-DE09-1546-8C04-415AA6A6F437}" type="presOf" srcId="{5AAA2E9A-4F71-A448-97DF-08148E0E0FF3}" destId="{E6B43597-9E68-D14E-B07C-C51CA37CBEB8}" srcOrd="0" destOrd="0" presId="urn:microsoft.com/office/officeart/2005/8/layout/arrow3"/>
    <dgm:cxn modelId="{A84B6B0E-3F57-C04C-BA9F-7355695F53A5}" srcId="{5AAA2E9A-4F71-A448-97DF-08148E0E0FF3}" destId="{EA14D0D6-003B-4E40-A221-560DF746E050}" srcOrd="1" destOrd="0" parTransId="{875AF30F-C74D-7C46-B5A2-047016263EE8}" sibTransId="{5E6B7961-F468-CC47-9CCA-8009541EA68F}"/>
    <dgm:cxn modelId="{B18259B9-12AC-204E-AFC8-476C10D7686D}" type="presOf" srcId="{EA14D0D6-003B-4E40-A221-560DF746E050}" destId="{EB5C2073-C6E5-B143-983E-CA65C5705CA1}" srcOrd="0" destOrd="0" presId="urn:microsoft.com/office/officeart/2005/8/layout/arrow3"/>
    <dgm:cxn modelId="{489BD9FA-B263-4E42-A845-11543F99B89B}" type="presOf" srcId="{D0CD976D-3BA2-924D-944B-D94B0C5D9C5A}" destId="{22D5FDBB-A70A-EB42-9438-03BA84402A95}" srcOrd="0" destOrd="0" presId="urn:microsoft.com/office/officeart/2005/8/layout/arrow3"/>
    <dgm:cxn modelId="{0C677336-2B5F-D544-B2DE-FA20640813B6}" srcId="{5AAA2E9A-4F71-A448-97DF-08148E0E0FF3}" destId="{D0CD976D-3BA2-924D-944B-D94B0C5D9C5A}" srcOrd="0" destOrd="0" parTransId="{DC46FDE6-8009-AC41-8B6D-6834DDD80A2D}" sibTransId="{7607C63B-15F1-084E-85E5-FA364817E872}"/>
    <dgm:cxn modelId="{A98C610E-240F-D547-85C7-D86537C2D98F}" type="presParOf" srcId="{E6B43597-9E68-D14E-B07C-C51CA37CBEB8}" destId="{346C9EA0-3BEB-5C47-BDFE-94E207778F21}" srcOrd="0" destOrd="0" presId="urn:microsoft.com/office/officeart/2005/8/layout/arrow3"/>
    <dgm:cxn modelId="{2B3F9C13-7CF4-8443-A7AA-5EBEEB8933D0}" type="presParOf" srcId="{E6B43597-9E68-D14E-B07C-C51CA37CBEB8}" destId="{816E3323-5160-C94C-9E16-D55E5ECCE775}" srcOrd="1" destOrd="0" presId="urn:microsoft.com/office/officeart/2005/8/layout/arrow3"/>
    <dgm:cxn modelId="{18D00604-E96A-9043-9F73-30DCBE0C76B9}" type="presParOf" srcId="{E6B43597-9E68-D14E-B07C-C51CA37CBEB8}" destId="{22D5FDBB-A70A-EB42-9438-03BA84402A95}" srcOrd="2" destOrd="0" presId="urn:microsoft.com/office/officeart/2005/8/layout/arrow3"/>
    <dgm:cxn modelId="{18BB5350-01D5-744D-AF04-E35E60960B2A}" type="presParOf" srcId="{E6B43597-9E68-D14E-B07C-C51CA37CBEB8}" destId="{A5377E20-48A3-A74F-8D05-538ECD79EE4D}" srcOrd="3" destOrd="0" presId="urn:microsoft.com/office/officeart/2005/8/layout/arrow3"/>
    <dgm:cxn modelId="{5421B53D-7A2E-094B-B4EB-FD6D3A17A8D6}" type="presParOf" srcId="{E6B43597-9E68-D14E-B07C-C51CA37CBEB8}" destId="{EB5C2073-C6E5-B143-983E-CA65C5705CA1}"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13B61-55CF-CD41-B734-78D240F13C89}" type="doc">
      <dgm:prSet loTypeId="urn:microsoft.com/office/officeart/2009/3/layout/PhasedProcess" loCatId="" qsTypeId="urn:microsoft.com/office/officeart/2005/8/quickstyle/simple4" qsCatId="simple" csTypeId="urn:microsoft.com/office/officeart/2005/8/colors/colorful4" csCatId="colorful" phldr="1"/>
      <dgm:spPr/>
      <dgm:t>
        <a:bodyPr/>
        <a:lstStyle/>
        <a:p>
          <a:endParaRPr lang="en-US"/>
        </a:p>
      </dgm:t>
    </dgm:pt>
    <dgm:pt modelId="{97D784C0-15BF-984F-94E9-FBD07B25F691}">
      <dgm:prSet phldrT="[Text]"/>
      <dgm:spPr/>
      <dgm:t>
        <a:bodyPr/>
        <a:lstStyle/>
        <a:p>
          <a:r>
            <a:rPr lang="en-US" dirty="0" smtClean="0"/>
            <a:t>Separate/Redundant Assessments</a:t>
          </a:r>
          <a:endParaRPr lang="en-US" dirty="0"/>
        </a:p>
      </dgm:t>
    </dgm:pt>
    <dgm:pt modelId="{BDFACDA3-8CC2-4942-B8E0-544851FBEDA3}" type="parTrans" cxnId="{6E3D85EF-CEF4-C148-95B6-A75552D3277E}">
      <dgm:prSet/>
      <dgm:spPr/>
      <dgm:t>
        <a:bodyPr/>
        <a:lstStyle/>
        <a:p>
          <a:endParaRPr lang="en-US"/>
        </a:p>
      </dgm:t>
    </dgm:pt>
    <dgm:pt modelId="{F0FF07A2-84C8-5248-95B0-7FB7346313AE}" type="sibTrans" cxnId="{6E3D85EF-CEF4-C148-95B6-A75552D3277E}">
      <dgm:prSet/>
      <dgm:spPr/>
      <dgm:t>
        <a:bodyPr/>
        <a:lstStyle/>
        <a:p>
          <a:endParaRPr lang="en-US"/>
        </a:p>
      </dgm:t>
    </dgm:pt>
    <dgm:pt modelId="{2EB50428-9A24-6F4B-88E5-8A00D37E838E}">
      <dgm:prSet phldrT="[Text]"/>
      <dgm:spPr/>
      <dgm:t>
        <a:bodyPr/>
        <a:lstStyle/>
        <a:p>
          <a:r>
            <a:rPr lang="en-US" dirty="0" smtClean="0"/>
            <a:t>CFSP/ASPR</a:t>
          </a:r>
          <a:endParaRPr lang="en-US" dirty="0"/>
        </a:p>
      </dgm:t>
    </dgm:pt>
    <dgm:pt modelId="{3A80A03D-2D21-C44D-932C-24B441F0635C}" type="parTrans" cxnId="{67ACCBFB-EF80-544A-8DCA-A179DAA43BD7}">
      <dgm:prSet/>
      <dgm:spPr/>
      <dgm:t>
        <a:bodyPr/>
        <a:lstStyle/>
        <a:p>
          <a:endParaRPr lang="en-US"/>
        </a:p>
      </dgm:t>
    </dgm:pt>
    <dgm:pt modelId="{34F4B872-6429-4D44-8E67-D9F40447D381}" type="sibTrans" cxnId="{67ACCBFB-EF80-544A-8DCA-A179DAA43BD7}">
      <dgm:prSet/>
      <dgm:spPr/>
      <dgm:t>
        <a:bodyPr/>
        <a:lstStyle/>
        <a:p>
          <a:endParaRPr lang="en-US"/>
        </a:p>
      </dgm:t>
    </dgm:pt>
    <dgm:pt modelId="{665B55E2-9842-8743-ADB6-6EB90F150733}">
      <dgm:prSet phldrT="[Text]"/>
      <dgm:spPr/>
      <dgm:t>
        <a:bodyPr/>
        <a:lstStyle/>
        <a:p>
          <a:r>
            <a:rPr lang="en-US" dirty="0" smtClean="0"/>
            <a:t>CFSR/PIP</a:t>
          </a:r>
          <a:endParaRPr lang="en-US" dirty="0"/>
        </a:p>
      </dgm:t>
    </dgm:pt>
    <dgm:pt modelId="{A3E1C739-3E7B-614D-B215-A796CF3A03BC}" type="parTrans" cxnId="{0E20149A-B86F-8843-8CC7-868BAA270C45}">
      <dgm:prSet/>
      <dgm:spPr/>
      <dgm:t>
        <a:bodyPr/>
        <a:lstStyle/>
        <a:p>
          <a:endParaRPr lang="en-US"/>
        </a:p>
      </dgm:t>
    </dgm:pt>
    <dgm:pt modelId="{ABCB1491-6607-8A44-B05B-B9E4636D72EA}" type="sibTrans" cxnId="{0E20149A-B86F-8843-8CC7-868BAA270C45}">
      <dgm:prSet/>
      <dgm:spPr/>
      <dgm:t>
        <a:bodyPr/>
        <a:lstStyle/>
        <a:p>
          <a:endParaRPr lang="en-US"/>
        </a:p>
      </dgm:t>
    </dgm:pt>
    <dgm:pt modelId="{06132A5D-DEEA-5D42-AD28-60F0E8993A43}">
      <dgm:prSet phldrT="[Text]"/>
      <dgm:spPr/>
      <dgm:t>
        <a:bodyPr/>
        <a:lstStyle/>
        <a:p>
          <a:r>
            <a:rPr lang="en-US" dirty="0" smtClean="0"/>
            <a:t>Integrated Statewide Assessment</a:t>
          </a:r>
          <a:endParaRPr lang="en-US" dirty="0"/>
        </a:p>
      </dgm:t>
    </dgm:pt>
    <dgm:pt modelId="{6FA53D49-806E-A541-8D10-529D05DB9236}" type="parTrans" cxnId="{9F505142-F2D2-DE4C-B781-F1D17139C8FF}">
      <dgm:prSet/>
      <dgm:spPr/>
      <dgm:t>
        <a:bodyPr/>
        <a:lstStyle/>
        <a:p>
          <a:endParaRPr lang="en-US"/>
        </a:p>
      </dgm:t>
    </dgm:pt>
    <dgm:pt modelId="{3AAB10F9-A828-7943-B3C6-CD7B3D9FB56C}" type="sibTrans" cxnId="{9F505142-F2D2-DE4C-B781-F1D17139C8FF}">
      <dgm:prSet/>
      <dgm:spPr/>
      <dgm:t>
        <a:bodyPr/>
        <a:lstStyle/>
        <a:p>
          <a:endParaRPr lang="en-US"/>
        </a:p>
      </dgm:t>
    </dgm:pt>
    <dgm:pt modelId="{E68FA0FF-B40E-264A-8674-72D9378C277A}">
      <dgm:prSet phldrT="[Text]"/>
      <dgm:spPr/>
      <dgm:t>
        <a:bodyPr/>
        <a:lstStyle/>
        <a:p>
          <a:r>
            <a:rPr lang="en-US" dirty="0" smtClean="0"/>
            <a:t>States can refer to CFSP/APSR and update info as needed </a:t>
          </a:r>
          <a:endParaRPr lang="en-US" dirty="0"/>
        </a:p>
      </dgm:t>
    </dgm:pt>
    <dgm:pt modelId="{1E8689AF-B60F-6143-97F4-C2470743162D}" type="parTrans" cxnId="{A820B641-8941-9B45-A837-AC98920E53AE}">
      <dgm:prSet/>
      <dgm:spPr/>
      <dgm:t>
        <a:bodyPr/>
        <a:lstStyle/>
        <a:p>
          <a:endParaRPr lang="en-US"/>
        </a:p>
      </dgm:t>
    </dgm:pt>
    <dgm:pt modelId="{91028E17-760B-E842-973B-09249093A344}" type="sibTrans" cxnId="{A820B641-8941-9B45-A837-AC98920E53AE}">
      <dgm:prSet/>
      <dgm:spPr/>
      <dgm:t>
        <a:bodyPr/>
        <a:lstStyle/>
        <a:p>
          <a:endParaRPr lang="en-US"/>
        </a:p>
      </dgm:t>
    </dgm:pt>
    <dgm:pt modelId="{D27AA970-7F0B-0C4D-972F-A9F2E50EB36E}" type="pres">
      <dgm:prSet presAssocID="{66113B61-55CF-CD41-B734-78D240F13C89}" presName="Name0" presStyleCnt="0">
        <dgm:presLayoutVars>
          <dgm:chMax val="3"/>
          <dgm:chPref val="3"/>
          <dgm:bulletEnabled val="1"/>
          <dgm:dir/>
          <dgm:animLvl val="lvl"/>
        </dgm:presLayoutVars>
      </dgm:prSet>
      <dgm:spPr/>
      <dgm:t>
        <a:bodyPr/>
        <a:lstStyle/>
        <a:p>
          <a:endParaRPr lang="en-US"/>
        </a:p>
      </dgm:t>
    </dgm:pt>
    <dgm:pt modelId="{11DE1CD9-C0A1-944F-B7EE-93F174652249}" type="pres">
      <dgm:prSet presAssocID="{66113B61-55CF-CD41-B734-78D240F13C89}" presName="arc1" presStyleLbl="node1" presStyleIdx="0" presStyleCnt="2"/>
      <dgm:spPr/>
    </dgm:pt>
    <dgm:pt modelId="{BE0DDF86-DC80-824D-80B4-67F4257B4C51}" type="pres">
      <dgm:prSet presAssocID="{66113B61-55CF-CD41-B734-78D240F13C89}" presName="arc3" presStyleLbl="node1" presStyleIdx="1" presStyleCnt="2"/>
      <dgm:spPr/>
    </dgm:pt>
    <dgm:pt modelId="{65A5270A-96B6-A647-A6A1-B99711C73FA0}" type="pres">
      <dgm:prSet presAssocID="{66113B61-55CF-CD41-B734-78D240F13C89}" presName="parentText2" presStyleLbl="revTx" presStyleIdx="0" presStyleCnt="2">
        <dgm:presLayoutVars>
          <dgm:chMax val="4"/>
          <dgm:chPref val="3"/>
          <dgm:bulletEnabled val="1"/>
        </dgm:presLayoutVars>
      </dgm:prSet>
      <dgm:spPr/>
      <dgm:t>
        <a:bodyPr/>
        <a:lstStyle/>
        <a:p>
          <a:endParaRPr lang="en-US"/>
        </a:p>
      </dgm:t>
    </dgm:pt>
    <dgm:pt modelId="{67D70A7D-85B3-BC4D-A4A6-894DF8A77923}" type="pres">
      <dgm:prSet presAssocID="{66113B61-55CF-CD41-B734-78D240F13C89}" presName="middleComposite" presStyleCnt="0"/>
      <dgm:spPr/>
    </dgm:pt>
    <dgm:pt modelId="{05ED46F9-D5CD-3F45-B800-52D1D06316C0}" type="pres">
      <dgm:prSet presAssocID="{E68FA0FF-B40E-264A-8674-72D9378C277A}" presName="circ1" presStyleLbl="vennNode1" presStyleIdx="0" presStyleCnt="6"/>
      <dgm:spPr/>
      <dgm:t>
        <a:bodyPr/>
        <a:lstStyle/>
        <a:p>
          <a:endParaRPr lang="en-US"/>
        </a:p>
      </dgm:t>
    </dgm:pt>
    <dgm:pt modelId="{5489210C-2659-404B-BDD8-723C0D9708D9}" type="pres">
      <dgm:prSet presAssocID="{E68FA0FF-B40E-264A-8674-72D9378C277A}" presName="circ1Tx" presStyleLbl="revTx" presStyleIdx="0" presStyleCnt="2">
        <dgm:presLayoutVars>
          <dgm:chMax val="0"/>
          <dgm:chPref val="0"/>
        </dgm:presLayoutVars>
      </dgm:prSet>
      <dgm:spPr/>
      <dgm:t>
        <a:bodyPr/>
        <a:lstStyle/>
        <a:p>
          <a:endParaRPr lang="en-US"/>
        </a:p>
      </dgm:t>
    </dgm:pt>
    <dgm:pt modelId="{B0C0F939-A4E9-4E46-AE3D-32C558783A86}" type="pres">
      <dgm:prSet presAssocID="{66113B61-55CF-CD41-B734-78D240F13C89}" presName="leftComposite" presStyleCnt="0"/>
      <dgm:spPr/>
    </dgm:pt>
    <dgm:pt modelId="{CC1AFDDA-C4C7-FE4F-84F6-4554F4A552A9}" type="pres">
      <dgm:prSet presAssocID="{2EB50428-9A24-6F4B-88E5-8A00D37E838E}" presName="childText1_1" presStyleLbl="vennNode1" presStyleIdx="1" presStyleCnt="6">
        <dgm:presLayoutVars>
          <dgm:chMax val="0"/>
          <dgm:chPref val="0"/>
        </dgm:presLayoutVars>
      </dgm:prSet>
      <dgm:spPr/>
      <dgm:t>
        <a:bodyPr/>
        <a:lstStyle/>
        <a:p>
          <a:endParaRPr lang="en-US"/>
        </a:p>
      </dgm:t>
    </dgm:pt>
    <dgm:pt modelId="{681D08D0-1CCB-B749-9D75-46276066DEB4}" type="pres">
      <dgm:prSet presAssocID="{2EB50428-9A24-6F4B-88E5-8A00D37E838E}" presName="ellipse1" presStyleLbl="vennNode1" presStyleIdx="2" presStyleCnt="6"/>
      <dgm:spPr/>
    </dgm:pt>
    <dgm:pt modelId="{176EE8D4-085B-C644-B0DF-9219F413D519}" type="pres">
      <dgm:prSet presAssocID="{2EB50428-9A24-6F4B-88E5-8A00D37E838E}" presName="ellipse2" presStyleLbl="vennNode1" presStyleIdx="3" presStyleCnt="6"/>
      <dgm:spPr/>
    </dgm:pt>
    <dgm:pt modelId="{35C97B4A-C7AB-0945-97B1-88C2158DA5BD}" type="pres">
      <dgm:prSet presAssocID="{665B55E2-9842-8743-ADB6-6EB90F150733}" presName="childText1_2" presStyleLbl="vennNode1" presStyleIdx="4" presStyleCnt="6">
        <dgm:presLayoutVars>
          <dgm:chMax val="0"/>
          <dgm:chPref val="0"/>
        </dgm:presLayoutVars>
      </dgm:prSet>
      <dgm:spPr/>
      <dgm:t>
        <a:bodyPr/>
        <a:lstStyle/>
        <a:p>
          <a:endParaRPr lang="en-US"/>
        </a:p>
      </dgm:t>
    </dgm:pt>
    <dgm:pt modelId="{6BE82BC0-6B4D-AF47-8B8A-F43D137B4130}" type="pres">
      <dgm:prSet presAssocID="{665B55E2-9842-8743-ADB6-6EB90F150733}" presName="ellipse3" presStyleLbl="vennNode1" presStyleIdx="5" presStyleCnt="6"/>
      <dgm:spPr/>
    </dgm:pt>
    <dgm:pt modelId="{5B84694C-4E89-2F44-80B4-BE319E2FA579}" type="pres">
      <dgm:prSet presAssocID="{66113B61-55CF-CD41-B734-78D240F13C89}" presName="parentText1" presStyleLbl="revTx" presStyleIdx="1" presStyleCnt="2">
        <dgm:presLayoutVars>
          <dgm:chMax val="4"/>
          <dgm:chPref val="3"/>
          <dgm:bulletEnabled val="1"/>
        </dgm:presLayoutVars>
      </dgm:prSet>
      <dgm:spPr/>
      <dgm:t>
        <a:bodyPr/>
        <a:lstStyle/>
        <a:p>
          <a:endParaRPr lang="en-US"/>
        </a:p>
      </dgm:t>
    </dgm:pt>
  </dgm:ptLst>
  <dgm:cxnLst>
    <dgm:cxn modelId="{14ED0A6A-9FC6-5B4C-A20E-33E27552D7C3}" type="presOf" srcId="{06132A5D-DEEA-5D42-AD28-60F0E8993A43}" destId="{65A5270A-96B6-A647-A6A1-B99711C73FA0}" srcOrd="0" destOrd="0" presId="urn:microsoft.com/office/officeart/2009/3/layout/PhasedProcess"/>
    <dgm:cxn modelId="{99470222-2168-6B4E-BCE2-FA8DDF217EAA}" type="presOf" srcId="{2EB50428-9A24-6F4B-88E5-8A00D37E838E}" destId="{CC1AFDDA-C4C7-FE4F-84F6-4554F4A552A9}" srcOrd="0" destOrd="0" presId="urn:microsoft.com/office/officeart/2009/3/layout/PhasedProcess"/>
    <dgm:cxn modelId="{D23DA12A-756F-6747-8C23-60B9E4CCA9CA}" type="presOf" srcId="{E68FA0FF-B40E-264A-8674-72D9378C277A}" destId="{5489210C-2659-404B-BDD8-723C0D9708D9}" srcOrd="1" destOrd="0" presId="urn:microsoft.com/office/officeart/2009/3/layout/PhasedProcess"/>
    <dgm:cxn modelId="{0E20149A-B86F-8843-8CC7-868BAA270C45}" srcId="{97D784C0-15BF-984F-94E9-FBD07B25F691}" destId="{665B55E2-9842-8743-ADB6-6EB90F150733}" srcOrd="1" destOrd="0" parTransId="{A3E1C739-3E7B-614D-B215-A796CF3A03BC}" sibTransId="{ABCB1491-6607-8A44-B05B-B9E4636D72EA}"/>
    <dgm:cxn modelId="{2514DD1C-B1A5-874C-9784-E898FDE0A58F}" type="presOf" srcId="{66113B61-55CF-CD41-B734-78D240F13C89}" destId="{D27AA970-7F0B-0C4D-972F-A9F2E50EB36E}" srcOrd="0" destOrd="0" presId="urn:microsoft.com/office/officeart/2009/3/layout/PhasedProcess"/>
    <dgm:cxn modelId="{A820B641-8941-9B45-A837-AC98920E53AE}" srcId="{06132A5D-DEEA-5D42-AD28-60F0E8993A43}" destId="{E68FA0FF-B40E-264A-8674-72D9378C277A}" srcOrd="0" destOrd="0" parTransId="{1E8689AF-B60F-6143-97F4-C2470743162D}" sibTransId="{91028E17-760B-E842-973B-09249093A344}"/>
    <dgm:cxn modelId="{9F505142-F2D2-DE4C-B781-F1D17139C8FF}" srcId="{66113B61-55CF-CD41-B734-78D240F13C89}" destId="{06132A5D-DEEA-5D42-AD28-60F0E8993A43}" srcOrd="1" destOrd="0" parTransId="{6FA53D49-806E-A541-8D10-529D05DB9236}" sibTransId="{3AAB10F9-A828-7943-B3C6-CD7B3D9FB56C}"/>
    <dgm:cxn modelId="{82FDBADB-6A73-154D-8FDE-F4322CBB04FF}" type="presOf" srcId="{97D784C0-15BF-984F-94E9-FBD07B25F691}" destId="{5B84694C-4E89-2F44-80B4-BE319E2FA579}" srcOrd="0" destOrd="0" presId="urn:microsoft.com/office/officeart/2009/3/layout/PhasedProcess"/>
    <dgm:cxn modelId="{4E0FD99A-158E-FC4D-8B97-8317C2E84CED}" type="presOf" srcId="{E68FA0FF-B40E-264A-8674-72D9378C277A}" destId="{05ED46F9-D5CD-3F45-B800-52D1D06316C0}" srcOrd="0" destOrd="0" presId="urn:microsoft.com/office/officeart/2009/3/layout/PhasedProcess"/>
    <dgm:cxn modelId="{0290F31A-1712-3442-8E41-5CD9AD7A2F80}" type="presOf" srcId="{665B55E2-9842-8743-ADB6-6EB90F150733}" destId="{35C97B4A-C7AB-0945-97B1-88C2158DA5BD}" srcOrd="0" destOrd="0" presId="urn:microsoft.com/office/officeart/2009/3/layout/PhasedProcess"/>
    <dgm:cxn modelId="{67ACCBFB-EF80-544A-8DCA-A179DAA43BD7}" srcId="{97D784C0-15BF-984F-94E9-FBD07B25F691}" destId="{2EB50428-9A24-6F4B-88E5-8A00D37E838E}" srcOrd="0" destOrd="0" parTransId="{3A80A03D-2D21-C44D-932C-24B441F0635C}" sibTransId="{34F4B872-6429-4D44-8E67-D9F40447D381}"/>
    <dgm:cxn modelId="{6E3D85EF-CEF4-C148-95B6-A75552D3277E}" srcId="{66113B61-55CF-CD41-B734-78D240F13C89}" destId="{97D784C0-15BF-984F-94E9-FBD07B25F691}" srcOrd="0" destOrd="0" parTransId="{BDFACDA3-8CC2-4942-B8E0-544851FBEDA3}" sibTransId="{F0FF07A2-84C8-5248-95B0-7FB7346313AE}"/>
    <dgm:cxn modelId="{E3DB5A8E-734F-1546-BC6F-BAEDEF03F1E2}" type="presParOf" srcId="{D27AA970-7F0B-0C4D-972F-A9F2E50EB36E}" destId="{11DE1CD9-C0A1-944F-B7EE-93F174652249}" srcOrd="0" destOrd="0" presId="urn:microsoft.com/office/officeart/2009/3/layout/PhasedProcess"/>
    <dgm:cxn modelId="{23064811-E6F9-624A-9F1F-DA2E6017D82D}" type="presParOf" srcId="{D27AA970-7F0B-0C4D-972F-A9F2E50EB36E}" destId="{BE0DDF86-DC80-824D-80B4-67F4257B4C51}" srcOrd="1" destOrd="0" presId="urn:microsoft.com/office/officeart/2009/3/layout/PhasedProcess"/>
    <dgm:cxn modelId="{FEB8508C-865F-C24A-B672-12F91E11DF77}" type="presParOf" srcId="{D27AA970-7F0B-0C4D-972F-A9F2E50EB36E}" destId="{65A5270A-96B6-A647-A6A1-B99711C73FA0}" srcOrd="2" destOrd="0" presId="urn:microsoft.com/office/officeart/2009/3/layout/PhasedProcess"/>
    <dgm:cxn modelId="{26C0B22B-1023-8B4B-9588-B929715E8700}" type="presParOf" srcId="{D27AA970-7F0B-0C4D-972F-A9F2E50EB36E}" destId="{67D70A7D-85B3-BC4D-A4A6-894DF8A77923}" srcOrd="3" destOrd="0" presId="urn:microsoft.com/office/officeart/2009/3/layout/PhasedProcess"/>
    <dgm:cxn modelId="{214EDD14-E0DD-D04C-910F-4740CC154F50}" type="presParOf" srcId="{67D70A7D-85B3-BC4D-A4A6-894DF8A77923}" destId="{05ED46F9-D5CD-3F45-B800-52D1D06316C0}" srcOrd="0" destOrd="0" presId="urn:microsoft.com/office/officeart/2009/3/layout/PhasedProcess"/>
    <dgm:cxn modelId="{9D62E612-8840-D349-81D6-68FBD1D1D717}" type="presParOf" srcId="{67D70A7D-85B3-BC4D-A4A6-894DF8A77923}" destId="{5489210C-2659-404B-BDD8-723C0D9708D9}" srcOrd="1" destOrd="0" presId="urn:microsoft.com/office/officeart/2009/3/layout/PhasedProcess"/>
    <dgm:cxn modelId="{ED3F4BAA-6D17-3848-A8BE-2B6163A34481}" type="presParOf" srcId="{D27AA970-7F0B-0C4D-972F-A9F2E50EB36E}" destId="{B0C0F939-A4E9-4E46-AE3D-32C558783A86}" srcOrd="4" destOrd="0" presId="urn:microsoft.com/office/officeart/2009/3/layout/PhasedProcess"/>
    <dgm:cxn modelId="{C4516A19-1CE9-954B-A41C-1C83852131C8}" type="presParOf" srcId="{B0C0F939-A4E9-4E46-AE3D-32C558783A86}" destId="{CC1AFDDA-C4C7-FE4F-84F6-4554F4A552A9}" srcOrd="0" destOrd="0" presId="urn:microsoft.com/office/officeart/2009/3/layout/PhasedProcess"/>
    <dgm:cxn modelId="{0EE53F93-2604-2D48-ACD1-60DC34803EC4}" type="presParOf" srcId="{B0C0F939-A4E9-4E46-AE3D-32C558783A86}" destId="{681D08D0-1CCB-B749-9D75-46276066DEB4}" srcOrd="1" destOrd="0" presId="urn:microsoft.com/office/officeart/2009/3/layout/PhasedProcess"/>
    <dgm:cxn modelId="{E3B923E1-AEBD-1C4A-9C2D-10FD61AF5C3F}" type="presParOf" srcId="{B0C0F939-A4E9-4E46-AE3D-32C558783A86}" destId="{176EE8D4-085B-C644-B0DF-9219F413D519}" srcOrd="2" destOrd="0" presId="urn:microsoft.com/office/officeart/2009/3/layout/PhasedProcess"/>
    <dgm:cxn modelId="{98FBF859-E7F5-E640-8E18-6906B7FF5F6E}" type="presParOf" srcId="{B0C0F939-A4E9-4E46-AE3D-32C558783A86}" destId="{35C97B4A-C7AB-0945-97B1-88C2158DA5BD}" srcOrd="3" destOrd="0" presId="urn:microsoft.com/office/officeart/2009/3/layout/PhasedProcess"/>
    <dgm:cxn modelId="{698E4D20-6258-1F41-B9EE-44177E1E5141}" type="presParOf" srcId="{B0C0F939-A4E9-4E46-AE3D-32C558783A86}" destId="{6BE82BC0-6B4D-AF47-8B8A-F43D137B4130}" srcOrd="4" destOrd="0" presId="urn:microsoft.com/office/officeart/2009/3/layout/PhasedProcess"/>
    <dgm:cxn modelId="{B8CAED50-490B-1349-AA6D-4ACECF797206}" type="presParOf" srcId="{D27AA970-7F0B-0C4D-972F-A9F2E50EB36E}" destId="{5B84694C-4E89-2F44-80B4-BE319E2FA579}" srcOrd="5" destOrd="0" presId="urn:microsoft.com/office/officeart/2009/3/layout/Phased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E1DDE1-CCE7-0844-B7CE-19DB5889DF9E}">
      <dsp:nvSpPr>
        <dsp:cNvPr id="0" name=""/>
        <dsp:cNvSpPr/>
      </dsp:nvSpPr>
      <dsp:spPr>
        <a:xfrm>
          <a:off x="0" y="3925759"/>
          <a:ext cx="8686800" cy="64405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States held responsible for meeting “substantial conformity” on safety, permanency, and well-being outcomes and systemic factors</a:t>
          </a:r>
          <a:endParaRPr lang="en-US" sz="1500" b="1" kern="1200" dirty="0"/>
        </a:p>
      </dsp:txBody>
      <dsp:txXfrm>
        <a:off x="0" y="3925759"/>
        <a:ext cx="8686800" cy="644053"/>
      </dsp:txXfrm>
    </dsp:sp>
    <dsp:sp modelId="{00EE83BF-91BF-4145-B061-E79F1A733366}">
      <dsp:nvSpPr>
        <dsp:cNvPr id="0" name=""/>
        <dsp:cNvSpPr/>
      </dsp:nvSpPr>
      <dsp:spPr>
        <a:xfrm rot="10800000">
          <a:off x="0" y="2944866"/>
          <a:ext cx="8686800" cy="990554"/>
        </a:xfrm>
        <a:prstGeom prst="upArrowCallou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Onsite review is conducted based on the results of the statewide assessment and involves stakeholder interviews and case reviews. States meeting specific criteria can conduct their own case reviews using the federal review instrument</a:t>
          </a:r>
          <a:endParaRPr lang="en-US" sz="1500" b="1" kern="1200" dirty="0"/>
        </a:p>
      </dsp:txBody>
      <dsp:txXfrm rot="10800000">
        <a:off x="0" y="2944866"/>
        <a:ext cx="8686800" cy="990554"/>
      </dsp:txXfrm>
    </dsp:sp>
    <dsp:sp modelId="{03CBE0D2-2285-7E4B-BC0D-52CD159EF2D5}">
      <dsp:nvSpPr>
        <dsp:cNvPr id="0" name=""/>
        <dsp:cNvSpPr/>
      </dsp:nvSpPr>
      <dsp:spPr>
        <a:xfrm rot="10800000">
          <a:off x="0" y="1963972"/>
          <a:ext cx="8686800" cy="990554"/>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Using the most recent year of data from the State Data Profile, states develop a Statewide Assessment, a report on child and family outcomes and systemic factors, and submits it to CB</a:t>
          </a:r>
          <a:endParaRPr lang="en-US" sz="1500" b="1" kern="1200" dirty="0"/>
        </a:p>
      </dsp:txBody>
      <dsp:txXfrm rot="10800000">
        <a:off x="0" y="1963972"/>
        <a:ext cx="8686800" cy="990554"/>
      </dsp:txXfrm>
    </dsp:sp>
    <dsp:sp modelId="{77701060-2067-EA42-B676-CD8DB435DB77}">
      <dsp:nvSpPr>
        <dsp:cNvPr id="0" name=""/>
        <dsp:cNvSpPr/>
      </dsp:nvSpPr>
      <dsp:spPr>
        <a:xfrm rot="10800000">
          <a:off x="0" y="983079"/>
          <a:ext cx="8686800" cy="990554"/>
        </a:xfrm>
        <a:prstGeom prst="upArrowCallou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The Children’s Bureau (CB) of the Administration for Children and Families sends each state a State Data Profile of the state’s performance relative to national standards for three years prior to the review period</a:t>
          </a:r>
          <a:endParaRPr lang="en-US" sz="1500" b="1" kern="1200" dirty="0"/>
        </a:p>
      </dsp:txBody>
      <dsp:txXfrm rot="10800000">
        <a:off x="0" y="983079"/>
        <a:ext cx="8686800" cy="990554"/>
      </dsp:txXfrm>
    </dsp:sp>
    <dsp:sp modelId="{0A888677-6AA8-804B-87B1-F1C77933319A}">
      <dsp:nvSpPr>
        <dsp:cNvPr id="0" name=""/>
        <dsp:cNvSpPr/>
      </dsp:nvSpPr>
      <dsp:spPr>
        <a:xfrm rot="10800000">
          <a:off x="0" y="2185"/>
          <a:ext cx="8686800" cy="990554"/>
        </a:xfrm>
        <a:prstGeom prst="upArrowCallou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States submit data to to two systems: the National Child Abuse and Neglect Data System (NCANDS) and the Adoption and Foster Care Analysis and Reporting System (AFCARS) </a:t>
          </a:r>
          <a:endParaRPr lang="en-US" sz="1500" b="1" kern="1200" dirty="0"/>
        </a:p>
      </dsp:txBody>
      <dsp:txXfrm rot="10800000">
        <a:off x="0" y="2185"/>
        <a:ext cx="8686800" cy="9905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6C9EA0-3BEB-5C47-BDFE-94E207778F21}">
      <dsp:nvSpPr>
        <dsp:cNvPr id="0" name=""/>
        <dsp:cNvSpPr/>
      </dsp:nvSpPr>
      <dsp:spPr>
        <a:xfrm rot="21300000">
          <a:off x="11224" y="1206591"/>
          <a:ext cx="3635151" cy="416279"/>
        </a:xfrm>
        <a:prstGeom prst="mathMinus">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E3323-5160-C94C-9E16-D55E5ECCE775}">
      <dsp:nvSpPr>
        <dsp:cNvPr id="0" name=""/>
        <dsp:cNvSpPr/>
      </dsp:nvSpPr>
      <dsp:spPr>
        <a:xfrm>
          <a:off x="438912" y="141473"/>
          <a:ext cx="1097280" cy="1131785"/>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5FDBB-A70A-EB42-9438-03BA84402A95}">
      <dsp:nvSpPr>
        <dsp:cNvPr id="0" name=""/>
        <dsp:cNvSpPr/>
      </dsp:nvSpPr>
      <dsp:spPr>
        <a:xfrm>
          <a:off x="1938527" y="0"/>
          <a:ext cx="1170432" cy="118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Entry Cohort: Permanency in 12 months</a:t>
          </a:r>
          <a:endParaRPr lang="en-US" sz="1400" kern="1200" dirty="0"/>
        </a:p>
      </dsp:txBody>
      <dsp:txXfrm>
        <a:off x="1938527" y="0"/>
        <a:ext cx="1170432" cy="1188374"/>
      </dsp:txXfrm>
    </dsp:sp>
    <dsp:sp modelId="{A5377E20-48A3-A74F-8D05-538ECD79EE4D}">
      <dsp:nvSpPr>
        <dsp:cNvPr id="0" name=""/>
        <dsp:cNvSpPr/>
      </dsp:nvSpPr>
      <dsp:spPr>
        <a:xfrm>
          <a:off x="2121408" y="1556204"/>
          <a:ext cx="1097280" cy="1131785"/>
        </a:xfrm>
        <a:prstGeom prst="up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C2073-C6E5-B143-983E-CA65C5705CA1}">
      <dsp:nvSpPr>
        <dsp:cNvPr id="0" name=""/>
        <dsp:cNvSpPr/>
      </dsp:nvSpPr>
      <dsp:spPr>
        <a:xfrm>
          <a:off x="548640" y="1641088"/>
          <a:ext cx="1170432" cy="118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Re-entries to Foster Care</a:t>
          </a:r>
          <a:endParaRPr lang="en-US" sz="1400" kern="1200" dirty="0"/>
        </a:p>
      </dsp:txBody>
      <dsp:txXfrm>
        <a:off x="548640" y="1641088"/>
        <a:ext cx="1170432" cy="11883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DE1CD9-C0A1-944F-B7EE-93F174652249}">
      <dsp:nvSpPr>
        <dsp:cNvPr id="0" name=""/>
        <dsp:cNvSpPr/>
      </dsp:nvSpPr>
      <dsp:spPr>
        <a:xfrm rot="5400000">
          <a:off x="147719" y="154"/>
          <a:ext cx="4135419" cy="4135110"/>
        </a:xfrm>
        <a:prstGeom prst="blockArc">
          <a:avLst>
            <a:gd name="adj1" fmla="val 13500000"/>
            <a:gd name="adj2" fmla="val 18900000"/>
            <a:gd name="adj3" fmla="val 496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0DDF86-DC80-824D-80B4-67F4257B4C51}">
      <dsp:nvSpPr>
        <dsp:cNvPr id="0" name=""/>
        <dsp:cNvSpPr/>
      </dsp:nvSpPr>
      <dsp:spPr>
        <a:xfrm rot="16200000">
          <a:off x="4403661" y="154"/>
          <a:ext cx="4135419" cy="4135110"/>
        </a:xfrm>
        <a:prstGeom prst="blockArc">
          <a:avLst>
            <a:gd name="adj1" fmla="val 13500000"/>
            <a:gd name="adj2" fmla="val 18900000"/>
            <a:gd name="adj3" fmla="val 496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A5270A-96B6-A647-A6A1-B99711C73FA0}">
      <dsp:nvSpPr>
        <dsp:cNvPr id="0" name=""/>
        <dsp:cNvSpPr/>
      </dsp:nvSpPr>
      <dsp:spPr>
        <a:xfrm>
          <a:off x="4893013" y="3592250"/>
          <a:ext cx="3139931" cy="8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Integrated Statewide Assessment</a:t>
          </a:r>
          <a:endParaRPr lang="en-US" sz="2300" kern="1200" dirty="0"/>
        </a:p>
      </dsp:txBody>
      <dsp:txXfrm>
        <a:off x="4893013" y="3592250"/>
        <a:ext cx="3139931" cy="827349"/>
      </dsp:txXfrm>
    </dsp:sp>
    <dsp:sp modelId="{05ED46F9-D5CD-3F45-B800-52D1D06316C0}">
      <dsp:nvSpPr>
        <dsp:cNvPr id="0" name=""/>
        <dsp:cNvSpPr/>
      </dsp:nvSpPr>
      <dsp:spPr>
        <a:xfrm>
          <a:off x="4999580" y="541543"/>
          <a:ext cx="2843727" cy="284372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States can refer to CFSP/APSR and update info as needed </a:t>
          </a:r>
          <a:endParaRPr lang="en-US" sz="2300" kern="1200" dirty="0"/>
        </a:p>
      </dsp:txBody>
      <dsp:txXfrm>
        <a:off x="5568325" y="825916"/>
        <a:ext cx="1706236" cy="2274982"/>
      </dsp:txXfrm>
    </dsp:sp>
    <dsp:sp modelId="{CC1AFDDA-C4C7-FE4F-84F6-4554F4A552A9}">
      <dsp:nvSpPr>
        <dsp:cNvPr id="0" name=""/>
        <dsp:cNvSpPr/>
      </dsp:nvSpPr>
      <dsp:spPr>
        <a:xfrm>
          <a:off x="1533589" y="512231"/>
          <a:ext cx="1385144" cy="1384977"/>
        </a:xfrm>
        <a:prstGeom prst="ellipse">
          <a:avLst/>
        </a:prstGeom>
        <a:gradFill rotWithShape="0">
          <a:gsLst>
            <a:gs pos="0">
              <a:schemeClr val="accent4">
                <a:alpha val="50000"/>
                <a:hueOff val="-892954"/>
                <a:satOff val="5380"/>
                <a:lumOff val="431"/>
                <a:alphaOff val="0"/>
                <a:shade val="51000"/>
                <a:satMod val="130000"/>
              </a:schemeClr>
            </a:gs>
            <a:gs pos="80000">
              <a:schemeClr val="accent4">
                <a:alpha val="50000"/>
                <a:hueOff val="-892954"/>
                <a:satOff val="5380"/>
                <a:lumOff val="431"/>
                <a:alphaOff val="0"/>
                <a:shade val="93000"/>
                <a:satMod val="130000"/>
              </a:schemeClr>
            </a:gs>
            <a:gs pos="100000">
              <a:schemeClr val="accent4">
                <a:alpha val="50000"/>
                <a:hueOff val="-892954"/>
                <a:satOff val="5380"/>
                <a:lumOff val="431"/>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CFSP/ASPR</a:t>
          </a:r>
          <a:endParaRPr lang="en-US" sz="1500" kern="1200" dirty="0"/>
        </a:p>
      </dsp:txBody>
      <dsp:txXfrm>
        <a:off x="1533589" y="512231"/>
        <a:ext cx="1385144" cy="1384977"/>
      </dsp:txXfrm>
    </dsp:sp>
    <dsp:sp modelId="{681D08D0-1CCB-B749-9D75-46276066DEB4}">
      <dsp:nvSpPr>
        <dsp:cNvPr id="0" name=""/>
        <dsp:cNvSpPr/>
      </dsp:nvSpPr>
      <dsp:spPr>
        <a:xfrm>
          <a:off x="1022826" y="1670118"/>
          <a:ext cx="680104" cy="680043"/>
        </a:xfrm>
        <a:prstGeom prst="ellipse">
          <a:avLst/>
        </a:prstGeom>
        <a:gradFill rotWithShape="0">
          <a:gsLst>
            <a:gs pos="0">
              <a:schemeClr val="accent4">
                <a:alpha val="50000"/>
                <a:hueOff val="-1785908"/>
                <a:satOff val="10760"/>
                <a:lumOff val="862"/>
                <a:alphaOff val="0"/>
                <a:shade val="51000"/>
                <a:satMod val="130000"/>
              </a:schemeClr>
            </a:gs>
            <a:gs pos="80000">
              <a:schemeClr val="accent4">
                <a:alpha val="50000"/>
                <a:hueOff val="-1785908"/>
                <a:satOff val="10760"/>
                <a:lumOff val="862"/>
                <a:alphaOff val="0"/>
                <a:shade val="93000"/>
                <a:satMod val="130000"/>
              </a:schemeClr>
            </a:gs>
            <a:gs pos="100000">
              <a:schemeClr val="accent4">
                <a:alpha val="50000"/>
                <a:hueOff val="-1785908"/>
                <a:satOff val="10760"/>
                <a:lumOff val="862"/>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176EE8D4-085B-C644-B0DF-9219F413D519}">
      <dsp:nvSpPr>
        <dsp:cNvPr id="0" name=""/>
        <dsp:cNvSpPr/>
      </dsp:nvSpPr>
      <dsp:spPr>
        <a:xfrm>
          <a:off x="3032176" y="784802"/>
          <a:ext cx="395677" cy="395795"/>
        </a:xfrm>
        <a:prstGeom prst="ellipse">
          <a:avLst/>
        </a:prstGeom>
        <a:gradFill rotWithShape="0">
          <a:gsLst>
            <a:gs pos="0">
              <a:schemeClr val="accent4">
                <a:alpha val="50000"/>
                <a:hueOff val="-2678862"/>
                <a:satOff val="16139"/>
                <a:lumOff val="1294"/>
                <a:alphaOff val="0"/>
                <a:shade val="51000"/>
                <a:satMod val="130000"/>
              </a:schemeClr>
            </a:gs>
            <a:gs pos="80000">
              <a:schemeClr val="accent4">
                <a:alpha val="50000"/>
                <a:hueOff val="-2678862"/>
                <a:satOff val="16139"/>
                <a:lumOff val="1294"/>
                <a:alphaOff val="0"/>
                <a:shade val="93000"/>
                <a:satMod val="130000"/>
              </a:schemeClr>
            </a:gs>
            <a:gs pos="100000">
              <a:schemeClr val="accent4">
                <a:alpha val="50000"/>
                <a:hueOff val="-2678862"/>
                <a:satOff val="16139"/>
                <a:lumOff val="1294"/>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35C97B4A-C7AB-0945-97B1-88C2158DA5BD}">
      <dsp:nvSpPr>
        <dsp:cNvPr id="0" name=""/>
        <dsp:cNvSpPr/>
      </dsp:nvSpPr>
      <dsp:spPr>
        <a:xfrm>
          <a:off x="2377829" y="1719592"/>
          <a:ext cx="1385144" cy="1384977"/>
        </a:xfrm>
        <a:prstGeom prst="ellipse">
          <a:avLst/>
        </a:prstGeom>
        <a:gradFill rotWithShape="0">
          <a:gsLst>
            <a:gs pos="0">
              <a:schemeClr val="accent4">
                <a:alpha val="50000"/>
                <a:hueOff val="-3571816"/>
                <a:satOff val="21519"/>
                <a:lumOff val="1725"/>
                <a:alphaOff val="0"/>
                <a:shade val="51000"/>
                <a:satMod val="130000"/>
              </a:schemeClr>
            </a:gs>
            <a:gs pos="80000">
              <a:schemeClr val="accent4">
                <a:alpha val="50000"/>
                <a:hueOff val="-3571816"/>
                <a:satOff val="21519"/>
                <a:lumOff val="1725"/>
                <a:alphaOff val="0"/>
                <a:shade val="93000"/>
                <a:satMod val="130000"/>
              </a:schemeClr>
            </a:gs>
            <a:gs pos="100000">
              <a:schemeClr val="accent4">
                <a:alpha val="50000"/>
                <a:hueOff val="-3571816"/>
                <a:satOff val="21519"/>
                <a:lumOff val="172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CFSR/PIP</a:t>
          </a:r>
          <a:endParaRPr lang="en-US" sz="1500" kern="1200" dirty="0"/>
        </a:p>
      </dsp:txBody>
      <dsp:txXfrm>
        <a:off x="2377829" y="1719592"/>
        <a:ext cx="1385144" cy="1384977"/>
      </dsp:txXfrm>
    </dsp:sp>
    <dsp:sp modelId="{6BE82BC0-6B4D-AF47-8B8A-F43D137B4130}">
      <dsp:nvSpPr>
        <dsp:cNvPr id="0" name=""/>
        <dsp:cNvSpPr/>
      </dsp:nvSpPr>
      <dsp:spPr>
        <a:xfrm>
          <a:off x="2522782" y="3189383"/>
          <a:ext cx="395677" cy="395795"/>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B84694C-4E89-2F44-80B4-BE319E2FA579}">
      <dsp:nvSpPr>
        <dsp:cNvPr id="0" name=""/>
        <dsp:cNvSpPr/>
      </dsp:nvSpPr>
      <dsp:spPr>
        <a:xfrm>
          <a:off x="924885" y="3592250"/>
          <a:ext cx="3139931" cy="8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Separate/Redundant Assessments</a:t>
          </a:r>
          <a:endParaRPr lang="en-US" sz="2300" kern="1200" dirty="0"/>
        </a:p>
      </dsp:txBody>
      <dsp:txXfrm>
        <a:off x="924885" y="3592250"/>
        <a:ext cx="3139931" cy="827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E381E2-AB65-4412-93ED-882C1D3AC20E}" type="slidenum">
              <a:rPr lang="en-US"/>
              <a:pPr>
                <a:defRPr/>
              </a:pPr>
              <a:t>‹#›</a:t>
            </a:fld>
            <a:endParaRPr lang="en-US"/>
          </a:p>
        </p:txBody>
      </p:sp>
    </p:spTree>
    <p:extLst>
      <p:ext uri="{BB962C8B-B14F-4D97-AF65-F5344CB8AC3E}">
        <p14:creationId xmlns:p14="http://schemas.microsoft.com/office/powerpoint/2010/main" xmlns="" val="3486700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A7BCCBF-A045-498B-ACA6-1B5F75AF9FAC}" type="slidenum">
              <a:rPr lang="en-US" smtClean="0"/>
              <a:pPr/>
              <a:t>1</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Contributors: Bryn King, Barbara</a:t>
            </a:r>
            <a:r>
              <a:rPr lang="en-US" baseline="0" dirty="0" smtClean="0"/>
              <a:t> Needell, William Dawson, Daniel Webster, and Joseph Magruder</a:t>
            </a:r>
          </a:p>
          <a:p>
            <a:pPr eaLnBrk="1" hangingPunct="1"/>
            <a:r>
              <a:rPr lang="en-US" baseline="0" dirty="0" smtClean="0"/>
              <a:t>Last update: August 2015</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data are in the notes for the following graphic slides – you can hide this slide for most audiences</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23</a:t>
            </a:fld>
            <a:endParaRPr lang="en-US" dirty="0"/>
          </a:p>
        </p:txBody>
      </p:sp>
    </p:spTree>
    <p:extLst>
      <p:ext uri="{BB962C8B-B14F-4D97-AF65-F5344CB8AC3E}">
        <p14:creationId xmlns:p14="http://schemas.microsoft.com/office/powerpoint/2010/main" xmlns="" val="288704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1:</a:t>
            </a:r>
            <a:r>
              <a:rPr lang="en-US" baseline="0" dirty="0" smtClean="0"/>
              <a:t> 7 months, included in </a:t>
            </a:r>
            <a:r>
              <a:rPr lang="en-US" i="1" baseline="0" dirty="0" smtClean="0">
                <a:solidFill>
                  <a:schemeClr val="accent6">
                    <a:lumMod val="75000"/>
                  </a:schemeClr>
                </a:solidFill>
              </a:rPr>
              <a:t>exit</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included in </a:t>
            </a:r>
            <a:r>
              <a:rPr lang="en-US" i="1" baseline="0" dirty="0" smtClean="0"/>
              <a:t>exit</a:t>
            </a:r>
            <a:r>
              <a:rPr lang="en-US" i="0" baseline="0" dirty="0" smtClean="0"/>
              <a:t> and</a:t>
            </a:r>
            <a:r>
              <a:rPr lang="en-US" baseline="0" dirty="0" smtClean="0"/>
              <a:t> </a:t>
            </a:r>
            <a:r>
              <a:rPr lang="en-US" b="1" baseline="0" dirty="0" smtClean="0"/>
              <a:t>entry</a:t>
            </a:r>
            <a:r>
              <a:rPr lang="en-US" baseline="0" dirty="0" smtClean="0"/>
              <a:t> cohorts, exit to reunification</a:t>
            </a:r>
          </a:p>
          <a:p>
            <a:r>
              <a:rPr lang="en-US" dirty="0" smtClean="0"/>
              <a:t>Child </a:t>
            </a:r>
            <a:r>
              <a:rPr lang="en-US" baseline="0" dirty="0" smtClean="0"/>
              <a:t>3: 17 months, in </a:t>
            </a:r>
            <a:r>
              <a:rPr lang="en-US" i="1" baseline="0" dirty="0" smtClean="0"/>
              <a:t>exit</a:t>
            </a:r>
            <a:r>
              <a:rPr lang="en-US" baseline="0" dirty="0" smtClean="0"/>
              <a:t> cohort, </a:t>
            </a:r>
            <a:r>
              <a:rPr lang="en-US" i="0" baseline="0" dirty="0" smtClean="0"/>
              <a:t>exit</a:t>
            </a:r>
            <a:r>
              <a:rPr lang="en-US" baseline="0" dirty="0" smtClean="0"/>
              <a: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included in </a:t>
            </a:r>
            <a:r>
              <a:rPr lang="en-US" b="1" baseline="0" dirty="0" smtClean="0"/>
              <a:t>entry</a:t>
            </a:r>
            <a:r>
              <a:rPr lang="en-US" baseline="0" dirty="0" smtClean="0"/>
              <a:t> cohort, exit to guardianship (excluded from exit cohort due to exit type)</a:t>
            </a:r>
          </a:p>
          <a:p>
            <a:r>
              <a:rPr lang="en-US" dirty="0" smtClean="0"/>
              <a:t>Child 5: 4 months</a:t>
            </a:r>
            <a:r>
              <a:rPr lang="en-US" baseline="0" dirty="0" smtClean="0"/>
              <a:t>, included in </a:t>
            </a:r>
            <a:r>
              <a:rPr lang="en-US" i="1" baseline="0" dirty="0" smtClean="0"/>
              <a:t>exit</a:t>
            </a:r>
            <a:r>
              <a:rPr lang="en-US" baseline="0" dirty="0" smtClean="0"/>
              <a:t> cohort, exit to reunification</a:t>
            </a:r>
          </a:p>
          <a:p>
            <a:r>
              <a:rPr lang="en-US" dirty="0" smtClean="0"/>
              <a:t>Child </a:t>
            </a:r>
            <a:r>
              <a:rPr lang="en-US" baseline="0" dirty="0" smtClean="0"/>
              <a:t>6: 20 months, included in </a:t>
            </a:r>
            <a:r>
              <a:rPr lang="en-US" b="1" baseline="0" dirty="0" smtClean="0"/>
              <a:t>entry</a:t>
            </a:r>
            <a:r>
              <a:rPr lang="en-US" baseline="0" dirty="0" smtClean="0"/>
              <a:t> cohort, no exit</a:t>
            </a:r>
          </a:p>
          <a:p>
            <a:r>
              <a:rPr lang="en-US" dirty="0" smtClean="0"/>
              <a:t>Child </a:t>
            </a:r>
            <a:r>
              <a:rPr lang="en-US" baseline="0" dirty="0" smtClean="0"/>
              <a:t>7: 5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included in </a:t>
            </a:r>
            <a:r>
              <a:rPr lang="en-US" i="1" baseline="0" dirty="0" smtClean="0"/>
              <a:t>exit</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24</a:t>
            </a:fld>
            <a:endParaRPr lang="en-US" dirty="0"/>
          </a:p>
        </p:txBody>
      </p:sp>
    </p:spTree>
    <p:extLst>
      <p:ext uri="{BB962C8B-B14F-4D97-AF65-F5344CB8AC3E}">
        <p14:creationId xmlns:p14="http://schemas.microsoft.com/office/powerpoint/2010/main" xmlns="" val="145088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1:</a:t>
            </a:r>
            <a:r>
              <a:rPr lang="en-US" baseline="0" dirty="0" smtClean="0"/>
              <a:t> 7 months, included in </a:t>
            </a:r>
            <a:r>
              <a:rPr lang="en-US" i="1" baseline="0" dirty="0" smtClean="0">
                <a:solidFill>
                  <a:schemeClr val="accent6">
                    <a:lumMod val="75000"/>
                  </a:schemeClr>
                </a:solidFill>
              </a:rPr>
              <a:t>exit</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included in </a:t>
            </a:r>
            <a:r>
              <a:rPr lang="en-US" i="1" baseline="0" dirty="0" smtClean="0"/>
              <a:t>exit</a:t>
            </a:r>
            <a:r>
              <a:rPr lang="en-US" i="0" baseline="0" dirty="0" smtClean="0"/>
              <a:t> and</a:t>
            </a:r>
            <a:r>
              <a:rPr lang="en-US" baseline="0" dirty="0" smtClean="0"/>
              <a:t> </a:t>
            </a:r>
            <a:r>
              <a:rPr lang="en-US" b="1" baseline="0" dirty="0" smtClean="0"/>
              <a:t>entry</a:t>
            </a:r>
            <a:r>
              <a:rPr lang="en-US" baseline="0" dirty="0" smtClean="0"/>
              <a:t> cohorts, exit to reunification</a:t>
            </a:r>
          </a:p>
          <a:p>
            <a:r>
              <a:rPr lang="en-US" dirty="0" smtClean="0"/>
              <a:t>Child </a:t>
            </a:r>
            <a:r>
              <a:rPr lang="en-US" baseline="0" dirty="0" smtClean="0"/>
              <a:t>3: 17 months, in </a:t>
            </a:r>
            <a:r>
              <a:rPr lang="en-US" i="1" baseline="0" dirty="0" smtClean="0"/>
              <a:t>exit</a:t>
            </a:r>
            <a:r>
              <a:rPr lang="en-US" baseline="0" dirty="0" smtClean="0"/>
              <a:t> cohort, </a:t>
            </a:r>
            <a:r>
              <a:rPr lang="en-US" i="0" baseline="0" dirty="0" smtClean="0"/>
              <a:t>exit</a:t>
            </a:r>
            <a:r>
              <a:rPr lang="en-US" baseline="0" dirty="0" smtClean="0"/>
              <a: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included in </a:t>
            </a:r>
            <a:r>
              <a:rPr lang="en-US" b="1" baseline="0" dirty="0" smtClean="0"/>
              <a:t>entry</a:t>
            </a:r>
            <a:r>
              <a:rPr lang="en-US" baseline="0" dirty="0" smtClean="0"/>
              <a:t> cohort, exit to guardianship (excluded from exit cohort due to exit type)</a:t>
            </a:r>
          </a:p>
          <a:p>
            <a:r>
              <a:rPr lang="en-US" dirty="0" smtClean="0"/>
              <a:t>Child 5: 4 months</a:t>
            </a:r>
            <a:r>
              <a:rPr lang="en-US" baseline="0" dirty="0" smtClean="0"/>
              <a:t>, included in </a:t>
            </a:r>
            <a:r>
              <a:rPr lang="en-US" i="1" baseline="0" dirty="0" smtClean="0"/>
              <a:t>exit</a:t>
            </a:r>
            <a:r>
              <a:rPr lang="en-US" baseline="0" dirty="0" smtClean="0"/>
              <a:t> cohort, exit to reunification</a:t>
            </a:r>
          </a:p>
          <a:p>
            <a:r>
              <a:rPr lang="en-US" dirty="0" smtClean="0"/>
              <a:t>Child </a:t>
            </a:r>
            <a:r>
              <a:rPr lang="en-US" baseline="0" dirty="0" smtClean="0"/>
              <a:t>6: 20 months, included in </a:t>
            </a:r>
            <a:r>
              <a:rPr lang="en-US" b="1" baseline="0" dirty="0" smtClean="0"/>
              <a:t>entry</a:t>
            </a:r>
            <a:r>
              <a:rPr lang="en-US" baseline="0" dirty="0" smtClean="0"/>
              <a:t> cohort, no exit</a:t>
            </a:r>
          </a:p>
          <a:p>
            <a:r>
              <a:rPr lang="en-US" dirty="0" smtClean="0"/>
              <a:t>Child </a:t>
            </a:r>
            <a:r>
              <a:rPr lang="en-US" baseline="0" dirty="0" smtClean="0"/>
              <a:t>7: 5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included in </a:t>
            </a:r>
            <a:r>
              <a:rPr lang="en-US" i="1" baseline="0" dirty="0" smtClean="0"/>
              <a:t>exit</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25</a:t>
            </a:fld>
            <a:endParaRPr lang="en-US" dirty="0"/>
          </a:p>
        </p:txBody>
      </p:sp>
    </p:spTree>
    <p:extLst>
      <p:ext uri="{BB962C8B-B14F-4D97-AF65-F5344CB8AC3E}">
        <p14:creationId xmlns:p14="http://schemas.microsoft.com/office/powerpoint/2010/main" xmlns="" val="145088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1:</a:t>
            </a:r>
            <a:r>
              <a:rPr lang="en-US" baseline="0" dirty="0" smtClean="0"/>
              <a:t> 7 months, included in </a:t>
            </a:r>
            <a:r>
              <a:rPr lang="en-US" i="1" baseline="0" dirty="0" smtClean="0">
                <a:solidFill>
                  <a:schemeClr val="accent6">
                    <a:lumMod val="75000"/>
                  </a:schemeClr>
                </a:solidFill>
              </a:rPr>
              <a:t>exit</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included in </a:t>
            </a:r>
            <a:r>
              <a:rPr lang="en-US" i="1" baseline="0" dirty="0" smtClean="0"/>
              <a:t>exit</a:t>
            </a:r>
            <a:r>
              <a:rPr lang="en-US" i="0" baseline="0" dirty="0" smtClean="0"/>
              <a:t> and</a:t>
            </a:r>
            <a:r>
              <a:rPr lang="en-US" baseline="0" dirty="0" smtClean="0"/>
              <a:t> </a:t>
            </a:r>
            <a:r>
              <a:rPr lang="en-US" b="1" baseline="0" dirty="0" smtClean="0"/>
              <a:t>entry</a:t>
            </a:r>
            <a:r>
              <a:rPr lang="en-US" baseline="0" dirty="0" smtClean="0"/>
              <a:t> cohorts, exit to reunification</a:t>
            </a:r>
          </a:p>
          <a:p>
            <a:r>
              <a:rPr lang="en-US" dirty="0" smtClean="0"/>
              <a:t>Child </a:t>
            </a:r>
            <a:r>
              <a:rPr lang="en-US" baseline="0" dirty="0" smtClean="0"/>
              <a:t>3: 17 months, in </a:t>
            </a:r>
            <a:r>
              <a:rPr lang="en-US" i="1" baseline="0" dirty="0" smtClean="0"/>
              <a:t>exit</a:t>
            </a:r>
            <a:r>
              <a:rPr lang="en-US" baseline="0" dirty="0" smtClean="0"/>
              <a:t> cohort, </a:t>
            </a:r>
            <a:r>
              <a:rPr lang="en-US" i="0" baseline="0" dirty="0" smtClean="0"/>
              <a:t>exit</a:t>
            </a:r>
            <a:r>
              <a:rPr lang="en-US" baseline="0" dirty="0" smtClean="0"/>
              <a: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included in </a:t>
            </a:r>
            <a:r>
              <a:rPr lang="en-US" b="1" baseline="0" dirty="0" smtClean="0"/>
              <a:t>entry</a:t>
            </a:r>
            <a:r>
              <a:rPr lang="en-US" baseline="0" dirty="0" smtClean="0"/>
              <a:t> cohort, exit to guardianship (excluded from exit cohort due to exit type)</a:t>
            </a:r>
          </a:p>
          <a:p>
            <a:r>
              <a:rPr lang="en-US" dirty="0" smtClean="0"/>
              <a:t>Child 5: 4 months</a:t>
            </a:r>
            <a:r>
              <a:rPr lang="en-US" baseline="0" dirty="0" smtClean="0"/>
              <a:t>, included in </a:t>
            </a:r>
            <a:r>
              <a:rPr lang="en-US" i="1" baseline="0" dirty="0" smtClean="0"/>
              <a:t>exit</a:t>
            </a:r>
            <a:r>
              <a:rPr lang="en-US" baseline="0" dirty="0" smtClean="0"/>
              <a:t> cohort, exit to reunification</a:t>
            </a:r>
          </a:p>
          <a:p>
            <a:r>
              <a:rPr lang="en-US" dirty="0" smtClean="0"/>
              <a:t>Child </a:t>
            </a:r>
            <a:r>
              <a:rPr lang="en-US" baseline="0" dirty="0" smtClean="0"/>
              <a:t>6: 20 months, included in </a:t>
            </a:r>
            <a:r>
              <a:rPr lang="en-US" b="1" baseline="0" dirty="0" smtClean="0"/>
              <a:t>entry</a:t>
            </a:r>
            <a:r>
              <a:rPr lang="en-US" baseline="0" dirty="0" smtClean="0"/>
              <a:t> cohort, no exit</a:t>
            </a:r>
          </a:p>
          <a:p>
            <a:r>
              <a:rPr lang="en-US" dirty="0" smtClean="0"/>
              <a:t>Child </a:t>
            </a:r>
            <a:r>
              <a:rPr lang="en-US" baseline="0" dirty="0" smtClean="0"/>
              <a:t>7: 5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included in </a:t>
            </a:r>
            <a:r>
              <a:rPr lang="en-US" i="1" baseline="0" dirty="0" smtClean="0"/>
              <a:t>exit</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included in </a:t>
            </a:r>
            <a:r>
              <a:rPr lang="en-US" b="1" baseline="0" dirty="0" smtClean="0"/>
              <a:t>entry</a:t>
            </a:r>
            <a:r>
              <a:rPr lang="en-US" baseline="0" dirty="0" smtClean="0"/>
              <a:t> cohort,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26</a:t>
            </a:fld>
            <a:endParaRPr lang="en-US" dirty="0"/>
          </a:p>
        </p:txBody>
      </p:sp>
    </p:spTree>
    <p:extLst>
      <p:ext uri="{BB962C8B-B14F-4D97-AF65-F5344CB8AC3E}">
        <p14:creationId xmlns:p14="http://schemas.microsoft.com/office/powerpoint/2010/main" xmlns="" val="145088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Excludes children who were age 18+ on the first day of the year</a:t>
            </a:r>
          </a:p>
          <a:p>
            <a:r>
              <a:rPr lang="en-US" baseline="0" dirty="0" smtClean="0"/>
              <a:t>No THV adjustment</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27</a:t>
            </a:fld>
            <a:endParaRPr lang="en-US" dirty="0"/>
          </a:p>
        </p:txBody>
      </p:sp>
    </p:spTree>
    <p:extLst>
      <p:ext uri="{BB962C8B-B14F-4D97-AF65-F5344CB8AC3E}">
        <p14:creationId xmlns:p14="http://schemas.microsoft.com/office/powerpoint/2010/main" xmlns="" val="202188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Excludes children who were age 18+ on the first day of the year</a:t>
            </a:r>
          </a:p>
          <a:p>
            <a:r>
              <a:rPr lang="en-US" baseline="0" dirty="0" smtClean="0"/>
              <a:t>No THV adjustment</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28</a:t>
            </a:fld>
            <a:endParaRPr lang="en-US" dirty="0"/>
          </a:p>
        </p:txBody>
      </p:sp>
    </p:spTree>
    <p:extLst>
      <p:ext uri="{BB962C8B-B14F-4D97-AF65-F5344CB8AC3E}">
        <p14:creationId xmlns:p14="http://schemas.microsoft.com/office/powerpoint/2010/main" xmlns="" val="202188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kern="1200" dirty="0" smtClean="0">
                <a:solidFill>
                  <a:schemeClr val="tx1"/>
                </a:solidFill>
                <a:effectLst/>
                <a:latin typeface="Arial" charset="0"/>
                <a:ea typeface="+mn-ea"/>
                <a:cs typeface="+mn-cs"/>
              </a:rPr>
              <a:t>If a child has multiple re-entries to foster care within 12 months of their discharge, only the first re-entry is selected. </a:t>
            </a:r>
            <a:endParaRPr lang="en-US" dirty="0" smtClean="0"/>
          </a:p>
          <a:p>
            <a:pPr marL="0" indent="0">
              <a:buFont typeface="Arial"/>
              <a:buNone/>
            </a:pPr>
            <a:endParaRPr lang="en-US" sz="1200" dirty="0" smtClean="0"/>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29</a:t>
            </a:fld>
            <a:endParaRPr lang="en-US" dirty="0"/>
          </a:p>
        </p:txBody>
      </p:sp>
    </p:spTree>
    <p:extLst>
      <p:ext uri="{BB962C8B-B14F-4D97-AF65-F5344CB8AC3E}">
        <p14:creationId xmlns:p14="http://schemas.microsoft.com/office/powerpoint/2010/main" xmlns="" val="370057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initial removal from home (and into foster care) is not counted as a placement move. </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30</a:t>
            </a:fld>
            <a:endParaRPr lang="en-US" dirty="0"/>
          </a:p>
        </p:txBody>
      </p:sp>
    </p:spTree>
    <p:extLst>
      <p:ext uri="{BB962C8B-B14F-4D97-AF65-F5344CB8AC3E}">
        <p14:creationId xmlns:p14="http://schemas.microsoft.com/office/powerpoint/2010/main" xmlns="" val="3700570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Days in care/placement</a:t>
            </a:r>
            <a:r>
              <a:rPr lang="en-US" baseline="0" dirty="0" smtClean="0"/>
              <a:t> moves – across episodes</a:t>
            </a:r>
          </a:p>
          <a:p>
            <a:endParaRPr lang="en-US" baseline="0" dirty="0" smtClean="0"/>
          </a:p>
          <a:p>
            <a:r>
              <a:rPr lang="en-US" baseline="0" dirty="0" smtClean="0"/>
              <a:t>If hiding the next slide: data on example children:</a:t>
            </a:r>
          </a:p>
          <a:p>
            <a:pPr marL="171450" indent="-171450">
              <a:buFont typeface="Arial"/>
              <a:buChar char="•"/>
            </a:pPr>
            <a:r>
              <a:rPr lang="en-US" dirty="0" smtClean="0"/>
              <a:t>Child A entered care 4/23/13 and had two</a:t>
            </a:r>
            <a:r>
              <a:rPr lang="en-US" baseline="0" dirty="0" smtClean="0"/>
              <a:t> placement moves on 5/1/13 and 9/30/13. Still in care at the end of the year</a:t>
            </a:r>
            <a:endParaRPr lang="en-US" dirty="0" smtClean="0"/>
          </a:p>
          <a:p>
            <a:pPr marL="171450" indent="-171450">
              <a:buFont typeface="Arial"/>
              <a:buChar char="•"/>
            </a:pPr>
            <a:r>
              <a:rPr lang="en-US" dirty="0" smtClean="0"/>
              <a:t>Child B entered care 6/22/13</a:t>
            </a:r>
            <a:r>
              <a:rPr lang="en-US" baseline="0" dirty="0" smtClean="0"/>
              <a:t> and exited 1/14/14</a:t>
            </a:r>
          </a:p>
          <a:p>
            <a:pPr marL="171450" indent="-171450">
              <a:buFont typeface="Arial"/>
              <a:buChar char="•"/>
            </a:pPr>
            <a:r>
              <a:rPr lang="en-US" baseline="0" dirty="0" smtClean="0"/>
              <a:t>Child C had two episodes: the first started on 5/4/13 and ended 6/8/13 with one placement move on 5/12/13; the second started on 10/15/13 with one placement move on 12/26/13. Still in care at the end of the year</a:t>
            </a:r>
          </a:p>
          <a:p>
            <a:pPr marL="171450" indent="-171450">
              <a:buFont typeface="Arial"/>
              <a:buChar char="•"/>
            </a:pPr>
            <a:r>
              <a:rPr lang="en-US" baseline="0" dirty="0" smtClean="0"/>
              <a:t>Child D entered care on 8/30/13 and turned 18 on 2/1/14. One placement move after 18</a:t>
            </a:r>
            <a:r>
              <a:rPr lang="en-US" baseline="30000" dirty="0" smtClean="0"/>
              <a:t>th</a:t>
            </a:r>
            <a:r>
              <a:rPr lang="en-US" baseline="0" dirty="0" smtClean="0"/>
              <a:t> birthday on 2/27/14</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31</a:t>
            </a:fld>
            <a:endParaRPr lang="en-US" dirty="0"/>
          </a:p>
        </p:txBody>
      </p:sp>
    </p:spTree>
    <p:extLst>
      <p:ext uri="{BB962C8B-B14F-4D97-AF65-F5344CB8AC3E}">
        <p14:creationId xmlns:p14="http://schemas.microsoft.com/office/powerpoint/2010/main" xmlns="" val="291933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32</a:t>
            </a:fld>
            <a:endParaRPr lang="en-US" dirty="0"/>
          </a:p>
        </p:txBody>
      </p:sp>
    </p:spTree>
    <p:extLst>
      <p:ext uri="{BB962C8B-B14F-4D97-AF65-F5344CB8AC3E}">
        <p14:creationId xmlns:p14="http://schemas.microsoft.com/office/powerpoint/2010/main" xmlns="" val="340761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 will send each state a data profile that includes:</a:t>
            </a:r>
          </a:p>
          <a:p>
            <a:pPr marL="171450" lvl="0" indent="-171450">
              <a:buFont typeface="Arial"/>
              <a:buChar char="•"/>
            </a:pPr>
            <a:r>
              <a:rPr lang="en-US" dirty="0" smtClean="0"/>
              <a:t>aggregate data on the state’s foster care and in-home service populations </a:t>
            </a:r>
          </a:p>
          <a:p>
            <a:pPr marL="171450" lvl="0" indent="-171450">
              <a:buFont typeface="Arial"/>
              <a:buChar char="•"/>
            </a:pPr>
            <a:r>
              <a:rPr lang="en-US" dirty="0" smtClean="0"/>
              <a:t>performance on national standards on safety and permanency data indicators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Also: there</a:t>
            </a:r>
            <a:r>
              <a:rPr lang="en-US" baseline="0" dirty="0" smtClean="0"/>
              <a:t> is still</a:t>
            </a:r>
            <a:r>
              <a:rPr lang="en-US" dirty="0" smtClean="0"/>
              <a:t> a regulated penalty structure</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5</a:t>
            </a:fld>
            <a:endParaRPr lang="en-US" dirty="0"/>
          </a:p>
        </p:txBody>
      </p:sp>
    </p:spTree>
    <p:extLst>
      <p:ext uri="{BB962C8B-B14F-4D97-AF65-F5344CB8AC3E}">
        <p14:creationId xmlns:p14="http://schemas.microsoft.com/office/powerpoint/2010/main" xmlns="" val="3239924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Risk-adjustment variables: Age for all indicators and the state’s foster care entry rate for measures</a:t>
            </a:r>
            <a:r>
              <a:rPr lang="en-US" baseline="0" dirty="0" smtClean="0"/>
              <a:t> P1 and P4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34</a:t>
            </a:fld>
            <a:endParaRPr lang="en-US" dirty="0"/>
          </a:p>
        </p:txBody>
      </p:sp>
    </p:spTree>
    <p:extLst>
      <p:ext uri="{BB962C8B-B14F-4D97-AF65-F5344CB8AC3E}">
        <p14:creationId xmlns:p14="http://schemas.microsoft.com/office/powerpoint/2010/main" xmlns="" val="167718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US" dirty="0" smtClean="0"/>
              <a:t>If not using the next two slides</a:t>
            </a:r>
            <a:r>
              <a:rPr lang="en-US" baseline="0" dirty="0" smtClean="0"/>
              <a:t> which explain how to generate the number of predicted and expected outcomes, these notes are available for explanation:</a:t>
            </a:r>
          </a:p>
          <a:p>
            <a:pPr marL="0" marR="0" lvl="0" indent="0" algn="l" defTabSz="9144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US" dirty="0" smtClean="0"/>
              <a:t>Predicted probability</a:t>
            </a:r>
            <a:r>
              <a:rPr lang="en-US" baseline="0" dirty="0" smtClean="0"/>
              <a:t> is calculated from </a:t>
            </a:r>
            <a:r>
              <a:rPr lang="en-US" sz="1200" kern="1200" dirty="0" smtClean="0">
                <a:solidFill>
                  <a:schemeClr val="tx1"/>
                </a:solidFill>
                <a:effectLst/>
                <a:latin typeface="Arial" charset="0"/>
                <a:ea typeface="+mn-ea"/>
                <a:cs typeface="+mn-cs"/>
              </a:rPr>
              <a:t>two values in the multi-level</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model: 1) </a:t>
            </a:r>
            <a:r>
              <a:rPr lang="en-US" dirty="0" smtClean="0"/>
              <a:t>The risk associated with the child’s age (i.e., the age-specific beta coefficient); plus 2) </a:t>
            </a:r>
            <a:r>
              <a:rPr lang="en-US" baseline="0" dirty="0" smtClean="0"/>
              <a:t> t</a:t>
            </a:r>
            <a:r>
              <a:rPr lang="en-US" dirty="0" smtClean="0"/>
              <a:t>he state’s intercept, which reflects the underlying risk of experiencing the outcome in that state after accounting for individual risk.</a:t>
            </a:r>
            <a:r>
              <a:rPr lang="en-US" baseline="0" dirty="0" smtClean="0"/>
              <a:t> These probabilities are applied to children in the state and summed to generate the number of predicted outcomes.</a:t>
            </a:r>
          </a:p>
          <a:p>
            <a:pPr marL="0" marR="0" lvl="0" indent="0" algn="l" defTabSz="9144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US" baseline="0" dirty="0" smtClean="0"/>
              <a:t>Expected probability is also calculated from </a:t>
            </a:r>
            <a:r>
              <a:rPr lang="en-US" sz="1200" kern="1200" dirty="0" smtClean="0">
                <a:solidFill>
                  <a:schemeClr val="tx1"/>
                </a:solidFill>
                <a:effectLst/>
                <a:latin typeface="Arial" charset="0"/>
                <a:ea typeface="+mn-ea"/>
                <a:cs typeface="+mn-cs"/>
              </a:rPr>
              <a:t>two values in the multi-level</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model: 1) </a:t>
            </a:r>
            <a:r>
              <a:rPr lang="en-US" dirty="0" smtClean="0"/>
              <a:t>The risk associated with the child’s age (i.e., the age-specific beta coefficient); plus 2) the average intercept for all states, which can be interpreted as the level of care the “average” state would provide. Again,</a:t>
            </a:r>
            <a:r>
              <a:rPr lang="en-US" baseline="0" dirty="0" smtClean="0"/>
              <a:t> these probabilities are applied and summed for children in the state to generate the number of expected outcomes.</a:t>
            </a: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37</a:t>
            </a:fld>
            <a:endParaRPr lang="en-US" dirty="0"/>
          </a:p>
        </p:txBody>
      </p:sp>
    </p:spTree>
    <p:extLst>
      <p:ext uri="{BB962C8B-B14F-4D97-AF65-F5344CB8AC3E}">
        <p14:creationId xmlns:p14="http://schemas.microsoft.com/office/powerpoint/2010/main" xmlns="" val="388702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38</a:t>
            </a:fld>
            <a:endParaRPr lang="en-US" dirty="0"/>
          </a:p>
        </p:txBody>
      </p:sp>
    </p:spTree>
    <p:extLst>
      <p:ext uri="{BB962C8B-B14F-4D97-AF65-F5344CB8AC3E}">
        <p14:creationId xmlns:p14="http://schemas.microsoft.com/office/powerpoint/2010/main" xmlns="" val="1930891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39</a:t>
            </a:fld>
            <a:endParaRPr lang="en-US" dirty="0"/>
          </a:p>
        </p:txBody>
      </p:sp>
    </p:spTree>
    <p:extLst>
      <p:ext uri="{BB962C8B-B14F-4D97-AF65-F5344CB8AC3E}">
        <p14:creationId xmlns:p14="http://schemas.microsoft.com/office/powerpoint/2010/main" xmlns="" val="193089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Fictional example</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40</a:t>
            </a:fld>
            <a:endParaRPr lang="en-US" dirty="0"/>
          </a:p>
        </p:txBody>
      </p:sp>
    </p:spTree>
    <p:extLst>
      <p:ext uri="{BB962C8B-B14F-4D97-AF65-F5344CB8AC3E}">
        <p14:creationId xmlns:p14="http://schemas.microsoft.com/office/powerpoint/2010/main" xmlns="" val="1750000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For states with greater predicted than expected outcomes, the ratio will be &gt;1; for those with fewer predicted than expected, the ratio will be &lt;1; and for those with equivalent predicted/expected, the ratio will be =1</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41</a:t>
            </a:fld>
            <a:endParaRPr lang="en-US" dirty="0"/>
          </a:p>
        </p:txBody>
      </p:sp>
    </p:spTree>
    <p:extLst>
      <p:ext uri="{BB962C8B-B14F-4D97-AF65-F5344CB8AC3E}">
        <p14:creationId xmlns:p14="http://schemas.microsoft.com/office/powerpoint/2010/main" xmlns="" val="123109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42</a:t>
            </a:fld>
            <a:endParaRPr lang="en-US" dirty="0"/>
          </a:p>
        </p:txBody>
      </p:sp>
    </p:spTree>
    <p:extLst>
      <p:ext uri="{BB962C8B-B14F-4D97-AF65-F5344CB8AC3E}">
        <p14:creationId xmlns:p14="http://schemas.microsoft.com/office/powerpoint/2010/main" xmlns="" val="3776230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b="1" kern="1200" dirty="0" smtClean="0">
                <a:solidFill>
                  <a:schemeClr val="tx1"/>
                </a:solidFill>
                <a:latin typeface="Arial" charset="0"/>
                <a:ea typeface="+mn-ea"/>
                <a:cs typeface="+mn-cs"/>
              </a:rPr>
              <a:t>Higher than national performance: </a:t>
            </a:r>
            <a:r>
              <a:rPr lang="en-US" sz="1000" kern="1200" dirty="0" smtClean="0">
                <a:solidFill>
                  <a:schemeClr val="tx1"/>
                </a:solidFill>
                <a:latin typeface="Arial" charset="0"/>
                <a:ea typeface="+mn-ea"/>
                <a:cs typeface="+mn-cs"/>
              </a:rPr>
              <a:t>entire</a:t>
            </a:r>
            <a:r>
              <a:rPr lang="en-US" sz="1000" b="1" kern="120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95% interval estimate surrounding the state’s risk- adjusted performance is above the national observed performance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800" b="1" kern="1200" dirty="0" smtClean="0">
                <a:solidFill>
                  <a:schemeClr val="tx1"/>
                </a:solidFill>
                <a:latin typeface="Arial" charset="0"/>
                <a:ea typeface="+mn-ea"/>
                <a:cs typeface="+mn-cs"/>
              </a:rPr>
              <a:t>Lower than national performance: </a:t>
            </a:r>
            <a:r>
              <a:rPr lang="en-US" sz="800" kern="1200" dirty="0" smtClean="0">
                <a:solidFill>
                  <a:schemeClr val="tx1"/>
                </a:solidFill>
                <a:latin typeface="Arial" charset="0"/>
                <a:ea typeface="+mn-ea"/>
                <a:cs typeface="+mn-cs"/>
              </a:rPr>
              <a:t>entire</a:t>
            </a:r>
            <a:r>
              <a:rPr lang="en-US" sz="800" b="1" kern="1200" dirty="0" smtClean="0">
                <a:solidFill>
                  <a:schemeClr val="tx1"/>
                </a:solidFill>
                <a:latin typeface="Arial" charset="0"/>
                <a:ea typeface="+mn-ea"/>
                <a:cs typeface="+mn-cs"/>
              </a:rPr>
              <a:t> </a:t>
            </a:r>
            <a:r>
              <a:rPr lang="en-US" sz="800" kern="1200" dirty="0" smtClean="0">
                <a:solidFill>
                  <a:schemeClr val="tx1"/>
                </a:solidFill>
                <a:latin typeface="Arial" charset="0"/>
                <a:ea typeface="+mn-ea"/>
                <a:cs typeface="+mn-cs"/>
              </a:rPr>
              <a:t>95% interval estimate surrounding the state’s risk- adjusted performance is below the national observed performance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800" b="1" kern="1200" dirty="0" smtClean="0">
                <a:solidFill>
                  <a:schemeClr val="tx1"/>
                </a:solidFill>
                <a:latin typeface="Arial" charset="0"/>
                <a:ea typeface="+mn-ea"/>
                <a:cs typeface="+mn-cs"/>
              </a:rPr>
              <a:t>No different than national performance: </a:t>
            </a:r>
            <a:r>
              <a:rPr lang="en-US" sz="800" kern="1200" dirty="0" smtClean="0">
                <a:solidFill>
                  <a:schemeClr val="tx1"/>
                </a:solidFill>
                <a:latin typeface="Arial" charset="0"/>
                <a:ea typeface="+mn-ea"/>
                <a:cs typeface="+mn-cs"/>
              </a:rPr>
              <a:t>95% interval estimate surrounding the state’s risk- adjusted performance includes the national observed performance</a:t>
            </a:r>
            <a:endParaRPr lang="en-US" sz="10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Whether it is desirable for a state to be higher or lower than the national performance depends on the indicator. For the three permanency measures (P1-P3), a higher value is more desirable; for the remaining measures, a lower value is desirable.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43</a:t>
            </a:fld>
            <a:endParaRPr lang="en-US" dirty="0"/>
          </a:p>
        </p:txBody>
      </p:sp>
    </p:spTree>
    <p:extLst>
      <p:ext uri="{BB962C8B-B14F-4D97-AF65-F5344CB8AC3E}">
        <p14:creationId xmlns:p14="http://schemas.microsoft.com/office/powerpoint/2010/main" xmlns="" val="377623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whose performance on an indicator cannot</a:t>
            </a:r>
            <a:r>
              <a:rPr lang="en-US" baseline="0" dirty="0" smtClean="0"/>
              <a:t> be determined due to data quality issues will also be required to include that indicator on their PIP.</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44</a:t>
            </a:fld>
            <a:endParaRPr lang="en-US" dirty="0"/>
          </a:p>
        </p:txBody>
      </p:sp>
    </p:spTree>
    <p:extLst>
      <p:ext uri="{BB962C8B-B14F-4D97-AF65-F5344CB8AC3E}">
        <p14:creationId xmlns:p14="http://schemas.microsoft.com/office/powerpoint/2010/main" xmlns="" val="350596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Bootstrapping is a commonly used statistical technique </a:t>
            </a:r>
            <a:r>
              <a:rPr lang="en-US" baseline="0" dirty="0" smtClean="0"/>
              <a:t>that </a:t>
            </a:r>
            <a:r>
              <a:rPr lang="en-US" sz="1200" kern="1200" dirty="0" smtClean="0">
                <a:solidFill>
                  <a:schemeClr val="tx1"/>
                </a:solidFill>
                <a:latin typeface="Arial" charset="0"/>
                <a:ea typeface="+mn-ea"/>
                <a:cs typeface="+mn-cs"/>
              </a:rPr>
              <a:t>estimates the distribution of a statistic (e.g. mean, variance) without making</a:t>
            </a:r>
            <a:r>
              <a:rPr lang="en-US" sz="1200" kern="1200" baseline="0" dirty="0" smtClean="0">
                <a:solidFill>
                  <a:schemeClr val="tx1"/>
                </a:solidFill>
                <a:latin typeface="Arial" charset="0"/>
                <a:ea typeface="+mn-ea"/>
                <a:cs typeface="+mn-cs"/>
              </a:rPr>
              <a:t> any assumptions about the shape of the distribution (e.g., normal). In this case, bootstrapping allows for a more accurate measure of the underlying variability in state performance. The process involves resampling with replacement from the 7 original estimates to form a “resample.” Each of those “resamples” have the potential to be unique: repeating some values and skipping others. </a:t>
            </a: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Standard</a:t>
            </a:r>
            <a:r>
              <a:rPr lang="en-US" baseline="0" dirty="0" smtClean="0"/>
              <a:t> deviation </a:t>
            </a:r>
            <a:r>
              <a:rPr lang="en-US" dirty="0" smtClean="0"/>
              <a:t>measures how much those estimates of past performance differ from the mean: a low SD = little variation/values</a:t>
            </a:r>
            <a:r>
              <a:rPr lang="en-US" baseline="0" dirty="0" smtClean="0"/>
              <a:t> are close to the mean</a:t>
            </a:r>
            <a:r>
              <a:rPr lang="en-US" dirty="0" smtClean="0"/>
              <a:t>, high SD = more</a:t>
            </a:r>
            <a:r>
              <a:rPr lang="en-US" baseline="0" dirty="0" smtClean="0"/>
              <a:t> variation/values are further away from the mean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54</a:t>
            </a:fld>
            <a:endParaRPr lang="en-US"/>
          </a:p>
        </p:txBody>
      </p:sp>
    </p:spTree>
    <p:extLst>
      <p:ext uri="{BB962C8B-B14F-4D97-AF65-F5344CB8AC3E}">
        <p14:creationId xmlns:p14="http://schemas.microsoft.com/office/powerpoint/2010/main" xmlns="" val="71024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Exclusions:</a:t>
            </a:r>
          </a:p>
          <a:p>
            <a:pPr marL="342900" indent="-342900">
              <a:buFont typeface="Arial"/>
              <a:buChar char="•"/>
            </a:pPr>
            <a:r>
              <a:rPr lang="en-US" sz="2400" dirty="0" smtClean="0"/>
              <a:t>Children in care for less than 8 days</a:t>
            </a:r>
          </a:p>
          <a:p>
            <a:pPr marL="342900" indent="-342900">
              <a:buFont typeface="Arial"/>
              <a:buChar char="•"/>
            </a:pPr>
            <a:r>
              <a:rPr lang="en-US" sz="2400" dirty="0" smtClean="0"/>
              <a:t>Incidents occurring before or within 7 days of the date of removal</a:t>
            </a:r>
          </a:p>
          <a:p>
            <a:pPr marL="342900" indent="-342900">
              <a:buFont typeface="Arial"/>
              <a:buChar char="•"/>
            </a:pPr>
            <a:r>
              <a:rPr lang="en-US" sz="2400" dirty="0" smtClean="0"/>
              <a:t>Children age 18+ </a:t>
            </a:r>
          </a:p>
          <a:p>
            <a:pPr marL="342900" indent="-342900">
              <a:buFont typeface="Arial"/>
              <a:buChar char="•"/>
            </a:pPr>
            <a:r>
              <a:rPr lang="en-US" sz="2400" dirty="0" smtClean="0"/>
              <a:t>Day</a:t>
            </a:r>
            <a:r>
              <a:rPr lang="en-US" sz="2400" baseline="0" dirty="0" smtClean="0"/>
              <a:t>s in care after 18</a:t>
            </a:r>
            <a:r>
              <a:rPr lang="en-US" sz="2400" baseline="30000" dirty="0" smtClean="0"/>
              <a:t>th</a:t>
            </a:r>
            <a:r>
              <a:rPr lang="en-US" sz="2400" baseline="0" dirty="0" smtClean="0"/>
              <a:t> birthday</a:t>
            </a: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14</a:t>
            </a:fld>
            <a:endParaRPr lang="en-US" dirty="0"/>
          </a:p>
        </p:txBody>
      </p:sp>
    </p:spTree>
    <p:extLst>
      <p:ext uri="{BB962C8B-B14F-4D97-AF65-F5344CB8AC3E}">
        <p14:creationId xmlns:p14="http://schemas.microsoft.com/office/powerpoint/2010/main" xmlns="" val="813243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Improvement factors</a:t>
            </a:r>
            <a:r>
              <a:rPr lang="en-US" baseline="0" dirty="0" smtClean="0"/>
              <a:t> are rounded to the third decimal point. </a:t>
            </a:r>
          </a:p>
          <a:p>
            <a:r>
              <a:rPr lang="en-US" baseline="0" dirty="0" smtClean="0"/>
              <a:t>Note: repeating these calculations using rounded values (as shown) will produce slightly different values.</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55</a:t>
            </a:fld>
            <a:endParaRPr lang="en-US"/>
          </a:p>
        </p:txBody>
      </p:sp>
    </p:spTree>
    <p:extLst>
      <p:ext uri="{BB962C8B-B14F-4D97-AF65-F5344CB8AC3E}">
        <p14:creationId xmlns:p14="http://schemas.microsoft.com/office/powerpoint/2010/main" xmlns="" val="710249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56</a:t>
            </a:fld>
            <a:endParaRPr lang="en-US"/>
          </a:p>
        </p:txBody>
      </p:sp>
    </p:spTree>
    <p:extLst>
      <p:ext uri="{BB962C8B-B14F-4D97-AF65-F5344CB8AC3E}">
        <p14:creationId xmlns:p14="http://schemas.microsoft.com/office/powerpoint/2010/main" xmlns="" val="777226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57</a:t>
            </a:fld>
            <a:endParaRPr lang="en-US"/>
          </a:p>
        </p:txBody>
      </p:sp>
    </p:spTree>
    <p:extLst>
      <p:ext uri="{BB962C8B-B14F-4D97-AF65-F5344CB8AC3E}">
        <p14:creationId xmlns:p14="http://schemas.microsoft.com/office/powerpoint/2010/main" xmlns="" val="4053259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1F0864-3276-4DB4-8565-E2AC07C098CA}" type="slidenum">
              <a:rPr lang="en-US" sz="1200"/>
              <a:pPr algn="r"/>
              <a:t>60</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*REFLECTS SITUATIONS IN WHICH LONGITUDINAL AND</a:t>
            </a:r>
            <a:r>
              <a:rPr lang="en-US" baseline="0" dirty="0" smtClean="0"/>
              <a:t> AFCARS DATA MATCH (see following slides)</a:t>
            </a:r>
            <a:endParaRPr lang="en-US" dirty="0" smtClean="0"/>
          </a:p>
          <a:p>
            <a:pPr eaLnBrk="1" hangingPunct="1"/>
            <a:r>
              <a:rPr lang="en-US" dirty="0" smtClean="0"/>
              <a:t>10 children---top to bottom</a:t>
            </a:r>
          </a:p>
          <a:p>
            <a:pPr eaLnBrk="1" hangingPunct="1"/>
            <a:r>
              <a:rPr lang="en-US" dirty="0" smtClean="0"/>
              <a:t>4 AFCARS submissions—child must be in care during</a:t>
            </a:r>
            <a:r>
              <a:rPr lang="en-US" baseline="0" dirty="0" smtClean="0"/>
              <a:t> that period to be in that AFCARS file</a:t>
            </a:r>
          </a:p>
          <a:p>
            <a:pPr eaLnBrk="1" hangingPunct="1"/>
            <a:r>
              <a:rPr lang="en-US" baseline="0" dirty="0" smtClean="0"/>
              <a:t>7 children in the most recent file  (4/1/14-10/1/14)  2 of them are reentries, 4 entered earlier and still there, 1 entered first time this period</a:t>
            </a:r>
          </a:p>
          <a:p>
            <a:pPr eaLnBrk="1" hangingPunct="1"/>
            <a:r>
              <a:rPr lang="en-US" baseline="0" dirty="0" smtClean="0"/>
              <a:t>One child only in first 2 files (10/1/12-10/1/13)</a:t>
            </a:r>
          </a:p>
          <a:p>
            <a:pPr eaLnBrk="1" hangingPunct="1"/>
            <a:r>
              <a:rPr lang="en-US" baseline="0" dirty="0" smtClean="0"/>
              <a:t>One child only in 2</a:t>
            </a:r>
            <a:r>
              <a:rPr lang="en-US" baseline="30000" dirty="0" smtClean="0"/>
              <a:t>nd</a:t>
            </a:r>
            <a:r>
              <a:rPr lang="en-US" baseline="0" dirty="0" smtClean="0"/>
              <a:t> and 3</a:t>
            </a:r>
            <a:r>
              <a:rPr lang="en-US" baseline="30000" dirty="0" smtClean="0"/>
              <a:t>rd</a:t>
            </a:r>
            <a:r>
              <a:rPr lang="en-US" baseline="0" dirty="0" smtClean="0"/>
              <a:t> file (4/1/13-4/1/14)</a:t>
            </a:r>
          </a:p>
          <a:p>
            <a:pPr eaLnBrk="1" hangingPunct="1"/>
            <a:r>
              <a:rPr lang="en-US" baseline="0" dirty="0" smtClean="0"/>
              <a:t>One child only in 3</a:t>
            </a:r>
            <a:r>
              <a:rPr lang="en-US" baseline="30000" dirty="0" smtClean="0"/>
              <a:t>rd</a:t>
            </a:r>
            <a:r>
              <a:rPr lang="en-US" baseline="0" dirty="0" smtClean="0"/>
              <a:t> file (10/1/13-4/1/14)</a:t>
            </a:r>
          </a:p>
          <a:p>
            <a:pPr eaLnBrk="1" hangingPunct="1"/>
            <a:endParaRPr lang="en-US" baseline="0" dirty="0" smtClean="0"/>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Using the fully longitudinal file, the child’s 3 placement episodes are evident. The first appears to have ended in permanency after 41 days and in reentry 49 days after that exit, both within the 12-month time limit. Thus the first episode end would be counted in the P1 numerator and the reentry following that episode end would be counted in the P4 numerator.</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Using the AFCRS file data the child appears to have one placement episode, beginning on 2/20/13 and lasting for more than 12 months before exit to permanency. The child appears to have had no reentries. Note: the 10/5/12 Episode Start data would be reported in the AFCARS file if it was the start of the child’s first ever episode, but not used for episode length or reentry calculations. The 2/14/13 Episode End would also be reported, but without any information as to the exit reason. The only data used for CFSR-3 calculations would be the 2/20/13 Episode Start date and the 3/28/14 Episode End date. Thus no events would be counted in the P1 and P4 numerators</a:t>
            </a: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62</a:t>
            </a:fld>
            <a:endParaRPr lang="en-US" dirty="0"/>
          </a:p>
        </p:txBody>
      </p:sp>
    </p:spTree>
    <p:extLst>
      <p:ext uri="{BB962C8B-B14F-4D97-AF65-F5344CB8AC3E}">
        <p14:creationId xmlns:p14="http://schemas.microsoft.com/office/powerpoint/2010/main" xmlns="" val="4165010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63</a:t>
            </a:fld>
            <a:endParaRPr lang="en-US" dirty="0"/>
          </a:p>
        </p:txBody>
      </p:sp>
    </p:spTree>
    <p:extLst>
      <p:ext uri="{BB962C8B-B14F-4D97-AF65-F5344CB8AC3E}">
        <p14:creationId xmlns:p14="http://schemas.microsoft.com/office/powerpoint/2010/main" xmlns="" val="288353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statewide assessment instrument will only focus on the specific questions needed for substantial conformity decisions and other regulatory requirements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65</a:t>
            </a:fld>
            <a:endParaRPr lang="en-US"/>
          </a:p>
        </p:txBody>
      </p:sp>
    </p:spTree>
    <p:extLst>
      <p:ext uri="{BB962C8B-B14F-4D97-AF65-F5344CB8AC3E}">
        <p14:creationId xmlns:p14="http://schemas.microsoft.com/office/powerpoint/2010/main" xmlns="" val="1779423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66</a:t>
            </a:fld>
            <a:endParaRPr lang="en-US"/>
          </a:p>
        </p:txBody>
      </p:sp>
    </p:spTree>
    <p:extLst>
      <p:ext uri="{BB962C8B-B14F-4D97-AF65-F5344CB8AC3E}">
        <p14:creationId xmlns:p14="http://schemas.microsoft.com/office/powerpoint/2010/main" xmlns="" val="267631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Days in care</a:t>
            </a:r>
            <a:r>
              <a:rPr lang="en-US" baseline="0" dirty="0" smtClean="0"/>
              <a:t> – across episodes</a:t>
            </a:r>
          </a:p>
          <a:p>
            <a:r>
              <a:rPr lang="en-US" baseline="0" dirty="0" smtClean="0"/>
              <a:t>Maltreatment – includes multiple instances/child</a:t>
            </a:r>
          </a:p>
          <a:p>
            <a:endParaRPr lang="en-US" baseline="0" dirty="0" smtClean="0"/>
          </a:p>
          <a:p>
            <a:r>
              <a:rPr lang="en-US" baseline="0" dirty="0" smtClean="0"/>
              <a:t>If hiding the next slide: data on example children:</a:t>
            </a:r>
          </a:p>
          <a:p>
            <a:pPr marL="171450" indent="-171450">
              <a:buFont typeface="Arial"/>
              <a:buChar char="•"/>
            </a:pPr>
            <a:r>
              <a:rPr lang="en-US" dirty="0" smtClean="0"/>
              <a:t>Child A entered care 12/17/12 and turned 18 on 9/19/13.</a:t>
            </a:r>
          </a:p>
          <a:p>
            <a:pPr marL="171450" indent="-171450">
              <a:buFont typeface="Arial"/>
              <a:buChar char="•"/>
            </a:pPr>
            <a:r>
              <a:rPr lang="en-US" dirty="0" smtClean="0"/>
              <a:t>Child B entered care on 1/15/13,</a:t>
            </a:r>
            <a:r>
              <a:rPr lang="en-US" baseline="0" dirty="0" smtClean="0"/>
              <a:t> </a:t>
            </a:r>
            <a:r>
              <a:rPr lang="en-US" dirty="0" smtClean="0"/>
              <a:t>exited care on 2/19/13,</a:t>
            </a:r>
            <a:r>
              <a:rPr lang="en-US" baseline="0" dirty="0" smtClean="0"/>
              <a:t> and the substantiated report of maltreatment occurred on 1/18/13.</a:t>
            </a:r>
          </a:p>
          <a:p>
            <a:pPr marL="171450" indent="-171450">
              <a:buFont typeface="Arial"/>
              <a:buChar char="•"/>
            </a:pPr>
            <a:r>
              <a:rPr lang="en-US" baseline="0" dirty="0" smtClean="0"/>
              <a:t>Child C entered care 11/24/12 and was still in care on the last day of the 12-month period. Substantiated reports of maltreatment occurred on 1/30/13 and 4/15/13.</a:t>
            </a:r>
          </a:p>
          <a:p>
            <a:pPr marL="171450" indent="-171450">
              <a:buFont typeface="Arial"/>
              <a:buChar char="•"/>
            </a:pPr>
            <a:r>
              <a:rPr lang="en-US" baseline="0" dirty="0" smtClean="0"/>
              <a:t>Child D had two episodes in care. The first started on 5/9/12 and ended on 1/4/13. The second started on 3/21/13 and ended 9/25/13.</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15</a:t>
            </a:fld>
            <a:endParaRPr lang="en-US" dirty="0"/>
          </a:p>
        </p:txBody>
      </p:sp>
    </p:spTree>
    <p:extLst>
      <p:ext uri="{BB962C8B-B14F-4D97-AF65-F5344CB8AC3E}">
        <p14:creationId xmlns:p14="http://schemas.microsoft.com/office/powerpoint/2010/main" xmlns="" val="291933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16</a:t>
            </a:fld>
            <a:endParaRPr lang="en-US" dirty="0"/>
          </a:p>
        </p:txBody>
      </p:sp>
    </p:spTree>
    <p:extLst>
      <p:ext uri="{BB962C8B-B14F-4D97-AF65-F5344CB8AC3E}">
        <p14:creationId xmlns:p14="http://schemas.microsoft.com/office/powerpoint/2010/main" xmlns="" val="340761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Excludes</a:t>
            </a:r>
            <a:r>
              <a:rPr lang="en-US" baseline="0" dirty="0" smtClean="0"/>
              <a:t>:</a:t>
            </a:r>
          </a:p>
          <a:p>
            <a:pPr marL="171450" indent="-171450">
              <a:buFont typeface="Arial"/>
              <a:buChar char="•"/>
            </a:pPr>
            <a:r>
              <a:rPr lang="en-US" baseline="0" dirty="0" smtClean="0"/>
              <a:t>Children age 18+ at initial report</a:t>
            </a:r>
          </a:p>
          <a:p>
            <a:pPr marL="171450" indent="-171450">
              <a:buFont typeface="Arial"/>
              <a:buChar char="•"/>
            </a:pPr>
            <a:r>
              <a:rPr lang="en-US" baseline="0" dirty="0" smtClean="0"/>
              <a:t>Substantiated allegations occurring within 14 days of initial report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17</a:t>
            </a:fld>
            <a:endParaRPr lang="en-US" dirty="0"/>
          </a:p>
        </p:txBody>
      </p:sp>
    </p:spTree>
    <p:extLst>
      <p:ext uri="{BB962C8B-B14F-4D97-AF65-F5344CB8AC3E}">
        <p14:creationId xmlns:p14="http://schemas.microsoft.com/office/powerpoint/2010/main" xmlns="" val="210420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http://cssr.berkeley.edu/ucb_childwelfare/RecurAlleg.aspx</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19</a:t>
            </a:fld>
            <a:endParaRPr lang="en-US" dirty="0"/>
          </a:p>
        </p:txBody>
      </p:sp>
    </p:spTree>
    <p:extLst>
      <p:ext uri="{BB962C8B-B14F-4D97-AF65-F5344CB8AC3E}">
        <p14:creationId xmlns:p14="http://schemas.microsoft.com/office/powerpoint/2010/main" xmlns="" val="269270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 care at</a:t>
            </a:r>
            <a:r>
              <a:rPr lang="en-US" sz="1200" baseline="0" dirty="0" smtClean="0"/>
              <a:t> age </a:t>
            </a:r>
            <a:r>
              <a:rPr lang="en-US" sz="1200" dirty="0" smtClean="0"/>
              <a:t>18+</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20</a:t>
            </a:fld>
            <a:endParaRPr lang="en-US" dirty="0"/>
          </a:p>
        </p:txBody>
      </p:sp>
    </p:spTree>
    <p:extLst>
      <p:ext uri="{BB962C8B-B14F-4D97-AF65-F5344CB8AC3E}">
        <p14:creationId xmlns:p14="http://schemas.microsoft.com/office/powerpoint/2010/main" xmlns="" val="105225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21</a:t>
            </a:fld>
            <a:endParaRPr lang="en-US" dirty="0"/>
          </a:p>
        </p:txBody>
      </p:sp>
    </p:spTree>
    <p:extLst>
      <p:ext uri="{BB962C8B-B14F-4D97-AF65-F5344CB8AC3E}">
        <p14:creationId xmlns:p14="http://schemas.microsoft.com/office/powerpoint/2010/main" xmlns="" val="290842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p:spPr>
        <p:txBody>
          <a:bodyPr/>
          <a:lstStyle>
            <a:lvl1pPr>
              <a:defRPr>
                <a:solidFill>
                  <a:schemeClr val="accent1">
                    <a:lumMod val="7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5BA8B-804E-4136-BD30-23C54C7DDDD5}"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B961F-89C3-4D80-BA3E-6F6635054F54}" type="slidenum">
              <a:rPr lang="en-US" smtClean="0"/>
              <a:pPr/>
              <a:t>‹#›</a:t>
            </a:fld>
            <a:endParaRPr lang="en-US" dirty="0"/>
          </a:p>
        </p:txBody>
      </p:sp>
    </p:spTree>
    <p:extLst>
      <p:ext uri="{BB962C8B-B14F-4D97-AF65-F5344CB8AC3E}">
        <p14:creationId xmlns:p14="http://schemas.microsoft.com/office/powerpoint/2010/main" xmlns="" val="2468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5BA8B-804E-4136-BD30-23C54C7DDDD5}"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186106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5BA8B-804E-4136-BD30-23C54C7DDDD5}"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84201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5BA8B-804E-4136-BD30-23C54C7DDDD5}"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2240219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5BA8B-804E-4136-BD30-23C54C7DDDD5}"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2591529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5BA8B-804E-4136-BD30-23C54C7DDDD5}"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414703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5BA8B-804E-4136-BD30-23C54C7DDDD5}"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39952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5BA8B-804E-4136-BD30-23C54C7DDDD5}"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297435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5BA8B-804E-4136-BD30-23C54C7DDDD5}"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345730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5BA8B-804E-4136-BD30-23C54C7DDDD5}"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146462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5BA8B-804E-4136-BD30-23C54C7DDDD5}"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xmlns="" val="13546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8686800" cy="1143000"/>
          </a:xfrm>
          <a:prstGeom prst="rect">
            <a:avLst/>
          </a:prstGeom>
          <a:solidFill>
            <a:schemeClr val="accent1">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600201"/>
            <a:ext cx="86868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5BA8B-804E-4136-BD30-23C54C7DDDD5}"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1D3D-1098-4F4F-B476-05A166C6032E}" type="slidenum">
              <a:rPr lang="en-US" smtClean="0"/>
              <a:pPr/>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800600" y="6186569"/>
            <a:ext cx="4128441" cy="635145"/>
          </a:xfrm>
          <a:prstGeom prst="rect">
            <a:avLst/>
          </a:prstGeom>
        </p:spPr>
      </p:pic>
    </p:spTree>
    <p:extLst>
      <p:ext uri="{BB962C8B-B14F-4D97-AF65-F5344CB8AC3E}">
        <p14:creationId xmlns:p14="http://schemas.microsoft.com/office/powerpoint/2010/main" xmlns="" val="41655051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0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kt.cfsrportal.org/action.php?kt_path_info=ktcore.actions.document.view&amp;fDocumentId=72431" TargetMode="External"/><Relationship Id="rId3" Type="http://schemas.openxmlformats.org/officeDocument/2006/relationships/hyperlink" Target="http://kt.cfsrportal.org/action.php?kt_path_info=ktcore.actions.document.view&amp;fDocumentId=75264" TargetMode="External"/><Relationship Id="rId7" Type="http://schemas.openxmlformats.org/officeDocument/2006/relationships/hyperlink" Target="http://kt.cfsrportal.org/action.php?kt_path_info=ktcore.actions.document.view&amp;fDocumentId=75214" TargetMode="External"/><Relationship Id="rId2" Type="http://schemas.openxmlformats.org/officeDocument/2006/relationships/hyperlink" Target="http://kt.cfsrportal.org/action.php?kt_path_info=ktcore.actions.document.view&amp;fDocumentId=75213" TargetMode="External"/><Relationship Id="rId1" Type="http://schemas.openxmlformats.org/officeDocument/2006/relationships/slideLayout" Target="../slideLayouts/slideLayout2.xml"/><Relationship Id="rId6" Type="http://schemas.openxmlformats.org/officeDocument/2006/relationships/hyperlink" Target="https://federalregister.gov/a/2014-09001" TargetMode="External"/><Relationship Id="rId11" Type="http://schemas.openxmlformats.org/officeDocument/2006/relationships/hyperlink" Target="https://training.cfsrportal.org/resources/3105" TargetMode="External"/><Relationship Id="rId5" Type="http://schemas.openxmlformats.org/officeDocument/2006/relationships/hyperlink" Target="https://www.federalregister.gov/articles/2014/10/10/2014-24204/statewide-data-indicators-and-national-standards-for-child-and-family-services-reviews" TargetMode="External"/><Relationship Id="rId10" Type="http://schemas.openxmlformats.org/officeDocument/2006/relationships/hyperlink" Target="http://kt.cfsrportal.org/action.php?kt_path_info=ktcore.actions.document.view&amp;fDocumentId=72553" TargetMode="External"/><Relationship Id="rId4" Type="http://schemas.openxmlformats.org/officeDocument/2006/relationships/hyperlink" Target="https://www.federalregister.gov/articles/2015/05/13/2015-11515/statewide-data-indicators-and-national-standards-for-child-and-family-services-reviews" TargetMode="External"/><Relationship Id="rId9" Type="http://schemas.openxmlformats.org/officeDocument/2006/relationships/hyperlink" Target="http://kt.cfsrportal.org/action.php?kt_path_info=ktcore.actions.document.view&amp;fDocumentId=7246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09601"/>
            <a:ext cx="7924800" cy="1219200"/>
          </a:xfrm>
        </p:spPr>
        <p:txBody>
          <a:bodyPr>
            <a:noAutofit/>
          </a:bodyPr>
          <a:lstStyle/>
          <a:p>
            <a:r>
              <a:rPr lang="en-US" dirty="0" smtClean="0"/>
              <a:t>CFSR3 Data Overview</a:t>
            </a:r>
            <a:endParaRPr lang="en-US" sz="3600" dirty="0" smtClean="0"/>
          </a:p>
        </p:txBody>
      </p:sp>
      <p:sp>
        <p:nvSpPr>
          <p:cNvPr id="2051" name="Rectangle 3"/>
          <p:cNvSpPr>
            <a:spLocks noGrp="1" noChangeArrowheads="1"/>
          </p:cNvSpPr>
          <p:nvPr>
            <p:ph type="subTitle" idx="1"/>
          </p:nvPr>
        </p:nvSpPr>
        <p:spPr>
          <a:xfrm>
            <a:off x="609600" y="1752600"/>
            <a:ext cx="7924800" cy="3352800"/>
          </a:xfrm>
        </p:spPr>
        <p:txBody>
          <a:bodyPr>
            <a:normAutofit fontScale="92500" lnSpcReduction="20000"/>
          </a:bodyPr>
          <a:lstStyle/>
          <a:p>
            <a:pPr eaLnBrk="1" hangingPunct="1">
              <a:lnSpc>
                <a:spcPct val="120000"/>
              </a:lnSpc>
              <a:spcBef>
                <a:spcPts val="0"/>
              </a:spcBef>
            </a:pPr>
            <a:r>
              <a:rPr lang="en-US" sz="2600" dirty="0" smtClean="0">
                <a:solidFill>
                  <a:schemeClr val="tx1"/>
                </a:solidFill>
              </a:rPr>
              <a:t>California Child Welfare Indicators Project</a:t>
            </a:r>
          </a:p>
          <a:p>
            <a:pPr eaLnBrk="1" hangingPunct="1">
              <a:lnSpc>
                <a:spcPct val="120000"/>
              </a:lnSpc>
              <a:spcBef>
                <a:spcPts val="0"/>
              </a:spcBef>
            </a:pPr>
            <a:r>
              <a:rPr lang="en-US" sz="2600" dirty="0" smtClean="0">
                <a:solidFill>
                  <a:schemeClr val="tx1"/>
                </a:solidFill>
              </a:rPr>
              <a:t>Center for Social Services Research </a:t>
            </a:r>
          </a:p>
          <a:p>
            <a:pPr eaLnBrk="1" hangingPunct="1">
              <a:lnSpc>
                <a:spcPct val="120000"/>
              </a:lnSpc>
              <a:spcBef>
                <a:spcPts val="0"/>
              </a:spcBef>
            </a:pPr>
            <a:r>
              <a:rPr lang="en-US" sz="2600" dirty="0" smtClean="0">
                <a:solidFill>
                  <a:schemeClr val="tx1"/>
                </a:solidFill>
              </a:rPr>
              <a:t>School of Social Welfare</a:t>
            </a:r>
          </a:p>
          <a:p>
            <a:pPr eaLnBrk="1" hangingPunct="1">
              <a:lnSpc>
                <a:spcPct val="120000"/>
              </a:lnSpc>
              <a:spcBef>
                <a:spcPts val="0"/>
              </a:spcBef>
            </a:pPr>
            <a:r>
              <a:rPr lang="en-US" sz="2600" dirty="0" smtClean="0">
                <a:solidFill>
                  <a:schemeClr val="tx1"/>
                </a:solidFill>
              </a:rPr>
              <a:t>University of California, Berkeley</a:t>
            </a:r>
          </a:p>
          <a:p>
            <a:pPr eaLnBrk="1" hangingPunct="1">
              <a:lnSpc>
                <a:spcPct val="80000"/>
              </a:lnSpc>
            </a:pPr>
            <a:endParaRPr lang="en-US" sz="2000" dirty="0" smtClean="0">
              <a:solidFill>
                <a:schemeClr val="tx1"/>
              </a:solidFill>
            </a:endParaRPr>
          </a:p>
          <a:p>
            <a:pPr eaLnBrk="1" hangingPunct="1"/>
            <a:r>
              <a:rPr lang="en-US" sz="2286" i="1" dirty="0" smtClean="0">
                <a:solidFill>
                  <a:schemeClr val="tx1"/>
                </a:solidFill>
              </a:rPr>
              <a:t>The California Child Welfare Indicators Project (CCWIP) is a collaboration of the California Department of Social Services and the School of Social Welfare, University of California at Berkeley, and is supported by the California Department of Social Services and the Stuart Foundation</a:t>
            </a:r>
            <a:endParaRPr lang="en-US" sz="1800" i="1" dirty="0" smtClean="0">
              <a:solidFill>
                <a:schemeClr val="tx1"/>
              </a:solidFill>
            </a:endParaRPr>
          </a:p>
          <a:p>
            <a:pPr eaLnBrk="1" hangingPunct="1">
              <a:lnSpc>
                <a:spcPct val="80000"/>
              </a:lnSpc>
            </a:pPr>
            <a:endParaRPr lang="en-US" sz="1400"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7200" y="5181600"/>
            <a:ext cx="660400" cy="127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7400" y="6375400"/>
            <a:ext cx="2540000" cy="1778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5220" y="5257800"/>
            <a:ext cx="2464361" cy="635145"/>
          </a:xfrm>
          <a:prstGeom prst="rect">
            <a:avLst/>
          </a:prstGeom>
        </p:spPr>
      </p:pic>
      <p:grpSp>
        <p:nvGrpSpPr>
          <p:cNvPr id="13" name="Group 12"/>
          <p:cNvGrpSpPr/>
          <p:nvPr/>
        </p:nvGrpSpPr>
        <p:grpSpPr>
          <a:xfrm>
            <a:off x="4073539" y="5257800"/>
            <a:ext cx="1946261" cy="1041400"/>
            <a:chOff x="4064001" y="5334000"/>
            <a:chExt cx="1946261" cy="1041400"/>
          </a:xfrm>
        </p:grpSpPr>
        <p:pic>
          <p:nvPicPr>
            <p:cNvPr id="14" name="Picture 13" descr="UC Berkeley Primary Logo Berkeley Blue.jpg"/>
            <p:cNvPicPr>
              <a:picLocks noChangeAspect="1"/>
            </p:cNvPicPr>
            <p:nvPr/>
          </p:nvPicPr>
          <p:blipFill>
            <a:blip r:embed="rId6" cstate="print"/>
            <a:stretch>
              <a:fillRect/>
            </a:stretch>
          </p:blipFill>
          <p:spPr>
            <a:xfrm>
              <a:off x="4064001" y="5334000"/>
              <a:ext cx="1822702" cy="560950"/>
            </a:xfrm>
            <a:prstGeom prst="rect">
              <a:avLst/>
            </a:prstGeom>
          </p:spPr>
        </p:pic>
        <p:pic>
          <p:nvPicPr>
            <p:cNvPr id="15" name="Picture 2" descr="C:\Users\Bryn King\Downloads\2014.logo.californiagold.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4001" y="6062980"/>
              <a:ext cx="1946261" cy="312420"/>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STATEWIDE DATA INDICATORS</a:t>
            </a:r>
            <a:endParaRPr lang="en-US" b="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687317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Statewide Data Indicators: </a:t>
            </a:r>
            <a:br>
              <a:rPr lang="en-US" b="0" dirty="0" smtClean="0"/>
            </a:br>
            <a:r>
              <a:rPr lang="en-US" b="0" dirty="0" smtClean="0"/>
              <a:t>CFSR2 vs. CFSR3</a:t>
            </a:r>
            <a:endParaRPr lang="en-US" b="0" dirty="0"/>
          </a:p>
        </p:txBody>
      </p:sp>
      <p:sp>
        <p:nvSpPr>
          <p:cNvPr id="3" name="Content Placeholder 2"/>
          <p:cNvSpPr>
            <a:spLocks noGrp="1"/>
          </p:cNvSpPr>
          <p:nvPr>
            <p:ph idx="1"/>
          </p:nvPr>
        </p:nvSpPr>
        <p:spPr/>
        <p:txBody>
          <a:bodyPr>
            <a:normAutofit/>
          </a:bodyPr>
          <a:lstStyle/>
          <a:p>
            <a:r>
              <a:rPr lang="en-US" sz="2800" dirty="0" smtClean="0"/>
              <a:t>No composites!</a:t>
            </a:r>
          </a:p>
          <a:p>
            <a:r>
              <a:rPr lang="en-US" sz="2800" dirty="0" smtClean="0"/>
              <a:t>Fewer and simpler measures</a:t>
            </a:r>
          </a:p>
          <a:p>
            <a:r>
              <a:rPr lang="en-US" sz="2800" dirty="0" smtClean="0"/>
              <a:t>Greater reliance on entry cohorts</a:t>
            </a:r>
          </a:p>
          <a:p>
            <a:r>
              <a:rPr lang="en-US" sz="2800" dirty="0" smtClean="0"/>
              <a:t>Increased utility for jurisdictions</a:t>
            </a:r>
          </a:p>
          <a:p>
            <a:r>
              <a:rPr lang="en-US" sz="2800" dirty="0" smtClean="0"/>
              <a:t>More opportunity for </a:t>
            </a:r>
            <a:r>
              <a:rPr lang="en-US" sz="2800" dirty="0"/>
              <a:t>CQI </a:t>
            </a:r>
            <a:r>
              <a:rPr lang="en-US" sz="2800" dirty="0" smtClean="0"/>
              <a:t>innovation </a:t>
            </a:r>
          </a:p>
        </p:txBody>
      </p:sp>
    </p:spTree>
    <p:extLst>
      <p:ext uri="{BB962C8B-B14F-4D97-AF65-F5344CB8AC3E}">
        <p14:creationId xmlns:p14="http://schemas.microsoft.com/office/powerpoint/2010/main" xmlns="" val="667753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CFSR3 </a:t>
            </a:r>
            <a:r>
              <a:rPr lang="en-US" dirty="0" smtClean="0"/>
              <a:t>Indicators</a:t>
            </a:r>
            <a:endParaRPr lang="en-US" b="0"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2800" b="1" dirty="0" smtClean="0"/>
              <a:t>Safety</a:t>
            </a:r>
          </a:p>
          <a:p>
            <a:pPr lvl="1">
              <a:lnSpc>
                <a:spcPct val="120000"/>
              </a:lnSpc>
            </a:pPr>
            <a:r>
              <a:rPr lang="en-US" sz="2800" dirty="0" smtClean="0"/>
              <a:t>S1: Maltreatment in foster care</a:t>
            </a:r>
          </a:p>
          <a:p>
            <a:pPr lvl="1">
              <a:lnSpc>
                <a:spcPct val="120000"/>
              </a:lnSpc>
            </a:pPr>
            <a:r>
              <a:rPr lang="en-US" sz="2800" dirty="0" smtClean="0"/>
              <a:t>S2: Recurrence of maltreatment</a:t>
            </a:r>
          </a:p>
          <a:p>
            <a:pPr>
              <a:lnSpc>
                <a:spcPct val="120000"/>
              </a:lnSpc>
            </a:pPr>
            <a:r>
              <a:rPr lang="en-US" sz="2800" b="1" dirty="0" smtClean="0"/>
              <a:t>Permanency</a:t>
            </a:r>
          </a:p>
          <a:p>
            <a:pPr lvl="1">
              <a:lnSpc>
                <a:spcPct val="120000"/>
              </a:lnSpc>
            </a:pPr>
            <a:r>
              <a:rPr lang="en-US" sz="2800" dirty="0" smtClean="0"/>
              <a:t>P1: </a:t>
            </a:r>
            <a:r>
              <a:rPr lang="en-US" sz="2800" dirty="0"/>
              <a:t>Permanency in 12 months for children entering foster </a:t>
            </a:r>
            <a:r>
              <a:rPr lang="en-US" sz="2800" dirty="0" smtClean="0"/>
              <a:t>care</a:t>
            </a:r>
            <a:endParaRPr lang="en-US" sz="2800" dirty="0"/>
          </a:p>
          <a:p>
            <a:pPr lvl="1">
              <a:lnSpc>
                <a:spcPct val="120000"/>
              </a:lnSpc>
            </a:pPr>
            <a:r>
              <a:rPr lang="en-US" sz="2800" dirty="0" smtClean="0"/>
              <a:t>P2: Permanency </a:t>
            </a:r>
            <a:r>
              <a:rPr lang="en-US" sz="2800" dirty="0"/>
              <a:t>in 12 </a:t>
            </a:r>
            <a:r>
              <a:rPr lang="en-US" sz="2800" dirty="0" smtClean="0"/>
              <a:t>months for children in foster care for 12 to 23 months</a:t>
            </a:r>
          </a:p>
          <a:p>
            <a:pPr lvl="1">
              <a:lnSpc>
                <a:spcPct val="120000"/>
              </a:lnSpc>
            </a:pPr>
            <a:r>
              <a:rPr lang="en-US" sz="2800" dirty="0" smtClean="0"/>
              <a:t>P3: Permanency </a:t>
            </a:r>
            <a:r>
              <a:rPr lang="en-US" sz="2800" dirty="0"/>
              <a:t>in 12 months for children in foster care for </a:t>
            </a:r>
            <a:r>
              <a:rPr lang="en-US" sz="2800" dirty="0" smtClean="0"/>
              <a:t>24 months or more </a:t>
            </a:r>
            <a:endParaRPr lang="en-US" sz="2800" dirty="0"/>
          </a:p>
          <a:p>
            <a:pPr lvl="1">
              <a:lnSpc>
                <a:spcPct val="120000"/>
              </a:lnSpc>
            </a:pPr>
            <a:r>
              <a:rPr lang="en-US" sz="2800" dirty="0" smtClean="0"/>
              <a:t>P4: Re</a:t>
            </a:r>
            <a:r>
              <a:rPr lang="en-US" sz="2800" dirty="0"/>
              <a:t>-entry </a:t>
            </a:r>
            <a:r>
              <a:rPr lang="en-US" sz="2800" dirty="0" smtClean="0"/>
              <a:t>to foster care</a:t>
            </a:r>
            <a:endParaRPr lang="en-US" sz="2800" dirty="0"/>
          </a:p>
          <a:p>
            <a:pPr lvl="1">
              <a:lnSpc>
                <a:spcPct val="120000"/>
              </a:lnSpc>
            </a:pPr>
            <a:r>
              <a:rPr lang="en-US" sz="2800" dirty="0" smtClean="0"/>
              <a:t>P5: Placement stability</a:t>
            </a:r>
            <a:endParaRPr lang="en-US" sz="2800" dirty="0"/>
          </a:p>
        </p:txBody>
      </p:sp>
    </p:spTree>
    <p:extLst>
      <p:ext uri="{BB962C8B-B14F-4D97-AF65-F5344CB8AC3E}">
        <p14:creationId xmlns:p14="http://schemas.microsoft.com/office/powerpoint/2010/main" xmlns="" val="66280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624"/>
              </a:spcBef>
            </a:pPr>
            <a:r>
              <a:rPr lang="en-US" sz="3300" dirty="0" smtClean="0"/>
              <a:t>Cohorts</a:t>
            </a:r>
          </a:p>
          <a:p>
            <a:pPr lvl="1">
              <a:lnSpc>
                <a:spcPct val="120000"/>
              </a:lnSpc>
              <a:spcBef>
                <a:spcPts val="624"/>
              </a:spcBef>
            </a:pPr>
            <a:r>
              <a:rPr lang="en-US" sz="2800" dirty="0"/>
              <a:t>In foster care during the 12-month period (S1)</a:t>
            </a:r>
          </a:p>
          <a:p>
            <a:pPr lvl="1">
              <a:lnSpc>
                <a:spcPct val="120000"/>
              </a:lnSpc>
              <a:spcBef>
                <a:spcPts val="624"/>
              </a:spcBef>
            </a:pPr>
            <a:r>
              <a:rPr lang="en-US" sz="2800" dirty="0" smtClean="0"/>
              <a:t>Children who were victims of a substantiated report of maltreatment during the 12-month period (S2)</a:t>
            </a:r>
          </a:p>
          <a:p>
            <a:pPr lvl="1">
              <a:lnSpc>
                <a:spcPct val="120000"/>
              </a:lnSpc>
              <a:spcBef>
                <a:spcPts val="624"/>
              </a:spcBef>
            </a:pPr>
            <a:r>
              <a:rPr lang="en-US" sz="2800" dirty="0"/>
              <a:t>Children entering care during the 12-month period (P1, P4, P5) </a:t>
            </a:r>
          </a:p>
          <a:p>
            <a:pPr lvl="1">
              <a:lnSpc>
                <a:spcPct val="120000"/>
              </a:lnSpc>
              <a:spcBef>
                <a:spcPts val="624"/>
              </a:spcBef>
            </a:pPr>
            <a:r>
              <a:rPr lang="en-US" sz="2800" dirty="0" smtClean="0"/>
              <a:t>In foster care on the first day of the year (P2, P3</a:t>
            </a:r>
            <a:r>
              <a:rPr lang="en-US" dirty="0" smtClean="0"/>
              <a:t>)</a:t>
            </a:r>
          </a:p>
          <a:p>
            <a:pPr>
              <a:lnSpc>
                <a:spcPct val="120000"/>
              </a:lnSpc>
              <a:spcBef>
                <a:spcPts val="624"/>
              </a:spcBef>
            </a:pPr>
            <a:r>
              <a:rPr lang="en-US" sz="3300" dirty="0" smtClean="0"/>
              <a:t>Measures</a:t>
            </a:r>
            <a:endParaRPr lang="en-US" dirty="0" smtClean="0"/>
          </a:p>
          <a:p>
            <a:pPr lvl="1">
              <a:lnSpc>
                <a:spcPct val="120000"/>
              </a:lnSpc>
              <a:spcBef>
                <a:spcPts val="624"/>
              </a:spcBef>
            </a:pPr>
            <a:r>
              <a:rPr lang="en-US" sz="2600" dirty="0" smtClean="0"/>
              <a:t>Percent (S2, P1, P2, P3, P4)</a:t>
            </a:r>
          </a:p>
          <a:p>
            <a:pPr lvl="1">
              <a:lnSpc>
                <a:spcPct val="120000"/>
              </a:lnSpc>
              <a:spcBef>
                <a:spcPts val="624"/>
              </a:spcBef>
            </a:pPr>
            <a:r>
              <a:rPr lang="en-US" sz="2600" dirty="0" smtClean="0"/>
              <a:t>Count/</a:t>
            </a:r>
            <a:r>
              <a:rPr lang="en-US" sz="2600" dirty="0"/>
              <a:t>r</a:t>
            </a:r>
            <a:r>
              <a:rPr lang="en-US" sz="2600" dirty="0" smtClean="0"/>
              <a:t>ate per day of foster care (S1, P5)</a:t>
            </a:r>
          </a:p>
          <a:p>
            <a:pPr lvl="2">
              <a:lnSpc>
                <a:spcPct val="120000"/>
              </a:lnSpc>
              <a:spcBef>
                <a:spcPts val="624"/>
              </a:spcBef>
            </a:pPr>
            <a:r>
              <a:rPr lang="en-US" sz="2300" dirty="0" smtClean="0"/>
              <a:t>Accounts for time at risk for the outcome (maltreatment in care or placement moves) using the total number of days eligible children were in care</a:t>
            </a:r>
            <a:endParaRPr lang="en-US" dirty="0" smtClean="0"/>
          </a:p>
        </p:txBody>
      </p:sp>
    </p:spTree>
    <p:extLst>
      <p:ext uri="{BB962C8B-B14F-4D97-AF65-F5344CB8AC3E}">
        <p14:creationId xmlns:p14="http://schemas.microsoft.com/office/powerpoint/2010/main" xmlns="" val="1900178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S1: Maltreatment in Foster Care</a:t>
            </a:r>
            <a:endParaRPr lang="en-US" sz="4000" dirty="0"/>
          </a:p>
        </p:txBody>
      </p:sp>
      <p:sp>
        <p:nvSpPr>
          <p:cNvPr id="4" name="Text Placeholder 3"/>
          <p:cNvSpPr>
            <a:spLocks noGrp="1"/>
          </p:cNvSpPr>
          <p:nvPr>
            <p:ph idx="1"/>
          </p:nvPr>
        </p:nvSpPr>
        <p:spPr/>
        <p:txBody>
          <a:bodyPr>
            <a:normAutofit fontScale="85000" lnSpcReduction="10000"/>
          </a:bodyPr>
          <a:lstStyle/>
          <a:p>
            <a:pPr marL="0" indent="0">
              <a:lnSpc>
                <a:spcPct val="120000"/>
              </a:lnSpc>
              <a:buNone/>
            </a:pPr>
            <a:r>
              <a:rPr lang="en-US" b="1" dirty="0"/>
              <a:t>Of all children in foster care during a 12-month period, what is the rate of victimization per day of foster care? </a:t>
            </a:r>
            <a:endParaRPr lang="en-US" sz="2800" b="1" dirty="0" smtClean="0"/>
          </a:p>
          <a:p>
            <a:pPr>
              <a:lnSpc>
                <a:spcPct val="120000"/>
              </a:lnSpc>
            </a:pPr>
            <a:r>
              <a:rPr lang="en-US" sz="2800" dirty="0" smtClean="0"/>
              <a:t>What’s changed?</a:t>
            </a:r>
          </a:p>
          <a:p>
            <a:pPr lvl="1">
              <a:lnSpc>
                <a:spcPct val="120000"/>
              </a:lnSpc>
            </a:pPr>
            <a:r>
              <a:rPr lang="en-US" sz="2400" dirty="0" smtClean="0"/>
              <a:t>Rate of maltreatment per child days in foster care vs. percentage of children not maltreated in foster care</a:t>
            </a:r>
          </a:p>
          <a:p>
            <a:pPr lvl="1">
              <a:lnSpc>
                <a:spcPct val="120000"/>
              </a:lnSpc>
            </a:pPr>
            <a:r>
              <a:rPr lang="en-US" sz="2400" dirty="0" smtClean="0"/>
              <a:t>Includes all </a:t>
            </a:r>
            <a:r>
              <a:rPr lang="en-US" sz="2400" dirty="0"/>
              <a:t>maltreatment types by any perpetrator </a:t>
            </a:r>
            <a:r>
              <a:rPr lang="en-US" sz="2400" dirty="0" smtClean="0"/>
              <a:t>vs. just maltreatment by foster parents/facility staff</a:t>
            </a:r>
          </a:p>
          <a:p>
            <a:pPr>
              <a:lnSpc>
                <a:spcPct val="120000"/>
              </a:lnSpc>
            </a:pPr>
            <a:r>
              <a:rPr lang="en-US" dirty="0" smtClean="0"/>
              <a:t>Includes all days in foster care during the year (across episodes)</a:t>
            </a:r>
          </a:p>
          <a:p>
            <a:pPr>
              <a:lnSpc>
                <a:spcPct val="120000"/>
              </a:lnSpc>
            </a:pPr>
            <a:r>
              <a:rPr lang="en-US" dirty="0" smtClean="0"/>
              <a:t>Multiple incidents of substantiated maltreatment for the same child are included in the numerator</a:t>
            </a:r>
            <a:endParaRPr lang="en-US" dirty="0"/>
          </a:p>
        </p:txBody>
      </p:sp>
    </p:spTree>
    <p:extLst>
      <p:ext uri="{BB962C8B-B14F-4D97-AF65-F5344CB8AC3E}">
        <p14:creationId xmlns:p14="http://schemas.microsoft.com/office/powerpoint/2010/main" xmlns="" val="338714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Rate Per Day of </a:t>
            </a:r>
            <a:r>
              <a:rPr lang="en-US" dirty="0"/>
              <a:t>Foster </a:t>
            </a:r>
            <a:r>
              <a:rPr lang="en-US" dirty="0" smtClean="0"/>
              <a:t>Care:</a:t>
            </a:r>
            <a:br>
              <a:rPr lang="en-US" dirty="0" smtClean="0"/>
            </a:br>
            <a:r>
              <a:rPr lang="en-US" dirty="0" smtClean="0"/>
              <a:t>Maltreatment in Foster Care</a:t>
            </a:r>
            <a:endParaRPr lang="en-US" dirty="0"/>
          </a:p>
        </p:txBody>
      </p:sp>
      <p:sp>
        <p:nvSpPr>
          <p:cNvPr id="5" name="TextBox 4"/>
          <p:cNvSpPr txBox="1"/>
          <p:nvPr/>
        </p:nvSpPr>
        <p:spPr>
          <a:xfrm>
            <a:off x="838200" y="2286000"/>
            <a:ext cx="2598387" cy="830997"/>
          </a:xfrm>
          <a:prstGeom prst="rect">
            <a:avLst/>
          </a:prstGeom>
          <a:noFill/>
        </p:spPr>
        <p:txBody>
          <a:bodyPr wrap="none" rtlCol="0">
            <a:spAutoFit/>
          </a:bodyPr>
          <a:lstStyle/>
          <a:p>
            <a:r>
              <a:rPr lang="en-US" sz="1600" dirty="0" smtClean="0">
                <a:latin typeface="+mn-lt"/>
              </a:rPr>
              <a:t>Child A </a:t>
            </a:r>
          </a:p>
          <a:p>
            <a:r>
              <a:rPr lang="en-US" sz="1600" dirty="0" smtClean="0">
                <a:latin typeface="+mn-lt"/>
              </a:rPr>
              <a:t>Days in care: 275</a:t>
            </a:r>
          </a:p>
          <a:p>
            <a:r>
              <a:rPr lang="en-US" sz="1600" dirty="0" smtClean="0">
                <a:latin typeface="+mn-lt"/>
              </a:rPr>
              <a:t>Instances of maltreatment: </a:t>
            </a:r>
            <a:r>
              <a:rPr lang="en-US" sz="1600" dirty="0">
                <a:latin typeface="+mn-lt"/>
              </a:rPr>
              <a:t>0</a:t>
            </a:r>
          </a:p>
        </p:txBody>
      </p:sp>
      <p:pic>
        <p:nvPicPr>
          <p:cNvPr id="6" name="Picture 5"/>
          <p:cNvPicPr>
            <a:picLocks noChangeAspect="1"/>
          </p:cNvPicPr>
          <p:nvPr/>
        </p:nvPicPr>
        <p:blipFill>
          <a:blip r:embed="rId3" cstate="print"/>
          <a:stretch>
            <a:fillRect/>
          </a:stretch>
        </p:blipFill>
        <p:spPr>
          <a:xfrm>
            <a:off x="415364" y="2396698"/>
            <a:ext cx="346636" cy="609600"/>
          </a:xfrm>
          <a:prstGeom prst="rect">
            <a:avLst/>
          </a:prstGeom>
        </p:spPr>
      </p:pic>
      <p:grpSp>
        <p:nvGrpSpPr>
          <p:cNvPr id="16" name="Group 15"/>
          <p:cNvGrpSpPr/>
          <p:nvPr/>
        </p:nvGrpSpPr>
        <p:grpSpPr>
          <a:xfrm>
            <a:off x="415364" y="3216454"/>
            <a:ext cx="3021223" cy="830997"/>
            <a:chOff x="415364" y="3276600"/>
            <a:chExt cx="3021223" cy="830997"/>
          </a:xfrm>
        </p:grpSpPr>
        <p:sp>
          <p:nvSpPr>
            <p:cNvPr id="7" name="TextBox 6"/>
            <p:cNvSpPr txBox="1"/>
            <p:nvPr/>
          </p:nvSpPr>
          <p:spPr>
            <a:xfrm>
              <a:off x="838200" y="3276600"/>
              <a:ext cx="2598387" cy="830997"/>
            </a:xfrm>
            <a:prstGeom prst="rect">
              <a:avLst/>
            </a:prstGeom>
            <a:noFill/>
          </p:spPr>
          <p:txBody>
            <a:bodyPr wrap="none" rtlCol="0">
              <a:spAutoFit/>
            </a:bodyPr>
            <a:lstStyle/>
            <a:p>
              <a:r>
                <a:rPr lang="en-US" sz="1600" dirty="0" smtClean="0">
                  <a:latin typeface="+mn-lt"/>
                </a:rPr>
                <a:t>Child B</a:t>
              </a:r>
            </a:p>
            <a:p>
              <a:r>
                <a:rPr lang="en-US" sz="1600" dirty="0" smtClean="0">
                  <a:latin typeface="+mn-lt"/>
                </a:rPr>
                <a:t>Days in care: 45</a:t>
              </a:r>
            </a:p>
            <a:p>
              <a:r>
                <a:rPr lang="en-US" sz="1600" dirty="0" smtClean="0">
                  <a:latin typeface="+mn-lt"/>
                </a:rPr>
                <a:t>Instances of maltreatment: 1</a:t>
              </a:r>
              <a:endParaRPr lang="en-US" sz="1600" dirty="0">
                <a:latin typeface="+mn-lt"/>
              </a:endParaRPr>
            </a:p>
          </p:txBody>
        </p:sp>
        <p:pic>
          <p:nvPicPr>
            <p:cNvPr id="8" name="Picture 7"/>
            <p:cNvPicPr>
              <a:picLocks noChangeAspect="1"/>
            </p:cNvPicPr>
            <p:nvPr/>
          </p:nvPicPr>
          <p:blipFill>
            <a:blip r:embed="rId3" cstate="print">
              <a:duotone>
                <a:prstClr val="black"/>
                <a:schemeClr val="accent1">
                  <a:tint val="45000"/>
                  <a:satMod val="400000"/>
                </a:schemeClr>
              </a:duotone>
            </a:blip>
            <a:stretch>
              <a:fillRect/>
            </a:stretch>
          </p:blipFill>
          <p:spPr>
            <a:xfrm>
              <a:off x="415364" y="3387298"/>
              <a:ext cx="346636" cy="609600"/>
            </a:xfrm>
            <a:prstGeom prst="rect">
              <a:avLst/>
            </a:prstGeom>
          </p:spPr>
        </p:pic>
      </p:grpSp>
      <p:grpSp>
        <p:nvGrpSpPr>
          <p:cNvPr id="15" name="Group 14"/>
          <p:cNvGrpSpPr/>
          <p:nvPr/>
        </p:nvGrpSpPr>
        <p:grpSpPr>
          <a:xfrm>
            <a:off x="415364" y="4146908"/>
            <a:ext cx="3021223" cy="830997"/>
            <a:chOff x="415364" y="4343400"/>
            <a:chExt cx="3021223" cy="830997"/>
          </a:xfrm>
        </p:grpSpPr>
        <p:sp>
          <p:nvSpPr>
            <p:cNvPr id="9" name="TextBox 8"/>
            <p:cNvSpPr txBox="1"/>
            <p:nvPr/>
          </p:nvSpPr>
          <p:spPr>
            <a:xfrm>
              <a:off x="838200" y="4343400"/>
              <a:ext cx="2598387" cy="830997"/>
            </a:xfrm>
            <a:prstGeom prst="rect">
              <a:avLst/>
            </a:prstGeom>
            <a:noFill/>
          </p:spPr>
          <p:txBody>
            <a:bodyPr wrap="none" rtlCol="0">
              <a:spAutoFit/>
            </a:bodyPr>
            <a:lstStyle/>
            <a:p>
              <a:r>
                <a:rPr lang="en-US" sz="1600" dirty="0" smtClean="0">
                  <a:latin typeface="+mn-lt"/>
                </a:rPr>
                <a:t>Child C</a:t>
              </a:r>
            </a:p>
            <a:p>
              <a:r>
                <a:rPr lang="en-US" sz="1600" dirty="0" smtClean="0">
                  <a:latin typeface="+mn-lt"/>
                </a:rPr>
                <a:t>Days in care: 310</a:t>
              </a:r>
            </a:p>
            <a:p>
              <a:r>
                <a:rPr lang="en-US" sz="1600" dirty="0" smtClean="0">
                  <a:latin typeface="+mn-lt"/>
                </a:rPr>
                <a:t>Instances of maltreatment: 2</a:t>
              </a:r>
              <a:endParaRPr lang="en-US" sz="1600" dirty="0">
                <a:latin typeface="+mn-lt"/>
              </a:endParaRPr>
            </a:p>
          </p:txBody>
        </p:sp>
        <p:pic>
          <p:nvPicPr>
            <p:cNvPr id="10" name="Picture 9"/>
            <p:cNvPicPr>
              <a:picLocks noChangeAspect="1"/>
            </p:cNvPicPr>
            <p:nvPr/>
          </p:nvPicPr>
          <p:blipFill>
            <a:blip r:embed="rId3" cstate="print">
              <a:duotone>
                <a:prstClr val="black"/>
                <a:schemeClr val="accent3">
                  <a:tint val="45000"/>
                  <a:satMod val="400000"/>
                </a:schemeClr>
              </a:duotone>
            </a:blip>
            <a:stretch>
              <a:fillRect/>
            </a:stretch>
          </p:blipFill>
          <p:spPr>
            <a:xfrm>
              <a:off x="415364" y="4454098"/>
              <a:ext cx="346636" cy="609600"/>
            </a:xfrm>
            <a:prstGeom prst="rect">
              <a:avLst/>
            </a:prstGeom>
          </p:spPr>
        </p:pic>
      </p:grpSp>
      <p:grpSp>
        <p:nvGrpSpPr>
          <p:cNvPr id="14" name="Group 13"/>
          <p:cNvGrpSpPr/>
          <p:nvPr/>
        </p:nvGrpSpPr>
        <p:grpSpPr>
          <a:xfrm>
            <a:off x="415364" y="5077361"/>
            <a:ext cx="3021223" cy="1323439"/>
            <a:chOff x="415364" y="5417403"/>
            <a:chExt cx="3021223" cy="1323439"/>
          </a:xfrm>
        </p:grpSpPr>
        <p:sp>
          <p:nvSpPr>
            <p:cNvPr id="11" name="TextBox 10"/>
            <p:cNvSpPr txBox="1"/>
            <p:nvPr/>
          </p:nvSpPr>
          <p:spPr>
            <a:xfrm>
              <a:off x="838200" y="5417403"/>
              <a:ext cx="2598387" cy="1323439"/>
            </a:xfrm>
            <a:prstGeom prst="rect">
              <a:avLst/>
            </a:prstGeom>
            <a:noFill/>
          </p:spPr>
          <p:txBody>
            <a:bodyPr wrap="none" rtlCol="0">
              <a:spAutoFit/>
            </a:bodyPr>
            <a:lstStyle/>
            <a:p>
              <a:r>
                <a:rPr lang="en-US" sz="1600" dirty="0" smtClean="0">
                  <a:latin typeface="+mn-lt"/>
                </a:rPr>
                <a:t>Child D </a:t>
              </a:r>
            </a:p>
            <a:p>
              <a:r>
                <a:rPr lang="en-US" sz="1600" dirty="0" smtClean="0">
                  <a:latin typeface="+mn-lt"/>
                </a:rPr>
                <a:t>Days in care (episode 1): 95</a:t>
              </a:r>
            </a:p>
            <a:p>
              <a:r>
                <a:rPr lang="en-US" sz="1600" dirty="0">
                  <a:latin typeface="+mn-lt"/>
                </a:rPr>
                <a:t>Instances of maltreatment: </a:t>
              </a:r>
              <a:r>
                <a:rPr lang="en-US" sz="1600" dirty="0" smtClean="0">
                  <a:latin typeface="+mn-lt"/>
                </a:rPr>
                <a:t>0</a:t>
              </a:r>
            </a:p>
            <a:p>
              <a:r>
                <a:rPr lang="en-US" sz="1600" dirty="0" smtClean="0">
                  <a:latin typeface="+mn-lt"/>
                </a:rPr>
                <a:t>Days in care (episode 2): 188</a:t>
              </a:r>
            </a:p>
            <a:p>
              <a:r>
                <a:rPr lang="en-US" sz="1600" dirty="0" smtClean="0">
                  <a:latin typeface="+mn-lt"/>
                </a:rPr>
                <a:t>Instances of maltreatment: 0</a:t>
              </a:r>
              <a:endParaRPr lang="en-US" sz="1600" dirty="0">
                <a:latin typeface="+mn-lt"/>
              </a:endParaRPr>
            </a:p>
          </p:txBody>
        </p:sp>
        <p:pic>
          <p:nvPicPr>
            <p:cNvPr id="12" name="Picture 11"/>
            <p:cNvPicPr>
              <a:picLocks noChangeAspect="1"/>
            </p:cNvPicPr>
            <p:nvPr/>
          </p:nvPicPr>
          <p:blipFill>
            <a:blip r:embed="rId3" cstate="print">
              <a:duotone>
                <a:prstClr val="black"/>
                <a:schemeClr val="accent4">
                  <a:tint val="45000"/>
                  <a:satMod val="400000"/>
                </a:schemeClr>
              </a:duotone>
            </a:blip>
            <a:stretch>
              <a:fillRect/>
            </a:stretch>
          </p:blipFill>
          <p:spPr>
            <a:xfrm>
              <a:off x="415364" y="5528101"/>
              <a:ext cx="346636" cy="609600"/>
            </a:xfrm>
            <a:prstGeom prst="rect">
              <a:avLst/>
            </a:prstGeom>
          </p:spPr>
        </p:pic>
      </p:grpSp>
      <p:sp>
        <p:nvSpPr>
          <p:cNvPr id="13" name="TextBox 12"/>
          <p:cNvSpPr txBox="1"/>
          <p:nvPr/>
        </p:nvSpPr>
        <p:spPr>
          <a:xfrm>
            <a:off x="363553" y="1600200"/>
            <a:ext cx="7113696" cy="461665"/>
          </a:xfrm>
          <a:prstGeom prst="rect">
            <a:avLst/>
          </a:prstGeom>
          <a:noFill/>
        </p:spPr>
        <p:txBody>
          <a:bodyPr wrap="none" rtlCol="0">
            <a:spAutoFit/>
          </a:bodyPr>
          <a:lstStyle/>
          <a:p>
            <a:r>
              <a:rPr lang="en-US" sz="2400" b="1" dirty="0" smtClean="0">
                <a:latin typeface="+mn-lt"/>
              </a:rPr>
              <a:t>Cohort: Children in Care Between Oct 2012 – Sep 2013</a:t>
            </a:r>
            <a:endParaRPr lang="en-US" sz="2400" b="1" dirty="0">
              <a:latin typeface="+mn-lt"/>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4343400" y="5341203"/>
            <a:ext cx="3606426" cy="830997"/>
          </a:xfrm>
          <a:prstGeom prst="rect">
            <a:avLst/>
          </a:prstGeom>
          <a:noFill/>
        </p:spPr>
        <p:txBody>
          <a:bodyPr wrap="none" rtlCol="0">
            <a:spAutoFit/>
          </a:bodyPr>
          <a:lstStyle/>
          <a:p>
            <a:r>
              <a:rPr lang="en-US" sz="2400" b="1" dirty="0" smtClean="0">
                <a:solidFill>
                  <a:schemeClr val="accent6">
                    <a:lumMod val="75000"/>
                  </a:schemeClr>
                </a:solidFill>
                <a:latin typeface="+mn-lt"/>
              </a:rPr>
              <a:t>328.6 victimizations per </a:t>
            </a:r>
          </a:p>
          <a:p>
            <a:r>
              <a:rPr lang="en-US" sz="2400" b="1" dirty="0" smtClean="0">
                <a:solidFill>
                  <a:schemeClr val="accent6">
                    <a:lumMod val="75000"/>
                  </a:schemeClr>
                </a:solidFill>
                <a:latin typeface="+mn-lt"/>
              </a:rPr>
              <a:t>100,000 days in foster care</a:t>
            </a:r>
          </a:p>
        </p:txBody>
      </p:sp>
      <p:grpSp>
        <p:nvGrpSpPr>
          <p:cNvPr id="32" name="Group 31"/>
          <p:cNvGrpSpPr/>
          <p:nvPr/>
        </p:nvGrpSpPr>
        <p:grpSpPr>
          <a:xfrm>
            <a:off x="4419600" y="2305734"/>
            <a:ext cx="3276001" cy="584776"/>
            <a:chOff x="4648200" y="2305734"/>
            <a:chExt cx="3276001" cy="584776"/>
          </a:xfrm>
        </p:grpSpPr>
        <p:sp>
          <p:nvSpPr>
            <p:cNvPr id="19" name="TextBox 18"/>
            <p:cNvSpPr txBox="1"/>
            <p:nvPr/>
          </p:nvSpPr>
          <p:spPr>
            <a:xfrm>
              <a:off x="5105400" y="2305734"/>
              <a:ext cx="2818801" cy="584776"/>
            </a:xfrm>
            <a:prstGeom prst="rect">
              <a:avLst/>
            </a:prstGeom>
            <a:noFill/>
          </p:spPr>
          <p:txBody>
            <a:bodyPr wrap="none" rtlCol="0">
              <a:spAutoFit/>
            </a:bodyPr>
            <a:lstStyle/>
            <a:p>
              <a:r>
                <a:rPr lang="en-US" sz="1600" dirty="0" smtClean="0">
                  <a:latin typeface="+mn-lt"/>
                </a:rPr>
                <a:t>Denominator: total days in care </a:t>
              </a:r>
            </a:p>
            <a:p>
              <a:r>
                <a:rPr lang="en-US" sz="1600" dirty="0" smtClean="0">
                  <a:solidFill>
                    <a:srgbClr val="376092"/>
                  </a:solidFill>
                  <a:latin typeface="+mn-lt"/>
                </a:rPr>
                <a:t>275 + 45 + 310 + 95 + 188 = </a:t>
              </a:r>
              <a:r>
                <a:rPr lang="en-US" sz="1600" b="1" dirty="0" smtClean="0">
                  <a:solidFill>
                    <a:schemeClr val="accent6">
                      <a:lumMod val="75000"/>
                    </a:schemeClr>
                  </a:solidFill>
                  <a:latin typeface="+mn-lt"/>
                </a:rPr>
                <a:t>913</a:t>
              </a:r>
              <a:endParaRPr lang="en-US" sz="1600" dirty="0">
                <a:solidFill>
                  <a:schemeClr val="accent6">
                    <a:lumMod val="75000"/>
                  </a:schemeClr>
                </a:solidFill>
                <a:latin typeface="+mn-lt"/>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chemeClr val="accent1">
                      <a:lumMod val="75000"/>
                    </a:schemeClr>
                  </a:solidFill>
                  <a:latin typeface="+mn-lt"/>
                </a:rPr>
                <a:t>1</a:t>
              </a:r>
              <a:endParaRPr lang="en-US" sz="3200" b="1" dirty="0">
                <a:solidFill>
                  <a:schemeClr val="accent1">
                    <a:lumMod val="75000"/>
                  </a:schemeClr>
                </a:solidFill>
                <a:latin typeface="+mn-lt"/>
              </a:endParaRPr>
            </a:p>
          </p:txBody>
        </p:sp>
      </p:grpSp>
      <p:grpSp>
        <p:nvGrpSpPr>
          <p:cNvPr id="30" name="Group 29"/>
          <p:cNvGrpSpPr/>
          <p:nvPr/>
        </p:nvGrpSpPr>
        <p:grpSpPr>
          <a:xfrm>
            <a:off x="4419600" y="3055034"/>
            <a:ext cx="3871516" cy="584776"/>
            <a:chOff x="4648200" y="3055034"/>
            <a:chExt cx="3871516" cy="584776"/>
          </a:xfrm>
        </p:grpSpPr>
        <p:sp>
          <p:nvSpPr>
            <p:cNvPr id="20" name="TextBox 19"/>
            <p:cNvSpPr txBox="1"/>
            <p:nvPr/>
          </p:nvSpPr>
          <p:spPr>
            <a:xfrm>
              <a:off x="5105400" y="3055034"/>
              <a:ext cx="3414316" cy="584776"/>
            </a:xfrm>
            <a:prstGeom prst="rect">
              <a:avLst/>
            </a:prstGeom>
            <a:noFill/>
          </p:spPr>
          <p:txBody>
            <a:bodyPr wrap="none" rtlCol="0">
              <a:spAutoFit/>
            </a:bodyPr>
            <a:lstStyle/>
            <a:p>
              <a:r>
                <a:rPr lang="en-US" sz="1600" dirty="0" smtClean="0">
                  <a:latin typeface="+mn-lt"/>
                </a:rPr>
                <a:t>Numerator: instances of maltreatment </a:t>
              </a:r>
            </a:p>
            <a:p>
              <a:r>
                <a:rPr lang="en-US" sz="1600" dirty="0" smtClean="0">
                  <a:solidFill>
                    <a:srgbClr val="376092"/>
                  </a:solidFill>
                  <a:latin typeface="+mn-lt"/>
                </a:rPr>
                <a:t>0 + 1 + 2 + 0 + 0 =</a:t>
              </a:r>
              <a:r>
                <a:rPr lang="en-US" sz="1600" dirty="0" smtClean="0">
                  <a:latin typeface="+mn-lt"/>
                </a:rPr>
                <a:t> </a:t>
              </a:r>
              <a:r>
                <a:rPr lang="en-US" sz="1600" b="1" dirty="0">
                  <a:solidFill>
                    <a:srgbClr val="E46C0A"/>
                  </a:solidFill>
                  <a:latin typeface="+mn-lt"/>
                </a:rPr>
                <a:t>3</a:t>
              </a:r>
              <a:endParaRPr lang="en-US" sz="1600" b="1" dirty="0" smtClean="0">
                <a:solidFill>
                  <a:srgbClr val="E46C0A"/>
                </a:solidFill>
                <a:latin typeface="+mn-lt"/>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chemeClr val="accent1">
                      <a:lumMod val="75000"/>
                    </a:schemeClr>
                  </a:solidFill>
                  <a:latin typeface="+mn-lt"/>
                </a:rPr>
                <a:t>2</a:t>
              </a:r>
            </a:p>
          </p:txBody>
        </p:sp>
      </p:grpSp>
      <p:grpSp>
        <p:nvGrpSpPr>
          <p:cNvPr id="29" name="Group 28"/>
          <p:cNvGrpSpPr/>
          <p:nvPr/>
        </p:nvGrpSpPr>
        <p:grpSpPr>
          <a:xfrm>
            <a:off x="4419600" y="3804334"/>
            <a:ext cx="4538566" cy="584776"/>
            <a:chOff x="4648200" y="3804334"/>
            <a:chExt cx="4538566" cy="584776"/>
          </a:xfrm>
        </p:grpSpPr>
        <p:sp>
          <p:nvSpPr>
            <p:cNvPr id="21" name="TextBox 20"/>
            <p:cNvSpPr txBox="1"/>
            <p:nvPr/>
          </p:nvSpPr>
          <p:spPr>
            <a:xfrm>
              <a:off x="5105400" y="3804334"/>
              <a:ext cx="4081366" cy="584776"/>
            </a:xfrm>
            <a:prstGeom prst="rect">
              <a:avLst/>
            </a:prstGeom>
            <a:noFill/>
          </p:spPr>
          <p:txBody>
            <a:bodyPr wrap="none" rtlCol="0">
              <a:spAutoFit/>
            </a:bodyPr>
            <a:lstStyle/>
            <a:p>
              <a:r>
                <a:rPr lang="en-US" sz="1600" dirty="0" smtClean="0">
                  <a:latin typeface="+mn-lt"/>
                </a:rPr>
                <a:t>Calculate rate of maltreatment per day in care</a:t>
              </a:r>
            </a:p>
            <a:p>
              <a:r>
                <a:rPr lang="en-US" sz="1600" dirty="0">
                  <a:solidFill>
                    <a:srgbClr val="376092"/>
                  </a:solidFill>
                  <a:latin typeface="+mn-lt"/>
                </a:rPr>
                <a:t>3</a:t>
              </a:r>
              <a:r>
                <a:rPr lang="en-US" sz="1600" dirty="0" smtClean="0">
                  <a:solidFill>
                    <a:srgbClr val="376092"/>
                  </a:solidFill>
                  <a:latin typeface="+mn-lt"/>
                </a:rPr>
                <a:t> / 913 =</a:t>
              </a:r>
              <a:r>
                <a:rPr lang="en-US" sz="1600" dirty="0" smtClean="0">
                  <a:latin typeface="+mn-lt"/>
                </a:rPr>
                <a:t>  </a:t>
              </a:r>
              <a:r>
                <a:rPr lang="en-US" sz="1600" b="1" dirty="0" smtClean="0">
                  <a:solidFill>
                    <a:schemeClr val="accent6">
                      <a:lumMod val="75000"/>
                    </a:schemeClr>
                  </a:solidFill>
                  <a:latin typeface="+mn-lt"/>
                </a:rPr>
                <a:t>0.003286</a:t>
              </a: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chemeClr val="accent1">
                      <a:lumMod val="75000"/>
                    </a:schemeClr>
                  </a:solidFill>
                  <a:latin typeface="+mn-lt"/>
                </a:rPr>
                <a:t>3</a:t>
              </a:r>
            </a:p>
          </p:txBody>
        </p:sp>
      </p:grpSp>
      <p:grpSp>
        <p:nvGrpSpPr>
          <p:cNvPr id="28" name="Group 27"/>
          <p:cNvGrpSpPr/>
          <p:nvPr/>
        </p:nvGrpSpPr>
        <p:grpSpPr>
          <a:xfrm>
            <a:off x="4419600" y="4553634"/>
            <a:ext cx="2957504" cy="584776"/>
            <a:chOff x="4648200" y="4553634"/>
            <a:chExt cx="2957504" cy="584776"/>
          </a:xfrm>
        </p:grpSpPr>
        <p:sp>
          <p:nvSpPr>
            <p:cNvPr id="22" name="TextBox 21"/>
            <p:cNvSpPr txBox="1"/>
            <p:nvPr/>
          </p:nvSpPr>
          <p:spPr>
            <a:xfrm>
              <a:off x="5105400" y="4553634"/>
              <a:ext cx="2500304" cy="584776"/>
            </a:xfrm>
            <a:prstGeom prst="rect">
              <a:avLst/>
            </a:prstGeom>
            <a:noFill/>
          </p:spPr>
          <p:txBody>
            <a:bodyPr wrap="none" rtlCol="0">
              <a:spAutoFit/>
            </a:bodyPr>
            <a:lstStyle/>
            <a:p>
              <a:r>
                <a:rPr lang="en-US" sz="1600" dirty="0" smtClean="0">
                  <a:latin typeface="+mn-lt"/>
                </a:rPr>
                <a:t>Multiply by 100,000</a:t>
              </a:r>
            </a:p>
            <a:p>
              <a:r>
                <a:rPr lang="en-US" sz="1600" dirty="0" smtClean="0">
                  <a:solidFill>
                    <a:srgbClr val="376092"/>
                  </a:solidFill>
                  <a:latin typeface="+mn-lt"/>
                </a:rPr>
                <a:t>0.003286 * 100,000 =</a:t>
              </a:r>
              <a:r>
                <a:rPr lang="en-US" sz="1600" dirty="0" smtClean="0">
                  <a:latin typeface="+mn-lt"/>
                </a:rPr>
                <a:t> </a:t>
              </a:r>
              <a:r>
                <a:rPr lang="en-US" sz="1600" b="1" dirty="0" smtClean="0">
                  <a:solidFill>
                    <a:schemeClr val="accent6">
                      <a:lumMod val="75000"/>
                    </a:schemeClr>
                  </a:solidFill>
                  <a:latin typeface="+mn-lt"/>
                </a:rPr>
                <a:t>328.6</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chemeClr val="accent1">
                      <a:lumMod val="75000"/>
                    </a:schemeClr>
                  </a:solidFill>
                  <a:latin typeface="+mn-lt"/>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97507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Maltreatment in Foster Care:</a:t>
            </a:r>
            <a:br>
              <a:rPr lang="en-US" sz="3200" dirty="0" smtClean="0"/>
            </a:br>
            <a:r>
              <a:rPr lang="en-US" sz="3200" dirty="0" smtClean="0"/>
              <a:t>Example – Children in Care Oct 2012-Sep 2013</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02177253"/>
              </p:ext>
            </p:extLst>
          </p:nvPr>
        </p:nvGraphicFramePr>
        <p:xfrm>
          <a:off x="228600" y="1600201"/>
          <a:ext cx="8686800" cy="3912870"/>
        </p:xfrm>
        <a:graphic>
          <a:graphicData uri="http://schemas.openxmlformats.org/drawingml/2006/table">
            <a:tbl>
              <a:tblPr firstRow="1" bandRow="1">
                <a:tableStyleId>{5C22544A-7EE6-4342-B048-85BDC9FD1C3A}</a:tableStyleId>
              </a:tblPr>
              <a:tblGrid>
                <a:gridCol w="2819400"/>
                <a:gridCol w="1173480"/>
                <a:gridCol w="1173480"/>
                <a:gridCol w="1173480"/>
                <a:gridCol w="1173480"/>
                <a:gridCol w="1173480"/>
              </a:tblGrid>
              <a:tr h="533400">
                <a:tc>
                  <a:txBody>
                    <a:bodyPr/>
                    <a:lstStyle/>
                    <a:p>
                      <a:endParaRPr lang="en-US" sz="1800" dirty="0"/>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A</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B</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C</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D (1)</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D (2)</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Entry date</a:t>
                      </a:r>
                      <a:endParaRPr lang="en-US" sz="1600" baseline="0" dirty="0" smtClean="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12/17/12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1/15/13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11/24/12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5/9/12**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5/21/13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Exit date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2/19/13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1/4/13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11/24/13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18</a:t>
                      </a:r>
                      <a:r>
                        <a:rPr lang="en-US" sz="1600" baseline="30000" dirty="0" smtClean="0"/>
                        <a:t>th</a:t>
                      </a:r>
                      <a:r>
                        <a:rPr lang="en-US" sz="1600" dirty="0" smtClean="0"/>
                        <a:t> birthday</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9/19/13*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Age at entry/1</a:t>
                      </a:r>
                      <a:r>
                        <a:rPr lang="en-US" sz="1600" baseline="30000" dirty="0" smtClean="0"/>
                        <a:t>st</a:t>
                      </a:r>
                      <a:r>
                        <a:rPr lang="en-US" sz="1600" dirty="0" smtClean="0"/>
                        <a:t> day</a:t>
                      </a:r>
                      <a:r>
                        <a:rPr lang="en-US" sz="1600" baseline="0" dirty="0" smtClean="0"/>
                        <a:t> of year</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17</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8</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Total days 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275</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45</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310</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95</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188</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Substantiated reports</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0</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0</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1600" dirty="0" smtClean="0"/>
                        <a:t>Date of report</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1/18/13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1/30/13</a:t>
                      </a:r>
                    </a:p>
                    <a:p>
                      <a:pPr algn="ctr"/>
                      <a:r>
                        <a:rPr lang="en-US" sz="1600" dirty="0" smtClean="0"/>
                        <a:t>6/15/13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5/24/13***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228600" y="5562600"/>
            <a:ext cx="7794710" cy="738664"/>
          </a:xfrm>
          <a:prstGeom prst="rect">
            <a:avLst/>
          </a:prstGeom>
          <a:noFill/>
        </p:spPr>
        <p:txBody>
          <a:bodyPr wrap="none" rtlCol="0">
            <a:spAutoFit/>
          </a:bodyPr>
          <a:lstStyle/>
          <a:p>
            <a:r>
              <a:rPr lang="en-US" sz="1400" dirty="0" smtClean="0">
                <a:latin typeface="+mn-lt"/>
              </a:rPr>
              <a:t>*Day count ends at 18</a:t>
            </a:r>
            <a:r>
              <a:rPr lang="en-US" sz="1400" baseline="30000" dirty="0" smtClean="0">
                <a:latin typeface="+mn-lt"/>
              </a:rPr>
              <a:t>th</a:t>
            </a:r>
            <a:r>
              <a:rPr lang="en-US" sz="1400" dirty="0" smtClean="0">
                <a:latin typeface="+mn-lt"/>
              </a:rPr>
              <a:t> birthday</a:t>
            </a:r>
          </a:p>
          <a:p>
            <a:r>
              <a:rPr lang="en-US" sz="1400" dirty="0" smtClean="0">
                <a:latin typeface="+mn-lt"/>
              </a:rPr>
              <a:t>**Day count starts on the first day of the 12-month period</a:t>
            </a:r>
          </a:p>
          <a:p>
            <a:r>
              <a:rPr lang="en-US" sz="1400" dirty="0" smtClean="0">
                <a:latin typeface="+mn-lt"/>
              </a:rPr>
              <a:t>***</a:t>
            </a:r>
            <a:r>
              <a:rPr lang="en-US" sz="1400" dirty="0" smtClean="0">
                <a:solidFill>
                  <a:srgbClr val="000000"/>
                </a:solidFill>
                <a:latin typeface="+mn-lt"/>
                <a:ea typeface="Lucida Grande"/>
                <a:cs typeface="Lucida Grande"/>
              </a:rPr>
              <a:t>Instance of maltreatment is excluded because it was reported </a:t>
            </a:r>
            <a:r>
              <a:rPr lang="en-US" sz="1400" dirty="0">
                <a:solidFill>
                  <a:srgbClr val="000000"/>
                </a:solidFill>
                <a:latin typeface="+mn-lt"/>
                <a:ea typeface="Lucida Grande"/>
                <a:cs typeface="Lucida Grande"/>
              </a:rPr>
              <a:t>within 7 days of foster care </a:t>
            </a:r>
            <a:r>
              <a:rPr lang="en-US" sz="1400" dirty="0" smtClean="0">
                <a:solidFill>
                  <a:srgbClr val="000000"/>
                </a:solidFill>
                <a:latin typeface="+mn-lt"/>
                <a:ea typeface="Lucida Grande"/>
                <a:cs typeface="Lucida Grande"/>
              </a:rPr>
              <a:t>placement</a:t>
            </a:r>
            <a:endParaRPr lang="en-US" sz="1400" dirty="0">
              <a:latin typeface="+mn-lt"/>
            </a:endParaRPr>
          </a:p>
        </p:txBody>
      </p:sp>
    </p:spTree>
    <p:extLst>
      <p:ext uri="{BB962C8B-B14F-4D97-AF65-F5344CB8AC3E}">
        <p14:creationId xmlns:p14="http://schemas.microsoft.com/office/powerpoint/2010/main" xmlns="" val="2428439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0" dirty="0" smtClean="0"/>
              <a:t>S2</a:t>
            </a:r>
            <a:r>
              <a:rPr lang="en-US" b="0" dirty="0"/>
              <a:t>: </a:t>
            </a:r>
            <a:r>
              <a:rPr lang="en-US" b="0" dirty="0" smtClean="0"/>
              <a:t>Recurrence of </a:t>
            </a:r>
            <a:r>
              <a:rPr lang="en-US" b="0" dirty="0"/>
              <a:t>Maltreatment</a:t>
            </a:r>
          </a:p>
        </p:txBody>
      </p:sp>
      <p:sp>
        <p:nvSpPr>
          <p:cNvPr id="11" name="Content Placeholder 10"/>
          <p:cNvSpPr>
            <a:spLocks noGrp="1"/>
          </p:cNvSpPr>
          <p:nvPr>
            <p:ph idx="1"/>
          </p:nvPr>
        </p:nvSpPr>
        <p:spPr/>
        <p:txBody>
          <a:bodyPr>
            <a:normAutofit/>
          </a:bodyPr>
          <a:lstStyle/>
          <a:p>
            <a:pPr marL="0" indent="0">
              <a:buNone/>
            </a:pPr>
            <a:r>
              <a:rPr lang="en-US" b="1" dirty="0"/>
              <a:t>Of all children who were victims of a substantiated report of maltreatment during a 12-month reporting period, what percent were victims of another substantiated maltreatment allegation within 12 months of their initial report?</a:t>
            </a:r>
          </a:p>
          <a:p>
            <a:r>
              <a:rPr lang="en-US" dirty="0" smtClean="0"/>
              <a:t>What’s </a:t>
            </a:r>
            <a:r>
              <a:rPr lang="en-US" dirty="0"/>
              <a:t>changed</a:t>
            </a:r>
            <a:r>
              <a:rPr lang="en-US" dirty="0" smtClean="0"/>
              <a:t>?</a:t>
            </a:r>
          </a:p>
          <a:p>
            <a:pPr lvl="1"/>
            <a:r>
              <a:rPr lang="en-US" dirty="0"/>
              <a:t>W</a:t>
            </a:r>
            <a:r>
              <a:rPr lang="en-US" dirty="0" smtClean="0"/>
              <a:t>indow </a:t>
            </a:r>
            <a:r>
              <a:rPr lang="en-US" dirty="0"/>
              <a:t>is 12 months vs. 6 </a:t>
            </a:r>
            <a:r>
              <a:rPr lang="en-US" dirty="0" smtClean="0"/>
              <a:t>months</a:t>
            </a:r>
          </a:p>
          <a:p>
            <a:pPr lvl="1"/>
            <a:r>
              <a:rPr lang="en-US" dirty="0" smtClean="0"/>
              <a:t>Recurrence vs. no recurrence</a:t>
            </a: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686124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Measuring Recurrence:</a:t>
            </a:r>
            <a:br>
              <a:rPr lang="en-US" sz="3600" dirty="0" smtClean="0"/>
            </a:br>
            <a:r>
              <a:rPr lang="en-US" sz="3600" dirty="0" smtClean="0"/>
              <a:t>6-Month to 12-Month Window</a:t>
            </a:r>
            <a:endParaRPr lang="en-US" sz="3600" dirty="0"/>
          </a:p>
        </p:txBody>
      </p:sp>
      <p:sp>
        <p:nvSpPr>
          <p:cNvPr id="3" name="Content Placeholder 2"/>
          <p:cNvSpPr>
            <a:spLocks noGrp="1"/>
          </p:cNvSpPr>
          <p:nvPr>
            <p:ph idx="1"/>
          </p:nvPr>
        </p:nvSpPr>
        <p:spPr/>
        <p:txBody>
          <a:bodyPr/>
          <a:lstStyle/>
          <a:p>
            <a:r>
              <a:rPr lang="en-US" dirty="0" smtClean="0"/>
              <a:t>State and County performance will appear to decline when comparing CFSR2 measure S1.1 to CFSR3 measure S1</a:t>
            </a:r>
          </a:p>
          <a:p>
            <a:r>
              <a:rPr lang="en-US" dirty="0" smtClean="0"/>
              <a:t>The longer </a:t>
            </a:r>
            <a:r>
              <a:rPr lang="en-US" dirty="0"/>
              <a:t>follow up exposure </a:t>
            </a:r>
            <a:r>
              <a:rPr lang="en-US" dirty="0" smtClean="0"/>
              <a:t>time in the revised measure (12 months vs. 6 months) </a:t>
            </a:r>
            <a:r>
              <a:rPr lang="en-US" dirty="0"/>
              <a:t>increases the likelihood that children will experience recurrence of </a:t>
            </a:r>
            <a:r>
              <a:rPr lang="en-US" dirty="0" smtClean="0"/>
              <a:t>maltreatment</a:t>
            </a:r>
            <a:endParaRPr lang="en-US" dirty="0"/>
          </a:p>
        </p:txBody>
      </p:sp>
    </p:spTree>
    <p:extLst>
      <p:ext uri="{BB962C8B-B14F-4D97-AF65-F5344CB8AC3E}">
        <p14:creationId xmlns:p14="http://schemas.microsoft.com/office/powerpoint/2010/main" xmlns="" val="124173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854" y="228600"/>
            <a:ext cx="8179746"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652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CFSRs?</a:t>
            </a:r>
            <a:endParaRPr lang="en-US" dirty="0"/>
          </a:p>
        </p:txBody>
      </p:sp>
      <p:sp>
        <p:nvSpPr>
          <p:cNvPr id="3" name="Content Placeholder 2"/>
          <p:cNvSpPr>
            <a:spLocks noGrp="1"/>
          </p:cNvSpPr>
          <p:nvPr>
            <p:ph idx="1"/>
          </p:nvPr>
        </p:nvSpPr>
        <p:spPr/>
        <p:txBody>
          <a:bodyPr>
            <a:normAutofit fontScale="70000" lnSpcReduction="20000"/>
          </a:bodyPr>
          <a:lstStyle/>
          <a:p>
            <a:pPr>
              <a:lnSpc>
                <a:spcPct val="130000"/>
              </a:lnSpc>
            </a:pPr>
            <a:r>
              <a:rPr lang="en-US" dirty="0" smtClean="0"/>
              <a:t>Amendments to the Social Security Act in 1994 mandated the U.S. Department of Health and Human Services (USDHHS) to determine a process for ensuring conformity with titles IV-B and IV-E of the </a:t>
            </a:r>
            <a:r>
              <a:rPr lang="en-US" dirty="0"/>
              <a:t>Social Security Act </a:t>
            </a:r>
            <a:endParaRPr lang="en-US" dirty="0" smtClean="0"/>
          </a:p>
          <a:p>
            <a:pPr>
              <a:lnSpc>
                <a:spcPct val="130000"/>
              </a:lnSpc>
            </a:pPr>
            <a:r>
              <a:rPr lang="en-US" dirty="0" smtClean="0"/>
              <a:t>The Adoption and Safe Families Act of 1997 directed USDHHS </a:t>
            </a:r>
            <a:r>
              <a:rPr lang="en-US" dirty="0"/>
              <a:t>to develop a </a:t>
            </a:r>
            <a:r>
              <a:rPr lang="en-US" dirty="0" smtClean="0"/>
              <a:t>set of </a:t>
            </a:r>
            <a:r>
              <a:rPr lang="en-US" dirty="0"/>
              <a:t>outcome measures </a:t>
            </a:r>
            <a:r>
              <a:rPr lang="en-US" dirty="0" smtClean="0"/>
              <a:t>that could be </a:t>
            </a:r>
            <a:r>
              <a:rPr lang="en-US" dirty="0"/>
              <a:t>used to assess </a:t>
            </a:r>
            <a:r>
              <a:rPr lang="en-US" dirty="0" smtClean="0"/>
              <a:t>state performance in achieving the goals of safety; </a:t>
            </a:r>
            <a:r>
              <a:rPr lang="en-US" dirty="0"/>
              <a:t>permanency; and child and family well-</a:t>
            </a:r>
            <a:r>
              <a:rPr lang="en-US" dirty="0" smtClean="0"/>
              <a:t>being </a:t>
            </a:r>
            <a:endParaRPr lang="en-US" dirty="0"/>
          </a:p>
          <a:p>
            <a:pPr>
              <a:lnSpc>
                <a:spcPct val="130000"/>
              </a:lnSpc>
            </a:pPr>
            <a:r>
              <a:rPr lang="en-US" dirty="0" smtClean="0"/>
              <a:t>In 2000</a:t>
            </a:r>
            <a:r>
              <a:rPr lang="en-US" dirty="0"/>
              <a:t>, </a:t>
            </a:r>
            <a:r>
              <a:rPr lang="en-US" dirty="0" smtClean="0"/>
              <a:t>a final </a:t>
            </a:r>
            <a:r>
              <a:rPr lang="en-US" dirty="0"/>
              <a:t>rule </a:t>
            </a:r>
            <a:r>
              <a:rPr lang="en-US" dirty="0" smtClean="0"/>
              <a:t>was published in </a:t>
            </a:r>
            <a:r>
              <a:rPr lang="en-US" dirty="0"/>
              <a:t>the Federal Register </a:t>
            </a:r>
            <a:r>
              <a:rPr lang="en-US" dirty="0" smtClean="0"/>
              <a:t>that established </a:t>
            </a:r>
            <a:r>
              <a:rPr lang="en-US" dirty="0"/>
              <a:t>a </a:t>
            </a:r>
            <a:r>
              <a:rPr lang="en-US" dirty="0" smtClean="0"/>
              <a:t>review system </a:t>
            </a:r>
            <a:r>
              <a:rPr lang="en-US" dirty="0"/>
              <a:t>for monitoring state child welfare </a:t>
            </a:r>
            <a:r>
              <a:rPr lang="en-US" dirty="0" smtClean="0"/>
              <a:t>programs</a:t>
            </a:r>
          </a:p>
          <a:p>
            <a:pPr>
              <a:lnSpc>
                <a:spcPct val="130000"/>
              </a:lnSpc>
            </a:pPr>
            <a:r>
              <a:rPr lang="en-US" dirty="0" smtClean="0"/>
              <a:t>This system, called the </a:t>
            </a:r>
            <a:r>
              <a:rPr lang="en-US" dirty="0"/>
              <a:t>Child and Family Services Reviews </a:t>
            </a:r>
            <a:r>
              <a:rPr lang="en-US" dirty="0" smtClean="0"/>
              <a:t>(CFSRs), is administered by the Children’s Bureau (a division of of USDHHS)</a:t>
            </a:r>
            <a:endParaRPr lang="en-US" dirty="0"/>
          </a:p>
        </p:txBody>
      </p:sp>
    </p:spTree>
    <p:extLst>
      <p:ext uri="{BB962C8B-B14F-4D97-AF65-F5344CB8AC3E}">
        <p14:creationId xmlns:p14="http://schemas.microsoft.com/office/powerpoint/2010/main" xmlns="" val="363502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3600" b="0" dirty="0"/>
              <a:t>P1: Permanency in 12 Months </a:t>
            </a:r>
            <a:br>
              <a:rPr lang="en-US" sz="3600" b="0" dirty="0"/>
            </a:br>
            <a:r>
              <a:rPr lang="en-US" sz="3600" b="0" dirty="0"/>
              <a:t>for Children Entering Care</a:t>
            </a:r>
          </a:p>
        </p:txBody>
      </p:sp>
      <p:sp>
        <p:nvSpPr>
          <p:cNvPr id="11" name="Content Placeholder 10"/>
          <p:cNvSpPr>
            <a:spLocks noGrp="1"/>
          </p:cNvSpPr>
          <p:nvPr>
            <p:ph idx="1"/>
          </p:nvPr>
        </p:nvSpPr>
        <p:spPr>
          <a:xfrm>
            <a:off x="228600" y="1600200"/>
            <a:ext cx="8686800" cy="4419600"/>
          </a:xfrm>
        </p:spPr>
        <p:txBody>
          <a:bodyPr>
            <a:normAutofit/>
          </a:bodyPr>
          <a:lstStyle/>
          <a:p>
            <a:pPr marL="0" indent="0">
              <a:buNone/>
            </a:pPr>
            <a:r>
              <a:rPr lang="en-US" b="1" dirty="0"/>
              <a:t>Of all children who enter foster care in a 12-month period, what percent discharged to permanency within 12 months of entering foster care</a:t>
            </a:r>
            <a:r>
              <a:rPr lang="en-US" b="1" dirty="0" smtClean="0"/>
              <a:t>?</a:t>
            </a:r>
            <a:endParaRPr lang="en-US" sz="2800" b="1" dirty="0" smtClean="0"/>
          </a:p>
          <a:p>
            <a:r>
              <a:rPr lang="en-US" sz="2800" dirty="0" smtClean="0"/>
              <a:t>What’s changed?</a:t>
            </a:r>
          </a:p>
          <a:p>
            <a:pPr lvl="1"/>
            <a:r>
              <a:rPr lang="en-US" sz="2400" dirty="0" smtClean="0"/>
              <a:t>Expanded definition of </a:t>
            </a:r>
            <a:r>
              <a:rPr lang="en-US" sz="2400" dirty="0"/>
              <a:t>permanence includes </a:t>
            </a:r>
            <a:r>
              <a:rPr lang="en-US" sz="2400" dirty="0" smtClean="0"/>
              <a:t>reunification</a:t>
            </a:r>
            <a:r>
              <a:rPr lang="en-US" sz="2400" dirty="0"/>
              <a:t>, </a:t>
            </a:r>
            <a:r>
              <a:rPr lang="en-US" sz="2400" dirty="0" smtClean="0"/>
              <a:t>adoption, </a:t>
            </a:r>
            <a:r>
              <a:rPr lang="en-US" sz="2400" dirty="0"/>
              <a:t>or </a:t>
            </a:r>
            <a:r>
              <a:rPr lang="en-US" sz="2400" dirty="0" smtClean="0"/>
              <a:t>guardianship vs. reunification</a:t>
            </a:r>
            <a:r>
              <a:rPr lang="en-US" dirty="0" smtClean="0"/>
              <a:t> </a:t>
            </a:r>
            <a:r>
              <a:rPr lang="en-US" sz="2400" dirty="0" smtClean="0"/>
              <a:t>only</a:t>
            </a:r>
          </a:p>
          <a:p>
            <a:pPr lvl="1"/>
            <a:r>
              <a:rPr lang="en-US" sz="2400" dirty="0"/>
              <a:t>Includes all </a:t>
            </a:r>
            <a:r>
              <a:rPr lang="en-US" sz="2400" dirty="0" smtClean="0"/>
              <a:t>children entering </a:t>
            </a:r>
            <a:r>
              <a:rPr lang="en-US" sz="2400" dirty="0"/>
              <a:t>foster care </a:t>
            </a:r>
            <a:r>
              <a:rPr lang="en-US" sz="2400" dirty="0" smtClean="0"/>
              <a:t>during the year vs. just </a:t>
            </a:r>
            <a:r>
              <a:rPr lang="en-US" sz="2400" dirty="0"/>
              <a:t>those </a:t>
            </a:r>
            <a:r>
              <a:rPr lang="en-US" sz="2400" dirty="0" smtClean="0"/>
              <a:t>who were removed for the first time</a:t>
            </a:r>
            <a:endParaRPr lang="en-US" sz="2400" dirty="0"/>
          </a:p>
          <a:p>
            <a:pPr lvl="1"/>
            <a:r>
              <a:rPr lang="en-US" sz="2400" dirty="0" smtClean="0"/>
              <a:t>Entry cohort window is 12 months vs. 6 months</a:t>
            </a:r>
          </a:p>
        </p:txBody>
      </p:sp>
    </p:spTree>
    <p:extLst>
      <p:ext uri="{BB962C8B-B14F-4D97-AF65-F5344CB8AC3E}">
        <p14:creationId xmlns:p14="http://schemas.microsoft.com/office/powerpoint/2010/main" xmlns="" val="473188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Home Visit Adjustment</a:t>
            </a:r>
            <a:endParaRPr lang="en-US" dirty="0"/>
          </a:p>
        </p:txBody>
      </p:sp>
      <p:sp>
        <p:nvSpPr>
          <p:cNvPr id="3" name="Content Placeholder 2"/>
          <p:cNvSpPr>
            <a:spLocks noGrp="1"/>
          </p:cNvSpPr>
          <p:nvPr>
            <p:ph idx="1"/>
          </p:nvPr>
        </p:nvSpPr>
        <p:spPr/>
        <p:txBody>
          <a:bodyPr/>
          <a:lstStyle/>
          <a:p>
            <a:r>
              <a:rPr lang="en-US" dirty="0" smtClean="0"/>
              <a:t>Children who have a discharge to reunification that was preceded by a trial home visit will have their length of stay adjusted to be at the time of the entry to the THV plus 30 days…and THV +30 will be considered the date they exited to permanency, even if the actual episode ends later.</a:t>
            </a:r>
            <a:endParaRPr lang="en-US" dirty="0"/>
          </a:p>
        </p:txBody>
      </p:sp>
    </p:spTree>
    <p:extLst>
      <p:ext uri="{BB962C8B-B14F-4D97-AF65-F5344CB8AC3E}">
        <p14:creationId xmlns:p14="http://schemas.microsoft.com/office/powerpoint/2010/main" xmlns="" val="741980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Measuring Timely Reunification: </a:t>
            </a:r>
            <a:br>
              <a:rPr lang="en-US" sz="3600" dirty="0"/>
            </a:br>
            <a:r>
              <a:rPr lang="en-US" sz="3600" dirty="0"/>
              <a:t>Entry Cohorts vs. Exit Cohorts</a:t>
            </a:r>
          </a:p>
        </p:txBody>
      </p:sp>
      <p:sp>
        <p:nvSpPr>
          <p:cNvPr id="3" name="Content Placeholder 2"/>
          <p:cNvSpPr>
            <a:spLocks noGrp="1"/>
          </p:cNvSpPr>
          <p:nvPr>
            <p:ph idx="1"/>
          </p:nvPr>
        </p:nvSpPr>
        <p:spPr/>
        <p:txBody>
          <a:bodyPr/>
          <a:lstStyle/>
          <a:p>
            <a:r>
              <a:rPr lang="en-US" dirty="0" smtClean="0"/>
              <a:t>Counties that have relied more heavily on exit cohorts to assess and report timely reunification (CFSR2 measure C1.1) will look worse in the revised measure</a:t>
            </a:r>
          </a:p>
          <a:p>
            <a:r>
              <a:rPr lang="en-US" dirty="0" smtClean="0"/>
              <a:t>For example, compare these statistics:</a:t>
            </a:r>
          </a:p>
          <a:p>
            <a:pPr lvl="1"/>
            <a:r>
              <a:rPr lang="en-US" dirty="0" smtClean="0"/>
              <a:t>Of children </a:t>
            </a:r>
            <a:r>
              <a:rPr lang="en-US" i="1" dirty="0" smtClean="0"/>
              <a:t>exiting to reunification</a:t>
            </a:r>
            <a:r>
              <a:rPr lang="en-US" dirty="0" smtClean="0"/>
              <a:t> in 2014 (Jan-Dec), </a:t>
            </a:r>
            <a:r>
              <a:rPr lang="en-US" b="1" dirty="0" smtClean="0">
                <a:solidFill>
                  <a:schemeClr val="accent6">
                    <a:lumMod val="75000"/>
                  </a:schemeClr>
                </a:solidFill>
              </a:rPr>
              <a:t>63.6%</a:t>
            </a:r>
            <a:r>
              <a:rPr lang="en-US" dirty="0" smtClean="0"/>
              <a:t> did so in less than 12 months (CFSR2 C1.1)</a:t>
            </a:r>
          </a:p>
          <a:p>
            <a:pPr lvl="1"/>
            <a:r>
              <a:rPr lang="en-US" dirty="0" smtClean="0"/>
              <a:t>Of children </a:t>
            </a:r>
            <a:r>
              <a:rPr lang="en-US" i="1" dirty="0" smtClean="0"/>
              <a:t>entering care </a:t>
            </a:r>
            <a:r>
              <a:rPr lang="en-US" dirty="0" smtClean="0"/>
              <a:t>between July and December 2013, </a:t>
            </a:r>
            <a:r>
              <a:rPr lang="en-US" b="1" dirty="0" smtClean="0">
                <a:solidFill>
                  <a:srgbClr val="E46C0A"/>
                </a:solidFill>
              </a:rPr>
              <a:t>35.5%</a:t>
            </a:r>
            <a:r>
              <a:rPr lang="en-US" dirty="0" smtClean="0"/>
              <a:t> exited to reunification within 12 months (CFSR2 C3.1)</a:t>
            </a:r>
            <a:endParaRPr lang="en-US" b="1" dirty="0">
              <a:solidFill>
                <a:srgbClr val="E46C0A"/>
              </a:solidFill>
            </a:endParaRPr>
          </a:p>
        </p:txBody>
      </p:sp>
    </p:spTree>
    <p:extLst>
      <p:ext uri="{BB962C8B-B14F-4D97-AF65-F5344CB8AC3E}">
        <p14:creationId xmlns:p14="http://schemas.microsoft.com/office/powerpoint/2010/main" xmlns="" val="288343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Entry </a:t>
            </a:r>
            <a:r>
              <a:rPr lang="en-US" sz="3600" dirty="0"/>
              <a:t>Cohorts vs. Exit Cohorts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0254374"/>
              </p:ext>
            </p:extLst>
          </p:nvPr>
        </p:nvGraphicFramePr>
        <p:xfrm>
          <a:off x="228600" y="1600200"/>
          <a:ext cx="8686800" cy="4523750"/>
        </p:xfrm>
        <a:graphic>
          <a:graphicData uri="http://schemas.openxmlformats.org/drawingml/2006/table">
            <a:tbl>
              <a:tblPr firstRow="1" bandRow="1">
                <a:tableStyleId>{5C22544A-7EE6-4342-B048-85BDC9FD1C3A}</a:tableStyleId>
              </a:tblPr>
              <a:tblGrid>
                <a:gridCol w="762000"/>
                <a:gridCol w="1905000"/>
                <a:gridCol w="1295400"/>
                <a:gridCol w="2209800"/>
                <a:gridCol w="1257300"/>
                <a:gridCol w="1257300"/>
              </a:tblGrid>
              <a:tr h="551168">
                <a:tc>
                  <a:txBody>
                    <a:bodyPr/>
                    <a:lstStyle/>
                    <a:p>
                      <a:pPr algn="ctr"/>
                      <a:r>
                        <a:rPr lang="en-US" sz="1600" dirty="0" smtClean="0"/>
                        <a:t>CHILD</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ENTRY</a:t>
                      </a:r>
                      <a:r>
                        <a:rPr lang="en-US" sz="1600" baseline="0" dirty="0" smtClean="0"/>
                        <a:t> &amp; EXIT DATES</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MONTHS</a:t>
                      </a:r>
                      <a:r>
                        <a:rPr lang="en-US" sz="1600" baseline="0" dirty="0" smtClean="0"/>
                        <a:t> IN CARE</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EXIT REASON</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EXIT COHORT</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ENTRY COHORT</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94463">
                <a:tc>
                  <a:txBody>
                    <a:bodyPr/>
                    <a:lstStyle/>
                    <a:p>
                      <a:pPr algn="ctr"/>
                      <a:r>
                        <a:rPr lang="en-US" sz="1600" dirty="0" smtClean="0"/>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9/11-4/12</a:t>
                      </a: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7</a:t>
                      </a: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4/12-6/12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a:rPr>
                        <a:t></a:t>
                      </a:r>
                      <a:endParaRPr lang="en-US" sz="16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ym typeface="Wingdings"/>
                        </a:rPr>
                        <a:t></a:t>
                      </a:r>
                      <a:endParaRPr lang="en-US" sz="16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4/11-9/12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17</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4</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12/11-9/12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9</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Guardianship</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5</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8/11-12/11</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4</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6</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3/12-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20</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N/A</a:t>
                      </a:r>
                      <a:r>
                        <a:rPr lang="en-US" sz="1600" baseline="0" dirty="0" smtClean="0"/>
                        <a:t> – no exit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7</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9/12-2/13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5</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8</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12/11-5/13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17</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9</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9/11-11/11</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2</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4463">
                <a:tc>
                  <a:txBody>
                    <a:bodyPr/>
                    <a:lstStyle/>
                    <a:p>
                      <a:pPr algn="ctr"/>
                      <a:r>
                        <a:rPr lang="en-US" sz="1600" dirty="0" smtClean="0"/>
                        <a:t>10</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lgn="l"/>
                      <a:r>
                        <a:rPr lang="en-US" sz="1600" dirty="0" smtClean="0"/>
                        <a:t>4/12-11/13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7</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Reunification</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ym typeface="Wingdings"/>
                        </a:rPr>
                        <a:t></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2228809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Measuring Timely Reunification: </a:t>
            </a:r>
            <a:br>
              <a:rPr lang="en-US" sz="3600" dirty="0" smtClean="0"/>
            </a:br>
            <a:r>
              <a:rPr lang="en-US" sz="3600" dirty="0" smtClean="0"/>
              <a:t>Entry Cohorts vs. Exit Cohorts</a:t>
            </a:r>
            <a:endParaRPr lang="en-US" sz="3600" dirty="0"/>
          </a:p>
        </p:txBody>
      </p:sp>
      <p:sp>
        <p:nvSpPr>
          <p:cNvPr id="51" name="Rectangle 50"/>
          <p:cNvSpPr/>
          <p:nvPr/>
        </p:nvSpPr>
        <p:spPr>
          <a:xfrm>
            <a:off x="1676400" y="1981200"/>
            <a:ext cx="1737360" cy="44958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22637" y="1600200"/>
            <a:ext cx="947946" cy="369332"/>
          </a:xfrm>
          <a:prstGeom prst="rect">
            <a:avLst/>
          </a:prstGeom>
          <a:noFill/>
        </p:spPr>
        <p:txBody>
          <a:bodyPr wrap="none" rtlCol="0">
            <a:spAutoFit/>
          </a:bodyPr>
          <a:lstStyle/>
          <a:p>
            <a:pPr algn="ctr"/>
            <a:r>
              <a:rPr lang="en-US" dirty="0" smtClean="0">
                <a:latin typeface="+mn-lt"/>
              </a:rPr>
              <a:t>10/1/11</a:t>
            </a:r>
            <a:endParaRPr lang="en-US" dirty="0">
              <a:latin typeface="+mn-lt"/>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56750" y="1600200"/>
            <a:ext cx="947946" cy="369332"/>
          </a:xfrm>
          <a:prstGeom prst="rect">
            <a:avLst/>
          </a:prstGeom>
          <a:noFill/>
        </p:spPr>
        <p:txBody>
          <a:bodyPr wrap="none" rtlCol="0">
            <a:spAutoFit/>
          </a:bodyPr>
          <a:lstStyle/>
          <a:p>
            <a:pPr algn="ctr"/>
            <a:r>
              <a:rPr lang="en-US" dirty="0" smtClean="0">
                <a:latin typeface="+mn-lt"/>
              </a:rPr>
              <a:t>10/1/12</a:t>
            </a:r>
            <a:endParaRPr lang="en-US" dirty="0">
              <a:latin typeface="+mn-lt"/>
            </a:endParaRPr>
          </a:p>
        </p:txBody>
      </p:sp>
      <p:cxnSp>
        <p:nvCxnSpPr>
          <p:cNvPr id="58" name="Straight Connector 57"/>
          <p:cNvCxnSpPr/>
          <p:nvPr/>
        </p:nvCxnSpPr>
        <p:spPr>
          <a:xfrm>
            <a:off x="1539240" y="2286000"/>
            <a:ext cx="91440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accent1">
                <a:lumMod val="75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90863" y="1600200"/>
            <a:ext cx="947946" cy="369332"/>
          </a:xfrm>
          <a:prstGeom prst="rect">
            <a:avLst/>
          </a:prstGeom>
          <a:noFill/>
        </p:spPr>
        <p:txBody>
          <a:bodyPr wrap="none" rtlCol="0">
            <a:spAutoFit/>
          </a:bodyPr>
          <a:lstStyle/>
          <a:p>
            <a:pPr algn="ctr"/>
            <a:r>
              <a:rPr lang="en-US" dirty="0" smtClean="0">
                <a:latin typeface="+mn-lt"/>
              </a:rPr>
              <a:t>10/1/13</a:t>
            </a:r>
            <a:endParaRPr lang="en-US" dirty="0">
              <a:latin typeface="+mn-lt"/>
            </a:endParaRPr>
          </a:p>
        </p:txBody>
      </p:sp>
    </p:spTree>
    <p:extLst>
      <p:ext uri="{BB962C8B-B14F-4D97-AF65-F5344CB8AC3E}">
        <p14:creationId xmlns:p14="http://schemas.microsoft.com/office/powerpoint/2010/main" xmlns="" val="313293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CFSR2/C1.1: Exit Cohort</a:t>
            </a:r>
          </a:p>
        </p:txBody>
      </p:sp>
      <p:sp>
        <p:nvSpPr>
          <p:cNvPr id="51" name="Rectangle 50"/>
          <p:cNvSpPr/>
          <p:nvPr/>
        </p:nvSpPr>
        <p:spPr>
          <a:xfrm>
            <a:off x="1676400" y="1981200"/>
            <a:ext cx="1737360" cy="44958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22637" y="1600200"/>
            <a:ext cx="947946" cy="369332"/>
          </a:xfrm>
          <a:prstGeom prst="rect">
            <a:avLst/>
          </a:prstGeom>
          <a:noFill/>
        </p:spPr>
        <p:txBody>
          <a:bodyPr wrap="none" rtlCol="0">
            <a:spAutoFit/>
          </a:bodyPr>
          <a:lstStyle/>
          <a:p>
            <a:pPr algn="ctr"/>
            <a:r>
              <a:rPr lang="en-US" dirty="0" smtClean="0">
                <a:latin typeface="+mn-lt"/>
              </a:rPr>
              <a:t>10/1/11</a:t>
            </a:r>
            <a:endParaRPr lang="en-US" dirty="0">
              <a:latin typeface="+mn-lt"/>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56750" y="1600200"/>
            <a:ext cx="947946" cy="369332"/>
          </a:xfrm>
          <a:prstGeom prst="rect">
            <a:avLst/>
          </a:prstGeom>
          <a:noFill/>
        </p:spPr>
        <p:txBody>
          <a:bodyPr wrap="none" rtlCol="0">
            <a:spAutoFit/>
          </a:bodyPr>
          <a:lstStyle/>
          <a:p>
            <a:pPr algn="ctr"/>
            <a:r>
              <a:rPr lang="en-US" dirty="0" smtClean="0">
                <a:latin typeface="+mn-lt"/>
              </a:rPr>
              <a:t>10/1/12</a:t>
            </a:r>
            <a:endParaRPr lang="en-US" dirty="0">
              <a:latin typeface="+mn-lt"/>
            </a:endParaRPr>
          </a:p>
        </p:txBody>
      </p:sp>
      <p:cxnSp>
        <p:nvCxnSpPr>
          <p:cNvPr id="58" name="Straight Connector 57"/>
          <p:cNvCxnSpPr/>
          <p:nvPr/>
        </p:nvCxnSpPr>
        <p:spPr>
          <a:xfrm>
            <a:off x="1539240" y="2286000"/>
            <a:ext cx="914400"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accent1">
                <a:lumMod val="75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90863" y="1600200"/>
            <a:ext cx="947946" cy="369332"/>
          </a:xfrm>
          <a:prstGeom prst="rect">
            <a:avLst/>
          </a:prstGeom>
          <a:noFill/>
        </p:spPr>
        <p:txBody>
          <a:bodyPr wrap="none" rtlCol="0">
            <a:spAutoFit/>
          </a:bodyPr>
          <a:lstStyle/>
          <a:p>
            <a:pPr algn="ctr"/>
            <a:r>
              <a:rPr lang="en-US" dirty="0" smtClean="0">
                <a:latin typeface="+mn-lt"/>
              </a:rPr>
              <a:t>10/1/13</a:t>
            </a:r>
            <a:endParaRPr lang="en-US" dirty="0">
              <a:latin typeface="+mn-lt"/>
            </a:endParaRPr>
          </a:p>
        </p:txBody>
      </p:sp>
      <p:sp>
        <p:nvSpPr>
          <p:cNvPr id="20" name="TextBox 19"/>
          <p:cNvSpPr txBox="1"/>
          <p:nvPr/>
        </p:nvSpPr>
        <p:spPr>
          <a:xfrm>
            <a:off x="5730240" y="1981200"/>
            <a:ext cx="2651760" cy="4093428"/>
          </a:xfrm>
          <a:prstGeom prst="rect">
            <a:avLst/>
          </a:prstGeom>
          <a:noFill/>
        </p:spPr>
        <p:txBody>
          <a:bodyPr wrap="square" rtlCol="0">
            <a:spAutoFit/>
          </a:bodyPr>
          <a:lstStyle/>
          <a:p>
            <a:r>
              <a:rPr lang="en-US" sz="2000" dirty="0" smtClean="0">
                <a:latin typeface="+mn-lt"/>
              </a:rPr>
              <a:t>Children discharged to reunification during the year: </a:t>
            </a:r>
            <a:r>
              <a:rPr lang="en-US" sz="2000" b="1" dirty="0" smtClean="0">
                <a:solidFill>
                  <a:schemeClr val="accent1">
                    <a:lumMod val="75000"/>
                  </a:schemeClr>
                </a:solidFill>
                <a:latin typeface="+mn-lt"/>
              </a:rPr>
              <a:t>5</a:t>
            </a:r>
          </a:p>
          <a:p>
            <a:endParaRPr lang="en-US" sz="2000" dirty="0" smtClean="0">
              <a:latin typeface="+mn-lt"/>
            </a:endParaRPr>
          </a:p>
          <a:p>
            <a:r>
              <a:rPr lang="en-US" sz="2000" dirty="0" smtClean="0">
                <a:latin typeface="+mn-lt"/>
              </a:rPr>
              <a:t>Children reunified within 12 months: </a:t>
            </a:r>
            <a:r>
              <a:rPr lang="en-US" sz="2000" b="1" dirty="0" smtClean="0">
                <a:solidFill>
                  <a:srgbClr val="376092"/>
                </a:solidFill>
                <a:latin typeface="+mn-lt"/>
              </a:rPr>
              <a:t>4</a:t>
            </a:r>
          </a:p>
          <a:p>
            <a:endParaRPr lang="en-US" sz="2000" dirty="0" smtClean="0">
              <a:latin typeface="+mn-lt"/>
            </a:endParaRPr>
          </a:p>
          <a:p>
            <a:r>
              <a:rPr lang="en-US" sz="2000" dirty="0" smtClean="0">
                <a:latin typeface="+mn-lt"/>
              </a:rPr>
              <a:t>Performance (C1.1): </a:t>
            </a:r>
            <a:r>
              <a:rPr lang="en-US" sz="2000" b="1" dirty="0" smtClean="0">
                <a:solidFill>
                  <a:schemeClr val="accent6">
                    <a:lumMod val="75000"/>
                  </a:schemeClr>
                </a:solidFill>
                <a:latin typeface="+mn-lt"/>
              </a:rPr>
              <a:t>80%</a:t>
            </a:r>
          </a:p>
          <a:p>
            <a:endParaRPr lang="en-US" sz="2000" dirty="0" smtClean="0">
              <a:latin typeface="+mn-lt"/>
            </a:endParaRPr>
          </a:p>
          <a:p>
            <a:r>
              <a:rPr lang="en-US" sz="2000" dirty="0" smtClean="0">
                <a:latin typeface="+mn-lt"/>
              </a:rPr>
              <a:t>Median time to reunification (C1.2):</a:t>
            </a:r>
            <a:r>
              <a:rPr lang="en-US" sz="2000" b="1" dirty="0" smtClean="0">
                <a:solidFill>
                  <a:srgbClr val="E46C0A"/>
                </a:solidFill>
                <a:latin typeface="+mn-lt"/>
              </a:rPr>
              <a:t> </a:t>
            </a:r>
          </a:p>
          <a:p>
            <a:r>
              <a:rPr lang="en-US" sz="2000" b="1" dirty="0" smtClean="0">
                <a:solidFill>
                  <a:srgbClr val="E46C0A"/>
                </a:solidFill>
                <a:latin typeface="+mn-lt"/>
              </a:rPr>
              <a:t>4 months</a:t>
            </a:r>
            <a:endParaRPr lang="en-US" sz="2000" b="1" dirty="0">
              <a:solidFill>
                <a:srgbClr val="E46C0A"/>
              </a:solidFill>
              <a:latin typeface="+mn-lt"/>
            </a:endParaRPr>
          </a:p>
        </p:txBody>
      </p:sp>
    </p:spTree>
    <p:extLst>
      <p:ext uri="{BB962C8B-B14F-4D97-AF65-F5344CB8AC3E}">
        <p14:creationId xmlns:p14="http://schemas.microsoft.com/office/powerpoint/2010/main" xmlns="" val="14644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2"/>
                                        </p:tgtEl>
                                      </p:cBhvr>
                                    </p:animEffect>
                                    <p:set>
                                      <p:cBhvr>
                                        <p:cTn id="7" dur="1" fill="hold">
                                          <p:stCondLst>
                                            <p:cond delay="499"/>
                                          </p:stCondLst>
                                        </p:cTn>
                                        <p:tgtEl>
                                          <p:spTgt spid="6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CFSR3/P1: Entry Cohort</a:t>
            </a:r>
          </a:p>
        </p:txBody>
      </p:sp>
      <p:sp>
        <p:nvSpPr>
          <p:cNvPr id="51" name="Rectangle 50"/>
          <p:cNvSpPr/>
          <p:nvPr/>
        </p:nvSpPr>
        <p:spPr>
          <a:xfrm>
            <a:off x="1676400" y="1981200"/>
            <a:ext cx="1737360" cy="44958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22637" y="1600200"/>
            <a:ext cx="947946" cy="369332"/>
          </a:xfrm>
          <a:prstGeom prst="rect">
            <a:avLst/>
          </a:prstGeom>
          <a:noFill/>
        </p:spPr>
        <p:txBody>
          <a:bodyPr wrap="none" rtlCol="0">
            <a:spAutoFit/>
          </a:bodyPr>
          <a:lstStyle/>
          <a:p>
            <a:pPr algn="ctr"/>
            <a:r>
              <a:rPr lang="en-US" dirty="0" smtClean="0">
                <a:latin typeface="+mn-lt"/>
              </a:rPr>
              <a:t>10/1/11</a:t>
            </a:r>
            <a:endParaRPr lang="en-US" dirty="0">
              <a:latin typeface="+mn-lt"/>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56750" y="1600200"/>
            <a:ext cx="947946" cy="369332"/>
          </a:xfrm>
          <a:prstGeom prst="rect">
            <a:avLst/>
          </a:prstGeom>
          <a:noFill/>
        </p:spPr>
        <p:txBody>
          <a:bodyPr wrap="none" rtlCol="0">
            <a:spAutoFit/>
          </a:bodyPr>
          <a:lstStyle/>
          <a:p>
            <a:pPr algn="ctr"/>
            <a:r>
              <a:rPr lang="en-US" dirty="0" smtClean="0">
                <a:latin typeface="+mn-lt"/>
              </a:rPr>
              <a:t>10/1/12</a:t>
            </a:r>
            <a:endParaRPr lang="en-US" dirty="0">
              <a:latin typeface="+mn-lt"/>
            </a:endParaRPr>
          </a:p>
        </p:txBody>
      </p:sp>
      <p:cxnSp>
        <p:nvCxnSpPr>
          <p:cNvPr id="58" name="Straight Connector 57"/>
          <p:cNvCxnSpPr/>
          <p:nvPr/>
        </p:nvCxnSpPr>
        <p:spPr>
          <a:xfrm>
            <a:off x="1539240" y="2286000"/>
            <a:ext cx="91440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1">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accent6">
                <a:lumMod val="75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accent6">
                <a:lumMod val="75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90863" y="1600200"/>
            <a:ext cx="947946" cy="369332"/>
          </a:xfrm>
          <a:prstGeom prst="rect">
            <a:avLst/>
          </a:prstGeom>
          <a:noFill/>
        </p:spPr>
        <p:txBody>
          <a:bodyPr wrap="none" rtlCol="0">
            <a:spAutoFit/>
          </a:bodyPr>
          <a:lstStyle/>
          <a:p>
            <a:pPr algn="ctr"/>
            <a:r>
              <a:rPr lang="en-US" dirty="0" smtClean="0">
                <a:latin typeface="+mn-lt"/>
              </a:rPr>
              <a:t>10/1/13</a:t>
            </a:r>
            <a:endParaRPr lang="en-US" dirty="0">
              <a:latin typeface="+mn-lt"/>
            </a:endParaRPr>
          </a:p>
        </p:txBody>
      </p:sp>
      <p:sp>
        <p:nvSpPr>
          <p:cNvPr id="90" name="TextBox 89"/>
          <p:cNvSpPr txBox="1"/>
          <p:nvPr/>
        </p:nvSpPr>
        <p:spPr>
          <a:xfrm>
            <a:off x="5730240" y="1969532"/>
            <a:ext cx="2651760" cy="3477875"/>
          </a:xfrm>
          <a:prstGeom prst="rect">
            <a:avLst/>
          </a:prstGeom>
          <a:noFill/>
        </p:spPr>
        <p:txBody>
          <a:bodyPr wrap="square" rtlCol="0">
            <a:spAutoFit/>
          </a:bodyPr>
          <a:lstStyle/>
          <a:p>
            <a:r>
              <a:rPr lang="en-US" sz="2000" dirty="0" smtClean="0">
                <a:latin typeface="+mn-lt"/>
              </a:rPr>
              <a:t>Children entering care during the year: </a:t>
            </a:r>
            <a:r>
              <a:rPr lang="en-US" sz="2000" b="1" dirty="0">
                <a:solidFill>
                  <a:schemeClr val="accent1">
                    <a:lumMod val="75000"/>
                  </a:schemeClr>
                </a:solidFill>
                <a:latin typeface="+mn-lt"/>
              </a:rPr>
              <a:t>6</a:t>
            </a:r>
            <a:endParaRPr lang="en-US" sz="2000" b="1" dirty="0" smtClean="0">
              <a:solidFill>
                <a:schemeClr val="accent1">
                  <a:lumMod val="75000"/>
                </a:schemeClr>
              </a:solidFill>
              <a:latin typeface="+mn-lt"/>
            </a:endParaRPr>
          </a:p>
          <a:p>
            <a:endParaRPr lang="en-US" sz="2000" dirty="0" smtClean="0">
              <a:latin typeface="+mn-lt"/>
            </a:endParaRPr>
          </a:p>
          <a:p>
            <a:r>
              <a:rPr lang="en-US" sz="2000" dirty="0" smtClean="0">
                <a:latin typeface="+mn-lt"/>
              </a:rPr>
              <a:t>Children achieving permanency within 12 months: </a:t>
            </a:r>
            <a:r>
              <a:rPr lang="en-US" sz="2000" b="1" dirty="0" smtClean="0">
                <a:solidFill>
                  <a:schemeClr val="accent1">
                    <a:lumMod val="75000"/>
                  </a:schemeClr>
                </a:solidFill>
                <a:latin typeface="+mn-lt"/>
              </a:rPr>
              <a:t>4</a:t>
            </a:r>
          </a:p>
          <a:p>
            <a:endParaRPr lang="en-US" sz="2000" dirty="0" smtClean="0">
              <a:latin typeface="+mn-lt"/>
            </a:endParaRPr>
          </a:p>
          <a:p>
            <a:r>
              <a:rPr lang="en-US" sz="2000" dirty="0" smtClean="0">
                <a:latin typeface="+mn-lt"/>
              </a:rPr>
              <a:t>Performance (P1): </a:t>
            </a:r>
            <a:r>
              <a:rPr lang="en-US" sz="2000" b="1" dirty="0" smtClean="0">
                <a:solidFill>
                  <a:schemeClr val="accent6">
                    <a:lumMod val="75000"/>
                  </a:schemeClr>
                </a:solidFill>
                <a:latin typeface="+mn-lt"/>
              </a:rPr>
              <a:t>60%</a:t>
            </a:r>
            <a:endParaRPr lang="en-US" sz="2000" dirty="0" smtClean="0">
              <a:solidFill>
                <a:schemeClr val="accent6">
                  <a:lumMod val="75000"/>
                </a:schemeClr>
              </a:solidFill>
              <a:latin typeface="+mn-lt"/>
            </a:endParaRPr>
          </a:p>
          <a:p>
            <a:endParaRPr lang="en-US" sz="2000" b="1" dirty="0">
              <a:solidFill>
                <a:schemeClr val="accent6">
                  <a:lumMod val="75000"/>
                </a:schemeClr>
              </a:solidFill>
              <a:latin typeface="+mn-lt"/>
            </a:endParaRPr>
          </a:p>
          <a:p>
            <a:r>
              <a:rPr lang="en-US" sz="2000" dirty="0" smtClean="0">
                <a:latin typeface="+mn-lt"/>
              </a:rPr>
              <a:t>Median time to permanency: </a:t>
            </a:r>
            <a:r>
              <a:rPr lang="en-US" sz="2000" b="1" dirty="0" smtClean="0">
                <a:solidFill>
                  <a:schemeClr val="accent6">
                    <a:lumMod val="75000"/>
                  </a:schemeClr>
                </a:solidFill>
                <a:latin typeface="+mn-lt"/>
              </a:rPr>
              <a:t>8 months</a:t>
            </a:r>
          </a:p>
        </p:txBody>
      </p:sp>
    </p:spTree>
    <p:extLst>
      <p:ext uri="{BB962C8B-B14F-4D97-AF65-F5344CB8AC3E}">
        <p14:creationId xmlns:p14="http://schemas.microsoft.com/office/powerpoint/2010/main" xmlns="" val="11170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65"/>
                                        </p:tgtEl>
                                      </p:cBhvr>
                                    </p:animEffect>
                                    <p:set>
                                      <p:cBhvr>
                                        <p:cTn id="10" dur="1" fill="hold">
                                          <p:stCondLst>
                                            <p:cond delay="499"/>
                                          </p:stCondLst>
                                        </p:cTn>
                                        <p:tgtEl>
                                          <p:spTgt spid="65"/>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dissolve">
                                      <p:cBhvr>
                                        <p:cTn id="2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t>P2: Permanency in 12 Months </a:t>
            </a:r>
            <a:br>
              <a:rPr lang="en-US" sz="3600" b="0" dirty="0" smtClean="0"/>
            </a:br>
            <a:r>
              <a:rPr lang="en-US" sz="3600" b="0" dirty="0" smtClean="0"/>
              <a:t>for Children in Care for 12-23 Months</a:t>
            </a:r>
            <a:endParaRPr lang="en-US" sz="3600" b="0" dirty="0"/>
          </a:p>
        </p:txBody>
      </p:sp>
      <p:sp>
        <p:nvSpPr>
          <p:cNvPr id="5" name="Content Placeholder 4"/>
          <p:cNvSpPr>
            <a:spLocks noGrp="1"/>
          </p:cNvSpPr>
          <p:nvPr>
            <p:ph idx="1"/>
          </p:nvPr>
        </p:nvSpPr>
        <p:spPr/>
        <p:txBody>
          <a:bodyPr/>
          <a:lstStyle/>
          <a:p>
            <a:pPr marL="0" indent="0">
              <a:buNone/>
            </a:pPr>
            <a:r>
              <a:rPr lang="en-US" b="1" dirty="0"/>
              <a:t>Of all children in foster care on the first day of the 12-month period, who had been in foster care (in that episode) for </a:t>
            </a:r>
            <a:r>
              <a:rPr lang="en-US" b="1" dirty="0" smtClean="0"/>
              <a:t>12-23 months, </a:t>
            </a:r>
            <a:r>
              <a:rPr lang="en-US" b="1" dirty="0"/>
              <a:t>what percent discharged to permanency within 12 months of the first day? </a:t>
            </a:r>
          </a:p>
          <a:p>
            <a:r>
              <a:rPr lang="en-US" dirty="0" smtClean="0"/>
              <a:t>What’s changed?</a:t>
            </a:r>
          </a:p>
          <a:p>
            <a:pPr lvl="1"/>
            <a:r>
              <a:rPr lang="en-US" dirty="0" smtClean="0"/>
              <a:t>New measure with an intermediate time period (between 12 and 23 months)</a:t>
            </a:r>
            <a:endParaRPr lang="en-US" dirty="0"/>
          </a:p>
          <a:p>
            <a:endParaRPr lang="en-US" dirty="0"/>
          </a:p>
        </p:txBody>
      </p:sp>
    </p:spTree>
    <p:extLst>
      <p:ext uri="{BB962C8B-B14F-4D97-AF65-F5344CB8AC3E}">
        <p14:creationId xmlns:p14="http://schemas.microsoft.com/office/powerpoint/2010/main" xmlns="" val="2444497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t>P3: Permanency in 12 Months </a:t>
            </a:r>
            <a:br>
              <a:rPr lang="en-US" sz="3600" b="0" dirty="0" smtClean="0"/>
            </a:br>
            <a:r>
              <a:rPr lang="en-US" sz="3600" b="0" dirty="0" smtClean="0"/>
              <a:t>for Children in Care for 24+ Months</a:t>
            </a:r>
            <a:endParaRPr lang="en-US" sz="3600" b="0" dirty="0"/>
          </a:p>
        </p:txBody>
      </p:sp>
      <p:sp>
        <p:nvSpPr>
          <p:cNvPr id="5" name="Content Placeholder 4"/>
          <p:cNvSpPr>
            <a:spLocks noGrp="1"/>
          </p:cNvSpPr>
          <p:nvPr>
            <p:ph idx="1"/>
          </p:nvPr>
        </p:nvSpPr>
        <p:spPr/>
        <p:txBody>
          <a:bodyPr/>
          <a:lstStyle/>
          <a:p>
            <a:pPr marL="0" indent="0">
              <a:buNone/>
            </a:pPr>
            <a:r>
              <a:rPr lang="en-US" b="1" dirty="0"/>
              <a:t>Of all children in foster care on the first day of the 12-month period, who had been in foster care (in that episode) for </a:t>
            </a:r>
            <a:r>
              <a:rPr lang="en-US" b="1" dirty="0" smtClean="0"/>
              <a:t>24 or more months, </a:t>
            </a:r>
            <a:r>
              <a:rPr lang="en-US" b="1" dirty="0"/>
              <a:t>what percent discharged to permanency within 12 months of the first day? </a:t>
            </a:r>
          </a:p>
          <a:p>
            <a:r>
              <a:rPr lang="en-US" dirty="0"/>
              <a:t>What’s changed?</a:t>
            </a:r>
          </a:p>
          <a:p>
            <a:pPr lvl="1"/>
            <a:r>
              <a:rPr lang="en-US" dirty="0" smtClean="0"/>
              <a:t>nothing</a:t>
            </a:r>
            <a:endParaRPr lang="en-US" dirty="0"/>
          </a:p>
        </p:txBody>
      </p:sp>
    </p:spTree>
    <p:extLst>
      <p:ext uri="{BB962C8B-B14F-4D97-AF65-F5344CB8AC3E}">
        <p14:creationId xmlns:p14="http://schemas.microsoft.com/office/powerpoint/2010/main" xmlns="" val="4037720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P4</a:t>
            </a:r>
            <a:r>
              <a:rPr lang="en-US" sz="4000" b="0" dirty="0" smtClean="0"/>
              <a:t>: Re-entry to Foster Care</a:t>
            </a:r>
            <a:endParaRPr lang="en-US" sz="4000" b="0" dirty="0"/>
          </a:p>
        </p:txBody>
      </p:sp>
      <p:sp>
        <p:nvSpPr>
          <p:cNvPr id="10" name="Content Placeholder 9"/>
          <p:cNvSpPr>
            <a:spLocks noGrp="1"/>
          </p:cNvSpPr>
          <p:nvPr>
            <p:ph idx="1"/>
          </p:nvPr>
        </p:nvSpPr>
        <p:spPr/>
        <p:txBody>
          <a:bodyPr>
            <a:normAutofit/>
          </a:bodyPr>
          <a:lstStyle/>
          <a:p>
            <a:pPr marL="0" indent="0">
              <a:buNone/>
            </a:pPr>
            <a:r>
              <a:rPr lang="en-US" b="1" dirty="0"/>
              <a:t>Of all children who enter foster care in a 12- month period and </a:t>
            </a:r>
            <a:r>
              <a:rPr lang="en-US" b="1" dirty="0" smtClean="0"/>
              <a:t>are discharged </a:t>
            </a:r>
            <a:r>
              <a:rPr lang="en-US" b="1" dirty="0"/>
              <a:t>within 12 months to reunification or guardianship, what percent re-entered foster care within 12 months of their date of discharge</a:t>
            </a:r>
            <a:r>
              <a:rPr lang="en-US" b="1" dirty="0" smtClean="0"/>
              <a:t>?</a:t>
            </a:r>
          </a:p>
          <a:p>
            <a:r>
              <a:rPr lang="en-US" dirty="0" smtClean="0"/>
              <a:t>What’s changed?</a:t>
            </a:r>
          </a:p>
          <a:p>
            <a:pPr lvl="1"/>
            <a:r>
              <a:rPr lang="en-US" dirty="0" smtClean="0"/>
              <a:t>Entry cohort (denominator includes all children who enter care during the year and exit within 12 months) vs. all children who exit during the year </a:t>
            </a:r>
          </a:p>
          <a:p>
            <a:pPr lvl="1"/>
            <a:r>
              <a:rPr lang="en-US" dirty="0" smtClean="0"/>
              <a:t>Includes exits to reunification and guardianship vs. reunification only</a:t>
            </a:r>
            <a:endParaRPr lang="en-US" dirty="0"/>
          </a:p>
        </p:txBody>
      </p:sp>
    </p:spTree>
    <p:extLst>
      <p:ext uri="{BB962C8B-B14F-4D97-AF65-F5344CB8AC3E}">
        <p14:creationId xmlns:p14="http://schemas.microsoft.com/office/powerpoint/2010/main" xmlns="" val="107664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CFSR History</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CFSR Round 1</a:t>
            </a:r>
          </a:p>
          <a:p>
            <a:pPr lvl="1">
              <a:lnSpc>
                <a:spcPct val="120000"/>
              </a:lnSpc>
            </a:pPr>
            <a:r>
              <a:rPr lang="en-US" dirty="0" smtClean="0"/>
              <a:t>Conducted between 2001 and 2004</a:t>
            </a:r>
          </a:p>
          <a:p>
            <a:pPr lvl="1">
              <a:lnSpc>
                <a:spcPct val="120000"/>
              </a:lnSpc>
            </a:pPr>
            <a:r>
              <a:rPr lang="en-US" dirty="0" smtClean="0"/>
              <a:t>Data indicators to measure state performance consisted of 6 items (2 safety/</a:t>
            </a:r>
            <a:r>
              <a:rPr lang="en-US" dirty="0"/>
              <a:t>4</a:t>
            </a:r>
            <a:r>
              <a:rPr lang="en-US" dirty="0" smtClean="0"/>
              <a:t> permanency)</a:t>
            </a:r>
          </a:p>
          <a:p>
            <a:pPr>
              <a:lnSpc>
                <a:spcPct val="120000"/>
              </a:lnSpc>
            </a:pPr>
            <a:r>
              <a:rPr lang="en-US" dirty="0"/>
              <a:t>CFSR Round </a:t>
            </a:r>
            <a:r>
              <a:rPr lang="en-US" dirty="0" smtClean="0"/>
              <a:t>2</a:t>
            </a:r>
            <a:endParaRPr lang="en-US" dirty="0"/>
          </a:p>
          <a:p>
            <a:pPr lvl="1">
              <a:lnSpc>
                <a:spcPct val="120000"/>
              </a:lnSpc>
            </a:pPr>
            <a:r>
              <a:rPr lang="en-US" dirty="0"/>
              <a:t>Conducted between </a:t>
            </a:r>
            <a:r>
              <a:rPr lang="en-US" dirty="0" smtClean="0"/>
              <a:t>2007 </a:t>
            </a:r>
            <a:r>
              <a:rPr lang="en-US" dirty="0"/>
              <a:t>and </a:t>
            </a:r>
            <a:r>
              <a:rPr lang="en-US" dirty="0" smtClean="0"/>
              <a:t>2010</a:t>
            </a:r>
            <a:endParaRPr lang="en-US" dirty="0"/>
          </a:p>
          <a:p>
            <a:pPr lvl="1">
              <a:lnSpc>
                <a:spcPct val="120000"/>
              </a:lnSpc>
            </a:pPr>
            <a:r>
              <a:rPr lang="en-US" dirty="0" smtClean="0"/>
              <a:t>Data indicators also consisted of 6 items, but the permanency standards were expanded to </a:t>
            </a:r>
            <a:r>
              <a:rPr lang="en-US" dirty="0"/>
              <a:t>15 different </a:t>
            </a:r>
            <a:r>
              <a:rPr lang="en-US" dirty="0" smtClean="0"/>
              <a:t>measures that were </a:t>
            </a:r>
            <a:r>
              <a:rPr lang="en-US" dirty="0"/>
              <a:t>distilled into four </a:t>
            </a:r>
            <a:r>
              <a:rPr lang="en-US" dirty="0" smtClean="0"/>
              <a:t>composites </a:t>
            </a:r>
          </a:p>
          <a:p>
            <a:pPr>
              <a:lnSpc>
                <a:spcPct val="120000"/>
              </a:lnSpc>
            </a:pPr>
            <a:r>
              <a:rPr lang="en-US" dirty="0" smtClean="0"/>
              <a:t>CFSR Round 3 </a:t>
            </a:r>
          </a:p>
          <a:p>
            <a:pPr lvl="1">
              <a:lnSpc>
                <a:spcPct val="120000"/>
              </a:lnSpc>
            </a:pPr>
            <a:r>
              <a:rPr lang="en-US" dirty="0"/>
              <a:t>B</a:t>
            </a:r>
            <a:r>
              <a:rPr lang="en-US" dirty="0" smtClean="0"/>
              <a:t>egins in 2015 </a:t>
            </a:r>
          </a:p>
          <a:p>
            <a:pPr lvl="1">
              <a:lnSpc>
                <a:spcPct val="120000"/>
              </a:lnSpc>
            </a:pPr>
            <a:r>
              <a:rPr lang="en-US" dirty="0" smtClean="0"/>
              <a:t>Data indicators have been revised and will consist of 7 items (2 safety/5 permanency)</a:t>
            </a:r>
            <a:endParaRPr lang="en-US" dirty="0"/>
          </a:p>
        </p:txBody>
      </p:sp>
    </p:spTree>
    <p:extLst>
      <p:ext uri="{BB962C8B-B14F-4D97-AF65-F5344CB8AC3E}">
        <p14:creationId xmlns:p14="http://schemas.microsoft.com/office/powerpoint/2010/main" xmlns="" val="1645402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P5</a:t>
            </a:r>
            <a:r>
              <a:rPr lang="en-US" sz="4000" b="0" dirty="0" smtClean="0"/>
              <a:t>: Placement Stability</a:t>
            </a:r>
            <a:endParaRPr lang="en-US" sz="4000" b="0" dirty="0"/>
          </a:p>
        </p:txBody>
      </p:sp>
      <p:sp>
        <p:nvSpPr>
          <p:cNvPr id="10" name="Content Placeholder 9"/>
          <p:cNvSpPr>
            <a:spLocks noGrp="1"/>
          </p:cNvSpPr>
          <p:nvPr>
            <p:ph idx="1"/>
          </p:nvPr>
        </p:nvSpPr>
        <p:spPr/>
        <p:txBody>
          <a:bodyPr>
            <a:normAutofit/>
          </a:bodyPr>
          <a:lstStyle/>
          <a:p>
            <a:pPr marL="0" indent="0">
              <a:buNone/>
            </a:pPr>
            <a:r>
              <a:rPr lang="en-US" b="1" dirty="0"/>
              <a:t>Of all children who enter foster care in a 12- month period, what is the rate of placement moves per day of foster care</a:t>
            </a:r>
            <a:r>
              <a:rPr lang="en-US" b="1" dirty="0" smtClean="0"/>
              <a:t>?</a:t>
            </a:r>
          </a:p>
          <a:p>
            <a:r>
              <a:rPr lang="en-US" dirty="0" smtClean="0"/>
              <a:t>What’s changed?</a:t>
            </a:r>
          </a:p>
          <a:p>
            <a:pPr lvl="1"/>
            <a:r>
              <a:rPr lang="en-US" dirty="0" smtClean="0"/>
              <a:t>Entry cohort vs. all children in care for less than 12 months</a:t>
            </a:r>
          </a:p>
          <a:p>
            <a:pPr lvl="1"/>
            <a:r>
              <a:rPr lang="en-US" dirty="0" smtClean="0"/>
              <a:t>Controls for time in care by constructing a moves/placement day vs. the number of moves per child</a:t>
            </a:r>
          </a:p>
          <a:p>
            <a:pPr lvl="1"/>
            <a:r>
              <a:rPr lang="en-US" dirty="0" smtClean="0"/>
              <a:t>Accurately accounts for actual number of moves vs. the prior “2 or more” indicator</a:t>
            </a:r>
          </a:p>
          <a:p>
            <a:pPr lvl="1"/>
            <a:endParaRPr lang="en-US" dirty="0"/>
          </a:p>
        </p:txBody>
      </p:sp>
    </p:spTree>
    <p:extLst>
      <p:ext uri="{BB962C8B-B14F-4D97-AF65-F5344CB8AC3E}">
        <p14:creationId xmlns:p14="http://schemas.microsoft.com/office/powerpoint/2010/main" xmlns="" val="439523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Rate Per Day of </a:t>
            </a:r>
            <a:r>
              <a:rPr lang="en-US" dirty="0"/>
              <a:t>Foster </a:t>
            </a:r>
            <a:r>
              <a:rPr lang="en-US" dirty="0" smtClean="0"/>
              <a:t>Care:</a:t>
            </a:r>
            <a:br>
              <a:rPr lang="en-US" dirty="0" smtClean="0"/>
            </a:br>
            <a:r>
              <a:rPr lang="en-US" dirty="0" smtClean="0"/>
              <a:t>Placement Stability</a:t>
            </a:r>
            <a:endParaRPr lang="en-US" dirty="0"/>
          </a:p>
        </p:txBody>
      </p:sp>
      <p:grpSp>
        <p:nvGrpSpPr>
          <p:cNvPr id="17" name="Group 16"/>
          <p:cNvGrpSpPr/>
          <p:nvPr/>
        </p:nvGrpSpPr>
        <p:grpSpPr>
          <a:xfrm>
            <a:off x="415364" y="2362200"/>
            <a:ext cx="2289052" cy="830997"/>
            <a:chOff x="415364" y="2209800"/>
            <a:chExt cx="2289052" cy="830997"/>
          </a:xfrm>
        </p:grpSpPr>
        <p:sp>
          <p:nvSpPr>
            <p:cNvPr id="5" name="TextBox 4"/>
            <p:cNvSpPr txBox="1"/>
            <p:nvPr/>
          </p:nvSpPr>
          <p:spPr>
            <a:xfrm>
              <a:off x="838200" y="2209800"/>
              <a:ext cx="1866216" cy="830997"/>
            </a:xfrm>
            <a:prstGeom prst="rect">
              <a:avLst/>
            </a:prstGeom>
            <a:noFill/>
          </p:spPr>
          <p:txBody>
            <a:bodyPr wrap="none" rtlCol="0">
              <a:spAutoFit/>
            </a:bodyPr>
            <a:lstStyle/>
            <a:p>
              <a:r>
                <a:rPr lang="en-US" sz="1600" dirty="0" smtClean="0">
                  <a:latin typeface="+mn-lt"/>
                </a:rPr>
                <a:t>Child A </a:t>
              </a:r>
            </a:p>
            <a:p>
              <a:r>
                <a:rPr lang="en-US" sz="1600" dirty="0" smtClean="0">
                  <a:latin typeface="+mn-lt"/>
                </a:rPr>
                <a:t>Days in care: 342</a:t>
              </a:r>
            </a:p>
            <a:p>
              <a:r>
                <a:rPr lang="en-US" sz="1600" dirty="0" smtClean="0">
                  <a:latin typeface="+mn-lt"/>
                </a:rPr>
                <a:t>Placement moves: </a:t>
              </a:r>
              <a:r>
                <a:rPr lang="en-US" sz="1600" dirty="0">
                  <a:latin typeface="+mn-lt"/>
                </a:rPr>
                <a:t>2</a:t>
              </a:r>
            </a:p>
          </p:txBody>
        </p:sp>
        <p:pic>
          <p:nvPicPr>
            <p:cNvPr id="6" name="Picture 5"/>
            <p:cNvPicPr>
              <a:picLocks noChangeAspect="1"/>
            </p:cNvPicPr>
            <p:nvPr/>
          </p:nvPicPr>
          <p:blipFill>
            <a:blip r:embed="rId3" cstate="print"/>
            <a:stretch>
              <a:fillRect/>
            </a:stretch>
          </p:blipFill>
          <p:spPr>
            <a:xfrm>
              <a:off x="415364" y="2320498"/>
              <a:ext cx="346636" cy="609600"/>
            </a:xfrm>
            <a:prstGeom prst="rect">
              <a:avLst/>
            </a:prstGeom>
          </p:spPr>
        </p:pic>
      </p:grpSp>
      <p:grpSp>
        <p:nvGrpSpPr>
          <p:cNvPr id="16" name="Group 15"/>
          <p:cNvGrpSpPr/>
          <p:nvPr/>
        </p:nvGrpSpPr>
        <p:grpSpPr>
          <a:xfrm>
            <a:off x="415364" y="3292654"/>
            <a:ext cx="2289052" cy="830997"/>
            <a:chOff x="415364" y="3276600"/>
            <a:chExt cx="2289052" cy="830997"/>
          </a:xfrm>
        </p:grpSpPr>
        <p:sp>
          <p:nvSpPr>
            <p:cNvPr id="7" name="TextBox 6"/>
            <p:cNvSpPr txBox="1"/>
            <p:nvPr/>
          </p:nvSpPr>
          <p:spPr>
            <a:xfrm>
              <a:off x="838200" y="3276600"/>
              <a:ext cx="1866216" cy="830997"/>
            </a:xfrm>
            <a:prstGeom prst="rect">
              <a:avLst/>
            </a:prstGeom>
            <a:noFill/>
          </p:spPr>
          <p:txBody>
            <a:bodyPr wrap="none" rtlCol="0">
              <a:spAutoFit/>
            </a:bodyPr>
            <a:lstStyle/>
            <a:p>
              <a:r>
                <a:rPr lang="en-US" sz="1600" dirty="0" smtClean="0">
                  <a:latin typeface="+mn-lt"/>
                </a:rPr>
                <a:t>Child B</a:t>
              </a:r>
            </a:p>
            <a:p>
              <a:r>
                <a:rPr lang="en-US" sz="1600" dirty="0" smtClean="0">
                  <a:latin typeface="+mn-lt"/>
                </a:rPr>
                <a:t>Days in care: 196</a:t>
              </a:r>
            </a:p>
            <a:p>
              <a:r>
                <a:rPr lang="en-US" sz="1600" dirty="0">
                  <a:latin typeface="+mn-lt"/>
                </a:rPr>
                <a:t>Placement moves</a:t>
              </a:r>
              <a:r>
                <a:rPr lang="en-US" sz="1600" dirty="0" smtClean="0">
                  <a:latin typeface="+mn-lt"/>
                </a:rPr>
                <a:t>: 0</a:t>
              </a:r>
              <a:endParaRPr lang="en-US" sz="1600" dirty="0">
                <a:latin typeface="+mn-lt"/>
              </a:endParaRPr>
            </a:p>
          </p:txBody>
        </p:sp>
        <p:pic>
          <p:nvPicPr>
            <p:cNvPr id="8" name="Picture 7"/>
            <p:cNvPicPr>
              <a:picLocks noChangeAspect="1"/>
            </p:cNvPicPr>
            <p:nvPr/>
          </p:nvPicPr>
          <p:blipFill>
            <a:blip r:embed="rId3" cstate="print">
              <a:duotone>
                <a:prstClr val="black"/>
                <a:schemeClr val="accent1">
                  <a:tint val="45000"/>
                  <a:satMod val="400000"/>
                </a:schemeClr>
              </a:duotone>
            </a:blip>
            <a:stretch>
              <a:fillRect/>
            </a:stretch>
          </p:blipFill>
          <p:spPr>
            <a:xfrm>
              <a:off x="415364" y="3387298"/>
              <a:ext cx="346636" cy="609600"/>
            </a:xfrm>
            <a:prstGeom prst="rect">
              <a:avLst/>
            </a:prstGeom>
          </p:spPr>
        </p:pic>
      </p:grpSp>
      <p:grpSp>
        <p:nvGrpSpPr>
          <p:cNvPr id="15" name="Group 14"/>
          <p:cNvGrpSpPr/>
          <p:nvPr/>
        </p:nvGrpSpPr>
        <p:grpSpPr>
          <a:xfrm>
            <a:off x="415364" y="4223108"/>
            <a:ext cx="3005594" cy="1323439"/>
            <a:chOff x="415364" y="4343400"/>
            <a:chExt cx="3005594" cy="1323439"/>
          </a:xfrm>
        </p:grpSpPr>
        <p:sp>
          <p:nvSpPr>
            <p:cNvPr id="9" name="TextBox 8"/>
            <p:cNvSpPr txBox="1"/>
            <p:nvPr/>
          </p:nvSpPr>
          <p:spPr>
            <a:xfrm>
              <a:off x="838200" y="4343400"/>
              <a:ext cx="2582758" cy="1323439"/>
            </a:xfrm>
            <a:prstGeom prst="rect">
              <a:avLst/>
            </a:prstGeom>
            <a:noFill/>
          </p:spPr>
          <p:txBody>
            <a:bodyPr wrap="none" rtlCol="0">
              <a:spAutoFit/>
            </a:bodyPr>
            <a:lstStyle/>
            <a:p>
              <a:r>
                <a:rPr lang="en-US" sz="1600" dirty="0" smtClean="0">
                  <a:latin typeface="+mn-lt"/>
                </a:rPr>
                <a:t>Child C</a:t>
              </a:r>
            </a:p>
            <a:p>
              <a:r>
                <a:rPr lang="en-US" sz="1600" dirty="0" smtClean="0">
                  <a:latin typeface="+mn-lt"/>
                </a:rPr>
                <a:t>Days in </a:t>
              </a:r>
              <a:r>
                <a:rPr lang="en-US" sz="1600" dirty="0">
                  <a:latin typeface="+mn-lt"/>
                </a:rPr>
                <a:t>care (episode </a:t>
              </a:r>
              <a:r>
                <a:rPr lang="en-US" sz="1600" dirty="0" smtClean="0">
                  <a:latin typeface="+mn-lt"/>
                </a:rPr>
                <a:t>1): 35</a:t>
              </a:r>
            </a:p>
            <a:p>
              <a:r>
                <a:rPr lang="en-US" sz="1600" dirty="0">
                  <a:latin typeface="+mn-lt"/>
                </a:rPr>
                <a:t>Placement moves: </a:t>
              </a:r>
              <a:r>
                <a:rPr lang="en-US" sz="1600" dirty="0" smtClean="0">
                  <a:latin typeface="+mn-lt"/>
                </a:rPr>
                <a:t>1</a:t>
              </a:r>
            </a:p>
            <a:p>
              <a:r>
                <a:rPr lang="en-US" sz="1600" dirty="0" smtClean="0">
                  <a:latin typeface="+mn-lt"/>
                </a:rPr>
                <a:t>Days in care (episode 2): 167</a:t>
              </a:r>
            </a:p>
            <a:p>
              <a:r>
                <a:rPr lang="en-US" sz="1600" dirty="0">
                  <a:latin typeface="+mn-lt"/>
                </a:rPr>
                <a:t>Placement moves</a:t>
              </a:r>
              <a:r>
                <a:rPr lang="en-US" sz="1600" dirty="0" smtClean="0">
                  <a:latin typeface="+mn-lt"/>
                </a:rPr>
                <a:t>: </a:t>
              </a:r>
              <a:r>
                <a:rPr lang="en-US" sz="1600" dirty="0">
                  <a:latin typeface="+mn-lt"/>
                </a:rPr>
                <a:t>1</a:t>
              </a:r>
            </a:p>
          </p:txBody>
        </p:sp>
        <p:pic>
          <p:nvPicPr>
            <p:cNvPr id="10" name="Picture 9"/>
            <p:cNvPicPr>
              <a:picLocks noChangeAspect="1"/>
            </p:cNvPicPr>
            <p:nvPr/>
          </p:nvPicPr>
          <p:blipFill>
            <a:blip r:embed="rId3" cstate="print">
              <a:duotone>
                <a:prstClr val="black"/>
                <a:schemeClr val="accent3">
                  <a:tint val="45000"/>
                  <a:satMod val="400000"/>
                </a:schemeClr>
              </a:duotone>
            </a:blip>
            <a:stretch>
              <a:fillRect/>
            </a:stretch>
          </p:blipFill>
          <p:spPr>
            <a:xfrm>
              <a:off x="415364" y="4454098"/>
              <a:ext cx="346636" cy="609600"/>
            </a:xfrm>
            <a:prstGeom prst="rect">
              <a:avLst/>
            </a:prstGeom>
          </p:spPr>
        </p:pic>
      </p:grpSp>
      <p:grpSp>
        <p:nvGrpSpPr>
          <p:cNvPr id="14" name="Group 13"/>
          <p:cNvGrpSpPr/>
          <p:nvPr/>
        </p:nvGrpSpPr>
        <p:grpSpPr>
          <a:xfrm>
            <a:off x="415364" y="5646003"/>
            <a:ext cx="2289052" cy="830997"/>
            <a:chOff x="415364" y="5417403"/>
            <a:chExt cx="2289052" cy="830997"/>
          </a:xfrm>
        </p:grpSpPr>
        <p:sp>
          <p:nvSpPr>
            <p:cNvPr id="11" name="TextBox 10"/>
            <p:cNvSpPr txBox="1"/>
            <p:nvPr/>
          </p:nvSpPr>
          <p:spPr>
            <a:xfrm>
              <a:off x="838200" y="5417403"/>
              <a:ext cx="1866216" cy="830997"/>
            </a:xfrm>
            <a:prstGeom prst="rect">
              <a:avLst/>
            </a:prstGeom>
            <a:noFill/>
          </p:spPr>
          <p:txBody>
            <a:bodyPr wrap="none" rtlCol="0">
              <a:spAutoFit/>
            </a:bodyPr>
            <a:lstStyle/>
            <a:p>
              <a:r>
                <a:rPr lang="en-US" sz="1600" dirty="0" smtClean="0">
                  <a:latin typeface="+mn-lt"/>
                </a:rPr>
                <a:t>Child D </a:t>
              </a:r>
            </a:p>
            <a:p>
              <a:r>
                <a:rPr lang="en-US" sz="1600" dirty="0" smtClean="0">
                  <a:latin typeface="+mn-lt"/>
                </a:rPr>
                <a:t>Days in care: 154</a:t>
              </a:r>
            </a:p>
            <a:p>
              <a:r>
                <a:rPr lang="en-US" sz="1600" dirty="0" smtClean="0">
                  <a:latin typeface="+mn-lt"/>
                </a:rPr>
                <a:t>Placement moves: 0</a:t>
              </a:r>
              <a:endParaRPr lang="en-US" sz="1600" dirty="0">
                <a:latin typeface="+mn-lt"/>
              </a:endParaRPr>
            </a:p>
          </p:txBody>
        </p:sp>
        <p:pic>
          <p:nvPicPr>
            <p:cNvPr id="12" name="Picture 11"/>
            <p:cNvPicPr>
              <a:picLocks noChangeAspect="1"/>
            </p:cNvPicPr>
            <p:nvPr/>
          </p:nvPicPr>
          <p:blipFill>
            <a:blip r:embed="rId3" cstate="print">
              <a:duotone>
                <a:prstClr val="black"/>
                <a:schemeClr val="accent4">
                  <a:tint val="45000"/>
                  <a:satMod val="400000"/>
                </a:schemeClr>
              </a:duotone>
            </a:blip>
            <a:stretch>
              <a:fillRect/>
            </a:stretch>
          </p:blipFill>
          <p:spPr>
            <a:xfrm>
              <a:off x="415364" y="5528101"/>
              <a:ext cx="346636" cy="609600"/>
            </a:xfrm>
            <a:prstGeom prst="rect">
              <a:avLst/>
            </a:prstGeom>
          </p:spPr>
        </p:pic>
      </p:grpSp>
      <p:sp>
        <p:nvSpPr>
          <p:cNvPr id="13" name="TextBox 12"/>
          <p:cNvSpPr txBox="1"/>
          <p:nvPr/>
        </p:nvSpPr>
        <p:spPr>
          <a:xfrm>
            <a:off x="363553" y="1600200"/>
            <a:ext cx="7963388" cy="461665"/>
          </a:xfrm>
          <a:prstGeom prst="rect">
            <a:avLst/>
          </a:prstGeom>
          <a:noFill/>
        </p:spPr>
        <p:txBody>
          <a:bodyPr wrap="none" rtlCol="0">
            <a:spAutoFit/>
          </a:bodyPr>
          <a:lstStyle/>
          <a:p>
            <a:r>
              <a:rPr lang="en-US" sz="2400" b="1" dirty="0" smtClean="0">
                <a:latin typeface="+mn-lt"/>
              </a:rPr>
              <a:t>Cohort: Children Entering Care Between Apr 2013 – Mar 2014</a:t>
            </a:r>
            <a:endParaRPr lang="en-US" sz="2400" b="1" dirty="0">
              <a:latin typeface="+mn-lt"/>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4343400" y="5341203"/>
            <a:ext cx="3450434" cy="830997"/>
          </a:xfrm>
          <a:prstGeom prst="rect">
            <a:avLst/>
          </a:prstGeom>
          <a:noFill/>
        </p:spPr>
        <p:txBody>
          <a:bodyPr wrap="none" rtlCol="0">
            <a:spAutoFit/>
          </a:bodyPr>
          <a:lstStyle/>
          <a:p>
            <a:r>
              <a:rPr lang="en-US" sz="2400" b="1" dirty="0" smtClean="0">
                <a:solidFill>
                  <a:schemeClr val="accent6">
                    <a:lumMod val="75000"/>
                  </a:schemeClr>
                </a:solidFill>
                <a:latin typeface="+mn-lt"/>
              </a:rPr>
              <a:t>4.5 placement moves per </a:t>
            </a:r>
          </a:p>
          <a:p>
            <a:r>
              <a:rPr lang="en-US" sz="2400" b="1" dirty="0" smtClean="0">
                <a:solidFill>
                  <a:schemeClr val="accent6">
                    <a:lumMod val="75000"/>
                  </a:schemeClr>
                </a:solidFill>
                <a:latin typeface="+mn-lt"/>
              </a:rPr>
              <a:t>1,000 days in foster care</a:t>
            </a:r>
          </a:p>
        </p:txBody>
      </p:sp>
      <p:grpSp>
        <p:nvGrpSpPr>
          <p:cNvPr id="32" name="Group 31"/>
          <p:cNvGrpSpPr/>
          <p:nvPr/>
        </p:nvGrpSpPr>
        <p:grpSpPr>
          <a:xfrm>
            <a:off x="4419600" y="2305734"/>
            <a:ext cx="3386207" cy="584776"/>
            <a:chOff x="4648200" y="2305734"/>
            <a:chExt cx="3386207" cy="584776"/>
          </a:xfrm>
        </p:grpSpPr>
        <p:sp>
          <p:nvSpPr>
            <p:cNvPr id="19" name="TextBox 18"/>
            <p:cNvSpPr txBox="1"/>
            <p:nvPr/>
          </p:nvSpPr>
          <p:spPr>
            <a:xfrm>
              <a:off x="5105400" y="2305734"/>
              <a:ext cx="2929007" cy="584776"/>
            </a:xfrm>
            <a:prstGeom prst="rect">
              <a:avLst/>
            </a:prstGeom>
            <a:noFill/>
          </p:spPr>
          <p:txBody>
            <a:bodyPr wrap="none" rtlCol="0">
              <a:spAutoFit/>
            </a:bodyPr>
            <a:lstStyle/>
            <a:p>
              <a:r>
                <a:rPr lang="en-US" sz="1600" dirty="0" smtClean="0">
                  <a:latin typeface="+mn-lt"/>
                </a:rPr>
                <a:t>Denominator: total days in care </a:t>
              </a:r>
            </a:p>
            <a:p>
              <a:r>
                <a:rPr lang="en-US" sz="1600" dirty="0" smtClean="0">
                  <a:solidFill>
                    <a:srgbClr val="376092"/>
                  </a:solidFill>
                  <a:latin typeface="+mn-lt"/>
                </a:rPr>
                <a:t>342 + 196 + 35 + 167 + 154 = </a:t>
              </a:r>
              <a:r>
                <a:rPr lang="en-US" sz="1600" b="1" dirty="0" smtClean="0">
                  <a:solidFill>
                    <a:schemeClr val="accent6">
                      <a:lumMod val="75000"/>
                    </a:schemeClr>
                  </a:solidFill>
                  <a:latin typeface="+mn-lt"/>
                </a:rPr>
                <a:t>894</a:t>
              </a:r>
              <a:endParaRPr lang="en-US" sz="1600" dirty="0">
                <a:solidFill>
                  <a:schemeClr val="accent6">
                    <a:lumMod val="75000"/>
                  </a:schemeClr>
                </a:solidFill>
                <a:latin typeface="+mn-lt"/>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chemeClr val="accent1">
                      <a:lumMod val="75000"/>
                    </a:schemeClr>
                  </a:solidFill>
                  <a:latin typeface="+mn-lt"/>
                </a:rPr>
                <a:t>1</a:t>
              </a:r>
              <a:endParaRPr lang="en-US" sz="3200" b="1" dirty="0">
                <a:solidFill>
                  <a:schemeClr val="accent1">
                    <a:lumMod val="75000"/>
                  </a:schemeClr>
                </a:solidFill>
                <a:latin typeface="+mn-lt"/>
              </a:endParaRPr>
            </a:p>
          </p:txBody>
        </p:sp>
      </p:grpSp>
      <p:grpSp>
        <p:nvGrpSpPr>
          <p:cNvPr id="30" name="Group 29"/>
          <p:cNvGrpSpPr/>
          <p:nvPr/>
        </p:nvGrpSpPr>
        <p:grpSpPr>
          <a:xfrm>
            <a:off x="4419600" y="3055034"/>
            <a:ext cx="3145757" cy="584776"/>
            <a:chOff x="4648200" y="3055034"/>
            <a:chExt cx="3145757" cy="584776"/>
          </a:xfrm>
        </p:grpSpPr>
        <p:sp>
          <p:nvSpPr>
            <p:cNvPr id="20" name="TextBox 19"/>
            <p:cNvSpPr txBox="1"/>
            <p:nvPr/>
          </p:nvSpPr>
          <p:spPr>
            <a:xfrm>
              <a:off x="5105400" y="3055034"/>
              <a:ext cx="2688557" cy="584776"/>
            </a:xfrm>
            <a:prstGeom prst="rect">
              <a:avLst/>
            </a:prstGeom>
            <a:noFill/>
          </p:spPr>
          <p:txBody>
            <a:bodyPr wrap="none" rtlCol="0">
              <a:spAutoFit/>
            </a:bodyPr>
            <a:lstStyle/>
            <a:p>
              <a:r>
                <a:rPr lang="en-US" sz="1600" dirty="0" smtClean="0">
                  <a:latin typeface="+mn-lt"/>
                </a:rPr>
                <a:t>Numerator: placement moves</a:t>
              </a:r>
            </a:p>
            <a:p>
              <a:r>
                <a:rPr lang="en-US" sz="1600" dirty="0" smtClean="0">
                  <a:solidFill>
                    <a:srgbClr val="376092"/>
                  </a:solidFill>
                  <a:latin typeface="+mn-lt"/>
                </a:rPr>
                <a:t>2 + 0 + 1 + </a:t>
              </a:r>
              <a:r>
                <a:rPr lang="en-US" sz="1600" dirty="0">
                  <a:solidFill>
                    <a:srgbClr val="376092"/>
                  </a:solidFill>
                  <a:latin typeface="+mn-lt"/>
                </a:rPr>
                <a:t>1</a:t>
              </a:r>
              <a:r>
                <a:rPr lang="en-US" sz="1600" dirty="0" smtClean="0">
                  <a:solidFill>
                    <a:srgbClr val="376092"/>
                  </a:solidFill>
                  <a:latin typeface="+mn-lt"/>
                </a:rPr>
                <a:t> + 0 =</a:t>
              </a:r>
              <a:r>
                <a:rPr lang="en-US" sz="1600" dirty="0" smtClean="0">
                  <a:latin typeface="+mn-lt"/>
                </a:rPr>
                <a:t> </a:t>
              </a:r>
              <a:r>
                <a:rPr lang="en-US" sz="1600" b="1" dirty="0">
                  <a:solidFill>
                    <a:srgbClr val="E46C0A"/>
                  </a:solidFill>
                  <a:latin typeface="+mn-lt"/>
                </a:rPr>
                <a:t>4</a:t>
              </a:r>
              <a:endParaRPr lang="en-US" sz="1600" b="1" dirty="0" smtClean="0">
                <a:solidFill>
                  <a:srgbClr val="E46C0A"/>
                </a:solidFill>
                <a:latin typeface="+mn-lt"/>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chemeClr val="accent1">
                      <a:lumMod val="75000"/>
                    </a:schemeClr>
                  </a:solidFill>
                  <a:latin typeface="+mn-lt"/>
                </a:rPr>
                <a:t>2</a:t>
              </a:r>
            </a:p>
          </p:txBody>
        </p:sp>
      </p:grpSp>
      <p:grpSp>
        <p:nvGrpSpPr>
          <p:cNvPr id="29" name="Group 28"/>
          <p:cNvGrpSpPr/>
          <p:nvPr/>
        </p:nvGrpSpPr>
        <p:grpSpPr>
          <a:xfrm>
            <a:off x="4419600" y="3804334"/>
            <a:ext cx="3884641" cy="584776"/>
            <a:chOff x="4648200" y="3804334"/>
            <a:chExt cx="3884641" cy="584776"/>
          </a:xfrm>
        </p:grpSpPr>
        <p:sp>
          <p:nvSpPr>
            <p:cNvPr id="21" name="TextBox 20"/>
            <p:cNvSpPr txBox="1"/>
            <p:nvPr/>
          </p:nvSpPr>
          <p:spPr>
            <a:xfrm>
              <a:off x="5105400" y="3804334"/>
              <a:ext cx="3427441" cy="584776"/>
            </a:xfrm>
            <a:prstGeom prst="rect">
              <a:avLst/>
            </a:prstGeom>
            <a:noFill/>
          </p:spPr>
          <p:txBody>
            <a:bodyPr wrap="none" rtlCol="0">
              <a:spAutoFit/>
            </a:bodyPr>
            <a:lstStyle/>
            <a:p>
              <a:r>
                <a:rPr lang="en-US" sz="1600" dirty="0" smtClean="0">
                  <a:latin typeface="+mn-lt"/>
                </a:rPr>
                <a:t>Calculate rate of moves per day in care</a:t>
              </a:r>
            </a:p>
            <a:p>
              <a:r>
                <a:rPr lang="en-US" sz="1600" dirty="0">
                  <a:solidFill>
                    <a:srgbClr val="376092"/>
                  </a:solidFill>
                  <a:latin typeface="+mn-lt"/>
                </a:rPr>
                <a:t>4</a:t>
              </a:r>
              <a:r>
                <a:rPr lang="en-US" sz="1600" dirty="0" smtClean="0">
                  <a:solidFill>
                    <a:srgbClr val="376092"/>
                  </a:solidFill>
                  <a:latin typeface="+mn-lt"/>
                </a:rPr>
                <a:t> / 894 =</a:t>
              </a:r>
              <a:r>
                <a:rPr lang="en-US" sz="1600" dirty="0" smtClean="0">
                  <a:latin typeface="+mn-lt"/>
                </a:rPr>
                <a:t>  </a:t>
              </a:r>
              <a:r>
                <a:rPr lang="en-US" sz="1600" b="1" dirty="0">
                  <a:solidFill>
                    <a:schemeClr val="accent6">
                      <a:lumMod val="75000"/>
                    </a:schemeClr>
                  </a:solidFill>
                  <a:latin typeface="+mn-lt"/>
                </a:rPr>
                <a:t>0.00447</a:t>
              </a:r>
              <a:endParaRPr lang="en-US" sz="1600" b="1" dirty="0" smtClean="0">
                <a:solidFill>
                  <a:schemeClr val="accent6">
                    <a:lumMod val="75000"/>
                  </a:schemeClr>
                </a:solidFill>
                <a:latin typeface="+mn-lt"/>
              </a:endParaRP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chemeClr val="accent1">
                      <a:lumMod val="75000"/>
                    </a:schemeClr>
                  </a:solidFill>
                  <a:latin typeface="+mn-lt"/>
                </a:rPr>
                <a:t>3</a:t>
              </a:r>
            </a:p>
          </p:txBody>
        </p:sp>
      </p:grpSp>
      <p:grpSp>
        <p:nvGrpSpPr>
          <p:cNvPr id="28" name="Group 27"/>
          <p:cNvGrpSpPr/>
          <p:nvPr/>
        </p:nvGrpSpPr>
        <p:grpSpPr>
          <a:xfrm>
            <a:off x="4419600" y="4553634"/>
            <a:ext cx="2437530" cy="584776"/>
            <a:chOff x="4648200" y="4553634"/>
            <a:chExt cx="2437530" cy="584776"/>
          </a:xfrm>
        </p:grpSpPr>
        <p:sp>
          <p:nvSpPr>
            <p:cNvPr id="22" name="TextBox 21"/>
            <p:cNvSpPr txBox="1"/>
            <p:nvPr/>
          </p:nvSpPr>
          <p:spPr>
            <a:xfrm>
              <a:off x="5105400" y="4553634"/>
              <a:ext cx="1980330" cy="584776"/>
            </a:xfrm>
            <a:prstGeom prst="rect">
              <a:avLst/>
            </a:prstGeom>
            <a:noFill/>
          </p:spPr>
          <p:txBody>
            <a:bodyPr wrap="none" rtlCol="0">
              <a:spAutoFit/>
            </a:bodyPr>
            <a:lstStyle/>
            <a:p>
              <a:r>
                <a:rPr lang="en-US" sz="1600" dirty="0" smtClean="0">
                  <a:latin typeface="+mn-lt"/>
                </a:rPr>
                <a:t>Multiply by </a:t>
              </a:r>
              <a:r>
                <a:rPr lang="en-US" sz="1600" dirty="0">
                  <a:latin typeface="+mn-lt"/>
                </a:rPr>
                <a:t>1</a:t>
              </a:r>
              <a:r>
                <a:rPr lang="en-US" sz="1600" dirty="0" smtClean="0">
                  <a:latin typeface="+mn-lt"/>
                </a:rPr>
                <a:t>,000</a:t>
              </a:r>
            </a:p>
            <a:p>
              <a:r>
                <a:rPr lang="en-US" sz="1600" dirty="0" smtClean="0">
                  <a:solidFill>
                    <a:srgbClr val="376092"/>
                  </a:solidFill>
                  <a:latin typeface="+mn-lt"/>
                </a:rPr>
                <a:t>0.00447 * 1,000 =</a:t>
              </a:r>
              <a:r>
                <a:rPr lang="en-US" sz="1600" dirty="0" smtClean="0">
                  <a:latin typeface="+mn-lt"/>
                </a:rPr>
                <a:t> </a:t>
              </a:r>
              <a:r>
                <a:rPr lang="en-US" sz="1600" b="1" dirty="0" smtClean="0">
                  <a:solidFill>
                    <a:schemeClr val="accent6">
                      <a:lumMod val="75000"/>
                    </a:schemeClr>
                  </a:solidFill>
                  <a:latin typeface="+mn-lt"/>
                </a:rPr>
                <a:t>4.5</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chemeClr val="accent1">
                      <a:lumMod val="75000"/>
                    </a:schemeClr>
                  </a:solidFill>
                  <a:latin typeface="+mn-lt"/>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643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Placement Stability:</a:t>
            </a:r>
            <a:br>
              <a:rPr lang="en-US" sz="3200" dirty="0" smtClean="0"/>
            </a:br>
            <a:r>
              <a:rPr lang="en-US" sz="3200" dirty="0" smtClean="0"/>
              <a:t>Example – Children Entering Care Apr 2013-Mar 2014</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2476067"/>
              </p:ext>
            </p:extLst>
          </p:nvPr>
        </p:nvGraphicFramePr>
        <p:xfrm>
          <a:off x="228600" y="1600201"/>
          <a:ext cx="8686800" cy="3912870"/>
        </p:xfrm>
        <a:graphic>
          <a:graphicData uri="http://schemas.openxmlformats.org/drawingml/2006/table">
            <a:tbl>
              <a:tblPr firstRow="1" bandRow="1">
                <a:tableStyleId>{5C22544A-7EE6-4342-B048-85BDC9FD1C3A}</a:tableStyleId>
              </a:tblPr>
              <a:tblGrid>
                <a:gridCol w="2819400"/>
                <a:gridCol w="1173480"/>
                <a:gridCol w="1173480"/>
                <a:gridCol w="1173480"/>
                <a:gridCol w="1173480"/>
                <a:gridCol w="1173480"/>
              </a:tblGrid>
              <a:tr h="533400">
                <a:tc>
                  <a:txBody>
                    <a:bodyPr/>
                    <a:lstStyle/>
                    <a:p>
                      <a:endParaRPr lang="en-US" sz="1800" dirty="0"/>
                    </a:p>
                  </a:txBody>
                  <a:tcP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A</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B</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C (1)</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C (2)</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Child D</a:t>
                      </a:r>
                      <a:endParaRPr lang="en-US" sz="1800" dirty="0"/>
                    </a:p>
                  </a:txBody>
                  <a:tcPr anchor="ctr">
                    <a:lnL w="12700" cmpd="sng">
                      <a:noFill/>
                    </a:lnL>
                    <a:lnR w="12700" cmpd="sng">
                      <a:noFill/>
                    </a:lnR>
                    <a:lnT w="12700" cmpd="sng">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Entry date</a:t>
                      </a:r>
                      <a:endParaRPr lang="en-US" sz="1600" baseline="0" dirty="0" smtClean="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4/23/13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6/22/13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5/4/13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10/15/13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8/30/13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Exit date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1/4/14</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6/8/13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18</a:t>
                      </a:r>
                      <a:r>
                        <a:rPr lang="en-US" sz="1600" baseline="30000" dirty="0" smtClean="0"/>
                        <a:t>th</a:t>
                      </a:r>
                      <a:r>
                        <a:rPr lang="en-US" sz="1600" dirty="0" smtClean="0"/>
                        <a:t> birthday</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2/1/14</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Age at entry/1</a:t>
                      </a:r>
                      <a:r>
                        <a:rPr lang="en-US" sz="1600" baseline="30000" dirty="0" smtClean="0"/>
                        <a:t>st</a:t>
                      </a:r>
                      <a:r>
                        <a:rPr lang="en-US" sz="1600" dirty="0" smtClean="0"/>
                        <a:t> day</a:t>
                      </a:r>
                      <a:r>
                        <a:rPr lang="en-US" sz="1600" baseline="0" dirty="0" smtClean="0"/>
                        <a:t> of year</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17</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8</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Total days in care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342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196</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35</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167</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154*</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466725">
                <a:tc>
                  <a:txBody>
                    <a:bodyPr/>
                    <a:lstStyle/>
                    <a:p>
                      <a:r>
                        <a:rPr lang="en-US" sz="1600" dirty="0" smtClean="0"/>
                        <a:t>Placement</a:t>
                      </a:r>
                      <a:r>
                        <a:rPr lang="en-US" sz="1600" baseline="0" dirty="0" smtClean="0"/>
                        <a:t> move</a:t>
                      </a:r>
                      <a:r>
                        <a:rPr lang="en-US" sz="1600" dirty="0" smtClean="0"/>
                        <a:t>s</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0</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1600" dirty="0" smtClean="0"/>
                        <a:t>Date of move</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5/1/13</a:t>
                      </a:r>
                    </a:p>
                    <a:p>
                      <a:pPr algn="ctr"/>
                      <a:r>
                        <a:rPr lang="en-US" sz="1600" dirty="0" smtClean="0"/>
                        <a:t>9/30/13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n/a</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5/12/13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12/26/13</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2/27/14**</a:t>
                      </a:r>
                      <a:endParaRPr lang="en-US" sz="1600" dirty="0"/>
                    </a:p>
                  </a:txBody>
                  <a:tcPr anchor="ctr">
                    <a:lnL w="12700" cmpd="sng">
                      <a:noFill/>
                    </a:lnL>
                    <a:lnR w="12700" cmpd="sng">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228600" y="5562600"/>
            <a:ext cx="5408109" cy="523220"/>
          </a:xfrm>
          <a:prstGeom prst="rect">
            <a:avLst/>
          </a:prstGeom>
          <a:noFill/>
        </p:spPr>
        <p:txBody>
          <a:bodyPr wrap="none" rtlCol="0">
            <a:spAutoFit/>
          </a:bodyPr>
          <a:lstStyle/>
          <a:p>
            <a:r>
              <a:rPr lang="en-US" sz="1400" dirty="0" smtClean="0">
                <a:latin typeface="+mn-lt"/>
              </a:rPr>
              <a:t>*Day count ends at 18</a:t>
            </a:r>
            <a:r>
              <a:rPr lang="en-US" sz="1400" baseline="30000" dirty="0" smtClean="0">
                <a:latin typeface="+mn-lt"/>
              </a:rPr>
              <a:t>th</a:t>
            </a:r>
            <a:r>
              <a:rPr lang="en-US" sz="1400" dirty="0" smtClean="0">
                <a:latin typeface="+mn-lt"/>
              </a:rPr>
              <a:t> birthday</a:t>
            </a:r>
          </a:p>
          <a:p>
            <a:r>
              <a:rPr lang="en-US" sz="1400" dirty="0" smtClean="0">
                <a:latin typeface="+mn-lt"/>
              </a:rPr>
              <a:t>**Placement move </a:t>
            </a:r>
            <a:r>
              <a:rPr lang="en-US" sz="1400" dirty="0" smtClean="0">
                <a:solidFill>
                  <a:srgbClr val="000000"/>
                </a:solidFill>
                <a:latin typeface="+mn-lt"/>
                <a:ea typeface="Lucida Grande"/>
                <a:cs typeface="Lucida Grande"/>
              </a:rPr>
              <a:t>excluded because it occurred after the 18</a:t>
            </a:r>
            <a:r>
              <a:rPr lang="en-US" sz="1400" baseline="30000" dirty="0" smtClean="0">
                <a:solidFill>
                  <a:srgbClr val="000000"/>
                </a:solidFill>
                <a:latin typeface="+mn-lt"/>
                <a:ea typeface="Lucida Grande"/>
                <a:cs typeface="Lucida Grande"/>
              </a:rPr>
              <a:t>th</a:t>
            </a:r>
            <a:r>
              <a:rPr lang="en-US" sz="1400" dirty="0" smtClean="0">
                <a:solidFill>
                  <a:srgbClr val="000000"/>
                </a:solidFill>
                <a:latin typeface="+mn-lt"/>
                <a:ea typeface="Lucida Grande"/>
                <a:cs typeface="Lucida Grande"/>
              </a:rPr>
              <a:t> birthday</a:t>
            </a:r>
            <a:endParaRPr lang="en-US" sz="1400" dirty="0">
              <a:latin typeface="+mn-lt"/>
            </a:endParaRPr>
          </a:p>
        </p:txBody>
      </p:sp>
    </p:spTree>
    <p:extLst>
      <p:ext uri="{BB962C8B-B14F-4D97-AF65-F5344CB8AC3E}">
        <p14:creationId xmlns:p14="http://schemas.microsoft.com/office/powerpoint/2010/main" xmlns="" val="3133497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ASSESSING PERFORMANCE</a:t>
            </a:r>
            <a:endParaRPr lang="en-US" b="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351759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States’ Performance</a:t>
            </a:r>
            <a:endParaRPr lang="en-US" dirty="0"/>
          </a:p>
        </p:txBody>
      </p:sp>
      <p:sp>
        <p:nvSpPr>
          <p:cNvPr id="3" name="Content Placeholder 2"/>
          <p:cNvSpPr>
            <a:spLocks noGrp="1"/>
          </p:cNvSpPr>
          <p:nvPr>
            <p:ph idx="1"/>
          </p:nvPr>
        </p:nvSpPr>
        <p:spPr/>
        <p:txBody>
          <a:bodyPr>
            <a:noAutofit/>
          </a:bodyPr>
          <a:lstStyle/>
          <a:p>
            <a:r>
              <a:rPr lang="en-US" sz="2400" dirty="0"/>
              <a:t>National standards for each indicator are set at the national observed performance for that particular indicator (which is often similar to the national average)</a:t>
            </a:r>
          </a:p>
          <a:p>
            <a:r>
              <a:rPr lang="en-US" sz="2400" dirty="0" smtClean="0"/>
              <a:t>State </a:t>
            </a:r>
            <a:r>
              <a:rPr lang="en-US" sz="2400" dirty="0"/>
              <a:t>performance </a:t>
            </a:r>
            <a:r>
              <a:rPr lang="en-US" sz="2400" dirty="0" smtClean="0"/>
              <a:t>will be measured using </a:t>
            </a:r>
            <a:r>
              <a:rPr lang="en-US" sz="2400" dirty="0"/>
              <a:t>a multi-level </a:t>
            </a:r>
            <a:r>
              <a:rPr lang="en-US" sz="2400" dirty="0" smtClean="0"/>
              <a:t>statistical model, risk-adjusted </a:t>
            </a:r>
            <a:r>
              <a:rPr lang="en-US" sz="2400" dirty="0"/>
              <a:t>for select child- and state-level </a:t>
            </a:r>
            <a:r>
              <a:rPr lang="en-US" sz="2400" dirty="0" smtClean="0"/>
              <a:t>characteristics </a:t>
            </a:r>
          </a:p>
          <a:p>
            <a:pPr lvl="1"/>
            <a:r>
              <a:rPr lang="en-US" sz="2000" dirty="0" smtClean="0"/>
              <a:t>The </a:t>
            </a:r>
            <a:r>
              <a:rPr lang="en-US" sz="2000" dirty="0"/>
              <a:t>goal is to minimize </a:t>
            </a:r>
            <a:r>
              <a:rPr lang="en-US" sz="2000" dirty="0" smtClean="0"/>
              <a:t>variation </a:t>
            </a:r>
            <a:r>
              <a:rPr lang="en-US" sz="2000" dirty="0"/>
              <a:t>in outcomes due to factors over which states have little control (e.g., the average age of children in foster care in the state) </a:t>
            </a:r>
            <a:endParaRPr lang="en-US" sz="2000" dirty="0" smtClean="0"/>
          </a:p>
          <a:p>
            <a:pPr lvl="1"/>
            <a:r>
              <a:rPr lang="en-US" sz="2000" dirty="0"/>
              <a:t>Accounts for factors that differ across states and that can affect outcomes</a:t>
            </a:r>
            <a:r>
              <a:rPr lang="en-US" sz="2000" i="1" dirty="0"/>
              <a:t> </a:t>
            </a:r>
            <a:r>
              <a:rPr lang="en-US" sz="2000" dirty="0"/>
              <a:t>regardless of the quality of services the state </a:t>
            </a:r>
            <a:r>
              <a:rPr lang="en-US" sz="2000" dirty="0" smtClean="0"/>
              <a:t>provides</a:t>
            </a:r>
          </a:p>
          <a:p>
            <a:r>
              <a:rPr lang="en-US" sz="2400" dirty="0" smtClean="0"/>
              <a:t>Each </a:t>
            </a:r>
            <a:r>
              <a:rPr lang="en-US" sz="2400" dirty="0"/>
              <a:t>state’s risk-adjusted performance </a:t>
            </a:r>
            <a:r>
              <a:rPr lang="en-US" sz="2400" dirty="0" smtClean="0"/>
              <a:t>will be compared to the national standard to determine substantial conformity</a:t>
            </a:r>
            <a:endParaRPr lang="en-US" sz="2400" dirty="0"/>
          </a:p>
          <a:p>
            <a:endParaRPr lang="en-US" sz="2400" dirty="0"/>
          </a:p>
          <a:p>
            <a:endParaRPr lang="en-US" sz="2400" dirty="0" smtClean="0"/>
          </a:p>
          <a:p>
            <a:endParaRPr lang="en-US" dirty="0"/>
          </a:p>
          <a:p>
            <a:endParaRPr lang="en-US" dirty="0"/>
          </a:p>
        </p:txBody>
      </p:sp>
    </p:spTree>
    <p:extLst>
      <p:ext uri="{BB962C8B-B14F-4D97-AF65-F5344CB8AC3E}">
        <p14:creationId xmlns:p14="http://schemas.microsoft.com/office/powerpoint/2010/main" xmlns="" val="3679217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Multi-Level Model</a:t>
            </a:r>
            <a:endParaRPr lang="en-US" dirty="0"/>
          </a:p>
        </p:txBody>
      </p:sp>
      <p:sp>
        <p:nvSpPr>
          <p:cNvPr id="3" name="Content Placeholder 2"/>
          <p:cNvSpPr>
            <a:spLocks noGrp="1"/>
          </p:cNvSpPr>
          <p:nvPr>
            <p:ph idx="1"/>
          </p:nvPr>
        </p:nvSpPr>
        <p:spPr/>
        <p:txBody>
          <a:bodyPr>
            <a:normAutofit/>
          </a:bodyPr>
          <a:lstStyle/>
          <a:p>
            <a:r>
              <a:rPr lang="en-US" dirty="0" smtClean="0"/>
              <a:t>State performance assessed using a multi-level statistical model based on the nested nature of the data: children (level 1) living within a state (level 2)</a:t>
            </a:r>
          </a:p>
          <a:p>
            <a:r>
              <a:rPr lang="en-US" dirty="0" smtClean="0"/>
              <a:t>Model accounts for variatio</a:t>
            </a:r>
            <a:r>
              <a:rPr lang="en-US" dirty="0"/>
              <a:t>n</a:t>
            </a:r>
            <a:r>
              <a:rPr lang="en-US" dirty="0" smtClean="0"/>
              <a:t>: </a:t>
            </a:r>
          </a:p>
          <a:p>
            <a:pPr marL="914400" lvl="1" indent="-514350"/>
            <a:r>
              <a:rPr lang="en-US" sz="2200" b="1" dirty="0"/>
              <a:t>A</a:t>
            </a:r>
            <a:r>
              <a:rPr lang="en-US" sz="2200" b="1" dirty="0" smtClean="0"/>
              <a:t>cross </a:t>
            </a:r>
            <a:r>
              <a:rPr lang="en-US" sz="2200" dirty="0"/>
              <a:t>states </a:t>
            </a:r>
            <a:r>
              <a:rPr lang="en-US" sz="2200" dirty="0" smtClean="0"/>
              <a:t>in terms of </a:t>
            </a:r>
            <a:r>
              <a:rPr lang="en-US" sz="2200" b="1" dirty="0" smtClean="0"/>
              <a:t>case mix</a:t>
            </a:r>
            <a:r>
              <a:rPr lang="en-US" sz="2200" dirty="0" smtClean="0"/>
              <a:t>: </a:t>
            </a:r>
            <a:r>
              <a:rPr lang="en-US" sz="2200" dirty="0"/>
              <a:t>the age distribution of children served for all </a:t>
            </a:r>
            <a:r>
              <a:rPr lang="en-US" sz="2200" dirty="0" smtClean="0"/>
              <a:t>indicators </a:t>
            </a:r>
            <a:r>
              <a:rPr lang="en-US" sz="2200" dirty="0"/>
              <a:t>and the </a:t>
            </a:r>
            <a:r>
              <a:rPr lang="en-US" sz="2200" dirty="0" smtClean="0"/>
              <a:t>state’s foster care </a:t>
            </a:r>
            <a:r>
              <a:rPr lang="en-US" sz="2200" dirty="0"/>
              <a:t>entry rate for </a:t>
            </a:r>
            <a:r>
              <a:rPr lang="en-US" sz="2200" dirty="0" smtClean="0"/>
              <a:t>P1 and P4  </a:t>
            </a:r>
          </a:p>
          <a:p>
            <a:pPr marL="914400" lvl="1" indent="-514350"/>
            <a:r>
              <a:rPr lang="en-US" sz="2200" b="1" dirty="0"/>
              <a:t>A</a:t>
            </a:r>
            <a:r>
              <a:rPr lang="en-US" sz="2200" b="1" dirty="0" smtClean="0"/>
              <a:t>cross</a:t>
            </a:r>
            <a:r>
              <a:rPr lang="en-US" sz="2200" dirty="0" smtClean="0"/>
              <a:t> </a:t>
            </a:r>
            <a:r>
              <a:rPr lang="en-US" sz="2200" dirty="0"/>
              <a:t>states </a:t>
            </a:r>
            <a:r>
              <a:rPr lang="en-US" sz="2200" dirty="0" smtClean="0"/>
              <a:t>in terms of </a:t>
            </a:r>
            <a:r>
              <a:rPr lang="en-US" sz="2200" dirty="0"/>
              <a:t>the </a:t>
            </a:r>
            <a:r>
              <a:rPr lang="en-US" sz="2200" b="1" dirty="0"/>
              <a:t>number of children </a:t>
            </a:r>
            <a:r>
              <a:rPr lang="en-US" sz="2200" dirty="0"/>
              <a:t>they </a:t>
            </a:r>
            <a:r>
              <a:rPr lang="en-US" sz="2200" dirty="0" smtClean="0"/>
              <a:t>serve</a:t>
            </a:r>
          </a:p>
          <a:p>
            <a:pPr marL="914400" lvl="1" indent="-514350"/>
            <a:r>
              <a:rPr lang="en-US" sz="2200" b="1" dirty="0" smtClean="0"/>
              <a:t>Between</a:t>
            </a:r>
            <a:r>
              <a:rPr lang="en-US" sz="2200" dirty="0" smtClean="0"/>
              <a:t> states in terms of </a:t>
            </a:r>
            <a:r>
              <a:rPr lang="en-US" sz="2200" b="1" dirty="0" smtClean="0"/>
              <a:t>child outcomes</a:t>
            </a:r>
            <a:endParaRPr lang="en-US" b="1" dirty="0"/>
          </a:p>
        </p:txBody>
      </p:sp>
    </p:spTree>
    <p:extLst>
      <p:ext uri="{BB962C8B-B14F-4D97-AF65-F5344CB8AC3E}">
        <p14:creationId xmlns:p14="http://schemas.microsoft.com/office/powerpoint/2010/main" xmlns="" val="1920125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Adjustment Variables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16681092"/>
              </p:ext>
            </p:extLst>
          </p:nvPr>
        </p:nvGraphicFramePr>
        <p:xfrm>
          <a:off x="228600" y="1600200"/>
          <a:ext cx="8686800" cy="4238016"/>
        </p:xfrm>
        <a:graphic>
          <a:graphicData uri="http://schemas.openxmlformats.org/drawingml/2006/table">
            <a:tbl>
              <a:tblPr firstRow="1" bandRow="1">
                <a:tableStyleId>{21E4AEA4-8DFA-4A89-87EB-49C32662AFE0}</a:tableStyleId>
              </a:tblPr>
              <a:tblGrid>
                <a:gridCol w="5029200"/>
                <a:gridCol w="2133600"/>
                <a:gridCol w="1524000"/>
              </a:tblGrid>
              <a:tr h="457200">
                <a:tc>
                  <a:txBody>
                    <a:bodyPr/>
                    <a:lstStyle/>
                    <a:p>
                      <a:r>
                        <a:rPr lang="en-US" sz="1600" dirty="0" smtClean="0"/>
                        <a:t>INDICATOR</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AGE*</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ENTRY RATE**</a:t>
                      </a:r>
                      <a:endParaRPr lang="en-US" sz="1600"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28752">
                <a:tc>
                  <a:txBody>
                    <a:bodyPr/>
                    <a:lstStyle/>
                    <a:p>
                      <a:r>
                        <a:rPr lang="en-US" sz="1500" dirty="0" smtClean="0"/>
                        <a:t>S1: Maltreatment in Foster</a:t>
                      </a:r>
                      <a:r>
                        <a:rPr lang="en-US" sz="1500" baseline="0" dirty="0" smtClean="0"/>
                        <a:t> Care</a:t>
                      </a:r>
                      <a:endParaRPr lang="en-US" sz="15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Age</a:t>
                      </a:r>
                      <a:r>
                        <a:rPr lang="en-US" sz="1500" baseline="0" dirty="0" smtClean="0"/>
                        <a:t> at entry/on first day</a:t>
                      </a:r>
                      <a:endParaRPr lang="en-US" sz="1500" dirty="0" smtClean="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t>
                      </a:r>
                      <a:endParaRPr lang="en-US" sz="15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528752">
                <a:tc>
                  <a:txBody>
                    <a:bodyPr/>
                    <a:lstStyle/>
                    <a:p>
                      <a:r>
                        <a:rPr lang="en-US" sz="1500" dirty="0" smtClean="0"/>
                        <a:t>S2: Recurrence</a:t>
                      </a:r>
                      <a:r>
                        <a:rPr lang="en-US" sz="1500" baseline="0" dirty="0" smtClean="0"/>
                        <a:t> of Maltreatment</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Age at initial victimization</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P1: P</a:t>
                      </a:r>
                      <a:r>
                        <a:rPr lang="en-US" sz="1500" kern="1200" dirty="0" smtClean="0">
                          <a:effectLst/>
                        </a:rPr>
                        <a:t>ermanency in 12 Months for Children Entering Foster Care </a:t>
                      </a:r>
                      <a:endParaRPr lang="en-US" sz="15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Age</a:t>
                      </a:r>
                      <a:r>
                        <a:rPr lang="en-US" sz="1500" baseline="0" dirty="0" smtClean="0"/>
                        <a:t> at entry </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Entry</a:t>
                      </a:r>
                      <a:r>
                        <a:rPr lang="en-US" sz="1500" baseline="0" dirty="0" smtClean="0"/>
                        <a:t> rate/1,000</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P2: </a:t>
                      </a:r>
                      <a:r>
                        <a:rPr lang="en-US" sz="1500" kern="1200" dirty="0" smtClean="0">
                          <a:effectLst/>
                        </a:rPr>
                        <a:t>Permanency in 12 Months for Children in Foster Care 12-23 Months </a:t>
                      </a:r>
                      <a:endParaRPr lang="en-US" sz="1500" dirty="0" smtClean="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Age on first</a:t>
                      </a:r>
                      <a:r>
                        <a:rPr lang="en-US" sz="1500" baseline="0" dirty="0" smtClean="0"/>
                        <a:t> day</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P3: </a:t>
                      </a:r>
                      <a:r>
                        <a:rPr lang="en-US" sz="1500" kern="1200" dirty="0" smtClean="0">
                          <a:effectLst/>
                        </a:rPr>
                        <a:t>Permanency in 12 Months for Children in Foster Care 24 Months+</a:t>
                      </a:r>
                      <a:endParaRPr lang="en-US" sz="15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Age on first</a:t>
                      </a:r>
                      <a:r>
                        <a:rPr lang="en-US" sz="1500" baseline="0" dirty="0" smtClean="0"/>
                        <a:t> day</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P4: </a:t>
                      </a:r>
                      <a:r>
                        <a:rPr lang="en-US" sz="1500" kern="1200" dirty="0" smtClean="0">
                          <a:effectLst/>
                        </a:rPr>
                        <a:t>Re-Entry to Foster Care in 12 Months</a:t>
                      </a:r>
                      <a:endParaRPr lang="en-US" sz="15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Age at</a:t>
                      </a:r>
                      <a:r>
                        <a:rPr lang="en-US" sz="1500" baseline="0" dirty="0" smtClean="0"/>
                        <a:t> exit</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Entry</a:t>
                      </a:r>
                      <a:r>
                        <a:rPr lang="en-US" sz="1500" baseline="0" dirty="0" smtClean="0"/>
                        <a:t> rate/1,000</a:t>
                      </a:r>
                      <a:endParaRPr lang="en-US" sz="15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r>
                        <a:rPr lang="en-US" sz="1500" dirty="0" smtClean="0"/>
                        <a:t>P5: Placement Stability</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t>Age</a:t>
                      </a:r>
                      <a:r>
                        <a:rPr lang="en-US" sz="1500" baseline="0" dirty="0" smtClean="0"/>
                        <a:t> at entry </a:t>
                      </a:r>
                      <a:endParaRPr lang="en-US" sz="1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TextBox 4"/>
          <p:cNvSpPr txBox="1"/>
          <p:nvPr/>
        </p:nvSpPr>
        <p:spPr>
          <a:xfrm>
            <a:off x="228601" y="5791200"/>
            <a:ext cx="7619999" cy="738664"/>
          </a:xfrm>
          <a:prstGeom prst="rect">
            <a:avLst/>
          </a:prstGeom>
          <a:noFill/>
        </p:spPr>
        <p:txBody>
          <a:bodyPr wrap="square" rtlCol="0">
            <a:spAutoFit/>
          </a:bodyPr>
          <a:lstStyle/>
          <a:p>
            <a:r>
              <a:rPr lang="en-US" sz="1400" dirty="0">
                <a:latin typeface="+mn-lt"/>
              </a:rPr>
              <a:t>*Age </a:t>
            </a:r>
            <a:r>
              <a:rPr lang="en-US" sz="1400" dirty="0" smtClean="0">
                <a:latin typeface="+mn-lt"/>
              </a:rPr>
              <a:t>defined as birth-3 </a:t>
            </a:r>
            <a:r>
              <a:rPr lang="en-US" sz="1400" dirty="0">
                <a:latin typeface="+mn-lt"/>
              </a:rPr>
              <a:t>months, </a:t>
            </a:r>
            <a:r>
              <a:rPr lang="en-US" sz="1400" dirty="0" smtClean="0">
                <a:latin typeface="+mn-lt"/>
              </a:rPr>
              <a:t>4-11 </a:t>
            </a:r>
            <a:r>
              <a:rPr lang="en-US" sz="1400" dirty="0">
                <a:latin typeface="+mn-lt"/>
              </a:rPr>
              <a:t>months, and each year from age 1 through 17</a:t>
            </a:r>
            <a:endParaRPr lang="en-US" sz="1400" dirty="0" smtClean="0">
              <a:latin typeface="+mn-lt"/>
            </a:endParaRPr>
          </a:p>
          <a:p>
            <a:r>
              <a:rPr lang="en-US" sz="1400" dirty="0" smtClean="0">
                <a:latin typeface="+mn-lt"/>
              </a:rPr>
              <a:t>**Entry rate per 1,000 uses </a:t>
            </a:r>
            <a:r>
              <a:rPr lang="en-US" sz="1400" dirty="0">
                <a:latin typeface="+mn-lt"/>
              </a:rPr>
              <a:t>the Census year </a:t>
            </a:r>
            <a:r>
              <a:rPr lang="en-US" sz="1400" dirty="0" smtClean="0">
                <a:latin typeface="+mn-lt"/>
              </a:rPr>
              <a:t>(July 1) closest </a:t>
            </a:r>
            <a:r>
              <a:rPr lang="en-US" sz="1400" dirty="0">
                <a:latin typeface="+mn-lt"/>
              </a:rPr>
              <a:t>to the 12-month period the child entered foster care as the </a:t>
            </a:r>
            <a:r>
              <a:rPr lang="en-US" sz="1400" dirty="0" smtClean="0">
                <a:latin typeface="+mn-lt"/>
              </a:rPr>
              <a:t>population denominator</a:t>
            </a:r>
            <a:endParaRPr lang="en-US" sz="1400" dirty="0">
              <a:latin typeface="+mn-lt"/>
            </a:endParaRPr>
          </a:p>
        </p:txBody>
      </p:sp>
    </p:spTree>
    <p:extLst>
      <p:ext uri="{BB962C8B-B14F-4D97-AF65-F5344CB8AC3E}">
        <p14:creationId xmlns:p14="http://schemas.microsoft.com/office/powerpoint/2010/main" xmlns="" val="3292477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Standardized Performance (RSP)</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RSP is the ratio of the number of “predicted” outcomes over the number of “expected” outcomes, multiplied by the national observed </a:t>
            </a:r>
            <a:r>
              <a:rPr lang="en-US" dirty="0" smtClean="0"/>
              <a:t>performance</a:t>
            </a:r>
          </a:p>
          <a:p>
            <a:r>
              <a:rPr lang="en-US" dirty="0" smtClean="0"/>
              <a:t>These values are calculated from the results of the multi-level model which encompasses the case mix across all states</a:t>
            </a:r>
          </a:p>
          <a:p>
            <a:r>
              <a:rPr lang="en-US" dirty="0" smtClean="0"/>
              <a:t>Each state’s </a:t>
            </a:r>
            <a:r>
              <a:rPr lang="en-US" dirty="0"/>
              <a:t>RSP can be compared directly to the national observed performance to determine </a:t>
            </a:r>
            <a:r>
              <a:rPr lang="en-US" dirty="0" smtClean="0"/>
              <a:t>state performance vs. an “average” state</a:t>
            </a:r>
            <a:endParaRPr lang="en-US" dirty="0"/>
          </a:p>
          <a:p>
            <a:endParaRPr lang="en-US" dirty="0" smtClean="0"/>
          </a:p>
        </p:txBody>
      </p:sp>
    </p:spTree>
    <p:extLst>
      <p:ext uri="{BB962C8B-B14F-4D97-AF65-F5344CB8AC3E}">
        <p14:creationId xmlns:p14="http://schemas.microsoft.com/office/powerpoint/2010/main" xmlns="" val="3663701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Predicted Outcomes</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Calculate the predicted probability of each child experiencing the outcome based on two </a:t>
            </a:r>
            <a:r>
              <a:rPr lang="en-US" dirty="0"/>
              <a:t>values </a:t>
            </a:r>
            <a:r>
              <a:rPr lang="en-US" dirty="0" smtClean="0"/>
              <a:t>from the </a:t>
            </a:r>
            <a:r>
              <a:rPr lang="en-US" dirty="0"/>
              <a:t>multi-level </a:t>
            </a:r>
            <a:r>
              <a:rPr lang="en-US" dirty="0" smtClean="0"/>
              <a:t>model:</a:t>
            </a:r>
          </a:p>
          <a:p>
            <a:pPr lvl="1">
              <a:lnSpc>
                <a:spcPct val="110000"/>
              </a:lnSpc>
            </a:pPr>
            <a:r>
              <a:rPr lang="en-US" dirty="0"/>
              <a:t>T</a:t>
            </a:r>
            <a:r>
              <a:rPr lang="en-US" dirty="0" smtClean="0"/>
              <a:t>he </a:t>
            </a:r>
            <a:r>
              <a:rPr lang="en-US" dirty="0"/>
              <a:t>risk associated with the child’s age (i.e., the age-specific beta </a:t>
            </a:r>
            <a:r>
              <a:rPr lang="en-US" dirty="0" smtClean="0"/>
              <a:t>coefficient); </a:t>
            </a:r>
            <a:r>
              <a:rPr lang="en-US" dirty="0"/>
              <a:t>plus </a:t>
            </a:r>
            <a:endParaRPr lang="en-US" dirty="0" smtClean="0"/>
          </a:p>
          <a:p>
            <a:pPr lvl="1">
              <a:lnSpc>
                <a:spcPct val="110000"/>
              </a:lnSpc>
            </a:pPr>
            <a:r>
              <a:rPr lang="en-US" dirty="0"/>
              <a:t>T</a:t>
            </a:r>
            <a:r>
              <a:rPr lang="en-US" dirty="0" smtClean="0"/>
              <a:t>he </a:t>
            </a:r>
            <a:r>
              <a:rPr lang="en-US" dirty="0"/>
              <a:t>state’s intercept, which reflects the underlying risk of experiencing the outcome in that state after accounting for </a:t>
            </a:r>
            <a:r>
              <a:rPr lang="en-US" dirty="0" smtClean="0"/>
              <a:t>individual risk</a:t>
            </a:r>
          </a:p>
          <a:p>
            <a:pPr>
              <a:lnSpc>
                <a:spcPct val="110000"/>
              </a:lnSpc>
            </a:pPr>
            <a:r>
              <a:rPr lang="en-US" dirty="0" smtClean="0"/>
              <a:t>Apply and sum </a:t>
            </a:r>
            <a:r>
              <a:rPr lang="en-US" dirty="0"/>
              <a:t>the predicted probabilities for all children in the state </a:t>
            </a:r>
            <a:endParaRPr lang="en-US" dirty="0" smtClean="0"/>
          </a:p>
          <a:p>
            <a:pPr>
              <a:lnSpc>
                <a:spcPct val="110000"/>
              </a:lnSpc>
            </a:pPr>
            <a:r>
              <a:rPr lang="en-US" dirty="0" smtClean="0"/>
              <a:t>Result: the predicted number </a:t>
            </a:r>
            <a:r>
              <a:rPr lang="en-US" dirty="0"/>
              <a:t>of children </a:t>
            </a:r>
            <a:r>
              <a:rPr lang="en-US" dirty="0" smtClean="0"/>
              <a:t>who will experience the outcome</a:t>
            </a:r>
            <a:endParaRPr lang="en-US" dirty="0"/>
          </a:p>
        </p:txBody>
      </p:sp>
    </p:spTree>
    <p:extLst>
      <p:ext uri="{BB962C8B-B14F-4D97-AF65-F5344CB8AC3E}">
        <p14:creationId xmlns:p14="http://schemas.microsoft.com/office/powerpoint/2010/main" xmlns="" val="3949597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Generating Expected </a:t>
            </a:r>
            <a:r>
              <a:rPr lang="en-US" dirty="0" smtClean="0"/>
              <a:t>Outcomes</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Calculate the expected probability of each child experiencing the outcome based on two </a:t>
            </a:r>
            <a:r>
              <a:rPr lang="en-US" dirty="0"/>
              <a:t>values </a:t>
            </a:r>
            <a:r>
              <a:rPr lang="en-US" dirty="0" smtClean="0"/>
              <a:t>from the </a:t>
            </a:r>
            <a:r>
              <a:rPr lang="en-US" dirty="0"/>
              <a:t>multi-level </a:t>
            </a:r>
            <a:r>
              <a:rPr lang="en-US" dirty="0" smtClean="0"/>
              <a:t>model:</a:t>
            </a:r>
          </a:p>
          <a:p>
            <a:pPr lvl="1">
              <a:lnSpc>
                <a:spcPct val="110000"/>
              </a:lnSpc>
            </a:pPr>
            <a:r>
              <a:rPr lang="en-US" dirty="0"/>
              <a:t>T</a:t>
            </a:r>
            <a:r>
              <a:rPr lang="en-US" dirty="0" smtClean="0"/>
              <a:t>he </a:t>
            </a:r>
            <a:r>
              <a:rPr lang="en-US" dirty="0"/>
              <a:t>risk associated with the child’s age (i.e., the age-specific beta </a:t>
            </a:r>
            <a:r>
              <a:rPr lang="en-US" dirty="0" smtClean="0"/>
              <a:t>coefficient); </a:t>
            </a:r>
            <a:r>
              <a:rPr lang="en-US" dirty="0"/>
              <a:t>plus </a:t>
            </a:r>
            <a:endParaRPr lang="en-US" dirty="0" smtClean="0"/>
          </a:p>
          <a:p>
            <a:pPr lvl="1">
              <a:lnSpc>
                <a:spcPct val="110000"/>
              </a:lnSpc>
            </a:pPr>
            <a:r>
              <a:rPr lang="en-US" dirty="0" smtClean="0"/>
              <a:t>The average intercept for all states, which can be interpreted as the level of care the “average” state would provide</a:t>
            </a:r>
          </a:p>
          <a:p>
            <a:pPr>
              <a:lnSpc>
                <a:spcPct val="110000"/>
              </a:lnSpc>
            </a:pPr>
            <a:r>
              <a:rPr lang="en-US" dirty="0" smtClean="0"/>
              <a:t>Apply and sum the expected probabilities for all children in the state </a:t>
            </a:r>
          </a:p>
          <a:p>
            <a:pPr>
              <a:lnSpc>
                <a:spcPct val="110000"/>
              </a:lnSpc>
            </a:pPr>
            <a:r>
              <a:rPr lang="en-US" dirty="0"/>
              <a:t>Result: the </a:t>
            </a:r>
            <a:r>
              <a:rPr lang="en-US" dirty="0" smtClean="0"/>
              <a:t>expected number </a:t>
            </a:r>
            <a:r>
              <a:rPr lang="en-US" dirty="0"/>
              <a:t>of children who will experience the </a:t>
            </a:r>
            <a:r>
              <a:rPr lang="en-US" dirty="0" smtClean="0"/>
              <a:t>outcome</a:t>
            </a:r>
          </a:p>
          <a:p>
            <a:pPr>
              <a:lnSpc>
                <a:spcPct val="110000"/>
              </a:lnSpc>
            </a:pPr>
            <a:endParaRPr lang="en-US" dirty="0" smtClean="0"/>
          </a:p>
        </p:txBody>
      </p:sp>
    </p:spTree>
    <p:extLst>
      <p:ext uri="{BB962C8B-B14F-4D97-AF65-F5344CB8AC3E}">
        <p14:creationId xmlns:p14="http://schemas.microsoft.com/office/powerpoint/2010/main" xmlns="" val="3458277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CFSR: Overall Goals</a:t>
            </a:r>
            <a:endParaRPr lang="en-US" dirty="0"/>
          </a:p>
        </p:txBody>
      </p:sp>
      <p:sp>
        <p:nvSpPr>
          <p:cNvPr id="3" name="Content Placeholder 2"/>
          <p:cNvSpPr>
            <a:spLocks noGrp="1"/>
          </p:cNvSpPr>
          <p:nvPr>
            <p:ph idx="1"/>
          </p:nvPr>
        </p:nvSpPr>
        <p:spPr/>
        <p:txBody>
          <a:bodyPr/>
          <a:lstStyle/>
          <a:p>
            <a:r>
              <a:rPr lang="en-US" dirty="0"/>
              <a:t>Ensure conformity with title IV-B and IV-E child welfare requirements </a:t>
            </a:r>
          </a:p>
          <a:p>
            <a:r>
              <a:rPr lang="en-US" dirty="0" smtClean="0"/>
              <a:t>Determine what is happening to children </a:t>
            </a:r>
            <a:r>
              <a:rPr lang="en-US" dirty="0"/>
              <a:t>and families who have contact with </a:t>
            </a:r>
            <a:r>
              <a:rPr lang="en-US" dirty="0" smtClean="0"/>
              <a:t>the child </a:t>
            </a:r>
            <a:r>
              <a:rPr lang="en-US" dirty="0"/>
              <a:t>welfare </a:t>
            </a:r>
            <a:r>
              <a:rPr lang="en-US" dirty="0" smtClean="0"/>
              <a:t>system</a:t>
            </a:r>
            <a:endParaRPr lang="en-US" dirty="0"/>
          </a:p>
          <a:p>
            <a:r>
              <a:rPr lang="en-US" dirty="0"/>
              <a:t>Support states to enhance their capacity to </a:t>
            </a:r>
            <a:r>
              <a:rPr lang="en-US" dirty="0" smtClean="0"/>
              <a:t>improve </a:t>
            </a:r>
            <a:r>
              <a:rPr lang="en-US" dirty="0"/>
              <a:t>outcomes and systems for children and families </a:t>
            </a:r>
          </a:p>
        </p:txBody>
      </p:sp>
    </p:spTree>
    <p:extLst>
      <p:ext uri="{BB962C8B-B14F-4D97-AF65-F5344CB8AC3E}">
        <p14:creationId xmlns:p14="http://schemas.microsoft.com/office/powerpoint/2010/main" xmlns="" val="944872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Generating the RSP</a:t>
            </a:r>
            <a:br>
              <a:rPr lang="en-US" sz="3600" dirty="0" smtClean="0"/>
            </a:br>
            <a:r>
              <a:rPr lang="en-US" sz="2700" dirty="0" smtClean="0"/>
              <a:t>Example: Exits to Permanency in 12 Months (Entry Cohort)</a:t>
            </a:r>
            <a:endParaRPr lang="en-US" sz="2700" dirty="0"/>
          </a:p>
        </p:txBody>
      </p:sp>
      <p:sp>
        <p:nvSpPr>
          <p:cNvPr id="3" name="Content Placeholder 2"/>
          <p:cNvSpPr>
            <a:spLocks noGrp="1"/>
          </p:cNvSpPr>
          <p:nvPr>
            <p:ph idx="1"/>
          </p:nvPr>
        </p:nvSpPr>
        <p:spPr>
          <a:xfrm>
            <a:off x="228600" y="1600201"/>
            <a:ext cx="8686800" cy="3733799"/>
          </a:xfrm>
        </p:spPr>
        <p:txBody>
          <a:bodyPr>
            <a:normAutofit/>
          </a:bodyPr>
          <a:lstStyle/>
          <a:p>
            <a:pPr marL="514350" indent="-457200">
              <a:buFont typeface="+mj-lt"/>
              <a:buAutoNum type="arabicPeriod"/>
            </a:pPr>
            <a:r>
              <a:rPr lang="en-US" sz="2400" dirty="0"/>
              <a:t>Estimate the number of predicted outcomes</a:t>
            </a:r>
          </a:p>
          <a:p>
            <a:pPr lvl="1"/>
            <a:r>
              <a:rPr lang="en-US" sz="2000" dirty="0" smtClean="0"/>
              <a:t>The predicted number </a:t>
            </a:r>
            <a:r>
              <a:rPr lang="en-US" sz="2000" dirty="0"/>
              <a:t>of outcomes the state would </a:t>
            </a:r>
            <a:r>
              <a:rPr lang="en-US" sz="2000" dirty="0" smtClean="0"/>
              <a:t>have</a:t>
            </a:r>
            <a:r>
              <a:rPr lang="en-US" sz="2000" dirty="0"/>
              <a:t> </a:t>
            </a:r>
            <a:r>
              <a:rPr lang="en-US" sz="2000" dirty="0" smtClean="0"/>
              <a:t>(on average) </a:t>
            </a:r>
            <a:r>
              <a:rPr lang="en-US" sz="2000" dirty="0"/>
              <a:t>based on the state’s performance with its observed case mix </a:t>
            </a:r>
          </a:p>
          <a:p>
            <a:pPr marL="514350" indent="-457200">
              <a:buFont typeface="+mj-lt"/>
              <a:buAutoNum type="arabicPeriod"/>
            </a:pPr>
            <a:endParaRPr lang="en-US" sz="2400" dirty="0"/>
          </a:p>
          <a:p>
            <a:pPr marL="514350" indent="-457200">
              <a:buFont typeface="+mj-lt"/>
              <a:buAutoNum type="arabicPeriod"/>
            </a:pPr>
            <a:endParaRPr lang="en-US" sz="2400" dirty="0" smtClean="0"/>
          </a:p>
          <a:p>
            <a:pPr marL="514350" indent="-457200">
              <a:buFont typeface="+mj-lt"/>
              <a:buAutoNum type="arabicPeriod"/>
            </a:pPr>
            <a:endParaRPr lang="en-US" sz="2400" dirty="0" smtClean="0"/>
          </a:p>
          <a:p>
            <a:pPr marL="514350" indent="-457200">
              <a:buFont typeface="+mj-lt"/>
              <a:buAutoNum type="arabicPeriod"/>
            </a:pPr>
            <a:r>
              <a:rPr lang="en-US" sz="2400" dirty="0" smtClean="0"/>
              <a:t>Estimate </a:t>
            </a:r>
            <a:r>
              <a:rPr lang="en-US" sz="2400" dirty="0"/>
              <a:t>the number of expected outcomes</a:t>
            </a:r>
          </a:p>
          <a:p>
            <a:pPr lvl="1"/>
            <a:r>
              <a:rPr lang="en-US" sz="2000" dirty="0" smtClean="0"/>
              <a:t>The </a:t>
            </a:r>
            <a:r>
              <a:rPr lang="en-US" sz="2000" dirty="0"/>
              <a:t>number of outcomes </a:t>
            </a:r>
            <a:r>
              <a:rPr lang="en-US" sz="2000" dirty="0" smtClean="0"/>
              <a:t>that would be expected if </a:t>
            </a:r>
            <a:r>
              <a:rPr lang="en-US" sz="2000" dirty="0"/>
              <a:t>children were served by the average state</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2483986663"/>
              </p:ext>
            </p:extLst>
          </p:nvPr>
        </p:nvGraphicFramePr>
        <p:xfrm>
          <a:off x="685800" y="2895601"/>
          <a:ext cx="7772400" cy="914399"/>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gn="ctr"/>
                      <a:r>
                        <a:rPr lang="en-US" b="1" u="sng" dirty="0" smtClean="0">
                          <a:solidFill>
                            <a:schemeClr val="accent1">
                              <a:lumMod val="75000"/>
                            </a:schemeClr>
                          </a:solidFill>
                        </a:rPr>
                        <a:t>State A:</a:t>
                      </a:r>
                    </a:p>
                    <a:p>
                      <a:pPr algn="ctr"/>
                      <a:r>
                        <a:rPr lang="en-US" b="1" dirty="0" smtClean="0">
                          <a:solidFill>
                            <a:schemeClr val="accent6">
                              <a:lumMod val="75000"/>
                            </a:schemeClr>
                          </a:solidFill>
                        </a:rPr>
                        <a:t>500</a:t>
                      </a:r>
                      <a:r>
                        <a:rPr lang="en-US" b="1" dirty="0" smtClean="0">
                          <a:solidFill>
                            <a:schemeClr val="accent1">
                              <a:lumMod val="75000"/>
                            </a:schemeClr>
                          </a:solidFill>
                        </a:rPr>
                        <a:t> </a:t>
                      </a:r>
                      <a:r>
                        <a:rPr lang="en-US" b="0" dirty="0" smtClean="0">
                          <a:solidFill>
                            <a:schemeClr val="accent1">
                              <a:lumMod val="75000"/>
                            </a:schemeClr>
                          </a:solidFill>
                        </a:rPr>
                        <a:t>predicted</a:t>
                      </a:r>
                      <a:r>
                        <a:rPr lang="en-US" b="0" baseline="0" dirty="0" smtClean="0">
                          <a:solidFill>
                            <a:schemeClr val="accent1">
                              <a:lumMod val="75000"/>
                            </a:schemeClr>
                          </a:solidFill>
                        </a:rPr>
                        <a:t> exits </a:t>
                      </a:r>
                    </a:p>
                    <a:p>
                      <a:pPr algn="ctr"/>
                      <a:r>
                        <a:rPr lang="en-US" b="0" baseline="0" dirty="0" smtClean="0">
                          <a:solidFill>
                            <a:schemeClr val="accent1">
                              <a:lumMod val="75000"/>
                            </a:schemeClr>
                          </a:solidFill>
                        </a:rPr>
                        <a:t>to permanency</a:t>
                      </a:r>
                      <a:endParaRPr lang="en-US" b="0" dirty="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5">
                              <a:lumMod val="75000"/>
                            </a:schemeClr>
                          </a:solidFill>
                        </a:rPr>
                        <a:t>State B:</a:t>
                      </a:r>
                    </a:p>
                    <a:p>
                      <a:pPr algn="ctr"/>
                      <a:r>
                        <a:rPr lang="en-US" b="1" dirty="0" smtClean="0">
                          <a:solidFill>
                            <a:srgbClr val="E46C0A"/>
                          </a:solidFill>
                        </a:rPr>
                        <a:t>9,000</a:t>
                      </a:r>
                      <a:r>
                        <a:rPr lang="en-US" b="1" dirty="0" smtClean="0">
                          <a:solidFill>
                            <a:schemeClr val="accent5">
                              <a:lumMod val="75000"/>
                            </a:schemeClr>
                          </a:solidFill>
                        </a:rPr>
                        <a:t> </a:t>
                      </a:r>
                      <a:r>
                        <a:rPr lang="en-US" b="0" dirty="0" smtClean="0">
                          <a:solidFill>
                            <a:schemeClr val="accent5">
                              <a:lumMod val="75000"/>
                            </a:schemeClr>
                          </a:solidFill>
                        </a:rPr>
                        <a:t>predicted exits</a:t>
                      </a:r>
                      <a:r>
                        <a:rPr lang="en-US" b="0" baseline="0" dirty="0" smtClean="0">
                          <a:solidFill>
                            <a:schemeClr val="accent5">
                              <a:lumMod val="75000"/>
                            </a:schemeClr>
                          </a:solidFill>
                        </a:rPr>
                        <a:t> </a:t>
                      </a:r>
                    </a:p>
                    <a:p>
                      <a:pPr algn="ctr"/>
                      <a:r>
                        <a:rPr lang="en-US" b="0" baseline="0" dirty="0" smtClean="0">
                          <a:solidFill>
                            <a:schemeClr val="accent5">
                              <a:lumMod val="75000"/>
                            </a:schemeClr>
                          </a:solidFill>
                        </a:rPr>
                        <a:t>to permanency</a:t>
                      </a:r>
                      <a:endParaRPr lang="en-US" b="0" dirty="0">
                        <a:solidFill>
                          <a:schemeClr val="accent5">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4">
                              <a:lumMod val="75000"/>
                            </a:schemeClr>
                          </a:solidFill>
                        </a:rPr>
                        <a:t>State C:</a:t>
                      </a:r>
                    </a:p>
                    <a:p>
                      <a:pPr algn="ctr"/>
                      <a:r>
                        <a:rPr lang="en-US" b="1" dirty="0" smtClean="0">
                          <a:solidFill>
                            <a:schemeClr val="accent6">
                              <a:lumMod val="75000"/>
                            </a:schemeClr>
                          </a:solidFill>
                        </a:rPr>
                        <a:t>4,420</a:t>
                      </a:r>
                      <a:r>
                        <a:rPr lang="en-US" b="1" dirty="0" smtClean="0">
                          <a:solidFill>
                            <a:schemeClr val="accent4">
                              <a:lumMod val="75000"/>
                            </a:schemeClr>
                          </a:solidFill>
                        </a:rPr>
                        <a:t> </a:t>
                      </a:r>
                      <a:r>
                        <a:rPr lang="en-US" b="0" dirty="0" smtClean="0">
                          <a:solidFill>
                            <a:schemeClr val="accent4">
                              <a:lumMod val="75000"/>
                            </a:schemeClr>
                          </a:solidFill>
                        </a:rPr>
                        <a:t>predicted exits</a:t>
                      </a:r>
                      <a:r>
                        <a:rPr lang="en-US" b="0" baseline="0" dirty="0" smtClean="0">
                          <a:solidFill>
                            <a:schemeClr val="accent4">
                              <a:lumMod val="75000"/>
                            </a:schemeClr>
                          </a:solidFill>
                        </a:rPr>
                        <a:t> </a:t>
                      </a:r>
                    </a:p>
                    <a:p>
                      <a:pPr algn="ctr"/>
                      <a:r>
                        <a:rPr lang="en-US" b="0" baseline="0" dirty="0" smtClean="0">
                          <a:solidFill>
                            <a:schemeClr val="accent4">
                              <a:lumMod val="75000"/>
                            </a:schemeClr>
                          </a:solidFill>
                        </a:rPr>
                        <a:t>to permanency</a:t>
                      </a:r>
                      <a:endParaRPr lang="en-US" b="0" dirty="0" smtClean="0">
                        <a:solidFill>
                          <a:schemeClr val="accent4">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19894625"/>
              </p:ext>
            </p:extLst>
          </p:nvPr>
        </p:nvGraphicFramePr>
        <p:xfrm>
          <a:off x="685800" y="5334000"/>
          <a:ext cx="7772400" cy="914399"/>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gn="ctr"/>
                      <a:r>
                        <a:rPr lang="en-US" b="1" u="sng" dirty="0" smtClean="0">
                          <a:solidFill>
                            <a:schemeClr val="accent1">
                              <a:lumMod val="75000"/>
                            </a:schemeClr>
                          </a:solidFill>
                        </a:rPr>
                        <a:t>State A:</a:t>
                      </a:r>
                    </a:p>
                    <a:p>
                      <a:pPr algn="ctr"/>
                      <a:r>
                        <a:rPr lang="en-US" b="1" dirty="0" smtClean="0">
                          <a:solidFill>
                            <a:schemeClr val="accent6">
                              <a:lumMod val="75000"/>
                            </a:schemeClr>
                          </a:solidFill>
                        </a:rPr>
                        <a:t>425</a:t>
                      </a:r>
                      <a:r>
                        <a:rPr lang="en-US" b="1" dirty="0" smtClean="0">
                          <a:solidFill>
                            <a:schemeClr val="accent1">
                              <a:lumMod val="75000"/>
                            </a:schemeClr>
                          </a:solidFill>
                        </a:rPr>
                        <a:t> </a:t>
                      </a:r>
                      <a:r>
                        <a:rPr lang="en-US" b="0" dirty="0" smtClean="0">
                          <a:solidFill>
                            <a:schemeClr val="accent1">
                              <a:lumMod val="75000"/>
                            </a:schemeClr>
                          </a:solidFill>
                        </a:rPr>
                        <a:t>expected </a:t>
                      </a:r>
                      <a:r>
                        <a:rPr lang="en-US" b="0" baseline="0" dirty="0" smtClean="0">
                          <a:solidFill>
                            <a:schemeClr val="accent1">
                              <a:lumMod val="75000"/>
                            </a:schemeClr>
                          </a:solidFill>
                        </a:rPr>
                        <a:t>exits </a:t>
                      </a:r>
                    </a:p>
                    <a:p>
                      <a:pPr algn="ctr"/>
                      <a:r>
                        <a:rPr lang="en-US" b="0" baseline="0" dirty="0" smtClean="0">
                          <a:solidFill>
                            <a:schemeClr val="accent1">
                              <a:lumMod val="75000"/>
                            </a:schemeClr>
                          </a:solidFill>
                        </a:rPr>
                        <a:t>to permanency</a:t>
                      </a:r>
                      <a:endParaRPr lang="en-US" b="0" dirty="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5">
                              <a:lumMod val="75000"/>
                            </a:schemeClr>
                          </a:solidFill>
                        </a:rPr>
                        <a:t>State B:</a:t>
                      </a:r>
                    </a:p>
                    <a:p>
                      <a:pPr algn="ctr"/>
                      <a:r>
                        <a:rPr lang="en-US" b="1" dirty="0" smtClean="0">
                          <a:solidFill>
                            <a:srgbClr val="E46C0A"/>
                          </a:solidFill>
                        </a:rPr>
                        <a:t>10,000</a:t>
                      </a:r>
                      <a:r>
                        <a:rPr lang="en-US" b="1" dirty="0" smtClean="0">
                          <a:solidFill>
                            <a:schemeClr val="accent5">
                              <a:lumMod val="75000"/>
                            </a:schemeClr>
                          </a:solidFill>
                        </a:rPr>
                        <a:t> </a:t>
                      </a:r>
                      <a:r>
                        <a:rPr lang="en-US" b="0" dirty="0" smtClean="0">
                          <a:solidFill>
                            <a:schemeClr val="accent5">
                              <a:lumMod val="75000"/>
                            </a:schemeClr>
                          </a:solidFill>
                        </a:rPr>
                        <a:t>expected exits</a:t>
                      </a:r>
                      <a:r>
                        <a:rPr lang="en-US" b="0" baseline="0" dirty="0" smtClean="0">
                          <a:solidFill>
                            <a:schemeClr val="accent5">
                              <a:lumMod val="75000"/>
                            </a:schemeClr>
                          </a:solidFill>
                        </a:rPr>
                        <a:t> </a:t>
                      </a:r>
                    </a:p>
                    <a:p>
                      <a:pPr algn="ctr"/>
                      <a:r>
                        <a:rPr lang="en-US" b="0" baseline="0" dirty="0" smtClean="0">
                          <a:solidFill>
                            <a:schemeClr val="accent5">
                              <a:lumMod val="75000"/>
                            </a:schemeClr>
                          </a:solidFill>
                        </a:rPr>
                        <a:t>to permanency</a:t>
                      </a:r>
                      <a:endParaRPr lang="en-US" b="0" dirty="0">
                        <a:solidFill>
                          <a:schemeClr val="accent5">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4">
                              <a:lumMod val="75000"/>
                            </a:schemeClr>
                          </a:solidFill>
                        </a:rPr>
                        <a:t>State C:</a:t>
                      </a:r>
                    </a:p>
                    <a:p>
                      <a:pPr algn="ctr"/>
                      <a:r>
                        <a:rPr lang="en-US" b="1" dirty="0" smtClean="0">
                          <a:solidFill>
                            <a:schemeClr val="accent6">
                              <a:lumMod val="75000"/>
                            </a:schemeClr>
                          </a:solidFill>
                        </a:rPr>
                        <a:t>4,500</a:t>
                      </a:r>
                      <a:r>
                        <a:rPr lang="en-US" b="1" dirty="0" smtClean="0">
                          <a:solidFill>
                            <a:schemeClr val="accent4">
                              <a:lumMod val="75000"/>
                            </a:schemeClr>
                          </a:solidFill>
                        </a:rPr>
                        <a:t> </a:t>
                      </a:r>
                      <a:r>
                        <a:rPr lang="en-US" b="0" dirty="0" smtClean="0">
                          <a:solidFill>
                            <a:schemeClr val="accent4">
                              <a:lumMod val="75000"/>
                            </a:schemeClr>
                          </a:solidFill>
                        </a:rPr>
                        <a:t>expected exits</a:t>
                      </a:r>
                      <a:r>
                        <a:rPr lang="en-US" b="0" baseline="0" dirty="0" smtClean="0">
                          <a:solidFill>
                            <a:schemeClr val="accent4">
                              <a:lumMod val="75000"/>
                            </a:schemeClr>
                          </a:solidFill>
                        </a:rPr>
                        <a:t> </a:t>
                      </a:r>
                    </a:p>
                    <a:p>
                      <a:pPr algn="ctr"/>
                      <a:r>
                        <a:rPr lang="en-US" b="0" baseline="0" dirty="0" smtClean="0">
                          <a:solidFill>
                            <a:schemeClr val="accent4">
                              <a:lumMod val="75000"/>
                            </a:schemeClr>
                          </a:solidFill>
                        </a:rPr>
                        <a:t>to permanency</a:t>
                      </a:r>
                      <a:endParaRPr lang="en-US" b="0" dirty="0" smtClean="0">
                        <a:solidFill>
                          <a:schemeClr val="accent4">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881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Generating the RSP (cont.)</a:t>
            </a:r>
            <a:br>
              <a:rPr lang="en-US" sz="3600" dirty="0" smtClean="0"/>
            </a:br>
            <a:r>
              <a:rPr lang="en-US" sz="2700" dirty="0" smtClean="0"/>
              <a:t>Example: Exits to Permanency in 12 Months (Entry Cohort)</a:t>
            </a:r>
            <a:endParaRPr lang="en-US" sz="2700" dirty="0"/>
          </a:p>
        </p:txBody>
      </p:sp>
      <p:sp>
        <p:nvSpPr>
          <p:cNvPr id="3" name="Content Placeholder 2"/>
          <p:cNvSpPr>
            <a:spLocks noGrp="1"/>
          </p:cNvSpPr>
          <p:nvPr>
            <p:ph idx="1"/>
          </p:nvPr>
        </p:nvSpPr>
        <p:spPr>
          <a:xfrm>
            <a:off x="228600" y="1600201"/>
            <a:ext cx="8686800" cy="4724399"/>
          </a:xfrm>
        </p:spPr>
        <p:txBody>
          <a:bodyPr>
            <a:normAutofit/>
          </a:bodyPr>
          <a:lstStyle/>
          <a:p>
            <a:pPr marL="514350" indent="-457200">
              <a:buFont typeface="+mj-lt"/>
              <a:buAutoNum type="arabicPeriod" startAt="3"/>
            </a:pPr>
            <a:r>
              <a:rPr lang="en-US" sz="2400" dirty="0"/>
              <a:t>Divide the number of predicted outcomes by the number of expected </a:t>
            </a:r>
            <a:r>
              <a:rPr lang="en-US" sz="2400" dirty="0" smtClean="0"/>
              <a:t>outcomes</a:t>
            </a:r>
          </a:p>
          <a:p>
            <a:pPr marL="57150" indent="0">
              <a:buNone/>
            </a:pPr>
            <a:endParaRPr lang="en-US" sz="2400" dirty="0" smtClean="0"/>
          </a:p>
          <a:p>
            <a:pPr marL="57150" indent="0">
              <a:buNone/>
            </a:pPr>
            <a:endParaRPr lang="en-US" sz="2400" dirty="0" smtClean="0"/>
          </a:p>
          <a:p>
            <a:pPr marL="514350" indent="-457200">
              <a:buFont typeface="+mj-lt"/>
              <a:buAutoNum type="arabicPeriod" startAt="3"/>
            </a:pPr>
            <a:r>
              <a:rPr lang="en-US" sz="2400" dirty="0"/>
              <a:t>Multiply this ratio by the national observed </a:t>
            </a:r>
            <a:r>
              <a:rPr lang="en-US" sz="2400" dirty="0" smtClean="0"/>
              <a:t>performance (40.5% for P1)</a:t>
            </a:r>
            <a:endParaRPr lang="en-US" sz="24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1534316248"/>
              </p:ext>
            </p:extLst>
          </p:nvPr>
        </p:nvGraphicFramePr>
        <p:xfrm>
          <a:off x="685800" y="2514600"/>
          <a:ext cx="7772400" cy="64008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gn="ctr"/>
                      <a:r>
                        <a:rPr lang="en-US" b="1" u="sng" dirty="0" smtClean="0">
                          <a:solidFill>
                            <a:schemeClr val="accent1">
                              <a:lumMod val="75000"/>
                            </a:schemeClr>
                          </a:solidFill>
                        </a:rPr>
                        <a:t>State A:</a:t>
                      </a:r>
                    </a:p>
                    <a:p>
                      <a:pPr algn="ctr"/>
                      <a:r>
                        <a:rPr lang="en-US" b="0" dirty="0" smtClean="0">
                          <a:solidFill>
                            <a:schemeClr val="accent1">
                              <a:lumMod val="75000"/>
                            </a:schemeClr>
                          </a:solidFill>
                        </a:rPr>
                        <a:t>500 / 425</a:t>
                      </a:r>
                      <a:r>
                        <a:rPr lang="en-US" b="0" baseline="0" dirty="0" smtClean="0">
                          <a:solidFill>
                            <a:schemeClr val="accent1">
                              <a:lumMod val="75000"/>
                            </a:schemeClr>
                          </a:solidFill>
                        </a:rPr>
                        <a:t> = </a:t>
                      </a:r>
                      <a:r>
                        <a:rPr lang="en-US" b="1" baseline="0" dirty="0" smtClean="0">
                          <a:solidFill>
                            <a:srgbClr val="E46C0A"/>
                          </a:solidFill>
                        </a:rPr>
                        <a:t>1.176</a:t>
                      </a:r>
                      <a:endParaRPr lang="en-US" b="1" dirty="0">
                        <a:solidFill>
                          <a:srgbClr val="E46C0A"/>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5">
                              <a:lumMod val="75000"/>
                            </a:schemeClr>
                          </a:solidFill>
                        </a:rPr>
                        <a:t>State B:</a:t>
                      </a:r>
                    </a:p>
                    <a:p>
                      <a:pPr algn="ctr"/>
                      <a:r>
                        <a:rPr lang="en-US" b="0" dirty="0" smtClean="0">
                          <a:solidFill>
                            <a:schemeClr val="accent5">
                              <a:lumMod val="75000"/>
                            </a:schemeClr>
                          </a:solidFill>
                        </a:rPr>
                        <a:t>9,000 / 10,000 = </a:t>
                      </a:r>
                      <a:r>
                        <a:rPr lang="en-US" b="1" dirty="0" smtClean="0">
                          <a:solidFill>
                            <a:schemeClr val="accent6">
                              <a:lumMod val="75000"/>
                            </a:schemeClr>
                          </a:solidFill>
                        </a:rPr>
                        <a:t>0.900</a:t>
                      </a:r>
                      <a:endParaRPr lang="en-US" b="0" dirty="0">
                        <a:solidFill>
                          <a:schemeClr val="accent6">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4">
                              <a:lumMod val="75000"/>
                            </a:schemeClr>
                          </a:solidFill>
                        </a:rPr>
                        <a:t>State C:</a:t>
                      </a:r>
                    </a:p>
                    <a:p>
                      <a:pPr algn="ctr"/>
                      <a:r>
                        <a:rPr lang="en-US" b="0" dirty="0" smtClean="0">
                          <a:solidFill>
                            <a:schemeClr val="accent4">
                              <a:lumMod val="75000"/>
                            </a:schemeClr>
                          </a:solidFill>
                        </a:rPr>
                        <a:t>4,420 / 4,500 =</a:t>
                      </a:r>
                      <a:r>
                        <a:rPr lang="en-US" b="0" baseline="0" dirty="0" smtClean="0">
                          <a:solidFill>
                            <a:schemeClr val="accent4">
                              <a:lumMod val="75000"/>
                            </a:schemeClr>
                          </a:solidFill>
                        </a:rPr>
                        <a:t> </a:t>
                      </a:r>
                      <a:r>
                        <a:rPr lang="en-US" b="1" baseline="0" dirty="0" smtClean="0">
                          <a:solidFill>
                            <a:schemeClr val="accent6">
                              <a:lumMod val="75000"/>
                            </a:schemeClr>
                          </a:solidFill>
                        </a:rPr>
                        <a:t>0.982</a:t>
                      </a:r>
                      <a:endParaRPr lang="en-US" b="0" dirty="0" smtClean="0">
                        <a:solidFill>
                          <a:schemeClr val="accent6">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150056625"/>
              </p:ext>
            </p:extLst>
          </p:nvPr>
        </p:nvGraphicFramePr>
        <p:xfrm>
          <a:off x="685800" y="4191000"/>
          <a:ext cx="7772400" cy="128016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gn="ctr"/>
                      <a:r>
                        <a:rPr lang="en-US" b="1" u="sng" dirty="0" smtClean="0">
                          <a:solidFill>
                            <a:schemeClr val="accent1">
                              <a:lumMod val="75000"/>
                            </a:schemeClr>
                          </a:solidFill>
                        </a:rPr>
                        <a:t>State A:</a:t>
                      </a:r>
                    </a:p>
                    <a:p>
                      <a:pPr algn="ctr"/>
                      <a:r>
                        <a:rPr lang="en-US" b="0" dirty="0" smtClean="0">
                          <a:solidFill>
                            <a:schemeClr val="accent1">
                              <a:lumMod val="75000"/>
                            </a:schemeClr>
                          </a:solidFill>
                        </a:rPr>
                        <a:t>1.176 * 40.5% = </a:t>
                      </a:r>
                      <a:r>
                        <a:rPr lang="en-US" b="1" dirty="0" smtClean="0">
                          <a:solidFill>
                            <a:schemeClr val="accent6">
                              <a:lumMod val="75000"/>
                            </a:schemeClr>
                          </a:solidFill>
                        </a:rPr>
                        <a:t>47.6%</a:t>
                      </a:r>
                      <a:endParaRPr lang="en-US" b="0" dirty="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5">
                              <a:lumMod val="75000"/>
                            </a:schemeClr>
                          </a:solidFill>
                        </a:rPr>
                        <a:t>State B:</a:t>
                      </a:r>
                    </a:p>
                    <a:p>
                      <a:pPr algn="ctr"/>
                      <a:r>
                        <a:rPr lang="en-US" b="0" dirty="0" smtClean="0">
                          <a:solidFill>
                            <a:schemeClr val="accent5">
                              <a:lumMod val="75000"/>
                            </a:schemeClr>
                          </a:solidFill>
                        </a:rPr>
                        <a:t>0.900 * 40.5% = </a:t>
                      </a:r>
                      <a:r>
                        <a:rPr lang="en-US" b="1" dirty="0" smtClean="0">
                          <a:solidFill>
                            <a:srgbClr val="E46C0A"/>
                          </a:solidFill>
                        </a:rPr>
                        <a:t>36.5%</a:t>
                      </a:r>
                      <a:endParaRPr lang="en-US" b="0" dirty="0">
                        <a:solidFill>
                          <a:schemeClr val="accent5">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1" u="sng" dirty="0" smtClean="0">
                          <a:solidFill>
                            <a:schemeClr val="accent4">
                              <a:lumMod val="75000"/>
                            </a:schemeClr>
                          </a:solidFill>
                        </a:rPr>
                        <a:t>State C:</a:t>
                      </a:r>
                    </a:p>
                    <a:p>
                      <a:pPr algn="ctr"/>
                      <a:r>
                        <a:rPr lang="en-US" b="0" dirty="0" smtClean="0">
                          <a:solidFill>
                            <a:schemeClr val="accent4">
                              <a:lumMod val="75000"/>
                            </a:schemeClr>
                          </a:solidFill>
                        </a:rPr>
                        <a:t>0.982 * 40.5% = </a:t>
                      </a:r>
                      <a:r>
                        <a:rPr lang="en-US" b="1" dirty="0" smtClean="0">
                          <a:solidFill>
                            <a:schemeClr val="accent6">
                              <a:lumMod val="75000"/>
                            </a:schemeClr>
                          </a:solidFill>
                        </a:rPr>
                        <a:t>39.8%</a:t>
                      </a:r>
                      <a:endParaRPr lang="en-US" b="0" dirty="0" smtClean="0">
                        <a:solidFill>
                          <a:schemeClr val="accent4">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b="1" dirty="0" smtClean="0">
                          <a:solidFill>
                            <a:schemeClr val="accent1">
                              <a:lumMod val="75000"/>
                            </a:schemeClr>
                          </a:solidFill>
                        </a:rPr>
                        <a:t>Higher than expected permanency rate</a:t>
                      </a:r>
                      <a:endParaRPr lang="en-US" b="1" dirty="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5">
                              <a:lumMod val="75000"/>
                            </a:schemeClr>
                          </a:solidFill>
                        </a:rPr>
                        <a:t>Lower than expected permanency rate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4">
                              <a:lumMod val="75000"/>
                            </a:schemeClr>
                          </a:solidFill>
                        </a:rPr>
                        <a:t>Lower</a:t>
                      </a:r>
                      <a:r>
                        <a:rPr lang="en-US" b="1" baseline="0" dirty="0" smtClean="0">
                          <a:solidFill>
                            <a:schemeClr val="accent4">
                              <a:lumMod val="75000"/>
                            </a:schemeClr>
                          </a:solidFill>
                        </a:rPr>
                        <a:t> than expected permanency rate</a:t>
                      </a:r>
                      <a:endParaRPr lang="en-US" b="1" dirty="0" smtClean="0">
                        <a:solidFill>
                          <a:schemeClr val="accent4">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80800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noGrp="1"/>
          </p:cNvGraphicFramePr>
          <p:nvPr>
            <p:extLst>
              <p:ext uri="{D42A27DB-BD31-4B8C-83A1-F6EECF244321}">
                <p14:modId xmlns:p14="http://schemas.microsoft.com/office/powerpoint/2010/main" xmlns="" val="628188675"/>
              </p:ext>
            </p:extLst>
          </p:nvPr>
        </p:nvGraphicFramePr>
        <p:xfrm>
          <a:off x="295672" y="2819400"/>
          <a:ext cx="8552656" cy="35167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Measuring States’ </a:t>
            </a:r>
            <a:r>
              <a:rPr lang="en-US" dirty="0"/>
              <a:t>Performance</a:t>
            </a:r>
            <a:br>
              <a:rPr lang="en-US" dirty="0"/>
            </a:br>
            <a:r>
              <a:rPr lang="en-US" sz="3100" dirty="0"/>
              <a:t>Example: Exits to Permanency in 12 Months (Entry Cohort)</a:t>
            </a:r>
          </a:p>
        </p:txBody>
      </p:sp>
      <p:sp>
        <p:nvSpPr>
          <p:cNvPr id="16" name="Content Placeholder 15"/>
          <p:cNvSpPr>
            <a:spLocks noGrp="1"/>
          </p:cNvSpPr>
          <p:nvPr>
            <p:ph idx="1"/>
          </p:nvPr>
        </p:nvSpPr>
        <p:spPr/>
        <p:txBody>
          <a:bodyPr>
            <a:normAutofit/>
          </a:bodyPr>
          <a:lstStyle/>
          <a:p>
            <a:r>
              <a:rPr lang="en-US" sz="2400" dirty="0"/>
              <a:t>Approximate 95% interval estimates </a:t>
            </a:r>
            <a:r>
              <a:rPr lang="en-US" sz="2400" dirty="0" smtClean="0"/>
              <a:t>are calculated around </a:t>
            </a:r>
            <a:r>
              <a:rPr lang="en-US" sz="2400" dirty="0"/>
              <a:t>each state’s RSP</a:t>
            </a:r>
          </a:p>
        </p:txBody>
      </p:sp>
      <p:sp>
        <p:nvSpPr>
          <p:cNvPr id="17" name="TextBox 16"/>
          <p:cNvSpPr txBox="1"/>
          <p:nvPr/>
        </p:nvSpPr>
        <p:spPr>
          <a:xfrm>
            <a:off x="2057400" y="2590800"/>
            <a:ext cx="9144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1">
                    <a:lumMod val="75000"/>
                  </a:schemeClr>
                </a:solidFill>
              </a:rPr>
              <a:t>State A</a:t>
            </a:r>
            <a:endParaRPr lang="en-US" sz="1800" b="1" dirty="0">
              <a:solidFill>
                <a:schemeClr val="accent1">
                  <a:lumMod val="75000"/>
                </a:schemeClr>
              </a:solidFill>
            </a:endParaRPr>
          </a:p>
        </p:txBody>
      </p:sp>
      <p:sp>
        <p:nvSpPr>
          <p:cNvPr id="19" name="TextBox 18"/>
          <p:cNvSpPr txBox="1"/>
          <p:nvPr/>
        </p:nvSpPr>
        <p:spPr>
          <a:xfrm>
            <a:off x="4495800" y="4114800"/>
            <a:ext cx="9144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5">
                    <a:lumMod val="75000"/>
                  </a:schemeClr>
                </a:solidFill>
              </a:rPr>
              <a:t>State B</a:t>
            </a:r>
            <a:endParaRPr lang="en-US" sz="1800" b="1" dirty="0">
              <a:solidFill>
                <a:schemeClr val="accent5">
                  <a:lumMod val="75000"/>
                </a:schemeClr>
              </a:solidFill>
            </a:endParaRPr>
          </a:p>
        </p:txBody>
      </p:sp>
      <p:sp>
        <p:nvSpPr>
          <p:cNvPr id="20" name="TextBox 19"/>
          <p:cNvSpPr txBox="1"/>
          <p:nvPr/>
        </p:nvSpPr>
        <p:spPr>
          <a:xfrm>
            <a:off x="6858000" y="3581400"/>
            <a:ext cx="9144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4">
                    <a:lumMod val="75000"/>
                  </a:schemeClr>
                </a:solidFill>
              </a:rPr>
              <a:t>State C</a:t>
            </a:r>
            <a:endParaRPr lang="en-US" sz="1800" b="1" dirty="0">
              <a:solidFill>
                <a:schemeClr val="accent4">
                  <a:lumMod val="75000"/>
                </a:schemeClr>
              </a:solidFill>
            </a:endParaRPr>
          </a:p>
        </p:txBody>
      </p:sp>
      <p:sp>
        <p:nvSpPr>
          <p:cNvPr id="21" name="TextBox 20"/>
          <p:cNvSpPr txBox="1"/>
          <p:nvPr/>
        </p:nvSpPr>
        <p:spPr>
          <a:xfrm>
            <a:off x="1752600" y="3048000"/>
            <a:ext cx="695122" cy="338554"/>
          </a:xfrm>
          <a:prstGeom prst="rect">
            <a:avLst/>
          </a:prstGeom>
          <a:noFill/>
        </p:spPr>
        <p:txBody>
          <a:bodyPr wrap="none" rtlCol="0">
            <a:spAutoFit/>
          </a:bodyPr>
          <a:lstStyle/>
          <a:p>
            <a:r>
              <a:rPr lang="en-US" sz="1600" dirty="0" smtClean="0">
                <a:latin typeface="+mn-lt"/>
              </a:rPr>
              <a:t>52.3%</a:t>
            </a:r>
            <a:endParaRPr lang="en-US" sz="1600" dirty="0">
              <a:latin typeface="+mn-lt"/>
            </a:endParaRPr>
          </a:p>
        </p:txBody>
      </p:sp>
      <p:sp>
        <p:nvSpPr>
          <p:cNvPr id="22" name="TextBox 21"/>
          <p:cNvSpPr txBox="1"/>
          <p:nvPr/>
        </p:nvSpPr>
        <p:spPr>
          <a:xfrm>
            <a:off x="1752600" y="4114800"/>
            <a:ext cx="695122" cy="338554"/>
          </a:xfrm>
          <a:prstGeom prst="rect">
            <a:avLst/>
          </a:prstGeom>
          <a:noFill/>
        </p:spPr>
        <p:txBody>
          <a:bodyPr wrap="none" rtlCol="0">
            <a:spAutoFit/>
          </a:bodyPr>
          <a:lstStyle/>
          <a:p>
            <a:r>
              <a:rPr lang="en-US" sz="1600" dirty="0" smtClean="0">
                <a:latin typeface="+mn-lt"/>
              </a:rPr>
              <a:t>42.8%</a:t>
            </a:r>
            <a:endParaRPr lang="en-US" sz="1600" dirty="0">
              <a:latin typeface="+mn-lt"/>
            </a:endParaRPr>
          </a:p>
        </p:txBody>
      </p:sp>
      <p:sp>
        <p:nvSpPr>
          <p:cNvPr id="23" name="TextBox 22"/>
          <p:cNvSpPr txBox="1"/>
          <p:nvPr/>
        </p:nvSpPr>
        <p:spPr>
          <a:xfrm>
            <a:off x="4114800" y="4495800"/>
            <a:ext cx="695122" cy="338554"/>
          </a:xfrm>
          <a:prstGeom prst="rect">
            <a:avLst/>
          </a:prstGeom>
          <a:noFill/>
        </p:spPr>
        <p:txBody>
          <a:bodyPr wrap="none" rtlCol="0">
            <a:spAutoFit/>
          </a:bodyPr>
          <a:lstStyle/>
          <a:p>
            <a:r>
              <a:rPr lang="en-US" sz="1600" dirty="0" smtClean="0">
                <a:latin typeface="+mn-lt"/>
              </a:rPr>
              <a:t>38.5%</a:t>
            </a:r>
            <a:endParaRPr lang="en-US" sz="1600" dirty="0">
              <a:latin typeface="+mn-lt"/>
            </a:endParaRPr>
          </a:p>
        </p:txBody>
      </p:sp>
      <p:sp>
        <p:nvSpPr>
          <p:cNvPr id="24" name="TextBox 23"/>
          <p:cNvSpPr txBox="1"/>
          <p:nvPr/>
        </p:nvSpPr>
        <p:spPr>
          <a:xfrm>
            <a:off x="4114800" y="5029200"/>
            <a:ext cx="695122" cy="338554"/>
          </a:xfrm>
          <a:prstGeom prst="rect">
            <a:avLst/>
          </a:prstGeom>
          <a:noFill/>
        </p:spPr>
        <p:txBody>
          <a:bodyPr wrap="none" rtlCol="0">
            <a:spAutoFit/>
          </a:bodyPr>
          <a:lstStyle/>
          <a:p>
            <a:r>
              <a:rPr lang="en-US" sz="1600" dirty="0" smtClean="0">
                <a:latin typeface="+mn-lt"/>
              </a:rPr>
              <a:t>34.3%</a:t>
            </a:r>
            <a:endParaRPr lang="en-US" sz="1600" dirty="0">
              <a:latin typeface="+mn-lt"/>
            </a:endParaRPr>
          </a:p>
        </p:txBody>
      </p:sp>
      <p:sp>
        <p:nvSpPr>
          <p:cNvPr id="25" name="TextBox 24"/>
          <p:cNvSpPr txBox="1"/>
          <p:nvPr/>
        </p:nvSpPr>
        <p:spPr>
          <a:xfrm>
            <a:off x="6553200" y="4038600"/>
            <a:ext cx="695122" cy="338554"/>
          </a:xfrm>
          <a:prstGeom prst="rect">
            <a:avLst/>
          </a:prstGeom>
          <a:noFill/>
        </p:spPr>
        <p:txBody>
          <a:bodyPr wrap="none" rtlCol="0">
            <a:spAutoFit/>
          </a:bodyPr>
          <a:lstStyle/>
          <a:p>
            <a:r>
              <a:rPr lang="en-US" sz="1600" dirty="0" smtClean="0">
                <a:latin typeface="+mn-lt"/>
              </a:rPr>
              <a:t>43.1%</a:t>
            </a:r>
            <a:endParaRPr lang="en-US" sz="1600" dirty="0">
              <a:latin typeface="+mn-lt"/>
            </a:endParaRPr>
          </a:p>
        </p:txBody>
      </p:sp>
      <p:sp>
        <p:nvSpPr>
          <p:cNvPr id="26" name="TextBox 25"/>
          <p:cNvSpPr txBox="1"/>
          <p:nvPr/>
        </p:nvSpPr>
        <p:spPr>
          <a:xfrm>
            <a:off x="6553200" y="4800600"/>
            <a:ext cx="695122" cy="338554"/>
          </a:xfrm>
          <a:prstGeom prst="rect">
            <a:avLst/>
          </a:prstGeom>
          <a:noFill/>
        </p:spPr>
        <p:txBody>
          <a:bodyPr wrap="none" rtlCol="0">
            <a:spAutoFit/>
          </a:bodyPr>
          <a:lstStyle/>
          <a:p>
            <a:r>
              <a:rPr lang="en-US" sz="1600" dirty="0" smtClean="0">
                <a:latin typeface="+mn-lt"/>
              </a:rPr>
              <a:t>36.3%</a:t>
            </a:r>
            <a:endParaRPr lang="en-US" sz="1600" dirty="0">
              <a:latin typeface="+mn-lt"/>
            </a:endParaRPr>
          </a:p>
        </p:txBody>
      </p:sp>
    </p:spTree>
    <p:extLst>
      <p:ext uri="{BB962C8B-B14F-4D97-AF65-F5344CB8AC3E}">
        <p14:creationId xmlns:p14="http://schemas.microsoft.com/office/powerpoint/2010/main" xmlns="" val="3634328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xmlns="" val="1272573729"/>
              </p:ext>
            </p:extLst>
          </p:nvPr>
        </p:nvGraphicFramePr>
        <p:xfrm>
          <a:off x="295672" y="2819400"/>
          <a:ext cx="8552656" cy="35167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Categorizing States’ </a:t>
            </a:r>
            <a:r>
              <a:rPr lang="en-US" dirty="0"/>
              <a:t>Performance</a:t>
            </a:r>
            <a:br>
              <a:rPr lang="en-US" dirty="0"/>
            </a:br>
            <a:r>
              <a:rPr lang="en-US" sz="3100" dirty="0"/>
              <a:t>Example: Exits to Permanency in 12 Months (Entry Cohort)</a:t>
            </a:r>
          </a:p>
        </p:txBody>
      </p:sp>
      <p:sp>
        <p:nvSpPr>
          <p:cNvPr id="16" name="Content Placeholder 15"/>
          <p:cNvSpPr>
            <a:spLocks noGrp="1"/>
          </p:cNvSpPr>
          <p:nvPr>
            <p:ph idx="1"/>
          </p:nvPr>
        </p:nvSpPr>
        <p:spPr/>
        <p:txBody>
          <a:bodyPr>
            <a:normAutofit/>
          </a:bodyPr>
          <a:lstStyle/>
          <a:p>
            <a:r>
              <a:rPr lang="en-US" sz="2400" dirty="0"/>
              <a:t>Each state’s interval estimate </a:t>
            </a:r>
            <a:r>
              <a:rPr lang="en-US" sz="2400" dirty="0" smtClean="0"/>
              <a:t>is compared </a:t>
            </a:r>
            <a:r>
              <a:rPr lang="en-US" sz="2400" dirty="0"/>
              <a:t>to the national observed </a:t>
            </a:r>
            <a:r>
              <a:rPr lang="en-US" sz="2400" dirty="0" smtClean="0"/>
              <a:t>performance</a:t>
            </a:r>
            <a:r>
              <a:rPr lang="en-US" sz="2400" dirty="0"/>
              <a:t>.</a:t>
            </a:r>
            <a:r>
              <a:rPr lang="en-US" sz="2400" dirty="0" smtClean="0"/>
              <a:t> </a:t>
            </a:r>
            <a:r>
              <a:rPr lang="en-US" sz="2400" dirty="0"/>
              <a:t>P</a:t>
            </a:r>
            <a:r>
              <a:rPr lang="en-US" sz="2400" dirty="0" smtClean="0"/>
              <a:t>erformance is categorized </a:t>
            </a:r>
            <a:r>
              <a:rPr lang="en-US" sz="2400" dirty="0"/>
              <a:t>as: </a:t>
            </a:r>
          </a:p>
        </p:txBody>
      </p:sp>
      <p:sp>
        <p:nvSpPr>
          <p:cNvPr id="17" name="TextBox 16"/>
          <p:cNvSpPr txBox="1"/>
          <p:nvPr/>
        </p:nvSpPr>
        <p:spPr>
          <a:xfrm>
            <a:off x="2057400" y="2590800"/>
            <a:ext cx="9144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1">
                    <a:lumMod val="75000"/>
                  </a:schemeClr>
                </a:solidFill>
              </a:rPr>
              <a:t>State A</a:t>
            </a:r>
            <a:endParaRPr lang="en-US" sz="1800" b="1" dirty="0">
              <a:solidFill>
                <a:schemeClr val="accent1">
                  <a:lumMod val="75000"/>
                </a:schemeClr>
              </a:solidFill>
            </a:endParaRPr>
          </a:p>
        </p:txBody>
      </p:sp>
      <p:sp>
        <p:nvSpPr>
          <p:cNvPr id="19" name="TextBox 18"/>
          <p:cNvSpPr txBox="1"/>
          <p:nvPr/>
        </p:nvSpPr>
        <p:spPr>
          <a:xfrm>
            <a:off x="4495800" y="4114800"/>
            <a:ext cx="9144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5">
                    <a:lumMod val="75000"/>
                  </a:schemeClr>
                </a:solidFill>
              </a:rPr>
              <a:t>State B</a:t>
            </a:r>
            <a:endParaRPr lang="en-US" sz="1800" b="1" dirty="0">
              <a:solidFill>
                <a:schemeClr val="accent5">
                  <a:lumMod val="75000"/>
                </a:schemeClr>
              </a:solidFill>
            </a:endParaRPr>
          </a:p>
        </p:txBody>
      </p:sp>
      <p:sp>
        <p:nvSpPr>
          <p:cNvPr id="20" name="TextBox 19"/>
          <p:cNvSpPr txBox="1"/>
          <p:nvPr/>
        </p:nvSpPr>
        <p:spPr>
          <a:xfrm>
            <a:off x="6858000" y="3581400"/>
            <a:ext cx="9144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4">
                    <a:lumMod val="75000"/>
                  </a:schemeClr>
                </a:solidFill>
              </a:rPr>
              <a:t>State C</a:t>
            </a:r>
            <a:endParaRPr lang="en-US" sz="1800" b="1" dirty="0">
              <a:solidFill>
                <a:schemeClr val="accent4">
                  <a:lumMod val="75000"/>
                </a:schemeClr>
              </a:solidFill>
            </a:endParaRPr>
          </a:p>
        </p:txBody>
      </p:sp>
      <p:sp>
        <p:nvSpPr>
          <p:cNvPr id="8" name="TextBox 7"/>
          <p:cNvSpPr txBox="1"/>
          <p:nvPr/>
        </p:nvSpPr>
        <p:spPr>
          <a:xfrm>
            <a:off x="1447800" y="4495800"/>
            <a:ext cx="2624073" cy="369332"/>
          </a:xfrm>
          <a:prstGeom prst="rect">
            <a:avLst/>
          </a:prstGeom>
          <a:noFill/>
        </p:spPr>
        <p:txBody>
          <a:bodyPr wrap="none" rtlCol="0">
            <a:spAutoFit/>
          </a:bodyPr>
          <a:lstStyle/>
          <a:p>
            <a:r>
              <a:rPr lang="en-US" b="1" dirty="0" smtClean="0">
                <a:solidFill>
                  <a:srgbClr val="FF0000"/>
                </a:solidFill>
                <a:latin typeface="+mn-lt"/>
              </a:rPr>
              <a:t>National Standard: 40.5%</a:t>
            </a:r>
            <a:endParaRPr lang="en-US" b="1" dirty="0">
              <a:solidFill>
                <a:srgbClr val="FF0000"/>
              </a:solidFill>
              <a:latin typeface="+mn-lt"/>
            </a:endParaRPr>
          </a:p>
        </p:txBody>
      </p:sp>
      <p:sp>
        <p:nvSpPr>
          <p:cNvPr id="24" name="TextBox 23"/>
          <p:cNvSpPr txBox="1"/>
          <p:nvPr/>
        </p:nvSpPr>
        <p:spPr>
          <a:xfrm>
            <a:off x="2590800" y="3048000"/>
            <a:ext cx="2133600" cy="584776"/>
          </a:xfrm>
          <a:prstGeom prst="rect">
            <a:avLst/>
          </a:prstGeom>
          <a:noFill/>
        </p:spPr>
        <p:txBody>
          <a:bodyPr wrap="square" rtlCol="0">
            <a:spAutoFit/>
          </a:bodyPr>
          <a:lstStyle/>
          <a:p>
            <a:r>
              <a:rPr lang="en-US" sz="1600" b="1" dirty="0" smtClean="0">
                <a:solidFill>
                  <a:schemeClr val="accent1">
                    <a:lumMod val="75000"/>
                  </a:schemeClr>
                </a:solidFill>
                <a:latin typeface="+mn-lt"/>
              </a:rPr>
              <a:t>Higher </a:t>
            </a:r>
            <a:r>
              <a:rPr lang="en-US" sz="1600" b="1" dirty="0">
                <a:solidFill>
                  <a:schemeClr val="accent1">
                    <a:lumMod val="75000"/>
                  </a:schemeClr>
                </a:solidFill>
                <a:latin typeface="+mn-lt"/>
              </a:rPr>
              <a:t>than national </a:t>
            </a:r>
            <a:r>
              <a:rPr lang="en-US" sz="1600" b="1" dirty="0" smtClean="0">
                <a:solidFill>
                  <a:schemeClr val="accent1">
                    <a:lumMod val="75000"/>
                  </a:schemeClr>
                </a:solidFill>
                <a:latin typeface="+mn-lt"/>
              </a:rPr>
              <a:t>performance</a:t>
            </a:r>
            <a:endParaRPr lang="en-US" sz="1600" dirty="0">
              <a:solidFill>
                <a:schemeClr val="accent1">
                  <a:lumMod val="75000"/>
                </a:schemeClr>
              </a:solidFill>
              <a:latin typeface="+mn-lt"/>
            </a:endParaRPr>
          </a:p>
        </p:txBody>
      </p:sp>
      <p:sp>
        <p:nvSpPr>
          <p:cNvPr id="25" name="TextBox 24"/>
          <p:cNvSpPr txBox="1"/>
          <p:nvPr/>
        </p:nvSpPr>
        <p:spPr>
          <a:xfrm>
            <a:off x="7391400" y="4800600"/>
            <a:ext cx="152400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accent4">
                    <a:lumMod val="75000"/>
                  </a:schemeClr>
                </a:solidFill>
                <a:latin typeface="+mn-lt"/>
              </a:rPr>
              <a:t>No different from national performance</a:t>
            </a:r>
            <a:endParaRPr lang="en-US" sz="1600" dirty="0">
              <a:solidFill>
                <a:schemeClr val="accent4">
                  <a:lumMod val="75000"/>
                </a:schemeClr>
              </a:solidFill>
              <a:latin typeface="+mn-lt"/>
            </a:endParaRPr>
          </a:p>
        </p:txBody>
      </p:sp>
      <p:cxnSp>
        <p:nvCxnSpPr>
          <p:cNvPr id="7" name="Straight Connector 6"/>
          <p:cNvCxnSpPr/>
          <p:nvPr/>
        </p:nvCxnSpPr>
        <p:spPr>
          <a:xfrm flipH="1">
            <a:off x="1447800" y="4495800"/>
            <a:ext cx="7010400" cy="0"/>
          </a:xfrm>
          <a:prstGeom prst="line">
            <a:avLst/>
          </a:prstGeom>
          <a:ln w="381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29200" y="5105400"/>
            <a:ext cx="2133653"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accent5">
                    <a:lumMod val="75000"/>
                  </a:schemeClr>
                </a:solidFill>
                <a:latin typeface="+mn-lt"/>
              </a:rPr>
              <a:t>Lower than </a:t>
            </a:r>
            <a:r>
              <a:rPr lang="en-US" sz="1600" b="1" dirty="0">
                <a:solidFill>
                  <a:schemeClr val="accent5">
                    <a:lumMod val="75000"/>
                  </a:schemeClr>
                </a:solidFill>
                <a:latin typeface="+mn-lt"/>
              </a:rPr>
              <a:t>national </a:t>
            </a:r>
            <a:r>
              <a:rPr lang="en-US" sz="1600" b="1" dirty="0" smtClean="0">
                <a:solidFill>
                  <a:schemeClr val="accent5">
                    <a:lumMod val="75000"/>
                  </a:schemeClr>
                </a:solidFill>
                <a:latin typeface="+mn-lt"/>
              </a:rPr>
              <a:t>performance</a:t>
            </a:r>
          </a:p>
          <a:p>
            <a:r>
              <a:rPr lang="en-US" sz="1600" b="1" dirty="0" smtClean="0">
                <a:solidFill>
                  <a:srgbClr val="FF0000"/>
                </a:solidFill>
              </a:rPr>
              <a:t>PIP REQUIRED</a:t>
            </a:r>
            <a:endParaRPr lang="en-US" sz="1600" dirty="0">
              <a:solidFill>
                <a:srgbClr val="FF0000"/>
              </a:solidFill>
            </a:endParaRPr>
          </a:p>
        </p:txBody>
      </p:sp>
    </p:spTree>
    <p:extLst>
      <p:ext uri="{BB962C8B-B14F-4D97-AF65-F5344CB8AC3E}">
        <p14:creationId xmlns:p14="http://schemas.microsoft.com/office/powerpoint/2010/main" xmlns="" val="231527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the National Standard</a:t>
            </a:r>
            <a:endParaRPr lang="en-US" dirty="0"/>
          </a:p>
        </p:txBody>
      </p:sp>
      <p:sp>
        <p:nvSpPr>
          <p:cNvPr id="3" name="Content Placeholder 2"/>
          <p:cNvSpPr>
            <a:spLocks noGrp="1"/>
          </p:cNvSpPr>
          <p:nvPr>
            <p:ph idx="1"/>
          </p:nvPr>
        </p:nvSpPr>
        <p:spPr/>
        <p:txBody>
          <a:bodyPr>
            <a:noAutofit/>
          </a:bodyPr>
          <a:lstStyle/>
          <a:p>
            <a:r>
              <a:rPr lang="en-US" sz="2400" dirty="0"/>
              <a:t>States meeting national standards </a:t>
            </a:r>
            <a:r>
              <a:rPr lang="en-US" sz="2400" dirty="0" smtClean="0"/>
              <a:t>(those whose performance is no different or exceeds the standard) during </a:t>
            </a:r>
            <a:r>
              <a:rPr lang="en-US" sz="2400" dirty="0"/>
              <a:t>the PIP monitoring period will be credited as having met their goals </a:t>
            </a:r>
          </a:p>
          <a:p>
            <a:r>
              <a:rPr lang="en-US" sz="2400" dirty="0"/>
              <a:t>States that fail to meet </a:t>
            </a:r>
            <a:r>
              <a:rPr lang="en-US" sz="2400" dirty="0" smtClean="0"/>
              <a:t>the national standard will </a:t>
            </a:r>
            <a:r>
              <a:rPr lang="en-US" sz="2400" dirty="0"/>
              <a:t>be required to include that indicator in their PIP</a:t>
            </a:r>
          </a:p>
          <a:p>
            <a:r>
              <a:rPr lang="en-US" sz="2400" dirty="0" smtClean="0"/>
              <a:t>Baseline for the PIP </a:t>
            </a:r>
            <a:r>
              <a:rPr lang="en-US" sz="2400" dirty="0"/>
              <a:t>is the state’s </a:t>
            </a:r>
            <a:r>
              <a:rPr lang="en-US" sz="2400" i="1" dirty="0"/>
              <a:t>observed</a:t>
            </a:r>
            <a:r>
              <a:rPr lang="en-US" sz="2400" dirty="0"/>
              <a:t> (rather than risk-adjusted) performance on the indicator for the most recent year of data available before the beginning of PIP implementation</a:t>
            </a:r>
          </a:p>
          <a:p>
            <a:r>
              <a:rPr lang="en-US" sz="2400" dirty="0"/>
              <a:t>Performance goals and thresholds </a:t>
            </a:r>
            <a:r>
              <a:rPr lang="en-US" sz="2400" dirty="0" smtClean="0"/>
              <a:t>are based </a:t>
            </a:r>
            <a:r>
              <a:rPr lang="en-US" sz="2400" dirty="0"/>
              <a:t>on </a:t>
            </a:r>
            <a:r>
              <a:rPr lang="en-US" sz="2400" dirty="0" smtClean="0"/>
              <a:t>the state’s </a:t>
            </a:r>
            <a:r>
              <a:rPr lang="en-US" sz="2400" dirty="0"/>
              <a:t>observed performance in the three most recent years of </a:t>
            </a:r>
            <a:r>
              <a:rPr lang="en-US" sz="2400" dirty="0" smtClean="0"/>
              <a:t>data</a:t>
            </a:r>
          </a:p>
        </p:txBody>
      </p:sp>
    </p:spTree>
    <p:extLst>
      <p:ext uri="{BB962C8B-B14F-4D97-AF65-F5344CB8AC3E}">
        <p14:creationId xmlns:p14="http://schemas.microsoft.com/office/powerpoint/2010/main" xmlns="" val="3193814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39732"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5957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39732"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7092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33177"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99439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42205"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2218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33177"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014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CFSR3: What Has NOT Changed</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The process: </a:t>
            </a:r>
          </a:p>
          <a:p>
            <a:pPr marL="914400" lvl="1" indent="-457200">
              <a:lnSpc>
                <a:spcPct val="110000"/>
              </a:lnSpc>
              <a:buFont typeface="+mj-lt"/>
              <a:buAutoNum type="arabicPeriod"/>
            </a:pPr>
            <a:r>
              <a:rPr lang="en-US" dirty="0" smtClean="0"/>
              <a:t>Data profile (3 years data trends and national standards)</a:t>
            </a:r>
          </a:p>
          <a:p>
            <a:pPr marL="914400" lvl="1" indent="-457200">
              <a:lnSpc>
                <a:spcPct val="110000"/>
              </a:lnSpc>
              <a:buFont typeface="+mj-lt"/>
              <a:buAutoNum type="arabicPeriod"/>
            </a:pPr>
            <a:r>
              <a:rPr lang="en-US" dirty="0"/>
              <a:t>S</a:t>
            </a:r>
            <a:r>
              <a:rPr lang="en-US" dirty="0" smtClean="0"/>
              <a:t>tatewide assessment</a:t>
            </a:r>
          </a:p>
          <a:p>
            <a:pPr marL="914400" lvl="1" indent="-457200">
              <a:lnSpc>
                <a:spcPct val="110000"/>
              </a:lnSpc>
              <a:buFont typeface="+mj-lt"/>
              <a:buAutoNum type="arabicPeriod"/>
            </a:pPr>
            <a:r>
              <a:rPr lang="en-US" dirty="0"/>
              <a:t>O</a:t>
            </a:r>
            <a:r>
              <a:rPr lang="en-US" dirty="0" smtClean="0"/>
              <a:t>nsite review</a:t>
            </a:r>
          </a:p>
          <a:p>
            <a:pPr>
              <a:lnSpc>
                <a:spcPct val="110000"/>
              </a:lnSpc>
            </a:pPr>
            <a:r>
              <a:rPr lang="en-US" dirty="0" smtClean="0"/>
              <a:t>Assessment based on the same 7 outcomes and 7 systemic factors using national standards and measures of expected performance</a:t>
            </a:r>
          </a:p>
          <a:p>
            <a:pPr>
              <a:lnSpc>
                <a:spcPct val="110000"/>
              </a:lnSpc>
            </a:pPr>
            <a:r>
              <a:rPr lang="en-US" dirty="0" smtClean="0"/>
              <a:t>States </a:t>
            </a:r>
            <a:r>
              <a:rPr lang="en-US" dirty="0"/>
              <a:t>found to be “not in compliance” will continue to have the opportunity to improve their programs before facing the possibility of financial </a:t>
            </a:r>
            <a:r>
              <a:rPr lang="en-US" dirty="0" smtClean="0"/>
              <a:t>penalties</a:t>
            </a:r>
            <a:endParaRPr lang="en-US" dirty="0"/>
          </a:p>
        </p:txBody>
      </p:sp>
    </p:spTree>
    <p:extLst>
      <p:ext uri="{BB962C8B-B14F-4D97-AF65-F5344CB8AC3E}">
        <p14:creationId xmlns:p14="http://schemas.microsoft.com/office/powerpoint/2010/main" xmlns="" val="2454087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39732"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7965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39732" cy="6492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8210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Program Improvement Goals</a:t>
            </a:r>
            <a:endParaRPr lang="en-US" dirty="0"/>
          </a:p>
        </p:txBody>
      </p:sp>
      <p:sp>
        <p:nvSpPr>
          <p:cNvPr id="3" name="Content Placeholder 2"/>
          <p:cNvSpPr>
            <a:spLocks noGrp="1"/>
          </p:cNvSpPr>
          <p:nvPr>
            <p:ph idx="1"/>
          </p:nvPr>
        </p:nvSpPr>
        <p:spPr/>
        <p:txBody>
          <a:bodyPr>
            <a:normAutofit/>
          </a:bodyPr>
          <a:lstStyle/>
          <a:p>
            <a:r>
              <a:rPr lang="en-US" dirty="0"/>
              <a:t>Improvement goals </a:t>
            </a:r>
            <a:r>
              <a:rPr lang="en-US" dirty="0" smtClean="0"/>
              <a:t>for </a:t>
            </a:r>
            <a:r>
              <a:rPr lang="en-US" dirty="0"/>
              <a:t>each of the data </a:t>
            </a:r>
            <a:r>
              <a:rPr lang="en-US" dirty="0" smtClean="0"/>
              <a:t>indicators are calculated from improvement factors, which are: </a:t>
            </a:r>
          </a:p>
          <a:p>
            <a:pPr lvl="1"/>
            <a:r>
              <a:rPr lang="en-US" dirty="0" smtClean="0"/>
              <a:t>Based on the state’s observed performance over the three most recent years of data</a:t>
            </a:r>
          </a:p>
          <a:p>
            <a:pPr lvl="1"/>
            <a:r>
              <a:rPr lang="en-US" dirty="0"/>
              <a:t>M</a:t>
            </a:r>
            <a:r>
              <a:rPr lang="en-US" dirty="0" smtClean="0"/>
              <a:t>ultiplied </a:t>
            </a:r>
            <a:r>
              <a:rPr lang="en-US" dirty="0"/>
              <a:t>to the state’s </a:t>
            </a:r>
            <a:r>
              <a:rPr lang="en-US" dirty="0" smtClean="0"/>
              <a:t>baseline for </a:t>
            </a:r>
            <a:r>
              <a:rPr lang="en-US" dirty="0"/>
              <a:t>each </a:t>
            </a:r>
            <a:r>
              <a:rPr lang="en-US" dirty="0" smtClean="0"/>
              <a:t>indicator </a:t>
            </a:r>
            <a:r>
              <a:rPr lang="en-US" dirty="0"/>
              <a:t>needing </a:t>
            </a:r>
            <a:r>
              <a:rPr lang="en-US" dirty="0" smtClean="0"/>
              <a:t>improvement</a:t>
            </a:r>
          </a:p>
          <a:p>
            <a:r>
              <a:rPr lang="en-US" dirty="0" smtClean="0"/>
              <a:t>Thresholds </a:t>
            </a:r>
            <a:r>
              <a:rPr lang="en-US" dirty="0"/>
              <a:t>are calculated for companion measures </a:t>
            </a:r>
            <a:r>
              <a:rPr lang="en-US" dirty="0" smtClean="0"/>
              <a:t>(P1 and P4) and are the </a:t>
            </a:r>
            <a:r>
              <a:rPr lang="en-US" dirty="0"/>
              <a:t>inverse of the improvement goals</a:t>
            </a:r>
            <a:r>
              <a:rPr lang="en-US" dirty="0" smtClean="0"/>
              <a:t>.</a:t>
            </a:r>
          </a:p>
          <a:p>
            <a:endParaRPr lang="en-US" dirty="0"/>
          </a:p>
        </p:txBody>
      </p:sp>
    </p:spTree>
    <p:extLst>
      <p:ext uri="{BB962C8B-B14F-4D97-AF65-F5344CB8AC3E}">
        <p14:creationId xmlns:p14="http://schemas.microsoft.com/office/powerpoint/2010/main" xmlns="" val="566483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Improvement Factors</a:t>
            </a:r>
            <a:r>
              <a:rPr lang="en-US" dirty="0"/>
              <a:t>/Goals</a:t>
            </a:r>
            <a:br>
              <a:rPr lang="en-US" dirty="0"/>
            </a:br>
            <a:r>
              <a:rPr lang="en-US" sz="3100" dirty="0"/>
              <a:t>Example: Exits to Permanency in 12 Months (Entry Cohort)</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Generate estimates</a:t>
            </a:r>
            <a:r>
              <a:rPr lang="en-US" dirty="0" smtClean="0"/>
              <a:t> </a:t>
            </a:r>
            <a:r>
              <a:rPr lang="en-US" sz="2400" dirty="0" smtClean="0"/>
              <a:t>of recent performance using 7 values:</a:t>
            </a:r>
            <a:endParaRPr lang="en-US" sz="2000" dirty="0"/>
          </a:p>
          <a:p>
            <a:pPr marL="400050" lvl="1" indent="0">
              <a:buNone/>
            </a:pPr>
            <a:endParaRPr lang="en-US" sz="2000" dirty="0" smtClean="0"/>
          </a:p>
          <a:p>
            <a:pPr marL="400050" lvl="1" indent="0">
              <a:buNone/>
            </a:pPr>
            <a:endParaRPr lang="en-US" sz="2000" dirty="0" smtClean="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3059909000"/>
              </p:ext>
            </p:extLst>
          </p:nvPr>
        </p:nvGraphicFramePr>
        <p:xfrm>
          <a:off x="2057400" y="2286000"/>
          <a:ext cx="5029199" cy="3352798"/>
        </p:xfrm>
        <a:graphic>
          <a:graphicData uri="http://schemas.openxmlformats.org/drawingml/2006/table">
            <a:tbl>
              <a:tblPr firstRow="1" bandRow="1">
                <a:tableStyleId>{5C22544A-7EE6-4342-B048-85BDC9FD1C3A}</a:tableStyleId>
              </a:tblPr>
              <a:tblGrid>
                <a:gridCol w="685800"/>
                <a:gridCol w="2971800"/>
                <a:gridCol w="1371599"/>
              </a:tblGrid>
              <a:tr h="444004">
                <a:tc gridSpan="3">
                  <a:txBody>
                    <a:bodyPr/>
                    <a:lstStyle/>
                    <a:p>
                      <a:pPr algn="ctr"/>
                      <a:r>
                        <a:rPr lang="en-US" sz="2000" b="1" u="sng" dirty="0" smtClean="0">
                          <a:solidFill>
                            <a:schemeClr val="accent1">
                              <a:lumMod val="75000"/>
                            </a:schemeClr>
                          </a:solidFill>
                        </a:rPr>
                        <a:t>California’s P1 Performance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l"/>
                      <a:endParaRPr lang="en-US" sz="1800" b="0" dirty="0" smtClean="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5542">
                <a:tc>
                  <a:txBody>
                    <a:bodyPr/>
                    <a:lstStyle/>
                    <a:p>
                      <a:pPr algn="r"/>
                      <a:r>
                        <a:rPr lang="en-US" sz="1800" b="0" dirty="0" smtClean="0">
                          <a:solidFill>
                            <a:schemeClr val="accent1">
                              <a:lumMod val="75000"/>
                            </a:schemeClr>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800" b="0" dirty="0" smtClean="0">
                          <a:solidFill>
                            <a:schemeClr val="accent1">
                              <a:lumMod val="75000"/>
                            </a:schemeClr>
                          </a:solidFill>
                        </a:rPr>
                        <a:t>Year 1</a:t>
                      </a:r>
                      <a:r>
                        <a:rPr lang="en-US" sz="1800" b="0" baseline="0" dirty="0" smtClean="0">
                          <a:solidFill>
                            <a:schemeClr val="accent1">
                              <a:lumMod val="75000"/>
                            </a:schemeClr>
                          </a:solidFill>
                        </a:rPr>
                        <a:t> </a:t>
                      </a:r>
                      <a:r>
                        <a:rPr lang="en-US" sz="1800" b="0" dirty="0" smtClean="0">
                          <a:solidFill>
                            <a:schemeClr val="accent1">
                              <a:lumMod val="75000"/>
                            </a:schemeClr>
                          </a:solidFill>
                        </a:rPr>
                        <a:t>(observed)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39.8%</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55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rPr>
                        <a:t>Year 2</a:t>
                      </a:r>
                      <a:r>
                        <a:rPr lang="en-US" sz="1800" b="0" baseline="0" dirty="0" smtClean="0">
                          <a:solidFill>
                            <a:schemeClr val="accent1">
                              <a:lumMod val="75000"/>
                            </a:schemeClr>
                          </a:solidFill>
                        </a:rPr>
                        <a:t> </a:t>
                      </a:r>
                      <a:r>
                        <a:rPr lang="en-US" sz="1800" b="0" dirty="0" smtClean="0">
                          <a:solidFill>
                            <a:schemeClr val="accent1">
                              <a:lumMod val="75000"/>
                            </a:schemeClr>
                          </a:solidFill>
                        </a:rPr>
                        <a:t>(observed)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37.7%</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155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rPr>
                        <a:t>Year 3</a:t>
                      </a:r>
                      <a:r>
                        <a:rPr lang="en-US" sz="1800" b="0" baseline="0" dirty="0" smtClean="0">
                          <a:solidFill>
                            <a:schemeClr val="accent1">
                              <a:lumMod val="75000"/>
                            </a:schemeClr>
                          </a:solidFill>
                        </a:rPr>
                        <a:t> </a:t>
                      </a:r>
                      <a:r>
                        <a:rPr lang="en-US" sz="1800" b="0" dirty="0" smtClean="0">
                          <a:solidFill>
                            <a:schemeClr val="accent1">
                              <a:lumMod val="75000"/>
                            </a:schemeClr>
                          </a:solidFill>
                        </a:rPr>
                        <a:t>(observed)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37.3%</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5542">
                <a:tc>
                  <a:txBody>
                    <a:bodyPr/>
                    <a:lstStyle/>
                    <a:p>
                      <a:pPr algn="r"/>
                      <a:r>
                        <a:rPr lang="en-US" dirty="0" smtClean="0">
                          <a:solidFill>
                            <a:schemeClr val="accent1">
                              <a:lumMod val="75000"/>
                            </a:schemeClr>
                          </a:solidFill>
                        </a:rPr>
                        <a:t>4.</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aseline="0" dirty="0" smtClean="0">
                          <a:solidFill>
                            <a:schemeClr val="accent1">
                              <a:lumMod val="75000"/>
                            </a:schemeClr>
                          </a:solidFill>
                        </a:rPr>
                        <a:t>Years 1-3 (average)</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u="none" strike="noStrike" dirty="0" smtClean="0">
                          <a:solidFill>
                            <a:schemeClr val="accent6">
                              <a:lumMod val="75000"/>
                            </a:schemeClr>
                          </a:solidFill>
                          <a:effectLst/>
                        </a:rPr>
                        <a:t>38.3%</a:t>
                      </a:r>
                      <a:endParaRPr lang="en-US" b="0" dirty="0">
                        <a:solidFill>
                          <a:schemeClr val="accent6">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5542">
                <a:tc>
                  <a:txBody>
                    <a:bodyPr/>
                    <a:lstStyle/>
                    <a:p>
                      <a:pPr algn="r"/>
                      <a:r>
                        <a:rPr lang="en-US" dirty="0" smtClean="0">
                          <a:solidFill>
                            <a:schemeClr val="accent1">
                              <a:lumMod val="75000"/>
                            </a:schemeClr>
                          </a:solidFill>
                        </a:rPr>
                        <a:t>5.</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aseline="0" dirty="0" smtClean="0">
                          <a:solidFill>
                            <a:schemeClr val="accent1">
                              <a:lumMod val="75000"/>
                            </a:schemeClr>
                          </a:solidFill>
                        </a:rPr>
                        <a:t>Years 1 &amp; 2 (average)</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38.8%</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5542">
                <a:tc>
                  <a:txBody>
                    <a:bodyPr/>
                    <a:lstStyle/>
                    <a:p>
                      <a:pPr algn="r"/>
                      <a:r>
                        <a:rPr lang="en-US" dirty="0" smtClean="0">
                          <a:solidFill>
                            <a:schemeClr val="accent1">
                              <a:lumMod val="75000"/>
                            </a:schemeClr>
                          </a:solidFill>
                        </a:rPr>
                        <a:t>6.</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aseline="0" dirty="0" smtClean="0">
                          <a:solidFill>
                            <a:schemeClr val="accent1">
                              <a:lumMod val="75000"/>
                            </a:schemeClr>
                          </a:solidFill>
                        </a:rPr>
                        <a:t>Years 1 &amp; 3 (average)</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38.6%</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5542">
                <a:tc>
                  <a:txBody>
                    <a:bodyPr/>
                    <a:lstStyle/>
                    <a:p>
                      <a:pPr algn="r"/>
                      <a:r>
                        <a:rPr lang="en-US" dirty="0" smtClean="0">
                          <a:solidFill>
                            <a:schemeClr val="accent1">
                              <a:lumMod val="75000"/>
                            </a:schemeClr>
                          </a:solidFill>
                        </a:rPr>
                        <a:t>7.</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aseline="0" dirty="0" smtClean="0">
                          <a:solidFill>
                            <a:schemeClr val="accent1">
                              <a:lumMod val="75000"/>
                            </a:schemeClr>
                          </a:solidFill>
                        </a:rPr>
                        <a:t>Years 2 &amp; 3 (average)</a:t>
                      </a:r>
                      <a:endParaRPr lang="en-US"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37.5%</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46138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Improvement Factors</a:t>
            </a:r>
            <a:r>
              <a:rPr lang="en-US" dirty="0"/>
              <a:t>/Goals</a:t>
            </a:r>
            <a:br>
              <a:rPr lang="en-US" dirty="0"/>
            </a:br>
            <a:r>
              <a:rPr lang="en-US" sz="3100" dirty="0"/>
              <a:t>Example: Exits to Permanency in 12 Months (Entry Cohort)</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en-US" sz="2400" dirty="0" smtClean="0"/>
              <a:t>Estimate variability in recent performance:</a:t>
            </a:r>
          </a:p>
          <a:p>
            <a:pPr lvl="1"/>
            <a:r>
              <a:rPr lang="en-US" sz="2000" dirty="0"/>
              <a:t>C</a:t>
            </a:r>
            <a:r>
              <a:rPr lang="en-US" sz="2000" dirty="0" smtClean="0"/>
              <a:t>alculate a sample mean and standard deviation from the original seven values</a:t>
            </a:r>
          </a:p>
          <a:p>
            <a:pPr lvl="1"/>
            <a:r>
              <a:rPr lang="en-US" sz="2000" dirty="0"/>
              <a:t>Resample (using bootstrapping) </a:t>
            </a:r>
            <a:r>
              <a:rPr lang="en-US" sz="2000" dirty="0" smtClean="0"/>
              <a:t>1,000 times, generating 1,000 sample means and 1,000 standard deviations</a:t>
            </a:r>
          </a:p>
          <a:p>
            <a:pPr marL="457200" indent="-457200">
              <a:buFont typeface="+mj-lt"/>
              <a:buAutoNum type="arabicPeriod" startAt="3"/>
            </a:pPr>
            <a:r>
              <a:rPr lang="en-US" sz="2400" dirty="0" smtClean="0"/>
              <a:t>Calculate a grand mean (average of all 1,000 sample means) and standard deviation (average of all 1,000 standard deviations)</a:t>
            </a:r>
          </a:p>
        </p:txBody>
      </p:sp>
      <p:graphicFrame>
        <p:nvGraphicFramePr>
          <p:cNvPr id="6" name="Table 5"/>
          <p:cNvGraphicFramePr>
            <a:graphicFrameLocks noGrp="1"/>
          </p:cNvGraphicFramePr>
          <p:nvPr>
            <p:extLst>
              <p:ext uri="{D42A27DB-BD31-4B8C-83A1-F6EECF244321}">
                <p14:modId xmlns:p14="http://schemas.microsoft.com/office/powerpoint/2010/main" xmlns="" val="357132948"/>
              </p:ext>
            </p:extLst>
          </p:nvPr>
        </p:nvGraphicFramePr>
        <p:xfrm>
          <a:off x="2057400" y="4724400"/>
          <a:ext cx="5029200" cy="1275088"/>
        </p:xfrm>
        <a:graphic>
          <a:graphicData uri="http://schemas.openxmlformats.org/drawingml/2006/table">
            <a:tbl>
              <a:tblPr firstRow="1" bandRow="1">
                <a:tableStyleId>{5C22544A-7EE6-4342-B048-85BDC9FD1C3A}</a:tableStyleId>
              </a:tblPr>
              <a:tblGrid>
                <a:gridCol w="228600"/>
                <a:gridCol w="4006516"/>
                <a:gridCol w="794084"/>
              </a:tblGrid>
              <a:tr h="444004">
                <a:tc gridSpan="3">
                  <a:txBody>
                    <a:bodyPr/>
                    <a:lstStyle/>
                    <a:p>
                      <a:pPr algn="ctr"/>
                      <a:r>
                        <a:rPr lang="en-US" sz="2000" b="1" u="sng" dirty="0" smtClean="0">
                          <a:solidFill>
                            <a:schemeClr val="accent1">
                              <a:lumMod val="75000"/>
                            </a:schemeClr>
                          </a:solidFill>
                        </a:rPr>
                        <a:t>California’s P1 Performance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2000" b="1" u="sng" dirty="0" smtClean="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5542">
                <a:tc>
                  <a:txBody>
                    <a:bodyPr/>
                    <a:lstStyle/>
                    <a:p>
                      <a:pPr algn="l"/>
                      <a:endParaRPr lang="en-US" sz="1800" b="0" dirty="0" smtClean="0">
                        <a:solidFill>
                          <a:schemeClr val="accent1">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800" b="0" dirty="0" smtClean="0">
                          <a:solidFill>
                            <a:schemeClr val="accent1">
                              <a:lumMod val="75000"/>
                            </a:schemeClr>
                          </a:solidFill>
                        </a:rPr>
                        <a:t>Grand mean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38.2%</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5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accent1">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rPr>
                        <a:t>Average standard</a:t>
                      </a:r>
                      <a:r>
                        <a:rPr lang="en-US" sz="1800" b="0" baseline="0" dirty="0" smtClean="0">
                          <a:solidFill>
                            <a:schemeClr val="accent1">
                              <a:lumMod val="75000"/>
                            </a:schemeClr>
                          </a:solidFill>
                        </a:rPr>
                        <a:t> deviation (</a:t>
                      </a:r>
                      <a:r>
                        <a:rPr lang="en-US" sz="1800" b="0" baseline="0" dirty="0" err="1" smtClean="0">
                          <a:solidFill>
                            <a:schemeClr val="accent1">
                              <a:lumMod val="75000"/>
                            </a:schemeClr>
                          </a:solidFill>
                        </a:rPr>
                        <a:t>Avg</a:t>
                      </a:r>
                      <a:r>
                        <a:rPr lang="en-US" sz="1800" b="0" baseline="0" dirty="0" smtClean="0">
                          <a:solidFill>
                            <a:schemeClr val="accent1">
                              <a:lumMod val="75000"/>
                            </a:schemeClr>
                          </a:solidFill>
                        </a:rPr>
                        <a:t> S)</a:t>
                      </a:r>
                      <a:endParaRPr lang="en-US" sz="1800" b="0" dirty="0" smtClean="0">
                        <a:solidFill>
                          <a:schemeClr val="accent1">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chemeClr val="accent6">
                              <a:lumMod val="75000"/>
                            </a:schemeClr>
                          </a:solidFill>
                          <a:effectLst/>
                        </a:rPr>
                        <a:t>0.9%</a:t>
                      </a:r>
                      <a:endParaRPr lang="en-US" sz="1800" b="0" i="0" u="none" strike="noStrike" dirty="0" smtClean="0">
                        <a:solidFill>
                          <a:schemeClr val="accent6">
                            <a:lumMod val="75000"/>
                          </a:schemeClr>
                        </a:solidFill>
                        <a:effectLst/>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1314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Improvement Factors/Goals</a:t>
            </a:r>
            <a:r>
              <a:rPr lang="en-US" dirty="0"/>
              <a:t/>
            </a:r>
            <a:br>
              <a:rPr lang="en-US" dirty="0"/>
            </a:br>
            <a:r>
              <a:rPr lang="en-US" sz="3100" dirty="0"/>
              <a:t>Example: Exits to Permanency in 12 Months (Entry Cohort)</a:t>
            </a:r>
          </a:p>
        </p:txBody>
      </p:sp>
      <p:sp>
        <p:nvSpPr>
          <p:cNvPr id="3" name="Content Placeholder 2"/>
          <p:cNvSpPr>
            <a:spLocks noGrp="1"/>
          </p:cNvSpPr>
          <p:nvPr>
            <p:ph idx="1"/>
          </p:nvPr>
        </p:nvSpPr>
        <p:spPr>
          <a:xfrm>
            <a:off x="228600" y="1600200"/>
            <a:ext cx="4724400" cy="4800599"/>
          </a:xfrm>
        </p:spPr>
        <p:txBody>
          <a:bodyPr>
            <a:normAutofit/>
          </a:bodyPr>
          <a:lstStyle/>
          <a:p>
            <a:pPr marL="457200" indent="-457200">
              <a:buFont typeface="+mj-lt"/>
              <a:buAutoNum type="arabicPeriod" startAt="4"/>
            </a:pPr>
            <a:r>
              <a:rPr lang="en-US" sz="2400" dirty="0" smtClean="0"/>
              <a:t>Calculate the improvement goal:</a:t>
            </a:r>
            <a:endParaRPr lang="en-US" sz="2000" dirty="0" smtClean="0"/>
          </a:p>
          <a:p>
            <a:pPr lvl="1"/>
            <a:r>
              <a:rPr lang="en-US" sz="2000" dirty="0" smtClean="0"/>
              <a:t>Obtain the improvement factor by dividing the grand </a:t>
            </a:r>
            <a:r>
              <a:rPr lang="en-US" sz="2000" dirty="0"/>
              <a:t>mean + 2 standard deviations (or -2 standard deviations depending on the indicator</a:t>
            </a:r>
            <a:r>
              <a:rPr lang="en-US" sz="2000" dirty="0" smtClean="0"/>
              <a:t>) by the grand mean</a:t>
            </a:r>
          </a:p>
          <a:p>
            <a:pPr lvl="1"/>
            <a:r>
              <a:rPr lang="en-US" sz="2000" dirty="0" smtClean="0"/>
              <a:t>Multiply the improvement factor by the baseline (year 3 performance)</a:t>
            </a:r>
            <a:endParaRPr lang="en-US" sz="2000" dirty="0"/>
          </a:p>
          <a:p>
            <a:pPr marL="514350" indent="-514350">
              <a:buFont typeface="+mj-lt"/>
              <a:buAutoNum type="arabicPeriod" startAt="5"/>
            </a:pPr>
            <a:r>
              <a:rPr lang="en-US" sz="2400" dirty="0" smtClean="0"/>
              <a:t>Generate the threshold factor/threshold</a:t>
            </a:r>
          </a:p>
          <a:p>
            <a:pPr lvl="1"/>
            <a:r>
              <a:rPr lang="en-US" sz="2000" dirty="0" smtClean="0"/>
              <a:t>Threshold calculation is the inverse of the improvement goal (minus 2 standard deviations)</a:t>
            </a:r>
          </a:p>
        </p:txBody>
      </p:sp>
      <p:sp>
        <p:nvSpPr>
          <p:cNvPr id="4" name="TextBox 3"/>
          <p:cNvSpPr txBox="1"/>
          <p:nvPr/>
        </p:nvSpPr>
        <p:spPr>
          <a:xfrm>
            <a:off x="5630900" y="1524000"/>
            <a:ext cx="3202945" cy="2151358"/>
          </a:xfrm>
          <a:prstGeom prst="rect">
            <a:avLst/>
          </a:prstGeom>
          <a:noFill/>
        </p:spPr>
        <p:txBody>
          <a:bodyPr wrap="none" rtlCol="0">
            <a:spAutoFit/>
          </a:bodyPr>
          <a:lstStyle/>
          <a:p>
            <a:pPr algn="ctr">
              <a:lnSpc>
                <a:spcPct val="120000"/>
              </a:lnSpc>
            </a:pPr>
            <a:r>
              <a:rPr lang="en-US" sz="2000" b="1" u="sng" dirty="0" smtClean="0">
                <a:solidFill>
                  <a:schemeClr val="accent1">
                    <a:lumMod val="75000"/>
                  </a:schemeClr>
                </a:solidFill>
                <a:latin typeface="+mn-lt"/>
              </a:rPr>
              <a:t>California’s P1 Performance</a:t>
            </a:r>
          </a:p>
          <a:p>
            <a:pPr algn="ctr">
              <a:lnSpc>
                <a:spcPct val="120000"/>
              </a:lnSpc>
            </a:pPr>
            <a:endParaRPr lang="en-US" dirty="0" smtClean="0">
              <a:solidFill>
                <a:schemeClr val="accent1">
                  <a:lumMod val="75000"/>
                </a:schemeClr>
              </a:solidFill>
              <a:latin typeface="+mn-lt"/>
            </a:endParaRPr>
          </a:p>
          <a:p>
            <a:pPr algn="ctr">
              <a:lnSpc>
                <a:spcPct val="120000"/>
              </a:lnSpc>
            </a:pPr>
            <a:r>
              <a:rPr lang="en-US" dirty="0" smtClean="0">
                <a:solidFill>
                  <a:schemeClr val="accent1">
                    <a:lumMod val="75000"/>
                  </a:schemeClr>
                </a:solidFill>
                <a:latin typeface="+mn-lt"/>
              </a:rPr>
              <a:t>(38.2% + (2 * 0.9%)) / 38.2%</a:t>
            </a:r>
          </a:p>
          <a:p>
            <a:pPr algn="ctr">
              <a:lnSpc>
                <a:spcPct val="120000"/>
              </a:lnSpc>
            </a:pPr>
            <a:r>
              <a:rPr lang="en-US" dirty="0" smtClean="0">
                <a:solidFill>
                  <a:schemeClr val="accent1">
                    <a:lumMod val="75000"/>
                  </a:schemeClr>
                </a:solidFill>
                <a:latin typeface="+mn-lt"/>
              </a:rPr>
              <a:t>40.0% / 38.2% = </a:t>
            </a:r>
            <a:r>
              <a:rPr lang="en-US" b="1" dirty="0" smtClean="0">
                <a:solidFill>
                  <a:schemeClr val="accent1">
                    <a:lumMod val="75000"/>
                  </a:schemeClr>
                </a:solidFill>
                <a:latin typeface="+mn-lt"/>
              </a:rPr>
              <a:t>1.045</a:t>
            </a:r>
            <a:endParaRPr lang="en-US" b="1" dirty="0">
              <a:solidFill>
                <a:schemeClr val="accent1">
                  <a:lumMod val="75000"/>
                </a:schemeClr>
              </a:solidFill>
              <a:latin typeface="+mn-lt"/>
            </a:endParaRPr>
          </a:p>
          <a:p>
            <a:pPr algn="ctr">
              <a:lnSpc>
                <a:spcPct val="120000"/>
              </a:lnSpc>
            </a:pPr>
            <a:r>
              <a:rPr lang="en-US" sz="2000" b="1" dirty="0" smtClean="0">
                <a:solidFill>
                  <a:schemeClr val="accent6">
                    <a:lumMod val="75000"/>
                  </a:schemeClr>
                </a:solidFill>
                <a:latin typeface="+mn-lt"/>
              </a:rPr>
              <a:t>Improvement Factor = 1.045</a:t>
            </a:r>
            <a:endParaRPr lang="en-US" sz="2000" dirty="0" smtClean="0">
              <a:solidFill>
                <a:srgbClr val="376092"/>
              </a:solidFill>
              <a:latin typeface="+mn-lt"/>
            </a:endParaRPr>
          </a:p>
          <a:p>
            <a:pPr algn="ctr">
              <a:lnSpc>
                <a:spcPct val="120000"/>
              </a:lnSpc>
            </a:pPr>
            <a:endParaRPr lang="en-US" b="1" dirty="0">
              <a:solidFill>
                <a:schemeClr val="accent1">
                  <a:lumMod val="75000"/>
                </a:schemeClr>
              </a:solidFill>
              <a:latin typeface="+mn-lt"/>
            </a:endParaRPr>
          </a:p>
        </p:txBody>
      </p:sp>
      <p:sp>
        <p:nvSpPr>
          <p:cNvPr id="9" name="Right Brace 8"/>
          <p:cNvSpPr/>
          <p:nvPr/>
        </p:nvSpPr>
        <p:spPr>
          <a:xfrm>
            <a:off x="5029200" y="2209800"/>
            <a:ext cx="381000" cy="1295400"/>
          </a:xfrm>
          <a:prstGeom prst="rightBrace">
            <a:avLst>
              <a:gd name="adj1" fmla="val 35612"/>
              <a:gd name="adj2" fmla="val 49025"/>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695252" y="3559596"/>
            <a:ext cx="3074240" cy="794064"/>
          </a:xfrm>
          <a:prstGeom prst="rect">
            <a:avLst/>
          </a:prstGeom>
          <a:noFill/>
        </p:spPr>
        <p:txBody>
          <a:bodyPr wrap="none" rtlCol="0">
            <a:spAutoFit/>
          </a:bodyPr>
          <a:lstStyle/>
          <a:p>
            <a:pPr algn="ctr">
              <a:lnSpc>
                <a:spcPct val="120000"/>
              </a:lnSpc>
            </a:pPr>
            <a:r>
              <a:rPr lang="en-US" dirty="0" smtClean="0">
                <a:solidFill>
                  <a:schemeClr val="accent1">
                    <a:lumMod val="75000"/>
                  </a:schemeClr>
                </a:solidFill>
                <a:latin typeface="+mn-lt"/>
              </a:rPr>
              <a:t>1.045 * 37.3% </a:t>
            </a:r>
            <a:r>
              <a:rPr lang="en-US" dirty="0" smtClean="0">
                <a:solidFill>
                  <a:srgbClr val="376092"/>
                </a:solidFill>
                <a:latin typeface="+mn-lt"/>
              </a:rPr>
              <a:t>= </a:t>
            </a:r>
            <a:r>
              <a:rPr lang="en-US" b="1" dirty="0" smtClean="0">
                <a:solidFill>
                  <a:srgbClr val="376092"/>
                </a:solidFill>
                <a:latin typeface="+mn-lt"/>
              </a:rPr>
              <a:t>39.0%</a:t>
            </a:r>
          </a:p>
          <a:p>
            <a:pPr algn="ctr">
              <a:lnSpc>
                <a:spcPct val="120000"/>
              </a:lnSpc>
            </a:pPr>
            <a:r>
              <a:rPr lang="en-US" sz="2000" b="1" dirty="0" smtClean="0">
                <a:solidFill>
                  <a:schemeClr val="accent6">
                    <a:lumMod val="75000"/>
                  </a:schemeClr>
                </a:solidFill>
                <a:latin typeface="+mn-lt"/>
              </a:rPr>
              <a:t>Improvement Goal = 39.0%</a:t>
            </a:r>
            <a:endParaRPr lang="en-US" sz="2000" dirty="0" smtClean="0">
              <a:solidFill>
                <a:srgbClr val="376092"/>
              </a:solidFill>
              <a:latin typeface="+mn-lt"/>
            </a:endParaRPr>
          </a:p>
        </p:txBody>
      </p:sp>
      <p:sp>
        <p:nvSpPr>
          <p:cNvPr id="11" name="Right Brace 10"/>
          <p:cNvSpPr/>
          <p:nvPr/>
        </p:nvSpPr>
        <p:spPr>
          <a:xfrm>
            <a:off x="5029200" y="3657600"/>
            <a:ext cx="381000" cy="609600"/>
          </a:xfrm>
          <a:prstGeom prst="rightBrace">
            <a:avLst>
              <a:gd name="adj1" fmla="val 35612"/>
              <a:gd name="adj2" fmla="val 49025"/>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5841608" y="4723598"/>
            <a:ext cx="2781531" cy="1458861"/>
          </a:xfrm>
          <a:prstGeom prst="rect">
            <a:avLst/>
          </a:prstGeom>
          <a:noFill/>
        </p:spPr>
        <p:txBody>
          <a:bodyPr wrap="none" rtlCol="0">
            <a:spAutoFit/>
          </a:bodyPr>
          <a:lstStyle/>
          <a:p>
            <a:pPr algn="ctr">
              <a:lnSpc>
                <a:spcPct val="120000"/>
              </a:lnSpc>
            </a:pPr>
            <a:r>
              <a:rPr lang="en-US" dirty="0" smtClean="0">
                <a:solidFill>
                  <a:schemeClr val="accent1">
                    <a:lumMod val="75000"/>
                  </a:schemeClr>
                </a:solidFill>
                <a:latin typeface="+mn-lt"/>
              </a:rPr>
              <a:t>(38.2% - </a:t>
            </a:r>
            <a:r>
              <a:rPr lang="en-US" dirty="0">
                <a:solidFill>
                  <a:schemeClr val="accent1">
                    <a:lumMod val="75000"/>
                  </a:schemeClr>
                </a:solidFill>
                <a:latin typeface="+mn-lt"/>
              </a:rPr>
              <a:t>(2 * </a:t>
            </a:r>
            <a:r>
              <a:rPr lang="en-US" dirty="0" smtClean="0">
                <a:solidFill>
                  <a:schemeClr val="accent1">
                    <a:lumMod val="75000"/>
                  </a:schemeClr>
                </a:solidFill>
                <a:latin typeface="+mn-lt"/>
              </a:rPr>
              <a:t>0.9%)) / 38.2%</a:t>
            </a:r>
            <a:endParaRPr lang="en-US" dirty="0">
              <a:solidFill>
                <a:schemeClr val="accent1">
                  <a:lumMod val="75000"/>
                </a:schemeClr>
              </a:solidFill>
              <a:latin typeface="+mn-lt"/>
            </a:endParaRPr>
          </a:p>
          <a:p>
            <a:pPr algn="ctr">
              <a:lnSpc>
                <a:spcPct val="120000"/>
              </a:lnSpc>
            </a:pPr>
            <a:r>
              <a:rPr lang="en-US" dirty="0" smtClean="0">
                <a:solidFill>
                  <a:schemeClr val="accent1">
                    <a:lumMod val="75000"/>
                  </a:schemeClr>
                </a:solidFill>
                <a:latin typeface="+mn-lt"/>
              </a:rPr>
              <a:t>36.5% </a:t>
            </a:r>
            <a:r>
              <a:rPr lang="en-US" dirty="0">
                <a:solidFill>
                  <a:schemeClr val="accent1">
                    <a:lumMod val="75000"/>
                  </a:schemeClr>
                </a:solidFill>
                <a:latin typeface="+mn-lt"/>
              </a:rPr>
              <a:t>/ </a:t>
            </a:r>
            <a:r>
              <a:rPr lang="en-US" dirty="0" smtClean="0">
                <a:solidFill>
                  <a:schemeClr val="accent1">
                    <a:lumMod val="75000"/>
                  </a:schemeClr>
                </a:solidFill>
                <a:latin typeface="+mn-lt"/>
              </a:rPr>
              <a:t>38.2% </a:t>
            </a:r>
            <a:r>
              <a:rPr lang="en-US" dirty="0">
                <a:solidFill>
                  <a:schemeClr val="accent1">
                    <a:lumMod val="75000"/>
                  </a:schemeClr>
                </a:solidFill>
                <a:latin typeface="+mn-lt"/>
              </a:rPr>
              <a:t>= </a:t>
            </a:r>
            <a:r>
              <a:rPr lang="en-US" b="1" dirty="0" smtClean="0">
                <a:solidFill>
                  <a:schemeClr val="accent1">
                    <a:lumMod val="75000"/>
                  </a:schemeClr>
                </a:solidFill>
                <a:latin typeface="+mn-lt"/>
              </a:rPr>
              <a:t>0.955</a:t>
            </a:r>
            <a:endParaRPr lang="en-US" b="1" dirty="0">
              <a:solidFill>
                <a:schemeClr val="accent1">
                  <a:lumMod val="75000"/>
                </a:schemeClr>
              </a:solidFill>
              <a:latin typeface="+mn-lt"/>
            </a:endParaRPr>
          </a:p>
          <a:p>
            <a:pPr algn="ctr">
              <a:lnSpc>
                <a:spcPct val="120000"/>
              </a:lnSpc>
            </a:pPr>
            <a:r>
              <a:rPr lang="en-US" dirty="0" smtClean="0">
                <a:solidFill>
                  <a:schemeClr val="accent1">
                    <a:lumMod val="75000"/>
                  </a:schemeClr>
                </a:solidFill>
                <a:latin typeface="+mn-lt"/>
              </a:rPr>
              <a:t>0.955 * 37.3% </a:t>
            </a:r>
            <a:r>
              <a:rPr lang="en-US" dirty="0" smtClean="0">
                <a:solidFill>
                  <a:srgbClr val="376092"/>
                </a:solidFill>
                <a:latin typeface="+mn-lt"/>
              </a:rPr>
              <a:t>= </a:t>
            </a:r>
            <a:r>
              <a:rPr lang="en-US" b="1" dirty="0" smtClean="0">
                <a:solidFill>
                  <a:srgbClr val="376092"/>
                </a:solidFill>
                <a:latin typeface="+mn-lt"/>
              </a:rPr>
              <a:t>35.6%</a:t>
            </a:r>
          </a:p>
          <a:p>
            <a:pPr algn="ctr">
              <a:lnSpc>
                <a:spcPct val="120000"/>
              </a:lnSpc>
            </a:pPr>
            <a:r>
              <a:rPr lang="en-US" sz="2000" b="1" dirty="0" smtClean="0">
                <a:solidFill>
                  <a:schemeClr val="accent6">
                    <a:lumMod val="75000"/>
                  </a:schemeClr>
                </a:solidFill>
                <a:latin typeface="+mn-lt"/>
              </a:rPr>
              <a:t>Threshold = 35.6%</a:t>
            </a:r>
            <a:endParaRPr lang="en-US" sz="2000" dirty="0" smtClean="0">
              <a:solidFill>
                <a:srgbClr val="376092"/>
              </a:solidFill>
              <a:latin typeface="+mn-lt"/>
            </a:endParaRPr>
          </a:p>
        </p:txBody>
      </p:sp>
      <p:sp>
        <p:nvSpPr>
          <p:cNvPr id="13" name="Right Brace 12"/>
          <p:cNvSpPr/>
          <p:nvPr/>
        </p:nvSpPr>
        <p:spPr>
          <a:xfrm>
            <a:off x="5029200" y="5182402"/>
            <a:ext cx="381000" cy="914400"/>
          </a:xfrm>
          <a:prstGeom prst="rightBrace">
            <a:avLst>
              <a:gd name="adj1" fmla="val 35612"/>
              <a:gd name="adj2" fmla="val 49025"/>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50571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animBg="1"/>
      <p:bldP spid="12"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Companion Measures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787879647"/>
              </p:ext>
            </p:extLst>
          </p:nvPr>
        </p:nvGraphicFramePr>
        <p:xfrm>
          <a:off x="5257800" y="1676400"/>
          <a:ext cx="3657600" cy="282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228600" y="1600200"/>
            <a:ext cx="5334000" cy="4800600"/>
          </a:xfrm>
        </p:spPr>
        <p:txBody>
          <a:bodyPr>
            <a:noAutofit/>
          </a:bodyPr>
          <a:lstStyle/>
          <a:p>
            <a:r>
              <a:rPr lang="en-US" sz="2200" dirty="0" smtClean="0"/>
              <a:t>Using California as an example, in order to meet the PIP goal for P1, the state must: </a:t>
            </a:r>
          </a:p>
          <a:p>
            <a:pPr lvl="1"/>
            <a:r>
              <a:rPr lang="en-US" sz="2000" dirty="0"/>
              <a:t>I</a:t>
            </a:r>
            <a:r>
              <a:rPr lang="en-US" sz="2000" dirty="0" smtClean="0"/>
              <a:t>ncrease the percentage of children achieving permanency to 39.0%</a:t>
            </a:r>
          </a:p>
          <a:p>
            <a:pPr lvl="1"/>
            <a:r>
              <a:rPr lang="en-US" sz="2000" dirty="0" smtClean="0"/>
              <a:t>Not allow the percentage of children re-entering care to exceed 10.7% (the threshold for Re-entry to care – P4)</a:t>
            </a:r>
          </a:p>
          <a:p>
            <a:r>
              <a:rPr lang="en-US" sz="2200" dirty="0" smtClean="0"/>
              <a:t>Conversely, to meet the PIP goal for P4, CA must reduce the percentage of children re-entering care to 8.1%, but cannot allow the percentage of children achieving permanency to decline further than 35.6%</a:t>
            </a:r>
            <a:endParaRPr lang="en-US" sz="2200" dirty="0"/>
          </a:p>
        </p:txBody>
      </p:sp>
    </p:spTree>
    <p:extLst>
      <p:ext uri="{BB962C8B-B14F-4D97-AF65-F5344CB8AC3E}">
        <p14:creationId xmlns:p14="http://schemas.microsoft.com/office/powerpoint/2010/main" xmlns="" val="1066034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Goals/Thresholds</a:t>
            </a:r>
            <a:endParaRPr lang="en-US" dirty="0"/>
          </a:p>
        </p:txBody>
      </p:sp>
      <p:sp>
        <p:nvSpPr>
          <p:cNvPr id="3" name="Content Placeholder 2"/>
          <p:cNvSpPr>
            <a:spLocks noGrp="1"/>
          </p:cNvSpPr>
          <p:nvPr>
            <p:ph idx="1"/>
          </p:nvPr>
        </p:nvSpPr>
        <p:spPr/>
        <p:txBody>
          <a:bodyPr>
            <a:normAutofit/>
          </a:bodyPr>
          <a:lstStyle/>
          <a:p>
            <a:r>
              <a:rPr lang="en-US" sz="2400" dirty="0" smtClean="0"/>
              <a:t>For improvement goals/thresholds that turn out to be too aggressive to be attainable or too modest to be meaningful, caps and floors are set on the improvement factors based on the distribution of all states’ improvement factors</a:t>
            </a:r>
          </a:p>
          <a:p>
            <a:pPr lvl="1"/>
            <a:r>
              <a:rPr lang="en-US" sz="2000" dirty="0" smtClean="0"/>
              <a:t>Cap (maximum) is set at the 50</a:t>
            </a:r>
            <a:r>
              <a:rPr lang="en-US" sz="2000" baseline="30000" dirty="0" smtClean="0"/>
              <a:t>th</a:t>
            </a:r>
            <a:r>
              <a:rPr lang="en-US" sz="2000" dirty="0" smtClean="0"/>
              <a:t> percentile </a:t>
            </a:r>
          </a:p>
          <a:p>
            <a:pPr lvl="1"/>
            <a:r>
              <a:rPr lang="en-US" sz="2000" dirty="0" smtClean="0"/>
              <a:t>Floor (minimum) is set at either the 20</a:t>
            </a:r>
            <a:r>
              <a:rPr lang="en-US" sz="2000" baseline="30000" dirty="0" smtClean="0"/>
              <a:t>th</a:t>
            </a:r>
            <a:r>
              <a:rPr lang="en-US" sz="2000" dirty="0" smtClean="0"/>
              <a:t> or the 80</a:t>
            </a:r>
            <a:r>
              <a:rPr lang="en-US" sz="2000" baseline="30000" dirty="0" smtClean="0"/>
              <a:t>th</a:t>
            </a:r>
            <a:r>
              <a:rPr lang="en-US" sz="2000" dirty="0" smtClean="0"/>
              <a:t> percentile, depending on whether the desired outcome is a higher or lower value</a:t>
            </a:r>
          </a:p>
          <a:p>
            <a:pPr lvl="1"/>
            <a:r>
              <a:rPr lang="en-US" sz="2000" dirty="0" smtClean="0"/>
              <a:t>States whose improvement factors exceed the cap or fall short of the floor will have their improvement factors replaced by the maximum or minimum improvement factor for that indicator (these are “adjusted improvement goals”)</a:t>
            </a:r>
            <a:endParaRPr lang="en-US" sz="2000" dirty="0"/>
          </a:p>
        </p:txBody>
      </p:sp>
    </p:spTree>
    <p:extLst>
      <p:ext uri="{BB962C8B-B14F-4D97-AF65-F5344CB8AC3E}">
        <p14:creationId xmlns:p14="http://schemas.microsoft.com/office/powerpoint/2010/main" xmlns="" val="33341464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Standards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25186780"/>
              </p:ext>
            </p:extLst>
          </p:nvPr>
        </p:nvGraphicFramePr>
        <p:xfrm>
          <a:off x="228600" y="1600200"/>
          <a:ext cx="8686800" cy="4513642"/>
        </p:xfrm>
        <a:graphic>
          <a:graphicData uri="http://schemas.openxmlformats.org/drawingml/2006/table">
            <a:tbl>
              <a:tblPr firstRow="1" bandRow="1">
                <a:tableStyleId>{5C22544A-7EE6-4342-B048-85BDC9FD1C3A}</a:tableStyleId>
              </a:tblPr>
              <a:tblGrid>
                <a:gridCol w="5054138"/>
                <a:gridCol w="1184564"/>
                <a:gridCol w="315884"/>
                <a:gridCol w="1066107"/>
                <a:gridCol w="1066107"/>
              </a:tblGrid>
              <a:tr h="568787">
                <a:tc rowSpan="2">
                  <a:txBody>
                    <a:bodyPr/>
                    <a:lstStyle/>
                    <a:p>
                      <a:r>
                        <a:rPr lang="en-US" sz="1600" dirty="0" smtClean="0"/>
                        <a:t>INDICATOR</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pPr algn="ctr"/>
                      <a:r>
                        <a:rPr lang="en-US" sz="1600" dirty="0" smtClean="0"/>
                        <a:t>NATIONAL</a:t>
                      </a:r>
                      <a:r>
                        <a:rPr lang="en-US" sz="1600" baseline="0" dirty="0" smtClean="0"/>
                        <a:t> STANDARD</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en-US" sz="1600" b="1" u="sng" dirty="0" smtClean="0">
                          <a:solidFill>
                            <a:schemeClr val="bg1"/>
                          </a:solidFill>
                        </a:rPr>
                        <a:t>IMPROVEMENT</a:t>
                      </a:r>
                      <a:r>
                        <a:rPr lang="en-US" sz="1600" b="1" u="sng" baseline="0" dirty="0" smtClean="0">
                          <a:solidFill>
                            <a:schemeClr val="bg1"/>
                          </a:solidFill>
                        </a:rPr>
                        <a:t>  FACTOR</a:t>
                      </a:r>
                      <a:endParaRPr lang="en-US" sz="1600" b="1" u="sng" dirty="0">
                        <a:solidFill>
                          <a:schemeClr val="bg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400"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6182">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algn="ctr"/>
                      <a:r>
                        <a:rPr lang="en-US" sz="1400" b="1" dirty="0" smtClean="0">
                          <a:solidFill>
                            <a:schemeClr val="bg1"/>
                          </a:solidFill>
                        </a:rPr>
                        <a:t>FLOOR</a:t>
                      </a:r>
                      <a:endParaRPr lang="en-US" sz="1400" b="1" dirty="0">
                        <a:solidFill>
                          <a:schemeClr val="bg1"/>
                        </a:solidFill>
                      </a:endParaRPr>
                    </a:p>
                  </a:txBody>
                  <a:tcPr>
                    <a:lnL w="381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tc>
                  <a:txBody>
                    <a:bodyPr/>
                    <a:lstStyle/>
                    <a:p>
                      <a:pPr algn="ctr"/>
                      <a:r>
                        <a:rPr lang="en-US" sz="1400" b="1" dirty="0" smtClean="0">
                          <a:solidFill>
                            <a:schemeClr val="bg1"/>
                          </a:solidFill>
                        </a:rPr>
                        <a:t>CAP</a:t>
                      </a:r>
                      <a:endParaRPr lang="en-US" sz="14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tr>
              <a:tr h="514404">
                <a:tc>
                  <a:txBody>
                    <a:bodyPr/>
                    <a:lstStyle/>
                    <a:p>
                      <a:r>
                        <a:rPr lang="en-US" sz="1400" dirty="0" smtClean="0"/>
                        <a:t>S1: Maltreatment in Foster</a:t>
                      </a:r>
                      <a:r>
                        <a:rPr lang="en-US" sz="1400" baseline="0" dirty="0" smtClean="0"/>
                        <a:t> Care</a:t>
                      </a: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8.50*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b="1" dirty="0" err="1" smtClean="0">
                          <a:solidFill>
                            <a:schemeClr val="accent6">
                              <a:lumMod val="75000"/>
                            </a:schemeClr>
                          </a:solidFill>
                          <a:latin typeface="Wingdings" pitchFamily="2" charset="2"/>
                        </a:rPr>
                        <a:t>â</a:t>
                      </a:r>
                      <a:endParaRPr lang="en-US" sz="1400" dirty="0">
                        <a:solidFill>
                          <a:schemeClr val="accent6">
                            <a:lumMod val="75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0.904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0.812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514404">
                <a:tc>
                  <a:txBody>
                    <a:bodyPr/>
                    <a:lstStyle/>
                    <a:p>
                      <a:r>
                        <a:rPr lang="en-US" sz="1400" dirty="0" smtClean="0"/>
                        <a:t>S2: Recurrence</a:t>
                      </a:r>
                      <a:r>
                        <a:rPr lang="en-US" sz="1400" baseline="0" dirty="0" smtClean="0"/>
                        <a:t> of Maltreatment</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9.1%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err="1" smtClean="0">
                          <a:solidFill>
                            <a:schemeClr val="accent6">
                              <a:lumMod val="75000"/>
                            </a:schemeClr>
                          </a:solidFill>
                          <a:latin typeface="Wingdings" pitchFamily="2" charset="2"/>
                        </a:rPr>
                        <a:t>â</a:t>
                      </a:r>
                      <a:endParaRPr lang="en-US" sz="1400" dirty="0">
                        <a:solidFill>
                          <a:schemeClr val="accent6">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0.951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0.902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P1: P</a:t>
                      </a:r>
                      <a:r>
                        <a:rPr lang="en-US" sz="1400" kern="1200" dirty="0" smtClean="0">
                          <a:solidFill>
                            <a:schemeClr val="dk1"/>
                          </a:solidFill>
                          <a:effectLst/>
                          <a:latin typeface="+mn-lt"/>
                          <a:ea typeface="+mn-ea"/>
                          <a:cs typeface="+mn-cs"/>
                        </a:rPr>
                        <a:t>ermanency in 12 Months for Children Entering Foster Care </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40.5%</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75000"/>
                            </a:schemeClr>
                          </a:solidFill>
                          <a:latin typeface="Wingdings" pitchFamily="2" charset="2"/>
                        </a:rPr>
                        <a:t>á</a:t>
                      </a:r>
                      <a:endParaRPr lang="en-US" sz="1400" dirty="0" smtClean="0">
                        <a:solidFill>
                          <a:schemeClr val="accent6">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1.031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1.063</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P2: </a:t>
                      </a:r>
                      <a:r>
                        <a:rPr lang="en-US" sz="1400" kern="1200" dirty="0" smtClean="0">
                          <a:solidFill>
                            <a:schemeClr val="dk1"/>
                          </a:solidFill>
                          <a:effectLst/>
                          <a:latin typeface="+mn-lt"/>
                          <a:ea typeface="+mn-ea"/>
                          <a:cs typeface="+mn-cs"/>
                        </a:rPr>
                        <a:t>Permanency in 12 Months for Children in Foster Care 12-23 </a:t>
                      </a:r>
                      <a:r>
                        <a:rPr lang="en-US" sz="1400" kern="1200" dirty="0" smtClean="0">
                          <a:solidFill>
                            <a:schemeClr val="tx1"/>
                          </a:solidFill>
                          <a:effectLst/>
                          <a:latin typeface="+mn-lt"/>
                          <a:ea typeface="+mn-ea"/>
                          <a:cs typeface="+mn-cs"/>
                        </a:rPr>
                        <a:t>Months </a:t>
                      </a:r>
                      <a:endParaRPr lang="en-US" sz="1400" dirty="0" smtClean="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43.6%</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75000"/>
                            </a:schemeClr>
                          </a:solidFill>
                          <a:latin typeface="Wingdings" pitchFamily="2" charset="2"/>
                        </a:rPr>
                        <a:t>á</a:t>
                      </a:r>
                      <a:endParaRPr lang="en-US" sz="1400" dirty="0" smtClean="0">
                        <a:solidFill>
                          <a:schemeClr val="accent6">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1.046</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P3: </a:t>
                      </a:r>
                      <a:r>
                        <a:rPr lang="en-US" sz="1400" kern="1200" dirty="0" smtClean="0">
                          <a:solidFill>
                            <a:schemeClr val="dk1"/>
                          </a:solidFill>
                          <a:effectLst/>
                          <a:latin typeface="+mn-lt"/>
                          <a:ea typeface="+mn-ea"/>
                          <a:cs typeface="+mn-cs"/>
                        </a:rPr>
                        <a:t>Permanency in 12 Months for Children in Foster Care 24+ Months</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30.3%</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75000"/>
                            </a:schemeClr>
                          </a:solidFill>
                          <a:latin typeface="Wingdings" pitchFamily="2" charset="2"/>
                        </a:rPr>
                        <a:t>á</a:t>
                      </a:r>
                      <a:endParaRPr lang="en-US" sz="1400" dirty="0" smtClean="0">
                        <a:solidFill>
                          <a:schemeClr val="accent6">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1.042</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1.091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P4: </a:t>
                      </a:r>
                      <a:r>
                        <a:rPr lang="en-US" sz="1400" kern="1200" dirty="0" smtClean="0">
                          <a:solidFill>
                            <a:schemeClr val="dk1"/>
                          </a:solidFill>
                          <a:effectLst/>
                          <a:latin typeface="+mn-lt"/>
                          <a:ea typeface="+mn-ea"/>
                          <a:cs typeface="+mn-cs"/>
                        </a:rPr>
                        <a:t>Re-Entry to Foster Care in 12 Months</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8.3%</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75000"/>
                            </a:schemeClr>
                          </a:solidFill>
                          <a:latin typeface="Wingdings" pitchFamily="2" charset="2"/>
                        </a:rPr>
                        <a:t>â</a:t>
                      </a:r>
                      <a:endParaRPr lang="en-US" sz="1400" dirty="0" smtClean="0">
                        <a:solidFill>
                          <a:schemeClr val="accent6">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0.891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0.834</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404">
                <a:tc>
                  <a:txBody>
                    <a:bodyPr/>
                    <a:lstStyle/>
                    <a:p>
                      <a:r>
                        <a:rPr lang="en-US" sz="1400" dirty="0" smtClean="0"/>
                        <a:t>P5: Placement Stability</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4.12**</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err="1" smtClean="0">
                          <a:solidFill>
                            <a:schemeClr val="accent6">
                              <a:lumMod val="75000"/>
                            </a:schemeClr>
                          </a:solidFill>
                          <a:latin typeface="Wingdings" pitchFamily="2" charset="2"/>
                        </a:rPr>
                        <a:t>â</a:t>
                      </a:r>
                      <a:endParaRPr lang="en-US" sz="1400" dirty="0">
                        <a:solidFill>
                          <a:schemeClr val="accent6">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0.959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0.904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extBox 2"/>
          <p:cNvSpPr txBox="1"/>
          <p:nvPr/>
        </p:nvSpPr>
        <p:spPr>
          <a:xfrm>
            <a:off x="228600" y="6248400"/>
            <a:ext cx="3721341" cy="261610"/>
          </a:xfrm>
          <a:prstGeom prst="rect">
            <a:avLst/>
          </a:prstGeom>
          <a:noFill/>
        </p:spPr>
        <p:txBody>
          <a:bodyPr wrap="none" rtlCol="0">
            <a:spAutoFit/>
          </a:bodyPr>
          <a:lstStyle/>
          <a:p>
            <a:r>
              <a:rPr lang="en-US" sz="1100" dirty="0" smtClean="0">
                <a:latin typeface="+mn-lt"/>
              </a:rPr>
              <a:t>*Rate per 100,00 days in care	**Rate per 1,000 days in care</a:t>
            </a:r>
            <a:endParaRPr lang="en-US" sz="1100" dirty="0">
              <a:latin typeface="+mn-lt"/>
            </a:endParaRPr>
          </a:p>
        </p:txBody>
      </p:sp>
    </p:spTree>
    <p:extLst>
      <p:ext uri="{BB962C8B-B14F-4D97-AF65-F5344CB8AC3E}">
        <p14:creationId xmlns:p14="http://schemas.microsoft.com/office/powerpoint/2010/main" xmlns="" val="3637964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California’s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79134753"/>
              </p:ext>
            </p:extLst>
          </p:nvPr>
        </p:nvGraphicFramePr>
        <p:xfrm>
          <a:off x="228600" y="1600200"/>
          <a:ext cx="8686800" cy="4588890"/>
        </p:xfrm>
        <a:graphic>
          <a:graphicData uri="http://schemas.openxmlformats.org/drawingml/2006/table">
            <a:tbl>
              <a:tblPr firstRow="1" bandRow="1">
                <a:tableStyleId>{7DF18680-E054-41AD-8BC1-D1AEF772440D}</a:tableStyleId>
              </a:tblPr>
              <a:tblGrid>
                <a:gridCol w="2895600"/>
                <a:gridCol w="965200"/>
                <a:gridCol w="965200"/>
                <a:gridCol w="965200"/>
                <a:gridCol w="990600"/>
                <a:gridCol w="990600"/>
                <a:gridCol w="914400"/>
              </a:tblGrid>
              <a:tr h="399946">
                <a:tc rowSpan="2">
                  <a:txBody>
                    <a:bodyPr/>
                    <a:lstStyle/>
                    <a:p>
                      <a:r>
                        <a:rPr lang="en-US" sz="1400" dirty="0" smtClean="0"/>
                        <a:t>INDICATOR</a:t>
                      </a: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3">
                  <a:txBody>
                    <a:bodyPr/>
                    <a:lstStyle/>
                    <a:p>
                      <a:pPr algn="ctr"/>
                      <a:r>
                        <a:rPr lang="en-US" sz="1400" dirty="0" smtClean="0"/>
                        <a:t>OBSERVED</a:t>
                      </a:r>
                      <a:r>
                        <a:rPr lang="en-US" sz="1400" baseline="0" dirty="0" smtClean="0"/>
                        <a:t> PERFORMANCE</a:t>
                      </a:r>
                      <a:endParaRPr lang="en-US" sz="14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pPr algn="ctr"/>
                      <a:r>
                        <a:rPr lang="en-US" sz="1400" dirty="0" smtClean="0"/>
                        <a:t>RSP*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pPr algn="ctr"/>
                      <a:r>
                        <a:rPr lang="en-US" sz="1400" dirty="0" smtClean="0"/>
                        <a:t>IMPROVE-MENT</a:t>
                      </a:r>
                      <a:r>
                        <a:rPr lang="en-US" sz="1400" baseline="0" dirty="0" smtClean="0"/>
                        <a:t> FACTOR</a:t>
                      </a: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pPr algn="ctr"/>
                      <a:r>
                        <a:rPr lang="en-US" sz="1400" dirty="0" smtClean="0"/>
                        <a:t>GOAL</a:t>
                      </a: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99946">
                <a:tc vMerge="1">
                  <a:txBody>
                    <a:bodyPr/>
                    <a:lstStyle/>
                    <a:p>
                      <a:endParaRPr lang="en-US"/>
                    </a:p>
                  </a:txBody>
                  <a:tcPr/>
                </a:tc>
                <a:tc>
                  <a:txBody>
                    <a:bodyPr/>
                    <a:lstStyle/>
                    <a:p>
                      <a:pPr algn="ctr"/>
                      <a:r>
                        <a:rPr lang="en-US" sz="1400" b="1" dirty="0" smtClean="0">
                          <a:solidFill>
                            <a:srgbClr val="FFFFFF"/>
                          </a:solidFill>
                        </a:rPr>
                        <a:t>YR1</a:t>
                      </a:r>
                      <a:endParaRPr lang="en-US" sz="1400" b="1" dirty="0">
                        <a:solidFill>
                          <a:srgbClr val="FFFFF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sz="1400" b="1" dirty="0" smtClean="0">
                          <a:solidFill>
                            <a:srgbClr val="FFFFFF"/>
                          </a:solidFill>
                        </a:rPr>
                        <a:t>YR2</a:t>
                      </a:r>
                      <a:endParaRPr lang="en-US" sz="1400" b="1" dirty="0">
                        <a:solidFill>
                          <a:srgbClr val="FFFFF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sz="1400" b="1" dirty="0" smtClean="0">
                          <a:solidFill>
                            <a:srgbClr val="FFFFFF"/>
                          </a:solidFill>
                        </a:rPr>
                        <a:t>YR3 </a:t>
                      </a:r>
                      <a:r>
                        <a:rPr lang="en-US" sz="1200" b="1" dirty="0" smtClean="0">
                          <a:solidFill>
                            <a:srgbClr val="FFFFFF"/>
                          </a:solidFill>
                        </a:rPr>
                        <a:t>(baseline)</a:t>
                      </a:r>
                      <a:endParaRPr lang="en-US" sz="1200" b="1" dirty="0">
                        <a:solidFill>
                          <a:srgbClr val="FFFFFF"/>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vMerge="1">
                  <a:txBody>
                    <a:bodyPr/>
                    <a:lstStyle/>
                    <a:p>
                      <a:endParaRPr lang="en-US"/>
                    </a:p>
                  </a:txBody>
                  <a:tcPr/>
                </a:tc>
                <a:tc vMerge="1">
                  <a:txBody>
                    <a:bodyPr/>
                    <a:lstStyle/>
                    <a:p>
                      <a:endParaRPr lang="en-US" dirty="0"/>
                    </a:p>
                  </a:txBody>
                  <a:tcP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solidFill>
                  </a:tcPr>
                </a:tc>
                <a:tc v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solidFill>
                  </a:tcPr>
                </a:tc>
              </a:tr>
              <a:tr h="528752">
                <a:tc>
                  <a:txBody>
                    <a:bodyPr/>
                    <a:lstStyle/>
                    <a:p>
                      <a:r>
                        <a:rPr lang="en-US" sz="1400" dirty="0" smtClean="0"/>
                        <a:t>S1: Maltreatment in Foster</a:t>
                      </a:r>
                      <a:r>
                        <a:rPr lang="en-US" sz="1400" baseline="0" dirty="0" smtClean="0"/>
                        <a:t> Care</a:t>
                      </a: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8.60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8.42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8.46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12.30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0.904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7.65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r>
                        <a:rPr lang="en-US" sz="1400" dirty="0" smtClean="0"/>
                        <a:t>S2: Recurrence</a:t>
                      </a:r>
                      <a:r>
                        <a:rPr lang="en-US" sz="1400" baseline="0" dirty="0" smtClean="0"/>
                        <a:t> of Maltreatment</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11.9%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0.951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P1: P</a:t>
                      </a:r>
                      <a:r>
                        <a:rPr lang="en-US" sz="1400" kern="1200" dirty="0" smtClean="0">
                          <a:effectLst/>
                        </a:rPr>
                        <a:t>ermanency in 12 Months for Children Entering Foster Care </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39.8%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37.7%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37.3%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37.8%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1.045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39.0%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P2: </a:t>
                      </a:r>
                      <a:r>
                        <a:rPr lang="en-US" sz="1400" kern="1200" dirty="0" smtClean="0">
                          <a:effectLst/>
                        </a:rPr>
                        <a:t>Permanency in 12 Months for Children in Foster Care 12-23 Months </a:t>
                      </a:r>
                      <a:endParaRPr lang="en-US" sz="1400" dirty="0" smtClean="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42.0%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43.1%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40.5%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39.9%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1.046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42.4%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P3: </a:t>
                      </a:r>
                      <a:r>
                        <a:rPr lang="en-US" sz="1400" kern="1200" dirty="0" smtClean="0">
                          <a:effectLst/>
                        </a:rPr>
                        <a:t>Permanency in 12 Months for Children in Foster Care 24 Months+</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22.8%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22.9%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22.4%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22.5%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1.042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23.3%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P4: </a:t>
                      </a:r>
                      <a:r>
                        <a:rPr lang="en-US" sz="1400" kern="1200" dirty="0" smtClean="0">
                          <a:effectLst/>
                        </a:rPr>
                        <a:t>Re-Entry to Foster Care in 12 Months</a:t>
                      </a:r>
                      <a:endParaRPr lang="en-US"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a:solidFill>
                            <a:srgbClr val="000000"/>
                          </a:solidFill>
                          <a:effectLst/>
                          <a:latin typeface="Calibri"/>
                        </a:rPr>
                        <a:t>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11.5%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effectLst/>
                          <a:latin typeface="+mn-lt"/>
                        </a:rPr>
                        <a:t>0.867</a:t>
                      </a:r>
                      <a:endParaRPr lang="en-US"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28752">
                <a:tc>
                  <a:txBody>
                    <a:bodyPr/>
                    <a:lstStyle/>
                    <a:p>
                      <a:r>
                        <a:rPr lang="en-US" sz="1400" dirty="0" smtClean="0"/>
                        <a:t>P5: Placement Stability</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effectLst/>
                          <a:latin typeface="Calibri"/>
                        </a:rPr>
                        <a:t>4.34 </a:t>
                      </a:r>
                      <a:endParaRPr lang="en-US" sz="14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effectLst/>
                          <a:latin typeface="Calibri"/>
                        </a:rPr>
                        <a:t>4.05 </a:t>
                      </a:r>
                      <a:endParaRPr lang="en-US" sz="14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effectLst/>
                          <a:latin typeface="Calibri"/>
                        </a:rPr>
                        <a:t>3.83 </a:t>
                      </a:r>
                      <a:endParaRPr lang="en-US" sz="14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a:rPr>
                        <a:t>3.80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400" dirty="0" smtClean="0"/>
                        <a:t>Standard Met – no PIP </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TextBox 4"/>
          <p:cNvSpPr txBox="1"/>
          <p:nvPr/>
        </p:nvSpPr>
        <p:spPr>
          <a:xfrm>
            <a:off x="228600" y="6324600"/>
            <a:ext cx="2210862" cy="276999"/>
          </a:xfrm>
          <a:prstGeom prst="rect">
            <a:avLst/>
          </a:prstGeom>
          <a:noFill/>
        </p:spPr>
        <p:txBody>
          <a:bodyPr wrap="none" rtlCol="0">
            <a:spAutoFit/>
          </a:bodyPr>
          <a:lstStyle/>
          <a:p>
            <a:r>
              <a:rPr lang="en-US" sz="1200" dirty="0" smtClean="0">
                <a:latin typeface="+mn-lt"/>
              </a:rPr>
              <a:t>*Risk Standardized Performance</a:t>
            </a:r>
            <a:endParaRPr lang="en-US" sz="1200" dirty="0">
              <a:latin typeface="+mn-lt"/>
            </a:endParaRPr>
          </a:p>
        </p:txBody>
      </p:sp>
    </p:spTree>
    <p:extLst>
      <p:ext uri="{BB962C8B-B14F-4D97-AF65-F5344CB8AC3E}">
        <p14:creationId xmlns:p14="http://schemas.microsoft.com/office/powerpoint/2010/main" xmlns="" val="88523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CFSR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41116327"/>
              </p:ext>
            </p:extLst>
          </p:nvPr>
        </p:nvGraphicFramePr>
        <p:xfrm>
          <a:off x="228600" y="1600200"/>
          <a:ext cx="86868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19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A888677-6AA8-804B-87B1-F1C77933319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7701060-2067-EA42-B676-CD8DB435DB7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3CBE0D2-2285-7E4B-BC0D-52CD159EF2D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0EE83BF-91BF-4145-B061-E79F1A73336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0E1DDE1-CCE7-0844-B7CE-19DB5889DF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682271" y="1676400"/>
            <a:ext cx="1815010" cy="43078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86722" y="1676400"/>
            <a:ext cx="1815010" cy="4307819"/>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77820" y="1676400"/>
            <a:ext cx="1815010" cy="430781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91174" y="1676400"/>
            <a:ext cx="1815010" cy="4307819"/>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title" idx="4294967295"/>
          </p:nvPr>
        </p:nvSpPr>
        <p:spPr>
          <a:xfrm>
            <a:off x="457200" y="203200"/>
            <a:ext cx="8229600" cy="1143000"/>
          </a:xfrm>
        </p:spPr>
        <p:txBody>
          <a:bodyPr>
            <a:noAutofit/>
          </a:bodyPr>
          <a:lstStyle/>
          <a:p>
            <a:pPr eaLnBrk="1" hangingPunct="1"/>
            <a:r>
              <a:rPr lang="en-US" sz="3600" dirty="0" smtClean="0"/>
              <a:t> Measuring Longitudinal Performance Using Multiple AFCARS</a:t>
            </a:r>
            <a:r>
              <a:rPr lang="en-US" sz="3600" dirty="0"/>
              <a:t> </a:t>
            </a:r>
            <a:r>
              <a:rPr lang="en-US" sz="3600" dirty="0" smtClean="0"/>
              <a:t>Files</a:t>
            </a:r>
            <a:endParaRPr lang="en-US" sz="3600" i="1" u="sng" dirty="0" smtClean="0"/>
          </a:p>
        </p:txBody>
      </p:sp>
      <p:sp>
        <p:nvSpPr>
          <p:cNvPr id="24593" name="Text Box 17"/>
          <p:cNvSpPr txBox="1">
            <a:spLocks noChangeArrowheads="1"/>
          </p:cNvSpPr>
          <p:nvPr/>
        </p:nvSpPr>
        <p:spPr bwMode="auto">
          <a:xfrm>
            <a:off x="404683" y="1337847"/>
            <a:ext cx="87115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mn-lt"/>
                <a:cs typeface="Arial" charset="0"/>
              </a:rPr>
              <a:t>10/1/12</a:t>
            </a:r>
            <a:endParaRPr lang="en-US" sz="1600" dirty="0">
              <a:latin typeface="+mn-lt"/>
              <a:cs typeface="Arial" charset="0"/>
            </a:endParaRPr>
          </a:p>
        </p:txBody>
      </p:sp>
      <p:sp>
        <p:nvSpPr>
          <p:cNvPr id="4105" name="Text Box 18"/>
          <p:cNvSpPr txBox="1">
            <a:spLocks noChangeArrowheads="1"/>
          </p:cNvSpPr>
          <p:nvPr/>
        </p:nvSpPr>
        <p:spPr bwMode="auto">
          <a:xfrm>
            <a:off x="838200" y="6096000"/>
            <a:ext cx="7239000" cy="431529"/>
          </a:xfrm>
          <a:prstGeom prst="rect">
            <a:avLst/>
          </a:prstGeom>
          <a:noFill/>
          <a:ln w="9525">
            <a:noFill/>
            <a:miter lim="800000"/>
            <a:headEnd type="none" w="sm" len="sm"/>
            <a:tailEnd type="none" w="sm" len="sm"/>
          </a:ln>
        </p:spPr>
        <p:txBody>
          <a:bodyPr wrap="square" lIns="92075" tIns="46038" rIns="92075" bIns="46038">
            <a:spAutoFit/>
          </a:bodyPr>
          <a:lstStyle/>
          <a:p>
            <a:r>
              <a:rPr lang="en-US" sz="1100" dirty="0">
                <a:latin typeface="Calibri" pitchFamily="34" charset="0"/>
                <a:cs typeface="Arial" charset="0"/>
              </a:rPr>
              <a:t>Source:  </a:t>
            </a:r>
            <a:r>
              <a:rPr lang="en-US" sz="1100" dirty="0" smtClean="0">
                <a:latin typeface="Calibri" pitchFamily="34" charset="0"/>
                <a:cs typeface="Arial" charset="0"/>
              </a:rPr>
              <a:t>Bryn King &amp; Barbara Needell, adapted from </a:t>
            </a:r>
            <a:r>
              <a:rPr lang="en-US" sz="1100" dirty="0" err="1" smtClean="0">
                <a:latin typeface="Calibri" pitchFamily="34" charset="0"/>
                <a:cs typeface="Arial" charset="0"/>
              </a:rPr>
              <a:t>Aron</a:t>
            </a:r>
            <a:r>
              <a:rPr lang="en-US" sz="1100" dirty="0" smtClean="0">
                <a:latin typeface="Calibri" pitchFamily="34" charset="0"/>
                <a:cs typeface="Arial" charset="0"/>
              </a:rPr>
              <a:t> </a:t>
            </a:r>
            <a:r>
              <a:rPr lang="en-US" sz="1100" dirty="0" err="1" smtClean="0">
                <a:latin typeface="Calibri" pitchFamily="34" charset="0"/>
                <a:cs typeface="Arial" charset="0"/>
              </a:rPr>
              <a:t>Shlonsky</a:t>
            </a:r>
            <a:r>
              <a:rPr lang="en-US" sz="1100" dirty="0" smtClean="0">
                <a:latin typeface="Calibri" pitchFamily="34" charset="0"/>
                <a:cs typeface="Arial" charset="0"/>
              </a:rPr>
              <a:t>, </a:t>
            </a:r>
            <a:r>
              <a:rPr lang="en-US" sz="1100" dirty="0">
                <a:latin typeface="Calibri" pitchFamily="34" charset="0"/>
                <a:cs typeface="Arial" charset="0"/>
              </a:rPr>
              <a:t>The University of Melbourne (formerly at CCWIP)</a:t>
            </a:r>
          </a:p>
          <a:p>
            <a:endParaRPr lang="en-US" sz="1100" dirty="0">
              <a:latin typeface="Calibri" pitchFamily="34" charset="0"/>
              <a:cs typeface="Arial" charset="0"/>
            </a:endParaRPr>
          </a:p>
        </p:txBody>
      </p:sp>
      <p:sp>
        <p:nvSpPr>
          <p:cNvPr id="2" name="TextBox 1"/>
          <p:cNvSpPr txBox="1"/>
          <p:nvPr/>
        </p:nvSpPr>
        <p:spPr>
          <a:xfrm>
            <a:off x="2277006" y="1337847"/>
            <a:ext cx="756526" cy="338554"/>
          </a:xfrm>
          <a:prstGeom prst="rect">
            <a:avLst/>
          </a:prstGeom>
          <a:noFill/>
        </p:spPr>
        <p:txBody>
          <a:bodyPr wrap="square" rtlCol="0">
            <a:spAutoFit/>
          </a:bodyPr>
          <a:lstStyle/>
          <a:p>
            <a:r>
              <a:rPr lang="en-US" sz="1600" dirty="0" smtClean="0">
                <a:latin typeface="+mn-lt"/>
              </a:rPr>
              <a:t>4/1/13</a:t>
            </a:r>
            <a:endParaRPr lang="en-US" sz="1600" dirty="0">
              <a:latin typeface="+mn-lt"/>
            </a:endParaRPr>
          </a:p>
        </p:txBody>
      </p:sp>
      <p:sp>
        <p:nvSpPr>
          <p:cNvPr id="3" name="TextBox 2"/>
          <p:cNvSpPr txBox="1"/>
          <p:nvPr/>
        </p:nvSpPr>
        <p:spPr>
          <a:xfrm>
            <a:off x="4079347" y="1346654"/>
            <a:ext cx="862737" cy="338554"/>
          </a:xfrm>
          <a:prstGeom prst="rect">
            <a:avLst/>
          </a:prstGeom>
          <a:noFill/>
        </p:spPr>
        <p:txBody>
          <a:bodyPr wrap="none" rtlCol="0">
            <a:spAutoFit/>
          </a:bodyPr>
          <a:lstStyle/>
          <a:p>
            <a:r>
              <a:rPr lang="en-US" sz="1600" dirty="0" smtClean="0">
                <a:latin typeface="+mn-lt"/>
              </a:rPr>
              <a:t>10/1/13</a:t>
            </a:r>
            <a:endParaRPr lang="en-US" sz="1600" dirty="0">
              <a:latin typeface="+mn-lt"/>
            </a:endParaRPr>
          </a:p>
        </p:txBody>
      </p:sp>
      <p:sp>
        <p:nvSpPr>
          <p:cNvPr id="4" name="TextBox 3"/>
          <p:cNvSpPr txBox="1"/>
          <p:nvPr/>
        </p:nvSpPr>
        <p:spPr>
          <a:xfrm>
            <a:off x="5907768" y="1346654"/>
            <a:ext cx="758541" cy="338554"/>
          </a:xfrm>
          <a:prstGeom prst="rect">
            <a:avLst/>
          </a:prstGeom>
          <a:noFill/>
        </p:spPr>
        <p:txBody>
          <a:bodyPr wrap="none" rtlCol="0">
            <a:spAutoFit/>
          </a:bodyPr>
          <a:lstStyle/>
          <a:p>
            <a:r>
              <a:rPr lang="en-US" sz="1600" dirty="0" smtClean="0">
                <a:latin typeface="+mn-lt"/>
              </a:rPr>
              <a:t>4/1/14</a:t>
            </a:r>
            <a:endParaRPr lang="en-US" sz="1600" dirty="0">
              <a:latin typeface="+mn-lt"/>
            </a:endParaRPr>
          </a:p>
        </p:txBody>
      </p:sp>
      <p:sp>
        <p:nvSpPr>
          <p:cNvPr id="5" name="TextBox 4"/>
          <p:cNvSpPr txBox="1"/>
          <p:nvPr/>
        </p:nvSpPr>
        <p:spPr>
          <a:xfrm>
            <a:off x="7610289" y="1346654"/>
            <a:ext cx="940173" cy="338554"/>
          </a:xfrm>
          <a:prstGeom prst="rect">
            <a:avLst/>
          </a:prstGeom>
          <a:noFill/>
        </p:spPr>
        <p:txBody>
          <a:bodyPr wrap="square" rtlCol="0">
            <a:spAutoFit/>
          </a:bodyPr>
          <a:lstStyle/>
          <a:p>
            <a:r>
              <a:rPr lang="en-US" sz="1600" dirty="0" smtClean="0">
                <a:latin typeface="+mn-lt"/>
              </a:rPr>
              <a:t>10/1/14</a:t>
            </a:r>
            <a:endParaRPr lang="en-US" sz="1600" dirty="0">
              <a:latin typeface="+mn-lt"/>
            </a:endParaRPr>
          </a:p>
        </p:txBody>
      </p:sp>
      <p:cxnSp>
        <p:nvCxnSpPr>
          <p:cNvPr id="27" name="Straight Connector 26"/>
          <p:cNvCxnSpPr/>
          <p:nvPr/>
        </p:nvCxnSpPr>
        <p:spPr>
          <a:xfrm>
            <a:off x="1724028" y="1981200"/>
            <a:ext cx="6382156" cy="0"/>
          </a:xfrm>
          <a:prstGeom prst="line">
            <a:avLst/>
          </a:prstGeom>
          <a:ln w="69850" cmpd="sng">
            <a:solidFill>
              <a:schemeClr val="accent6">
                <a:lumMod val="75000"/>
              </a:schemeClr>
            </a:solidFill>
            <a:headEnd type="oval"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452924" y="2396067"/>
            <a:ext cx="741251"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32722" y="2810934"/>
            <a:ext cx="2953528"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024756" y="3225801"/>
            <a:ext cx="772794"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214146" y="3640668"/>
            <a:ext cx="4543967"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251962" y="4055535"/>
            <a:ext cx="780413"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676400" y="4470402"/>
            <a:ext cx="780413"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734209" y="4885269"/>
            <a:ext cx="4371975" cy="0"/>
          </a:xfrm>
          <a:prstGeom prst="line">
            <a:avLst/>
          </a:prstGeom>
          <a:ln w="69850" cmpd="sng">
            <a:solidFill>
              <a:schemeClr val="accent6">
                <a:lumMod val="75000"/>
              </a:schemeClr>
            </a:solidFill>
            <a:headEnd type="oval"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713646" y="5300136"/>
            <a:ext cx="780413"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066799" y="5715000"/>
            <a:ext cx="7039385" cy="0"/>
          </a:xfrm>
          <a:prstGeom prst="line">
            <a:avLst/>
          </a:prstGeom>
          <a:ln w="69850" cmpd="sng">
            <a:solidFill>
              <a:schemeClr val="accent6">
                <a:lumMod val="75000"/>
              </a:schemeClr>
            </a:solidFill>
            <a:headEnd type="oval"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337825" y="2396067"/>
            <a:ext cx="768359" cy="0"/>
          </a:xfrm>
          <a:prstGeom prst="line">
            <a:avLst/>
          </a:prstGeom>
          <a:ln w="69850" cmpd="sng">
            <a:solidFill>
              <a:schemeClr val="accent6">
                <a:lumMod val="75000"/>
              </a:schemeClr>
            </a:solidFill>
            <a:headEnd type="oval"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343930" y="4470402"/>
            <a:ext cx="1993486"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7781609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Limits of AFCARS</a:t>
            </a:r>
            <a:endParaRPr lang="en-US" sz="4000" dirty="0"/>
          </a:p>
        </p:txBody>
      </p:sp>
      <p:sp>
        <p:nvSpPr>
          <p:cNvPr id="3" name="Content Placeholder 2"/>
          <p:cNvSpPr>
            <a:spLocks noGrp="1"/>
          </p:cNvSpPr>
          <p:nvPr>
            <p:ph idx="1"/>
          </p:nvPr>
        </p:nvSpPr>
        <p:spPr/>
        <p:txBody>
          <a:bodyPr>
            <a:normAutofit lnSpcReduction="10000"/>
          </a:bodyPr>
          <a:lstStyle/>
          <a:p>
            <a:r>
              <a:rPr lang="en-US" dirty="0"/>
              <a:t>M</a:t>
            </a:r>
            <a:r>
              <a:rPr lang="en-US" dirty="0" smtClean="0"/>
              <a:t>ethod for constructing the AFCARS files has limitations that lead to differences between the federal assessment of California’s performance and performance measured using CCWIP’s longitudinal data</a:t>
            </a:r>
          </a:p>
          <a:p>
            <a:r>
              <a:rPr lang="en-US" dirty="0"/>
              <a:t>If a child experiences multiple placement episodes within a 6-month AFCARS file period, complete episode information is only retained for the most recent (or last) </a:t>
            </a:r>
            <a:r>
              <a:rPr lang="en-US" dirty="0" smtClean="0"/>
              <a:t>episode</a:t>
            </a:r>
          </a:p>
          <a:p>
            <a:pPr lvl="1"/>
            <a:r>
              <a:rPr lang="en-US" dirty="0" smtClean="0"/>
              <a:t>Select information about previous episodes within the 6-month period may be retained </a:t>
            </a:r>
          </a:p>
          <a:p>
            <a:pPr lvl="1"/>
            <a:r>
              <a:rPr lang="en-US" dirty="0" smtClean="0"/>
              <a:t>Has a marked effect on P1 and P4, but also impacts S2 and P5 </a:t>
            </a:r>
          </a:p>
        </p:txBody>
      </p:sp>
    </p:spTree>
    <p:extLst>
      <p:ext uri="{BB962C8B-B14F-4D97-AF65-F5344CB8AC3E}">
        <p14:creationId xmlns:p14="http://schemas.microsoft.com/office/powerpoint/2010/main" xmlns="" val="1801494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609600" y="762000"/>
            <a:ext cx="7772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762000"/>
            <a:ext cx="0" cy="16916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00400" y="762000"/>
            <a:ext cx="0" cy="16916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91200" y="762000"/>
            <a:ext cx="0" cy="16916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2000" y="1524000"/>
            <a:ext cx="457200"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057400" y="1524000"/>
            <a:ext cx="457200"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667000" y="1524000"/>
            <a:ext cx="5577840" cy="0"/>
          </a:xfrm>
          <a:prstGeom prst="line">
            <a:avLst/>
          </a:prstGeom>
          <a:ln w="69850" cmpd="sng">
            <a:solidFill>
              <a:schemeClr val="accent6">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4236" y="835223"/>
            <a:ext cx="1576072" cy="307777"/>
          </a:xfrm>
          <a:prstGeom prst="rect">
            <a:avLst/>
          </a:prstGeom>
          <a:noFill/>
        </p:spPr>
        <p:txBody>
          <a:bodyPr wrap="none" rtlCol="0">
            <a:spAutoFit/>
          </a:bodyPr>
          <a:lstStyle/>
          <a:p>
            <a:r>
              <a:rPr lang="en-US" sz="1400" b="1" dirty="0" smtClean="0">
                <a:solidFill>
                  <a:schemeClr val="accent1">
                    <a:lumMod val="75000"/>
                  </a:schemeClr>
                </a:solidFill>
                <a:latin typeface="+mn-lt"/>
              </a:rPr>
              <a:t>10/1/12 – 3/31/13</a:t>
            </a:r>
            <a:endParaRPr lang="en-US" sz="1400" b="1" dirty="0">
              <a:solidFill>
                <a:schemeClr val="accent1">
                  <a:lumMod val="75000"/>
                </a:schemeClr>
              </a:solidFill>
              <a:latin typeface="+mn-lt"/>
            </a:endParaRPr>
          </a:p>
        </p:txBody>
      </p:sp>
      <p:sp>
        <p:nvSpPr>
          <p:cNvPr id="34" name="TextBox 33"/>
          <p:cNvSpPr txBox="1"/>
          <p:nvPr/>
        </p:nvSpPr>
        <p:spPr>
          <a:xfrm>
            <a:off x="3200400" y="835223"/>
            <a:ext cx="1484702" cy="307777"/>
          </a:xfrm>
          <a:prstGeom prst="rect">
            <a:avLst/>
          </a:prstGeom>
          <a:noFill/>
        </p:spPr>
        <p:txBody>
          <a:bodyPr wrap="none" rtlCol="0">
            <a:spAutoFit/>
          </a:bodyPr>
          <a:lstStyle/>
          <a:p>
            <a:r>
              <a:rPr lang="en-US" sz="1400" b="1" dirty="0" smtClean="0">
                <a:solidFill>
                  <a:schemeClr val="accent1">
                    <a:lumMod val="75000"/>
                  </a:schemeClr>
                </a:solidFill>
                <a:latin typeface="+mn-lt"/>
              </a:rPr>
              <a:t>4/1/13 – 9/30/13</a:t>
            </a:r>
            <a:endParaRPr lang="en-US" sz="1400" b="1" dirty="0">
              <a:solidFill>
                <a:schemeClr val="accent1">
                  <a:lumMod val="75000"/>
                </a:schemeClr>
              </a:solidFill>
              <a:latin typeface="+mn-lt"/>
            </a:endParaRPr>
          </a:p>
        </p:txBody>
      </p:sp>
      <p:sp>
        <p:nvSpPr>
          <p:cNvPr id="35" name="TextBox 34"/>
          <p:cNvSpPr txBox="1"/>
          <p:nvPr/>
        </p:nvSpPr>
        <p:spPr>
          <a:xfrm>
            <a:off x="5791200" y="835223"/>
            <a:ext cx="1576072" cy="307777"/>
          </a:xfrm>
          <a:prstGeom prst="rect">
            <a:avLst/>
          </a:prstGeom>
          <a:noFill/>
        </p:spPr>
        <p:txBody>
          <a:bodyPr wrap="none" rtlCol="0">
            <a:spAutoFit/>
          </a:bodyPr>
          <a:lstStyle/>
          <a:p>
            <a:r>
              <a:rPr lang="en-US" sz="1400" b="1" dirty="0" smtClean="0">
                <a:solidFill>
                  <a:schemeClr val="accent1">
                    <a:lumMod val="75000"/>
                  </a:schemeClr>
                </a:solidFill>
                <a:latin typeface="+mn-lt"/>
              </a:rPr>
              <a:t>10/1/13 – 3/31/14</a:t>
            </a:r>
            <a:endParaRPr lang="en-US" sz="1400" b="1" dirty="0">
              <a:solidFill>
                <a:schemeClr val="accent1">
                  <a:lumMod val="75000"/>
                </a:schemeClr>
              </a:solidFill>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xmlns="" val="39776203"/>
              </p:ext>
            </p:extLst>
          </p:nvPr>
        </p:nvGraphicFramePr>
        <p:xfrm>
          <a:off x="615661" y="2883933"/>
          <a:ext cx="7766343" cy="1261374"/>
        </p:xfrm>
        <a:graphic>
          <a:graphicData uri="http://schemas.openxmlformats.org/drawingml/2006/table">
            <a:tbl>
              <a:tblPr firstRow="1" bandRow="1">
                <a:tableStyleId>{68D230F3-CF80-4859-8CE7-A43EE81993B5}</a:tableStyleId>
              </a:tblPr>
              <a:tblGrid>
                <a:gridCol w="832139"/>
                <a:gridCol w="1066800"/>
                <a:gridCol w="1066800"/>
                <a:gridCol w="1447800"/>
                <a:gridCol w="1143004"/>
                <a:gridCol w="552450"/>
                <a:gridCol w="552450"/>
                <a:gridCol w="552450"/>
                <a:gridCol w="552450"/>
              </a:tblGrid>
              <a:tr h="342181">
                <a:tc>
                  <a:txBody>
                    <a:bodyPr/>
                    <a:lstStyle/>
                    <a:p>
                      <a:pPr algn="ctr"/>
                      <a:r>
                        <a:rPr lang="en-US" sz="1400" dirty="0" smtClean="0"/>
                        <a:t>EPISODE</a:t>
                      </a:r>
                      <a:endParaRPr lang="en-US" sz="1400" dirty="0">
                        <a:solidFill>
                          <a:schemeClr val="tx1"/>
                        </a:solidFill>
                      </a:endParaRPr>
                    </a:p>
                  </a:txBody>
                  <a:tcPr anchor="ctr"/>
                </a:tc>
                <a:tc>
                  <a:txBody>
                    <a:bodyPr/>
                    <a:lstStyle/>
                    <a:p>
                      <a:pPr algn="ctr"/>
                      <a:r>
                        <a:rPr lang="en-US" sz="1400" dirty="0" smtClean="0"/>
                        <a:t>START DATE</a:t>
                      </a:r>
                      <a:endParaRPr lang="en-US" sz="1400" dirty="0">
                        <a:solidFill>
                          <a:schemeClr val="tx1"/>
                        </a:solidFill>
                      </a:endParaRPr>
                    </a:p>
                  </a:txBody>
                  <a:tcPr anchor="ctr"/>
                </a:tc>
                <a:tc>
                  <a:txBody>
                    <a:bodyPr/>
                    <a:lstStyle/>
                    <a:p>
                      <a:pPr algn="ctr"/>
                      <a:r>
                        <a:rPr lang="en-US" sz="1400" dirty="0" smtClean="0"/>
                        <a:t>END DATE</a:t>
                      </a:r>
                      <a:endParaRPr lang="en-US" sz="1400" dirty="0">
                        <a:solidFill>
                          <a:schemeClr val="tx1"/>
                        </a:solidFill>
                      </a:endParaRPr>
                    </a:p>
                  </a:txBody>
                  <a:tcPr anchor="ctr"/>
                </a:tc>
                <a:tc>
                  <a:txBody>
                    <a:bodyPr/>
                    <a:lstStyle/>
                    <a:p>
                      <a:pPr algn="ctr"/>
                      <a:r>
                        <a:rPr lang="en-US" sz="1400" dirty="0" smtClean="0"/>
                        <a:t>EXIT REASON </a:t>
                      </a:r>
                      <a:endParaRPr lang="en-US" sz="1400" dirty="0">
                        <a:solidFill>
                          <a:schemeClr val="tx1"/>
                        </a:solidFill>
                      </a:endParaRPr>
                    </a:p>
                  </a:txBody>
                  <a:tcPr anchor="ctr"/>
                </a:tc>
                <a:tc>
                  <a:txBody>
                    <a:bodyPr/>
                    <a:lstStyle/>
                    <a:p>
                      <a:pPr algn="ctr"/>
                      <a:r>
                        <a:rPr lang="en-US" sz="1400" dirty="0" smtClean="0"/>
                        <a:t>LOS (DAYS)</a:t>
                      </a:r>
                      <a:endParaRPr lang="en-US" sz="1400" dirty="0">
                        <a:solidFill>
                          <a:schemeClr val="tx1"/>
                        </a:solidFill>
                      </a:endParaRPr>
                    </a:p>
                  </a:txBody>
                  <a:tcPr anchor="ctr"/>
                </a:tc>
                <a:tc>
                  <a:txBody>
                    <a:bodyPr/>
                    <a:lstStyle/>
                    <a:p>
                      <a:pPr algn="ctr"/>
                      <a:r>
                        <a:rPr lang="en-US" sz="1400" dirty="0" smtClean="0"/>
                        <a:t>S1</a:t>
                      </a:r>
                      <a:endParaRPr lang="en-US" sz="1400" dirty="0">
                        <a:solidFill>
                          <a:schemeClr val="tx1"/>
                        </a:solidFill>
                      </a:endParaRPr>
                    </a:p>
                  </a:txBody>
                  <a:tcPr anchor="ctr"/>
                </a:tc>
                <a:tc>
                  <a:txBody>
                    <a:bodyPr/>
                    <a:lstStyle/>
                    <a:p>
                      <a:pPr algn="ctr"/>
                      <a:r>
                        <a:rPr lang="en-US" sz="1400" dirty="0" smtClean="0"/>
                        <a:t>P1</a:t>
                      </a:r>
                      <a:endParaRPr lang="en-US" sz="1400" dirty="0">
                        <a:solidFill>
                          <a:schemeClr val="tx1"/>
                        </a:solidFill>
                      </a:endParaRPr>
                    </a:p>
                  </a:txBody>
                  <a:tcPr anchor="ctr"/>
                </a:tc>
                <a:tc>
                  <a:txBody>
                    <a:bodyPr/>
                    <a:lstStyle/>
                    <a:p>
                      <a:pPr algn="ctr"/>
                      <a:r>
                        <a:rPr lang="en-US" sz="1400" dirty="0" smtClean="0"/>
                        <a:t>P4</a:t>
                      </a:r>
                      <a:endParaRPr lang="en-US" sz="1400" dirty="0">
                        <a:solidFill>
                          <a:schemeClr val="tx1"/>
                        </a:solidFill>
                      </a:endParaRPr>
                    </a:p>
                  </a:txBody>
                  <a:tcPr anchor="ctr"/>
                </a:tc>
                <a:tc>
                  <a:txBody>
                    <a:bodyPr/>
                    <a:lstStyle/>
                    <a:p>
                      <a:pPr algn="ctr"/>
                      <a:r>
                        <a:rPr lang="en-US" sz="1400" dirty="0" smtClean="0"/>
                        <a:t>P5</a:t>
                      </a:r>
                      <a:endParaRPr lang="en-US" sz="1400" dirty="0">
                        <a:solidFill>
                          <a:schemeClr val="tx1"/>
                        </a:solidFill>
                      </a:endParaRPr>
                    </a:p>
                  </a:txBody>
                  <a:tcPr anchor="ctr"/>
                </a:tc>
              </a:tr>
              <a:tr h="309593">
                <a:tc>
                  <a:txBody>
                    <a:bodyPr/>
                    <a:lstStyle/>
                    <a:p>
                      <a:pPr algn="ctr"/>
                      <a:r>
                        <a:rPr lang="en-US" sz="1400" dirty="0" smtClean="0"/>
                        <a:t>1</a:t>
                      </a:r>
                      <a:endParaRPr lang="en-US" sz="1400" dirty="0"/>
                    </a:p>
                  </a:txBody>
                  <a:tcPr anchor="b"/>
                </a:tc>
                <a:tc>
                  <a:txBody>
                    <a:bodyPr/>
                    <a:lstStyle/>
                    <a:p>
                      <a:pPr algn="ctr"/>
                      <a:r>
                        <a:rPr lang="en-US" sz="1400" dirty="0" smtClean="0"/>
                        <a:t>10/5/12</a:t>
                      </a:r>
                      <a:endParaRPr lang="en-US" sz="1400" dirty="0"/>
                    </a:p>
                  </a:txBody>
                  <a:tcPr anchor="b"/>
                </a:tc>
                <a:tc>
                  <a:txBody>
                    <a:bodyPr/>
                    <a:lstStyle/>
                    <a:p>
                      <a:pPr algn="ctr"/>
                      <a:r>
                        <a:rPr lang="en-US" sz="1400" dirty="0" smtClean="0"/>
                        <a:t>11/15/12</a:t>
                      </a:r>
                      <a:endParaRPr lang="en-US" sz="1400" dirty="0"/>
                    </a:p>
                  </a:txBody>
                  <a:tcPr anchor="b"/>
                </a:tc>
                <a:tc>
                  <a:txBody>
                    <a:bodyPr/>
                    <a:lstStyle/>
                    <a:p>
                      <a:pPr algn="ctr"/>
                      <a:r>
                        <a:rPr lang="en-US" sz="1400" dirty="0" smtClean="0"/>
                        <a:t>Reunification</a:t>
                      </a:r>
                      <a:endParaRPr lang="en-US" sz="1400" dirty="0"/>
                    </a:p>
                  </a:txBody>
                  <a:tcPr anchor="b"/>
                </a:tc>
                <a:tc>
                  <a:txBody>
                    <a:bodyPr/>
                    <a:lstStyle/>
                    <a:p>
                      <a:pPr algn="ctr"/>
                      <a:r>
                        <a:rPr lang="en-US" sz="1400" dirty="0" smtClean="0"/>
                        <a:t>41</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endParaRPr lang="en-US" sz="1400" dirty="0"/>
                    </a:p>
                  </a:txBody>
                  <a:tcPr anchor="b"/>
                </a:tc>
                <a:tc>
                  <a:txBody>
                    <a:bodyPr/>
                    <a:lstStyle/>
                    <a:p>
                      <a:pPr algn="ctr"/>
                      <a:r>
                        <a:rPr lang="en-US" sz="1400" dirty="0" smtClean="0">
                          <a:sym typeface="Wingdings"/>
                        </a:rPr>
                        <a:t></a:t>
                      </a:r>
                      <a:endParaRPr lang="en-US" sz="1400" dirty="0"/>
                    </a:p>
                  </a:txBody>
                  <a:tcPr anchor="b"/>
                </a:tc>
              </a:tr>
              <a:tr h="283713">
                <a:tc>
                  <a:txBody>
                    <a:bodyPr/>
                    <a:lstStyle/>
                    <a:p>
                      <a:pPr algn="ctr"/>
                      <a:r>
                        <a:rPr lang="en-US" sz="1400" dirty="0" smtClean="0"/>
                        <a:t>2</a:t>
                      </a:r>
                      <a:endParaRPr lang="en-US" sz="1400" dirty="0"/>
                    </a:p>
                  </a:txBody>
                  <a:tcPr anchor="b"/>
                </a:tc>
                <a:tc>
                  <a:txBody>
                    <a:bodyPr/>
                    <a:lstStyle/>
                    <a:p>
                      <a:pPr algn="ctr"/>
                      <a:r>
                        <a:rPr lang="en-US" sz="1400" dirty="0" smtClean="0"/>
                        <a:t>1/3/12</a:t>
                      </a:r>
                      <a:endParaRPr lang="en-US" sz="1400" dirty="0"/>
                    </a:p>
                  </a:txBody>
                  <a:tcPr anchor="b"/>
                </a:tc>
                <a:tc>
                  <a:txBody>
                    <a:bodyPr/>
                    <a:lstStyle/>
                    <a:p>
                      <a:pPr algn="ctr"/>
                      <a:r>
                        <a:rPr lang="en-US" sz="1400" dirty="0" smtClean="0"/>
                        <a:t>2/14/13</a:t>
                      </a:r>
                      <a:endParaRPr lang="en-US" sz="1400" dirty="0"/>
                    </a:p>
                  </a:txBody>
                  <a:tcPr anchor="b"/>
                </a:tc>
                <a:tc>
                  <a:txBody>
                    <a:bodyPr/>
                    <a:lstStyle/>
                    <a:p>
                      <a:pPr algn="ctr"/>
                      <a:r>
                        <a:rPr lang="en-US" sz="1400" dirty="0" smtClean="0"/>
                        <a:t>Reunification</a:t>
                      </a:r>
                      <a:endParaRPr lang="en-US" sz="1400" dirty="0"/>
                    </a:p>
                  </a:txBody>
                  <a:tcPr anchor="b"/>
                </a:tc>
                <a:tc>
                  <a:txBody>
                    <a:bodyPr/>
                    <a:lstStyle/>
                    <a:p>
                      <a:pPr algn="ctr"/>
                      <a:r>
                        <a:rPr lang="en-US" sz="1400" dirty="0" smtClean="0"/>
                        <a:t>42</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r>
              <a:tr h="283713">
                <a:tc>
                  <a:txBody>
                    <a:bodyPr/>
                    <a:lstStyle/>
                    <a:p>
                      <a:pPr algn="ctr"/>
                      <a:r>
                        <a:rPr lang="en-US" sz="1400" dirty="0" smtClean="0"/>
                        <a:t>3</a:t>
                      </a:r>
                      <a:endParaRPr lang="en-US" sz="1400" dirty="0"/>
                    </a:p>
                  </a:txBody>
                  <a:tcPr anchor="b"/>
                </a:tc>
                <a:tc>
                  <a:txBody>
                    <a:bodyPr/>
                    <a:lstStyle/>
                    <a:p>
                      <a:pPr algn="ctr"/>
                      <a:r>
                        <a:rPr lang="en-US" sz="1400" dirty="0" smtClean="0"/>
                        <a:t>2/20/13</a:t>
                      </a:r>
                      <a:endParaRPr lang="en-US" sz="1400" dirty="0"/>
                    </a:p>
                  </a:txBody>
                  <a:tcPr anchor="b"/>
                </a:tc>
                <a:tc>
                  <a:txBody>
                    <a:bodyPr/>
                    <a:lstStyle/>
                    <a:p>
                      <a:pPr algn="ctr"/>
                      <a:r>
                        <a:rPr lang="en-US" sz="1400" dirty="0" smtClean="0"/>
                        <a:t>3/28/14</a:t>
                      </a:r>
                      <a:endParaRPr lang="en-US" sz="1400" dirty="0"/>
                    </a:p>
                  </a:txBody>
                  <a:tcPr anchor="b"/>
                </a:tc>
                <a:tc>
                  <a:txBody>
                    <a:bodyPr/>
                    <a:lstStyle/>
                    <a:p>
                      <a:pPr algn="ctr"/>
                      <a:r>
                        <a:rPr lang="en-US" sz="1400" dirty="0" smtClean="0"/>
                        <a:t>Guardianship</a:t>
                      </a:r>
                      <a:endParaRPr lang="en-US" sz="1400" dirty="0"/>
                    </a:p>
                  </a:txBody>
                  <a:tcPr anchor="b"/>
                </a:tc>
                <a:tc>
                  <a:txBody>
                    <a:bodyPr/>
                    <a:lstStyle/>
                    <a:p>
                      <a:pPr algn="ctr"/>
                      <a:r>
                        <a:rPr lang="en-US" sz="1400" dirty="0" smtClean="0"/>
                        <a:t>401</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r>
            </a:tbl>
          </a:graphicData>
        </a:graphic>
      </p:graphicFrame>
      <p:sp>
        <p:nvSpPr>
          <p:cNvPr id="42" name="TextBox 41"/>
          <p:cNvSpPr txBox="1"/>
          <p:nvPr/>
        </p:nvSpPr>
        <p:spPr>
          <a:xfrm>
            <a:off x="529425" y="300335"/>
            <a:ext cx="6449651" cy="461665"/>
          </a:xfrm>
          <a:prstGeom prst="rect">
            <a:avLst/>
          </a:prstGeom>
          <a:noFill/>
        </p:spPr>
        <p:txBody>
          <a:bodyPr wrap="none" rtlCol="0">
            <a:spAutoFit/>
          </a:bodyPr>
          <a:lstStyle/>
          <a:p>
            <a:r>
              <a:rPr lang="en-US" sz="2400" b="1" dirty="0" smtClean="0">
                <a:solidFill>
                  <a:schemeClr val="accent1">
                    <a:lumMod val="50000"/>
                  </a:schemeClr>
                </a:solidFill>
                <a:latin typeface="+mn-lt"/>
              </a:rPr>
              <a:t>LONGITUDINAL DATA VS. MULTIPLE AFCARS FILES</a:t>
            </a:r>
            <a:endParaRPr lang="en-US" sz="2400" b="1" dirty="0">
              <a:solidFill>
                <a:schemeClr val="accent1">
                  <a:lumMod val="50000"/>
                </a:schemeClr>
              </a:solidFill>
              <a:latin typeface="+mn-lt"/>
            </a:endParaRPr>
          </a:p>
        </p:txBody>
      </p:sp>
      <p:cxnSp>
        <p:nvCxnSpPr>
          <p:cNvPr id="44" name="Straight Connector 43"/>
          <p:cNvCxnSpPr/>
          <p:nvPr/>
        </p:nvCxnSpPr>
        <p:spPr>
          <a:xfrm>
            <a:off x="8382000" y="762000"/>
            <a:ext cx="0" cy="16916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29425" y="2590800"/>
            <a:ext cx="2205347" cy="369332"/>
          </a:xfrm>
          <a:prstGeom prst="rect">
            <a:avLst/>
          </a:prstGeom>
          <a:noFill/>
        </p:spPr>
        <p:txBody>
          <a:bodyPr wrap="none" rtlCol="0">
            <a:spAutoFit/>
          </a:bodyPr>
          <a:lstStyle/>
          <a:p>
            <a:r>
              <a:rPr lang="en-US" b="1" dirty="0" smtClean="0">
                <a:solidFill>
                  <a:schemeClr val="accent6">
                    <a:lumMod val="75000"/>
                  </a:schemeClr>
                </a:solidFill>
                <a:latin typeface="+mn-lt"/>
              </a:rPr>
              <a:t>LONGITUDINAL DATA</a:t>
            </a:r>
            <a:endParaRPr lang="en-US" b="1" dirty="0">
              <a:solidFill>
                <a:schemeClr val="accent6">
                  <a:lumMod val="75000"/>
                </a:schemeClr>
              </a:solidFill>
              <a:latin typeface="+mn-lt"/>
            </a:endParaRPr>
          </a:p>
        </p:txBody>
      </p:sp>
      <p:graphicFrame>
        <p:nvGraphicFramePr>
          <p:cNvPr id="58" name="Table 57"/>
          <p:cNvGraphicFramePr>
            <a:graphicFrameLocks noGrp="1"/>
          </p:cNvGraphicFramePr>
          <p:nvPr>
            <p:extLst>
              <p:ext uri="{D42A27DB-BD31-4B8C-83A1-F6EECF244321}">
                <p14:modId xmlns:p14="http://schemas.microsoft.com/office/powerpoint/2010/main" xmlns="" val="2412657821"/>
              </p:ext>
            </p:extLst>
          </p:nvPr>
        </p:nvGraphicFramePr>
        <p:xfrm>
          <a:off x="644232" y="4788435"/>
          <a:ext cx="7766343" cy="1261872"/>
        </p:xfrm>
        <a:graphic>
          <a:graphicData uri="http://schemas.openxmlformats.org/drawingml/2006/table">
            <a:tbl>
              <a:tblPr firstRow="1" bandRow="1">
                <a:tableStyleId>{C083E6E3-FA7D-4D7B-A595-EF9225AFEA82}</a:tableStyleId>
              </a:tblPr>
              <a:tblGrid>
                <a:gridCol w="832139"/>
                <a:gridCol w="1066800"/>
                <a:gridCol w="1066800"/>
                <a:gridCol w="1447800"/>
                <a:gridCol w="1143004"/>
                <a:gridCol w="552450"/>
                <a:gridCol w="552450"/>
                <a:gridCol w="552450"/>
                <a:gridCol w="552450"/>
              </a:tblGrid>
              <a:tr h="338475">
                <a:tc>
                  <a:txBody>
                    <a:bodyPr/>
                    <a:lstStyle/>
                    <a:p>
                      <a:pPr algn="ctr"/>
                      <a:r>
                        <a:rPr lang="en-US" sz="1400" dirty="0" smtClean="0"/>
                        <a:t>EPISODE</a:t>
                      </a:r>
                      <a:endParaRPr lang="en-US" sz="1400" dirty="0">
                        <a:solidFill>
                          <a:schemeClr val="tx1"/>
                        </a:solidFill>
                      </a:endParaRPr>
                    </a:p>
                  </a:txBody>
                  <a:tcPr anchor="ctr"/>
                </a:tc>
                <a:tc>
                  <a:txBody>
                    <a:bodyPr/>
                    <a:lstStyle/>
                    <a:p>
                      <a:pPr algn="ctr"/>
                      <a:r>
                        <a:rPr lang="en-US" sz="1400" dirty="0" smtClean="0"/>
                        <a:t>START DATE</a:t>
                      </a:r>
                      <a:endParaRPr lang="en-US" sz="1400" dirty="0">
                        <a:solidFill>
                          <a:schemeClr val="tx1"/>
                        </a:solidFill>
                      </a:endParaRPr>
                    </a:p>
                  </a:txBody>
                  <a:tcPr anchor="ctr"/>
                </a:tc>
                <a:tc>
                  <a:txBody>
                    <a:bodyPr/>
                    <a:lstStyle/>
                    <a:p>
                      <a:pPr algn="ctr"/>
                      <a:r>
                        <a:rPr lang="en-US" sz="1400" dirty="0" smtClean="0"/>
                        <a:t>END DATE</a:t>
                      </a:r>
                      <a:endParaRPr lang="en-US" sz="1400" dirty="0">
                        <a:solidFill>
                          <a:schemeClr val="tx1"/>
                        </a:solidFill>
                      </a:endParaRPr>
                    </a:p>
                  </a:txBody>
                  <a:tcPr anchor="ctr"/>
                </a:tc>
                <a:tc>
                  <a:txBody>
                    <a:bodyPr/>
                    <a:lstStyle/>
                    <a:p>
                      <a:pPr algn="ctr"/>
                      <a:r>
                        <a:rPr lang="en-US" sz="1400" dirty="0" smtClean="0"/>
                        <a:t>EXIT REASON </a:t>
                      </a:r>
                      <a:endParaRPr lang="en-US" sz="1400" dirty="0">
                        <a:solidFill>
                          <a:schemeClr val="tx1"/>
                        </a:solidFill>
                      </a:endParaRPr>
                    </a:p>
                  </a:txBody>
                  <a:tcPr anchor="ctr"/>
                </a:tc>
                <a:tc>
                  <a:txBody>
                    <a:bodyPr/>
                    <a:lstStyle/>
                    <a:p>
                      <a:pPr algn="ctr"/>
                      <a:r>
                        <a:rPr lang="en-US" sz="1400" dirty="0" smtClean="0"/>
                        <a:t>LOS (DAYS)</a:t>
                      </a:r>
                      <a:endParaRPr lang="en-US" sz="1400" dirty="0">
                        <a:solidFill>
                          <a:schemeClr val="tx1"/>
                        </a:solidFill>
                      </a:endParaRPr>
                    </a:p>
                  </a:txBody>
                  <a:tcPr anchor="ctr"/>
                </a:tc>
                <a:tc>
                  <a:txBody>
                    <a:bodyPr/>
                    <a:lstStyle/>
                    <a:p>
                      <a:pPr algn="ctr"/>
                      <a:r>
                        <a:rPr lang="en-US" sz="1400" dirty="0" smtClean="0"/>
                        <a:t>S1</a:t>
                      </a:r>
                      <a:endParaRPr lang="en-US" sz="1400" dirty="0">
                        <a:solidFill>
                          <a:schemeClr val="tx1"/>
                        </a:solidFill>
                      </a:endParaRPr>
                    </a:p>
                  </a:txBody>
                  <a:tcPr anchor="ctr"/>
                </a:tc>
                <a:tc>
                  <a:txBody>
                    <a:bodyPr/>
                    <a:lstStyle/>
                    <a:p>
                      <a:pPr algn="ctr"/>
                      <a:r>
                        <a:rPr lang="en-US" sz="1400" dirty="0" smtClean="0"/>
                        <a:t>P1</a:t>
                      </a:r>
                      <a:endParaRPr lang="en-US" sz="1400" dirty="0">
                        <a:solidFill>
                          <a:schemeClr val="tx1"/>
                        </a:solidFill>
                      </a:endParaRPr>
                    </a:p>
                  </a:txBody>
                  <a:tcPr anchor="ctr"/>
                </a:tc>
                <a:tc>
                  <a:txBody>
                    <a:bodyPr/>
                    <a:lstStyle/>
                    <a:p>
                      <a:pPr algn="ctr"/>
                      <a:r>
                        <a:rPr lang="en-US" sz="1400" dirty="0" smtClean="0"/>
                        <a:t>P4</a:t>
                      </a:r>
                      <a:endParaRPr lang="en-US" sz="1400" dirty="0">
                        <a:solidFill>
                          <a:schemeClr val="tx1"/>
                        </a:solidFill>
                      </a:endParaRPr>
                    </a:p>
                  </a:txBody>
                  <a:tcPr anchor="ctr"/>
                </a:tc>
                <a:tc>
                  <a:txBody>
                    <a:bodyPr/>
                    <a:lstStyle/>
                    <a:p>
                      <a:pPr algn="ctr"/>
                      <a:r>
                        <a:rPr lang="en-US" sz="1400" dirty="0" smtClean="0"/>
                        <a:t>P5</a:t>
                      </a:r>
                      <a:endParaRPr lang="en-US" sz="1400" dirty="0">
                        <a:solidFill>
                          <a:schemeClr val="tx1"/>
                        </a:solidFill>
                      </a:endParaRPr>
                    </a:p>
                  </a:txBody>
                  <a:tcPr anchor="ctr"/>
                </a:tc>
              </a:tr>
              <a:tr h="307799">
                <a:tc>
                  <a:txBody>
                    <a:bodyPr/>
                    <a:lstStyle/>
                    <a:p>
                      <a:pPr algn="ctr"/>
                      <a:endParaRPr lang="en-US" sz="1400" dirty="0"/>
                    </a:p>
                  </a:txBody>
                  <a:tcPr anchor="b"/>
                </a:tc>
                <a:tc>
                  <a:txBody>
                    <a:bodyPr/>
                    <a:lstStyle/>
                    <a:p>
                      <a:pPr algn="ctr"/>
                      <a:r>
                        <a:rPr lang="en-US" sz="1400" dirty="0" smtClean="0"/>
                        <a:t>10/5/12</a:t>
                      </a:r>
                      <a:endParaRPr lang="en-US" sz="1400" i="0" dirty="0"/>
                    </a:p>
                  </a:txBody>
                  <a:tcPr anchor="b"/>
                </a:tc>
                <a:tc gridSpan="3">
                  <a:txBody>
                    <a:bodyPr/>
                    <a:lstStyle/>
                    <a:p>
                      <a:endParaRPr lang="en-US" sz="1400" dirty="0"/>
                    </a:p>
                  </a:txBody>
                  <a:tcPr anchor="b"/>
                </a:tc>
                <a:tc hMerge="1">
                  <a:txBody>
                    <a:bodyPr/>
                    <a:lstStyle/>
                    <a:p>
                      <a:endParaRPr lang="en-US" sz="1400" dirty="0"/>
                    </a:p>
                  </a:txBody>
                  <a:tcPr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sz="1400" dirty="0"/>
                    </a:p>
                  </a:txBody>
                  <a:tcPr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sz="1400"/>
                    </a:p>
                  </a:txBody>
                  <a:tcPr anchor="b"/>
                </a:tc>
                <a:tc>
                  <a:txBody>
                    <a:bodyPr/>
                    <a:lstStyle/>
                    <a:p>
                      <a:endParaRPr lang="en-US" sz="1400"/>
                    </a:p>
                  </a:txBody>
                  <a:tcPr anchor="b"/>
                </a:tc>
                <a:tc>
                  <a:txBody>
                    <a:bodyPr/>
                    <a:lstStyle/>
                    <a:p>
                      <a:endParaRPr lang="en-US" sz="1400"/>
                    </a:p>
                  </a:txBody>
                  <a:tcPr anchor="b"/>
                </a:tc>
                <a:tc>
                  <a:txBody>
                    <a:bodyPr/>
                    <a:lstStyle/>
                    <a:p>
                      <a:endParaRPr lang="en-US" sz="1400" dirty="0"/>
                    </a:p>
                  </a:txBody>
                  <a:tcPr anchor="b"/>
                </a:tc>
              </a:tr>
              <a:tr h="307799">
                <a:tc>
                  <a:txBody>
                    <a:bodyPr/>
                    <a:lstStyle/>
                    <a:p>
                      <a:pPr algn="ctr"/>
                      <a:endParaRPr lang="en-US" sz="1400" dirty="0"/>
                    </a:p>
                  </a:txBody>
                  <a:tcPr anchor="b"/>
                </a:tc>
                <a:tc>
                  <a:txBody>
                    <a:bodyPr/>
                    <a:lstStyle/>
                    <a:p>
                      <a:pPr algn="ctr"/>
                      <a:endParaRPr lang="en-US" sz="1400" dirty="0"/>
                    </a:p>
                  </a:txBody>
                  <a:tcPr anchor="b"/>
                </a:tc>
                <a:tc>
                  <a:txBody>
                    <a:bodyPr/>
                    <a:lstStyle/>
                    <a:p>
                      <a:pPr algn="ctr"/>
                      <a:r>
                        <a:rPr lang="en-US" sz="1400" dirty="0" smtClean="0"/>
                        <a:t>2/14/13</a:t>
                      </a:r>
                      <a:endParaRPr lang="en-US" sz="1400" dirty="0"/>
                    </a:p>
                  </a:txBody>
                  <a:tcPr anchor="b"/>
                </a:tc>
                <a:tc>
                  <a:txBody>
                    <a:bodyPr/>
                    <a:lstStyle/>
                    <a:p>
                      <a:endParaRPr lang="en-US" sz="1400" dirty="0"/>
                    </a:p>
                  </a:txBody>
                  <a:tcPr anchor="b"/>
                </a:tc>
                <a:tc>
                  <a:txBody>
                    <a:bodyPr/>
                    <a:lstStyle/>
                    <a:p>
                      <a:endParaRPr lang="en-US" sz="1400" dirty="0"/>
                    </a:p>
                  </a:txBody>
                  <a:tcPr anchor="b"/>
                </a:tc>
                <a:tc>
                  <a:txBody>
                    <a:bodyPr/>
                    <a:lstStyle/>
                    <a:p>
                      <a:endParaRPr lang="en-US" sz="1400"/>
                    </a:p>
                  </a:txBody>
                  <a:tcPr anchor="b"/>
                </a:tc>
                <a:tc>
                  <a:txBody>
                    <a:bodyPr/>
                    <a:lstStyle/>
                    <a:p>
                      <a:endParaRPr lang="en-US" sz="1400"/>
                    </a:p>
                  </a:txBody>
                  <a:tcPr anchor="b"/>
                </a:tc>
                <a:tc>
                  <a:txBody>
                    <a:bodyPr/>
                    <a:lstStyle/>
                    <a:p>
                      <a:endParaRPr lang="en-US" sz="1400"/>
                    </a:p>
                  </a:txBody>
                  <a:tcPr anchor="b"/>
                </a:tc>
                <a:tc>
                  <a:txBody>
                    <a:bodyPr/>
                    <a:lstStyle/>
                    <a:p>
                      <a:endParaRPr lang="en-US" sz="1400" dirty="0"/>
                    </a:p>
                  </a:txBody>
                  <a:tcPr anchor="b"/>
                </a:tc>
              </a:tr>
              <a:tr h="307799">
                <a:tc>
                  <a:txBody>
                    <a:bodyPr/>
                    <a:lstStyle/>
                    <a:p>
                      <a:pPr algn="ctr"/>
                      <a:r>
                        <a:rPr lang="en-US" sz="1400" dirty="0" smtClean="0"/>
                        <a:t>1</a:t>
                      </a:r>
                      <a:endParaRPr lang="en-US" sz="1400" dirty="0"/>
                    </a:p>
                  </a:txBody>
                  <a:tcPr anchor="b"/>
                </a:tc>
                <a:tc>
                  <a:txBody>
                    <a:bodyPr/>
                    <a:lstStyle/>
                    <a:p>
                      <a:pPr algn="ctr"/>
                      <a:r>
                        <a:rPr lang="en-US" sz="1400" dirty="0" smtClean="0"/>
                        <a:t>2/20/13</a:t>
                      </a:r>
                      <a:endParaRPr lang="en-US" sz="1400" dirty="0"/>
                    </a:p>
                  </a:txBody>
                  <a:tcPr anchor="b"/>
                </a:tc>
                <a:tc>
                  <a:txBody>
                    <a:bodyPr/>
                    <a:lstStyle/>
                    <a:p>
                      <a:pPr algn="ctr"/>
                      <a:r>
                        <a:rPr lang="en-US" sz="1400" dirty="0" smtClean="0"/>
                        <a:t>3/28/14</a:t>
                      </a:r>
                      <a:endParaRPr lang="en-US" sz="1400" dirty="0"/>
                    </a:p>
                  </a:txBody>
                  <a:tcPr anchor="b"/>
                </a:tc>
                <a:tc>
                  <a:txBody>
                    <a:bodyPr/>
                    <a:lstStyle/>
                    <a:p>
                      <a:pPr algn="ctr"/>
                      <a:r>
                        <a:rPr lang="en-US" sz="1400" dirty="0" smtClean="0"/>
                        <a:t>Guardianship</a:t>
                      </a:r>
                      <a:endParaRPr lang="en-US" sz="1400" dirty="0"/>
                    </a:p>
                  </a:txBody>
                  <a:tcPr anchor="b"/>
                </a:tc>
                <a:tc>
                  <a:txBody>
                    <a:bodyPr/>
                    <a:lstStyle/>
                    <a:p>
                      <a:pPr algn="ctr"/>
                      <a:r>
                        <a:rPr lang="en-US" sz="1400" dirty="0" smtClean="0"/>
                        <a:t>401</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r>
                        <a:rPr lang="en-US" sz="1400" dirty="0" smtClean="0">
                          <a:sym typeface="Wingdings"/>
                        </a:rPr>
                        <a:t></a:t>
                      </a:r>
                      <a:endParaRPr lang="en-US" sz="1400" dirty="0"/>
                    </a:p>
                  </a:txBody>
                  <a:tcPr anchor="b"/>
                </a:tc>
                <a:tc>
                  <a:txBody>
                    <a:bodyPr/>
                    <a:lstStyle/>
                    <a:p>
                      <a:pPr algn="ctr"/>
                      <a:endParaRPr lang="en-US" sz="1400" dirty="0"/>
                    </a:p>
                  </a:txBody>
                  <a:tcPr anchor="b"/>
                </a:tc>
                <a:tc>
                  <a:txBody>
                    <a:bodyPr/>
                    <a:lstStyle/>
                    <a:p>
                      <a:pPr algn="ctr"/>
                      <a:r>
                        <a:rPr lang="en-US" sz="1400" dirty="0" smtClean="0">
                          <a:sym typeface="Wingdings"/>
                        </a:rPr>
                        <a:t></a:t>
                      </a:r>
                      <a:endParaRPr lang="en-US" sz="1400" dirty="0"/>
                    </a:p>
                  </a:txBody>
                  <a:tcPr anchor="b"/>
                </a:tc>
              </a:tr>
            </a:tbl>
          </a:graphicData>
        </a:graphic>
      </p:graphicFrame>
      <p:sp>
        <p:nvSpPr>
          <p:cNvPr id="59" name="TextBox 58"/>
          <p:cNvSpPr txBox="1"/>
          <p:nvPr/>
        </p:nvSpPr>
        <p:spPr>
          <a:xfrm>
            <a:off x="557996" y="4495303"/>
            <a:ext cx="1476110" cy="369332"/>
          </a:xfrm>
          <a:prstGeom prst="rect">
            <a:avLst/>
          </a:prstGeom>
          <a:noFill/>
        </p:spPr>
        <p:txBody>
          <a:bodyPr wrap="none" rtlCol="0">
            <a:spAutoFit/>
          </a:bodyPr>
          <a:lstStyle/>
          <a:p>
            <a:r>
              <a:rPr lang="en-US" b="1" dirty="0" smtClean="0">
                <a:solidFill>
                  <a:schemeClr val="accent3">
                    <a:lumMod val="75000"/>
                  </a:schemeClr>
                </a:solidFill>
                <a:latin typeface="+mn-lt"/>
              </a:rPr>
              <a:t>AFCARS DATA</a:t>
            </a:r>
            <a:endParaRPr lang="en-US" b="1" dirty="0">
              <a:solidFill>
                <a:schemeClr val="accent3">
                  <a:lumMod val="75000"/>
                </a:schemeClr>
              </a:solidFill>
              <a:latin typeface="+mn-lt"/>
            </a:endParaRPr>
          </a:p>
        </p:txBody>
      </p:sp>
      <p:sp>
        <p:nvSpPr>
          <p:cNvPr id="19" name="Oval 18"/>
          <p:cNvSpPr/>
          <p:nvPr/>
        </p:nvSpPr>
        <p:spPr>
          <a:xfrm>
            <a:off x="707136" y="1938528"/>
            <a:ext cx="118871" cy="11887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459736" y="1938528"/>
            <a:ext cx="118871" cy="11887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2667000" y="1997964"/>
            <a:ext cx="5577840" cy="0"/>
          </a:xfrm>
          <a:prstGeom prst="line">
            <a:avLst/>
          </a:prstGeom>
          <a:ln w="69850" cmpd="sng">
            <a:solidFill>
              <a:schemeClr val="accent3">
                <a:lumMod val="7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156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9" grpId="0" animBg="1"/>
      <p:bldP spid="6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742227543"/>
              </p:ext>
            </p:extLst>
          </p:nvPr>
        </p:nvGraphicFramePr>
        <p:xfrm>
          <a:off x="228600" y="1524000"/>
          <a:ext cx="8686802" cy="5036654"/>
        </p:xfrm>
        <a:graphic>
          <a:graphicData uri="http://schemas.openxmlformats.org/drawingml/2006/table">
            <a:tbl>
              <a:tblPr firstRow="1" bandRow="1">
                <a:tableStyleId>{B301B821-A1FF-4177-AEE7-76D212191A09}</a:tableStyleId>
              </a:tblPr>
              <a:tblGrid>
                <a:gridCol w="950119"/>
                <a:gridCol w="1031081"/>
                <a:gridCol w="3519909"/>
                <a:gridCol w="3185693"/>
              </a:tblGrid>
              <a:tr h="304801">
                <a:tc>
                  <a:txBody>
                    <a:bodyPr/>
                    <a:lstStyle/>
                    <a:p>
                      <a:pPr algn="ctr"/>
                      <a:r>
                        <a:rPr lang="en-US" sz="1400" dirty="0" smtClean="0"/>
                        <a:t>EPISODE</a:t>
                      </a:r>
                      <a:endParaRPr lang="en-US" sz="1400" dirty="0"/>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MEASURE</a:t>
                      </a:r>
                      <a:endParaRPr lang="en-US" sz="1400" dirty="0"/>
                    </a:p>
                  </a:txBody>
                  <a:tcPr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LONGITUDINAL</a:t>
                      </a:r>
                      <a:endParaRPr lang="en-US" sz="1400" dirty="0"/>
                    </a:p>
                  </a:txBody>
                  <a:tcPr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AFCARS</a:t>
                      </a:r>
                      <a:endParaRPr lang="en-US" sz="1400" dirty="0"/>
                    </a:p>
                  </a:txBody>
                  <a:tcPr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277534">
                <a:tc>
                  <a:txBody>
                    <a:bodyPr/>
                    <a:lstStyle/>
                    <a:p>
                      <a:pPr lvl="0" algn="ctr"/>
                      <a:r>
                        <a:rPr lang="en-US" sz="1300" dirty="0" smtClean="0"/>
                        <a:t>1</a:t>
                      </a:r>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S1</a:t>
                      </a:r>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300" dirty="0" smtClean="0"/>
                        <a:t>Included</a:t>
                      </a:r>
                      <a:r>
                        <a:rPr lang="en-US" sz="1300" baseline="0" dirty="0" smtClean="0"/>
                        <a:t> in n</a:t>
                      </a:r>
                      <a:r>
                        <a:rPr lang="en-US" sz="1300" dirty="0" smtClean="0"/>
                        <a:t>umerator</a:t>
                      </a:r>
                      <a:r>
                        <a:rPr lang="en-US" sz="1300" baseline="0" dirty="0" smtClean="0"/>
                        <a:t>/denominator</a:t>
                      </a:r>
                      <a:endParaRPr lang="en-US" sz="1300" dirty="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300" dirty="0" smtClean="0"/>
                        <a:t>No data</a:t>
                      </a:r>
                      <a:endParaRPr lang="en-US" sz="1300" dirty="0"/>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467425">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P1</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a:t>
                      </a:r>
                      <a:r>
                        <a:rPr lang="en-US" sz="1300" b="1" baseline="0" dirty="0" smtClean="0"/>
                        <a:t>outcome = permanency</a:t>
                      </a:r>
                      <a:r>
                        <a:rPr lang="en-US" sz="1300" baseline="0" dirty="0" smtClean="0"/>
                        <a:t>)</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data</a:t>
                      </a:r>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77534">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P4</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300" dirty="0" smtClean="0"/>
                        <a:t>Basis for denominator in subsequent</a:t>
                      </a:r>
                      <a:r>
                        <a:rPr lang="en-US" sz="1300" baseline="0" dirty="0" smtClean="0"/>
                        <a:t> episode</a:t>
                      </a:r>
                      <a:endParaRPr lang="en-US" sz="1300" dirty="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data</a:t>
                      </a:r>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77534">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P5</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data</a:t>
                      </a:r>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77534">
                <a:tc>
                  <a:txBody>
                    <a:bodyPr/>
                    <a:lstStyle/>
                    <a:p>
                      <a:pPr lvl="0" algn="ctr"/>
                      <a:r>
                        <a:rPr lang="en-US" sz="1300" dirty="0" smtClean="0"/>
                        <a:t>2</a:t>
                      </a:r>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lvl="0" algn="ctr"/>
                      <a:r>
                        <a:rPr lang="en-US" sz="1300" dirty="0" smtClean="0"/>
                        <a:t>S1</a:t>
                      </a:r>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300" dirty="0" smtClean="0"/>
                        <a:t>Included</a:t>
                      </a:r>
                      <a:r>
                        <a:rPr lang="en-US" sz="1300" baseline="0" dirty="0" smtClean="0"/>
                        <a:t> in n</a:t>
                      </a:r>
                      <a:r>
                        <a:rPr lang="en-US" sz="1300" dirty="0" smtClean="0"/>
                        <a:t>umerator</a:t>
                      </a:r>
                      <a:r>
                        <a:rPr lang="en-US" sz="1300" baseline="0" dirty="0" smtClean="0"/>
                        <a:t>/denominator</a:t>
                      </a:r>
                      <a:endParaRPr lang="en-US" sz="1300" dirty="0"/>
                    </a:p>
                  </a:txBody>
                  <a:tcPr marT="0" marB="0">
                    <a:lnL>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300" dirty="0" smtClean="0"/>
                        <a:t>No data</a:t>
                      </a:r>
                      <a:endParaRPr lang="en-US" sz="1300" dirty="0"/>
                    </a:p>
                  </a:txBody>
                  <a:tcPr marT="0" marB="0">
                    <a:lnL>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r>
              <a:tr h="467425">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lvl="0" algn="ctr"/>
                      <a:r>
                        <a:rPr lang="en-US" sz="1300" dirty="0" smtClean="0"/>
                        <a:t>P1</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baseline="0" dirty="0" smtClean="0"/>
                        <a:t>(outcome = permanency)</a:t>
                      </a:r>
                      <a:endParaRPr lang="en-US" sz="1300" b="1" dirty="0" smtClean="0"/>
                    </a:p>
                  </a:txBody>
                  <a:tcPr marT="0" marB="0">
                    <a:lnL>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data</a:t>
                      </a:r>
                    </a:p>
                  </a:txBody>
                  <a:tcPr marT="0" marB="0">
                    <a:lnL>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r>
              <a:tr h="467425">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lvl="0" algn="ctr"/>
                      <a:r>
                        <a:rPr lang="en-US" sz="1300" dirty="0" smtClean="0"/>
                        <a:t>P4</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a:t>
                      </a:r>
                      <a:r>
                        <a:rPr lang="en-US" sz="1300" b="1" baseline="0" dirty="0" smtClean="0"/>
                        <a:t>outcome = reentry</a:t>
                      </a:r>
                      <a:r>
                        <a:rPr lang="en-US" sz="13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B</a:t>
                      </a:r>
                      <a:r>
                        <a:rPr lang="en-US" sz="1300" dirty="0" smtClean="0"/>
                        <a:t>asis for denominator in subsequent</a:t>
                      </a:r>
                      <a:r>
                        <a:rPr lang="en-US" sz="1300" baseline="0" dirty="0" smtClean="0"/>
                        <a:t> episode</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data</a:t>
                      </a:r>
                    </a:p>
                  </a:txBody>
                  <a:tcPr marT="0" marB="0">
                    <a:lnL>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r>
              <a:tr h="277534">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lvl="0" algn="ctr"/>
                      <a:r>
                        <a:rPr lang="en-US" sz="1300" dirty="0" smtClean="0"/>
                        <a:t>P5</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 data</a:t>
                      </a:r>
                    </a:p>
                  </a:txBody>
                  <a:tcPr marT="0" marB="0">
                    <a:lnL>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r>
              <a:tr h="277534">
                <a:tc>
                  <a:txBody>
                    <a:bodyPr/>
                    <a:lstStyle/>
                    <a:p>
                      <a:pPr lvl="0" algn="ctr"/>
                      <a:r>
                        <a:rPr lang="en-US" sz="1300" dirty="0" smtClean="0"/>
                        <a:t>3</a:t>
                      </a:r>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S1</a:t>
                      </a:r>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300" dirty="0" smtClean="0"/>
                        <a:t>Included</a:t>
                      </a:r>
                      <a:r>
                        <a:rPr lang="en-US" sz="1300" baseline="0" dirty="0" smtClean="0"/>
                        <a:t> in n</a:t>
                      </a:r>
                      <a:r>
                        <a:rPr lang="en-US" sz="1300" dirty="0" smtClean="0"/>
                        <a:t>umerator</a:t>
                      </a:r>
                      <a:r>
                        <a:rPr lang="en-US" sz="1300" baseline="0" dirty="0" smtClean="0"/>
                        <a:t>/denominator</a:t>
                      </a:r>
                      <a:endParaRPr lang="en-US" sz="1300" b="1" dirty="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300" dirty="0" smtClean="0"/>
                        <a:t>Numerator</a:t>
                      </a:r>
                      <a:r>
                        <a:rPr lang="en-US" sz="1300" baseline="0" dirty="0" smtClean="0"/>
                        <a:t>/denominator</a:t>
                      </a:r>
                      <a:endParaRPr lang="en-US" sz="1300" dirty="0"/>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467425">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P1</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a:t>
                      </a:r>
                      <a:r>
                        <a:rPr lang="en-US" sz="1300" b="1" baseline="0" dirty="0" smtClean="0"/>
                        <a:t>outcome = no permanency</a:t>
                      </a:r>
                      <a:r>
                        <a:rPr lang="en-US" sz="1300" baseline="0" dirty="0" smtClean="0"/>
                        <a:t>)</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Numerator</a:t>
                      </a:r>
                      <a:r>
                        <a:rPr lang="en-US" sz="1300" baseline="0" dirty="0" smtClean="0"/>
                        <a:t>/denominator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a:t>
                      </a:r>
                      <a:r>
                        <a:rPr lang="en-US" sz="1300" b="1" baseline="0" dirty="0" smtClean="0"/>
                        <a:t>outcome = no permanency</a:t>
                      </a:r>
                      <a:r>
                        <a:rPr lang="en-US" sz="1300" baseline="0" dirty="0" smtClean="0"/>
                        <a:t>)</a:t>
                      </a:r>
                      <a:endParaRPr lang="en-US" sz="1300" dirty="0" smtClean="0"/>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656096">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P4</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Included</a:t>
                      </a:r>
                      <a:r>
                        <a:rPr lang="en-US" sz="1300" baseline="0" dirty="0" smtClean="0"/>
                        <a:t> in n</a:t>
                      </a:r>
                      <a:r>
                        <a:rPr lang="en-US" sz="1300" dirty="0" smtClean="0"/>
                        <a:t>umerator</a:t>
                      </a:r>
                      <a:r>
                        <a:rPr lang="en-US" sz="1300" baseline="0" dirty="0" smtClean="0"/>
                        <a:t>/denominator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 (</a:t>
                      </a:r>
                      <a:r>
                        <a:rPr lang="en-US" sz="1300" b="1" baseline="0" dirty="0" smtClean="0"/>
                        <a:t>outcome = reentry</a:t>
                      </a:r>
                      <a:r>
                        <a:rPr lang="en-US" sz="13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Not included in denominator for subsequent episode (no permanency</a:t>
                      </a:r>
                      <a:r>
                        <a:rPr lang="en-US" sz="1300" baseline="0" dirty="0" smtClean="0"/>
                        <a:t> within 12 months)</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300" dirty="0" smtClean="0"/>
                        <a:t>Not included in numerator </a:t>
                      </a:r>
                    </a:p>
                    <a:p>
                      <a:r>
                        <a:rPr lang="en-US" sz="1300" dirty="0" smtClean="0"/>
                        <a:t>Not included in denominator for subsequent episode (no permanency</a:t>
                      </a:r>
                      <a:r>
                        <a:rPr lang="en-US" sz="1300" baseline="0" dirty="0" smtClean="0"/>
                        <a:t> within 12 months)</a:t>
                      </a:r>
                      <a:endParaRPr lang="en-US" sz="1300" dirty="0"/>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77534">
                <a:tc>
                  <a:txBody>
                    <a:bodyPr/>
                    <a:lstStyle/>
                    <a:p>
                      <a:pPr lvl="0" algn="ct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300" dirty="0" smtClean="0"/>
                        <a:t>P5</a:t>
                      </a:r>
                      <a:endParaRPr lang="en-US" sz="1300" dirty="0"/>
                    </a:p>
                  </a:txBody>
                  <a:tcPr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smtClean="0"/>
                        <a:t>Included</a:t>
                      </a:r>
                      <a:r>
                        <a:rPr lang="en-US" sz="1300" baseline="0" smtClean="0"/>
                        <a:t> in n</a:t>
                      </a:r>
                      <a:r>
                        <a:rPr lang="en-US" sz="1300" smtClean="0"/>
                        <a:t>umerator</a:t>
                      </a:r>
                      <a:r>
                        <a:rPr lang="en-US" sz="1300" baseline="0" smtClean="0"/>
                        <a:t>/denominator</a:t>
                      </a:r>
                      <a:endParaRPr lang="en-US" sz="1300" dirty="0" smtClean="0"/>
                    </a:p>
                  </a:txBody>
                  <a:tcPr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Numerator</a:t>
                      </a:r>
                      <a:r>
                        <a:rPr lang="en-US" sz="1300" baseline="0" dirty="0" smtClean="0"/>
                        <a:t>/denominator</a:t>
                      </a:r>
                      <a:endParaRPr lang="en-US" sz="1300" dirty="0" smtClean="0"/>
                    </a:p>
                  </a:txBody>
                  <a:tcPr marT="0" marB="0">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noAutofit/>
          </a:bodyPr>
          <a:lstStyle/>
          <a:p>
            <a:r>
              <a:rPr lang="en-US" sz="3600" dirty="0" smtClean="0"/>
              <a:t>Impact on Performance Calculations </a:t>
            </a:r>
            <a:br>
              <a:rPr lang="en-US" sz="3600" dirty="0" smtClean="0"/>
            </a:br>
            <a:r>
              <a:rPr lang="en-US" sz="3600" dirty="0" smtClean="0"/>
              <a:t>(By Measure)</a:t>
            </a:r>
            <a:endParaRPr lang="en-US" sz="3600" dirty="0"/>
          </a:p>
        </p:txBody>
      </p:sp>
    </p:spTree>
    <p:extLst>
      <p:ext uri="{BB962C8B-B14F-4D97-AF65-F5344CB8AC3E}">
        <p14:creationId xmlns:p14="http://schemas.microsoft.com/office/powerpoint/2010/main" xmlns="" val="19978064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Changes to the Statewide assessment &amp; Onsite Review</a:t>
            </a:r>
            <a:endParaRPr lang="en-US" b="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176256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Statewide </a:t>
            </a:r>
            <a:r>
              <a:rPr lang="en-US" dirty="0"/>
              <a:t>Assessment </a:t>
            </a:r>
            <a:r>
              <a:rPr lang="en-US" dirty="0" smtClean="0"/>
              <a:t/>
            </a:r>
            <a:br>
              <a:rPr lang="en-US" dirty="0" smtClean="0"/>
            </a:br>
            <a:r>
              <a:rPr lang="en-US" dirty="0" smtClean="0"/>
              <a:t>and Integration </a:t>
            </a:r>
            <a:r>
              <a:rPr lang="en-US" dirty="0"/>
              <a:t>with the </a:t>
            </a:r>
            <a:r>
              <a:rPr lang="en-US" dirty="0" smtClean="0"/>
              <a:t>CFSP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94303354"/>
              </p:ext>
            </p:extLst>
          </p:nvPr>
        </p:nvGraphicFramePr>
        <p:xfrm>
          <a:off x="228600" y="1600201"/>
          <a:ext cx="868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93233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Onsite Review: Stakeholder Interviews</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Reserved for </a:t>
            </a:r>
            <a:r>
              <a:rPr lang="en-US" dirty="0"/>
              <a:t>systemic factors where </a:t>
            </a:r>
            <a:r>
              <a:rPr lang="en-US" dirty="0" smtClean="0"/>
              <a:t>level of conformity is unclear from the statewide </a:t>
            </a:r>
            <a:r>
              <a:rPr lang="en-US" dirty="0"/>
              <a:t>assessment (or CFSP/APSR) </a:t>
            </a:r>
          </a:p>
          <a:p>
            <a:pPr>
              <a:lnSpc>
                <a:spcPct val="110000"/>
              </a:lnSpc>
            </a:pPr>
            <a:r>
              <a:rPr lang="en-US" dirty="0"/>
              <a:t>The scope of stakeholder interviews </a:t>
            </a:r>
            <a:r>
              <a:rPr lang="en-US" dirty="0" smtClean="0"/>
              <a:t>conducted will </a:t>
            </a:r>
            <a:r>
              <a:rPr lang="en-US" dirty="0"/>
              <a:t>vary based on </a:t>
            </a:r>
            <a:r>
              <a:rPr lang="en-US" dirty="0" smtClean="0"/>
              <a:t>demonstrated level of functioning </a:t>
            </a:r>
            <a:r>
              <a:rPr lang="en-US" dirty="0"/>
              <a:t>on each of the systemic factors </a:t>
            </a:r>
            <a:r>
              <a:rPr lang="en-US" dirty="0" smtClean="0"/>
              <a:t>in the </a:t>
            </a:r>
            <a:r>
              <a:rPr lang="en-US" dirty="0"/>
              <a:t>statewide assessment </a:t>
            </a:r>
          </a:p>
          <a:p>
            <a:pPr>
              <a:lnSpc>
                <a:spcPct val="110000"/>
              </a:lnSpc>
            </a:pPr>
            <a:r>
              <a:rPr lang="en-US" dirty="0"/>
              <a:t>Additional stakeholder interviews for a systemic factor may not be </a:t>
            </a:r>
            <a:r>
              <a:rPr lang="en-US" dirty="0" smtClean="0"/>
              <a:t>required (with the exception of service array)</a:t>
            </a:r>
            <a:endParaRPr lang="en-US" dirty="0"/>
          </a:p>
          <a:p>
            <a:pPr>
              <a:lnSpc>
                <a:spcPct val="110000"/>
              </a:lnSpc>
            </a:pPr>
            <a:r>
              <a:rPr lang="en-US" dirty="0"/>
              <a:t>Where statewide assessment data is insufficient to determine substantial conformity, the joint federal-state team will determine which stakeholder interviews are necessary to gather additional information during the onsite review </a:t>
            </a:r>
          </a:p>
        </p:txBody>
      </p:sp>
    </p:spTree>
    <p:extLst>
      <p:ext uri="{BB962C8B-B14F-4D97-AF65-F5344CB8AC3E}">
        <p14:creationId xmlns:p14="http://schemas.microsoft.com/office/powerpoint/2010/main" xmlns="" val="31864005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Onsite Review: Case Reviews</a:t>
            </a:r>
            <a:endParaRPr lang="en-US" dirty="0"/>
          </a:p>
        </p:txBody>
      </p:sp>
      <p:sp>
        <p:nvSpPr>
          <p:cNvPr id="3" name="Content Placeholder 2"/>
          <p:cNvSpPr>
            <a:spLocks noGrp="1"/>
          </p:cNvSpPr>
          <p:nvPr>
            <p:ph idx="1"/>
          </p:nvPr>
        </p:nvSpPr>
        <p:spPr/>
        <p:txBody>
          <a:bodyPr>
            <a:noAutofit/>
          </a:bodyPr>
          <a:lstStyle/>
          <a:p>
            <a:r>
              <a:rPr lang="en-US" sz="2400" dirty="0"/>
              <a:t>States meeting specific criteria </a:t>
            </a:r>
            <a:r>
              <a:rPr lang="en-US" sz="2400" dirty="0" smtClean="0"/>
              <a:t>are encouraged </a:t>
            </a:r>
            <a:r>
              <a:rPr lang="en-US" sz="2400" dirty="0"/>
              <a:t>to conduct their own case reviews using the revised federal CFSR onsite review instrument </a:t>
            </a:r>
            <a:endParaRPr lang="en-US" sz="2400" dirty="0" smtClean="0"/>
          </a:p>
          <a:p>
            <a:r>
              <a:rPr lang="en-US" sz="2400" dirty="0" smtClean="0"/>
              <a:t>State </a:t>
            </a:r>
            <a:r>
              <a:rPr lang="en-US" sz="2400" dirty="0"/>
              <a:t>policies, </a:t>
            </a:r>
            <a:r>
              <a:rPr lang="en-US" sz="2400" dirty="0" smtClean="0"/>
              <a:t>procedures, </a:t>
            </a:r>
            <a:r>
              <a:rPr lang="en-US" sz="2400" dirty="0"/>
              <a:t>and other materials will be reviewed as needed to make a determination of whether a state's case review process can be used</a:t>
            </a:r>
          </a:p>
          <a:p>
            <a:r>
              <a:rPr lang="en-US" sz="2400" dirty="0"/>
              <a:t>If approved, state must provide information so CB can participate in state’s case review process</a:t>
            </a:r>
          </a:p>
          <a:p>
            <a:r>
              <a:rPr lang="en-US" sz="2400" dirty="0"/>
              <a:t>The alternative is a more traditional week-long case review conducted jointly by the state and </a:t>
            </a:r>
            <a:r>
              <a:rPr lang="en-US" sz="2400" dirty="0" smtClean="0"/>
              <a:t>CB </a:t>
            </a:r>
            <a:endParaRPr lang="en-US" sz="2400" dirty="0"/>
          </a:p>
        </p:txBody>
      </p:sp>
    </p:spTree>
    <p:extLst>
      <p:ext uri="{BB962C8B-B14F-4D97-AF65-F5344CB8AC3E}">
        <p14:creationId xmlns:p14="http://schemas.microsoft.com/office/powerpoint/2010/main" xmlns="" val="990470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Using State Case Review Process</a:t>
            </a:r>
            <a:endParaRPr lang="en-US" dirty="0"/>
          </a:p>
        </p:txBody>
      </p:sp>
      <p:sp>
        <p:nvSpPr>
          <p:cNvPr id="3" name="Content Placeholder 2"/>
          <p:cNvSpPr>
            <a:spLocks noGrp="1"/>
          </p:cNvSpPr>
          <p:nvPr>
            <p:ph idx="1"/>
          </p:nvPr>
        </p:nvSpPr>
        <p:spPr/>
        <p:txBody>
          <a:bodyPr/>
          <a:lstStyle/>
          <a:p>
            <a:r>
              <a:rPr lang="en-US" dirty="0" smtClean="0"/>
              <a:t>The state must:</a:t>
            </a:r>
          </a:p>
          <a:p>
            <a:pPr lvl="1"/>
            <a:r>
              <a:rPr lang="en-US" dirty="0" smtClean="0"/>
              <a:t>Conduct annual </a:t>
            </a:r>
            <a:r>
              <a:rPr lang="en-US" dirty="0"/>
              <a:t>(at least) internal case review process assessing statewide performance using a uniform sampling methodology</a:t>
            </a:r>
          </a:p>
          <a:p>
            <a:pPr lvl="2"/>
            <a:r>
              <a:rPr lang="en-US" dirty="0"/>
              <a:t>Minimum of 65 cases served during the sample period (40 foster care cases and 25 in-home </a:t>
            </a:r>
            <a:r>
              <a:rPr lang="en-US" dirty="0" smtClean="0"/>
              <a:t>cases)</a:t>
            </a:r>
          </a:p>
          <a:p>
            <a:pPr lvl="1"/>
            <a:r>
              <a:rPr lang="en-US" dirty="0" smtClean="0"/>
              <a:t>Have a process in place for ensuring </a:t>
            </a:r>
            <a:r>
              <a:rPr lang="en-US" dirty="0"/>
              <a:t>accurate and consistent case review </a:t>
            </a:r>
            <a:r>
              <a:rPr lang="en-US" dirty="0" smtClean="0"/>
              <a:t>ratings</a:t>
            </a:r>
          </a:p>
          <a:p>
            <a:pPr lvl="1"/>
            <a:r>
              <a:rPr lang="en-US" dirty="0" smtClean="0"/>
              <a:t>Use the </a:t>
            </a:r>
            <a:r>
              <a:rPr lang="en-US" dirty="0"/>
              <a:t>federal instrument, rating </a:t>
            </a:r>
            <a:r>
              <a:rPr lang="en-US" dirty="0" smtClean="0"/>
              <a:t>guidance, </a:t>
            </a:r>
            <a:r>
              <a:rPr lang="en-US" dirty="0"/>
              <a:t>and instructions</a:t>
            </a:r>
          </a:p>
        </p:txBody>
      </p:sp>
    </p:spTree>
    <p:extLst>
      <p:ext uri="{BB962C8B-B14F-4D97-AF65-F5344CB8AC3E}">
        <p14:creationId xmlns:p14="http://schemas.microsoft.com/office/powerpoint/2010/main" xmlns="" val="30855921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lnSpc>
                <a:spcPct val="120000"/>
              </a:lnSpc>
            </a:pPr>
            <a:r>
              <a:rPr lang="en-US" dirty="0" smtClean="0"/>
              <a:t>We finally may have a CFSR process that will be helpful to CDSS and the counties, and can be PART of an ongoing CQI system</a:t>
            </a:r>
          </a:p>
          <a:p>
            <a:pPr>
              <a:lnSpc>
                <a:spcPct val="120000"/>
              </a:lnSpc>
            </a:pPr>
            <a:endParaRPr lang="en-US" dirty="0"/>
          </a:p>
          <a:p>
            <a:pPr>
              <a:lnSpc>
                <a:spcPct val="120000"/>
              </a:lnSpc>
            </a:pPr>
            <a:r>
              <a:rPr lang="en-US" dirty="0" smtClean="0"/>
              <a:t>Questions and Comments?</a:t>
            </a:r>
            <a:endParaRPr lang="en-US" dirty="0"/>
          </a:p>
          <a:p>
            <a:pPr lvl="1">
              <a:lnSpc>
                <a:spcPct val="120000"/>
              </a:lnSpc>
            </a:pPr>
            <a:r>
              <a:rPr lang="en-US" dirty="0" smtClean="0"/>
              <a:t>Contact info</a:t>
            </a:r>
          </a:p>
        </p:txBody>
      </p:sp>
    </p:spTree>
    <p:extLst>
      <p:ext uri="{BB962C8B-B14F-4D97-AF65-F5344CB8AC3E}">
        <p14:creationId xmlns:p14="http://schemas.microsoft.com/office/powerpoint/2010/main" xmlns="" val="1751443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Seven Outcomes</a:t>
            </a:r>
            <a:endParaRPr lang="en-US" dirty="0"/>
          </a:p>
        </p:txBody>
      </p:sp>
      <p:sp>
        <p:nvSpPr>
          <p:cNvPr id="3" name="Content Placeholder 2"/>
          <p:cNvSpPr>
            <a:spLocks noGrp="1"/>
          </p:cNvSpPr>
          <p:nvPr>
            <p:ph idx="1"/>
          </p:nvPr>
        </p:nvSpPr>
        <p:spPr/>
        <p:txBody>
          <a:bodyPr>
            <a:normAutofit lnSpcReduction="10000"/>
          </a:bodyPr>
          <a:lstStyle/>
          <a:p>
            <a:pPr marL="111125" indent="-171450">
              <a:buNone/>
            </a:pPr>
            <a:r>
              <a:rPr lang="en-US" sz="2000" b="1" dirty="0"/>
              <a:t>Safety</a:t>
            </a:r>
          </a:p>
          <a:p>
            <a:pPr marL="682625" lvl="1" indent="-457200">
              <a:buFont typeface="+mj-lt"/>
              <a:buAutoNum type="arabicPeriod"/>
            </a:pPr>
            <a:r>
              <a:rPr lang="en-US" sz="2000" dirty="0"/>
              <a:t>Children are, first and foremost, protected from abuse and neglect</a:t>
            </a:r>
            <a:r>
              <a:rPr lang="en-US" sz="2000" dirty="0" smtClean="0"/>
              <a:t>.</a:t>
            </a:r>
            <a:endParaRPr lang="en-US" sz="2000" dirty="0"/>
          </a:p>
          <a:p>
            <a:pPr marL="682625" lvl="1" indent="-457200">
              <a:buFont typeface="+mj-lt"/>
              <a:buAutoNum type="arabicPeriod"/>
            </a:pPr>
            <a:r>
              <a:rPr lang="en-US" sz="2000" dirty="0"/>
              <a:t>Children are safely maintained in their homes whenever possible and appropriate.</a:t>
            </a:r>
          </a:p>
          <a:p>
            <a:pPr marL="0" indent="0">
              <a:buNone/>
            </a:pPr>
            <a:r>
              <a:rPr lang="en-US" sz="2000" b="1" dirty="0"/>
              <a:t>Permanency</a:t>
            </a:r>
          </a:p>
          <a:p>
            <a:pPr marL="682625" lvl="1" indent="-457200">
              <a:buFont typeface="+mj-lt"/>
              <a:buAutoNum type="arabicPeriod" startAt="3"/>
            </a:pPr>
            <a:r>
              <a:rPr lang="en-US" sz="2000" dirty="0"/>
              <a:t>Children have permanency and stability in their living arrangements</a:t>
            </a:r>
            <a:r>
              <a:rPr lang="en-US" sz="2000" dirty="0" smtClean="0"/>
              <a:t>.</a:t>
            </a:r>
            <a:endParaRPr lang="en-US" sz="2000" dirty="0"/>
          </a:p>
          <a:p>
            <a:pPr marL="682625" lvl="1" indent="-457200">
              <a:buFont typeface="+mj-lt"/>
              <a:buAutoNum type="arabicPeriod" startAt="3"/>
            </a:pPr>
            <a:r>
              <a:rPr lang="en-US" sz="2000" dirty="0"/>
              <a:t>The continuity of family relationships and connections is preserved for children.</a:t>
            </a:r>
          </a:p>
          <a:p>
            <a:pPr marL="0" indent="0">
              <a:buNone/>
            </a:pPr>
            <a:r>
              <a:rPr lang="en-US" sz="2000" b="1" dirty="0"/>
              <a:t>Child and Family Well-Being</a:t>
            </a:r>
          </a:p>
          <a:p>
            <a:pPr marL="682625" lvl="1" indent="-457200">
              <a:buFont typeface="+mj-lt"/>
              <a:buAutoNum type="arabicPeriod" startAt="5"/>
            </a:pPr>
            <a:r>
              <a:rPr lang="en-US" sz="2000" dirty="0"/>
              <a:t>Families have enhanced capacity to provide for their children's needs.</a:t>
            </a:r>
          </a:p>
          <a:p>
            <a:pPr marL="682625" lvl="1" indent="-457200">
              <a:buFont typeface="+mj-lt"/>
              <a:buAutoNum type="arabicPeriod" startAt="5"/>
            </a:pPr>
            <a:r>
              <a:rPr lang="en-US" sz="2000" dirty="0"/>
              <a:t>Children receive appropriate services to meet their educational needs. </a:t>
            </a:r>
          </a:p>
          <a:p>
            <a:pPr marL="682625" lvl="1" indent="-457200">
              <a:buFont typeface="+mj-lt"/>
              <a:buAutoNum type="arabicPeriod" startAt="5"/>
            </a:pPr>
            <a:r>
              <a:rPr lang="en-US" sz="2000" dirty="0"/>
              <a:t>Children receive adequate services to meet their physical and mental health needs. </a:t>
            </a:r>
          </a:p>
          <a:p>
            <a:endParaRPr lang="en-US" dirty="0"/>
          </a:p>
        </p:txBody>
      </p:sp>
    </p:spTree>
    <p:extLst>
      <p:ext uri="{BB962C8B-B14F-4D97-AF65-F5344CB8AC3E}">
        <p14:creationId xmlns:p14="http://schemas.microsoft.com/office/powerpoint/2010/main" xmlns="" val="31991169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Autofit/>
          </a:bodyPr>
          <a:lstStyle/>
          <a:p>
            <a:r>
              <a:rPr lang="en-US" sz="1800" dirty="0">
                <a:hlinkClick r:id="rId2"/>
              </a:rPr>
              <a:t>Executive Summary: Final Notice of Statewide Data Indicators and National Standards for Child and Family Services Reviews</a:t>
            </a:r>
            <a:endParaRPr lang="en-US" sz="1800" dirty="0" smtClean="0">
              <a:hlinkClick r:id="rId3"/>
            </a:endParaRPr>
          </a:p>
          <a:p>
            <a:r>
              <a:rPr lang="en-US" sz="1800" dirty="0"/>
              <a:t>Federal Register Notices: Statewide Data Indicators and National Standards for Child and Family Services Reviews</a:t>
            </a:r>
          </a:p>
          <a:p>
            <a:pPr lvl="1"/>
            <a:r>
              <a:rPr lang="en-US" sz="1800" dirty="0">
                <a:hlinkClick r:id="rId4"/>
              </a:rPr>
              <a:t>May 2014 </a:t>
            </a:r>
            <a:endParaRPr lang="en-US" sz="1800" dirty="0"/>
          </a:p>
          <a:p>
            <a:pPr lvl="1"/>
            <a:r>
              <a:rPr lang="en-US" sz="1800" dirty="0">
                <a:hlinkClick r:id="rId5"/>
              </a:rPr>
              <a:t>October 2014</a:t>
            </a:r>
            <a:endParaRPr lang="en-US" sz="1800" dirty="0"/>
          </a:p>
          <a:p>
            <a:pPr lvl="1"/>
            <a:r>
              <a:rPr lang="en-US" sz="1800" dirty="0">
                <a:hlinkClick r:id="rId6"/>
              </a:rPr>
              <a:t>April 2014</a:t>
            </a:r>
            <a:endParaRPr lang="en-US" sz="1800" dirty="0"/>
          </a:p>
          <a:p>
            <a:r>
              <a:rPr lang="en-US" sz="1800" dirty="0"/>
              <a:t>CFSR Technical Bulletins</a:t>
            </a:r>
          </a:p>
          <a:p>
            <a:pPr lvl="1"/>
            <a:r>
              <a:rPr lang="en-US" sz="1800" dirty="0">
                <a:hlinkClick r:id="rId7"/>
              </a:rPr>
              <a:t>#8A</a:t>
            </a:r>
            <a:endParaRPr lang="en-US" sz="1800" dirty="0"/>
          </a:p>
          <a:p>
            <a:pPr lvl="1"/>
            <a:r>
              <a:rPr lang="en-US" sz="1800" dirty="0">
                <a:hlinkClick r:id="rId8"/>
              </a:rPr>
              <a:t>#7</a:t>
            </a:r>
            <a:endParaRPr lang="en-US" sz="1800" dirty="0"/>
          </a:p>
          <a:p>
            <a:r>
              <a:rPr lang="en-US" sz="1800" dirty="0" smtClean="0">
                <a:hlinkClick r:id="rId3"/>
              </a:rPr>
              <a:t>CFSR Round 3 Statewide Data Indicators </a:t>
            </a:r>
            <a:r>
              <a:rPr lang="en-US" sz="1800" dirty="0" smtClean="0"/>
              <a:t>(revised May 2015)</a:t>
            </a:r>
          </a:p>
          <a:p>
            <a:r>
              <a:rPr lang="en-US" sz="1800" dirty="0" smtClean="0">
                <a:hlinkClick r:id="rId9"/>
              </a:rPr>
              <a:t>Sustaining the Momentum: The Next Round of Reviews </a:t>
            </a:r>
            <a:endParaRPr lang="en-US" sz="1800" dirty="0" smtClean="0"/>
          </a:p>
          <a:p>
            <a:r>
              <a:rPr lang="en-US" sz="1800" dirty="0" smtClean="0">
                <a:hlinkClick r:id="rId10"/>
              </a:rPr>
              <a:t>Children's </a:t>
            </a:r>
            <a:r>
              <a:rPr lang="en-US" sz="1800" dirty="0">
                <a:hlinkClick r:id="rId10"/>
              </a:rPr>
              <a:t>Bureau Plan for CFSR Statewide Data Indicators and National </a:t>
            </a:r>
            <a:r>
              <a:rPr lang="en-US" sz="1800" dirty="0" smtClean="0">
                <a:hlinkClick r:id="rId10"/>
              </a:rPr>
              <a:t>Standards</a:t>
            </a:r>
            <a:endParaRPr lang="en-US" sz="1800" dirty="0" smtClean="0"/>
          </a:p>
          <a:p>
            <a:r>
              <a:rPr lang="en-US" sz="1800" dirty="0" smtClean="0"/>
              <a:t>For </a:t>
            </a:r>
            <a:r>
              <a:rPr lang="en-US" sz="1800" dirty="0"/>
              <a:t>additional information: </a:t>
            </a:r>
            <a:r>
              <a:rPr lang="en-US" sz="1800" dirty="0">
                <a:hlinkClick r:id="rId11"/>
              </a:rPr>
              <a:t>https://</a:t>
            </a:r>
            <a:r>
              <a:rPr lang="en-US" sz="1800" dirty="0" smtClean="0">
                <a:hlinkClick r:id="rId11"/>
              </a:rPr>
              <a:t>training.cfsrportal.org/resources/3105</a:t>
            </a:r>
            <a:endParaRPr lang="en-US" sz="1800" dirty="0" smtClean="0"/>
          </a:p>
        </p:txBody>
      </p:sp>
    </p:spTree>
    <p:extLst>
      <p:ext uri="{BB962C8B-B14F-4D97-AF65-F5344CB8AC3E}">
        <p14:creationId xmlns:p14="http://schemas.microsoft.com/office/powerpoint/2010/main" xmlns="" val="62847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Systemic Factors</a:t>
            </a:r>
            <a:endParaRPr lang="en-US" dirty="0"/>
          </a:p>
        </p:txBody>
      </p:sp>
      <p:sp>
        <p:nvSpPr>
          <p:cNvPr id="3" name="Content Placeholder 2"/>
          <p:cNvSpPr>
            <a:spLocks noGrp="1"/>
          </p:cNvSpPr>
          <p:nvPr>
            <p:ph idx="1"/>
          </p:nvPr>
        </p:nvSpPr>
        <p:spPr/>
        <p:txBody>
          <a:bodyPr>
            <a:normAutofit/>
          </a:bodyPr>
          <a:lstStyle/>
          <a:p>
            <a:pPr marL="514350" indent="-514350">
              <a:buClr>
                <a:schemeClr val="accent1">
                  <a:lumMod val="75000"/>
                </a:schemeClr>
              </a:buClr>
              <a:buFont typeface="+mj-lt"/>
              <a:buAutoNum type="arabicPeriod"/>
            </a:pPr>
            <a:r>
              <a:rPr lang="en-US" sz="2400" dirty="0" smtClean="0"/>
              <a:t>Statewide </a:t>
            </a:r>
            <a:r>
              <a:rPr lang="en-US" sz="2400" dirty="0"/>
              <a:t>Information </a:t>
            </a:r>
            <a:r>
              <a:rPr lang="en-US" sz="2400" dirty="0" smtClean="0"/>
              <a:t>System</a:t>
            </a:r>
          </a:p>
          <a:p>
            <a:pPr marL="514350" indent="-514350">
              <a:buClr>
                <a:schemeClr val="accent1">
                  <a:lumMod val="75000"/>
                </a:schemeClr>
              </a:buClr>
              <a:buFont typeface="+mj-lt"/>
              <a:buAutoNum type="arabicPeriod"/>
            </a:pPr>
            <a:r>
              <a:rPr lang="en-US" sz="2400" dirty="0" smtClean="0"/>
              <a:t>Service Array</a:t>
            </a:r>
            <a:endParaRPr lang="en-US" sz="2400" dirty="0"/>
          </a:p>
          <a:p>
            <a:pPr marL="514350" indent="-514350">
              <a:buClr>
                <a:schemeClr val="accent1">
                  <a:lumMod val="75000"/>
                </a:schemeClr>
              </a:buClr>
              <a:buFont typeface="+mj-lt"/>
              <a:buAutoNum type="arabicPeriod"/>
            </a:pPr>
            <a:r>
              <a:rPr lang="en-US" sz="2400" dirty="0" smtClean="0"/>
              <a:t>Case </a:t>
            </a:r>
            <a:r>
              <a:rPr lang="en-US" sz="2400" dirty="0"/>
              <a:t>Review </a:t>
            </a:r>
            <a:r>
              <a:rPr lang="en-US" sz="2400" dirty="0" smtClean="0"/>
              <a:t>System</a:t>
            </a:r>
            <a:endParaRPr lang="en-US" sz="2400" dirty="0"/>
          </a:p>
          <a:p>
            <a:pPr marL="514350" indent="-514350">
              <a:buClr>
                <a:schemeClr val="accent1">
                  <a:lumMod val="75000"/>
                </a:schemeClr>
              </a:buClr>
              <a:buFont typeface="+mj-lt"/>
              <a:buAutoNum type="arabicPeriod"/>
            </a:pPr>
            <a:r>
              <a:rPr lang="en-US" sz="2400" dirty="0" smtClean="0"/>
              <a:t>Staff Training</a:t>
            </a:r>
            <a:endParaRPr lang="en-US" sz="2400" dirty="0"/>
          </a:p>
          <a:p>
            <a:pPr marL="514350" indent="-514350">
              <a:buClr>
                <a:schemeClr val="accent1">
                  <a:lumMod val="75000"/>
                </a:schemeClr>
              </a:buClr>
              <a:buFont typeface="+mj-lt"/>
              <a:buAutoNum type="arabicPeriod"/>
            </a:pPr>
            <a:r>
              <a:rPr lang="en-US" sz="2400" dirty="0" smtClean="0"/>
              <a:t>Quality </a:t>
            </a:r>
            <a:r>
              <a:rPr lang="en-US" sz="2400" dirty="0"/>
              <a:t>Assurance </a:t>
            </a:r>
            <a:r>
              <a:rPr lang="en-US" sz="2400" dirty="0" smtClean="0"/>
              <a:t>System</a:t>
            </a:r>
            <a:endParaRPr lang="en-US" sz="2400" dirty="0"/>
          </a:p>
          <a:p>
            <a:pPr marL="514350" indent="-514350">
              <a:buClr>
                <a:schemeClr val="accent1">
                  <a:lumMod val="75000"/>
                </a:schemeClr>
              </a:buClr>
              <a:buFont typeface="+mj-lt"/>
              <a:buAutoNum type="arabicPeriod"/>
            </a:pPr>
            <a:r>
              <a:rPr lang="en-US" sz="2400" dirty="0" smtClean="0"/>
              <a:t>Agency </a:t>
            </a:r>
            <a:r>
              <a:rPr lang="en-US" sz="2400" dirty="0"/>
              <a:t>Responsiveness to the </a:t>
            </a:r>
            <a:r>
              <a:rPr lang="en-US" sz="2400" dirty="0" smtClean="0"/>
              <a:t>Community</a:t>
            </a:r>
            <a:endParaRPr lang="en-US" sz="2400" dirty="0"/>
          </a:p>
          <a:p>
            <a:pPr marL="514350" indent="-514350">
              <a:buClr>
                <a:schemeClr val="accent1">
                  <a:lumMod val="75000"/>
                </a:schemeClr>
              </a:buClr>
              <a:buFont typeface="+mj-lt"/>
              <a:buAutoNum type="arabicPeriod"/>
            </a:pPr>
            <a:r>
              <a:rPr lang="en-US" sz="2400" dirty="0" smtClean="0"/>
              <a:t>Foster </a:t>
            </a:r>
            <a:r>
              <a:rPr lang="en-US" sz="2400" dirty="0"/>
              <a:t>&amp; Adoptive Parent Licensing, Recruitment, &amp; Retention</a:t>
            </a:r>
          </a:p>
        </p:txBody>
      </p:sp>
    </p:spTree>
    <p:extLst>
      <p:ext uri="{BB962C8B-B14F-4D97-AF65-F5344CB8AC3E}">
        <p14:creationId xmlns:p14="http://schemas.microsoft.com/office/powerpoint/2010/main" xmlns="" val="363967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CFSR3: What Has Changed</a:t>
            </a:r>
            <a:endParaRPr lang="en-US" dirty="0"/>
          </a:p>
        </p:txBody>
      </p:sp>
      <p:sp>
        <p:nvSpPr>
          <p:cNvPr id="3" name="Content Placeholder 2"/>
          <p:cNvSpPr>
            <a:spLocks noGrp="1"/>
          </p:cNvSpPr>
          <p:nvPr>
            <p:ph idx="1"/>
          </p:nvPr>
        </p:nvSpPr>
        <p:spPr/>
        <p:txBody>
          <a:bodyPr/>
          <a:lstStyle/>
          <a:p>
            <a:r>
              <a:rPr lang="en-US" dirty="0"/>
              <a:t>Statewide data indicators and national </a:t>
            </a:r>
            <a:r>
              <a:rPr lang="en-US" dirty="0" smtClean="0"/>
              <a:t>standards</a:t>
            </a:r>
            <a:endParaRPr lang="en-US" dirty="0"/>
          </a:p>
          <a:p>
            <a:r>
              <a:rPr lang="en-US" dirty="0" smtClean="0"/>
              <a:t>The statewide assessment and integration with the </a:t>
            </a:r>
            <a:r>
              <a:rPr lang="en-US" dirty="0"/>
              <a:t>Child and Family Services Plans (CFSPs) and Annual Progress and Services Reports (</a:t>
            </a:r>
            <a:r>
              <a:rPr lang="en-US" dirty="0" smtClean="0"/>
              <a:t>APSRs)</a:t>
            </a:r>
          </a:p>
          <a:p>
            <a:r>
              <a:rPr lang="en-US" dirty="0" smtClean="0"/>
              <a:t>Onsite reviews</a:t>
            </a:r>
          </a:p>
          <a:p>
            <a:pPr lvl="1"/>
            <a:r>
              <a:rPr lang="en-US" dirty="0" smtClean="0"/>
              <a:t>Stakeholder interviews</a:t>
            </a:r>
          </a:p>
          <a:p>
            <a:pPr lvl="1"/>
            <a:r>
              <a:rPr lang="en-US" dirty="0" smtClean="0"/>
              <a:t>Case reviews</a:t>
            </a:r>
          </a:p>
          <a:p>
            <a:endParaRPr lang="en-US" dirty="0"/>
          </a:p>
        </p:txBody>
      </p:sp>
    </p:spTree>
    <p:extLst>
      <p:ext uri="{BB962C8B-B14F-4D97-AF65-F5344CB8AC3E}">
        <p14:creationId xmlns:p14="http://schemas.microsoft.com/office/powerpoint/2010/main" xmlns="" val="17990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85954</TotalTime>
  <Words>6695</Words>
  <Application>Microsoft Office PowerPoint</Application>
  <PresentationFormat>On-screen Show (4:3)</PresentationFormat>
  <Paragraphs>1000</Paragraphs>
  <Slides>70</Slides>
  <Notes>37</Notes>
  <HiddenSlides>2</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CFSR3 Data Overview</vt:lpstr>
      <vt:lpstr>What are the CFSRs?</vt:lpstr>
      <vt:lpstr>CFSR History</vt:lpstr>
      <vt:lpstr>CFSR: Overall Goals</vt:lpstr>
      <vt:lpstr>CFSR3: What Has NOT Changed</vt:lpstr>
      <vt:lpstr>CFSR Process</vt:lpstr>
      <vt:lpstr>Seven Outcomes</vt:lpstr>
      <vt:lpstr>Seven Systemic Factors</vt:lpstr>
      <vt:lpstr>CFSR3: What Has Changed</vt:lpstr>
      <vt:lpstr>STATEWIDE DATA INDICATORS</vt:lpstr>
      <vt:lpstr>Statewide Data Indicators:  CFSR2 vs. CFSR3</vt:lpstr>
      <vt:lpstr>CFSR3 Indicators</vt:lpstr>
      <vt:lpstr>Methods</vt:lpstr>
      <vt:lpstr>S1: Maltreatment in Foster Care</vt:lpstr>
      <vt:lpstr>Calculating Rate Per Day of Foster Care: Maltreatment in Foster Care</vt:lpstr>
      <vt:lpstr>Maltreatment in Foster Care: Example – Children in Care Oct 2012-Sep 2013</vt:lpstr>
      <vt:lpstr>S2: Recurrence of Maltreatment</vt:lpstr>
      <vt:lpstr>Measuring Recurrence: 6-Month to 12-Month Window</vt:lpstr>
      <vt:lpstr>Slide 19</vt:lpstr>
      <vt:lpstr>P1: Permanency in 12 Months  for Children Entering Care</vt:lpstr>
      <vt:lpstr>Trial Home Visit Adjustment</vt:lpstr>
      <vt:lpstr>Measuring Timely Reunification:  Entry Cohorts vs. Exit Cohorts</vt:lpstr>
      <vt:lpstr>Example: Entry Cohorts vs. Exit Cohorts</vt:lpstr>
      <vt:lpstr>Measuring Timely Reunification:  Entry Cohorts vs. Exit Cohorts</vt:lpstr>
      <vt:lpstr>CFSR2/C1.1: Exit Cohort</vt:lpstr>
      <vt:lpstr>CFSR3/P1: Entry Cohort</vt:lpstr>
      <vt:lpstr>P2: Permanency in 12 Months  for Children in Care for 12-23 Months</vt:lpstr>
      <vt:lpstr>P3: Permanency in 12 Months  for Children in Care for 24+ Months</vt:lpstr>
      <vt:lpstr>P4: Re-entry to Foster Care</vt:lpstr>
      <vt:lpstr>P5: Placement Stability</vt:lpstr>
      <vt:lpstr>Calculating Rate Per Day of Foster Care: Placement Stability</vt:lpstr>
      <vt:lpstr>Placement Stability: Example – Children Entering Care Apr 2013-Mar 2014</vt:lpstr>
      <vt:lpstr>ASSESSING PERFORMANCE</vt:lpstr>
      <vt:lpstr>Measuring States’ Performance</vt:lpstr>
      <vt:lpstr>Multi-Level Model</vt:lpstr>
      <vt:lpstr>Risk Adjustment Variables</vt:lpstr>
      <vt:lpstr>Risk Standardized Performance (RSP)</vt:lpstr>
      <vt:lpstr>Generating Predicted Outcomes</vt:lpstr>
      <vt:lpstr>Generating Expected Outcomes</vt:lpstr>
      <vt:lpstr>Generating the RSP Example: Exits to Permanency in 12 Months (Entry Cohort)</vt:lpstr>
      <vt:lpstr>Generating the RSP (cont.) Example: Exits to Permanency in 12 Months (Entry Cohort)</vt:lpstr>
      <vt:lpstr>Measuring States’ Performance Example: Exits to Permanency in 12 Months (Entry Cohort)</vt:lpstr>
      <vt:lpstr>Categorizing States’ Performance Example: Exits to Permanency in 12 Months (Entry Cohort)</vt:lpstr>
      <vt:lpstr>Meeting the National Standard</vt:lpstr>
      <vt:lpstr>Slide 45</vt:lpstr>
      <vt:lpstr>Slide 46</vt:lpstr>
      <vt:lpstr>Slide 47</vt:lpstr>
      <vt:lpstr>Slide 48</vt:lpstr>
      <vt:lpstr>Slide 49</vt:lpstr>
      <vt:lpstr>Slide 50</vt:lpstr>
      <vt:lpstr>Slide 51</vt:lpstr>
      <vt:lpstr>Setting Program Improvement Goals</vt:lpstr>
      <vt:lpstr>Calculating Improvement Factors/Goals Example: Exits to Permanency in 12 Months (Entry Cohort)</vt:lpstr>
      <vt:lpstr>Calculating Improvement Factors/Goals Example: Exits to Permanency in 12 Months (Entry Cohort)</vt:lpstr>
      <vt:lpstr>Calculating Improvement Factors/Goals Example: Exits to Permanency in 12 Months (Entry Cohort)</vt:lpstr>
      <vt:lpstr>Companion Measures</vt:lpstr>
      <vt:lpstr>Adjusted Goals/Thresholds</vt:lpstr>
      <vt:lpstr>National Standards</vt:lpstr>
      <vt:lpstr>California’s Performance</vt:lpstr>
      <vt:lpstr> Measuring Longitudinal Performance Using Multiple AFCARS Files</vt:lpstr>
      <vt:lpstr>Limits of AFCARS</vt:lpstr>
      <vt:lpstr>Slide 62</vt:lpstr>
      <vt:lpstr>Impact on Performance Calculations  (By Measure)</vt:lpstr>
      <vt:lpstr>Changes to the Statewide assessment &amp; Onsite Review</vt:lpstr>
      <vt:lpstr>Statewide Assessment  and Integration with the CFSP</vt:lpstr>
      <vt:lpstr>Onsite Review: Stakeholder Interviews</vt:lpstr>
      <vt:lpstr>Onsite Review: Case Reviews</vt:lpstr>
      <vt:lpstr>Criteria for Using State Case Review Process</vt:lpstr>
      <vt:lpstr>Conclusion</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Putnam-Hornstein</dc:creator>
  <cp:lastModifiedBy>Bill Dawson</cp:lastModifiedBy>
  <cp:revision>745</cp:revision>
  <dcterms:created xsi:type="dcterms:W3CDTF">2013-08-22T16:05:49Z</dcterms:created>
  <dcterms:modified xsi:type="dcterms:W3CDTF">2015-12-08T20:40:31Z</dcterms:modified>
</cp:coreProperties>
</file>