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408" r:id="rId2"/>
    <p:sldId id="409" r:id="rId3"/>
    <p:sldId id="362" r:id="rId4"/>
    <p:sldId id="419" r:id="rId5"/>
    <p:sldId id="417" r:id="rId6"/>
    <p:sldId id="418" r:id="rId7"/>
    <p:sldId id="414" r:id="rId8"/>
    <p:sldId id="420" r:id="rId9"/>
    <p:sldId id="415" r:id="rId10"/>
    <p:sldId id="365" r:id="rId11"/>
    <p:sldId id="421" r:id="rId12"/>
    <p:sldId id="397" r:id="rId13"/>
    <p:sldId id="422" r:id="rId14"/>
    <p:sldId id="405" r:id="rId15"/>
    <p:sldId id="404" r:id="rId16"/>
    <p:sldId id="406" r:id="rId17"/>
    <p:sldId id="423" r:id="rId18"/>
    <p:sldId id="314" r:id="rId19"/>
    <p:sldId id="42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4"/>
    <a:srgbClr val="2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80961" autoAdjust="0"/>
  </p:normalViewPr>
  <p:slideViewPr>
    <p:cSldViewPr>
      <p:cViewPr varScale="1">
        <p:scale>
          <a:sx n="85" d="100"/>
          <a:sy n="85" d="100"/>
        </p:scale>
        <p:origin x="960" y="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A080B-45C5-9840-AB29-2B3F4AE499E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77D4A385-271B-6845-8355-22C494E975CF}">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Outcome</a:t>
          </a:r>
          <a:endParaRPr lang="en-US" dirty="0">
            <a:solidFill>
              <a:srgbClr val="BEAA64"/>
            </a:solidFill>
            <a:latin typeface="Times New Roman"/>
            <a:cs typeface="Times New Roman"/>
          </a:endParaRPr>
        </a:p>
      </dgm:t>
    </dgm:pt>
    <dgm:pt modelId="{BC958D76-094C-284F-8A88-E81A17FCC802}" type="parTrans" cxnId="{C467892B-9EBF-8146-BEEF-03227BE29E26}">
      <dgm:prSet/>
      <dgm:spPr/>
      <dgm:t>
        <a:bodyPr/>
        <a:lstStyle/>
        <a:p>
          <a:endParaRPr lang="en-US"/>
        </a:p>
      </dgm:t>
    </dgm:pt>
    <dgm:pt modelId="{35676C34-EEE8-DB4E-8FDB-B036D7032118}" type="sibTrans" cxnId="{C467892B-9EBF-8146-BEEF-03227BE29E26}">
      <dgm:prSet/>
      <dgm:spPr/>
      <dgm:t>
        <a:bodyPr/>
        <a:lstStyle/>
        <a:p>
          <a:endParaRPr lang="en-US"/>
        </a:p>
      </dgm:t>
    </dgm:pt>
    <dgm:pt modelId="{D89F2E18-DCD9-4A45-80F8-31F2374C9791}">
      <dgm:prSet phldrT="[Text]"/>
      <dgm:spPr>
        <a:solidFill>
          <a:srgbClr val="204359">
            <a:alpha val="17000"/>
          </a:srgbClr>
        </a:solidFill>
        <a:ln>
          <a:solidFill>
            <a:srgbClr val="BEAA64">
              <a:alpha val="90000"/>
            </a:srgbClr>
          </a:solidFill>
        </a:ln>
      </dgm:spPr>
      <dgm:t>
        <a:bodyPr/>
        <a:lstStyle/>
        <a:p>
          <a:r>
            <a:rPr lang="en-US" dirty="0" smtClean="0">
              <a:solidFill>
                <a:schemeClr val="bg1"/>
              </a:solidFill>
              <a:latin typeface="Times New Roman"/>
              <a:cs typeface="Times New Roman"/>
            </a:rPr>
            <a:t>In groups of 3-4, child welfare staff are assigned an official outcome measuring child welfare performance.</a:t>
          </a:r>
          <a:endParaRPr lang="en-US" dirty="0">
            <a:solidFill>
              <a:schemeClr val="bg1"/>
            </a:solidFill>
            <a:latin typeface="Times New Roman"/>
            <a:cs typeface="Times New Roman"/>
          </a:endParaRPr>
        </a:p>
      </dgm:t>
    </dgm:pt>
    <dgm:pt modelId="{99C1B1E8-EC74-0540-BA2C-9E324A843932}" type="parTrans" cxnId="{64D62289-6348-5B4C-A330-E33804CF4B23}">
      <dgm:prSet/>
      <dgm:spPr/>
      <dgm:t>
        <a:bodyPr/>
        <a:lstStyle/>
        <a:p>
          <a:endParaRPr lang="en-US"/>
        </a:p>
      </dgm:t>
    </dgm:pt>
    <dgm:pt modelId="{40531848-13BB-EA44-9E1F-9E45F261BB51}" type="sibTrans" cxnId="{64D62289-6348-5B4C-A330-E33804CF4B23}">
      <dgm:prSet/>
      <dgm:spPr/>
      <dgm:t>
        <a:bodyPr/>
        <a:lstStyle/>
        <a:p>
          <a:endParaRPr lang="en-US"/>
        </a:p>
      </dgm:t>
    </dgm:pt>
    <dgm:pt modelId="{A7F9C3AA-3D8F-5147-812C-64ACEE3024C5}">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Nuances</a:t>
          </a:r>
          <a:endParaRPr lang="en-US" dirty="0">
            <a:solidFill>
              <a:srgbClr val="BEAA64"/>
            </a:solidFill>
            <a:latin typeface="Times New Roman"/>
            <a:cs typeface="Times New Roman"/>
          </a:endParaRPr>
        </a:p>
      </dgm:t>
    </dgm:pt>
    <dgm:pt modelId="{A7E2FE91-AD85-2643-8A6A-B7CE7D7B1B42}" type="parTrans" cxnId="{B77C7000-B641-3F4B-8228-4034A2930CA3}">
      <dgm:prSet/>
      <dgm:spPr/>
      <dgm:t>
        <a:bodyPr/>
        <a:lstStyle/>
        <a:p>
          <a:endParaRPr lang="en-US"/>
        </a:p>
      </dgm:t>
    </dgm:pt>
    <dgm:pt modelId="{4D4C7426-188C-6549-B3D7-A0C05D770A87}" type="sibTrans" cxnId="{B77C7000-B641-3F4B-8228-4034A2930CA3}">
      <dgm:prSet/>
      <dgm:spPr/>
      <dgm:t>
        <a:bodyPr/>
        <a:lstStyle/>
        <a:p>
          <a:endParaRPr lang="en-US"/>
        </a:p>
      </dgm:t>
    </dgm:pt>
    <dgm:pt modelId="{ECBBCDBB-ED18-A94E-AFF8-17185F01EC3F}">
      <dgm:prSet phldrT="[Text]"/>
      <dgm:spPr>
        <a:solidFill>
          <a:srgbClr val="204359">
            <a:alpha val="23000"/>
          </a:srgbClr>
        </a:solidFill>
        <a:ln>
          <a:solidFill>
            <a:srgbClr val="BEAA64">
              <a:alpha val="90000"/>
            </a:srgbClr>
          </a:solidFill>
        </a:ln>
      </dgm:spPr>
      <dgm:t>
        <a:bodyPr/>
        <a:lstStyle/>
        <a:p>
          <a:r>
            <a:rPr lang="en-US" dirty="0" smtClean="0">
              <a:solidFill>
                <a:schemeClr val="bg1"/>
              </a:solidFill>
              <a:latin typeface="Times New Roman"/>
              <a:cs typeface="Times New Roman"/>
            </a:rPr>
            <a:t>Groups examine the CCWIP website to understand how various groups are differentially affected.  They examine other CCWIP reports that may be relevant to the outcome.</a:t>
          </a:r>
          <a:endParaRPr lang="en-US" dirty="0">
            <a:solidFill>
              <a:schemeClr val="bg1"/>
            </a:solidFill>
            <a:latin typeface="Times New Roman"/>
            <a:cs typeface="Times New Roman"/>
          </a:endParaRPr>
        </a:p>
      </dgm:t>
    </dgm:pt>
    <dgm:pt modelId="{F7D39567-2542-694A-88D0-39B7A476DEAA}" type="parTrans" cxnId="{BA9CE5FF-048E-354B-AD08-48A9842AECC4}">
      <dgm:prSet/>
      <dgm:spPr/>
      <dgm:t>
        <a:bodyPr/>
        <a:lstStyle/>
        <a:p>
          <a:endParaRPr lang="en-US"/>
        </a:p>
      </dgm:t>
    </dgm:pt>
    <dgm:pt modelId="{3E16053F-33D1-C848-BF16-EF95F4BEA77F}" type="sibTrans" cxnId="{BA9CE5FF-048E-354B-AD08-48A9842AECC4}">
      <dgm:prSet/>
      <dgm:spPr/>
      <dgm:t>
        <a:bodyPr/>
        <a:lstStyle/>
        <a:p>
          <a:endParaRPr lang="en-US"/>
        </a:p>
      </dgm:t>
    </dgm:pt>
    <dgm:pt modelId="{D5C3976C-FC33-404E-9EE7-657B416CA6D9}">
      <dgm:prSet/>
      <dgm:spPr>
        <a:solidFill>
          <a:srgbClr val="204359"/>
        </a:solidFill>
        <a:ln>
          <a:solidFill>
            <a:srgbClr val="BEAA64"/>
          </a:solidFill>
        </a:ln>
      </dgm:spPr>
      <dgm:t>
        <a:bodyPr/>
        <a:lstStyle/>
        <a:p>
          <a:r>
            <a:rPr lang="en-US" dirty="0" smtClean="0">
              <a:solidFill>
                <a:srgbClr val="BEAA64"/>
              </a:solidFill>
              <a:latin typeface="Times New Roman"/>
              <a:cs typeface="Times New Roman"/>
            </a:rPr>
            <a:t>Resources &amp; Barriers</a:t>
          </a:r>
          <a:endParaRPr lang="en-US" dirty="0">
            <a:solidFill>
              <a:srgbClr val="BEAA64"/>
            </a:solidFill>
            <a:latin typeface="Times New Roman"/>
            <a:cs typeface="Times New Roman"/>
          </a:endParaRPr>
        </a:p>
      </dgm:t>
    </dgm:pt>
    <dgm:pt modelId="{5ADE5150-59A3-F540-A980-106BAA5F6EC5}" type="parTrans" cxnId="{7F56B333-400A-1D4C-B654-F8B088471AF5}">
      <dgm:prSet/>
      <dgm:spPr/>
      <dgm:t>
        <a:bodyPr/>
        <a:lstStyle/>
        <a:p>
          <a:endParaRPr lang="en-US"/>
        </a:p>
      </dgm:t>
    </dgm:pt>
    <dgm:pt modelId="{BEBD3EF1-8D44-1C40-A658-7C46447AEDA9}" type="sibTrans" cxnId="{7F56B333-400A-1D4C-B654-F8B088471AF5}">
      <dgm:prSet/>
      <dgm:spPr/>
      <dgm:t>
        <a:bodyPr/>
        <a:lstStyle/>
        <a:p>
          <a:endParaRPr lang="en-US"/>
        </a:p>
      </dgm:t>
    </dgm:pt>
    <dgm:pt modelId="{5A227173-8EA1-BF45-854D-FFB5382D9485}">
      <dgm:prSet/>
      <dgm:spPr>
        <a:solidFill>
          <a:srgbClr val="204359">
            <a:alpha val="19000"/>
          </a:srgbClr>
        </a:solidFill>
        <a:ln>
          <a:solidFill>
            <a:srgbClr val="BEAA64">
              <a:alpha val="90000"/>
            </a:srgbClr>
          </a:solidFill>
        </a:ln>
      </dgm:spPr>
      <dgm:t>
        <a:bodyPr/>
        <a:lstStyle/>
        <a:p>
          <a:r>
            <a:rPr lang="en-US" dirty="0" smtClean="0">
              <a:solidFill>
                <a:schemeClr val="bg1"/>
              </a:solidFill>
              <a:latin typeface="Times New Roman"/>
              <a:cs typeface="Times New Roman"/>
            </a:rPr>
            <a:t>Groups brainstorm county resources available to influence these outcomes or measure proximate outcomes.  They discuss barriers they have encountered in practice to implementing these resources.</a:t>
          </a:r>
          <a:r>
            <a:rPr lang="en-US" dirty="0" smtClean="0">
              <a:solidFill>
                <a:schemeClr val="bg1"/>
              </a:solidFill>
              <a:latin typeface="Times"/>
              <a:cs typeface="Times"/>
            </a:rPr>
            <a:t>.</a:t>
          </a:r>
          <a:endParaRPr lang="en-US" dirty="0">
            <a:solidFill>
              <a:schemeClr val="bg1"/>
            </a:solidFill>
            <a:latin typeface="Times New Roman"/>
            <a:cs typeface="Times New Roman"/>
          </a:endParaRPr>
        </a:p>
      </dgm:t>
    </dgm:pt>
    <dgm:pt modelId="{8E9FA91A-D655-B141-A7BF-C2D6D8167EED}" type="parTrans" cxnId="{D4B7561B-6458-7E4F-AE06-46C40BD3A161}">
      <dgm:prSet/>
      <dgm:spPr/>
      <dgm:t>
        <a:bodyPr/>
        <a:lstStyle/>
        <a:p>
          <a:endParaRPr lang="en-US"/>
        </a:p>
      </dgm:t>
    </dgm:pt>
    <dgm:pt modelId="{67AC4A65-A36A-A74B-9EDE-96443EDF0874}" type="sibTrans" cxnId="{D4B7561B-6458-7E4F-AE06-46C40BD3A161}">
      <dgm:prSet/>
      <dgm:spPr/>
      <dgm:t>
        <a:bodyPr/>
        <a:lstStyle/>
        <a:p>
          <a:endParaRPr lang="en-US"/>
        </a:p>
      </dgm:t>
    </dgm:pt>
    <dgm:pt modelId="{B65EF6C6-0781-B147-9FF5-F3E31717E5F0}" type="pres">
      <dgm:prSet presAssocID="{E68A080B-45C5-9840-AB29-2B3F4AE499E8}" presName="Name0" presStyleCnt="0">
        <dgm:presLayoutVars>
          <dgm:dir/>
          <dgm:animLvl val="lvl"/>
          <dgm:resizeHandles val="exact"/>
        </dgm:presLayoutVars>
      </dgm:prSet>
      <dgm:spPr/>
      <dgm:t>
        <a:bodyPr/>
        <a:lstStyle/>
        <a:p>
          <a:endParaRPr lang="en-US"/>
        </a:p>
      </dgm:t>
    </dgm:pt>
    <dgm:pt modelId="{969C516E-4EDC-D144-8424-048FB9168E0D}" type="pres">
      <dgm:prSet presAssocID="{77D4A385-271B-6845-8355-22C494E975CF}" presName="linNode" presStyleCnt="0"/>
      <dgm:spPr/>
    </dgm:pt>
    <dgm:pt modelId="{D317BE4C-4BBB-2B4C-A751-883C5FF44082}" type="pres">
      <dgm:prSet presAssocID="{77D4A385-271B-6845-8355-22C494E975CF}" presName="parentText" presStyleLbl="node1" presStyleIdx="0" presStyleCnt="3">
        <dgm:presLayoutVars>
          <dgm:chMax val="1"/>
          <dgm:bulletEnabled val="1"/>
        </dgm:presLayoutVars>
      </dgm:prSet>
      <dgm:spPr/>
      <dgm:t>
        <a:bodyPr/>
        <a:lstStyle/>
        <a:p>
          <a:endParaRPr lang="en-US"/>
        </a:p>
      </dgm:t>
    </dgm:pt>
    <dgm:pt modelId="{3C7F1E66-C868-334E-90C2-A553BBE7F1FB}" type="pres">
      <dgm:prSet presAssocID="{77D4A385-271B-6845-8355-22C494E975CF}" presName="descendantText" presStyleLbl="alignAccFollowNode1" presStyleIdx="0" presStyleCnt="3">
        <dgm:presLayoutVars>
          <dgm:bulletEnabled val="1"/>
        </dgm:presLayoutVars>
      </dgm:prSet>
      <dgm:spPr/>
      <dgm:t>
        <a:bodyPr/>
        <a:lstStyle/>
        <a:p>
          <a:endParaRPr lang="en-US"/>
        </a:p>
      </dgm:t>
    </dgm:pt>
    <dgm:pt modelId="{6F8BBDB9-2AA5-DB4C-9CA3-F1B92324D573}" type="pres">
      <dgm:prSet presAssocID="{35676C34-EEE8-DB4E-8FDB-B036D7032118}" presName="sp" presStyleCnt="0"/>
      <dgm:spPr/>
    </dgm:pt>
    <dgm:pt modelId="{C87F2725-8FB1-074A-B33B-6F7EDF645A8E}" type="pres">
      <dgm:prSet presAssocID="{A7F9C3AA-3D8F-5147-812C-64ACEE3024C5}" presName="linNode" presStyleCnt="0"/>
      <dgm:spPr/>
    </dgm:pt>
    <dgm:pt modelId="{55ABE323-D391-B249-8DD8-B0135C3D1C05}" type="pres">
      <dgm:prSet presAssocID="{A7F9C3AA-3D8F-5147-812C-64ACEE3024C5}" presName="parentText" presStyleLbl="node1" presStyleIdx="1" presStyleCnt="3">
        <dgm:presLayoutVars>
          <dgm:chMax val="1"/>
          <dgm:bulletEnabled val="1"/>
        </dgm:presLayoutVars>
      </dgm:prSet>
      <dgm:spPr/>
      <dgm:t>
        <a:bodyPr/>
        <a:lstStyle/>
        <a:p>
          <a:endParaRPr lang="en-US"/>
        </a:p>
      </dgm:t>
    </dgm:pt>
    <dgm:pt modelId="{4361F38D-2C2F-F242-9417-F0A6D4C352BB}" type="pres">
      <dgm:prSet presAssocID="{A7F9C3AA-3D8F-5147-812C-64ACEE3024C5}" presName="descendantText" presStyleLbl="alignAccFollowNode1" presStyleIdx="1" presStyleCnt="3">
        <dgm:presLayoutVars>
          <dgm:bulletEnabled val="1"/>
        </dgm:presLayoutVars>
      </dgm:prSet>
      <dgm:spPr/>
      <dgm:t>
        <a:bodyPr/>
        <a:lstStyle/>
        <a:p>
          <a:endParaRPr lang="en-US"/>
        </a:p>
      </dgm:t>
    </dgm:pt>
    <dgm:pt modelId="{791B423A-FF87-F64B-A0DD-C11EA7CF9B61}" type="pres">
      <dgm:prSet presAssocID="{4D4C7426-188C-6549-B3D7-A0C05D770A87}" presName="sp" presStyleCnt="0"/>
      <dgm:spPr/>
    </dgm:pt>
    <dgm:pt modelId="{098EDD0A-EFA1-D447-BF81-877B7604AD18}" type="pres">
      <dgm:prSet presAssocID="{D5C3976C-FC33-404E-9EE7-657B416CA6D9}" presName="linNode" presStyleCnt="0"/>
      <dgm:spPr/>
    </dgm:pt>
    <dgm:pt modelId="{3D93794D-22DE-D843-A75E-CE08CE48723F}" type="pres">
      <dgm:prSet presAssocID="{D5C3976C-FC33-404E-9EE7-657B416CA6D9}" presName="parentText" presStyleLbl="node1" presStyleIdx="2" presStyleCnt="3">
        <dgm:presLayoutVars>
          <dgm:chMax val="1"/>
          <dgm:bulletEnabled val="1"/>
        </dgm:presLayoutVars>
      </dgm:prSet>
      <dgm:spPr/>
      <dgm:t>
        <a:bodyPr/>
        <a:lstStyle/>
        <a:p>
          <a:endParaRPr lang="en-US"/>
        </a:p>
      </dgm:t>
    </dgm:pt>
    <dgm:pt modelId="{AF74D70C-8546-0F48-ADD2-D639F53BE5EA}" type="pres">
      <dgm:prSet presAssocID="{D5C3976C-FC33-404E-9EE7-657B416CA6D9}" presName="descendantText" presStyleLbl="alignAccFollowNode1" presStyleIdx="2" presStyleCnt="3">
        <dgm:presLayoutVars>
          <dgm:bulletEnabled val="1"/>
        </dgm:presLayoutVars>
      </dgm:prSet>
      <dgm:spPr/>
      <dgm:t>
        <a:bodyPr/>
        <a:lstStyle/>
        <a:p>
          <a:endParaRPr lang="en-US"/>
        </a:p>
      </dgm:t>
    </dgm:pt>
  </dgm:ptLst>
  <dgm:cxnLst>
    <dgm:cxn modelId="{C467892B-9EBF-8146-BEEF-03227BE29E26}" srcId="{E68A080B-45C5-9840-AB29-2B3F4AE499E8}" destId="{77D4A385-271B-6845-8355-22C494E975CF}" srcOrd="0" destOrd="0" parTransId="{BC958D76-094C-284F-8A88-E81A17FCC802}" sibTransId="{35676C34-EEE8-DB4E-8FDB-B036D7032118}"/>
    <dgm:cxn modelId="{7F56B333-400A-1D4C-B654-F8B088471AF5}" srcId="{E68A080B-45C5-9840-AB29-2B3F4AE499E8}" destId="{D5C3976C-FC33-404E-9EE7-657B416CA6D9}" srcOrd="2" destOrd="0" parTransId="{5ADE5150-59A3-F540-A980-106BAA5F6EC5}" sibTransId="{BEBD3EF1-8D44-1C40-A658-7C46447AEDA9}"/>
    <dgm:cxn modelId="{70BE30F2-8673-CF41-9567-6917F1CF56A1}" type="presOf" srcId="{E68A080B-45C5-9840-AB29-2B3F4AE499E8}" destId="{B65EF6C6-0781-B147-9FF5-F3E31717E5F0}" srcOrd="0" destOrd="0" presId="urn:microsoft.com/office/officeart/2005/8/layout/vList5"/>
    <dgm:cxn modelId="{B77C7000-B641-3F4B-8228-4034A2930CA3}" srcId="{E68A080B-45C5-9840-AB29-2B3F4AE499E8}" destId="{A7F9C3AA-3D8F-5147-812C-64ACEE3024C5}" srcOrd="1" destOrd="0" parTransId="{A7E2FE91-AD85-2643-8A6A-B7CE7D7B1B42}" sibTransId="{4D4C7426-188C-6549-B3D7-A0C05D770A87}"/>
    <dgm:cxn modelId="{03137761-3575-0B4C-B45C-C1A8665E8DC2}" type="presOf" srcId="{A7F9C3AA-3D8F-5147-812C-64ACEE3024C5}" destId="{55ABE323-D391-B249-8DD8-B0135C3D1C05}" srcOrd="0" destOrd="0" presId="urn:microsoft.com/office/officeart/2005/8/layout/vList5"/>
    <dgm:cxn modelId="{64D62289-6348-5B4C-A330-E33804CF4B23}" srcId="{77D4A385-271B-6845-8355-22C494E975CF}" destId="{D89F2E18-DCD9-4A45-80F8-31F2374C9791}" srcOrd="0" destOrd="0" parTransId="{99C1B1E8-EC74-0540-BA2C-9E324A843932}" sibTransId="{40531848-13BB-EA44-9E1F-9E45F261BB51}"/>
    <dgm:cxn modelId="{D90E3595-47E2-0645-AB88-DC5CAC0F3AE3}" type="presOf" srcId="{ECBBCDBB-ED18-A94E-AFF8-17185F01EC3F}" destId="{4361F38D-2C2F-F242-9417-F0A6D4C352BB}" srcOrd="0" destOrd="0" presId="urn:microsoft.com/office/officeart/2005/8/layout/vList5"/>
    <dgm:cxn modelId="{D4B7561B-6458-7E4F-AE06-46C40BD3A161}" srcId="{D5C3976C-FC33-404E-9EE7-657B416CA6D9}" destId="{5A227173-8EA1-BF45-854D-FFB5382D9485}" srcOrd="0" destOrd="0" parTransId="{8E9FA91A-D655-B141-A7BF-C2D6D8167EED}" sibTransId="{67AC4A65-A36A-A74B-9EDE-96443EDF0874}"/>
    <dgm:cxn modelId="{212C8C02-83BE-824D-ACB4-68D3F5E3BFC5}" type="presOf" srcId="{D5C3976C-FC33-404E-9EE7-657B416CA6D9}" destId="{3D93794D-22DE-D843-A75E-CE08CE48723F}" srcOrd="0" destOrd="0" presId="urn:microsoft.com/office/officeart/2005/8/layout/vList5"/>
    <dgm:cxn modelId="{65AC2DC4-4536-9D4C-B392-066B141AA43C}" type="presOf" srcId="{D89F2E18-DCD9-4A45-80F8-31F2374C9791}" destId="{3C7F1E66-C868-334E-90C2-A553BBE7F1FB}" srcOrd="0" destOrd="0" presId="urn:microsoft.com/office/officeart/2005/8/layout/vList5"/>
    <dgm:cxn modelId="{0E9C8C27-B2AC-A643-9845-9F69F4997628}" type="presOf" srcId="{77D4A385-271B-6845-8355-22C494E975CF}" destId="{D317BE4C-4BBB-2B4C-A751-883C5FF44082}" srcOrd="0" destOrd="0" presId="urn:microsoft.com/office/officeart/2005/8/layout/vList5"/>
    <dgm:cxn modelId="{6B5CAC79-494B-0A44-BA1C-B70F5EA14670}" type="presOf" srcId="{5A227173-8EA1-BF45-854D-FFB5382D9485}" destId="{AF74D70C-8546-0F48-ADD2-D639F53BE5EA}" srcOrd="0" destOrd="0" presId="urn:microsoft.com/office/officeart/2005/8/layout/vList5"/>
    <dgm:cxn modelId="{BA9CE5FF-048E-354B-AD08-48A9842AECC4}" srcId="{A7F9C3AA-3D8F-5147-812C-64ACEE3024C5}" destId="{ECBBCDBB-ED18-A94E-AFF8-17185F01EC3F}" srcOrd="0" destOrd="0" parTransId="{F7D39567-2542-694A-88D0-39B7A476DEAA}" sibTransId="{3E16053F-33D1-C848-BF16-EF95F4BEA77F}"/>
    <dgm:cxn modelId="{F1D80499-AAAB-C949-B4BD-1530A0C5A1BD}" type="presParOf" srcId="{B65EF6C6-0781-B147-9FF5-F3E31717E5F0}" destId="{969C516E-4EDC-D144-8424-048FB9168E0D}" srcOrd="0" destOrd="0" presId="urn:microsoft.com/office/officeart/2005/8/layout/vList5"/>
    <dgm:cxn modelId="{0FD345E0-B9F0-B24E-88DE-D435BDB66EC7}" type="presParOf" srcId="{969C516E-4EDC-D144-8424-048FB9168E0D}" destId="{D317BE4C-4BBB-2B4C-A751-883C5FF44082}" srcOrd="0" destOrd="0" presId="urn:microsoft.com/office/officeart/2005/8/layout/vList5"/>
    <dgm:cxn modelId="{6CB0298A-1D88-6443-A284-B476E38D9642}" type="presParOf" srcId="{969C516E-4EDC-D144-8424-048FB9168E0D}" destId="{3C7F1E66-C868-334E-90C2-A553BBE7F1FB}" srcOrd="1" destOrd="0" presId="urn:microsoft.com/office/officeart/2005/8/layout/vList5"/>
    <dgm:cxn modelId="{09CF2F2A-339D-D842-9A05-0014CB236F27}" type="presParOf" srcId="{B65EF6C6-0781-B147-9FF5-F3E31717E5F0}" destId="{6F8BBDB9-2AA5-DB4C-9CA3-F1B92324D573}" srcOrd="1" destOrd="0" presId="urn:microsoft.com/office/officeart/2005/8/layout/vList5"/>
    <dgm:cxn modelId="{28D8BCAD-0A65-B74D-8C6D-421F4ECD34C7}" type="presParOf" srcId="{B65EF6C6-0781-B147-9FF5-F3E31717E5F0}" destId="{C87F2725-8FB1-074A-B33B-6F7EDF645A8E}" srcOrd="2" destOrd="0" presId="urn:microsoft.com/office/officeart/2005/8/layout/vList5"/>
    <dgm:cxn modelId="{22EED756-0AC2-FB46-A485-5543A3E7E62E}" type="presParOf" srcId="{C87F2725-8FB1-074A-B33B-6F7EDF645A8E}" destId="{55ABE323-D391-B249-8DD8-B0135C3D1C05}" srcOrd="0" destOrd="0" presId="urn:microsoft.com/office/officeart/2005/8/layout/vList5"/>
    <dgm:cxn modelId="{34FCDB78-5319-E642-9A1A-8871F8B4F4C0}" type="presParOf" srcId="{C87F2725-8FB1-074A-B33B-6F7EDF645A8E}" destId="{4361F38D-2C2F-F242-9417-F0A6D4C352BB}" srcOrd="1" destOrd="0" presId="urn:microsoft.com/office/officeart/2005/8/layout/vList5"/>
    <dgm:cxn modelId="{6ADE3710-3060-E740-8299-60EA48C92B09}" type="presParOf" srcId="{B65EF6C6-0781-B147-9FF5-F3E31717E5F0}" destId="{791B423A-FF87-F64B-A0DD-C11EA7CF9B61}" srcOrd="3" destOrd="0" presId="urn:microsoft.com/office/officeart/2005/8/layout/vList5"/>
    <dgm:cxn modelId="{56F0ECF3-2BDB-CB44-97B5-CE87A562246F}" type="presParOf" srcId="{B65EF6C6-0781-B147-9FF5-F3E31717E5F0}" destId="{098EDD0A-EFA1-D447-BF81-877B7604AD18}" srcOrd="4" destOrd="0" presId="urn:microsoft.com/office/officeart/2005/8/layout/vList5"/>
    <dgm:cxn modelId="{FD2ACF6F-72D5-D542-95E5-3CD382ABD0FA}" type="presParOf" srcId="{098EDD0A-EFA1-D447-BF81-877B7604AD18}" destId="{3D93794D-22DE-D843-A75E-CE08CE48723F}" srcOrd="0" destOrd="0" presId="urn:microsoft.com/office/officeart/2005/8/layout/vList5"/>
    <dgm:cxn modelId="{B3A26EDD-56C2-174E-AD77-EDAC4373124C}" type="presParOf" srcId="{098EDD0A-EFA1-D447-BF81-877B7604AD18}" destId="{AF74D70C-8546-0F48-ADD2-D639F53BE5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A080B-45C5-9840-AB29-2B3F4AE499E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77D4A385-271B-6845-8355-22C494E975CF}">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Outcome</a:t>
          </a:r>
          <a:endParaRPr lang="en-US" dirty="0">
            <a:solidFill>
              <a:srgbClr val="BEAA64"/>
            </a:solidFill>
            <a:latin typeface="Times New Roman"/>
            <a:cs typeface="Times New Roman"/>
          </a:endParaRPr>
        </a:p>
      </dgm:t>
    </dgm:pt>
    <dgm:pt modelId="{BC958D76-094C-284F-8A88-E81A17FCC802}" type="parTrans" cxnId="{C467892B-9EBF-8146-BEEF-03227BE29E26}">
      <dgm:prSet/>
      <dgm:spPr/>
      <dgm:t>
        <a:bodyPr/>
        <a:lstStyle/>
        <a:p>
          <a:endParaRPr lang="en-US"/>
        </a:p>
      </dgm:t>
    </dgm:pt>
    <dgm:pt modelId="{35676C34-EEE8-DB4E-8FDB-B036D7032118}" type="sibTrans" cxnId="{C467892B-9EBF-8146-BEEF-03227BE29E26}">
      <dgm:prSet/>
      <dgm:spPr/>
      <dgm:t>
        <a:bodyPr/>
        <a:lstStyle/>
        <a:p>
          <a:endParaRPr lang="en-US"/>
        </a:p>
      </dgm:t>
    </dgm:pt>
    <dgm:pt modelId="{D89F2E18-DCD9-4A45-80F8-31F2374C9791}">
      <dgm:prSet phldrT="[Text]"/>
      <dgm:spPr>
        <a:solidFill>
          <a:srgbClr val="204359">
            <a:alpha val="17000"/>
          </a:srgbClr>
        </a:solidFill>
        <a:ln>
          <a:solidFill>
            <a:srgbClr val="BEAA64">
              <a:alpha val="90000"/>
            </a:srgbClr>
          </a:solidFill>
        </a:ln>
      </dgm:spPr>
      <dgm:t>
        <a:bodyPr/>
        <a:lstStyle/>
        <a:p>
          <a:r>
            <a:rPr lang="en-US" dirty="0" smtClean="0">
              <a:solidFill>
                <a:schemeClr val="bg1"/>
              </a:solidFill>
              <a:latin typeface="Times New Roman"/>
              <a:cs typeface="Times New Roman"/>
            </a:rPr>
            <a:t>CFSR3 Measure P4: Re-entry to foster care  </a:t>
          </a:r>
          <a:endParaRPr lang="en-US" dirty="0">
            <a:solidFill>
              <a:schemeClr val="bg1"/>
            </a:solidFill>
            <a:latin typeface="Times New Roman"/>
            <a:cs typeface="Times New Roman"/>
          </a:endParaRPr>
        </a:p>
      </dgm:t>
    </dgm:pt>
    <dgm:pt modelId="{99C1B1E8-EC74-0540-BA2C-9E324A843932}" type="parTrans" cxnId="{64D62289-6348-5B4C-A330-E33804CF4B23}">
      <dgm:prSet/>
      <dgm:spPr/>
      <dgm:t>
        <a:bodyPr/>
        <a:lstStyle/>
        <a:p>
          <a:endParaRPr lang="en-US"/>
        </a:p>
      </dgm:t>
    </dgm:pt>
    <dgm:pt modelId="{40531848-13BB-EA44-9E1F-9E45F261BB51}" type="sibTrans" cxnId="{64D62289-6348-5B4C-A330-E33804CF4B23}">
      <dgm:prSet/>
      <dgm:spPr/>
      <dgm:t>
        <a:bodyPr/>
        <a:lstStyle/>
        <a:p>
          <a:endParaRPr lang="en-US"/>
        </a:p>
      </dgm:t>
    </dgm:pt>
    <dgm:pt modelId="{A7F9C3AA-3D8F-5147-812C-64ACEE3024C5}">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Nuances</a:t>
          </a:r>
          <a:endParaRPr lang="en-US" dirty="0">
            <a:solidFill>
              <a:srgbClr val="BEAA64"/>
            </a:solidFill>
            <a:latin typeface="Times New Roman"/>
            <a:cs typeface="Times New Roman"/>
          </a:endParaRPr>
        </a:p>
      </dgm:t>
    </dgm:pt>
    <dgm:pt modelId="{A7E2FE91-AD85-2643-8A6A-B7CE7D7B1B42}" type="parTrans" cxnId="{B77C7000-B641-3F4B-8228-4034A2930CA3}">
      <dgm:prSet/>
      <dgm:spPr/>
      <dgm:t>
        <a:bodyPr/>
        <a:lstStyle/>
        <a:p>
          <a:endParaRPr lang="en-US"/>
        </a:p>
      </dgm:t>
    </dgm:pt>
    <dgm:pt modelId="{4D4C7426-188C-6549-B3D7-A0C05D770A87}" type="sibTrans" cxnId="{B77C7000-B641-3F4B-8228-4034A2930CA3}">
      <dgm:prSet/>
      <dgm:spPr/>
      <dgm:t>
        <a:bodyPr/>
        <a:lstStyle/>
        <a:p>
          <a:endParaRPr lang="en-US"/>
        </a:p>
      </dgm:t>
    </dgm:pt>
    <dgm:pt modelId="{ECBBCDBB-ED18-A94E-AFF8-17185F01EC3F}">
      <dgm:prSet phldrT="[Text]"/>
      <dgm:spPr>
        <a:solidFill>
          <a:srgbClr val="204359">
            <a:alpha val="23000"/>
          </a:srgbClr>
        </a:solidFill>
        <a:ln>
          <a:solidFill>
            <a:srgbClr val="BEAA64">
              <a:alpha val="90000"/>
            </a:srgbClr>
          </a:solidFill>
        </a:ln>
      </dgm:spPr>
      <dgm:t>
        <a:bodyPr/>
        <a:lstStyle/>
        <a:p>
          <a:r>
            <a:rPr lang="en-US" dirty="0" smtClean="0">
              <a:solidFill>
                <a:schemeClr val="bg1"/>
              </a:solidFill>
              <a:latin typeface="Times New Roman"/>
              <a:cs typeface="Times New Roman"/>
            </a:rPr>
            <a:t>Re-entry rates are highest among children 0-3 and those placed in FFAs.</a:t>
          </a:r>
          <a:endParaRPr lang="en-US" dirty="0">
            <a:solidFill>
              <a:schemeClr val="bg1"/>
            </a:solidFill>
            <a:latin typeface="Times New Roman"/>
            <a:cs typeface="Times New Roman"/>
          </a:endParaRPr>
        </a:p>
      </dgm:t>
    </dgm:pt>
    <dgm:pt modelId="{F7D39567-2542-694A-88D0-39B7A476DEAA}" type="parTrans" cxnId="{BA9CE5FF-048E-354B-AD08-48A9842AECC4}">
      <dgm:prSet/>
      <dgm:spPr/>
      <dgm:t>
        <a:bodyPr/>
        <a:lstStyle/>
        <a:p>
          <a:endParaRPr lang="en-US"/>
        </a:p>
      </dgm:t>
    </dgm:pt>
    <dgm:pt modelId="{3E16053F-33D1-C848-BF16-EF95F4BEA77F}" type="sibTrans" cxnId="{BA9CE5FF-048E-354B-AD08-48A9842AECC4}">
      <dgm:prSet/>
      <dgm:spPr/>
      <dgm:t>
        <a:bodyPr/>
        <a:lstStyle/>
        <a:p>
          <a:endParaRPr lang="en-US"/>
        </a:p>
      </dgm:t>
    </dgm:pt>
    <dgm:pt modelId="{D5C3976C-FC33-404E-9EE7-657B416CA6D9}">
      <dgm:prSet/>
      <dgm:spPr>
        <a:solidFill>
          <a:srgbClr val="204359"/>
        </a:solidFill>
        <a:ln>
          <a:solidFill>
            <a:srgbClr val="BEAA64"/>
          </a:solidFill>
        </a:ln>
      </dgm:spPr>
      <dgm:t>
        <a:bodyPr/>
        <a:lstStyle/>
        <a:p>
          <a:r>
            <a:rPr lang="en-US" dirty="0" smtClean="0">
              <a:solidFill>
                <a:srgbClr val="BEAA64"/>
              </a:solidFill>
              <a:latin typeface="Times New Roman"/>
              <a:cs typeface="Times New Roman"/>
            </a:rPr>
            <a:t>Resources &amp; Barriers</a:t>
          </a:r>
          <a:endParaRPr lang="en-US" dirty="0">
            <a:solidFill>
              <a:srgbClr val="BEAA64"/>
            </a:solidFill>
            <a:latin typeface="Times New Roman"/>
            <a:cs typeface="Times New Roman"/>
          </a:endParaRPr>
        </a:p>
      </dgm:t>
    </dgm:pt>
    <dgm:pt modelId="{5ADE5150-59A3-F540-A980-106BAA5F6EC5}" type="parTrans" cxnId="{7F56B333-400A-1D4C-B654-F8B088471AF5}">
      <dgm:prSet/>
      <dgm:spPr/>
      <dgm:t>
        <a:bodyPr/>
        <a:lstStyle/>
        <a:p>
          <a:endParaRPr lang="en-US"/>
        </a:p>
      </dgm:t>
    </dgm:pt>
    <dgm:pt modelId="{BEBD3EF1-8D44-1C40-A658-7C46447AEDA9}" type="sibTrans" cxnId="{7F56B333-400A-1D4C-B654-F8B088471AF5}">
      <dgm:prSet/>
      <dgm:spPr/>
      <dgm:t>
        <a:bodyPr/>
        <a:lstStyle/>
        <a:p>
          <a:endParaRPr lang="en-US"/>
        </a:p>
      </dgm:t>
    </dgm:pt>
    <dgm:pt modelId="{5A227173-8EA1-BF45-854D-FFB5382D9485}">
      <dgm:prSet/>
      <dgm:spPr>
        <a:solidFill>
          <a:srgbClr val="204359">
            <a:alpha val="19000"/>
          </a:srgbClr>
        </a:solidFill>
        <a:ln>
          <a:solidFill>
            <a:srgbClr val="BEAA64">
              <a:alpha val="90000"/>
            </a:srgbClr>
          </a:solidFill>
        </a:ln>
      </dgm:spPr>
      <dgm:t>
        <a:bodyPr/>
        <a:lstStyle/>
        <a:p>
          <a:r>
            <a:rPr lang="en-US" dirty="0" smtClean="0">
              <a:solidFill>
                <a:schemeClr val="bg1"/>
              </a:solidFill>
              <a:latin typeface="Times New Roman"/>
              <a:cs typeface="Times New Roman"/>
            </a:rPr>
            <a:t>Are there programs that focus on parenting classes and/or visitation with children 0-3?</a:t>
          </a:r>
          <a:endParaRPr lang="en-US" dirty="0">
            <a:solidFill>
              <a:schemeClr val="bg1"/>
            </a:solidFill>
            <a:latin typeface="Times New Roman"/>
            <a:cs typeface="Times New Roman"/>
          </a:endParaRPr>
        </a:p>
      </dgm:t>
    </dgm:pt>
    <dgm:pt modelId="{8E9FA91A-D655-B141-A7BF-C2D6D8167EED}" type="parTrans" cxnId="{D4B7561B-6458-7E4F-AE06-46C40BD3A161}">
      <dgm:prSet/>
      <dgm:spPr/>
      <dgm:t>
        <a:bodyPr/>
        <a:lstStyle/>
        <a:p>
          <a:endParaRPr lang="en-US"/>
        </a:p>
      </dgm:t>
    </dgm:pt>
    <dgm:pt modelId="{67AC4A65-A36A-A74B-9EDE-96443EDF0874}" type="sibTrans" cxnId="{D4B7561B-6458-7E4F-AE06-46C40BD3A161}">
      <dgm:prSet/>
      <dgm:spPr/>
      <dgm:t>
        <a:bodyPr/>
        <a:lstStyle/>
        <a:p>
          <a:endParaRPr lang="en-US"/>
        </a:p>
      </dgm:t>
    </dgm:pt>
    <dgm:pt modelId="{19F827B1-7E4F-FA42-96EB-B3897E3A78C0}">
      <dgm:prSet phldrT="[Text]"/>
      <dgm:spPr>
        <a:solidFill>
          <a:srgbClr val="204359">
            <a:alpha val="23000"/>
          </a:srgbClr>
        </a:solidFill>
        <a:ln>
          <a:solidFill>
            <a:srgbClr val="BEAA64">
              <a:alpha val="90000"/>
            </a:srgbClr>
          </a:solidFill>
        </a:ln>
      </dgm:spPr>
      <dgm:t>
        <a:bodyPr/>
        <a:lstStyle/>
        <a:p>
          <a:r>
            <a:rPr lang="en-US" dirty="0" smtClean="0">
              <a:solidFill>
                <a:schemeClr val="bg1"/>
              </a:solidFill>
              <a:latin typeface="Times New Roman"/>
              <a:cs typeface="Times New Roman"/>
            </a:rPr>
            <a:t>Other relevant reports: Case Service Components, Placement Stability, Median LOS, Home/Placement Distances, Timely Caseworker Visits</a:t>
          </a:r>
          <a:endParaRPr lang="en-US" dirty="0">
            <a:solidFill>
              <a:schemeClr val="bg1"/>
            </a:solidFill>
            <a:latin typeface="Times New Roman"/>
            <a:cs typeface="Times New Roman"/>
          </a:endParaRPr>
        </a:p>
      </dgm:t>
    </dgm:pt>
    <dgm:pt modelId="{DEF762E2-BE08-8F46-846F-0FFC93C7FE55}" type="parTrans" cxnId="{5EC6CCCC-749F-2142-8CEE-F08A5B71277F}">
      <dgm:prSet/>
      <dgm:spPr/>
      <dgm:t>
        <a:bodyPr/>
        <a:lstStyle/>
        <a:p>
          <a:endParaRPr lang="en-US"/>
        </a:p>
      </dgm:t>
    </dgm:pt>
    <dgm:pt modelId="{3466C0E4-8758-D248-9519-FB22CAFF6EB0}" type="sibTrans" cxnId="{5EC6CCCC-749F-2142-8CEE-F08A5B71277F}">
      <dgm:prSet/>
      <dgm:spPr/>
      <dgm:t>
        <a:bodyPr/>
        <a:lstStyle/>
        <a:p>
          <a:endParaRPr lang="en-US"/>
        </a:p>
      </dgm:t>
    </dgm:pt>
    <dgm:pt modelId="{0F1F53D8-9357-2140-A557-61044B45B262}">
      <dgm:prSet phldrT="[Text]"/>
      <dgm:spPr>
        <a:solidFill>
          <a:srgbClr val="204359">
            <a:alpha val="23000"/>
          </a:srgbClr>
        </a:solidFill>
        <a:ln>
          <a:solidFill>
            <a:srgbClr val="BEAA64">
              <a:alpha val="90000"/>
            </a:srgbClr>
          </a:solidFill>
        </a:ln>
      </dgm:spPr>
      <dgm:t>
        <a:bodyPr/>
        <a:lstStyle/>
        <a:p>
          <a:endParaRPr lang="en-US" dirty="0">
            <a:solidFill>
              <a:schemeClr val="bg1"/>
            </a:solidFill>
            <a:latin typeface="Times New Roman"/>
            <a:cs typeface="Times New Roman"/>
          </a:endParaRPr>
        </a:p>
      </dgm:t>
    </dgm:pt>
    <dgm:pt modelId="{F165BD6E-39EE-7649-8F17-B3E0A1959905}" type="parTrans" cxnId="{443095BA-6084-2848-B825-3D6D98737A1B}">
      <dgm:prSet/>
      <dgm:spPr/>
      <dgm:t>
        <a:bodyPr/>
        <a:lstStyle/>
        <a:p>
          <a:endParaRPr lang="en-US"/>
        </a:p>
      </dgm:t>
    </dgm:pt>
    <dgm:pt modelId="{4492AD6B-3EBA-DF41-B4F4-242C2C869A84}" type="sibTrans" cxnId="{443095BA-6084-2848-B825-3D6D98737A1B}">
      <dgm:prSet/>
      <dgm:spPr/>
      <dgm:t>
        <a:bodyPr/>
        <a:lstStyle/>
        <a:p>
          <a:endParaRPr lang="en-US"/>
        </a:p>
      </dgm:t>
    </dgm:pt>
    <dgm:pt modelId="{851ED17E-2EBC-6549-B1FD-B94769F12317}">
      <dgm:prSet/>
      <dgm:spPr>
        <a:solidFill>
          <a:srgbClr val="204359">
            <a:alpha val="19000"/>
          </a:srgbClr>
        </a:solidFill>
        <a:ln>
          <a:solidFill>
            <a:srgbClr val="BEAA64">
              <a:alpha val="90000"/>
            </a:srgbClr>
          </a:solidFill>
        </a:ln>
      </dgm:spPr>
      <dgm:t>
        <a:bodyPr/>
        <a:lstStyle/>
        <a:p>
          <a:r>
            <a:rPr lang="en-US" dirty="0" smtClean="0">
              <a:solidFill>
                <a:schemeClr val="bg1"/>
              </a:solidFill>
              <a:latin typeface="Times New Roman"/>
              <a:cs typeface="Times New Roman"/>
            </a:rPr>
            <a:t>Do children placed in FFAs have higher needs?  How are families that are reunified with these children supported in providing for their needs?</a:t>
          </a:r>
          <a:endParaRPr lang="en-US" dirty="0">
            <a:solidFill>
              <a:schemeClr val="bg1"/>
            </a:solidFill>
            <a:latin typeface="Times New Roman"/>
            <a:cs typeface="Times New Roman"/>
          </a:endParaRPr>
        </a:p>
      </dgm:t>
    </dgm:pt>
    <dgm:pt modelId="{90220065-F5AF-EC40-A32B-4DB5948CEA9F}" type="parTrans" cxnId="{FEA20B05-9632-B44A-A36F-2579A0A14BA0}">
      <dgm:prSet/>
      <dgm:spPr/>
      <dgm:t>
        <a:bodyPr/>
        <a:lstStyle/>
        <a:p>
          <a:endParaRPr lang="en-US"/>
        </a:p>
      </dgm:t>
    </dgm:pt>
    <dgm:pt modelId="{4F515974-7180-FB45-ABD1-DA7766DDCCB6}" type="sibTrans" cxnId="{FEA20B05-9632-B44A-A36F-2579A0A14BA0}">
      <dgm:prSet/>
      <dgm:spPr/>
      <dgm:t>
        <a:bodyPr/>
        <a:lstStyle/>
        <a:p>
          <a:endParaRPr lang="en-US"/>
        </a:p>
      </dgm:t>
    </dgm:pt>
    <dgm:pt modelId="{BFF173C1-B7F3-B44C-B79B-57AF7DB94143}">
      <dgm:prSet/>
      <dgm:spPr>
        <a:solidFill>
          <a:srgbClr val="204359">
            <a:alpha val="19000"/>
          </a:srgbClr>
        </a:solidFill>
        <a:ln>
          <a:solidFill>
            <a:srgbClr val="BEAA64">
              <a:alpha val="90000"/>
            </a:srgbClr>
          </a:solidFill>
        </a:ln>
      </dgm:spPr>
      <dgm:t>
        <a:bodyPr/>
        <a:lstStyle/>
        <a:p>
          <a:endParaRPr lang="en-US" dirty="0">
            <a:solidFill>
              <a:schemeClr val="bg1"/>
            </a:solidFill>
            <a:latin typeface="Times New Roman"/>
            <a:cs typeface="Times New Roman"/>
          </a:endParaRPr>
        </a:p>
      </dgm:t>
    </dgm:pt>
    <dgm:pt modelId="{E2729937-1C59-6141-B3F1-2CA6DC47260E}" type="parTrans" cxnId="{CFA257F3-B599-044D-842C-3A09DB7BC364}">
      <dgm:prSet/>
      <dgm:spPr/>
      <dgm:t>
        <a:bodyPr/>
        <a:lstStyle/>
        <a:p>
          <a:endParaRPr lang="en-US"/>
        </a:p>
      </dgm:t>
    </dgm:pt>
    <dgm:pt modelId="{46EE7321-2AA6-6049-96C0-D00B71D83A90}" type="sibTrans" cxnId="{CFA257F3-B599-044D-842C-3A09DB7BC364}">
      <dgm:prSet/>
      <dgm:spPr/>
      <dgm:t>
        <a:bodyPr/>
        <a:lstStyle/>
        <a:p>
          <a:endParaRPr lang="en-US"/>
        </a:p>
      </dgm:t>
    </dgm:pt>
    <dgm:pt modelId="{B65EF6C6-0781-B147-9FF5-F3E31717E5F0}" type="pres">
      <dgm:prSet presAssocID="{E68A080B-45C5-9840-AB29-2B3F4AE499E8}" presName="Name0" presStyleCnt="0">
        <dgm:presLayoutVars>
          <dgm:dir/>
          <dgm:animLvl val="lvl"/>
          <dgm:resizeHandles val="exact"/>
        </dgm:presLayoutVars>
      </dgm:prSet>
      <dgm:spPr/>
      <dgm:t>
        <a:bodyPr/>
        <a:lstStyle/>
        <a:p>
          <a:endParaRPr lang="en-US"/>
        </a:p>
      </dgm:t>
    </dgm:pt>
    <dgm:pt modelId="{969C516E-4EDC-D144-8424-048FB9168E0D}" type="pres">
      <dgm:prSet presAssocID="{77D4A385-271B-6845-8355-22C494E975CF}" presName="linNode" presStyleCnt="0"/>
      <dgm:spPr/>
    </dgm:pt>
    <dgm:pt modelId="{D317BE4C-4BBB-2B4C-A751-883C5FF44082}" type="pres">
      <dgm:prSet presAssocID="{77D4A385-271B-6845-8355-22C494E975CF}" presName="parentText" presStyleLbl="node1" presStyleIdx="0" presStyleCnt="3">
        <dgm:presLayoutVars>
          <dgm:chMax val="1"/>
          <dgm:bulletEnabled val="1"/>
        </dgm:presLayoutVars>
      </dgm:prSet>
      <dgm:spPr/>
      <dgm:t>
        <a:bodyPr/>
        <a:lstStyle/>
        <a:p>
          <a:endParaRPr lang="en-US"/>
        </a:p>
      </dgm:t>
    </dgm:pt>
    <dgm:pt modelId="{3C7F1E66-C868-334E-90C2-A553BBE7F1FB}" type="pres">
      <dgm:prSet presAssocID="{77D4A385-271B-6845-8355-22C494E975CF}" presName="descendantText" presStyleLbl="alignAccFollowNode1" presStyleIdx="0" presStyleCnt="3">
        <dgm:presLayoutVars>
          <dgm:bulletEnabled val="1"/>
        </dgm:presLayoutVars>
      </dgm:prSet>
      <dgm:spPr/>
      <dgm:t>
        <a:bodyPr/>
        <a:lstStyle/>
        <a:p>
          <a:endParaRPr lang="en-US"/>
        </a:p>
      </dgm:t>
    </dgm:pt>
    <dgm:pt modelId="{6F8BBDB9-2AA5-DB4C-9CA3-F1B92324D573}" type="pres">
      <dgm:prSet presAssocID="{35676C34-EEE8-DB4E-8FDB-B036D7032118}" presName="sp" presStyleCnt="0"/>
      <dgm:spPr/>
    </dgm:pt>
    <dgm:pt modelId="{C87F2725-8FB1-074A-B33B-6F7EDF645A8E}" type="pres">
      <dgm:prSet presAssocID="{A7F9C3AA-3D8F-5147-812C-64ACEE3024C5}" presName="linNode" presStyleCnt="0"/>
      <dgm:spPr/>
    </dgm:pt>
    <dgm:pt modelId="{55ABE323-D391-B249-8DD8-B0135C3D1C05}" type="pres">
      <dgm:prSet presAssocID="{A7F9C3AA-3D8F-5147-812C-64ACEE3024C5}" presName="parentText" presStyleLbl="node1" presStyleIdx="1" presStyleCnt="3">
        <dgm:presLayoutVars>
          <dgm:chMax val="1"/>
          <dgm:bulletEnabled val="1"/>
        </dgm:presLayoutVars>
      </dgm:prSet>
      <dgm:spPr/>
      <dgm:t>
        <a:bodyPr/>
        <a:lstStyle/>
        <a:p>
          <a:endParaRPr lang="en-US"/>
        </a:p>
      </dgm:t>
    </dgm:pt>
    <dgm:pt modelId="{4361F38D-2C2F-F242-9417-F0A6D4C352BB}" type="pres">
      <dgm:prSet presAssocID="{A7F9C3AA-3D8F-5147-812C-64ACEE3024C5}" presName="descendantText" presStyleLbl="alignAccFollowNode1" presStyleIdx="1" presStyleCnt="3">
        <dgm:presLayoutVars>
          <dgm:bulletEnabled val="1"/>
        </dgm:presLayoutVars>
      </dgm:prSet>
      <dgm:spPr/>
      <dgm:t>
        <a:bodyPr/>
        <a:lstStyle/>
        <a:p>
          <a:endParaRPr lang="en-US"/>
        </a:p>
      </dgm:t>
    </dgm:pt>
    <dgm:pt modelId="{791B423A-FF87-F64B-A0DD-C11EA7CF9B61}" type="pres">
      <dgm:prSet presAssocID="{4D4C7426-188C-6549-B3D7-A0C05D770A87}" presName="sp" presStyleCnt="0"/>
      <dgm:spPr/>
    </dgm:pt>
    <dgm:pt modelId="{098EDD0A-EFA1-D447-BF81-877B7604AD18}" type="pres">
      <dgm:prSet presAssocID="{D5C3976C-FC33-404E-9EE7-657B416CA6D9}" presName="linNode" presStyleCnt="0"/>
      <dgm:spPr/>
    </dgm:pt>
    <dgm:pt modelId="{3D93794D-22DE-D843-A75E-CE08CE48723F}" type="pres">
      <dgm:prSet presAssocID="{D5C3976C-FC33-404E-9EE7-657B416CA6D9}" presName="parentText" presStyleLbl="node1" presStyleIdx="2" presStyleCnt="3">
        <dgm:presLayoutVars>
          <dgm:chMax val="1"/>
          <dgm:bulletEnabled val="1"/>
        </dgm:presLayoutVars>
      </dgm:prSet>
      <dgm:spPr/>
      <dgm:t>
        <a:bodyPr/>
        <a:lstStyle/>
        <a:p>
          <a:endParaRPr lang="en-US"/>
        </a:p>
      </dgm:t>
    </dgm:pt>
    <dgm:pt modelId="{AF74D70C-8546-0F48-ADD2-D639F53BE5EA}" type="pres">
      <dgm:prSet presAssocID="{D5C3976C-FC33-404E-9EE7-657B416CA6D9}" presName="descendantText" presStyleLbl="alignAccFollowNode1" presStyleIdx="2" presStyleCnt="3">
        <dgm:presLayoutVars>
          <dgm:bulletEnabled val="1"/>
        </dgm:presLayoutVars>
      </dgm:prSet>
      <dgm:spPr/>
      <dgm:t>
        <a:bodyPr/>
        <a:lstStyle/>
        <a:p>
          <a:endParaRPr lang="en-US"/>
        </a:p>
      </dgm:t>
    </dgm:pt>
  </dgm:ptLst>
  <dgm:cxnLst>
    <dgm:cxn modelId="{8CEB2CE2-295D-7D4D-8BFD-AAD649FCB178}" type="presOf" srcId="{0F1F53D8-9357-2140-A557-61044B45B262}" destId="{4361F38D-2C2F-F242-9417-F0A6D4C352BB}" srcOrd="0" destOrd="1" presId="urn:microsoft.com/office/officeart/2005/8/layout/vList5"/>
    <dgm:cxn modelId="{72EA7EE6-08C2-3941-8500-326D2D5F16DB}" type="presOf" srcId="{BFF173C1-B7F3-B44C-B79B-57AF7DB94143}" destId="{AF74D70C-8546-0F48-ADD2-D639F53BE5EA}" srcOrd="0" destOrd="1" presId="urn:microsoft.com/office/officeart/2005/8/layout/vList5"/>
    <dgm:cxn modelId="{5E544075-0442-6D43-814A-A127EDD432CE}" type="presOf" srcId="{77D4A385-271B-6845-8355-22C494E975CF}" destId="{D317BE4C-4BBB-2B4C-A751-883C5FF44082}" srcOrd="0" destOrd="0" presId="urn:microsoft.com/office/officeart/2005/8/layout/vList5"/>
    <dgm:cxn modelId="{434EAD8F-EDCE-974E-9BC2-3A8FB1D523C1}" type="presOf" srcId="{E68A080B-45C5-9840-AB29-2B3F4AE499E8}" destId="{B65EF6C6-0781-B147-9FF5-F3E31717E5F0}" srcOrd="0" destOrd="0" presId="urn:microsoft.com/office/officeart/2005/8/layout/vList5"/>
    <dgm:cxn modelId="{52DA224A-B135-074D-9930-EA232A2C04DD}" type="presOf" srcId="{5A227173-8EA1-BF45-854D-FFB5382D9485}" destId="{AF74D70C-8546-0F48-ADD2-D639F53BE5EA}" srcOrd="0" destOrd="0" presId="urn:microsoft.com/office/officeart/2005/8/layout/vList5"/>
    <dgm:cxn modelId="{CFA257F3-B599-044D-842C-3A09DB7BC364}" srcId="{D5C3976C-FC33-404E-9EE7-657B416CA6D9}" destId="{BFF173C1-B7F3-B44C-B79B-57AF7DB94143}" srcOrd="1" destOrd="0" parTransId="{E2729937-1C59-6141-B3F1-2CA6DC47260E}" sibTransId="{46EE7321-2AA6-6049-96C0-D00B71D83A90}"/>
    <dgm:cxn modelId="{BA9CE5FF-048E-354B-AD08-48A9842AECC4}" srcId="{A7F9C3AA-3D8F-5147-812C-64ACEE3024C5}" destId="{ECBBCDBB-ED18-A94E-AFF8-17185F01EC3F}" srcOrd="0" destOrd="0" parTransId="{F7D39567-2542-694A-88D0-39B7A476DEAA}" sibTransId="{3E16053F-33D1-C848-BF16-EF95F4BEA77F}"/>
    <dgm:cxn modelId="{5EC6CCCC-749F-2142-8CEE-F08A5B71277F}" srcId="{A7F9C3AA-3D8F-5147-812C-64ACEE3024C5}" destId="{19F827B1-7E4F-FA42-96EB-B3897E3A78C0}" srcOrd="2" destOrd="0" parTransId="{DEF762E2-BE08-8F46-846F-0FFC93C7FE55}" sibTransId="{3466C0E4-8758-D248-9519-FB22CAFF6EB0}"/>
    <dgm:cxn modelId="{443095BA-6084-2848-B825-3D6D98737A1B}" srcId="{A7F9C3AA-3D8F-5147-812C-64ACEE3024C5}" destId="{0F1F53D8-9357-2140-A557-61044B45B262}" srcOrd="1" destOrd="0" parTransId="{F165BD6E-39EE-7649-8F17-B3E0A1959905}" sibTransId="{4492AD6B-3EBA-DF41-B4F4-242C2C869A84}"/>
    <dgm:cxn modelId="{D4B7561B-6458-7E4F-AE06-46C40BD3A161}" srcId="{D5C3976C-FC33-404E-9EE7-657B416CA6D9}" destId="{5A227173-8EA1-BF45-854D-FFB5382D9485}" srcOrd="0" destOrd="0" parTransId="{8E9FA91A-D655-B141-A7BF-C2D6D8167EED}" sibTransId="{67AC4A65-A36A-A74B-9EDE-96443EDF0874}"/>
    <dgm:cxn modelId="{7F56B333-400A-1D4C-B654-F8B088471AF5}" srcId="{E68A080B-45C5-9840-AB29-2B3F4AE499E8}" destId="{D5C3976C-FC33-404E-9EE7-657B416CA6D9}" srcOrd="2" destOrd="0" parTransId="{5ADE5150-59A3-F540-A980-106BAA5F6EC5}" sibTransId="{BEBD3EF1-8D44-1C40-A658-7C46447AEDA9}"/>
    <dgm:cxn modelId="{B77C7000-B641-3F4B-8228-4034A2930CA3}" srcId="{E68A080B-45C5-9840-AB29-2B3F4AE499E8}" destId="{A7F9C3AA-3D8F-5147-812C-64ACEE3024C5}" srcOrd="1" destOrd="0" parTransId="{A7E2FE91-AD85-2643-8A6A-B7CE7D7B1B42}" sibTransId="{4D4C7426-188C-6549-B3D7-A0C05D770A87}"/>
    <dgm:cxn modelId="{53C7A176-B4F9-EA45-BEBE-4F48DEE55F31}" type="presOf" srcId="{19F827B1-7E4F-FA42-96EB-B3897E3A78C0}" destId="{4361F38D-2C2F-F242-9417-F0A6D4C352BB}" srcOrd="0" destOrd="2" presId="urn:microsoft.com/office/officeart/2005/8/layout/vList5"/>
    <dgm:cxn modelId="{81B4CE5D-6FE3-E741-89C4-D09A037E25B9}" type="presOf" srcId="{D5C3976C-FC33-404E-9EE7-657B416CA6D9}" destId="{3D93794D-22DE-D843-A75E-CE08CE48723F}" srcOrd="0" destOrd="0" presId="urn:microsoft.com/office/officeart/2005/8/layout/vList5"/>
    <dgm:cxn modelId="{0B1E307B-D680-084C-AA05-1FE92C33A01D}" type="presOf" srcId="{ECBBCDBB-ED18-A94E-AFF8-17185F01EC3F}" destId="{4361F38D-2C2F-F242-9417-F0A6D4C352BB}" srcOrd="0" destOrd="0" presId="urn:microsoft.com/office/officeart/2005/8/layout/vList5"/>
    <dgm:cxn modelId="{FEA20B05-9632-B44A-A36F-2579A0A14BA0}" srcId="{D5C3976C-FC33-404E-9EE7-657B416CA6D9}" destId="{851ED17E-2EBC-6549-B1FD-B94769F12317}" srcOrd="2" destOrd="0" parTransId="{90220065-F5AF-EC40-A32B-4DB5948CEA9F}" sibTransId="{4F515974-7180-FB45-ABD1-DA7766DDCCB6}"/>
    <dgm:cxn modelId="{F3898AEC-2CF4-1044-B7E0-B125AA4B59D4}" type="presOf" srcId="{A7F9C3AA-3D8F-5147-812C-64ACEE3024C5}" destId="{55ABE323-D391-B249-8DD8-B0135C3D1C05}" srcOrd="0" destOrd="0" presId="urn:microsoft.com/office/officeart/2005/8/layout/vList5"/>
    <dgm:cxn modelId="{0BFC8593-D0D5-6E4E-9F49-DE6D71DF58AD}" type="presOf" srcId="{D89F2E18-DCD9-4A45-80F8-31F2374C9791}" destId="{3C7F1E66-C868-334E-90C2-A553BBE7F1FB}" srcOrd="0" destOrd="0" presId="urn:microsoft.com/office/officeart/2005/8/layout/vList5"/>
    <dgm:cxn modelId="{C467892B-9EBF-8146-BEEF-03227BE29E26}" srcId="{E68A080B-45C5-9840-AB29-2B3F4AE499E8}" destId="{77D4A385-271B-6845-8355-22C494E975CF}" srcOrd="0" destOrd="0" parTransId="{BC958D76-094C-284F-8A88-E81A17FCC802}" sibTransId="{35676C34-EEE8-DB4E-8FDB-B036D7032118}"/>
    <dgm:cxn modelId="{0CE976A9-7B6E-E34B-9C67-86EFCAC997E0}" type="presOf" srcId="{851ED17E-2EBC-6549-B1FD-B94769F12317}" destId="{AF74D70C-8546-0F48-ADD2-D639F53BE5EA}" srcOrd="0" destOrd="2" presId="urn:microsoft.com/office/officeart/2005/8/layout/vList5"/>
    <dgm:cxn modelId="{64D62289-6348-5B4C-A330-E33804CF4B23}" srcId="{77D4A385-271B-6845-8355-22C494E975CF}" destId="{D89F2E18-DCD9-4A45-80F8-31F2374C9791}" srcOrd="0" destOrd="0" parTransId="{99C1B1E8-EC74-0540-BA2C-9E324A843932}" sibTransId="{40531848-13BB-EA44-9E1F-9E45F261BB51}"/>
    <dgm:cxn modelId="{CEBAEEB1-6C35-0A4C-8401-1E9247869013}" type="presParOf" srcId="{B65EF6C6-0781-B147-9FF5-F3E31717E5F0}" destId="{969C516E-4EDC-D144-8424-048FB9168E0D}" srcOrd="0" destOrd="0" presId="urn:microsoft.com/office/officeart/2005/8/layout/vList5"/>
    <dgm:cxn modelId="{393B086D-00B8-8944-B437-5F1DE1F4E6C0}" type="presParOf" srcId="{969C516E-4EDC-D144-8424-048FB9168E0D}" destId="{D317BE4C-4BBB-2B4C-A751-883C5FF44082}" srcOrd="0" destOrd="0" presId="urn:microsoft.com/office/officeart/2005/8/layout/vList5"/>
    <dgm:cxn modelId="{32AA0B5B-28CD-E047-861C-3A00B2B8A2DC}" type="presParOf" srcId="{969C516E-4EDC-D144-8424-048FB9168E0D}" destId="{3C7F1E66-C868-334E-90C2-A553BBE7F1FB}" srcOrd="1" destOrd="0" presId="urn:microsoft.com/office/officeart/2005/8/layout/vList5"/>
    <dgm:cxn modelId="{37DF5685-0D41-FB4E-B160-C206665E257A}" type="presParOf" srcId="{B65EF6C6-0781-B147-9FF5-F3E31717E5F0}" destId="{6F8BBDB9-2AA5-DB4C-9CA3-F1B92324D573}" srcOrd="1" destOrd="0" presId="urn:microsoft.com/office/officeart/2005/8/layout/vList5"/>
    <dgm:cxn modelId="{6C036FA1-A0FE-484C-BFA9-B4D9DCC3E2FC}" type="presParOf" srcId="{B65EF6C6-0781-B147-9FF5-F3E31717E5F0}" destId="{C87F2725-8FB1-074A-B33B-6F7EDF645A8E}" srcOrd="2" destOrd="0" presId="urn:microsoft.com/office/officeart/2005/8/layout/vList5"/>
    <dgm:cxn modelId="{7EA8E526-3ADC-4841-9C99-AA4363EC0A39}" type="presParOf" srcId="{C87F2725-8FB1-074A-B33B-6F7EDF645A8E}" destId="{55ABE323-D391-B249-8DD8-B0135C3D1C05}" srcOrd="0" destOrd="0" presId="urn:microsoft.com/office/officeart/2005/8/layout/vList5"/>
    <dgm:cxn modelId="{F72D8BF9-F8A4-6B4F-A042-7DF7BB505B8D}" type="presParOf" srcId="{C87F2725-8FB1-074A-B33B-6F7EDF645A8E}" destId="{4361F38D-2C2F-F242-9417-F0A6D4C352BB}" srcOrd="1" destOrd="0" presId="urn:microsoft.com/office/officeart/2005/8/layout/vList5"/>
    <dgm:cxn modelId="{6FB031F7-58C5-AA4B-8C99-8B653D900029}" type="presParOf" srcId="{B65EF6C6-0781-B147-9FF5-F3E31717E5F0}" destId="{791B423A-FF87-F64B-A0DD-C11EA7CF9B61}" srcOrd="3" destOrd="0" presId="urn:microsoft.com/office/officeart/2005/8/layout/vList5"/>
    <dgm:cxn modelId="{D01BEE77-69E1-184B-BA65-A30CC6CC0D38}" type="presParOf" srcId="{B65EF6C6-0781-B147-9FF5-F3E31717E5F0}" destId="{098EDD0A-EFA1-D447-BF81-877B7604AD18}" srcOrd="4" destOrd="0" presId="urn:microsoft.com/office/officeart/2005/8/layout/vList5"/>
    <dgm:cxn modelId="{85EB7954-E672-D144-985F-AC18EA870515}" type="presParOf" srcId="{098EDD0A-EFA1-D447-BF81-877B7604AD18}" destId="{3D93794D-22DE-D843-A75E-CE08CE48723F}" srcOrd="0" destOrd="0" presId="urn:microsoft.com/office/officeart/2005/8/layout/vList5"/>
    <dgm:cxn modelId="{85467EB6-3637-1F41-ACDE-6267909C856A}" type="presParOf" srcId="{098EDD0A-EFA1-D447-BF81-877B7604AD18}" destId="{AF74D70C-8546-0F48-ADD2-D639F53BE5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F1E66-C868-334E-90C2-A553BBE7F1FB}">
      <dsp:nvSpPr>
        <dsp:cNvPr id="0" name=""/>
        <dsp:cNvSpPr/>
      </dsp:nvSpPr>
      <dsp:spPr>
        <a:xfrm rot="5400000">
          <a:off x="5276920" y="-1993142"/>
          <a:ext cx="1251570" cy="5555488"/>
        </a:xfrm>
        <a:prstGeom prst="round2SameRect">
          <a:avLst/>
        </a:prstGeom>
        <a:solidFill>
          <a:srgbClr val="204359">
            <a:alpha val="17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latin typeface="Times New Roman"/>
              <a:cs typeface="Times New Roman"/>
            </a:rPr>
            <a:t>In groups of 3-4, child welfare staff are assigned an official outcome measuring child welfare performance.</a:t>
          </a:r>
          <a:endParaRPr lang="en-US" sz="1800" kern="1200" dirty="0">
            <a:solidFill>
              <a:schemeClr val="bg1"/>
            </a:solidFill>
            <a:latin typeface="Times New Roman"/>
            <a:cs typeface="Times New Roman"/>
          </a:endParaRPr>
        </a:p>
      </dsp:txBody>
      <dsp:txXfrm rot="-5400000">
        <a:off x="3124962" y="219913"/>
        <a:ext cx="5494391" cy="1129376"/>
      </dsp:txXfrm>
    </dsp:sp>
    <dsp:sp modelId="{D317BE4C-4BBB-2B4C-A751-883C5FF44082}">
      <dsp:nvSpPr>
        <dsp:cNvPr id="0" name=""/>
        <dsp:cNvSpPr/>
      </dsp:nvSpPr>
      <dsp:spPr>
        <a:xfrm>
          <a:off x="0" y="2370"/>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Outcome</a:t>
          </a:r>
          <a:endParaRPr lang="en-US" sz="4600" kern="1200" dirty="0">
            <a:solidFill>
              <a:srgbClr val="BEAA64"/>
            </a:solidFill>
            <a:latin typeface="Times New Roman"/>
            <a:cs typeface="Times New Roman"/>
          </a:endParaRPr>
        </a:p>
      </dsp:txBody>
      <dsp:txXfrm>
        <a:off x="76371" y="78741"/>
        <a:ext cx="2972220" cy="1411720"/>
      </dsp:txXfrm>
    </dsp:sp>
    <dsp:sp modelId="{4361F38D-2C2F-F242-9417-F0A6D4C352BB}">
      <dsp:nvSpPr>
        <dsp:cNvPr id="0" name=""/>
        <dsp:cNvSpPr/>
      </dsp:nvSpPr>
      <dsp:spPr>
        <a:xfrm rot="5400000">
          <a:off x="5276920" y="-350456"/>
          <a:ext cx="1251570" cy="5555488"/>
        </a:xfrm>
        <a:prstGeom prst="round2SameRect">
          <a:avLst/>
        </a:prstGeom>
        <a:solidFill>
          <a:srgbClr val="204359">
            <a:alpha val="23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latin typeface="Times New Roman"/>
              <a:cs typeface="Times New Roman"/>
            </a:rPr>
            <a:t>Groups examine the CCWIP website to understand how various groups are differentially affected.  They examine other CCWIP reports that may be relevant to the outcome.</a:t>
          </a:r>
          <a:endParaRPr lang="en-US" sz="1800" kern="1200" dirty="0">
            <a:solidFill>
              <a:schemeClr val="bg1"/>
            </a:solidFill>
            <a:latin typeface="Times New Roman"/>
            <a:cs typeface="Times New Roman"/>
          </a:endParaRPr>
        </a:p>
      </dsp:txBody>
      <dsp:txXfrm rot="-5400000">
        <a:off x="3124962" y="1862599"/>
        <a:ext cx="5494391" cy="1129376"/>
      </dsp:txXfrm>
    </dsp:sp>
    <dsp:sp modelId="{55ABE323-D391-B249-8DD8-B0135C3D1C05}">
      <dsp:nvSpPr>
        <dsp:cNvPr id="0" name=""/>
        <dsp:cNvSpPr/>
      </dsp:nvSpPr>
      <dsp:spPr>
        <a:xfrm>
          <a:off x="0" y="1645056"/>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Nuances</a:t>
          </a:r>
          <a:endParaRPr lang="en-US" sz="4600" kern="1200" dirty="0">
            <a:solidFill>
              <a:srgbClr val="BEAA64"/>
            </a:solidFill>
            <a:latin typeface="Times New Roman"/>
            <a:cs typeface="Times New Roman"/>
          </a:endParaRPr>
        </a:p>
      </dsp:txBody>
      <dsp:txXfrm>
        <a:off x="76371" y="1721427"/>
        <a:ext cx="2972220" cy="1411720"/>
      </dsp:txXfrm>
    </dsp:sp>
    <dsp:sp modelId="{AF74D70C-8546-0F48-ADD2-D639F53BE5EA}">
      <dsp:nvSpPr>
        <dsp:cNvPr id="0" name=""/>
        <dsp:cNvSpPr/>
      </dsp:nvSpPr>
      <dsp:spPr>
        <a:xfrm rot="5400000">
          <a:off x="5276920" y="1292229"/>
          <a:ext cx="1251570" cy="5555488"/>
        </a:xfrm>
        <a:prstGeom prst="round2SameRect">
          <a:avLst/>
        </a:prstGeom>
        <a:solidFill>
          <a:srgbClr val="204359">
            <a:alpha val="19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latin typeface="Times New Roman"/>
              <a:cs typeface="Times New Roman"/>
            </a:rPr>
            <a:t>Groups brainstorm county resources available to influence these outcomes or measure proximate outcomes.  They discuss barriers they have encountered in practice to implementing these resources.</a:t>
          </a:r>
          <a:r>
            <a:rPr lang="en-US" sz="1800" kern="1200" dirty="0" smtClean="0">
              <a:solidFill>
                <a:schemeClr val="bg1"/>
              </a:solidFill>
              <a:latin typeface="Times"/>
              <a:cs typeface="Times"/>
            </a:rPr>
            <a:t>.</a:t>
          </a:r>
          <a:endParaRPr lang="en-US" sz="1800" kern="1200" dirty="0">
            <a:solidFill>
              <a:schemeClr val="bg1"/>
            </a:solidFill>
            <a:latin typeface="Times New Roman"/>
            <a:cs typeface="Times New Roman"/>
          </a:endParaRPr>
        </a:p>
      </dsp:txBody>
      <dsp:txXfrm rot="-5400000">
        <a:off x="3124962" y="3505285"/>
        <a:ext cx="5494391" cy="1129376"/>
      </dsp:txXfrm>
    </dsp:sp>
    <dsp:sp modelId="{3D93794D-22DE-D843-A75E-CE08CE48723F}">
      <dsp:nvSpPr>
        <dsp:cNvPr id="0" name=""/>
        <dsp:cNvSpPr/>
      </dsp:nvSpPr>
      <dsp:spPr>
        <a:xfrm>
          <a:off x="0" y="3287741"/>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Resources &amp; Barriers</a:t>
          </a:r>
          <a:endParaRPr lang="en-US" sz="4600" kern="1200" dirty="0">
            <a:solidFill>
              <a:srgbClr val="BEAA64"/>
            </a:solidFill>
            <a:latin typeface="Times New Roman"/>
            <a:cs typeface="Times New Roman"/>
          </a:endParaRPr>
        </a:p>
      </dsp:txBody>
      <dsp:txXfrm>
        <a:off x="76371" y="3364112"/>
        <a:ext cx="2972220" cy="1411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F1E66-C868-334E-90C2-A553BBE7F1FB}">
      <dsp:nvSpPr>
        <dsp:cNvPr id="0" name=""/>
        <dsp:cNvSpPr/>
      </dsp:nvSpPr>
      <dsp:spPr>
        <a:xfrm rot="5400000">
          <a:off x="5276920" y="-1993142"/>
          <a:ext cx="1251570" cy="5555488"/>
        </a:xfrm>
        <a:prstGeom prst="round2SameRect">
          <a:avLst/>
        </a:prstGeom>
        <a:solidFill>
          <a:srgbClr val="204359">
            <a:alpha val="17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CFSR3 Measure P4: Re-entry to foster care  </a:t>
          </a:r>
          <a:endParaRPr lang="en-US" sz="1400" kern="1200" dirty="0">
            <a:solidFill>
              <a:schemeClr val="bg1"/>
            </a:solidFill>
            <a:latin typeface="Times New Roman"/>
            <a:cs typeface="Times New Roman"/>
          </a:endParaRPr>
        </a:p>
      </dsp:txBody>
      <dsp:txXfrm rot="-5400000">
        <a:off x="3124962" y="219913"/>
        <a:ext cx="5494391" cy="1129376"/>
      </dsp:txXfrm>
    </dsp:sp>
    <dsp:sp modelId="{D317BE4C-4BBB-2B4C-A751-883C5FF44082}">
      <dsp:nvSpPr>
        <dsp:cNvPr id="0" name=""/>
        <dsp:cNvSpPr/>
      </dsp:nvSpPr>
      <dsp:spPr>
        <a:xfrm>
          <a:off x="0" y="2370"/>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Outcome</a:t>
          </a:r>
          <a:endParaRPr lang="en-US" sz="4600" kern="1200" dirty="0">
            <a:solidFill>
              <a:srgbClr val="BEAA64"/>
            </a:solidFill>
            <a:latin typeface="Times New Roman"/>
            <a:cs typeface="Times New Roman"/>
          </a:endParaRPr>
        </a:p>
      </dsp:txBody>
      <dsp:txXfrm>
        <a:off x="76371" y="78741"/>
        <a:ext cx="2972220" cy="1411720"/>
      </dsp:txXfrm>
    </dsp:sp>
    <dsp:sp modelId="{4361F38D-2C2F-F242-9417-F0A6D4C352BB}">
      <dsp:nvSpPr>
        <dsp:cNvPr id="0" name=""/>
        <dsp:cNvSpPr/>
      </dsp:nvSpPr>
      <dsp:spPr>
        <a:xfrm rot="5400000">
          <a:off x="5276920" y="-350456"/>
          <a:ext cx="1251570" cy="5555488"/>
        </a:xfrm>
        <a:prstGeom prst="round2SameRect">
          <a:avLst/>
        </a:prstGeom>
        <a:solidFill>
          <a:srgbClr val="204359">
            <a:alpha val="23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Re-entry rates are highest among children 0-3 and those placed in FFAs.</a:t>
          </a: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Other relevant reports: Case Service Components, Placement Stability, Median LOS, Home/Placement Distances, Timely Caseworker Visits</a:t>
          </a:r>
          <a:endParaRPr lang="en-US" sz="1400" kern="1200" dirty="0">
            <a:solidFill>
              <a:schemeClr val="bg1"/>
            </a:solidFill>
            <a:latin typeface="Times New Roman"/>
            <a:cs typeface="Times New Roman"/>
          </a:endParaRPr>
        </a:p>
      </dsp:txBody>
      <dsp:txXfrm rot="-5400000">
        <a:off x="3124962" y="1862599"/>
        <a:ext cx="5494391" cy="1129376"/>
      </dsp:txXfrm>
    </dsp:sp>
    <dsp:sp modelId="{55ABE323-D391-B249-8DD8-B0135C3D1C05}">
      <dsp:nvSpPr>
        <dsp:cNvPr id="0" name=""/>
        <dsp:cNvSpPr/>
      </dsp:nvSpPr>
      <dsp:spPr>
        <a:xfrm>
          <a:off x="0" y="1645056"/>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Nuances</a:t>
          </a:r>
          <a:endParaRPr lang="en-US" sz="4600" kern="1200" dirty="0">
            <a:solidFill>
              <a:srgbClr val="BEAA64"/>
            </a:solidFill>
            <a:latin typeface="Times New Roman"/>
            <a:cs typeface="Times New Roman"/>
          </a:endParaRPr>
        </a:p>
      </dsp:txBody>
      <dsp:txXfrm>
        <a:off x="76371" y="1721427"/>
        <a:ext cx="2972220" cy="1411720"/>
      </dsp:txXfrm>
    </dsp:sp>
    <dsp:sp modelId="{AF74D70C-8546-0F48-ADD2-D639F53BE5EA}">
      <dsp:nvSpPr>
        <dsp:cNvPr id="0" name=""/>
        <dsp:cNvSpPr/>
      </dsp:nvSpPr>
      <dsp:spPr>
        <a:xfrm rot="5400000">
          <a:off x="5276920" y="1292229"/>
          <a:ext cx="1251570" cy="5555488"/>
        </a:xfrm>
        <a:prstGeom prst="round2SameRect">
          <a:avLst/>
        </a:prstGeom>
        <a:solidFill>
          <a:srgbClr val="204359">
            <a:alpha val="19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Are there programs that focus on parenting classes and/or visitation with children 0-3?</a:t>
          </a: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Do children placed in FFAs have higher needs?  How are families that are reunified with these children supported in providing for their needs?</a:t>
          </a:r>
          <a:endParaRPr lang="en-US" sz="1400" kern="1200" dirty="0">
            <a:solidFill>
              <a:schemeClr val="bg1"/>
            </a:solidFill>
            <a:latin typeface="Times New Roman"/>
            <a:cs typeface="Times New Roman"/>
          </a:endParaRPr>
        </a:p>
      </dsp:txBody>
      <dsp:txXfrm rot="-5400000">
        <a:off x="3124962" y="3505285"/>
        <a:ext cx="5494391" cy="1129376"/>
      </dsp:txXfrm>
    </dsp:sp>
    <dsp:sp modelId="{3D93794D-22DE-D843-A75E-CE08CE48723F}">
      <dsp:nvSpPr>
        <dsp:cNvPr id="0" name=""/>
        <dsp:cNvSpPr/>
      </dsp:nvSpPr>
      <dsp:spPr>
        <a:xfrm>
          <a:off x="0" y="3287741"/>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Resources &amp; Barriers</a:t>
          </a:r>
          <a:endParaRPr lang="en-US" sz="4600" kern="1200" dirty="0">
            <a:solidFill>
              <a:srgbClr val="BEAA64"/>
            </a:solidFill>
            <a:latin typeface="Times New Roman"/>
            <a:cs typeface="Times New Roman"/>
          </a:endParaRPr>
        </a:p>
      </dsp:txBody>
      <dsp:txXfrm>
        <a:off x="76371" y="3364112"/>
        <a:ext cx="2972220" cy="14117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95EC7F-DAAA-4E4B-9028-E0DD4A53E69F}" type="datetimeFigureOut">
              <a:rPr lang="en-US"/>
              <a:pPr>
                <a:defRPr/>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7AFA3-ED5A-41AF-A31F-A2B98B89F3EF}" type="slidenum">
              <a:rPr lang="en-US"/>
              <a:pPr>
                <a:defRPr/>
              </a:pPr>
              <a:t>‹#›</a:t>
            </a:fld>
            <a:endParaRPr lang="en-US"/>
          </a:p>
        </p:txBody>
      </p:sp>
    </p:spTree>
    <p:extLst>
      <p:ext uri="{BB962C8B-B14F-4D97-AF65-F5344CB8AC3E}">
        <p14:creationId xmlns:p14="http://schemas.microsoft.com/office/powerpoint/2010/main" val="282605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a:t>
            </a:fld>
            <a:endParaRPr lang="en-US"/>
          </a:p>
        </p:txBody>
      </p:sp>
    </p:spTree>
    <p:extLst>
      <p:ext uri="{BB962C8B-B14F-4D97-AF65-F5344CB8AC3E}">
        <p14:creationId xmlns:p14="http://schemas.microsoft.com/office/powerpoint/2010/main" val="315770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10</a:t>
            </a:fld>
            <a:endParaRPr lang="en-US"/>
          </a:p>
        </p:txBody>
      </p:sp>
    </p:spTree>
    <p:extLst>
      <p:ext uri="{BB962C8B-B14F-4D97-AF65-F5344CB8AC3E}">
        <p14:creationId xmlns:p14="http://schemas.microsoft.com/office/powerpoint/2010/main" val="160710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activity </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11</a:t>
            </a:fld>
            <a:endParaRPr lang="en-US"/>
          </a:p>
        </p:txBody>
      </p:sp>
    </p:spTree>
    <p:extLst>
      <p:ext uri="{BB962C8B-B14F-4D97-AF65-F5344CB8AC3E}">
        <p14:creationId xmlns:p14="http://schemas.microsoft.com/office/powerpoint/2010/main" val="381332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Demonstration</a:t>
            </a:r>
            <a:r>
              <a:rPr lang="en-US" baseline="0" dirty="0" smtClean="0"/>
              <a:t> of activity</a:t>
            </a:r>
            <a:endParaRPr lang="en-US" dirty="0" smtClean="0"/>
          </a:p>
          <a:p>
            <a:endParaRPr lang="en-US" dirty="0" smtClean="0"/>
          </a:p>
          <a:p>
            <a:r>
              <a:rPr lang="en-US" dirty="0" smtClean="0"/>
              <a:t>Example of one</a:t>
            </a:r>
            <a:r>
              <a:rPr lang="en-US" baseline="0" dirty="0" smtClean="0"/>
              <a:t> way that the activity could be implemented when working specifically with workers in ongoing units. </a:t>
            </a:r>
          </a:p>
          <a:p>
            <a:endParaRPr lang="en-US" baseline="0" dirty="0" smtClean="0"/>
          </a:p>
          <a:p>
            <a:r>
              <a:rPr lang="en-US" baseline="0" dirty="0" smtClean="0"/>
              <a:t>Activity focuses on looking at the data for a measure where a county may not be performing as well = P4 – Re-entries to foster care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12</a:t>
            </a:fld>
            <a:endParaRPr lang="en-US"/>
          </a:p>
        </p:txBody>
      </p:sp>
    </p:spTree>
    <p:extLst>
      <p:ext uri="{BB962C8B-B14F-4D97-AF65-F5344CB8AC3E}">
        <p14:creationId xmlns:p14="http://schemas.microsoft.com/office/powerpoint/2010/main" val="78846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13</a:t>
            </a:fld>
            <a:endParaRPr lang="en-US"/>
          </a:p>
        </p:txBody>
      </p:sp>
    </p:spTree>
    <p:extLst>
      <p:ext uri="{BB962C8B-B14F-4D97-AF65-F5344CB8AC3E}">
        <p14:creationId xmlns:p14="http://schemas.microsoft.com/office/powerpoint/2010/main" val="4064833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14</a:t>
            </a:fld>
            <a:endParaRPr lang="en-US"/>
          </a:p>
        </p:txBody>
      </p:sp>
    </p:spTree>
    <p:extLst>
      <p:ext uri="{BB962C8B-B14F-4D97-AF65-F5344CB8AC3E}">
        <p14:creationId xmlns:p14="http://schemas.microsoft.com/office/powerpoint/2010/main" val="248143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15</a:t>
            </a:fld>
            <a:endParaRPr lang="en-US"/>
          </a:p>
        </p:txBody>
      </p:sp>
    </p:spTree>
    <p:extLst>
      <p:ext uri="{BB962C8B-B14F-4D97-AF65-F5344CB8AC3E}">
        <p14:creationId xmlns:p14="http://schemas.microsoft.com/office/powerpoint/2010/main" val="227588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16</a:t>
            </a:fld>
            <a:endParaRPr lang="en-US"/>
          </a:p>
        </p:txBody>
      </p:sp>
    </p:spTree>
    <p:extLst>
      <p:ext uri="{BB962C8B-B14F-4D97-AF65-F5344CB8AC3E}">
        <p14:creationId xmlns:p14="http://schemas.microsoft.com/office/powerpoint/2010/main" val="285973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17</a:t>
            </a:fld>
            <a:endParaRPr lang="en-US"/>
          </a:p>
        </p:txBody>
      </p:sp>
    </p:spTree>
    <p:extLst>
      <p:ext uri="{BB962C8B-B14F-4D97-AF65-F5344CB8AC3E}">
        <p14:creationId xmlns:p14="http://schemas.microsoft.com/office/powerpoint/2010/main" val="2859735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smtClean="0">
                <a:solidFill>
                  <a:schemeClr val="bg1"/>
                </a:solidFill>
                <a:latin typeface="Times New Roman"/>
                <a:cs typeface="Times New Roman"/>
              </a:rPr>
              <a:t>CCWIP is a collaboration of the California Department of Social Services and the School of Social Welfare, University of California at Berkeley, and is supported by the California Department of Social Services and the Stuart Foundation</a:t>
            </a:r>
            <a:r>
              <a:rPr lang="en-US" sz="1200" i="0" dirty="0" smtClean="0">
                <a:solidFill>
                  <a:schemeClr val="tx1"/>
                </a:solidFill>
                <a:latin typeface="+mn-lt"/>
                <a:cs typeface="+mn-cs"/>
              </a:rPr>
              <a:t>.</a:t>
            </a: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18</a:t>
            </a:fld>
            <a:endParaRPr lang="en-US"/>
          </a:p>
        </p:txBody>
      </p:sp>
    </p:spTree>
    <p:extLst>
      <p:ext uri="{BB962C8B-B14F-4D97-AF65-F5344CB8AC3E}">
        <p14:creationId xmlns:p14="http://schemas.microsoft.com/office/powerpoint/2010/main" val="115879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a:t>
            </a:fld>
            <a:endParaRPr lang="en-US"/>
          </a:p>
        </p:txBody>
      </p:sp>
    </p:spTree>
    <p:extLst>
      <p:ext uri="{BB962C8B-B14F-4D97-AF65-F5344CB8AC3E}">
        <p14:creationId xmlns:p14="http://schemas.microsoft.com/office/powerpoint/2010/main" val="12769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a:t>
            </a:fld>
            <a:endParaRPr lang="en-US"/>
          </a:p>
        </p:txBody>
      </p:sp>
    </p:spTree>
    <p:extLst>
      <p:ext uri="{BB962C8B-B14F-4D97-AF65-F5344CB8AC3E}">
        <p14:creationId xmlns:p14="http://schemas.microsoft.com/office/powerpoint/2010/main" val="398892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program statements, strategic plans, SIPs, and self-assessments, we are often able to accomplish 1-4.  The hardest part always seems to be #5.  The training that I am proposing attempts to get at this essential piece of using data to improve child welfare practice.</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a:t>
            </a:fld>
            <a:endParaRPr lang="en-US"/>
          </a:p>
        </p:txBody>
      </p:sp>
    </p:spTree>
    <p:extLst>
      <p:ext uri="{BB962C8B-B14F-4D97-AF65-F5344CB8AC3E}">
        <p14:creationId xmlns:p14="http://schemas.microsoft.com/office/powerpoint/2010/main" val="116835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data collected in the community, from other departments,</a:t>
            </a:r>
            <a:r>
              <a:rPr lang="en-US" baseline="0" dirty="0" smtClean="0"/>
              <a:t> and from our own analysts, t</a:t>
            </a:r>
            <a:r>
              <a:rPr lang="en-US" dirty="0" smtClean="0"/>
              <a:t>his is where managers and directors lay out their</a:t>
            </a:r>
            <a:r>
              <a:rPr lang="en-US" baseline="0" dirty="0" smtClean="0"/>
              <a:t> plans for improving child welfare performance in the county.  This is often a comprehensive analysis of the strengths and weaknesses in the county, and how to utilize the programs, services, and partnerships available to improve.  </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a:t>
            </a:fld>
            <a:endParaRPr lang="en-US"/>
          </a:p>
        </p:txBody>
      </p:sp>
    </p:spTree>
    <p:extLst>
      <p:ext uri="{BB962C8B-B14F-4D97-AF65-F5344CB8AC3E}">
        <p14:creationId xmlns:p14="http://schemas.microsoft.com/office/powerpoint/2010/main" val="364602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a:t>
            </a:r>
            <a:r>
              <a:rPr lang="en-US" baseline="0" dirty="0" smtClean="0"/>
              <a:t> get an understanding of how we are doing.  Using guidance from ACS, we focus on certain specific measures, listen to the experiences of the children, families, and caregivers in our community, and track our progress using the UC Berkeley website and our internal staff of analysts.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a:t>
            </a:fld>
            <a:endParaRPr lang="en-US"/>
          </a:p>
        </p:txBody>
      </p:sp>
    </p:spTree>
    <p:extLst>
      <p:ext uri="{BB962C8B-B14F-4D97-AF65-F5344CB8AC3E}">
        <p14:creationId xmlns:p14="http://schemas.microsoft.com/office/powerpoint/2010/main" val="313233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absolutely related</a:t>
            </a:r>
            <a:r>
              <a:rPr lang="en-US" baseline="0" dirty="0" smtClean="0"/>
              <a:t>, the outcomes that we focus on are often distant from the more proximate process measures that dictate the daily practice of our workers and supervisors.  </a:t>
            </a:r>
          </a:p>
          <a:p>
            <a:endParaRPr lang="en-US" baseline="0" dirty="0" smtClean="0"/>
          </a:p>
          <a:p>
            <a:r>
              <a:rPr lang="en-US" baseline="0" dirty="0" smtClean="0"/>
              <a:t>For many workers, this means that the conversations that we are having about outcomes feel far away and out of the control of them in their regular work.</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a:t>
            </a:fld>
            <a:endParaRPr lang="en-US"/>
          </a:p>
        </p:txBody>
      </p:sp>
    </p:spTree>
    <p:extLst>
      <p:ext uri="{BB962C8B-B14F-4D97-AF65-F5344CB8AC3E}">
        <p14:creationId xmlns:p14="http://schemas.microsoft.com/office/powerpoint/2010/main" val="419178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workers and supervisors understand how their daily activities are connected to the vision and performance measurement of our county, we need to build bridges.</a:t>
            </a:r>
          </a:p>
          <a:p>
            <a:endParaRPr lang="en-US" dirty="0" smtClean="0"/>
          </a:p>
          <a:p>
            <a:r>
              <a:rPr lang="en-US" dirty="0" smtClean="0"/>
              <a:t>Between</a:t>
            </a:r>
            <a:r>
              <a:rPr lang="en-US" baseline="0" dirty="0" smtClean="0"/>
              <a:t> performance and vision:</a:t>
            </a:r>
          </a:p>
          <a:p>
            <a:r>
              <a:rPr lang="en-US" baseline="0" dirty="0" smtClean="0"/>
              <a:t>-- Workers need to understand where the county feels that it needs to reform.  Does our SIP say that we have a problem with re-entries?  Are workers aware that this is a focus of our agency?</a:t>
            </a:r>
          </a:p>
          <a:p>
            <a:r>
              <a:rPr lang="en-US" baseline="0" dirty="0" smtClean="0"/>
              <a:t>-- Have we created special programs or services designed to influence these outcomes?  Are workers aware of these connections or do the programs and services feel like arbitrary changes, or ancillary/unnecessary services?  If workers understand that there was a purpose to the creation of these services/programs, they may feel compelled to modify their practice to incorporate them.</a:t>
            </a:r>
          </a:p>
          <a:p>
            <a:endParaRPr lang="en-US" baseline="0" dirty="0" smtClean="0"/>
          </a:p>
          <a:p>
            <a:r>
              <a:rPr lang="en-US" baseline="0" dirty="0" smtClean="0"/>
              <a:t>Between performance and measurement:</a:t>
            </a:r>
          </a:p>
          <a:p>
            <a:r>
              <a:rPr lang="en-US" baseline="0" dirty="0" smtClean="0"/>
              <a:t>-- Workers and supervisors hear a lot about safety, permanency, and wellbeing.  What they often don’t understand is how these things are measured.  Do they know that measures P2 and P3 are specifically related to permanency for youth that have already been in care for a long time?  These methodological understandings can help workers know that the details of their practice are as important as the overall goal.</a:t>
            </a:r>
          </a:p>
          <a:p>
            <a:r>
              <a:rPr lang="en-US" baseline="0" dirty="0" smtClean="0"/>
              <a:t>-- An understanding of which subgroups are most impacted by outcomes can help workers focus their practice – they may slow down and pay additional attention when working with these groups or search out programs and services that specialize.</a:t>
            </a:r>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8</a:t>
            </a:fld>
            <a:endParaRPr lang="en-US"/>
          </a:p>
        </p:txBody>
      </p:sp>
    </p:spTree>
    <p:extLst>
      <p:ext uri="{BB962C8B-B14F-4D97-AF65-F5344CB8AC3E}">
        <p14:creationId xmlns:p14="http://schemas.microsoft.com/office/powerpoint/2010/main" val="158850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CCWIP can help!</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9</a:t>
            </a:fld>
            <a:endParaRPr lang="en-US"/>
          </a:p>
        </p:txBody>
      </p:sp>
    </p:spTree>
    <p:extLst>
      <p:ext uri="{BB962C8B-B14F-4D97-AF65-F5344CB8AC3E}">
        <p14:creationId xmlns:p14="http://schemas.microsoft.com/office/powerpoint/2010/main" val="66628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D1F56B-B160-4DB1-9283-AD8D6963DE14}" type="datetime1">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BC1F3-1631-4F42-90AD-D890001E6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626B0-3607-41A5-8608-3BA8DB64238D}" type="datetime1">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B9D6C-E806-4571-AB75-490D20D95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44D3-E14E-4026-98F1-8CABBEA9FF39}" type="datetime1">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98851-E127-4AD1-ACB5-E27E7E98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357188" y="4634508"/>
            <a:ext cx="8437115" cy="0"/>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4" name="Shape 14"/>
          <p:cNvSpPr/>
          <p:nvPr/>
        </p:nvSpPr>
        <p:spPr>
          <a:xfrm>
            <a:off x="357188" y="2875359"/>
            <a:ext cx="8437513" cy="0"/>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5" name="Shape 15"/>
          <p:cNvSpPr/>
          <p:nvPr/>
        </p:nvSpPr>
        <p:spPr>
          <a:xfrm flipV="1">
            <a:off x="5620994" y="3182523"/>
            <a:ext cx="1" cy="1155065"/>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357187" y="2464594"/>
            <a:ext cx="5063133" cy="375744"/>
          </a:xfrm>
          <a:prstGeom prst="rect">
            <a:avLst/>
          </a:prstGeom>
        </p:spPr>
        <p:txBody>
          <a:bodyPr>
            <a:spAutoFit/>
          </a:bodyPr>
          <a:lstStyle>
            <a:lvl1pPr marL="0" indent="0">
              <a:lnSpc>
                <a:spcPct val="110000"/>
              </a:lnSpc>
              <a:spcBef>
                <a:spcPts val="0"/>
              </a:spcBef>
              <a:buClrTx/>
              <a:buSzTx/>
              <a:buFontTx/>
              <a:buNone/>
              <a:defRPr sz="1700" i="1"/>
            </a:lvl1pPr>
          </a:lstStyle>
          <a:p>
            <a:r>
              <a:t>Lorem Ipsum Dolor</a:t>
            </a:r>
          </a:p>
        </p:txBody>
      </p:sp>
      <p:sp>
        <p:nvSpPr>
          <p:cNvPr id="17" name="Shape 17"/>
          <p:cNvSpPr>
            <a:spLocks noGrp="1"/>
          </p:cNvSpPr>
          <p:nvPr>
            <p:ph type="title"/>
          </p:nvPr>
        </p:nvSpPr>
        <p:spPr>
          <a:xfrm>
            <a:off x="357187" y="2911078"/>
            <a:ext cx="5063133" cy="1696641"/>
          </a:xfrm>
          <a:prstGeom prst="rect">
            <a:avLst/>
          </a:prstGeom>
        </p:spPr>
        <p:txBody>
          <a:bodyPr/>
          <a:lstStyle>
            <a:lvl1pPr algn="l"/>
          </a:lstStyle>
          <a:p>
            <a:r>
              <a:t>Title Text</a:t>
            </a:r>
          </a:p>
        </p:txBody>
      </p:sp>
      <p:sp>
        <p:nvSpPr>
          <p:cNvPr id="18" name="Shape 18"/>
          <p:cNvSpPr>
            <a:spLocks noGrp="1"/>
          </p:cNvSpPr>
          <p:nvPr>
            <p:ph type="body" sz="quarter" idx="1"/>
          </p:nvPr>
        </p:nvSpPr>
        <p:spPr>
          <a:xfrm>
            <a:off x="5822156" y="2911078"/>
            <a:ext cx="2982516" cy="1696641"/>
          </a:xfrm>
          <a:prstGeom prst="rect">
            <a:avLst/>
          </a:prstGeom>
        </p:spPr>
        <p:txBody>
          <a:bodyPr/>
          <a:lstStyle>
            <a:lvl1pPr marL="0" indent="0">
              <a:spcBef>
                <a:spcPts val="0"/>
              </a:spcBef>
              <a:buClrTx/>
              <a:buSzTx/>
              <a:buFontTx/>
              <a:buNone/>
              <a:defRPr sz="1700"/>
            </a:lvl1pPr>
            <a:lvl2pPr marL="0" indent="160729">
              <a:spcBef>
                <a:spcPts val="0"/>
              </a:spcBef>
              <a:buClrTx/>
              <a:buSzTx/>
              <a:buFontTx/>
              <a:buNone/>
              <a:defRPr sz="1700"/>
            </a:lvl2pPr>
            <a:lvl3pPr marL="0" indent="321457">
              <a:spcBef>
                <a:spcPts val="0"/>
              </a:spcBef>
              <a:buClrTx/>
              <a:buSzTx/>
              <a:buFontTx/>
              <a:buNone/>
              <a:defRPr sz="1700"/>
            </a:lvl3pPr>
            <a:lvl4pPr marL="0" indent="482186">
              <a:spcBef>
                <a:spcPts val="0"/>
              </a:spcBef>
              <a:buClrTx/>
              <a:buSzTx/>
              <a:buFontTx/>
              <a:buNone/>
              <a:defRPr sz="1700"/>
            </a:lvl4pPr>
            <a:lvl5pPr marL="0" indent="642915">
              <a:spcBef>
                <a:spcPts val="0"/>
              </a:spcBef>
              <a:buClrTx/>
              <a:buSzTx/>
              <a:buFontTx/>
              <a:buNone/>
              <a:defRPr sz="17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21345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375047" y="4196953"/>
            <a:ext cx="8393906" cy="428625"/>
          </a:xfrm>
          <a:prstGeom prst="rect">
            <a:avLst/>
          </a:prstGeom>
        </p:spPr>
        <p:txBody>
          <a:bodyPr anchor="t">
            <a:spAutoFit/>
          </a:bodyPr>
          <a:lstStyle>
            <a:lvl1pPr marL="0" indent="0" algn="ctr">
              <a:spcBef>
                <a:spcPts val="844"/>
              </a:spcBef>
              <a:buClrTx/>
              <a:buSzTx/>
              <a:buFontTx/>
              <a:buNone/>
              <a:defRPr sz="2100" i="1"/>
            </a:lvl1pPr>
          </a:lstStyle>
          <a:p>
            <a:r>
              <a:t>–Johnny Appleseed</a:t>
            </a:r>
          </a:p>
        </p:txBody>
      </p:sp>
      <p:sp>
        <p:nvSpPr>
          <p:cNvPr id="108" name="Shape 108"/>
          <p:cNvSpPr>
            <a:spLocks noGrp="1"/>
          </p:cNvSpPr>
          <p:nvPr>
            <p:ph type="body" sz="quarter" idx="14"/>
          </p:nvPr>
        </p:nvSpPr>
        <p:spPr>
          <a:xfrm>
            <a:off x="892969" y="2991445"/>
            <a:ext cx="7358063" cy="584776"/>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309852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4820850" y="3355874"/>
            <a:ext cx="3866555" cy="2973587"/>
          </a:xfrm>
          <a:prstGeom prst="rect">
            <a:avLst/>
          </a:prstGeom>
          <a:ln w="9525">
            <a:round/>
          </a:ln>
        </p:spPr>
        <p:txBody>
          <a:bodyPr lIns="64291" tIns="32145" rIns="64291" bIns="32145" anchor="t">
            <a:noAutofit/>
          </a:bodyPr>
          <a:lstStyle/>
          <a:p>
            <a:endParaRPr/>
          </a:p>
        </p:txBody>
      </p:sp>
      <p:sp>
        <p:nvSpPr>
          <p:cNvPr id="98" name="Shape 98"/>
          <p:cNvSpPr>
            <a:spLocks noGrp="1"/>
          </p:cNvSpPr>
          <p:nvPr>
            <p:ph type="pic" sz="quarter" idx="14"/>
          </p:nvPr>
        </p:nvSpPr>
        <p:spPr>
          <a:xfrm>
            <a:off x="4823833" y="428625"/>
            <a:ext cx="3866555" cy="2482453"/>
          </a:xfrm>
          <a:prstGeom prst="rect">
            <a:avLst/>
          </a:prstGeom>
          <a:ln w="9525">
            <a:round/>
          </a:ln>
        </p:spPr>
        <p:txBody>
          <a:bodyPr lIns="64291" tIns="32145" rIns="64291" bIns="32145" anchor="t">
            <a:noAutofit/>
          </a:bodyPr>
          <a:lstStyle/>
          <a:p>
            <a:endParaRPr/>
          </a:p>
        </p:txBody>
      </p:sp>
      <p:sp>
        <p:nvSpPr>
          <p:cNvPr id="99" name="Shape 99"/>
          <p:cNvSpPr>
            <a:spLocks noGrp="1"/>
          </p:cNvSpPr>
          <p:nvPr>
            <p:ph type="pic" sz="half" idx="15"/>
          </p:nvPr>
        </p:nvSpPr>
        <p:spPr>
          <a:xfrm>
            <a:off x="391725" y="428625"/>
            <a:ext cx="3929063" cy="5902524"/>
          </a:xfrm>
          <a:prstGeom prst="rect">
            <a:avLst/>
          </a:prstGeom>
          <a:ln w="9525">
            <a:round/>
          </a:ln>
        </p:spPr>
        <p:txBody>
          <a:bodyPr lIns="64291" tIns="32145" rIns="64291" bIns="32145"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83120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4795242" y="1866305"/>
            <a:ext cx="3929063" cy="4464844"/>
          </a:xfrm>
          <a:prstGeom prst="rect">
            <a:avLst/>
          </a:prstGeom>
          <a:ln w="9525">
            <a:round/>
          </a:ln>
        </p:spPr>
        <p:txBody>
          <a:bodyPr lIns="64291" tIns="32145" rIns="64291" bIns="32145"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357187" y="1919883"/>
            <a:ext cx="4089797" cy="4464844"/>
          </a:xfrm>
          <a:prstGeom prst="rect">
            <a:avLst/>
          </a:prstGeom>
        </p:spPr>
        <p:txBody>
          <a:bodyPr/>
          <a:lstStyle>
            <a:lvl1pPr marL="276810" indent="-276810">
              <a:spcBef>
                <a:spcPts val="1266"/>
              </a:spcBef>
              <a:buSzPct val="65000"/>
              <a:defRPr sz="2100"/>
            </a:lvl1pPr>
            <a:lvl2pPr marL="553621" indent="-276810">
              <a:spcBef>
                <a:spcPts val="1266"/>
              </a:spcBef>
              <a:buSzPct val="65000"/>
              <a:defRPr sz="2100"/>
            </a:lvl2pPr>
            <a:lvl3pPr marL="830431" indent="-276810">
              <a:spcBef>
                <a:spcPts val="1266"/>
              </a:spcBef>
              <a:buSzPct val="65000"/>
              <a:defRPr sz="2100"/>
            </a:lvl3pPr>
            <a:lvl4pPr marL="1107242" indent="-276810">
              <a:spcBef>
                <a:spcPts val="1266"/>
              </a:spcBef>
              <a:buSzPct val="65000"/>
              <a:defRPr sz="2100"/>
            </a:lvl4pPr>
            <a:lvl5pPr marL="1384052" indent="-276810">
              <a:spcBef>
                <a:spcPts val="1266"/>
              </a:spcBef>
              <a:buSzPct val="65000"/>
              <a:defRPr sz="21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8453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6ADAE-85E2-471E-A066-7DE6EEF4D4C9}" type="datetime1">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85D3B-0F38-4435-B2E1-BBB89093D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10E728-71AD-43A4-9ECF-C8620283C25A}" type="datetime1">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EE170-AA79-41EC-85B2-BFCCF4A565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3B44F2-A7DF-4DA8-9D1E-3731699459A9}" type="datetime1">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36101-42DF-4AF5-AE86-A2EAC880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5B08BE-9A5B-4E1C-A8D5-F96A47D9DB7E}" type="datetime1">
              <a:rPr lang="en-US"/>
              <a:pPr>
                <a:defRPr/>
              </a:pPr>
              <a:t>10/26/2016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693A7-E745-430E-98BE-DA97CF71C6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15ECBE-E80E-4E6B-9237-26FBE4AA0DB0}" type="datetime1">
              <a:rPr lang="en-US"/>
              <a:pPr>
                <a:defRPr/>
              </a:pPr>
              <a:t>10/26/2016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1517C-C525-4681-9E79-4D739AD31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AFB82-B994-490E-A96B-23A740E244E3}" type="datetime1">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3F6093-41D8-40D4-AC2A-E6098CBDEF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E55D8-6411-4DFD-A449-13DE78EFA8CB}" type="datetime1">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D05F-4C7C-47B8-89E7-288AF3282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112A58-DF00-4A61-AD49-31F5C1E235F7}" type="datetime1">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88136-2A85-4367-B03B-F9D825890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35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274CB7F-82C4-44A2-B4B6-CA1B5BF077E2}" type="datetime1">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FEA3A8-8113-4F2D-BADB-CC1D42CBE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cssr.berkeley.edu/ucb_childwelfare/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3"/>
          </p:nvPr>
        </p:nvSpPr>
        <p:spPr>
          <a:xfrm>
            <a:off x="0" y="4038600"/>
            <a:ext cx="9144000" cy="625812"/>
          </a:xfrm>
          <a:prstGeom prst="rect">
            <a:avLst/>
          </a:prstGeom>
        </p:spPr>
        <p:txBody>
          <a:bodyPr/>
          <a:lstStyle/>
          <a:p>
            <a:r>
              <a:rPr lang="en-US" sz="3200" dirty="0" smtClean="0">
                <a:solidFill>
                  <a:schemeClr val="bg1"/>
                </a:solidFill>
                <a:latin typeface="Times New Roman"/>
                <a:cs typeface="Times New Roman"/>
              </a:rPr>
              <a:t>Bringing Child Welfare Staff On Board</a:t>
            </a:r>
            <a:endParaRPr sz="3200" dirty="0">
              <a:solidFill>
                <a:schemeClr val="bg1"/>
              </a:solidFill>
              <a:latin typeface="Times New Roman"/>
              <a:cs typeface="Times New Roman"/>
            </a:endParaRPr>
          </a:p>
        </p:txBody>
      </p:sp>
      <p:sp>
        <p:nvSpPr>
          <p:cNvPr id="134" name="Shape 134"/>
          <p:cNvSpPr>
            <a:spLocks noGrp="1"/>
          </p:cNvSpPr>
          <p:nvPr>
            <p:ph type="ctrTitle"/>
          </p:nvPr>
        </p:nvSpPr>
        <p:spPr>
          <a:xfrm>
            <a:off x="0" y="2911078"/>
            <a:ext cx="9143999" cy="1432321"/>
          </a:xfrm>
          <a:prstGeom prst="rect">
            <a:avLst/>
          </a:prstGeom>
        </p:spPr>
        <p:txBody>
          <a:bodyPr/>
          <a:lstStyle/>
          <a:p>
            <a:r>
              <a:rPr lang="en-US" dirty="0" smtClean="0">
                <a:solidFill>
                  <a:srgbClr val="BEAA64"/>
                </a:solidFill>
                <a:latin typeface="Times New Roman"/>
                <a:cs typeface="Times New Roman"/>
              </a:rPr>
              <a:t>The Data Train</a:t>
            </a:r>
            <a:endParaRPr dirty="0">
              <a:solidFill>
                <a:srgbClr val="BEAA64"/>
              </a:solidFill>
              <a:latin typeface="Times New Roman"/>
              <a:cs typeface="Times New Roman"/>
            </a:endParaRPr>
          </a:p>
        </p:txBody>
      </p:sp>
      <p:sp>
        <p:nvSpPr>
          <p:cNvPr id="135" name="Shape 135"/>
          <p:cNvSpPr>
            <a:spLocks noGrp="1"/>
          </p:cNvSpPr>
          <p:nvPr>
            <p:ph type="subTitle" sz="quarter" idx="1"/>
          </p:nvPr>
        </p:nvSpPr>
        <p:spPr>
          <a:xfrm>
            <a:off x="0" y="5410200"/>
            <a:ext cx="9144000" cy="685799"/>
          </a:xfrm>
          <a:prstGeom prst="rect">
            <a:avLst/>
          </a:prstGeom>
        </p:spPr>
        <p:txBody>
          <a:bodyPr/>
          <a:lstStyle/>
          <a:p>
            <a:endParaRPr lang="en-US" sz="2400" dirty="0" smtClean="0">
              <a:solidFill>
                <a:srgbClr val="FFFFFF"/>
              </a:solidFill>
              <a:latin typeface="Times New Roman"/>
              <a:cs typeface="Times New Roman"/>
            </a:endParaRPr>
          </a:p>
          <a:p>
            <a:r>
              <a:rPr sz="2200" dirty="0" smtClean="0">
                <a:solidFill>
                  <a:srgbClr val="FFFFFF"/>
                </a:solidFill>
                <a:latin typeface="Times New Roman"/>
                <a:cs typeface="Times New Roman"/>
              </a:rPr>
              <a:t>Wendy Wiegmann</a:t>
            </a:r>
            <a:r>
              <a:rPr lang="en-US" sz="2200" dirty="0" smtClean="0">
                <a:solidFill>
                  <a:srgbClr val="FFFFFF"/>
                </a:solidFill>
                <a:latin typeface="Times New Roman"/>
                <a:cs typeface="Times New Roman"/>
              </a:rPr>
              <a:t> ~ </a:t>
            </a:r>
            <a:r>
              <a:rPr sz="2200" dirty="0" smtClean="0">
                <a:solidFill>
                  <a:srgbClr val="FFFFFF"/>
                </a:solidFill>
                <a:latin typeface="Times New Roman"/>
                <a:cs typeface="Times New Roman"/>
              </a:rPr>
              <a:t>CCWIP</a:t>
            </a:r>
            <a:r>
              <a:rPr lang="en-US" sz="2200" dirty="0" smtClean="0">
                <a:solidFill>
                  <a:srgbClr val="FFFFFF"/>
                </a:solidFill>
                <a:latin typeface="Times New Roman"/>
                <a:cs typeface="Times New Roman"/>
              </a:rPr>
              <a:t>  ~ October 25</a:t>
            </a:r>
            <a:r>
              <a:rPr sz="2200" dirty="0" smtClean="0">
                <a:solidFill>
                  <a:srgbClr val="FFFFFF"/>
                </a:solidFill>
                <a:latin typeface="Times New Roman"/>
                <a:cs typeface="Times New Roman"/>
              </a:rPr>
              <a:t>, 2016</a:t>
            </a:r>
            <a:endParaRPr sz="2200" dirty="0">
              <a:solidFill>
                <a:srgbClr val="FFFFFF"/>
              </a:solidFill>
              <a:latin typeface="Times New Roman"/>
              <a:cs typeface="Times New Roman"/>
            </a:endParaRPr>
          </a:p>
        </p:txBody>
      </p:sp>
      <p:pic>
        <p:nvPicPr>
          <p:cNvPr id="136" name="bahnfoto_internet_header_subpage_small.jpg"/>
          <p:cNvPicPr>
            <a:picLocks noChangeAspect="1"/>
          </p:cNvPicPr>
          <p:nvPr/>
        </p:nvPicPr>
        <p:blipFill>
          <a:blip r:embed="rId3">
            <a:extLst/>
          </a:blip>
          <a:stretch>
            <a:fillRect/>
          </a:stretch>
        </p:blipFill>
        <p:spPr>
          <a:xfrm>
            <a:off x="-6602" y="-962921"/>
            <a:ext cx="9157203" cy="3858372"/>
          </a:xfrm>
          <a:prstGeom prst="rect">
            <a:avLst/>
          </a:prstGeom>
          <a:ln w="12700">
            <a:miter lim="400000"/>
          </a:ln>
        </p:spPr>
      </p:pic>
    </p:spTree>
    <p:extLst>
      <p:ext uri="{BB962C8B-B14F-4D97-AF65-F5344CB8AC3E}">
        <p14:creationId xmlns:p14="http://schemas.microsoft.com/office/powerpoint/2010/main" val="322010914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0" y="1371600"/>
            <a:ext cx="9144000" cy="5486400"/>
          </a:xfrm>
          <a:prstGeom prst="rect">
            <a:avLst/>
          </a:prstGeom>
        </p:spPr>
      </p:pic>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CCWIP Website</a:t>
            </a:r>
            <a:endParaRPr lang="en-US" dirty="0">
              <a:solidFill>
                <a:srgbClr val="BEAA64"/>
              </a:solidFill>
              <a:latin typeface="Times"/>
              <a:cs typeface="Times"/>
            </a:endParaRPr>
          </a:p>
        </p:txBody>
      </p:sp>
    </p:spTree>
    <p:extLst>
      <p:ext uri="{BB962C8B-B14F-4D97-AF65-F5344CB8AC3E}">
        <p14:creationId xmlns:p14="http://schemas.microsoft.com/office/powerpoint/2010/main" val="1340990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Building Connections Activity</a:t>
            </a:r>
            <a:endParaRPr lang="en-US" dirty="0">
              <a:solidFill>
                <a:srgbClr val="BEAA64"/>
              </a:solidFill>
              <a:latin typeface="Times New Roman"/>
              <a:cs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7328742"/>
              </p:ext>
            </p:extLst>
          </p:nvPr>
        </p:nvGraphicFramePr>
        <p:xfrm>
          <a:off x="234950" y="1393825"/>
          <a:ext cx="8680450"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11</a:t>
            </a:fld>
            <a:endParaRPr lang="en-US"/>
          </a:p>
        </p:txBody>
      </p:sp>
    </p:spTree>
    <p:extLst>
      <p:ext uri="{BB962C8B-B14F-4D97-AF65-F5344CB8AC3E}">
        <p14:creationId xmlns:p14="http://schemas.microsoft.com/office/powerpoint/2010/main" val="35408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Demo: Ongoing Units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12</a:t>
            </a:fld>
            <a:endParaRPr lang="en-US"/>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474807190"/>
              </p:ext>
            </p:extLst>
          </p:nvPr>
        </p:nvGraphicFramePr>
        <p:xfrm>
          <a:off x="234950" y="1393825"/>
          <a:ext cx="8680450"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221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CCWIP Reports Relevant to Emergency Response Units</a:t>
            </a:r>
            <a:endParaRPr lang="en-US" dirty="0">
              <a:solidFill>
                <a:srgbClr val="BEAA64"/>
              </a:solidFill>
              <a:latin typeface="Times New Roman"/>
              <a:cs typeface="Times New Roman"/>
            </a:endParaRPr>
          </a:p>
        </p:txBody>
      </p:sp>
      <p:sp>
        <p:nvSpPr>
          <p:cNvPr id="8" name="Content Placeholder 7"/>
          <p:cNvSpPr>
            <a:spLocks noGrp="1"/>
          </p:cNvSpPr>
          <p:nvPr>
            <p:ph idx="1"/>
          </p:nvPr>
        </p:nvSpPr>
        <p:spPr>
          <a:xfrm>
            <a:off x="0" y="1752600"/>
            <a:ext cx="9144000" cy="4953000"/>
          </a:xfrm>
        </p:spPr>
        <p:txBody>
          <a:bodyPr numCol="2"/>
          <a:lstStyle/>
          <a:p>
            <a:r>
              <a:rPr lang="en-US" sz="2200" dirty="0">
                <a:solidFill>
                  <a:srgbClr val="FFFFFF"/>
                </a:solidFill>
                <a:latin typeface="Times"/>
                <a:cs typeface="Times"/>
              </a:rPr>
              <a:t>Child Maltreatment Allegation </a:t>
            </a:r>
            <a:r>
              <a:rPr lang="en-US" sz="2200" dirty="0" smtClean="0">
                <a:solidFill>
                  <a:srgbClr val="FFFFFF"/>
                </a:solidFill>
                <a:latin typeface="Times"/>
                <a:cs typeface="Times"/>
              </a:rPr>
              <a:t>&amp; Substantiation </a:t>
            </a:r>
            <a:r>
              <a:rPr lang="en-US" sz="2200" dirty="0">
                <a:solidFill>
                  <a:srgbClr val="FFFFFF"/>
                </a:solidFill>
                <a:latin typeface="Times"/>
                <a:cs typeface="Times"/>
              </a:rPr>
              <a:t>Rates</a:t>
            </a:r>
          </a:p>
          <a:p>
            <a:r>
              <a:rPr lang="en-US" sz="2200" dirty="0" smtClean="0">
                <a:solidFill>
                  <a:srgbClr val="FFFFFF"/>
                </a:solidFill>
                <a:latin typeface="Times"/>
                <a:cs typeface="Times"/>
              </a:rPr>
              <a:t>S2: Recurrence </a:t>
            </a:r>
            <a:r>
              <a:rPr lang="en-US" sz="2200" dirty="0">
                <a:solidFill>
                  <a:srgbClr val="FFFFFF"/>
                </a:solidFill>
                <a:latin typeface="Times"/>
                <a:cs typeface="Times"/>
              </a:rPr>
              <a:t>of Allegations</a:t>
            </a:r>
          </a:p>
          <a:p>
            <a:r>
              <a:rPr lang="en-US" sz="2200" dirty="0">
                <a:solidFill>
                  <a:srgbClr val="FFFFFF"/>
                </a:solidFill>
                <a:latin typeface="Times"/>
                <a:cs typeface="Times"/>
              </a:rPr>
              <a:t>Referrals by Time to Investigation</a:t>
            </a:r>
          </a:p>
          <a:p>
            <a:r>
              <a:rPr lang="en-US" sz="2200" dirty="0">
                <a:solidFill>
                  <a:srgbClr val="FFFFFF"/>
                </a:solidFill>
                <a:latin typeface="Times"/>
                <a:cs typeface="Times"/>
              </a:rPr>
              <a:t>Entry Rates</a:t>
            </a:r>
          </a:p>
          <a:p>
            <a:endParaRPr lang="en-US" sz="2200" dirty="0" smtClean="0">
              <a:solidFill>
                <a:srgbClr val="FFFFFF"/>
              </a:solidFill>
              <a:latin typeface="Times"/>
              <a:cs typeface="Times"/>
            </a:endParaRPr>
          </a:p>
          <a:p>
            <a:endParaRPr lang="en-US" sz="2200" dirty="0">
              <a:solidFill>
                <a:srgbClr val="FFFFFF"/>
              </a:solidFill>
              <a:latin typeface="Times"/>
              <a:cs typeface="Times"/>
            </a:endParaRPr>
          </a:p>
          <a:p>
            <a:endParaRPr lang="en-US" sz="2200" dirty="0" smtClean="0">
              <a:solidFill>
                <a:srgbClr val="FFFFFF"/>
              </a:solidFill>
              <a:latin typeface="Times"/>
              <a:cs typeface="Times"/>
            </a:endParaRPr>
          </a:p>
          <a:p>
            <a:endParaRPr lang="en-US" sz="2200" dirty="0">
              <a:solidFill>
                <a:srgbClr val="FFFFFF"/>
              </a:solidFill>
              <a:latin typeface="Times"/>
              <a:cs typeface="Times"/>
            </a:endParaRPr>
          </a:p>
          <a:p>
            <a:endParaRPr lang="en-US" sz="2200" dirty="0" smtClean="0">
              <a:solidFill>
                <a:srgbClr val="FFFFFF"/>
              </a:solidFill>
              <a:latin typeface="Times"/>
              <a:cs typeface="Times"/>
            </a:endParaRPr>
          </a:p>
          <a:p>
            <a:endParaRPr lang="en-US" sz="2200" dirty="0">
              <a:solidFill>
                <a:srgbClr val="FFFFFF"/>
              </a:solidFill>
              <a:latin typeface="Times"/>
              <a:cs typeface="Times"/>
            </a:endParaRPr>
          </a:p>
          <a:p>
            <a:endParaRPr lang="en-US" sz="2200" dirty="0" smtClean="0">
              <a:solidFill>
                <a:srgbClr val="FFFFFF"/>
              </a:solidFill>
              <a:latin typeface="Times"/>
              <a:cs typeface="Times"/>
            </a:endParaRPr>
          </a:p>
          <a:p>
            <a:r>
              <a:rPr lang="en-US" sz="2200" dirty="0" smtClean="0">
                <a:solidFill>
                  <a:srgbClr val="FFFFFF"/>
                </a:solidFill>
                <a:latin typeface="Times"/>
                <a:cs typeface="Times"/>
              </a:rPr>
              <a:t>Home</a:t>
            </a:r>
            <a:r>
              <a:rPr lang="en-US" sz="2200" dirty="0">
                <a:solidFill>
                  <a:srgbClr val="FFFFFF"/>
                </a:solidFill>
                <a:latin typeface="Times"/>
                <a:cs typeface="Times"/>
              </a:rPr>
              <a:t>/Placement Distances</a:t>
            </a:r>
          </a:p>
          <a:p>
            <a:r>
              <a:rPr lang="en-US" sz="2200" dirty="0">
                <a:solidFill>
                  <a:srgbClr val="FFFFFF"/>
                </a:solidFill>
                <a:latin typeface="Times"/>
                <a:cs typeface="Times"/>
              </a:rPr>
              <a:t>Least Restrictive Placement</a:t>
            </a:r>
          </a:p>
          <a:p>
            <a:r>
              <a:rPr lang="en-US" sz="2200" dirty="0">
                <a:solidFill>
                  <a:srgbClr val="FFFFFF"/>
                </a:solidFill>
                <a:latin typeface="Times"/>
                <a:cs typeface="Times"/>
              </a:rPr>
              <a:t>ICWA Placement Preferences</a:t>
            </a:r>
          </a:p>
          <a:p>
            <a:r>
              <a:rPr lang="en-US" sz="2200" dirty="0">
                <a:solidFill>
                  <a:srgbClr val="FFFFFF"/>
                </a:solidFill>
                <a:latin typeface="Times"/>
                <a:cs typeface="Times"/>
              </a:rPr>
              <a:t>Case Services Components</a:t>
            </a:r>
          </a:p>
          <a:p>
            <a:endParaRPr lang="en-US" sz="2200" dirty="0">
              <a:latin typeface="Times"/>
              <a:cs typeface="Times"/>
            </a:endParaRPr>
          </a:p>
          <a:p>
            <a:endParaRPr lang="en-US" sz="2200" dirty="0" smtClean="0">
              <a:solidFill>
                <a:srgbClr val="FFFFFF"/>
              </a:solidFill>
              <a:latin typeface="Times"/>
              <a:cs typeface="Times"/>
            </a:endParaRPr>
          </a:p>
          <a:p>
            <a:endParaRPr lang="en-US" sz="2200" dirty="0" smtClean="0">
              <a:solidFill>
                <a:srgbClr val="FFFFFF"/>
              </a:solidFill>
              <a:latin typeface="Times"/>
              <a:cs typeface="Times"/>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13</a:t>
            </a:fld>
            <a:endParaRPr lang="en-US"/>
          </a:p>
        </p:txBody>
      </p:sp>
    </p:spTree>
    <p:extLst>
      <p:ext uri="{BB962C8B-B14F-4D97-AF65-F5344CB8AC3E}">
        <p14:creationId xmlns:p14="http://schemas.microsoft.com/office/powerpoint/2010/main" val="2428228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CCWIP Reports Relevant to Ongoing </a:t>
            </a:r>
            <a:r>
              <a:rPr lang="en-US" dirty="0" smtClean="0">
                <a:solidFill>
                  <a:srgbClr val="BEAA64"/>
                </a:solidFill>
                <a:latin typeface="Times New Roman"/>
                <a:cs typeface="Times New Roman"/>
              </a:rPr>
              <a:t>Units</a:t>
            </a:r>
            <a:endParaRPr lang="en-US" dirty="0">
              <a:solidFill>
                <a:srgbClr val="BEAA64"/>
              </a:solidFill>
              <a:latin typeface="Times New Roman"/>
              <a:cs typeface="Times New Roman"/>
            </a:endParaRPr>
          </a:p>
        </p:txBody>
      </p:sp>
      <p:sp>
        <p:nvSpPr>
          <p:cNvPr id="8" name="Content Placeholder 7"/>
          <p:cNvSpPr>
            <a:spLocks noGrp="1"/>
          </p:cNvSpPr>
          <p:nvPr>
            <p:ph idx="1"/>
          </p:nvPr>
        </p:nvSpPr>
        <p:spPr>
          <a:xfrm>
            <a:off x="0" y="1828800"/>
            <a:ext cx="9144000" cy="4876800"/>
          </a:xfrm>
        </p:spPr>
        <p:txBody>
          <a:bodyPr numCol="2"/>
          <a:lstStyle/>
          <a:p>
            <a:r>
              <a:rPr lang="en-US" sz="2200" dirty="0">
                <a:solidFill>
                  <a:srgbClr val="FFFFFF"/>
                </a:solidFill>
                <a:latin typeface="Times New Roman"/>
                <a:cs typeface="Times New Roman"/>
              </a:rPr>
              <a:t>S1: Maltreatment in Foster Care</a:t>
            </a:r>
          </a:p>
          <a:p>
            <a:r>
              <a:rPr lang="en-US" sz="2200" dirty="0" smtClean="0">
                <a:solidFill>
                  <a:srgbClr val="FFFFFF"/>
                </a:solidFill>
                <a:latin typeface="Times New Roman"/>
                <a:cs typeface="Times New Roman"/>
              </a:rPr>
              <a:t>S2: Recurrence </a:t>
            </a:r>
            <a:r>
              <a:rPr lang="en-US" sz="2200" dirty="0">
                <a:solidFill>
                  <a:srgbClr val="FFFFFF"/>
                </a:solidFill>
                <a:latin typeface="Times New Roman"/>
                <a:cs typeface="Times New Roman"/>
              </a:rPr>
              <a:t>of </a:t>
            </a:r>
            <a:r>
              <a:rPr lang="en-US" sz="2200" dirty="0" smtClean="0">
                <a:solidFill>
                  <a:srgbClr val="FFFFFF"/>
                </a:solidFill>
                <a:latin typeface="Times New Roman"/>
                <a:cs typeface="Times New Roman"/>
              </a:rPr>
              <a:t>Maltreatment</a:t>
            </a:r>
          </a:p>
          <a:p>
            <a:r>
              <a:rPr lang="en-US" sz="2200" dirty="0">
                <a:solidFill>
                  <a:srgbClr val="FFFFFF"/>
                </a:solidFill>
                <a:latin typeface="Times New Roman"/>
                <a:cs typeface="Times New Roman"/>
              </a:rPr>
              <a:t>P1-P3: Permanency in 12 </a:t>
            </a:r>
            <a:r>
              <a:rPr lang="en-US" sz="2200" dirty="0" smtClean="0">
                <a:solidFill>
                  <a:srgbClr val="FFFFFF"/>
                </a:solidFill>
                <a:latin typeface="Times New Roman"/>
                <a:cs typeface="Times New Roman"/>
              </a:rPr>
              <a:t>Months</a:t>
            </a:r>
          </a:p>
          <a:p>
            <a:r>
              <a:rPr lang="en-US" sz="2200" dirty="0">
                <a:solidFill>
                  <a:srgbClr val="FFFFFF"/>
                </a:solidFill>
                <a:latin typeface="Times New Roman"/>
                <a:cs typeface="Times New Roman"/>
              </a:rPr>
              <a:t>P4: Re-entry to Foster </a:t>
            </a:r>
            <a:r>
              <a:rPr lang="en-US" sz="2200" dirty="0" smtClean="0">
                <a:solidFill>
                  <a:srgbClr val="FFFFFF"/>
                </a:solidFill>
                <a:latin typeface="Times New Roman"/>
                <a:cs typeface="Times New Roman"/>
              </a:rPr>
              <a:t>Care</a:t>
            </a:r>
            <a:endParaRPr lang="en-US" sz="2200" dirty="0">
              <a:solidFill>
                <a:srgbClr val="FFFFFF"/>
              </a:solidFill>
              <a:latin typeface="Times New Roman"/>
              <a:cs typeface="Times New Roman"/>
            </a:endParaRPr>
          </a:p>
          <a:p>
            <a:r>
              <a:rPr lang="en-US" sz="2200" dirty="0">
                <a:solidFill>
                  <a:srgbClr val="FFFFFF"/>
                </a:solidFill>
                <a:latin typeface="Times New Roman"/>
                <a:cs typeface="Times New Roman"/>
              </a:rPr>
              <a:t>P5: Placement Stability</a:t>
            </a:r>
          </a:p>
          <a:p>
            <a:r>
              <a:rPr lang="en-US" sz="2200" dirty="0" smtClean="0">
                <a:solidFill>
                  <a:srgbClr val="FFFFFF"/>
                </a:solidFill>
                <a:latin typeface="Times New Roman"/>
                <a:cs typeface="Times New Roman"/>
              </a:rPr>
              <a:t>Timely </a:t>
            </a:r>
            <a:r>
              <a:rPr lang="en-US" sz="2200" dirty="0">
                <a:solidFill>
                  <a:srgbClr val="FFFFFF"/>
                </a:solidFill>
                <a:latin typeface="Times New Roman"/>
                <a:cs typeface="Times New Roman"/>
              </a:rPr>
              <a:t>Monthly Caseworker Visits</a:t>
            </a: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r>
              <a:rPr lang="en-US" sz="2200" dirty="0" smtClean="0">
                <a:solidFill>
                  <a:srgbClr val="FFFFFF"/>
                </a:solidFill>
                <a:latin typeface="Times New Roman"/>
                <a:cs typeface="Times New Roman"/>
              </a:rPr>
              <a:t>Entry Rates</a:t>
            </a:r>
          </a:p>
          <a:p>
            <a:r>
              <a:rPr lang="en-US" sz="2200" dirty="0" smtClean="0">
                <a:solidFill>
                  <a:srgbClr val="FFFFFF"/>
                </a:solidFill>
                <a:latin typeface="Times New Roman"/>
                <a:cs typeface="Times New Roman"/>
              </a:rPr>
              <a:t>In Care Rates</a:t>
            </a:r>
          </a:p>
          <a:p>
            <a:r>
              <a:rPr lang="en-US" sz="2200" dirty="0" smtClean="0">
                <a:solidFill>
                  <a:srgbClr val="FFFFFF"/>
                </a:solidFill>
                <a:latin typeface="Times New Roman"/>
                <a:cs typeface="Times New Roman"/>
              </a:rPr>
              <a:t>Case Service Components</a:t>
            </a:r>
          </a:p>
          <a:p>
            <a:r>
              <a:rPr lang="en-US" sz="2200" dirty="0" smtClean="0">
                <a:solidFill>
                  <a:srgbClr val="FFFFFF"/>
                </a:solidFill>
                <a:latin typeface="Times New Roman"/>
                <a:cs typeface="Times New Roman"/>
              </a:rPr>
              <a:t>Home/Placement Distances</a:t>
            </a:r>
          </a:p>
          <a:p>
            <a:r>
              <a:rPr lang="en-US" sz="2200" dirty="0" smtClean="0">
                <a:solidFill>
                  <a:srgbClr val="FFFFFF"/>
                </a:solidFill>
                <a:latin typeface="Times New Roman"/>
                <a:cs typeface="Times New Roman"/>
              </a:rPr>
              <a:t>Least Restrictive Placement</a:t>
            </a:r>
            <a:endParaRPr lang="en-US" sz="2200" dirty="0">
              <a:solidFill>
                <a:srgbClr val="FFFFFF"/>
              </a:solidFill>
              <a:latin typeface="Times New Roman"/>
              <a:cs typeface="Times New Roman"/>
            </a:endParaRPr>
          </a:p>
          <a:p>
            <a:r>
              <a:rPr lang="en-US" sz="2200" dirty="0">
                <a:solidFill>
                  <a:srgbClr val="FFFFFF"/>
                </a:solidFill>
                <a:latin typeface="Times New Roman"/>
                <a:cs typeface="Times New Roman"/>
              </a:rPr>
              <a:t>Placement with </a:t>
            </a:r>
            <a:r>
              <a:rPr lang="en-US" sz="2200" dirty="0" smtClean="0">
                <a:solidFill>
                  <a:srgbClr val="FFFFFF"/>
                </a:solidFill>
                <a:latin typeface="Times New Roman"/>
                <a:cs typeface="Times New Roman"/>
              </a:rPr>
              <a:t>Siblings</a:t>
            </a:r>
          </a:p>
          <a:p>
            <a:r>
              <a:rPr lang="en-US" sz="2200" dirty="0">
                <a:solidFill>
                  <a:srgbClr val="FFFFFF"/>
                </a:solidFill>
                <a:latin typeface="Times New Roman"/>
                <a:cs typeface="Times New Roman"/>
              </a:rPr>
              <a:t>Median Length of Stay</a:t>
            </a:r>
          </a:p>
          <a:p>
            <a:r>
              <a:rPr lang="en-US" sz="2200" dirty="0">
                <a:solidFill>
                  <a:srgbClr val="FFFFFF"/>
                </a:solidFill>
                <a:latin typeface="Times New Roman"/>
                <a:cs typeface="Times New Roman"/>
              </a:rPr>
              <a:t>Placement </a:t>
            </a:r>
            <a:r>
              <a:rPr lang="en-US" sz="2200" dirty="0" smtClean="0">
                <a:solidFill>
                  <a:srgbClr val="FFFFFF"/>
                </a:solidFill>
                <a:latin typeface="Times New Roman"/>
                <a:cs typeface="Times New Roman"/>
              </a:rPr>
              <a:t>Days</a:t>
            </a:r>
          </a:p>
          <a:p>
            <a:r>
              <a:rPr lang="en-US" sz="2200" dirty="0" smtClean="0">
                <a:solidFill>
                  <a:srgbClr val="FFFFFF"/>
                </a:solidFill>
                <a:latin typeface="Times New Roman"/>
                <a:cs typeface="Times New Roman"/>
              </a:rPr>
              <a:t>Use of Psychotropic Medications</a:t>
            </a:r>
          </a:p>
          <a:p>
            <a:r>
              <a:rPr lang="en-US" sz="2200" dirty="0" smtClean="0">
                <a:solidFill>
                  <a:srgbClr val="FFFFFF"/>
                </a:solidFill>
                <a:latin typeface="Times New Roman"/>
                <a:cs typeface="Times New Roman"/>
              </a:rPr>
              <a:t>Timely Health/Dental Exams</a:t>
            </a:r>
          </a:p>
          <a:p>
            <a:r>
              <a:rPr lang="en-US" sz="2200" dirty="0" smtClean="0">
                <a:solidFill>
                  <a:srgbClr val="FFFFFF"/>
                </a:solidFill>
                <a:latin typeface="Times New Roman"/>
                <a:cs typeface="Times New Roman"/>
              </a:rPr>
              <a:t>Outcomes for Youth Exiting Foster Care at Age 18 or Older</a:t>
            </a: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14</a:t>
            </a:fld>
            <a:endParaRPr lang="en-US"/>
          </a:p>
        </p:txBody>
      </p:sp>
    </p:spTree>
    <p:extLst>
      <p:ext uri="{BB962C8B-B14F-4D97-AF65-F5344CB8AC3E}">
        <p14:creationId xmlns:p14="http://schemas.microsoft.com/office/powerpoint/2010/main" val="3508176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CCWIP Reports Relevant to </a:t>
            </a:r>
            <a:r>
              <a:rPr lang="en-US" dirty="0" smtClean="0">
                <a:solidFill>
                  <a:srgbClr val="BEAA64"/>
                </a:solidFill>
                <a:latin typeface="Times New Roman"/>
                <a:cs typeface="Times New Roman"/>
              </a:rPr>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Teen Units</a:t>
            </a:r>
            <a:endParaRPr lang="en-US" dirty="0">
              <a:solidFill>
                <a:srgbClr val="BEAA64"/>
              </a:solidFill>
              <a:latin typeface="Times New Roman"/>
              <a:cs typeface="Times New Roman"/>
            </a:endParaRPr>
          </a:p>
        </p:txBody>
      </p:sp>
      <p:sp>
        <p:nvSpPr>
          <p:cNvPr id="8" name="Content Placeholder 7"/>
          <p:cNvSpPr>
            <a:spLocks noGrp="1"/>
          </p:cNvSpPr>
          <p:nvPr>
            <p:ph idx="1"/>
          </p:nvPr>
        </p:nvSpPr>
        <p:spPr>
          <a:xfrm>
            <a:off x="0" y="1752600"/>
            <a:ext cx="9144000" cy="4953000"/>
          </a:xfrm>
        </p:spPr>
        <p:txBody>
          <a:bodyPr numCol="2"/>
          <a:lstStyle/>
          <a:p>
            <a:r>
              <a:rPr lang="en-US" sz="2200" dirty="0">
                <a:solidFill>
                  <a:srgbClr val="FFFFFF"/>
                </a:solidFill>
                <a:latin typeface="Times New Roman"/>
                <a:cs typeface="Times New Roman"/>
              </a:rPr>
              <a:t>S1: Maltreatment in Foster Care</a:t>
            </a:r>
          </a:p>
          <a:p>
            <a:r>
              <a:rPr lang="en-US" sz="2200" dirty="0">
                <a:solidFill>
                  <a:srgbClr val="FFFFFF"/>
                </a:solidFill>
                <a:latin typeface="Times New Roman"/>
                <a:cs typeface="Times New Roman"/>
              </a:rPr>
              <a:t>P1-P3: Permanency in 12 Months</a:t>
            </a:r>
          </a:p>
          <a:p>
            <a:r>
              <a:rPr lang="en-US" sz="2200" dirty="0">
                <a:solidFill>
                  <a:srgbClr val="FFFFFF"/>
                </a:solidFill>
                <a:latin typeface="Times New Roman"/>
                <a:cs typeface="Times New Roman"/>
              </a:rPr>
              <a:t>P5: Placement Stability</a:t>
            </a:r>
          </a:p>
          <a:p>
            <a:r>
              <a:rPr lang="en-US" sz="2200" dirty="0" smtClean="0">
                <a:solidFill>
                  <a:srgbClr val="FFFFFF"/>
                </a:solidFill>
                <a:latin typeface="Times New Roman"/>
                <a:cs typeface="Times New Roman"/>
              </a:rPr>
              <a:t>Timely </a:t>
            </a:r>
            <a:r>
              <a:rPr lang="en-US" sz="2200" dirty="0">
                <a:solidFill>
                  <a:srgbClr val="FFFFFF"/>
                </a:solidFill>
                <a:latin typeface="Times New Roman"/>
                <a:cs typeface="Times New Roman"/>
              </a:rPr>
              <a:t>Monthly Caseworker Visits</a:t>
            </a:r>
          </a:p>
          <a:p>
            <a:r>
              <a:rPr lang="en-US" sz="2200" dirty="0">
                <a:solidFill>
                  <a:srgbClr val="FFFFFF"/>
                </a:solidFill>
                <a:latin typeface="Times New Roman"/>
                <a:cs typeface="Times New Roman"/>
              </a:rPr>
              <a:t>Outcomes for Youth Exiting Foster Care at Age 18 or Older</a:t>
            </a:r>
          </a:p>
          <a:p>
            <a:endParaRPr lang="en-US" sz="2200" dirty="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r>
              <a:rPr lang="en-US" sz="2200" dirty="0" smtClean="0">
                <a:solidFill>
                  <a:srgbClr val="FFFFFF"/>
                </a:solidFill>
                <a:latin typeface="Times New Roman"/>
                <a:cs typeface="Times New Roman"/>
              </a:rPr>
              <a:t>In Care Rates</a:t>
            </a:r>
          </a:p>
          <a:p>
            <a:r>
              <a:rPr lang="en-US" sz="2200" dirty="0" smtClean="0">
                <a:solidFill>
                  <a:srgbClr val="FFFFFF"/>
                </a:solidFill>
                <a:latin typeface="Times New Roman"/>
                <a:cs typeface="Times New Roman"/>
              </a:rPr>
              <a:t>Case Service Components</a:t>
            </a:r>
          </a:p>
          <a:p>
            <a:r>
              <a:rPr lang="en-US" sz="2200" dirty="0" smtClean="0">
                <a:solidFill>
                  <a:srgbClr val="FFFFFF"/>
                </a:solidFill>
                <a:latin typeface="Times New Roman"/>
                <a:cs typeface="Times New Roman"/>
              </a:rPr>
              <a:t>Median Length of Stay</a:t>
            </a:r>
          </a:p>
          <a:p>
            <a:r>
              <a:rPr lang="en-US" sz="2200" dirty="0" smtClean="0">
                <a:solidFill>
                  <a:srgbClr val="FFFFFF"/>
                </a:solidFill>
                <a:latin typeface="Times New Roman"/>
                <a:cs typeface="Times New Roman"/>
              </a:rPr>
              <a:t>Placement Days</a:t>
            </a:r>
          </a:p>
          <a:p>
            <a:r>
              <a:rPr lang="en-US" sz="2200" dirty="0" smtClean="0">
                <a:solidFill>
                  <a:srgbClr val="FFFFFF"/>
                </a:solidFill>
                <a:latin typeface="Times New Roman"/>
                <a:cs typeface="Times New Roman"/>
              </a:rPr>
              <a:t>Home/Placement Distances</a:t>
            </a:r>
          </a:p>
          <a:p>
            <a:r>
              <a:rPr lang="en-US" sz="2200" dirty="0" smtClean="0">
                <a:solidFill>
                  <a:srgbClr val="FFFFFF"/>
                </a:solidFill>
                <a:latin typeface="Times New Roman"/>
                <a:cs typeface="Times New Roman"/>
              </a:rPr>
              <a:t>Least Restrictive Placement</a:t>
            </a:r>
          </a:p>
          <a:p>
            <a:r>
              <a:rPr lang="en-US" sz="2200" dirty="0">
                <a:solidFill>
                  <a:srgbClr val="FFFFFF"/>
                </a:solidFill>
                <a:latin typeface="Times New Roman"/>
                <a:cs typeface="Times New Roman"/>
              </a:rPr>
              <a:t>Placement with </a:t>
            </a:r>
            <a:r>
              <a:rPr lang="en-US" sz="2200" dirty="0" smtClean="0">
                <a:solidFill>
                  <a:srgbClr val="FFFFFF"/>
                </a:solidFill>
                <a:latin typeface="Times New Roman"/>
                <a:cs typeface="Times New Roman"/>
              </a:rPr>
              <a:t>Siblings</a:t>
            </a:r>
          </a:p>
          <a:p>
            <a:r>
              <a:rPr lang="en-US" sz="2200" dirty="0" smtClean="0">
                <a:solidFill>
                  <a:srgbClr val="FFFFFF"/>
                </a:solidFill>
                <a:latin typeface="Times New Roman"/>
                <a:cs typeface="Times New Roman"/>
              </a:rPr>
              <a:t>Use of Psychotropic Medications</a:t>
            </a:r>
          </a:p>
          <a:p>
            <a:r>
              <a:rPr lang="en-US" sz="2200" dirty="0" smtClean="0">
                <a:solidFill>
                  <a:srgbClr val="FFFFFF"/>
                </a:solidFill>
                <a:latin typeface="Times New Roman"/>
                <a:cs typeface="Times New Roman"/>
              </a:rPr>
              <a:t>Timely Health/Dental Exams</a:t>
            </a:r>
          </a:p>
          <a:p>
            <a:r>
              <a:rPr lang="en-US" sz="2200" dirty="0" smtClean="0">
                <a:solidFill>
                  <a:srgbClr val="FFFFFF"/>
                </a:solidFill>
                <a:latin typeface="Times New Roman"/>
                <a:cs typeface="Times New Roman"/>
              </a:rPr>
              <a:t>Exits </a:t>
            </a:r>
            <a:r>
              <a:rPr lang="en-US" sz="2200" dirty="0">
                <a:solidFill>
                  <a:srgbClr val="FFFFFF"/>
                </a:solidFill>
                <a:latin typeface="Times New Roman"/>
                <a:cs typeface="Times New Roman"/>
              </a:rPr>
              <a:t>from Foster </a:t>
            </a:r>
            <a:r>
              <a:rPr lang="en-US" sz="2200" dirty="0" smtClean="0">
                <a:solidFill>
                  <a:srgbClr val="FFFFFF"/>
                </a:solidFill>
                <a:latin typeface="Times New Roman"/>
                <a:cs typeface="Times New Roman"/>
              </a:rPr>
              <a:t>Care</a:t>
            </a:r>
          </a:p>
          <a:p>
            <a:endParaRPr lang="en-US" sz="2200" dirty="0" smtClean="0">
              <a:solidFill>
                <a:srgbClr val="FFFFFF"/>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15</a:t>
            </a:fld>
            <a:endParaRPr lang="en-US"/>
          </a:p>
        </p:txBody>
      </p:sp>
    </p:spTree>
    <p:extLst>
      <p:ext uri="{BB962C8B-B14F-4D97-AF65-F5344CB8AC3E}">
        <p14:creationId xmlns:p14="http://schemas.microsoft.com/office/powerpoint/2010/main" val="2929218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CCWIP Reports Relevant to Permanency </a:t>
            </a:r>
            <a:r>
              <a:rPr lang="en-US" dirty="0" smtClean="0">
                <a:solidFill>
                  <a:srgbClr val="BEAA64"/>
                </a:solidFill>
                <a:latin typeface="Times New Roman"/>
                <a:cs typeface="Times New Roman"/>
              </a:rPr>
              <a:t>Units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16</a:t>
            </a:fld>
            <a:endParaRPr lang="en-US"/>
          </a:p>
        </p:txBody>
      </p:sp>
      <p:sp>
        <p:nvSpPr>
          <p:cNvPr id="5" name="Content Placeholder 7"/>
          <p:cNvSpPr>
            <a:spLocks noGrp="1"/>
          </p:cNvSpPr>
          <p:nvPr>
            <p:ph idx="1"/>
          </p:nvPr>
        </p:nvSpPr>
        <p:spPr>
          <a:xfrm>
            <a:off x="0" y="1752600"/>
            <a:ext cx="9144000" cy="4953000"/>
          </a:xfrm>
        </p:spPr>
        <p:txBody>
          <a:bodyPr numCol="2"/>
          <a:lstStyle/>
          <a:p>
            <a:r>
              <a:rPr lang="en-US" sz="2200" dirty="0" smtClean="0">
                <a:solidFill>
                  <a:srgbClr val="FFFFFF"/>
                </a:solidFill>
                <a:latin typeface="Times New Roman"/>
                <a:cs typeface="Times New Roman"/>
              </a:rPr>
              <a:t>S1: Maltreatment </a:t>
            </a:r>
            <a:r>
              <a:rPr lang="en-US" sz="2200" dirty="0">
                <a:solidFill>
                  <a:srgbClr val="FFFFFF"/>
                </a:solidFill>
                <a:latin typeface="Times New Roman"/>
                <a:cs typeface="Times New Roman"/>
              </a:rPr>
              <a:t>in Foster </a:t>
            </a:r>
            <a:r>
              <a:rPr lang="en-US" sz="2200" dirty="0" smtClean="0">
                <a:solidFill>
                  <a:srgbClr val="FFFFFF"/>
                </a:solidFill>
                <a:latin typeface="Times New Roman"/>
                <a:cs typeface="Times New Roman"/>
              </a:rPr>
              <a:t>Care</a:t>
            </a:r>
          </a:p>
          <a:p>
            <a:r>
              <a:rPr lang="en-US" sz="2200" dirty="0" smtClean="0">
                <a:solidFill>
                  <a:srgbClr val="FFFFFF"/>
                </a:solidFill>
                <a:latin typeface="Times New Roman"/>
                <a:cs typeface="Times New Roman"/>
              </a:rPr>
              <a:t>P1-P3: Permanency </a:t>
            </a:r>
            <a:r>
              <a:rPr lang="en-US" sz="2200" dirty="0">
                <a:solidFill>
                  <a:srgbClr val="FFFFFF"/>
                </a:solidFill>
                <a:latin typeface="Times New Roman"/>
                <a:cs typeface="Times New Roman"/>
              </a:rPr>
              <a:t>in 12 </a:t>
            </a:r>
            <a:r>
              <a:rPr lang="en-US" sz="2200" dirty="0" smtClean="0">
                <a:solidFill>
                  <a:srgbClr val="FFFFFF"/>
                </a:solidFill>
                <a:latin typeface="Times New Roman"/>
                <a:cs typeface="Times New Roman"/>
              </a:rPr>
              <a:t>Months</a:t>
            </a:r>
          </a:p>
          <a:p>
            <a:r>
              <a:rPr lang="en-US" sz="2200" dirty="0" smtClean="0">
                <a:solidFill>
                  <a:srgbClr val="FFFFFF"/>
                </a:solidFill>
                <a:latin typeface="Times New Roman"/>
                <a:cs typeface="Times New Roman"/>
              </a:rPr>
              <a:t>P4: Re</a:t>
            </a:r>
            <a:r>
              <a:rPr lang="en-US" sz="2200" dirty="0">
                <a:solidFill>
                  <a:srgbClr val="FFFFFF"/>
                </a:solidFill>
                <a:latin typeface="Times New Roman"/>
                <a:cs typeface="Times New Roman"/>
              </a:rPr>
              <a:t>-entry to Foster </a:t>
            </a:r>
            <a:r>
              <a:rPr lang="en-US" sz="2200" dirty="0" smtClean="0">
                <a:solidFill>
                  <a:srgbClr val="FFFFFF"/>
                </a:solidFill>
                <a:latin typeface="Times New Roman"/>
                <a:cs typeface="Times New Roman"/>
              </a:rPr>
              <a:t>Care</a:t>
            </a:r>
          </a:p>
          <a:p>
            <a:r>
              <a:rPr lang="en-US" sz="2200" dirty="0">
                <a:solidFill>
                  <a:srgbClr val="FFFFFF"/>
                </a:solidFill>
                <a:latin typeface="Times New Roman"/>
                <a:cs typeface="Times New Roman"/>
              </a:rPr>
              <a:t>P5: Placement </a:t>
            </a:r>
            <a:r>
              <a:rPr lang="en-US" sz="2200" dirty="0" smtClean="0">
                <a:solidFill>
                  <a:srgbClr val="FFFFFF"/>
                </a:solidFill>
                <a:latin typeface="Times New Roman"/>
                <a:cs typeface="Times New Roman"/>
              </a:rPr>
              <a:t>Stability</a:t>
            </a:r>
            <a:endParaRPr lang="en-US" sz="2200" dirty="0">
              <a:solidFill>
                <a:srgbClr val="FFFFFF"/>
              </a:solidFill>
              <a:latin typeface="Times New Roman"/>
              <a:cs typeface="Times New Roman"/>
            </a:endParaRPr>
          </a:p>
          <a:p>
            <a:r>
              <a:rPr lang="en-US" sz="2200" dirty="0">
                <a:solidFill>
                  <a:srgbClr val="FFFFFF"/>
                </a:solidFill>
                <a:latin typeface="Times New Roman"/>
                <a:cs typeface="Times New Roman"/>
              </a:rPr>
              <a:t>Timely Monthly Caseworker Visits</a:t>
            </a: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r>
              <a:rPr lang="en-US" sz="2200" dirty="0" smtClean="0">
                <a:solidFill>
                  <a:srgbClr val="FFFFFF"/>
                </a:solidFill>
                <a:latin typeface="Times New Roman"/>
                <a:cs typeface="Times New Roman"/>
              </a:rPr>
              <a:t>In Care Rates</a:t>
            </a:r>
          </a:p>
          <a:p>
            <a:r>
              <a:rPr lang="en-US" sz="2200" dirty="0" smtClean="0">
                <a:solidFill>
                  <a:srgbClr val="FFFFFF"/>
                </a:solidFill>
                <a:latin typeface="Times New Roman"/>
                <a:cs typeface="Times New Roman"/>
              </a:rPr>
              <a:t>Case Service Components</a:t>
            </a:r>
          </a:p>
          <a:p>
            <a:r>
              <a:rPr lang="en-US" sz="2200" dirty="0" smtClean="0">
                <a:solidFill>
                  <a:srgbClr val="FFFFFF"/>
                </a:solidFill>
                <a:latin typeface="Times New Roman"/>
                <a:cs typeface="Times New Roman"/>
              </a:rPr>
              <a:t>Home/Placement Distances</a:t>
            </a:r>
          </a:p>
          <a:p>
            <a:r>
              <a:rPr lang="en-US" sz="2200" dirty="0" smtClean="0">
                <a:solidFill>
                  <a:srgbClr val="FFFFFF"/>
                </a:solidFill>
                <a:latin typeface="Times New Roman"/>
                <a:cs typeface="Times New Roman"/>
              </a:rPr>
              <a:t>Placement with Siblings</a:t>
            </a:r>
            <a:endParaRPr lang="en-US" sz="2200" dirty="0">
              <a:solidFill>
                <a:srgbClr val="FFFFFF"/>
              </a:solidFill>
              <a:latin typeface="Times New Roman"/>
              <a:cs typeface="Times New Roman"/>
            </a:endParaRPr>
          </a:p>
          <a:p>
            <a:r>
              <a:rPr lang="en-US" sz="2200" dirty="0" smtClean="0">
                <a:solidFill>
                  <a:srgbClr val="FFFFFF"/>
                </a:solidFill>
                <a:latin typeface="Times New Roman"/>
                <a:cs typeface="Times New Roman"/>
              </a:rPr>
              <a:t>Least Restrictive Placement</a:t>
            </a:r>
          </a:p>
          <a:p>
            <a:r>
              <a:rPr lang="en-US" sz="2200" dirty="0">
                <a:solidFill>
                  <a:srgbClr val="FFFFFF"/>
                </a:solidFill>
                <a:latin typeface="Times New Roman"/>
                <a:cs typeface="Times New Roman"/>
              </a:rPr>
              <a:t>Median Length of Stay</a:t>
            </a:r>
          </a:p>
          <a:p>
            <a:r>
              <a:rPr lang="en-US" sz="2200" dirty="0">
                <a:solidFill>
                  <a:srgbClr val="FFFFFF"/>
                </a:solidFill>
                <a:latin typeface="Times New Roman"/>
                <a:cs typeface="Times New Roman"/>
              </a:rPr>
              <a:t>Placement </a:t>
            </a:r>
            <a:r>
              <a:rPr lang="en-US" sz="2200" dirty="0" smtClean="0">
                <a:solidFill>
                  <a:srgbClr val="FFFFFF"/>
                </a:solidFill>
                <a:latin typeface="Times New Roman"/>
                <a:cs typeface="Times New Roman"/>
              </a:rPr>
              <a:t>Days</a:t>
            </a:r>
          </a:p>
          <a:p>
            <a:r>
              <a:rPr lang="en-US" sz="2200" dirty="0" smtClean="0">
                <a:solidFill>
                  <a:srgbClr val="FFFFFF"/>
                </a:solidFill>
                <a:latin typeface="Times New Roman"/>
                <a:cs typeface="Times New Roman"/>
              </a:rPr>
              <a:t>Use of Psychotropic Medications</a:t>
            </a:r>
          </a:p>
          <a:p>
            <a:r>
              <a:rPr lang="en-US" sz="2200" dirty="0" smtClean="0">
                <a:solidFill>
                  <a:srgbClr val="FFFFFF"/>
                </a:solidFill>
                <a:latin typeface="Times New Roman"/>
                <a:cs typeface="Times New Roman"/>
              </a:rPr>
              <a:t>Timely Health/Dental Exams</a:t>
            </a:r>
          </a:p>
          <a:p>
            <a:r>
              <a:rPr lang="en-US" sz="2200" dirty="0" smtClean="0">
                <a:solidFill>
                  <a:srgbClr val="FFFFFF"/>
                </a:solidFill>
                <a:latin typeface="Times New Roman"/>
                <a:cs typeface="Times New Roman"/>
              </a:rPr>
              <a:t>Exits </a:t>
            </a:r>
            <a:r>
              <a:rPr lang="en-US" sz="2200" dirty="0">
                <a:solidFill>
                  <a:srgbClr val="FFFFFF"/>
                </a:solidFill>
                <a:latin typeface="Times New Roman"/>
                <a:cs typeface="Times New Roman"/>
              </a:rPr>
              <a:t>from Foster </a:t>
            </a:r>
            <a:r>
              <a:rPr lang="en-US" sz="2200" dirty="0" smtClean="0">
                <a:solidFill>
                  <a:srgbClr val="FFFFFF"/>
                </a:solidFill>
                <a:latin typeface="Times New Roman"/>
                <a:cs typeface="Times New Roman"/>
              </a:rPr>
              <a:t>Care</a:t>
            </a:r>
          </a:p>
          <a:p>
            <a:r>
              <a:rPr lang="en-US" sz="2200" dirty="0">
                <a:solidFill>
                  <a:srgbClr val="FFFFFF"/>
                </a:solidFill>
                <a:latin typeface="Times New Roman"/>
                <a:cs typeface="Times New Roman"/>
              </a:rPr>
              <a:t>Outcomes for Youth Exiting Foster Care at Age 18 or </a:t>
            </a:r>
            <a:r>
              <a:rPr lang="en-US" sz="2200" dirty="0" smtClean="0">
                <a:solidFill>
                  <a:srgbClr val="FFFFFF"/>
                </a:solidFill>
                <a:latin typeface="Times New Roman"/>
                <a:cs typeface="Times New Roman"/>
              </a:rPr>
              <a:t>Older</a:t>
            </a:r>
          </a:p>
          <a:p>
            <a:endParaRPr lang="en-US" sz="2200" dirty="0" smtClean="0">
              <a:solidFill>
                <a:srgbClr val="FFFFFF"/>
              </a:solidFill>
              <a:latin typeface="Times New Roman"/>
              <a:cs typeface="Times New Roman"/>
            </a:endParaRPr>
          </a:p>
        </p:txBody>
      </p:sp>
    </p:spTree>
    <p:extLst>
      <p:ext uri="{BB962C8B-B14F-4D97-AF65-F5344CB8AC3E}">
        <p14:creationId xmlns:p14="http://schemas.microsoft.com/office/powerpoint/2010/main" val="3832501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17</a:t>
            </a:fld>
            <a:endParaRPr lang="en-US"/>
          </a:p>
        </p:txBody>
      </p:sp>
      <p:pic>
        <p:nvPicPr>
          <p:cNvPr id="7" name="Picture 6" descr="train-leaving-table-mountain-south-africa-hd--wallpaper.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524000" y="0"/>
            <a:ext cx="13599823" cy="7649901"/>
          </a:xfrm>
          <a:prstGeom prst="rect">
            <a:avLst/>
          </a:prstGeom>
        </p:spPr>
      </p:pic>
      <p:sp>
        <p:nvSpPr>
          <p:cNvPr id="8" name="TextBox 7"/>
          <p:cNvSpPr txBox="1"/>
          <p:nvPr/>
        </p:nvSpPr>
        <p:spPr>
          <a:xfrm>
            <a:off x="47244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Follow Up</a:t>
            </a:r>
            <a:endParaRPr lang="en-US" sz="4400" dirty="0">
              <a:solidFill>
                <a:srgbClr val="BEAA64"/>
              </a:solidFill>
              <a:latin typeface="Times New Roman"/>
              <a:cs typeface="Times New Roman"/>
            </a:endParaRPr>
          </a:p>
        </p:txBody>
      </p:sp>
      <p:sp>
        <p:nvSpPr>
          <p:cNvPr id="9" name="TextBox 8"/>
          <p:cNvSpPr txBox="1"/>
          <p:nvPr/>
        </p:nvSpPr>
        <p:spPr>
          <a:xfrm>
            <a:off x="4724400" y="1905000"/>
            <a:ext cx="4267200" cy="3293209"/>
          </a:xfrm>
          <a:prstGeom prst="rect">
            <a:avLst/>
          </a:prstGeom>
          <a:noFill/>
        </p:spPr>
        <p:txBody>
          <a:bodyPr wrap="square" rtlCol="0">
            <a:spAutoFit/>
          </a:bodyPr>
          <a:lstStyle/>
          <a:p>
            <a:r>
              <a:rPr lang="en-US" sz="2600" dirty="0" smtClean="0">
                <a:solidFill>
                  <a:schemeClr val="bg1"/>
                </a:solidFill>
                <a:latin typeface="Times New Roman"/>
                <a:cs typeface="Times New Roman"/>
              </a:rPr>
              <a:t>Written Report</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Related Outcomes</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Process Measures (upcoming)</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Worker Action Planning</a:t>
            </a:r>
          </a:p>
          <a:p>
            <a:endParaRPr lang="en-US" sz="2600" dirty="0" smtClean="0">
              <a:solidFill>
                <a:schemeClr val="bg1"/>
              </a:solidFill>
              <a:latin typeface="Times New Roman"/>
              <a:cs typeface="Times New Roman"/>
            </a:endParaRPr>
          </a:p>
        </p:txBody>
      </p:sp>
    </p:spTree>
    <p:extLst>
      <p:ext uri="{BB962C8B-B14F-4D97-AF65-F5344CB8AC3E}">
        <p14:creationId xmlns:p14="http://schemas.microsoft.com/office/powerpoint/2010/main" val="3662386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Thank You!</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lgn="ctr">
              <a:buNone/>
            </a:pPr>
            <a:r>
              <a:rPr lang="en-US" i="1" dirty="0">
                <a:solidFill>
                  <a:schemeClr val="bg1"/>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i="1" dirty="0" smtClean="0">
                <a:solidFill>
                  <a:schemeClr val="bg1"/>
                </a:solidFill>
                <a:latin typeface="Times New Roman"/>
                <a:cs typeface="Times New Roman"/>
              </a:rPr>
              <a:t>Services, the </a:t>
            </a:r>
            <a:r>
              <a:rPr lang="en-US" i="1" dirty="0">
                <a:solidFill>
                  <a:schemeClr val="bg1"/>
                </a:solidFill>
                <a:latin typeface="Times New Roman"/>
                <a:cs typeface="Times New Roman"/>
              </a:rPr>
              <a:t>Stuart </a:t>
            </a:r>
            <a:r>
              <a:rPr lang="en-US" i="1" dirty="0" smtClean="0">
                <a:solidFill>
                  <a:schemeClr val="bg1"/>
                </a:solidFill>
                <a:latin typeface="Times New Roman"/>
                <a:cs typeface="Times New Roman"/>
              </a:rPr>
              <a:t>Foundation, and the Conrad N. Hilton Foundation.</a:t>
            </a:r>
            <a:endParaRPr lang="en-US" i="1" dirty="0">
              <a:solidFill>
                <a:schemeClr val="bg1"/>
              </a:solidFill>
              <a:latin typeface="Times New Roman"/>
              <a:cs typeface="Times New Roman"/>
            </a:endParaRPr>
          </a:p>
          <a:p>
            <a:pPr lvl="1"/>
            <a:endParaRPr lang="en-US"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18</a:t>
            </a:fld>
            <a:endParaRPr lang="en-US"/>
          </a:p>
        </p:txBody>
      </p:sp>
      <p:pic>
        <p:nvPicPr>
          <p:cNvPr id="5" name="Picture 3"/>
          <p:cNvPicPr>
            <a:picLocks noChangeAspect="1"/>
          </p:cNvPicPr>
          <p:nvPr/>
        </p:nvPicPr>
        <p:blipFill>
          <a:blip r:embed="rId3"/>
          <a:srcRect/>
          <a:stretch>
            <a:fillRect/>
          </a:stretch>
        </p:blipFill>
        <p:spPr bwMode="auto">
          <a:xfrm>
            <a:off x="2743200" y="5105400"/>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676400" y="4876800"/>
            <a:ext cx="838200" cy="1611923"/>
          </a:xfrm>
          <a:prstGeom prst="rect">
            <a:avLst/>
          </a:prstGeom>
        </p:spPr>
      </p:pic>
      <p:pic>
        <p:nvPicPr>
          <p:cNvPr id="7" name="Picture 6"/>
          <p:cNvPicPr>
            <a:picLocks noChangeAspect="1"/>
          </p:cNvPicPr>
          <p:nvPr/>
        </p:nvPicPr>
        <p:blipFill>
          <a:blip r:embed="rId5"/>
          <a:stretch>
            <a:fillRect/>
          </a:stretch>
        </p:blipFill>
        <p:spPr>
          <a:xfrm>
            <a:off x="2743200" y="5791200"/>
            <a:ext cx="3657600" cy="428102"/>
          </a:xfrm>
          <a:prstGeom prst="rect">
            <a:avLst/>
          </a:prstGeom>
        </p:spPr>
      </p:pic>
      <p:pic>
        <p:nvPicPr>
          <p:cNvPr id="8" name="Picture 7"/>
          <p:cNvPicPr>
            <a:picLocks noChangeAspect="1"/>
          </p:cNvPicPr>
          <p:nvPr/>
        </p:nvPicPr>
        <p:blipFill>
          <a:blip r:embed="rId6"/>
          <a:stretch>
            <a:fillRect/>
          </a:stretch>
        </p:blipFill>
        <p:spPr>
          <a:xfrm>
            <a:off x="6477000" y="4876800"/>
            <a:ext cx="1482852" cy="1600200"/>
          </a:xfrm>
          <a:prstGeom prst="rect">
            <a:avLst/>
          </a:prstGeom>
        </p:spPr>
      </p:pic>
    </p:spTree>
    <p:extLst>
      <p:ext uri="{BB962C8B-B14F-4D97-AF65-F5344CB8AC3E}">
        <p14:creationId xmlns:p14="http://schemas.microsoft.com/office/powerpoint/2010/main" val="1578259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995613"/>
            <a:ext cx="7772400" cy="1500187"/>
          </a:xfrm>
        </p:spPr>
        <p:txBody>
          <a:bodyPr/>
          <a:lstStyle/>
          <a:p>
            <a:pPr algn="ctr"/>
            <a:r>
              <a:rPr lang="en-US" sz="3000" dirty="0" smtClean="0">
                <a:solidFill>
                  <a:srgbClr val="BEAA64"/>
                </a:solidFill>
                <a:latin typeface="Times New Roman" panose="02020603050405020304" pitchFamily="18" charset="0"/>
                <a:cs typeface="Times New Roman" panose="02020603050405020304" pitchFamily="18" charset="0"/>
              </a:rPr>
              <a:t>Wendy </a:t>
            </a:r>
            <a:r>
              <a:rPr lang="en-US" sz="3000" dirty="0" err="1" smtClean="0">
                <a:solidFill>
                  <a:srgbClr val="BEAA64"/>
                </a:solidFill>
                <a:latin typeface="Times New Roman" panose="02020603050405020304" pitchFamily="18" charset="0"/>
                <a:cs typeface="Times New Roman" panose="02020603050405020304" pitchFamily="18" charset="0"/>
              </a:rPr>
              <a:t>Wiegmann</a:t>
            </a:r>
            <a:endParaRPr lang="en-US" sz="3000" dirty="0" smtClean="0">
              <a:solidFill>
                <a:srgbClr val="BEAA64"/>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smtClean="0">
                <a:solidFill>
                  <a:schemeClr val="bg1"/>
                </a:solidFill>
                <a:latin typeface="Times New Roman" panose="02020603050405020304" pitchFamily="18" charset="0"/>
                <a:cs typeface="Times New Roman" panose="02020603050405020304" pitchFamily="18" charset="0"/>
              </a:rPr>
              <a:t>CA Child Welfare Indicators Project</a:t>
            </a:r>
          </a:p>
          <a:p>
            <a:pPr algn="ctr"/>
            <a:endParaRPr lang="en-US" sz="2400" dirty="0" smtClean="0">
              <a:solidFill>
                <a:schemeClr val="bg1"/>
              </a:solidFill>
              <a:latin typeface="Times New Roman" panose="02020603050405020304" pitchFamily="18" charset="0"/>
              <a:cs typeface="Times New Roman" panose="02020603050405020304" pitchFamily="18" charset="0"/>
            </a:endParaRPr>
          </a:p>
          <a:p>
            <a:pPr algn="ctr"/>
            <a:r>
              <a:rPr lang="en-US" sz="2400" dirty="0" smtClean="0">
                <a:solidFill>
                  <a:schemeClr val="bg1"/>
                </a:solidFill>
                <a:latin typeface="Times New Roman" panose="02020603050405020304" pitchFamily="18" charset="0"/>
                <a:cs typeface="Times New Roman" panose="02020603050405020304" pitchFamily="18" charset="0"/>
              </a:rPr>
              <a:t>wendy.wiegmann@berkeley.edu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19</a:t>
            </a:fld>
            <a:endParaRPr lang="en-US"/>
          </a:p>
        </p:txBody>
      </p:sp>
    </p:spTree>
    <p:extLst>
      <p:ext uri="{BB962C8B-B14F-4D97-AF65-F5344CB8AC3E}">
        <p14:creationId xmlns:p14="http://schemas.microsoft.com/office/powerpoint/2010/main" val="335652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3"/>
          </p:nvPr>
        </p:nvSpPr>
        <p:spPr>
          <a:xfrm>
            <a:off x="381000" y="5410200"/>
            <a:ext cx="8393907" cy="553998"/>
          </a:xfrm>
          <a:prstGeom prst="rect">
            <a:avLst/>
          </a:prstGeom>
        </p:spPr>
        <p:txBody>
          <a:bodyPr/>
          <a:lstStyle/>
          <a:p>
            <a:r>
              <a:rPr sz="3000" dirty="0">
                <a:solidFill>
                  <a:srgbClr val="FFFFFF"/>
                </a:solidFill>
                <a:latin typeface="Times New Roman"/>
                <a:cs typeface="Times New Roman"/>
              </a:rPr>
              <a:t>–Shiv Khera</a:t>
            </a:r>
          </a:p>
        </p:txBody>
      </p:sp>
      <p:sp>
        <p:nvSpPr>
          <p:cNvPr id="139" name="Shape 139"/>
          <p:cNvSpPr>
            <a:spLocks noGrp="1"/>
          </p:cNvSpPr>
          <p:nvPr>
            <p:ph type="body" idx="14"/>
          </p:nvPr>
        </p:nvSpPr>
        <p:spPr>
          <a:xfrm>
            <a:off x="914400" y="1676400"/>
            <a:ext cx="7358063" cy="4031873"/>
          </a:xfrm>
          <a:prstGeom prst="rect">
            <a:avLst/>
          </a:prstGeom>
        </p:spPr>
        <p:txBody>
          <a:bodyPr/>
          <a:lstStyle/>
          <a:p>
            <a:r>
              <a:rPr dirty="0" smtClean="0">
                <a:solidFill>
                  <a:srgbClr val="FFFFFF"/>
                </a:solidFill>
                <a:latin typeface="Times New Roman"/>
                <a:cs typeface="Times New Roman"/>
              </a:rPr>
              <a:t>“</a:t>
            </a:r>
            <a:r>
              <a:rPr lang="en-US" dirty="0" smtClean="0">
                <a:solidFill>
                  <a:srgbClr val="FFFFFF"/>
                </a:solidFill>
                <a:latin typeface="Times New Roman"/>
                <a:cs typeface="Times New Roman"/>
              </a:rPr>
              <a:t>I</a:t>
            </a:r>
            <a:r>
              <a:rPr dirty="0" smtClean="0">
                <a:solidFill>
                  <a:srgbClr val="FFFFFF"/>
                </a:solidFill>
                <a:latin typeface="Times New Roman"/>
                <a:cs typeface="Times New Roman"/>
              </a:rPr>
              <a:t>t </a:t>
            </a:r>
            <a:r>
              <a:rPr dirty="0">
                <a:solidFill>
                  <a:srgbClr val="FFFFFF"/>
                </a:solidFill>
                <a:latin typeface="Times New Roman"/>
                <a:cs typeface="Times New Roman"/>
              </a:rPr>
              <a:t>takes 31 days of conscious effort to make or break a habit.  </a:t>
            </a:r>
            <a:r>
              <a:rPr lang="en-US" dirty="0" smtClean="0">
                <a:solidFill>
                  <a:srgbClr val="FFFFFF"/>
                </a:solidFill>
                <a:latin typeface="Times New Roman"/>
                <a:cs typeface="Times New Roman"/>
              </a:rPr>
              <a:t>I</a:t>
            </a:r>
            <a:r>
              <a:rPr dirty="0" smtClean="0">
                <a:solidFill>
                  <a:srgbClr val="FFFFFF"/>
                </a:solidFill>
                <a:latin typeface="Times New Roman"/>
                <a:cs typeface="Times New Roman"/>
              </a:rPr>
              <a:t>f </a:t>
            </a:r>
            <a:r>
              <a:rPr lang="en-US" dirty="0" smtClean="0">
                <a:solidFill>
                  <a:srgbClr val="FFFFFF"/>
                </a:solidFill>
                <a:latin typeface="Times New Roman"/>
                <a:cs typeface="Times New Roman"/>
              </a:rPr>
              <a:t>some</a:t>
            </a:r>
            <a:r>
              <a:rPr dirty="0" smtClean="0">
                <a:solidFill>
                  <a:srgbClr val="FFFFFF"/>
                </a:solidFill>
                <a:latin typeface="Times New Roman"/>
                <a:cs typeface="Times New Roman"/>
              </a:rPr>
              <a:t>one </a:t>
            </a:r>
            <a:r>
              <a:rPr dirty="0">
                <a:solidFill>
                  <a:srgbClr val="FFFFFF"/>
                </a:solidFill>
                <a:latin typeface="Times New Roman"/>
                <a:cs typeface="Times New Roman"/>
              </a:rPr>
              <a:t>practices something consistently for 31 days, on the 32nd day it becomes a habit.  </a:t>
            </a:r>
            <a:r>
              <a:rPr lang="en-US" dirty="0" smtClean="0">
                <a:solidFill>
                  <a:srgbClr val="BEAA64"/>
                </a:solidFill>
                <a:latin typeface="Times New Roman"/>
                <a:cs typeface="Times New Roman"/>
              </a:rPr>
              <a:t>At that point, </a:t>
            </a:r>
            <a:r>
              <a:rPr lang="en-US" dirty="0">
                <a:solidFill>
                  <a:srgbClr val="BEAA64"/>
                </a:solidFill>
                <a:latin typeface="Times New Roman"/>
                <a:cs typeface="Times New Roman"/>
              </a:rPr>
              <a:t>i</a:t>
            </a:r>
            <a:r>
              <a:rPr dirty="0" smtClean="0">
                <a:solidFill>
                  <a:srgbClr val="BEAA64"/>
                </a:solidFill>
                <a:latin typeface="Times New Roman"/>
                <a:cs typeface="Times New Roman"/>
              </a:rPr>
              <a:t>nformation </a:t>
            </a:r>
            <a:r>
              <a:rPr dirty="0">
                <a:solidFill>
                  <a:srgbClr val="BEAA64"/>
                </a:solidFill>
                <a:latin typeface="Times New Roman"/>
                <a:cs typeface="Times New Roman"/>
              </a:rPr>
              <a:t>has been internalized into behavioral change, which is called transformation</a:t>
            </a:r>
            <a:r>
              <a:rPr dirty="0">
                <a:solidFill>
                  <a:srgbClr val="FFFFFF"/>
                </a:solidFill>
                <a:latin typeface="Times New Roman"/>
                <a:cs typeface="Times New Roman"/>
              </a:rPr>
              <a:t>.”</a:t>
            </a:r>
          </a:p>
          <a:p>
            <a:r>
              <a:rPr dirty="0">
                <a:solidFill>
                  <a:srgbClr val="FFFFFF"/>
                </a:solidFill>
                <a:latin typeface="Times New Roman"/>
                <a:cs typeface="Times New Roman"/>
              </a:rPr>
              <a:t> </a:t>
            </a:r>
          </a:p>
        </p:txBody>
      </p:sp>
    </p:spTree>
    <p:extLst>
      <p:ext uri="{BB962C8B-B14F-4D97-AF65-F5344CB8AC3E}">
        <p14:creationId xmlns:p14="http://schemas.microsoft.com/office/powerpoint/2010/main" val="204054020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bg1"/>
                </a:solidFill>
                <a:latin typeface="Times New Roman"/>
                <a:cs typeface="Times New Roman"/>
              </a:rPr>
              <a:t>The importance of data in child welfare</a:t>
            </a:r>
          </a:p>
          <a:p>
            <a:pPr marL="514350" indent="-514350">
              <a:buFont typeface="+mj-lt"/>
              <a:buAutoNum type="arabicPeriod"/>
            </a:pPr>
            <a:endParaRPr lang="en-US" sz="28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Sources of data and how they are used</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Helping child welfare staff connect performance to vision and measurement. </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Getting there using the CCWIP website and worker/supervisor trainings</a:t>
            </a:r>
          </a:p>
        </p:txBody>
      </p:sp>
    </p:spTree>
    <p:extLst>
      <p:ext uri="{BB962C8B-B14F-4D97-AF65-F5344CB8AC3E}">
        <p14:creationId xmlns:p14="http://schemas.microsoft.com/office/powerpoint/2010/main" val="89181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The Importance of Data</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534400" cy="4953000"/>
          </a:xfrm>
        </p:spPr>
        <p:txBody>
          <a:bodyPr/>
          <a:lstStyle/>
          <a:p>
            <a:pPr marL="0" indent="0">
              <a:buNone/>
            </a:pPr>
            <a:r>
              <a:rPr lang="en-US" sz="2400" b="1" dirty="0" smtClean="0">
                <a:solidFill>
                  <a:schemeClr val="bg1"/>
                </a:solidFill>
                <a:latin typeface="Times New Roman"/>
                <a:cs typeface="Times New Roman"/>
              </a:rPr>
              <a:t>Allows child welfare agencies to:</a:t>
            </a: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Compare</a:t>
            </a:r>
            <a:r>
              <a:rPr lang="en-US" sz="2400" dirty="0" smtClean="0">
                <a:solidFill>
                  <a:srgbClr val="FFFFFF"/>
                </a:solidFill>
                <a:latin typeface="Times New Roman"/>
                <a:cs typeface="Times New Roman"/>
              </a:rPr>
              <a:t> </a:t>
            </a:r>
            <a:r>
              <a:rPr lang="en-US" sz="2400" dirty="0" smtClean="0">
                <a:solidFill>
                  <a:schemeClr val="bg1"/>
                </a:solidFill>
                <a:latin typeface="Times New Roman"/>
                <a:cs typeface="Times New Roman"/>
              </a:rPr>
              <a:t>outcomes to agency mission &amp; practice model</a:t>
            </a:r>
          </a:p>
          <a:p>
            <a:pPr marL="0" indent="0">
              <a:buNone/>
            </a:pPr>
            <a:endParaRPr lang="en-US" sz="2400" dirty="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Strategize</a:t>
            </a:r>
            <a:r>
              <a:rPr lang="en-US" sz="2400" b="1" dirty="0" smtClean="0">
                <a:solidFill>
                  <a:srgbClr val="BEAA64"/>
                </a:solidFill>
                <a:latin typeface="Times New Roman"/>
                <a:cs typeface="Times New Roman"/>
              </a:rPr>
              <a:t> </a:t>
            </a:r>
            <a:r>
              <a:rPr lang="en-US" sz="2400" dirty="0">
                <a:solidFill>
                  <a:schemeClr val="bg1"/>
                </a:solidFill>
                <a:latin typeface="Times New Roman"/>
                <a:cs typeface="Times New Roman"/>
              </a:rPr>
              <a:t>on what work needs to be </a:t>
            </a:r>
            <a:r>
              <a:rPr lang="en-US" sz="2400" dirty="0" smtClean="0">
                <a:solidFill>
                  <a:schemeClr val="bg1"/>
                </a:solidFill>
                <a:latin typeface="Times New Roman"/>
                <a:cs typeface="Times New Roman"/>
              </a:rPr>
              <a:t>done</a:t>
            </a:r>
          </a:p>
          <a:p>
            <a:endParaRPr lang="en-US" sz="2400" dirty="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Focus</a:t>
            </a:r>
            <a:r>
              <a:rPr lang="en-US" sz="2400" dirty="0" smtClean="0">
                <a:solidFill>
                  <a:srgbClr val="FFFFFF"/>
                </a:solidFill>
                <a:latin typeface="Times New Roman"/>
                <a:cs typeface="Times New Roman"/>
              </a:rPr>
              <a:t> </a:t>
            </a:r>
            <a:r>
              <a:rPr lang="en-US" sz="2400" dirty="0">
                <a:solidFill>
                  <a:schemeClr val="bg1"/>
                </a:solidFill>
                <a:latin typeface="Times New Roman"/>
                <a:cs typeface="Times New Roman"/>
              </a:rPr>
              <a:t>on what is being achieved</a:t>
            </a:r>
          </a:p>
          <a:p>
            <a:endParaRPr lang="en-US" sz="2400" b="1" dirty="0" smtClean="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Identify</a:t>
            </a:r>
            <a:r>
              <a:rPr lang="en-US" sz="2400" dirty="0" smtClean="0">
                <a:solidFill>
                  <a:srgbClr val="FFFFFF"/>
                </a:solidFill>
                <a:latin typeface="Times New Roman"/>
                <a:cs typeface="Times New Roman"/>
              </a:rPr>
              <a:t> </a:t>
            </a:r>
            <a:r>
              <a:rPr lang="en-US" sz="2400" dirty="0">
                <a:solidFill>
                  <a:schemeClr val="bg1"/>
                </a:solidFill>
                <a:latin typeface="Times New Roman"/>
                <a:cs typeface="Times New Roman"/>
              </a:rPr>
              <a:t>what needs </a:t>
            </a:r>
            <a:r>
              <a:rPr lang="en-US" sz="2400" dirty="0" smtClean="0">
                <a:solidFill>
                  <a:schemeClr val="bg1"/>
                </a:solidFill>
                <a:latin typeface="Times New Roman"/>
                <a:cs typeface="Times New Roman"/>
              </a:rPr>
              <a:t>attention</a:t>
            </a:r>
          </a:p>
          <a:p>
            <a:endParaRPr lang="en-US" sz="2400" dirty="0">
              <a:solidFill>
                <a:schemeClr val="bg1"/>
              </a:solidFill>
              <a:latin typeface="Times New Roman"/>
              <a:cs typeface="Times New Roman"/>
            </a:endParaRPr>
          </a:p>
          <a:p>
            <a:r>
              <a:rPr lang="en-US" sz="2400" b="1" dirty="0">
                <a:solidFill>
                  <a:srgbClr val="BEAA64"/>
                </a:solidFill>
                <a:latin typeface="Times New Roman"/>
                <a:cs typeface="Times New Roman"/>
              </a:rPr>
              <a:t>Connect</a:t>
            </a:r>
            <a:r>
              <a:rPr lang="en-US" sz="2400" dirty="0">
                <a:solidFill>
                  <a:srgbClr val="BEAA64"/>
                </a:solidFill>
                <a:latin typeface="Times New Roman"/>
                <a:cs typeface="Times New Roman"/>
              </a:rPr>
              <a:t> current practice to best practice and desired </a:t>
            </a:r>
            <a:r>
              <a:rPr lang="en-US" sz="2400" dirty="0" smtClean="0">
                <a:solidFill>
                  <a:srgbClr val="BEAA64"/>
                </a:solidFill>
                <a:latin typeface="Times New Roman"/>
                <a:cs typeface="Times New Roman"/>
              </a:rPr>
              <a:t>outcomes</a:t>
            </a:r>
            <a:endParaRPr lang="en-US" sz="2400" dirty="0">
              <a:solidFill>
                <a:srgbClr val="BEAA64"/>
              </a:solidFill>
              <a:latin typeface="Times New Roman"/>
              <a:cs typeface="Times New Roman"/>
            </a:endParaRPr>
          </a:p>
        </p:txBody>
      </p:sp>
      <p:sp>
        <p:nvSpPr>
          <p:cNvPr id="9" name="Slide Number Placeholder 8"/>
          <p:cNvSpPr>
            <a:spLocks noGrp="1"/>
          </p:cNvSpPr>
          <p:nvPr>
            <p:ph type="sldNum" sz="quarter" idx="12"/>
          </p:nvPr>
        </p:nvSpPr>
        <p:spPr/>
        <p:txBody>
          <a:bodyPr/>
          <a:lstStyle/>
          <a:p>
            <a:fld id="{4104C4B3-1342-4D3D-8426-5A37ABA9DDD3}" type="slidenum">
              <a:rPr lang="en-US" smtClean="0"/>
              <a:pPr/>
              <a:t>4</a:t>
            </a:fld>
            <a:endParaRPr lang="en-US" dirty="0"/>
          </a:p>
        </p:txBody>
      </p:sp>
    </p:spTree>
    <p:extLst>
      <p:ext uri="{BB962C8B-B14F-4D97-AF65-F5344CB8AC3E}">
        <p14:creationId xmlns:p14="http://schemas.microsoft.com/office/powerpoint/2010/main" val="134708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5</a:t>
            </a:fld>
            <a:endParaRPr lang="en-US"/>
          </a:p>
        </p:txBody>
      </p:sp>
      <p:pic>
        <p:nvPicPr>
          <p:cNvPr id="9" name="Picture 8" descr="children on a train.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81000" y="-26440"/>
            <a:ext cx="10321618" cy="6884439"/>
          </a:xfrm>
          <a:prstGeom prst="rect">
            <a:avLst/>
          </a:prstGeom>
        </p:spPr>
      </p:pic>
      <p:sp>
        <p:nvSpPr>
          <p:cNvPr id="7" name="TextBox 6"/>
          <p:cNvSpPr txBox="1"/>
          <p:nvPr/>
        </p:nvSpPr>
        <p:spPr>
          <a:xfrm>
            <a:off x="533400" y="1143000"/>
            <a:ext cx="28194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VISION</a:t>
            </a:r>
            <a:endParaRPr lang="en-US" sz="4400" dirty="0">
              <a:solidFill>
                <a:srgbClr val="BEAA64"/>
              </a:solidFill>
              <a:latin typeface="Times New Roman"/>
              <a:cs typeface="Times New Roman"/>
            </a:endParaRPr>
          </a:p>
        </p:txBody>
      </p:sp>
      <p:sp>
        <p:nvSpPr>
          <p:cNvPr id="10" name="TextBox 9"/>
          <p:cNvSpPr txBox="1"/>
          <p:nvPr/>
        </p:nvSpPr>
        <p:spPr>
          <a:xfrm>
            <a:off x="533400" y="1981200"/>
            <a:ext cx="4114800" cy="1692771"/>
          </a:xfrm>
          <a:prstGeom prst="rect">
            <a:avLst/>
          </a:prstGeom>
          <a:noFill/>
        </p:spPr>
        <p:txBody>
          <a:bodyPr wrap="square" rtlCol="0">
            <a:spAutoFit/>
          </a:bodyPr>
          <a:lstStyle/>
          <a:p>
            <a:r>
              <a:rPr lang="en-US" sz="2600" dirty="0" smtClean="0">
                <a:solidFill>
                  <a:schemeClr val="bg1"/>
                </a:solidFill>
                <a:latin typeface="Times New Roman"/>
                <a:cs typeface="Times New Roman"/>
              </a:rPr>
              <a:t>Ventura County SIPs</a:t>
            </a:r>
          </a:p>
          <a:p>
            <a:r>
              <a:rPr lang="en-US" sz="2600" dirty="0" smtClean="0">
                <a:solidFill>
                  <a:schemeClr val="bg1"/>
                </a:solidFill>
                <a:latin typeface="Times New Roman"/>
                <a:cs typeface="Times New Roman"/>
              </a:rPr>
              <a:t>Strategic Plans</a:t>
            </a:r>
          </a:p>
          <a:p>
            <a:r>
              <a:rPr lang="en-US" sz="2600" dirty="0" smtClean="0">
                <a:solidFill>
                  <a:schemeClr val="bg1"/>
                </a:solidFill>
                <a:latin typeface="Times New Roman"/>
                <a:cs typeface="Times New Roman"/>
              </a:rPr>
              <a:t>Community Partnerships</a:t>
            </a:r>
          </a:p>
          <a:p>
            <a:r>
              <a:rPr lang="en-US" sz="2600" dirty="0" smtClean="0">
                <a:solidFill>
                  <a:schemeClr val="bg1"/>
                </a:solidFill>
                <a:latin typeface="Times New Roman"/>
                <a:cs typeface="Times New Roman"/>
              </a:rPr>
              <a:t>Divisions/Programs</a:t>
            </a:r>
            <a:endParaRPr lang="en-US" sz="2600" dirty="0">
              <a:solidFill>
                <a:schemeClr val="bg1"/>
              </a:solidFill>
              <a:latin typeface="Times New Roman"/>
              <a:cs typeface="Times New Roman"/>
            </a:endParaRPr>
          </a:p>
        </p:txBody>
      </p:sp>
    </p:spTree>
    <p:extLst>
      <p:ext uri="{BB962C8B-B14F-4D97-AF65-F5344CB8AC3E}">
        <p14:creationId xmlns:p14="http://schemas.microsoft.com/office/powerpoint/2010/main" val="125448509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6</a:t>
            </a:fld>
            <a:endParaRPr lang="en-US"/>
          </a:p>
        </p:txBody>
      </p:sp>
      <p:pic>
        <p:nvPicPr>
          <p:cNvPr id="8" name="Picture 7" descr="amtrakboard2_6-21_melwert.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616" y="-914401"/>
            <a:ext cx="10588183" cy="7966347"/>
          </a:xfrm>
          <a:prstGeom prst="rect">
            <a:avLst/>
          </a:prstGeom>
        </p:spPr>
      </p:pic>
      <p:sp>
        <p:nvSpPr>
          <p:cNvPr id="9" name="TextBox 8"/>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Measurement</a:t>
            </a:r>
            <a:endParaRPr lang="en-US" sz="4400" dirty="0">
              <a:solidFill>
                <a:srgbClr val="BEAA64"/>
              </a:solidFill>
              <a:latin typeface="Times New Roman"/>
              <a:cs typeface="Times New Roman"/>
            </a:endParaRPr>
          </a:p>
        </p:txBody>
      </p:sp>
      <p:sp>
        <p:nvSpPr>
          <p:cNvPr id="10" name="TextBox 9"/>
          <p:cNvSpPr txBox="1"/>
          <p:nvPr/>
        </p:nvSpPr>
        <p:spPr>
          <a:xfrm>
            <a:off x="457200" y="1905000"/>
            <a:ext cx="3810000" cy="1292662"/>
          </a:xfrm>
          <a:prstGeom prst="rect">
            <a:avLst/>
          </a:prstGeom>
          <a:noFill/>
        </p:spPr>
        <p:txBody>
          <a:bodyPr wrap="square" rtlCol="0">
            <a:spAutoFit/>
          </a:bodyPr>
          <a:lstStyle/>
          <a:p>
            <a:r>
              <a:rPr lang="en-US" sz="2600" dirty="0" smtClean="0">
                <a:solidFill>
                  <a:schemeClr val="bg1"/>
                </a:solidFill>
                <a:latin typeface="Times New Roman"/>
                <a:cs typeface="Times New Roman"/>
              </a:rPr>
              <a:t>CFSR Case Reviews</a:t>
            </a:r>
          </a:p>
          <a:p>
            <a:r>
              <a:rPr lang="en-US" sz="2600" dirty="0" smtClean="0">
                <a:solidFill>
                  <a:schemeClr val="bg1"/>
                </a:solidFill>
                <a:latin typeface="Times New Roman"/>
                <a:cs typeface="Times New Roman"/>
              </a:rPr>
              <a:t>CFSR Self-Assessments</a:t>
            </a:r>
          </a:p>
          <a:p>
            <a:r>
              <a:rPr lang="en-US" sz="2600" dirty="0" smtClean="0">
                <a:solidFill>
                  <a:schemeClr val="bg1"/>
                </a:solidFill>
                <a:latin typeface="Times New Roman"/>
                <a:cs typeface="Times New Roman"/>
              </a:rPr>
              <a:t>CCWIP Website</a:t>
            </a:r>
          </a:p>
        </p:txBody>
      </p:sp>
    </p:spTree>
    <p:extLst>
      <p:ext uri="{BB962C8B-B14F-4D97-AF65-F5344CB8AC3E}">
        <p14:creationId xmlns:p14="http://schemas.microsoft.com/office/powerpoint/2010/main" val="397897987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solidFill>
                <a:srgbClr val="BEAA64"/>
              </a:solidFill>
              <a:latin typeface="Times New Roman"/>
              <a:cs typeface="Times New Roman"/>
            </a:endParaRPr>
          </a:p>
        </p:txBody>
      </p:sp>
      <p:pic>
        <p:nvPicPr>
          <p:cNvPr id="2" name="Picture 1" descr="cockpit bullet train.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57200" y="-3175"/>
            <a:ext cx="10515600" cy="7364237"/>
          </a:xfrm>
          <a:prstGeom prst="rect">
            <a:avLst/>
          </a:prstGeom>
        </p:spPr>
      </p:pic>
      <p:sp>
        <p:nvSpPr>
          <p:cNvPr id="4" name="TextBox 3"/>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Performance</a:t>
            </a:r>
            <a:endParaRPr lang="en-US" sz="4400" dirty="0">
              <a:solidFill>
                <a:srgbClr val="BEAA64"/>
              </a:solidFill>
              <a:latin typeface="Times New Roman"/>
              <a:cs typeface="Times New Roman"/>
            </a:endParaRPr>
          </a:p>
        </p:txBody>
      </p:sp>
      <p:sp>
        <p:nvSpPr>
          <p:cNvPr id="6" name="TextBox 5"/>
          <p:cNvSpPr txBox="1"/>
          <p:nvPr/>
        </p:nvSpPr>
        <p:spPr>
          <a:xfrm>
            <a:off x="457200" y="1905000"/>
            <a:ext cx="3810000" cy="2492990"/>
          </a:xfrm>
          <a:prstGeom prst="rect">
            <a:avLst/>
          </a:prstGeom>
          <a:noFill/>
        </p:spPr>
        <p:txBody>
          <a:bodyPr wrap="square" rtlCol="0">
            <a:spAutoFit/>
          </a:bodyPr>
          <a:lstStyle/>
          <a:p>
            <a:r>
              <a:rPr lang="en-US" sz="2600" dirty="0" smtClean="0">
                <a:solidFill>
                  <a:schemeClr val="bg1"/>
                </a:solidFill>
                <a:latin typeface="Times New Roman"/>
                <a:cs typeface="Times New Roman"/>
              </a:rPr>
              <a:t>Timely Visits</a:t>
            </a:r>
          </a:p>
          <a:p>
            <a:r>
              <a:rPr lang="en-US" sz="2600" dirty="0" smtClean="0">
                <a:solidFill>
                  <a:schemeClr val="bg1"/>
                </a:solidFill>
                <a:latin typeface="Times New Roman"/>
                <a:cs typeface="Times New Roman"/>
              </a:rPr>
              <a:t>Accurate Assessments</a:t>
            </a:r>
          </a:p>
          <a:p>
            <a:r>
              <a:rPr lang="en-US" sz="2600" dirty="0" smtClean="0">
                <a:solidFill>
                  <a:schemeClr val="bg1"/>
                </a:solidFill>
                <a:latin typeface="Times New Roman"/>
                <a:cs typeface="Times New Roman"/>
              </a:rPr>
              <a:t>Diligent Monitoring</a:t>
            </a:r>
          </a:p>
          <a:p>
            <a:r>
              <a:rPr lang="en-US" sz="2600" dirty="0" smtClean="0">
                <a:solidFill>
                  <a:schemeClr val="bg1"/>
                </a:solidFill>
                <a:latin typeface="Times New Roman"/>
                <a:cs typeface="Times New Roman"/>
              </a:rPr>
              <a:t>Adequate Services</a:t>
            </a:r>
          </a:p>
          <a:p>
            <a:r>
              <a:rPr lang="en-US" sz="2600" dirty="0" smtClean="0">
                <a:solidFill>
                  <a:schemeClr val="bg1"/>
                </a:solidFill>
                <a:latin typeface="Times New Roman"/>
                <a:cs typeface="Times New Roman"/>
              </a:rPr>
              <a:t>Concurrent Planning</a:t>
            </a:r>
          </a:p>
          <a:p>
            <a:endParaRPr lang="en-US" sz="2600" dirty="0">
              <a:solidFill>
                <a:schemeClr val="bg1"/>
              </a:solidFill>
              <a:latin typeface="Times New Roman"/>
              <a:cs typeface="Times New Roman"/>
            </a:endParaRPr>
          </a:p>
        </p:txBody>
      </p:sp>
    </p:spTree>
    <p:extLst>
      <p:ext uri="{BB962C8B-B14F-4D97-AF65-F5344CB8AC3E}">
        <p14:creationId xmlns:p14="http://schemas.microsoft.com/office/powerpoint/2010/main" val="12016769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8</a:t>
            </a:fld>
            <a:endParaRPr lang="en-US"/>
          </a:p>
        </p:txBody>
      </p:sp>
      <p:sp>
        <p:nvSpPr>
          <p:cNvPr id="6"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New Roman"/>
                <a:cs typeface="Times New Roman"/>
              </a:rPr>
              <a:t>Making the Connections</a:t>
            </a:r>
            <a:endParaRPr lang="en-US" dirty="0">
              <a:solidFill>
                <a:srgbClr val="BEAA64"/>
              </a:solidFill>
              <a:latin typeface="Times New Roman"/>
              <a:cs typeface="Times New Roman"/>
            </a:endParaRPr>
          </a:p>
        </p:txBody>
      </p:sp>
      <p:pic>
        <p:nvPicPr>
          <p:cNvPr id="19" name="Picture Placeholder 18" descr="cockpit bullet train.jpg"/>
          <p:cNvPicPr>
            <a:picLocks noGrp="1" noChangeAspect="1"/>
          </p:cNvPicPr>
          <p:nvPr>
            <p:ph type="pic" sz="half" idx="15"/>
          </p:nvPr>
        </p:nvPicPr>
        <p:blipFill>
          <a:blip r:embed="rId3" cstate="print">
            <a:extLst>
              <a:ext uri="{28A0092B-C50C-407E-A947-70E740481C1C}">
                <a14:useLocalDpi xmlns:a14="http://schemas.microsoft.com/office/drawing/2010/main" val="0"/>
              </a:ext>
            </a:extLst>
          </a:blip>
          <a:srcRect l="18562" r="18562"/>
          <a:stretch>
            <a:fillRect/>
          </a:stretch>
        </p:blipFill>
        <p:spPr>
          <a:xfrm>
            <a:off x="381000" y="2971800"/>
            <a:ext cx="1665288" cy="1854817"/>
          </a:xfrm>
        </p:spPr>
      </p:pic>
      <p:pic>
        <p:nvPicPr>
          <p:cNvPr id="17" name="Picture Placeholder 16" descr="children on a train.jpg"/>
          <p:cNvPicPr>
            <a:picLocks noGrp="1" noChangeAspect="1"/>
          </p:cNvPicPr>
          <p:nvPr>
            <p:ph type="pic" sz="half" idx="15"/>
          </p:nvPr>
        </p:nvPicPr>
        <p:blipFill>
          <a:blip r:embed="rId4" cstate="print">
            <a:extLst>
              <a:ext uri="{28A0092B-C50C-407E-A947-70E740481C1C}">
                <a14:useLocalDpi xmlns:a14="http://schemas.microsoft.com/office/drawing/2010/main" val="0"/>
              </a:ext>
            </a:extLst>
          </a:blip>
          <a:srcRect l="20058" r="20058"/>
          <a:stretch>
            <a:fillRect/>
          </a:stretch>
        </p:blipFill>
        <p:spPr>
          <a:xfrm>
            <a:off x="2971800" y="1524000"/>
            <a:ext cx="1905000" cy="2121811"/>
          </a:xfrm>
        </p:spPr>
      </p:pic>
      <p:sp>
        <p:nvSpPr>
          <p:cNvPr id="20" name="TextBox 19"/>
          <p:cNvSpPr txBox="1"/>
          <p:nvPr/>
        </p:nvSpPr>
        <p:spPr>
          <a:xfrm>
            <a:off x="457200" y="2438400"/>
            <a:ext cx="1447800" cy="461665"/>
          </a:xfrm>
          <a:prstGeom prst="rect">
            <a:avLst/>
          </a:prstGeom>
          <a:noFill/>
        </p:spPr>
        <p:txBody>
          <a:bodyPr wrap="square" rtlCol="0">
            <a:spAutoFit/>
          </a:bodyPr>
          <a:lstStyle/>
          <a:p>
            <a:pPr algn="ctr"/>
            <a:r>
              <a:rPr lang="en-US" sz="2400" dirty="0" smtClean="0">
                <a:solidFill>
                  <a:schemeClr val="bg1"/>
                </a:solidFill>
                <a:latin typeface="Times New Roman"/>
                <a:cs typeface="Times New Roman"/>
              </a:rPr>
              <a:t>Between</a:t>
            </a:r>
            <a:endParaRPr lang="en-US" sz="2400" dirty="0">
              <a:solidFill>
                <a:schemeClr val="bg1"/>
              </a:solidFill>
              <a:latin typeface="Times New Roman"/>
              <a:cs typeface="Times New Roman"/>
            </a:endParaRPr>
          </a:p>
        </p:txBody>
      </p:sp>
      <p:sp>
        <p:nvSpPr>
          <p:cNvPr id="21" name="TextBox 20"/>
          <p:cNvSpPr txBox="1"/>
          <p:nvPr/>
        </p:nvSpPr>
        <p:spPr>
          <a:xfrm>
            <a:off x="2133600" y="3429000"/>
            <a:ext cx="762000" cy="769441"/>
          </a:xfrm>
          <a:prstGeom prst="rect">
            <a:avLst/>
          </a:prstGeom>
          <a:noFill/>
        </p:spPr>
        <p:txBody>
          <a:bodyPr wrap="square" rtlCol="0">
            <a:spAutoFit/>
          </a:bodyPr>
          <a:lstStyle/>
          <a:p>
            <a:pPr algn="ctr"/>
            <a:r>
              <a:rPr lang="en-US" sz="4400" dirty="0" smtClean="0">
                <a:solidFill>
                  <a:srgbClr val="FFFFFF"/>
                </a:solidFill>
                <a:latin typeface="Times New Roman"/>
                <a:cs typeface="Times New Roman"/>
              </a:rPr>
              <a:t>&amp;</a:t>
            </a:r>
            <a:endParaRPr lang="en-US" sz="4400" dirty="0">
              <a:solidFill>
                <a:srgbClr val="FFFFFF"/>
              </a:solidFill>
              <a:latin typeface="Times New Roman"/>
              <a:cs typeface="Times New Roman"/>
            </a:endParaRPr>
          </a:p>
        </p:txBody>
      </p:sp>
      <p:sp>
        <p:nvSpPr>
          <p:cNvPr id="23" name="TextBox 22"/>
          <p:cNvSpPr txBox="1"/>
          <p:nvPr/>
        </p:nvSpPr>
        <p:spPr>
          <a:xfrm>
            <a:off x="4953000" y="1524000"/>
            <a:ext cx="3886200" cy="1969770"/>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Times New Roman"/>
                <a:cs typeface="Times New Roman"/>
              </a:rPr>
              <a:t>Child welfare staff are aware of the outcomes under strategic focus and why.</a:t>
            </a:r>
          </a:p>
          <a:p>
            <a:endParaRPr lang="en-US" sz="1400"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understand how county plans/programs are supposed to help them influence these outcomes.</a:t>
            </a:r>
          </a:p>
        </p:txBody>
      </p:sp>
      <p:sp>
        <p:nvSpPr>
          <p:cNvPr id="24" name="TextBox 23"/>
          <p:cNvSpPr txBox="1"/>
          <p:nvPr/>
        </p:nvSpPr>
        <p:spPr>
          <a:xfrm>
            <a:off x="4953000" y="4038600"/>
            <a:ext cx="3886200" cy="2185214"/>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Times New Roman"/>
                <a:cs typeface="Times New Roman"/>
              </a:rPr>
              <a:t>Child welfare staff know how outcomes are measured.</a:t>
            </a:r>
          </a:p>
          <a:p>
            <a:endParaRPr lang="en-US" sz="1400"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know which groups are most impacted by outcomes.</a:t>
            </a:r>
          </a:p>
          <a:p>
            <a:pPr marL="285750" indent="-285750">
              <a:buFont typeface="Arial"/>
              <a:buChar char="•"/>
            </a:pPr>
            <a:endParaRPr lang="en-US" sz="1400" dirty="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connect their daily activities to these outcomes.</a:t>
            </a:r>
          </a:p>
        </p:txBody>
      </p:sp>
      <p:pic>
        <p:nvPicPr>
          <p:cNvPr id="29" name="Picture 28" descr="amtrakboard2_6-21_melwe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14800"/>
            <a:ext cx="1905000" cy="2057400"/>
          </a:xfrm>
          <a:prstGeom prst="rect">
            <a:avLst/>
          </a:prstGeom>
        </p:spPr>
      </p:pic>
    </p:spTree>
    <p:extLst>
      <p:ext uri="{BB962C8B-B14F-4D97-AF65-F5344CB8AC3E}">
        <p14:creationId xmlns:p14="http://schemas.microsoft.com/office/powerpoint/2010/main" val="141348731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rPr dirty="0" smtClean="0">
                <a:solidFill>
                  <a:srgbClr val="BEAA64"/>
                </a:solidFill>
                <a:latin typeface="Times New Roman"/>
                <a:cs typeface="Times New Roman"/>
              </a:rPr>
              <a:t>C</a:t>
            </a:r>
            <a:r>
              <a:rPr lang="en-US" dirty="0" smtClean="0">
                <a:solidFill>
                  <a:srgbClr val="BEAA64"/>
                </a:solidFill>
                <a:latin typeface="Times New Roman"/>
                <a:cs typeface="Times New Roman"/>
              </a:rPr>
              <a:t>alifornia </a:t>
            </a:r>
            <a:r>
              <a:rPr dirty="0" smtClean="0">
                <a:solidFill>
                  <a:srgbClr val="BEAA64"/>
                </a:solidFill>
                <a:latin typeface="Times New Roman"/>
                <a:cs typeface="Times New Roman"/>
              </a:rPr>
              <a:t>C</a:t>
            </a:r>
            <a:r>
              <a:rPr lang="en-US" dirty="0" smtClean="0">
                <a:solidFill>
                  <a:srgbClr val="BEAA64"/>
                </a:solidFill>
                <a:latin typeface="Times New Roman"/>
                <a:cs typeface="Times New Roman"/>
              </a:rPr>
              <a:t>hild </a:t>
            </a:r>
            <a:r>
              <a:rPr dirty="0" smtClean="0">
                <a:solidFill>
                  <a:srgbClr val="BEAA64"/>
                </a:solidFill>
                <a:latin typeface="Times New Roman"/>
                <a:cs typeface="Times New Roman"/>
              </a:rPr>
              <a:t>W</a:t>
            </a:r>
            <a:r>
              <a:rPr lang="en-US" dirty="0" smtClean="0">
                <a:solidFill>
                  <a:srgbClr val="BEAA64"/>
                </a:solidFill>
                <a:latin typeface="Times New Roman"/>
                <a:cs typeface="Times New Roman"/>
              </a:rPr>
              <a:t>elfare </a:t>
            </a:r>
            <a:br>
              <a:rPr lang="en-US" dirty="0" smtClean="0">
                <a:solidFill>
                  <a:srgbClr val="BEAA64"/>
                </a:solidFill>
                <a:latin typeface="Times New Roman"/>
                <a:cs typeface="Times New Roman"/>
              </a:rPr>
            </a:br>
            <a:r>
              <a:rPr dirty="0" smtClean="0">
                <a:solidFill>
                  <a:srgbClr val="BEAA64"/>
                </a:solidFill>
                <a:latin typeface="Times New Roman"/>
                <a:cs typeface="Times New Roman"/>
              </a:rPr>
              <a:t>I</a:t>
            </a:r>
            <a:r>
              <a:rPr lang="en-US" dirty="0" smtClean="0">
                <a:solidFill>
                  <a:srgbClr val="BEAA64"/>
                </a:solidFill>
                <a:latin typeface="Times New Roman"/>
                <a:cs typeface="Times New Roman"/>
              </a:rPr>
              <a:t>ndicators </a:t>
            </a:r>
            <a:r>
              <a:rPr dirty="0" smtClean="0">
                <a:solidFill>
                  <a:srgbClr val="BEAA64"/>
                </a:solidFill>
                <a:latin typeface="Times New Roman"/>
                <a:cs typeface="Times New Roman"/>
              </a:rPr>
              <a:t>P</a:t>
            </a:r>
            <a:r>
              <a:rPr lang="en-US" dirty="0" smtClean="0">
                <a:solidFill>
                  <a:srgbClr val="BEAA64"/>
                </a:solidFill>
                <a:latin typeface="Times New Roman"/>
                <a:cs typeface="Times New Roman"/>
              </a:rPr>
              <a:t>roject</a:t>
            </a:r>
            <a:endParaRPr dirty="0">
              <a:solidFill>
                <a:srgbClr val="BEAA64"/>
              </a:solidFill>
              <a:latin typeface="Times New Roman"/>
              <a:cs typeface="Times New Roman"/>
            </a:endParaRPr>
          </a:p>
        </p:txBody>
      </p:sp>
      <p:sp>
        <p:nvSpPr>
          <p:cNvPr id="156" name="Shape 156"/>
          <p:cNvSpPr>
            <a:spLocks noGrp="1"/>
          </p:cNvSpPr>
          <p:nvPr>
            <p:ph type="body" sz="half" idx="1"/>
          </p:nvPr>
        </p:nvSpPr>
        <p:spPr>
          <a:xfrm>
            <a:off x="357187" y="1919883"/>
            <a:ext cx="4443413" cy="4464844"/>
          </a:xfrm>
          <a:prstGeom prst="rect">
            <a:avLst/>
          </a:prstGeom>
        </p:spPr>
        <p:txBody>
          <a:bodyPr/>
          <a:lstStyle/>
          <a:p>
            <a:r>
              <a:rPr sz="2400" dirty="0">
                <a:solidFill>
                  <a:schemeClr val="bg1"/>
                </a:solidFill>
                <a:latin typeface="Times New Roman"/>
                <a:cs typeface="Times New Roman"/>
              </a:rPr>
              <a:t>Aggregates California’s administrative child welfare data into customizable </a:t>
            </a:r>
            <a:r>
              <a:rPr sz="2400" dirty="0" smtClean="0">
                <a:solidFill>
                  <a:schemeClr val="bg1"/>
                </a:solidFill>
                <a:latin typeface="Times New Roman"/>
                <a:cs typeface="Times New Roman"/>
              </a:rPr>
              <a:t>tables</a:t>
            </a:r>
            <a:endParaRPr lang="en-US" sz="2400" dirty="0" smtClean="0">
              <a:solidFill>
                <a:schemeClr val="bg1"/>
              </a:solidFill>
              <a:latin typeface="Times New Roman"/>
              <a:cs typeface="Times New Roman"/>
            </a:endParaRPr>
          </a:p>
          <a:p>
            <a:endParaRPr sz="1400" dirty="0">
              <a:solidFill>
                <a:schemeClr val="bg1"/>
              </a:solidFill>
              <a:latin typeface="Times New Roman"/>
              <a:cs typeface="Times New Roman"/>
            </a:endParaRPr>
          </a:p>
          <a:p>
            <a:r>
              <a:rPr sz="2400" dirty="0">
                <a:solidFill>
                  <a:schemeClr val="bg1"/>
                </a:solidFill>
                <a:latin typeface="Times New Roman"/>
                <a:cs typeface="Times New Roman"/>
              </a:rPr>
              <a:t>Includes data measuring state and federal (CFSR3) </a:t>
            </a:r>
            <a:r>
              <a:rPr sz="2400" dirty="0" smtClean="0">
                <a:solidFill>
                  <a:schemeClr val="bg1"/>
                </a:solidFill>
                <a:latin typeface="Times New Roman"/>
                <a:cs typeface="Times New Roman"/>
              </a:rPr>
              <a:t>measures</a:t>
            </a:r>
            <a:endParaRPr lang="en-US" sz="2400" dirty="0" smtClean="0">
              <a:solidFill>
                <a:schemeClr val="bg1"/>
              </a:solidFill>
              <a:latin typeface="Times New Roman"/>
              <a:cs typeface="Times New Roman"/>
            </a:endParaRPr>
          </a:p>
          <a:p>
            <a:endParaRPr sz="1400" dirty="0">
              <a:solidFill>
                <a:schemeClr val="bg1"/>
              </a:solidFill>
              <a:latin typeface="Times New Roman"/>
              <a:cs typeface="Times New Roman"/>
            </a:endParaRPr>
          </a:p>
          <a:p>
            <a:r>
              <a:rPr sz="2400" dirty="0">
                <a:solidFill>
                  <a:schemeClr val="bg1"/>
                </a:solidFill>
                <a:latin typeface="Times New Roman"/>
                <a:cs typeface="Times New Roman"/>
              </a:rPr>
              <a:t>Data can be stratified and filtered by year, county, age, ethnicity, gender, placement type, and other subcategories</a:t>
            </a:r>
          </a:p>
        </p:txBody>
      </p:sp>
      <p:pic>
        <p:nvPicPr>
          <p:cNvPr id="5" name="Picture 4" descr="signsouthe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00" y="1905000"/>
            <a:ext cx="3746500" cy="4495800"/>
          </a:xfrm>
          <a:prstGeom prst="rect">
            <a:avLst/>
          </a:prstGeom>
        </p:spPr>
      </p:pic>
    </p:spTree>
    <p:extLst>
      <p:ext uri="{BB962C8B-B14F-4D97-AF65-F5344CB8AC3E}">
        <p14:creationId xmlns:p14="http://schemas.microsoft.com/office/powerpoint/2010/main" val="224949874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9240</TotalTime>
  <Words>1416</Words>
  <Application>Microsoft Office PowerPoint</Application>
  <PresentationFormat>On-screen Show (4:3)</PresentationFormat>
  <Paragraphs>232</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vt:lpstr>
      <vt:lpstr>Times</vt:lpstr>
      <vt:lpstr>Times New Roman</vt:lpstr>
      <vt:lpstr>Office Theme</vt:lpstr>
      <vt:lpstr>The Data Train</vt:lpstr>
      <vt:lpstr>PowerPoint Presentation</vt:lpstr>
      <vt:lpstr>Outline</vt:lpstr>
      <vt:lpstr>The Importance of Data</vt:lpstr>
      <vt:lpstr>PowerPoint Presentation</vt:lpstr>
      <vt:lpstr>PowerPoint Presentation</vt:lpstr>
      <vt:lpstr>PowerPoint Presentation</vt:lpstr>
      <vt:lpstr>PowerPoint Presentation</vt:lpstr>
      <vt:lpstr>California Child Welfare  Indicators Project</vt:lpstr>
      <vt:lpstr>PowerPoint Presentation</vt:lpstr>
      <vt:lpstr>Building Connections Activity</vt:lpstr>
      <vt:lpstr>Demo: Ongoing Units</vt:lpstr>
      <vt:lpstr>CCWIP Reports Relevant to Emergency Response Units</vt:lpstr>
      <vt:lpstr>CCWIP Reports Relevant to Ongoing Units</vt:lpstr>
      <vt:lpstr>CCWIP Reports Relevant to  Teen Units</vt:lpstr>
      <vt:lpstr>CCWIP Reports Relevant to Permanency Units</vt:lpstr>
      <vt:lpstr>PowerPoint Presentation</vt:lpstr>
      <vt:lpstr>Thank You!</vt:lpstr>
      <vt:lpstr>PowerPoint Presentation</vt:lpstr>
    </vt:vector>
  </TitlesOfParts>
  <Company>School of Social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Development Assistant 2</dc:creator>
  <cp:lastModifiedBy>wendy.wiegmann</cp:lastModifiedBy>
  <cp:revision>1916</cp:revision>
  <cp:lastPrinted>2016-10-25T20:31:10Z</cp:lastPrinted>
  <dcterms:created xsi:type="dcterms:W3CDTF">2012-12-12T19:35:09Z</dcterms:created>
  <dcterms:modified xsi:type="dcterms:W3CDTF">2016-10-26T17:41:37Z</dcterms:modified>
</cp:coreProperties>
</file>