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3"/>
  </p:notesMasterIdLst>
  <p:sldIdLst>
    <p:sldId id="427" r:id="rId2"/>
    <p:sldId id="409" r:id="rId3"/>
    <p:sldId id="362" r:id="rId4"/>
    <p:sldId id="419" r:id="rId5"/>
    <p:sldId id="417" r:id="rId6"/>
    <p:sldId id="418" r:id="rId7"/>
    <p:sldId id="414" r:id="rId8"/>
    <p:sldId id="420" r:id="rId9"/>
    <p:sldId id="408" r:id="rId10"/>
    <p:sldId id="430" r:id="rId11"/>
    <p:sldId id="415" r:id="rId12"/>
    <p:sldId id="365" r:id="rId13"/>
    <p:sldId id="421" r:id="rId14"/>
    <p:sldId id="397" r:id="rId15"/>
    <p:sldId id="422" r:id="rId16"/>
    <p:sldId id="405" r:id="rId17"/>
    <p:sldId id="404" r:id="rId18"/>
    <p:sldId id="406" r:id="rId19"/>
    <p:sldId id="426" r:id="rId20"/>
    <p:sldId id="429" r:id="rId21"/>
    <p:sldId id="431" r:id="rId22"/>
    <p:sldId id="432" r:id="rId23"/>
    <p:sldId id="433" r:id="rId24"/>
    <p:sldId id="434" r:id="rId25"/>
    <p:sldId id="435" r:id="rId26"/>
    <p:sldId id="436" r:id="rId27"/>
    <p:sldId id="437" r:id="rId28"/>
    <p:sldId id="438" r:id="rId29"/>
    <p:sldId id="423" r:id="rId30"/>
    <p:sldId id="314" r:id="rId31"/>
    <p:sldId id="424" r:id="rId3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EAA64"/>
    <a:srgbClr val="2043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53" autoAdjust="0"/>
    <p:restoredTop sz="80961" autoAdjust="0"/>
  </p:normalViewPr>
  <p:slideViewPr>
    <p:cSldViewPr>
      <p:cViewPr varScale="1">
        <p:scale>
          <a:sx n="74" d="100"/>
          <a:sy n="74" d="100"/>
        </p:scale>
        <p:origin x="1275" y="3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8A080B-45C5-9840-AB29-2B3F4AE499E8}" type="doc">
      <dgm:prSet loTypeId="urn:microsoft.com/office/officeart/2005/8/layout/vList5" loCatId="" qsTypeId="urn:microsoft.com/office/officeart/2005/8/quickstyle/simple4" qsCatId="simple" csTypeId="urn:microsoft.com/office/officeart/2005/8/colors/accent1_2" csCatId="accent1" phldr="1"/>
      <dgm:spPr/>
      <dgm:t>
        <a:bodyPr/>
        <a:lstStyle/>
        <a:p>
          <a:endParaRPr lang="en-US"/>
        </a:p>
      </dgm:t>
    </dgm:pt>
    <dgm:pt modelId="{77D4A385-271B-6845-8355-22C494E975CF}">
      <dgm:prSet phldrT="[Text]"/>
      <dgm:spPr>
        <a:solidFill>
          <a:srgbClr val="204359"/>
        </a:solidFill>
        <a:ln>
          <a:solidFill>
            <a:srgbClr val="BEAA64"/>
          </a:solidFill>
        </a:ln>
      </dgm:spPr>
      <dgm:t>
        <a:bodyPr/>
        <a:lstStyle/>
        <a:p>
          <a:r>
            <a:rPr lang="en-US" dirty="0" smtClean="0">
              <a:solidFill>
                <a:srgbClr val="BEAA64"/>
              </a:solidFill>
              <a:latin typeface="Times New Roman"/>
              <a:cs typeface="Times New Roman"/>
            </a:rPr>
            <a:t>Outcome</a:t>
          </a:r>
          <a:endParaRPr lang="en-US" dirty="0">
            <a:solidFill>
              <a:srgbClr val="BEAA64"/>
            </a:solidFill>
            <a:latin typeface="Times New Roman"/>
            <a:cs typeface="Times New Roman"/>
          </a:endParaRPr>
        </a:p>
      </dgm:t>
    </dgm:pt>
    <dgm:pt modelId="{BC958D76-094C-284F-8A88-E81A17FCC802}" type="parTrans" cxnId="{C467892B-9EBF-8146-BEEF-03227BE29E26}">
      <dgm:prSet/>
      <dgm:spPr/>
      <dgm:t>
        <a:bodyPr/>
        <a:lstStyle/>
        <a:p>
          <a:endParaRPr lang="en-US"/>
        </a:p>
      </dgm:t>
    </dgm:pt>
    <dgm:pt modelId="{35676C34-EEE8-DB4E-8FDB-B036D7032118}" type="sibTrans" cxnId="{C467892B-9EBF-8146-BEEF-03227BE29E26}">
      <dgm:prSet/>
      <dgm:spPr/>
      <dgm:t>
        <a:bodyPr/>
        <a:lstStyle/>
        <a:p>
          <a:endParaRPr lang="en-US"/>
        </a:p>
      </dgm:t>
    </dgm:pt>
    <dgm:pt modelId="{D89F2E18-DCD9-4A45-80F8-31F2374C9791}">
      <dgm:prSet phldrT="[Text]"/>
      <dgm:spPr>
        <a:solidFill>
          <a:srgbClr val="204359">
            <a:alpha val="17000"/>
          </a:srgbClr>
        </a:solidFill>
        <a:ln>
          <a:solidFill>
            <a:srgbClr val="BEAA64">
              <a:alpha val="90000"/>
            </a:srgbClr>
          </a:solidFill>
        </a:ln>
      </dgm:spPr>
      <dgm:t>
        <a:bodyPr/>
        <a:lstStyle/>
        <a:p>
          <a:r>
            <a:rPr lang="en-US" dirty="0" smtClean="0">
              <a:solidFill>
                <a:schemeClr val="bg1"/>
              </a:solidFill>
              <a:latin typeface="Times New Roman"/>
              <a:cs typeface="Times New Roman"/>
            </a:rPr>
            <a:t>In groups of 3-4, child welfare staff are assigned an official outcome measuring child welfare performance.</a:t>
          </a:r>
          <a:endParaRPr lang="en-US" dirty="0">
            <a:solidFill>
              <a:schemeClr val="bg1"/>
            </a:solidFill>
            <a:latin typeface="Times New Roman"/>
            <a:cs typeface="Times New Roman"/>
          </a:endParaRPr>
        </a:p>
      </dgm:t>
    </dgm:pt>
    <dgm:pt modelId="{99C1B1E8-EC74-0540-BA2C-9E324A843932}" type="parTrans" cxnId="{64D62289-6348-5B4C-A330-E33804CF4B23}">
      <dgm:prSet/>
      <dgm:spPr/>
      <dgm:t>
        <a:bodyPr/>
        <a:lstStyle/>
        <a:p>
          <a:endParaRPr lang="en-US"/>
        </a:p>
      </dgm:t>
    </dgm:pt>
    <dgm:pt modelId="{40531848-13BB-EA44-9E1F-9E45F261BB51}" type="sibTrans" cxnId="{64D62289-6348-5B4C-A330-E33804CF4B23}">
      <dgm:prSet/>
      <dgm:spPr/>
      <dgm:t>
        <a:bodyPr/>
        <a:lstStyle/>
        <a:p>
          <a:endParaRPr lang="en-US"/>
        </a:p>
      </dgm:t>
    </dgm:pt>
    <dgm:pt modelId="{A7F9C3AA-3D8F-5147-812C-64ACEE3024C5}">
      <dgm:prSet phldrT="[Text]"/>
      <dgm:spPr>
        <a:solidFill>
          <a:srgbClr val="204359"/>
        </a:solidFill>
        <a:ln>
          <a:solidFill>
            <a:srgbClr val="BEAA64"/>
          </a:solidFill>
        </a:ln>
      </dgm:spPr>
      <dgm:t>
        <a:bodyPr/>
        <a:lstStyle/>
        <a:p>
          <a:r>
            <a:rPr lang="en-US" dirty="0" smtClean="0">
              <a:solidFill>
                <a:srgbClr val="BEAA64"/>
              </a:solidFill>
              <a:latin typeface="Times New Roman"/>
              <a:cs typeface="Times New Roman"/>
            </a:rPr>
            <a:t>Nuances</a:t>
          </a:r>
          <a:endParaRPr lang="en-US" dirty="0">
            <a:solidFill>
              <a:srgbClr val="BEAA64"/>
            </a:solidFill>
            <a:latin typeface="Times New Roman"/>
            <a:cs typeface="Times New Roman"/>
          </a:endParaRPr>
        </a:p>
      </dgm:t>
    </dgm:pt>
    <dgm:pt modelId="{A7E2FE91-AD85-2643-8A6A-B7CE7D7B1B42}" type="parTrans" cxnId="{B77C7000-B641-3F4B-8228-4034A2930CA3}">
      <dgm:prSet/>
      <dgm:spPr/>
      <dgm:t>
        <a:bodyPr/>
        <a:lstStyle/>
        <a:p>
          <a:endParaRPr lang="en-US"/>
        </a:p>
      </dgm:t>
    </dgm:pt>
    <dgm:pt modelId="{4D4C7426-188C-6549-B3D7-A0C05D770A87}" type="sibTrans" cxnId="{B77C7000-B641-3F4B-8228-4034A2930CA3}">
      <dgm:prSet/>
      <dgm:spPr/>
      <dgm:t>
        <a:bodyPr/>
        <a:lstStyle/>
        <a:p>
          <a:endParaRPr lang="en-US"/>
        </a:p>
      </dgm:t>
    </dgm:pt>
    <dgm:pt modelId="{ECBBCDBB-ED18-A94E-AFF8-17185F01EC3F}">
      <dgm:prSet phldrT="[Text]"/>
      <dgm:spPr>
        <a:solidFill>
          <a:srgbClr val="204359">
            <a:alpha val="23000"/>
          </a:srgbClr>
        </a:solidFill>
        <a:ln>
          <a:solidFill>
            <a:srgbClr val="BEAA64">
              <a:alpha val="90000"/>
            </a:srgbClr>
          </a:solidFill>
        </a:ln>
      </dgm:spPr>
      <dgm:t>
        <a:bodyPr/>
        <a:lstStyle/>
        <a:p>
          <a:r>
            <a:rPr lang="en-US" dirty="0" smtClean="0">
              <a:solidFill>
                <a:schemeClr val="bg1"/>
              </a:solidFill>
              <a:latin typeface="Times New Roman"/>
              <a:cs typeface="Times New Roman"/>
            </a:rPr>
            <a:t>Groups examine the CCWIP website to understand how various groups are differentially affected.  They examine other CCWIP reports that may be relevant to the outcome.</a:t>
          </a:r>
          <a:endParaRPr lang="en-US" dirty="0">
            <a:solidFill>
              <a:schemeClr val="bg1"/>
            </a:solidFill>
            <a:latin typeface="Times New Roman"/>
            <a:cs typeface="Times New Roman"/>
          </a:endParaRPr>
        </a:p>
      </dgm:t>
    </dgm:pt>
    <dgm:pt modelId="{F7D39567-2542-694A-88D0-39B7A476DEAA}" type="parTrans" cxnId="{BA9CE5FF-048E-354B-AD08-48A9842AECC4}">
      <dgm:prSet/>
      <dgm:spPr/>
      <dgm:t>
        <a:bodyPr/>
        <a:lstStyle/>
        <a:p>
          <a:endParaRPr lang="en-US"/>
        </a:p>
      </dgm:t>
    </dgm:pt>
    <dgm:pt modelId="{3E16053F-33D1-C848-BF16-EF95F4BEA77F}" type="sibTrans" cxnId="{BA9CE5FF-048E-354B-AD08-48A9842AECC4}">
      <dgm:prSet/>
      <dgm:spPr/>
      <dgm:t>
        <a:bodyPr/>
        <a:lstStyle/>
        <a:p>
          <a:endParaRPr lang="en-US"/>
        </a:p>
      </dgm:t>
    </dgm:pt>
    <dgm:pt modelId="{D5C3976C-FC33-404E-9EE7-657B416CA6D9}">
      <dgm:prSet/>
      <dgm:spPr>
        <a:solidFill>
          <a:srgbClr val="204359"/>
        </a:solidFill>
        <a:ln>
          <a:solidFill>
            <a:srgbClr val="BEAA64"/>
          </a:solidFill>
        </a:ln>
      </dgm:spPr>
      <dgm:t>
        <a:bodyPr/>
        <a:lstStyle/>
        <a:p>
          <a:r>
            <a:rPr lang="en-US" dirty="0" smtClean="0">
              <a:solidFill>
                <a:srgbClr val="BEAA64"/>
              </a:solidFill>
              <a:latin typeface="Times New Roman"/>
              <a:cs typeface="Times New Roman"/>
            </a:rPr>
            <a:t>Resources &amp; Barriers</a:t>
          </a:r>
          <a:endParaRPr lang="en-US" dirty="0">
            <a:solidFill>
              <a:srgbClr val="BEAA64"/>
            </a:solidFill>
            <a:latin typeface="Times New Roman"/>
            <a:cs typeface="Times New Roman"/>
          </a:endParaRPr>
        </a:p>
      </dgm:t>
    </dgm:pt>
    <dgm:pt modelId="{5ADE5150-59A3-F540-A980-106BAA5F6EC5}" type="parTrans" cxnId="{7F56B333-400A-1D4C-B654-F8B088471AF5}">
      <dgm:prSet/>
      <dgm:spPr/>
      <dgm:t>
        <a:bodyPr/>
        <a:lstStyle/>
        <a:p>
          <a:endParaRPr lang="en-US"/>
        </a:p>
      </dgm:t>
    </dgm:pt>
    <dgm:pt modelId="{BEBD3EF1-8D44-1C40-A658-7C46447AEDA9}" type="sibTrans" cxnId="{7F56B333-400A-1D4C-B654-F8B088471AF5}">
      <dgm:prSet/>
      <dgm:spPr/>
      <dgm:t>
        <a:bodyPr/>
        <a:lstStyle/>
        <a:p>
          <a:endParaRPr lang="en-US"/>
        </a:p>
      </dgm:t>
    </dgm:pt>
    <dgm:pt modelId="{5A227173-8EA1-BF45-854D-FFB5382D9485}">
      <dgm:prSet/>
      <dgm:spPr>
        <a:solidFill>
          <a:srgbClr val="204359">
            <a:alpha val="19000"/>
          </a:srgbClr>
        </a:solidFill>
        <a:ln>
          <a:solidFill>
            <a:srgbClr val="BEAA64">
              <a:alpha val="90000"/>
            </a:srgbClr>
          </a:solidFill>
        </a:ln>
      </dgm:spPr>
      <dgm:t>
        <a:bodyPr/>
        <a:lstStyle/>
        <a:p>
          <a:r>
            <a:rPr lang="en-US" dirty="0" smtClean="0">
              <a:solidFill>
                <a:schemeClr val="bg1"/>
              </a:solidFill>
              <a:latin typeface="Times New Roman"/>
              <a:cs typeface="Times New Roman"/>
            </a:rPr>
            <a:t>Groups brainstorm county resources available to influence these outcomes or measure proximate outcomes.  They discuss barriers they have encountered in practice to implementing these resources.</a:t>
          </a:r>
          <a:r>
            <a:rPr lang="en-US" dirty="0" smtClean="0">
              <a:solidFill>
                <a:schemeClr val="bg1"/>
              </a:solidFill>
              <a:latin typeface="Times"/>
              <a:cs typeface="Times"/>
            </a:rPr>
            <a:t>.</a:t>
          </a:r>
          <a:endParaRPr lang="en-US" dirty="0">
            <a:solidFill>
              <a:schemeClr val="bg1"/>
            </a:solidFill>
            <a:latin typeface="Times New Roman"/>
            <a:cs typeface="Times New Roman"/>
          </a:endParaRPr>
        </a:p>
      </dgm:t>
    </dgm:pt>
    <dgm:pt modelId="{8E9FA91A-D655-B141-A7BF-C2D6D8167EED}" type="parTrans" cxnId="{D4B7561B-6458-7E4F-AE06-46C40BD3A161}">
      <dgm:prSet/>
      <dgm:spPr/>
      <dgm:t>
        <a:bodyPr/>
        <a:lstStyle/>
        <a:p>
          <a:endParaRPr lang="en-US"/>
        </a:p>
      </dgm:t>
    </dgm:pt>
    <dgm:pt modelId="{67AC4A65-A36A-A74B-9EDE-96443EDF0874}" type="sibTrans" cxnId="{D4B7561B-6458-7E4F-AE06-46C40BD3A161}">
      <dgm:prSet/>
      <dgm:spPr/>
      <dgm:t>
        <a:bodyPr/>
        <a:lstStyle/>
        <a:p>
          <a:endParaRPr lang="en-US"/>
        </a:p>
      </dgm:t>
    </dgm:pt>
    <dgm:pt modelId="{B65EF6C6-0781-B147-9FF5-F3E31717E5F0}" type="pres">
      <dgm:prSet presAssocID="{E68A080B-45C5-9840-AB29-2B3F4AE499E8}" presName="Name0" presStyleCnt="0">
        <dgm:presLayoutVars>
          <dgm:dir/>
          <dgm:animLvl val="lvl"/>
          <dgm:resizeHandles val="exact"/>
        </dgm:presLayoutVars>
      </dgm:prSet>
      <dgm:spPr/>
      <dgm:t>
        <a:bodyPr/>
        <a:lstStyle/>
        <a:p>
          <a:endParaRPr lang="en-US"/>
        </a:p>
      </dgm:t>
    </dgm:pt>
    <dgm:pt modelId="{969C516E-4EDC-D144-8424-048FB9168E0D}" type="pres">
      <dgm:prSet presAssocID="{77D4A385-271B-6845-8355-22C494E975CF}" presName="linNode" presStyleCnt="0"/>
      <dgm:spPr/>
    </dgm:pt>
    <dgm:pt modelId="{D317BE4C-4BBB-2B4C-A751-883C5FF44082}" type="pres">
      <dgm:prSet presAssocID="{77D4A385-271B-6845-8355-22C494E975CF}" presName="parentText" presStyleLbl="node1" presStyleIdx="0" presStyleCnt="3">
        <dgm:presLayoutVars>
          <dgm:chMax val="1"/>
          <dgm:bulletEnabled val="1"/>
        </dgm:presLayoutVars>
      </dgm:prSet>
      <dgm:spPr/>
      <dgm:t>
        <a:bodyPr/>
        <a:lstStyle/>
        <a:p>
          <a:endParaRPr lang="en-US"/>
        </a:p>
      </dgm:t>
    </dgm:pt>
    <dgm:pt modelId="{3C7F1E66-C868-334E-90C2-A553BBE7F1FB}" type="pres">
      <dgm:prSet presAssocID="{77D4A385-271B-6845-8355-22C494E975CF}" presName="descendantText" presStyleLbl="alignAccFollowNode1" presStyleIdx="0" presStyleCnt="3">
        <dgm:presLayoutVars>
          <dgm:bulletEnabled val="1"/>
        </dgm:presLayoutVars>
      </dgm:prSet>
      <dgm:spPr/>
      <dgm:t>
        <a:bodyPr/>
        <a:lstStyle/>
        <a:p>
          <a:endParaRPr lang="en-US"/>
        </a:p>
      </dgm:t>
    </dgm:pt>
    <dgm:pt modelId="{6F8BBDB9-2AA5-DB4C-9CA3-F1B92324D573}" type="pres">
      <dgm:prSet presAssocID="{35676C34-EEE8-DB4E-8FDB-B036D7032118}" presName="sp" presStyleCnt="0"/>
      <dgm:spPr/>
    </dgm:pt>
    <dgm:pt modelId="{C87F2725-8FB1-074A-B33B-6F7EDF645A8E}" type="pres">
      <dgm:prSet presAssocID="{A7F9C3AA-3D8F-5147-812C-64ACEE3024C5}" presName="linNode" presStyleCnt="0"/>
      <dgm:spPr/>
    </dgm:pt>
    <dgm:pt modelId="{55ABE323-D391-B249-8DD8-B0135C3D1C05}" type="pres">
      <dgm:prSet presAssocID="{A7F9C3AA-3D8F-5147-812C-64ACEE3024C5}" presName="parentText" presStyleLbl="node1" presStyleIdx="1" presStyleCnt="3">
        <dgm:presLayoutVars>
          <dgm:chMax val="1"/>
          <dgm:bulletEnabled val="1"/>
        </dgm:presLayoutVars>
      </dgm:prSet>
      <dgm:spPr/>
      <dgm:t>
        <a:bodyPr/>
        <a:lstStyle/>
        <a:p>
          <a:endParaRPr lang="en-US"/>
        </a:p>
      </dgm:t>
    </dgm:pt>
    <dgm:pt modelId="{4361F38D-2C2F-F242-9417-F0A6D4C352BB}" type="pres">
      <dgm:prSet presAssocID="{A7F9C3AA-3D8F-5147-812C-64ACEE3024C5}" presName="descendantText" presStyleLbl="alignAccFollowNode1" presStyleIdx="1" presStyleCnt="3">
        <dgm:presLayoutVars>
          <dgm:bulletEnabled val="1"/>
        </dgm:presLayoutVars>
      </dgm:prSet>
      <dgm:spPr/>
      <dgm:t>
        <a:bodyPr/>
        <a:lstStyle/>
        <a:p>
          <a:endParaRPr lang="en-US"/>
        </a:p>
      </dgm:t>
    </dgm:pt>
    <dgm:pt modelId="{791B423A-FF87-F64B-A0DD-C11EA7CF9B61}" type="pres">
      <dgm:prSet presAssocID="{4D4C7426-188C-6549-B3D7-A0C05D770A87}" presName="sp" presStyleCnt="0"/>
      <dgm:spPr/>
    </dgm:pt>
    <dgm:pt modelId="{098EDD0A-EFA1-D447-BF81-877B7604AD18}" type="pres">
      <dgm:prSet presAssocID="{D5C3976C-FC33-404E-9EE7-657B416CA6D9}" presName="linNode" presStyleCnt="0"/>
      <dgm:spPr/>
    </dgm:pt>
    <dgm:pt modelId="{3D93794D-22DE-D843-A75E-CE08CE48723F}" type="pres">
      <dgm:prSet presAssocID="{D5C3976C-FC33-404E-9EE7-657B416CA6D9}" presName="parentText" presStyleLbl="node1" presStyleIdx="2" presStyleCnt="3">
        <dgm:presLayoutVars>
          <dgm:chMax val="1"/>
          <dgm:bulletEnabled val="1"/>
        </dgm:presLayoutVars>
      </dgm:prSet>
      <dgm:spPr/>
      <dgm:t>
        <a:bodyPr/>
        <a:lstStyle/>
        <a:p>
          <a:endParaRPr lang="en-US"/>
        </a:p>
      </dgm:t>
    </dgm:pt>
    <dgm:pt modelId="{AF74D70C-8546-0F48-ADD2-D639F53BE5EA}" type="pres">
      <dgm:prSet presAssocID="{D5C3976C-FC33-404E-9EE7-657B416CA6D9}" presName="descendantText" presStyleLbl="alignAccFollowNode1" presStyleIdx="2" presStyleCnt="3">
        <dgm:presLayoutVars>
          <dgm:bulletEnabled val="1"/>
        </dgm:presLayoutVars>
      </dgm:prSet>
      <dgm:spPr/>
      <dgm:t>
        <a:bodyPr/>
        <a:lstStyle/>
        <a:p>
          <a:endParaRPr lang="en-US"/>
        </a:p>
      </dgm:t>
    </dgm:pt>
  </dgm:ptLst>
  <dgm:cxnLst>
    <dgm:cxn modelId="{BA9CE5FF-048E-354B-AD08-48A9842AECC4}" srcId="{A7F9C3AA-3D8F-5147-812C-64ACEE3024C5}" destId="{ECBBCDBB-ED18-A94E-AFF8-17185F01EC3F}" srcOrd="0" destOrd="0" parTransId="{F7D39567-2542-694A-88D0-39B7A476DEAA}" sibTransId="{3E16053F-33D1-C848-BF16-EF95F4BEA77F}"/>
    <dgm:cxn modelId="{D4B7561B-6458-7E4F-AE06-46C40BD3A161}" srcId="{D5C3976C-FC33-404E-9EE7-657B416CA6D9}" destId="{5A227173-8EA1-BF45-854D-FFB5382D9485}" srcOrd="0" destOrd="0" parTransId="{8E9FA91A-D655-B141-A7BF-C2D6D8167EED}" sibTransId="{67AC4A65-A36A-A74B-9EDE-96443EDF0874}"/>
    <dgm:cxn modelId="{70BE30F2-8673-CF41-9567-6917F1CF56A1}" type="presOf" srcId="{E68A080B-45C5-9840-AB29-2B3F4AE499E8}" destId="{B65EF6C6-0781-B147-9FF5-F3E31717E5F0}" srcOrd="0" destOrd="0" presId="urn:microsoft.com/office/officeart/2005/8/layout/vList5"/>
    <dgm:cxn modelId="{7F56B333-400A-1D4C-B654-F8B088471AF5}" srcId="{E68A080B-45C5-9840-AB29-2B3F4AE499E8}" destId="{D5C3976C-FC33-404E-9EE7-657B416CA6D9}" srcOrd="2" destOrd="0" parTransId="{5ADE5150-59A3-F540-A980-106BAA5F6EC5}" sibTransId="{BEBD3EF1-8D44-1C40-A658-7C46447AEDA9}"/>
    <dgm:cxn modelId="{B77C7000-B641-3F4B-8228-4034A2930CA3}" srcId="{E68A080B-45C5-9840-AB29-2B3F4AE499E8}" destId="{A7F9C3AA-3D8F-5147-812C-64ACEE3024C5}" srcOrd="1" destOrd="0" parTransId="{A7E2FE91-AD85-2643-8A6A-B7CE7D7B1B42}" sibTransId="{4D4C7426-188C-6549-B3D7-A0C05D770A87}"/>
    <dgm:cxn modelId="{0E9C8C27-B2AC-A643-9845-9F69F4997628}" type="presOf" srcId="{77D4A385-271B-6845-8355-22C494E975CF}" destId="{D317BE4C-4BBB-2B4C-A751-883C5FF44082}" srcOrd="0" destOrd="0" presId="urn:microsoft.com/office/officeart/2005/8/layout/vList5"/>
    <dgm:cxn modelId="{6B5CAC79-494B-0A44-BA1C-B70F5EA14670}" type="presOf" srcId="{5A227173-8EA1-BF45-854D-FFB5382D9485}" destId="{AF74D70C-8546-0F48-ADD2-D639F53BE5EA}" srcOrd="0" destOrd="0" presId="urn:microsoft.com/office/officeart/2005/8/layout/vList5"/>
    <dgm:cxn modelId="{212C8C02-83BE-824D-ACB4-68D3F5E3BFC5}" type="presOf" srcId="{D5C3976C-FC33-404E-9EE7-657B416CA6D9}" destId="{3D93794D-22DE-D843-A75E-CE08CE48723F}" srcOrd="0" destOrd="0" presId="urn:microsoft.com/office/officeart/2005/8/layout/vList5"/>
    <dgm:cxn modelId="{65AC2DC4-4536-9D4C-B392-066B141AA43C}" type="presOf" srcId="{D89F2E18-DCD9-4A45-80F8-31F2374C9791}" destId="{3C7F1E66-C868-334E-90C2-A553BBE7F1FB}" srcOrd="0" destOrd="0" presId="urn:microsoft.com/office/officeart/2005/8/layout/vList5"/>
    <dgm:cxn modelId="{C467892B-9EBF-8146-BEEF-03227BE29E26}" srcId="{E68A080B-45C5-9840-AB29-2B3F4AE499E8}" destId="{77D4A385-271B-6845-8355-22C494E975CF}" srcOrd="0" destOrd="0" parTransId="{BC958D76-094C-284F-8A88-E81A17FCC802}" sibTransId="{35676C34-EEE8-DB4E-8FDB-B036D7032118}"/>
    <dgm:cxn modelId="{64D62289-6348-5B4C-A330-E33804CF4B23}" srcId="{77D4A385-271B-6845-8355-22C494E975CF}" destId="{D89F2E18-DCD9-4A45-80F8-31F2374C9791}" srcOrd="0" destOrd="0" parTransId="{99C1B1E8-EC74-0540-BA2C-9E324A843932}" sibTransId="{40531848-13BB-EA44-9E1F-9E45F261BB51}"/>
    <dgm:cxn modelId="{03137761-3575-0B4C-B45C-C1A8665E8DC2}" type="presOf" srcId="{A7F9C3AA-3D8F-5147-812C-64ACEE3024C5}" destId="{55ABE323-D391-B249-8DD8-B0135C3D1C05}" srcOrd="0" destOrd="0" presId="urn:microsoft.com/office/officeart/2005/8/layout/vList5"/>
    <dgm:cxn modelId="{D90E3595-47E2-0645-AB88-DC5CAC0F3AE3}" type="presOf" srcId="{ECBBCDBB-ED18-A94E-AFF8-17185F01EC3F}" destId="{4361F38D-2C2F-F242-9417-F0A6D4C352BB}" srcOrd="0" destOrd="0" presId="urn:microsoft.com/office/officeart/2005/8/layout/vList5"/>
    <dgm:cxn modelId="{F1D80499-AAAB-C949-B4BD-1530A0C5A1BD}" type="presParOf" srcId="{B65EF6C6-0781-B147-9FF5-F3E31717E5F0}" destId="{969C516E-4EDC-D144-8424-048FB9168E0D}" srcOrd="0" destOrd="0" presId="urn:microsoft.com/office/officeart/2005/8/layout/vList5"/>
    <dgm:cxn modelId="{0FD345E0-B9F0-B24E-88DE-D435BDB66EC7}" type="presParOf" srcId="{969C516E-4EDC-D144-8424-048FB9168E0D}" destId="{D317BE4C-4BBB-2B4C-A751-883C5FF44082}" srcOrd="0" destOrd="0" presId="urn:microsoft.com/office/officeart/2005/8/layout/vList5"/>
    <dgm:cxn modelId="{6CB0298A-1D88-6443-A284-B476E38D9642}" type="presParOf" srcId="{969C516E-4EDC-D144-8424-048FB9168E0D}" destId="{3C7F1E66-C868-334E-90C2-A553BBE7F1FB}" srcOrd="1" destOrd="0" presId="urn:microsoft.com/office/officeart/2005/8/layout/vList5"/>
    <dgm:cxn modelId="{09CF2F2A-339D-D842-9A05-0014CB236F27}" type="presParOf" srcId="{B65EF6C6-0781-B147-9FF5-F3E31717E5F0}" destId="{6F8BBDB9-2AA5-DB4C-9CA3-F1B92324D573}" srcOrd="1" destOrd="0" presId="urn:microsoft.com/office/officeart/2005/8/layout/vList5"/>
    <dgm:cxn modelId="{28D8BCAD-0A65-B74D-8C6D-421F4ECD34C7}" type="presParOf" srcId="{B65EF6C6-0781-B147-9FF5-F3E31717E5F0}" destId="{C87F2725-8FB1-074A-B33B-6F7EDF645A8E}" srcOrd="2" destOrd="0" presId="urn:microsoft.com/office/officeart/2005/8/layout/vList5"/>
    <dgm:cxn modelId="{22EED756-0AC2-FB46-A485-5543A3E7E62E}" type="presParOf" srcId="{C87F2725-8FB1-074A-B33B-6F7EDF645A8E}" destId="{55ABE323-D391-B249-8DD8-B0135C3D1C05}" srcOrd="0" destOrd="0" presId="urn:microsoft.com/office/officeart/2005/8/layout/vList5"/>
    <dgm:cxn modelId="{34FCDB78-5319-E642-9A1A-8871F8B4F4C0}" type="presParOf" srcId="{C87F2725-8FB1-074A-B33B-6F7EDF645A8E}" destId="{4361F38D-2C2F-F242-9417-F0A6D4C352BB}" srcOrd="1" destOrd="0" presId="urn:microsoft.com/office/officeart/2005/8/layout/vList5"/>
    <dgm:cxn modelId="{6ADE3710-3060-E740-8299-60EA48C92B09}" type="presParOf" srcId="{B65EF6C6-0781-B147-9FF5-F3E31717E5F0}" destId="{791B423A-FF87-F64B-A0DD-C11EA7CF9B61}" srcOrd="3" destOrd="0" presId="urn:microsoft.com/office/officeart/2005/8/layout/vList5"/>
    <dgm:cxn modelId="{56F0ECF3-2BDB-CB44-97B5-CE87A562246F}" type="presParOf" srcId="{B65EF6C6-0781-B147-9FF5-F3E31717E5F0}" destId="{098EDD0A-EFA1-D447-BF81-877B7604AD18}" srcOrd="4" destOrd="0" presId="urn:microsoft.com/office/officeart/2005/8/layout/vList5"/>
    <dgm:cxn modelId="{FD2ACF6F-72D5-D542-95E5-3CD382ABD0FA}" type="presParOf" srcId="{098EDD0A-EFA1-D447-BF81-877B7604AD18}" destId="{3D93794D-22DE-D843-A75E-CE08CE48723F}" srcOrd="0" destOrd="0" presId="urn:microsoft.com/office/officeart/2005/8/layout/vList5"/>
    <dgm:cxn modelId="{B3A26EDD-56C2-174E-AD77-EDAC4373124C}" type="presParOf" srcId="{098EDD0A-EFA1-D447-BF81-877B7604AD18}" destId="{AF74D70C-8546-0F48-ADD2-D639F53BE5EA}"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68A080B-45C5-9840-AB29-2B3F4AE499E8}" type="doc">
      <dgm:prSet loTypeId="urn:microsoft.com/office/officeart/2005/8/layout/vList5" loCatId="" qsTypeId="urn:microsoft.com/office/officeart/2005/8/quickstyle/simple4" qsCatId="simple" csTypeId="urn:microsoft.com/office/officeart/2005/8/colors/accent1_2" csCatId="accent1" phldr="1"/>
      <dgm:spPr/>
      <dgm:t>
        <a:bodyPr/>
        <a:lstStyle/>
        <a:p>
          <a:endParaRPr lang="en-US"/>
        </a:p>
      </dgm:t>
    </dgm:pt>
    <dgm:pt modelId="{77D4A385-271B-6845-8355-22C494E975CF}">
      <dgm:prSet phldrT="[Text]"/>
      <dgm:spPr>
        <a:solidFill>
          <a:srgbClr val="204359"/>
        </a:solidFill>
        <a:ln>
          <a:solidFill>
            <a:srgbClr val="BEAA64"/>
          </a:solidFill>
        </a:ln>
      </dgm:spPr>
      <dgm:t>
        <a:bodyPr/>
        <a:lstStyle/>
        <a:p>
          <a:r>
            <a:rPr lang="en-US" dirty="0" smtClean="0">
              <a:solidFill>
                <a:srgbClr val="BEAA64"/>
              </a:solidFill>
              <a:latin typeface="Times New Roman"/>
              <a:cs typeface="Times New Roman"/>
            </a:rPr>
            <a:t>Outcome</a:t>
          </a:r>
          <a:endParaRPr lang="en-US" dirty="0">
            <a:solidFill>
              <a:srgbClr val="BEAA64"/>
            </a:solidFill>
            <a:latin typeface="Times New Roman"/>
            <a:cs typeface="Times New Roman"/>
          </a:endParaRPr>
        </a:p>
      </dgm:t>
    </dgm:pt>
    <dgm:pt modelId="{BC958D76-094C-284F-8A88-E81A17FCC802}" type="parTrans" cxnId="{C467892B-9EBF-8146-BEEF-03227BE29E26}">
      <dgm:prSet/>
      <dgm:spPr/>
      <dgm:t>
        <a:bodyPr/>
        <a:lstStyle/>
        <a:p>
          <a:endParaRPr lang="en-US"/>
        </a:p>
      </dgm:t>
    </dgm:pt>
    <dgm:pt modelId="{35676C34-EEE8-DB4E-8FDB-B036D7032118}" type="sibTrans" cxnId="{C467892B-9EBF-8146-BEEF-03227BE29E26}">
      <dgm:prSet/>
      <dgm:spPr/>
      <dgm:t>
        <a:bodyPr/>
        <a:lstStyle/>
        <a:p>
          <a:endParaRPr lang="en-US"/>
        </a:p>
      </dgm:t>
    </dgm:pt>
    <dgm:pt modelId="{D89F2E18-DCD9-4A45-80F8-31F2374C9791}">
      <dgm:prSet phldrT="[Text]"/>
      <dgm:spPr>
        <a:solidFill>
          <a:srgbClr val="204359">
            <a:alpha val="17000"/>
          </a:srgbClr>
        </a:solidFill>
        <a:ln>
          <a:solidFill>
            <a:srgbClr val="BEAA64">
              <a:alpha val="90000"/>
            </a:srgbClr>
          </a:solidFill>
        </a:ln>
      </dgm:spPr>
      <dgm:t>
        <a:bodyPr/>
        <a:lstStyle/>
        <a:p>
          <a:r>
            <a:rPr lang="en-US" dirty="0" smtClean="0">
              <a:solidFill>
                <a:schemeClr val="bg1"/>
              </a:solidFill>
              <a:latin typeface="Times New Roman"/>
              <a:cs typeface="Times New Roman"/>
            </a:rPr>
            <a:t>CFSR3 Measure P4: Re-entry to foster care  </a:t>
          </a:r>
          <a:endParaRPr lang="en-US" dirty="0">
            <a:solidFill>
              <a:schemeClr val="bg1"/>
            </a:solidFill>
            <a:latin typeface="Times New Roman"/>
            <a:cs typeface="Times New Roman"/>
          </a:endParaRPr>
        </a:p>
      </dgm:t>
    </dgm:pt>
    <dgm:pt modelId="{99C1B1E8-EC74-0540-BA2C-9E324A843932}" type="parTrans" cxnId="{64D62289-6348-5B4C-A330-E33804CF4B23}">
      <dgm:prSet/>
      <dgm:spPr/>
      <dgm:t>
        <a:bodyPr/>
        <a:lstStyle/>
        <a:p>
          <a:endParaRPr lang="en-US"/>
        </a:p>
      </dgm:t>
    </dgm:pt>
    <dgm:pt modelId="{40531848-13BB-EA44-9E1F-9E45F261BB51}" type="sibTrans" cxnId="{64D62289-6348-5B4C-A330-E33804CF4B23}">
      <dgm:prSet/>
      <dgm:spPr/>
      <dgm:t>
        <a:bodyPr/>
        <a:lstStyle/>
        <a:p>
          <a:endParaRPr lang="en-US"/>
        </a:p>
      </dgm:t>
    </dgm:pt>
    <dgm:pt modelId="{A7F9C3AA-3D8F-5147-812C-64ACEE3024C5}">
      <dgm:prSet phldrT="[Text]"/>
      <dgm:spPr>
        <a:solidFill>
          <a:srgbClr val="204359"/>
        </a:solidFill>
        <a:ln>
          <a:solidFill>
            <a:srgbClr val="BEAA64"/>
          </a:solidFill>
        </a:ln>
      </dgm:spPr>
      <dgm:t>
        <a:bodyPr/>
        <a:lstStyle/>
        <a:p>
          <a:r>
            <a:rPr lang="en-US" dirty="0" smtClean="0">
              <a:solidFill>
                <a:srgbClr val="BEAA64"/>
              </a:solidFill>
              <a:latin typeface="Times New Roman"/>
              <a:cs typeface="Times New Roman"/>
            </a:rPr>
            <a:t>Nuances</a:t>
          </a:r>
          <a:endParaRPr lang="en-US" dirty="0">
            <a:solidFill>
              <a:srgbClr val="BEAA64"/>
            </a:solidFill>
            <a:latin typeface="Times New Roman"/>
            <a:cs typeface="Times New Roman"/>
          </a:endParaRPr>
        </a:p>
      </dgm:t>
    </dgm:pt>
    <dgm:pt modelId="{A7E2FE91-AD85-2643-8A6A-B7CE7D7B1B42}" type="parTrans" cxnId="{B77C7000-B641-3F4B-8228-4034A2930CA3}">
      <dgm:prSet/>
      <dgm:spPr/>
      <dgm:t>
        <a:bodyPr/>
        <a:lstStyle/>
        <a:p>
          <a:endParaRPr lang="en-US"/>
        </a:p>
      </dgm:t>
    </dgm:pt>
    <dgm:pt modelId="{4D4C7426-188C-6549-B3D7-A0C05D770A87}" type="sibTrans" cxnId="{B77C7000-B641-3F4B-8228-4034A2930CA3}">
      <dgm:prSet/>
      <dgm:spPr/>
      <dgm:t>
        <a:bodyPr/>
        <a:lstStyle/>
        <a:p>
          <a:endParaRPr lang="en-US"/>
        </a:p>
      </dgm:t>
    </dgm:pt>
    <dgm:pt modelId="{ECBBCDBB-ED18-A94E-AFF8-17185F01EC3F}">
      <dgm:prSet phldrT="[Text]"/>
      <dgm:spPr>
        <a:solidFill>
          <a:srgbClr val="204359">
            <a:alpha val="23000"/>
          </a:srgbClr>
        </a:solidFill>
        <a:ln>
          <a:solidFill>
            <a:srgbClr val="BEAA64">
              <a:alpha val="90000"/>
            </a:srgbClr>
          </a:solidFill>
        </a:ln>
      </dgm:spPr>
      <dgm:t>
        <a:bodyPr/>
        <a:lstStyle/>
        <a:p>
          <a:r>
            <a:rPr lang="en-US" dirty="0" smtClean="0">
              <a:solidFill>
                <a:schemeClr val="bg1"/>
              </a:solidFill>
              <a:latin typeface="Times New Roman"/>
              <a:cs typeface="Times New Roman"/>
            </a:rPr>
            <a:t>Re-entry rates are highest among children 0-3 and those placed in FFAs.</a:t>
          </a:r>
          <a:endParaRPr lang="en-US" dirty="0">
            <a:solidFill>
              <a:schemeClr val="bg1"/>
            </a:solidFill>
            <a:latin typeface="Times New Roman"/>
            <a:cs typeface="Times New Roman"/>
          </a:endParaRPr>
        </a:p>
      </dgm:t>
    </dgm:pt>
    <dgm:pt modelId="{F7D39567-2542-694A-88D0-39B7A476DEAA}" type="parTrans" cxnId="{BA9CE5FF-048E-354B-AD08-48A9842AECC4}">
      <dgm:prSet/>
      <dgm:spPr/>
      <dgm:t>
        <a:bodyPr/>
        <a:lstStyle/>
        <a:p>
          <a:endParaRPr lang="en-US"/>
        </a:p>
      </dgm:t>
    </dgm:pt>
    <dgm:pt modelId="{3E16053F-33D1-C848-BF16-EF95F4BEA77F}" type="sibTrans" cxnId="{BA9CE5FF-048E-354B-AD08-48A9842AECC4}">
      <dgm:prSet/>
      <dgm:spPr/>
      <dgm:t>
        <a:bodyPr/>
        <a:lstStyle/>
        <a:p>
          <a:endParaRPr lang="en-US"/>
        </a:p>
      </dgm:t>
    </dgm:pt>
    <dgm:pt modelId="{D5C3976C-FC33-404E-9EE7-657B416CA6D9}">
      <dgm:prSet/>
      <dgm:spPr>
        <a:solidFill>
          <a:srgbClr val="204359"/>
        </a:solidFill>
        <a:ln>
          <a:solidFill>
            <a:srgbClr val="BEAA64"/>
          </a:solidFill>
        </a:ln>
      </dgm:spPr>
      <dgm:t>
        <a:bodyPr/>
        <a:lstStyle/>
        <a:p>
          <a:r>
            <a:rPr lang="en-US" dirty="0" smtClean="0">
              <a:solidFill>
                <a:srgbClr val="BEAA64"/>
              </a:solidFill>
              <a:latin typeface="Times New Roman"/>
              <a:cs typeface="Times New Roman"/>
            </a:rPr>
            <a:t>Resources &amp; Barriers</a:t>
          </a:r>
          <a:endParaRPr lang="en-US" dirty="0">
            <a:solidFill>
              <a:srgbClr val="BEAA64"/>
            </a:solidFill>
            <a:latin typeface="Times New Roman"/>
            <a:cs typeface="Times New Roman"/>
          </a:endParaRPr>
        </a:p>
      </dgm:t>
    </dgm:pt>
    <dgm:pt modelId="{5ADE5150-59A3-F540-A980-106BAA5F6EC5}" type="parTrans" cxnId="{7F56B333-400A-1D4C-B654-F8B088471AF5}">
      <dgm:prSet/>
      <dgm:spPr/>
      <dgm:t>
        <a:bodyPr/>
        <a:lstStyle/>
        <a:p>
          <a:endParaRPr lang="en-US"/>
        </a:p>
      </dgm:t>
    </dgm:pt>
    <dgm:pt modelId="{BEBD3EF1-8D44-1C40-A658-7C46447AEDA9}" type="sibTrans" cxnId="{7F56B333-400A-1D4C-B654-F8B088471AF5}">
      <dgm:prSet/>
      <dgm:spPr/>
      <dgm:t>
        <a:bodyPr/>
        <a:lstStyle/>
        <a:p>
          <a:endParaRPr lang="en-US"/>
        </a:p>
      </dgm:t>
    </dgm:pt>
    <dgm:pt modelId="{5A227173-8EA1-BF45-854D-FFB5382D9485}">
      <dgm:prSet/>
      <dgm:spPr>
        <a:solidFill>
          <a:srgbClr val="204359">
            <a:alpha val="19000"/>
          </a:srgbClr>
        </a:solidFill>
        <a:ln>
          <a:solidFill>
            <a:srgbClr val="BEAA64">
              <a:alpha val="90000"/>
            </a:srgbClr>
          </a:solidFill>
        </a:ln>
      </dgm:spPr>
      <dgm:t>
        <a:bodyPr/>
        <a:lstStyle/>
        <a:p>
          <a:r>
            <a:rPr lang="en-US" dirty="0" smtClean="0">
              <a:solidFill>
                <a:schemeClr val="bg1"/>
              </a:solidFill>
              <a:latin typeface="Times New Roman"/>
              <a:cs typeface="Times New Roman"/>
            </a:rPr>
            <a:t>Are there programs that focus on parenting classes and/or visitation with children 0-3?</a:t>
          </a:r>
          <a:endParaRPr lang="en-US" dirty="0">
            <a:solidFill>
              <a:schemeClr val="bg1"/>
            </a:solidFill>
            <a:latin typeface="Times New Roman"/>
            <a:cs typeface="Times New Roman"/>
          </a:endParaRPr>
        </a:p>
      </dgm:t>
    </dgm:pt>
    <dgm:pt modelId="{8E9FA91A-D655-B141-A7BF-C2D6D8167EED}" type="parTrans" cxnId="{D4B7561B-6458-7E4F-AE06-46C40BD3A161}">
      <dgm:prSet/>
      <dgm:spPr/>
      <dgm:t>
        <a:bodyPr/>
        <a:lstStyle/>
        <a:p>
          <a:endParaRPr lang="en-US"/>
        </a:p>
      </dgm:t>
    </dgm:pt>
    <dgm:pt modelId="{67AC4A65-A36A-A74B-9EDE-96443EDF0874}" type="sibTrans" cxnId="{D4B7561B-6458-7E4F-AE06-46C40BD3A161}">
      <dgm:prSet/>
      <dgm:spPr/>
      <dgm:t>
        <a:bodyPr/>
        <a:lstStyle/>
        <a:p>
          <a:endParaRPr lang="en-US"/>
        </a:p>
      </dgm:t>
    </dgm:pt>
    <dgm:pt modelId="{19F827B1-7E4F-FA42-96EB-B3897E3A78C0}">
      <dgm:prSet phldrT="[Text]"/>
      <dgm:spPr>
        <a:solidFill>
          <a:srgbClr val="204359">
            <a:alpha val="23000"/>
          </a:srgbClr>
        </a:solidFill>
        <a:ln>
          <a:solidFill>
            <a:srgbClr val="BEAA64">
              <a:alpha val="90000"/>
            </a:srgbClr>
          </a:solidFill>
        </a:ln>
      </dgm:spPr>
      <dgm:t>
        <a:bodyPr/>
        <a:lstStyle/>
        <a:p>
          <a:r>
            <a:rPr lang="en-US" dirty="0" smtClean="0">
              <a:solidFill>
                <a:schemeClr val="bg1"/>
              </a:solidFill>
              <a:latin typeface="Times New Roman"/>
              <a:cs typeface="Times New Roman"/>
            </a:rPr>
            <a:t>Other relevant reports: Case Service Components, Placement Stability, Median LOS, Home/Placement Distances, Timely Caseworker Visits</a:t>
          </a:r>
          <a:endParaRPr lang="en-US" dirty="0">
            <a:solidFill>
              <a:schemeClr val="bg1"/>
            </a:solidFill>
            <a:latin typeface="Times New Roman"/>
            <a:cs typeface="Times New Roman"/>
          </a:endParaRPr>
        </a:p>
      </dgm:t>
    </dgm:pt>
    <dgm:pt modelId="{DEF762E2-BE08-8F46-846F-0FFC93C7FE55}" type="parTrans" cxnId="{5EC6CCCC-749F-2142-8CEE-F08A5B71277F}">
      <dgm:prSet/>
      <dgm:spPr/>
      <dgm:t>
        <a:bodyPr/>
        <a:lstStyle/>
        <a:p>
          <a:endParaRPr lang="en-US"/>
        </a:p>
      </dgm:t>
    </dgm:pt>
    <dgm:pt modelId="{3466C0E4-8758-D248-9519-FB22CAFF6EB0}" type="sibTrans" cxnId="{5EC6CCCC-749F-2142-8CEE-F08A5B71277F}">
      <dgm:prSet/>
      <dgm:spPr/>
      <dgm:t>
        <a:bodyPr/>
        <a:lstStyle/>
        <a:p>
          <a:endParaRPr lang="en-US"/>
        </a:p>
      </dgm:t>
    </dgm:pt>
    <dgm:pt modelId="{0F1F53D8-9357-2140-A557-61044B45B262}">
      <dgm:prSet phldrT="[Text]"/>
      <dgm:spPr>
        <a:solidFill>
          <a:srgbClr val="204359">
            <a:alpha val="23000"/>
          </a:srgbClr>
        </a:solidFill>
        <a:ln>
          <a:solidFill>
            <a:srgbClr val="BEAA64">
              <a:alpha val="90000"/>
            </a:srgbClr>
          </a:solidFill>
        </a:ln>
      </dgm:spPr>
      <dgm:t>
        <a:bodyPr/>
        <a:lstStyle/>
        <a:p>
          <a:endParaRPr lang="en-US" dirty="0">
            <a:solidFill>
              <a:schemeClr val="bg1"/>
            </a:solidFill>
            <a:latin typeface="Times New Roman"/>
            <a:cs typeface="Times New Roman"/>
          </a:endParaRPr>
        </a:p>
      </dgm:t>
    </dgm:pt>
    <dgm:pt modelId="{F165BD6E-39EE-7649-8F17-B3E0A1959905}" type="parTrans" cxnId="{443095BA-6084-2848-B825-3D6D98737A1B}">
      <dgm:prSet/>
      <dgm:spPr/>
      <dgm:t>
        <a:bodyPr/>
        <a:lstStyle/>
        <a:p>
          <a:endParaRPr lang="en-US"/>
        </a:p>
      </dgm:t>
    </dgm:pt>
    <dgm:pt modelId="{4492AD6B-3EBA-DF41-B4F4-242C2C869A84}" type="sibTrans" cxnId="{443095BA-6084-2848-B825-3D6D98737A1B}">
      <dgm:prSet/>
      <dgm:spPr/>
      <dgm:t>
        <a:bodyPr/>
        <a:lstStyle/>
        <a:p>
          <a:endParaRPr lang="en-US"/>
        </a:p>
      </dgm:t>
    </dgm:pt>
    <dgm:pt modelId="{851ED17E-2EBC-6549-B1FD-B94769F12317}">
      <dgm:prSet/>
      <dgm:spPr>
        <a:solidFill>
          <a:srgbClr val="204359">
            <a:alpha val="19000"/>
          </a:srgbClr>
        </a:solidFill>
        <a:ln>
          <a:solidFill>
            <a:srgbClr val="BEAA64">
              <a:alpha val="90000"/>
            </a:srgbClr>
          </a:solidFill>
        </a:ln>
      </dgm:spPr>
      <dgm:t>
        <a:bodyPr/>
        <a:lstStyle/>
        <a:p>
          <a:r>
            <a:rPr lang="en-US" dirty="0" smtClean="0">
              <a:solidFill>
                <a:schemeClr val="bg1"/>
              </a:solidFill>
              <a:latin typeface="Times New Roman"/>
              <a:cs typeface="Times New Roman"/>
            </a:rPr>
            <a:t>Do children placed in FFAs have higher needs?  How are families that are reunified with these children supported in providing for their needs?</a:t>
          </a:r>
          <a:endParaRPr lang="en-US" dirty="0">
            <a:solidFill>
              <a:schemeClr val="bg1"/>
            </a:solidFill>
            <a:latin typeface="Times New Roman"/>
            <a:cs typeface="Times New Roman"/>
          </a:endParaRPr>
        </a:p>
      </dgm:t>
    </dgm:pt>
    <dgm:pt modelId="{90220065-F5AF-EC40-A32B-4DB5948CEA9F}" type="parTrans" cxnId="{FEA20B05-9632-B44A-A36F-2579A0A14BA0}">
      <dgm:prSet/>
      <dgm:spPr/>
      <dgm:t>
        <a:bodyPr/>
        <a:lstStyle/>
        <a:p>
          <a:endParaRPr lang="en-US"/>
        </a:p>
      </dgm:t>
    </dgm:pt>
    <dgm:pt modelId="{4F515974-7180-FB45-ABD1-DA7766DDCCB6}" type="sibTrans" cxnId="{FEA20B05-9632-B44A-A36F-2579A0A14BA0}">
      <dgm:prSet/>
      <dgm:spPr/>
      <dgm:t>
        <a:bodyPr/>
        <a:lstStyle/>
        <a:p>
          <a:endParaRPr lang="en-US"/>
        </a:p>
      </dgm:t>
    </dgm:pt>
    <dgm:pt modelId="{BFF173C1-B7F3-B44C-B79B-57AF7DB94143}">
      <dgm:prSet/>
      <dgm:spPr>
        <a:solidFill>
          <a:srgbClr val="204359">
            <a:alpha val="19000"/>
          </a:srgbClr>
        </a:solidFill>
        <a:ln>
          <a:solidFill>
            <a:srgbClr val="BEAA64">
              <a:alpha val="90000"/>
            </a:srgbClr>
          </a:solidFill>
        </a:ln>
      </dgm:spPr>
      <dgm:t>
        <a:bodyPr/>
        <a:lstStyle/>
        <a:p>
          <a:endParaRPr lang="en-US" dirty="0">
            <a:solidFill>
              <a:schemeClr val="bg1"/>
            </a:solidFill>
            <a:latin typeface="Times New Roman"/>
            <a:cs typeface="Times New Roman"/>
          </a:endParaRPr>
        </a:p>
      </dgm:t>
    </dgm:pt>
    <dgm:pt modelId="{E2729937-1C59-6141-B3F1-2CA6DC47260E}" type="parTrans" cxnId="{CFA257F3-B599-044D-842C-3A09DB7BC364}">
      <dgm:prSet/>
      <dgm:spPr/>
      <dgm:t>
        <a:bodyPr/>
        <a:lstStyle/>
        <a:p>
          <a:endParaRPr lang="en-US"/>
        </a:p>
      </dgm:t>
    </dgm:pt>
    <dgm:pt modelId="{46EE7321-2AA6-6049-96C0-D00B71D83A90}" type="sibTrans" cxnId="{CFA257F3-B599-044D-842C-3A09DB7BC364}">
      <dgm:prSet/>
      <dgm:spPr/>
      <dgm:t>
        <a:bodyPr/>
        <a:lstStyle/>
        <a:p>
          <a:endParaRPr lang="en-US"/>
        </a:p>
      </dgm:t>
    </dgm:pt>
    <dgm:pt modelId="{B65EF6C6-0781-B147-9FF5-F3E31717E5F0}" type="pres">
      <dgm:prSet presAssocID="{E68A080B-45C5-9840-AB29-2B3F4AE499E8}" presName="Name0" presStyleCnt="0">
        <dgm:presLayoutVars>
          <dgm:dir/>
          <dgm:animLvl val="lvl"/>
          <dgm:resizeHandles val="exact"/>
        </dgm:presLayoutVars>
      </dgm:prSet>
      <dgm:spPr/>
      <dgm:t>
        <a:bodyPr/>
        <a:lstStyle/>
        <a:p>
          <a:endParaRPr lang="en-US"/>
        </a:p>
      </dgm:t>
    </dgm:pt>
    <dgm:pt modelId="{969C516E-4EDC-D144-8424-048FB9168E0D}" type="pres">
      <dgm:prSet presAssocID="{77D4A385-271B-6845-8355-22C494E975CF}" presName="linNode" presStyleCnt="0"/>
      <dgm:spPr/>
    </dgm:pt>
    <dgm:pt modelId="{D317BE4C-4BBB-2B4C-A751-883C5FF44082}" type="pres">
      <dgm:prSet presAssocID="{77D4A385-271B-6845-8355-22C494E975CF}" presName="parentText" presStyleLbl="node1" presStyleIdx="0" presStyleCnt="3">
        <dgm:presLayoutVars>
          <dgm:chMax val="1"/>
          <dgm:bulletEnabled val="1"/>
        </dgm:presLayoutVars>
      </dgm:prSet>
      <dgm:spPr/>
      <dgm:t>
        <a:bodyPr/>
        <a:lstStyle/>
        <a:p>
          <a:endParaRPr lang="en-US"/>
        </a:p>
      </dgm:t>
    </dgm:pt>
    <dgm:pt modelId="{3C7F1E66-C868-334E-90C2-A553BBE7F1FB}" type="pres">
      <dgm:prSet presAssocID="{77D4A385-271B-6845-8355-22C494E975CF}" presName="descendantText" presStyleLbl="alignAccFollowNode1" presStyleIdx="0" presStyleCnt="3">
        <dgm:presLayoutVars>
          <dgm:bulletEnabled val="1"/>
        </dgm:presLayoutVars>
      </dgm:prSet>
      <dgm:spPr/>
      <dgm:t>
        <a:bodyPr/>
        <a:lstStyle/>
        <a:p>
          <a:endParaRPr lang="en-US"/>
        </a:p>
      </dgm:t>
    </dgm:pt>
    <dgm:pt modelId="{6F8BBDB9-2AA5-DB4C-9CA3-F1B92324D573}" type="pres">
      <dgm:prSet presAssocID="{35676C34-EEE8-DB4E-8FDB-B036D7032118}" presName="sp" presStyleCnt="0"/>
      <dgm:spPr/>
    </dgm:pt>
    <dgm:pt modelId="{C87F2725-8FB1-074A-B33B-6F7EDF645A8E}" type="pres">
      <dgm:prSet presAssocID="{A7F9C3AA-3D8F-5147-812C-64ACEE3024C5}" presName="linNode" presStyleCnt="0"/>
      <dgm:spPr/>
    </dgm:pt>
    <dgm:pt modelId="{55ABE323-D391-B249-8DD8-B0135C3D1C05}" type="pres">
      <dgm:prSet presAssocID="{A7F9C3AA-3D8F-5147-812C-64ACEE3024C5}" presName="parentText" presStyleLbl="node1" presStyleIdx="1" presStyleCnt="3">
        <dgm:presLayoutVars>
          <dgm:chMax val="1"/>
          <dgm:bulletEnabled val="1"/>
        </dgm:presLayoutVars>
      </dgm:prSet>
      <dgm:spPr/>
      <dgm:t>
        <a:bodyPr/>
        <a:lstStyle/>
        <a:p>
          <a:endParaRPr lang="en-US"/>
        </a:p>
      </dgm:t>
    </dgm:pt>
    <dgm:pt modelId="{4361F38D-2C2F-F242-9417-F0A6D4C352BB}" type="pres">
      <dgm:prSet presAssocID="{A7F9C3AA-3D8F-5147-812C-64ACEE3024C5}" presName="descendantText" presStyleLbl="alignAccFollowNode1" presStyleIdx="1" presStyleCnt="3">
        <dgm:presLayoutVars>
          <dgm:bulletEnabled val="1"/>
        </dgm:presLayoutVars>
      </dgm:prSet>
      <dgm:spPr/>
      <dgm:t>
        <a:bodyPr/>
        <a:lstStyle/>
        <a:p>
          <a:endParaRPr lang="en-US"/>
        </a:p>
      </dgm:t>
    </dgm:pt>
    <dgm:pt modelId="{791B423A-FF87-F64B-A0DD-C11EA7CF9B61}" type="pres">
      <dgm:prSet presAssocID="{4D4C7426-188C-6549-B3D7-A0C05D770A87}" presName="sp" presStyleCnt="0"/>
      <dgm:spPr/>
    </dgm:pt>
    <dgm:pt modelId="{098EDD0A-EFA1-D447-BF81-877B7604AD18}" type="pres">
      <dgm:prSet presAssocID="{D5C3976C-FC33-404E-9EE7-657B416CA6D9}" presName="linNode" presStyleCnt="0"/>
      <dgm:spPr/>
    </dgm:pt>
    <dgm:pt modelId="{3D93794D-22DE-D843-A75E-CE08CE48723F}" type="pres">
      <dgm:prSet presAssocID="{D5C3976C-FC33-404E-9EE7-657B416CA6D9}" presName="parentText" presStyleLbl="node1" presStyleIdx="2" presStyleCnt="3">
        <dgm:presLayoutVars>
          <dgm:chMax val="1"/>
          <dgm:bulletEnabled val="1"/>
        </dgm:presLayoutVars>
      </dgm:prSet>
      <dgm:spPr/>
      <dgm:t>
        <a:bodyPr/>
        <a:lstStyle/>
        <a:p>
          <a:endParaRPr lang="en-US"/>
        </a:p>
      </dgm:t>
    </dgm:pt>
    <dgm:pt modelId="{AF74D70C-8546-0F48-ADD2-D639F53BE5EA}" type="pres">
      <dgm:prSet presAssocID="{D5C3976C-FC33-404E-9EE7-657B416CA6D9}" presName="descendantText" presStyleLbl="alignAccFollowNode1" presStyleIdx="2" presStyleCnt="3">
        <dgm:presLayoutVars>
          <dgm:bulletEnabled val="1"/>
        </dgm:presLayoutVars>
      </dgm:prSet>
      <dgm:spPr/>
      <dgm:t>
        <a:bodyPr/>
        <a:lstStyle/>
        <a:p>
          <a:endParaRPr lang="en-US"/>
        </a:p>
      </dgm:t>
    </dgm:pt>
  </dgm:ptLst>
  <dgm:cxnLst>
    <dgm:cxn modelId="{8CEB2CE2-295D-7D4D-8BFD-AAD649FCB178}" type="presOf" srcId="{0F1F53D8-9357-2140-A557-61044B45B262}" destId="{4361F38D-2C2F-F242-9417-F0A6D4C352BB}" srcOrd="0" destOrd="1" presId="urn:microsoft.com/office/officeart/2005/8/layout/vList5"/>
    <dgm:cxn modelId="{72EA7EE6-08C2-3941-8500-326D2D5F16DB}" type="presOf" srcId="{BFF173C1-B7F3-B44C-B79B-57AF7DB94143}" destId="{AF74D70C-8546-0F48-ADD2-D639F53BE5EA}" srcOrd="0" destOrd="1" presId="urn:microsoft.com/office/officeart/2005/8/layout/vList5"/>
    <dgm:cxn modelId="{5E544075-0442-6D43-814A-A127EDD432CE}" type="presOf" srcId="{77D4A385-271B-6845-8355-22C494E975CF}" destId="{D317BE4C-4BBB-2B4C-A751-883C5FF44082}" srcOrd="0" destOrd="0" presId="urn:microsoft.com/office/officeart/2005/8/layout/vList5"/>
    <dgm:cxn modelId="{434EAD8F-EDCE-974E-9BC2-3A8FB1D523C1}" type="presOf" srcId="{E68A080B-45C5-9840-AB29-2B3F4AE499E8}" destId="{B65EF6C6-0781-B147-9FF5-F3E31717E5F0}" srcOrd="0" destOrd="0" presId="urn:microsoft.com/office/officeart/2005/8/layout/vList5"/>
    <dgm:cxn modelId="{52DA224A-B135-074D-9930-EA232A2C04DD}" type="presOf" srcId="{5A227173-8EA1-BF45-854D-FFB5382D9485}" destId="{AF74D70C-8546-0F48-ADD2-D639F53BE5EA}" srcOrd="0" destOrd="0" presId="urn:microsoft.com/office/officeart/2005/8/layout/vList5"/>
    <dgm:cxn modelId="{CFA257F3-B599-044D-842C-3A09DB7BC364}" srcId="{D5C3976C-FC33-404E-9EE7-657B416CA6D9}" destId="{BFF173C1-B7F3-B44C-B79B-57AF7DB94143}" srcOrd="1" destOrd="0" parTransId="{E2729937-1C59-6141-B3F1-2CA6DC47260E}" sibTransId="{46EE7321-2AA6-6049-96C0-D00B71D83A90}"/>
    <dgm:cxn modelId="{BA9CE5FF-048E-354B-AD08-48A9842AECC4}" srcId="{A7F9C3AA-3D8F-5147-812C-64ACEE3024C5}" destId="{ECBBCDBB-ED18-A94E-AFF8-17185F01EC3F}" srcOrd="0" destOrd="0" parTransId="{F7D39567-2542-694A-88D0-39B7A476DEAA}" sibTransId="{3E16053F-33D1-C848-BF16-EF95F4BEA77F}"/>
    <dgm:cxn modelId="{5EC6CCCC-749F-2142-8CEE-F08A5B71277F}" srcId="{A7F9C3AA-3D8F-5147-812C-64ACEE3024C5}" destId="{19F827B1-7E4F-FA42-96EB-B3897E3A78C0}" srcOrd="2" destOrd="0" parTransId="{DEF762E2-BE08-8F46-846F-0FFC93C7FE55}" sibTransId="{3466C0E4-8758-D248-9519-FB22CAFF6EB0}"/>
    <dgm:cxn modelId="{443095BA-6084-2848-B825-3D6D98737A1B}" srcId="{A7F9C3AA-3D8F-5147-812C-64ACEE3024C5}" destId="{0F1F53D8-9357-2140-A557-61044B45B262}" srcOrd="1" destOrd="0" parTransId="{F165BD6E-39EE-7649-8F17-B3E0A1959905}" sibTransId="{4492AD6B-3EBA-DF41-B4F4-242C2C869A84}"/>
    <dgm:cxn modelId="{D4B7561B-6458-7E4F-AE06-46C40BD3A161}" srcId="{D5C3976C-FC33-404E-9EE7-657B416CA6D9}" destId="{5A227173-8EA1-BF45-854D-FFB5382D9485}" srcOrd="0" destOrd="0" parTransId="{8E9FA91A-D655-B141-A7BF-C2D6D8167EED}" sibTransId="{67AC4A65-A36A-A74B-9EDE-96443EDF0874}"/>
    <dgm:cxn modelId="{7F56B333-400A-1D4C-B654-F8B088471AF5}" srcId="{E68A080B-45C5-9840-AB29-2B3F4AE499E8}" destId="{D5C3976C-FC33-404E-9EE7-657B416CA6D9}" srcOrd="2" destOrd="0" parTransId="{5ADE5150-59A3-F540-A980-106BAA5F6EC5}" sibTransId="{BEBD3EF1-8D44-1C40-A658-7C46447AEDA9}"/>
    <dgm:cxn modelId="{B77C7000-B641-3F4B-8228-4034A2930CA3}" srcId="{E68A080B-45C5-9840-AB29-2B3F4AE499E8}" destId="{A7F9C3AA-3D8F-5147-812C-64ACEE3024C5}" srcOrd="1" destOrd="0" parTransId="{A7E2FE91-AD85-2643-8A6A-B7CE7D7B1B42}" sibTransId="{4D4C7426-188C-6549-B3D7-A0C05D770A87}"/>
    <dgm:cxn modelId="{53C7A176-B4F9-EA45-BEBE-4F48DEE55F31}" type="presOf" srcId="{19F827B1-7E4F-FA42-96EB-B3897E3A78C0}" destId="{4361F38D-2C2F-F242-9417-F0A6D4C352BB}" srcOrd="0" destOrd="2" presId="urn:microsoft.com/office/officeart/2005/8/layout/vList5"/>
    <dgm:cxn modelId="{81B4CE5D-6FE3-E741-89C4-D09A037E25B9}" type="presOf" srcId="{D5C3976C-FC33-404E-9EE7-657B416CA6D9}" destId="{3D93794D-22DE-D843-A75E-CE08CE48723F}" srcOrd="0" destOrd="0" presId="urn:microsoft.com/office/officeart/2005/8/layout/vList5"/>
    <dgm:cxn modelId="{0B1E307B-D680-084C-AA05-1FE92C33A01D}" type="presOf" srcId="{ECBBCDBB-ED18-A94E-AFF8-17185F01EC3F}" destId="{4361F38D-2C2F-F242-9417-F0A6D4C352BB}" srcOrd="0" destOrd="0" presId="urn:microsoft.com/office/officeart/2005/8/layout/vList5"/>
    <dgm:cxn modelId="{FEA20B05-9632-B44A-A36F-2579A0A14BA0}" srcId="{D5C3976C-FC33-404E-9EE7-657B416CA6D9}" destId="{851ED17E-2EBC-6549-B1FD-B94769F12317}" srcOrd="2" destOrd="0" parTransId="{90220065-F5AF-EC40-A32B-4DB5948CEA9F}" sibTransId="{4F515974-7180-FB45-ABD1-DA7766DDCCB6}"/>
    <dgm:cxn modelId="{F3898AEC-2CF4-1044-B7E0-B125AA4B59D4}" type="presOf" srcId="{A7F9C3AA-3D8F-5147-812C-64ACEE3024C5}" destId="{55ABE323-D391-B249-8DD8-B0135C3D1C05}" srcOrd="0" destOrd="0" presId="urn:microsoft.com/office/officeart/2005/8/layout/vList5"/>
    <dgm:cxn modelId="{0BFC8593-D0D5-6E4E-9F49-DE6D71DF58AD}" type="presOf" srcId="{D89F2E18-DCD9-4A45-80F8-31F2374C9791}" destId="{3C7F1E66-C868-334E-90C2-A553BBE7F1FB}" srcOrd="0" destOrd="0" presId="urn:microsoft.com/office/officeart/2005/8/layout/vList5"/>
    <dgm:cxn modelId="{C467892B-9EBF-8146-BEEF-03227BE29E26}" srcId="{E68A080B-45C5-9840-AB29-2B3F4AE499E8}" destId="{77D4A385-271B-6845-8355-22C494E975CF}" srcOrd="0" destOrd="0" parTransId="{BC958D76-094C-284F-8A88-E81A17FCC802}" sibTransId="{35676C34-EEE8-DB4E-8FDB-B036D7032118}"/>
    <dgm:cxn modelId="{0CE976A9-7B6E-E34B-9C67-86EFCAC997E0}" type="presOf" srcId="{851ED17E-2EBC-6549-B1FD-B94769F12317}" destId="{AF74D70C-8546-0F48-ADD2-D639F53BE5EA}" srcOrd="0" destOrd="2" presId="urn:microsoft.com/office/officeart/2005/8/layout/vList5"/>
    <dgm:cxn modelId="{64D62289-6348-5B4C-A330-E33804CF4B23}" srcId="{77D4A385-271B-6845-8355-22C494E975CF}" destId="{D89F2E18-DCD9-4A45-80F8-31F2374C9791}" srcOrd="0" destOrd="0" parTransId="{99C1B1E8-EC74-0540-BA2C-9E324A843932}" sibTransId="{40531848-13BB-EA44-9E1F-9E45F261BB51}"/>
    <dgm:cxn modelId="{CEBAEEB1-6C35-0A4C-8401-1E9247869013}" type="presParOf" srcId="{B65EF6C6-0781-B147-9FF5-F3E31717E5F0}" destId="{969C516E-4EDC-D144-8424-048FB9168E0D}" srcOrd="0" destOrd="0" presId="urn:microsoft.com/office/officeart/2005/8/layout/vList5"/>
    <dgm:cxn modelId="{393B086D-00B8-8944-B437-5F1DE1F4E6C0}" type="presParOf" srcId="{969C516E-4EDC-D144-8424-048FB9168E0D}" destId="{D317BE4C-4BBB-2B4C-A751-883C5FF44082}" srcOrd="0" destOrd="0" presId="urn:microsoft.com/office/officeart/2005/8/layout/vList5"/>
    <dgm:cxn modelId="{32AA0B5B-28CD-E047-861C-3A00B2B8A2DC}" type="presParOf" srcId="{969C516E-4EDC-D144-8424-048FB9168E0D}" destId="{3C7F1E66-C868-334E-90C2-A553BBE7F1FB}" srcOrd="1" destOrd="0" presId="urn:microsoft.com/office/officeart/2005/8/layout/vList5"/>
    <dgm:cxn modelId="{37DF5685-0D41-FB4E-B160-C206665E257A}" type="presParOf" srcId="{B65EF6C6-0781-B147-9FF5-F3E31717E5F0}" destId="{6F8BBDB9-2AA5-DB4C-9CA3-F1B92324D573}" srcOrd="1" destOrd="0" presId="urn:microsoft.com/office/officeart/2005/8/layout/vList5"/>
    <dgm:cxn modelId="{6C036FA1-A0FE-484C-BFA9-B4D9DCC3E2FC}" type="presParOf" srcId="{B65EF6C6-0781-B147-9FF5-F3E31717E5F0}" destId="{C87F2725-8FB1-074A-B33B-6F7EDF645A8E}" srcOrd="2" destOrd="0" presId="urn:microsoft.com/office/officeart/2005/8/layout/vList5"/>
    <dgm:cxn modelId="{7EA8E526-3ADC-4841-9C99-AA4363EC0A39}" type="presParOf" srcId="{C87F2725-8FB1-074A-B33B-6F7EDF645A8E}" destId="{55ABE323-D391-B249-8DD8-B0135C3D1C05}" srcOrd="0" destOrd="0" presId="urn:microsoft.com/office/officeart/2005/8/layout/vList5"/>
    <dgm:cxn modelId="{F72D8BF9-F8A4-6B4F-A042-7DF7BB505B8D}" type="presParOf" srcId="{C87F2725-8FB1-074A-B33B-6F7EDF645A8E}" destId="{4361F38D-2C2F-F242-9417-F0A6D4C352BB}" srcOrd="1" destOrd="0" presId="urn:microsoft.com/office/officeart/2005/8/layout/vList5"/>
    <dgm:cxn modelId="{6FB031F7-58C5-AA4B-8C99-8B653D900029}" type="presParOf" srcId="{B65EF6C6-0781-B147-9FF5-F3E31717E5F0}" destId="{791B423A-FF87-F64B-A0DD-C11EA7CF9B61}" srcOrd="3" destOrd="0" presId="urn:microsoft.com/office/officeart/2005/8/layout/vList5"/>
    <dgm:cxn modelId="{D01BEE77-69E1-184B-BA65-A30CC6CC0D38}" type="presParOf" srcId="{B65EF6C6-0781-B147-9FF5-F3E31717E5F0}" destId="{098EDD0A-EFA1-D447-BF81-877B7604AD18}" srcOrd="4" destOrd="0" presId="urn:microsoft.com/office/officeart/2005/8/layout/vList5"/>
    <dgm:cxn modelId="{85EB7954-E672-D144-985F-AC18EA870515}" type="presParOf" srcId="{098EDD0A-EFA1-D447-BF81-877B7604AD18}" destId="{3D93794D-22DE-D843-A75E-CE08CE48723F}" srcOrd="0" destOrd="0" presId="urn:microsoft.com/office/officeart/2005/8/layout/vList5"/>
    <dgm:cxn modelId="{85467EB6-3637-1F41-ACDE-6267909C856A}" type="presParOf" srcId="{098EDD0A-EFA1-D447-BF81-877B7604AD18}" destId="{AF74D70C-8546-0F48-ADD2-D639F53BE5EA}"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7F1E66-C868-334E-90C2-A553BBE7F1FB}">
      <dsp:nvSpPr>
        <dsp:cNvPr id="0" name=""/>
        <dsp:cNvSpPr/>
      </dsp:nvSpPr>
      <dsp:spPr>
        <a:xfrm rot="5400000">
          <a:off x="5276920" y="-1993142"/>
          <a:ext cx="1251570" cy="5555488"/>
        </a:xfrm>
        <a:prstGeom prst="round2SameRect">
          <a:avLst/>
        </a:prstGeom>
        <a:solidFill>
          <a:srgbClr val="204359">
            <a:alpha val="17000"/>
          </a:srgbClr>
        </a:solidFill>
        <a:ln w="9525" cap="flat" cmpd="sng" algn="ctr">
          <a:solidFill>
            <a:srgbClr val="BEAA64">
              <a:alpha val="90000"/>
            </a:s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solidFill>
                <a:schemeClr val="bg1"/>
              </a:solidFill>
              <a:latin typeface="Times New Roman"/>
              <a:cs typeface="Times New Roman"/>
            </a:rPr>
            <a:t>In groups of 3-4, child welfare staff are assigned an official outcome measuring child welfare performance.</a:t>
          </a:r>
          <a:endParaRPr lang="en-US" sz="1800" kern="1200" dirty="0">
            <a:solidFill>
              <a:schemeClr val="bg1"/>
            </a:solidFill>
            <a:latin typeface="Times New Roman"/>
            <a:cs typeface="Times New Roman"/>
          </a:endParaRPr>
        </a:p>
      </dsp:txBody>
      <dsp:txXfrm rot="-5400000">
        <a:off x="3124962" y="219913"/>
        <a:ext cx="5494391" cy="1129376"/>
      </dsp:txXfrm>
    </dsp:sp>
    <dsp:sp modelId="{D317BE4C-4BBB-2B4C-A751-883C5FF44082}">
      <dsp:nvSpPr>
        <dsp:cNvPr id="0" name=""/>
        <dsp:cNvSpPr/>
      </dsp:nvSpPr>
      <dsp:spPr>
        <a:xfrm>
          <a:off x="0" y="2370"/>
          <a:ext cx="3124962" cy="1564462"/>
        </a:xfrm>
        <a:prstGeom prst="roundRect">
          <a:avLst/>
        </a:prstGeom>
        <a:solidFill>
          <a:srgbClr val="204359"/>
        </a:solidFill>
        <a:ln>
          <a:solidFill>
            <a:srgbClr val="BEAA64"/>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5260" tIns="87630" rIns="175260" bIns="87630" numCol="1" spcCol="1270" anchor="ctr" anchorCtr="0">
          <a:noAutofit/>
        </a:bodyPr>
        <a:lstStyle/>
        <a:p>
          <a:pPr lvl="0" algn="ctr" defTabSz="2044700">
            <a:lnSpc>
              <a:spcPct val="90000"/>
            </a:lnSpc>
            <a:spcBef>
              <a:spcPct val="0"/>
            </a:spcBef>
            <a:spcAft>
              <a:spcPct val="35000"/>
            </a:spcAft>
          </a:pPr>
          <a:r>
            <a:rPr lang="en-US" sz="4600" kern="1200" dirty="0" smtClean="0">
              <a:solidFill>
                <a:srgbClr val="BEAA64"/>
              </a:solidFill>
              <a:latin typeface="Times New Roman"/>
              <a:cs typeface="Times New Roman"/>
            </a:rPr>
            <a:t>Outcome</a:t>
          </a:r>
          <a:endParaRPr lang="en-US" sz="4600" kern="1200" dirty="0">
            <a:solidFill>
              <a:srgbClr val="BEAA64"/>
            </a:solidFill>
            <a:latin typeface="Times New Roman"/>
            <a:cs typeface="Times New Roman"/>
          </a:endParaRPr>
        </a:p>
      </dsp:txBody>
      <dsp:txXfrm>
        <a:off x="76371" y="78741"/>
        <a:ext cx="2972220" cy="1411720"/>
      </dsp:txXfrm>
    </dsp:sp>
    <dsp:sp modelId="{4361F38D-2C2F-F242-9417-F0A6D4C352BB}">
      <dsp:nvSpPr>
        <dsp:cNvPr id="0" name=""/>
        <dsp:cNvSpPr/>
      </dsp:nvSpPr>
      <dsp:spPr>
        <a:xfrm rot="5400000">
          <a:off x="5276920" y="-350456"/>
          <a:ext cx="1251570" cy="5555488"/>
        </a:xfrm>
        <a:prstGeom prst="round2SameRect">
          <a:avLst/>
        </a:prstGeom>
        <a:solidFill>
          <a:srgbClr val="204359">
            <a:alpha val="23000"/>
          </a:srgbClr>
        </a:solidFill>
        <a:ln w="9525" cap="flat" cmpd="sng" algn="ctr">
          <a:solidFill>
            <a:srgbClr val="BEAA64">
              <a:alpha val="90000"/>
            </a:s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solidFill>
                <a:schemeClr val="bg1"/>
              </a:solidFill>
              <a:latin typeface="Times New Roman"/>
              <a:cs typeface="Times New Roman"/>
            </a:rPr>
            <a:t>Groups examine the CCWIP website to understand how various groups are differentially affected.  They examine other CCWIP reports that may be relevant to the outcome.</a:t>
          </a:r>
          <a:endParaRPr lang="en-US" sz="1800" kern="1200" dirty="0">
            <a:solidFill>
              <a:schemeClr val="bg1"/>
            </a:solidFill>
            <a:latin typeface="Times New Roman"/>
            <a:cs typeface="Times New Roman"/>
          </a:endParaRPr>
        </a:p>
      </dsp:txBody>
      <dsp:txXfrm rot="-5400000">
        <a:off x="3124962" y="1862599"/>
        <a:ext cx="5494391" cy="1129376"/>
      </dsp:txXfrm>
    </dsp:sp>
    <dsp:sp modelId="{55ABE323-D391-B249-8DD8-B0135C3D1C05}">
      <dsp:nvSpPr>
        <dsp:cNvPr id="0" name=""/>
        <dsp:cNvSpPr/>
      </dsp:nvSpPr>
      <dsp:spPr>
        <a:xfrm>
          <a:off x="0" y="1645056"/>
          <a:ext cx="3124962" cy="1564462"/>
        </a:xfrm>
        <a:prstGeom prst="roundRect">
          <a:avLst/>
        </a:prstGeom>
        <a:solidFill>
          <a:srgbClr val="204359"/>
        </a:solidFill>
        <a:ln>
          <a:solidFill>
            <a:srgbClr val="BEAA64"/>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5260" tIns="87630" rIns="175260" bIns="87630" numCol="1" spcCol="1270" anchor="ctr" anchorCtr="0">
          <a:noAutofit/>
        </a:bodyPr>
        <a:lstStyle/>
        <a:p>
          <a:pPr lvl="0" algn="ctr" defTabSz="2044700">
            <a:lnSpc>
              <a:spcPct val="90000"/>
            </a:lnSpc>
            <a:spcBef>
              <a:spcPct val="0"/>
            </a:spcBef>
            <a:spcAft>
              <a:spcPct val="35000"/>
            </a:spcAft>
          </a:pPr>
          <a:r>
            <a:rPr lang="en-US" sz="4600" kern="1200" dirty="0" smtClean="0">
              <a:solidFill>
                <a:srgbClr val="BEAA64"/>
              </a:solidFill>
              <a:latin typeface="Times New Roman"/>
              <a:cs typeface="Times New Roman"/>
            </a:rPr>
            <a:t>Nuances</a:t>
          </a:r>
          <a:endParaRPr lang="en-US" sz="4600" kern="1200" dirty="0">
            <a:solidFill>
              <a:srgbClr val="BEAA64"/>
            </a:solidFill>
            <a:latin typeface="Times New Roman"/>
            <a:cs typeface="Times New Roman"/>
          </a:endParaRPr>
        </a:p>
      </dsp:txBody>
      <dsp:txXfrm>
        <a:off x="76371" y="1721427"/>
        <a:ext cx="2972220" cy="1411720"/>
      </dsp:txXfrm>
    </dsp:sp>
    <dsp:sp modelId="{AF74D70C-8546-0F48-ADD2-D639F53BE5EA}">
      <dsp:nvSpPr>
        <dsp:cNvPr id="0" name=""/>
        <dsp:cNvSpPr/>
      </dsp:nvSpPr>
      <dsp:spPr>
        <a:xfrm rot="5400000">
          <a:off x="5276920" y="1292229"/>
          <a:ext cx="1251570" cy="5555488"/>
        </a:xfrm>
        <a:prstGeom prst="round2SameRect">
          <a:avLst/>
        </a:prstGeom>
        <a:solidFill>
          <a:srgbClr val="204359">
            <a:alpha val="19000"/>
          </a:srgbClr>
        </a:solidFill>
        <a:ln w="9525" cap="flat" cmpd="sng" algn="ctr">
          <a:solidFill>
            <a:srgbClr val="BEAA64">
              <a:alpha val="90000"/>
            </a:s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solidFill>
                <a:schemeClr val="bg1"/>
              </a:solidFill>
              <a:latin typeface="Times New Roman"/>
              <a:cs typeface="Times New Roman"/>
            </a:rPr>
            <a:t>Groups brainstorm county resources available to influence these outcomes or measure proximate outcomes.  They discuss barriers they have encountered in practice to implementing these resources.</a:t>
          </a:r>
          <a:r>
            <a:rPr lang="en-US" sz="1800" kern="1200" dirty="0" smtClean="0">
              <a:solidFill>
                <a:schemeClr val="bg1"/>
              </a:solidFill>
              <a:latin typeface="Times"/>
              <a:cs typeface="Times"/>
            </a:rPr>
            <a:t>.</a:t>
          </a:r>
          <a:endParaRPr lang="en-US" sz="1800" kern="1200" dirty="0">
            <a:solidFill>
              <a:schemeClr val="bg1"/>
            </a:solidFill>
            <a:latin typeface="Times New Roman"/>
            <a:cs typeface="Times New Roman"/>
          </a:endParaRPr>
        </a:p>
      </dsp:txBody>
      <dsp:txXfrm rot="-5400000">
        <a:off x="3124962" y="3505285"/>
        <a:ext cx="5494391" cy="1129376"/>
      </dsp:txXfrm>
    </dsp:sp>
    <dsp:sp modelId="{3D93794D-22DE-D843-A75E-CE08CE48723F}">
      <dsp:nvSpPr>
        <dsp:cNvPr id="0" name=""/>
        <dsp:cNvSpPr/>
      </dsp:nvSpPr>
      <dsp:spPr>
        <a:xfrm>
          <a:off x="0" y="3287741"/>
          <a:ext cx="3124962" cy="1564462"/>
        </a:xfrm>
        <a:prstGeom prst="roundRect">
          <a:avLst/>
        </a:prstGeom>
        <a:solidFill>
          <a:srgbClr val="204359"/>
        </a:solidFill>
        <a:ln>
          <a:solidFill>
            <a:srgbClr val="BEAA64"/>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5260" tIns="87630" rIns="175260" bIns="87630" numCol="1" spcCol="1270" anchor="ctr" anchorCtr="0">
          <a:noAutofit/>
        </a:bodyPr>
        <a:lstStyle/>
        <a:p>
          <a:pPr lvl="0" algn="ctr" defTabSz="2044700">
            <a:lnSpc>
              <a:spcPct val="90000"/>
            </a:lnSpc>
            <a:spcBef>
              <a:spcPct val="0"/>
            </a:spcBef>
            <a:spcAft>
              <a:spcPct val="35000"/>
            </a:spcAft>
          </a:pPr>
          <a:r>
            <a:rPr lang="en-US" sz="4600" kern="1200" dirty="0" smtClean="0">
              <a:solidFill>
                <a:srgbClr val="BEAA64"/>
              </a:solidFill>
              <a:latin typeface="Times New Roman"/>
              <a:cs typeface="Times New Roman"/>
            </a:rPr>
            <a:t>Resources &amp; Barriers</a:t>
          </a:r>
          <a:endParaRPr lang="en-US" sz="4600" kern="1200" dirty="0">
            <a:solidFill>
              <a:srgbClr val="BEAA64"/>
            </a:solidFill>
            <a:latin typeface="Times New Roman"/>
            <a:cs typeface="Times New Roman"/>
          </a:endParaRPr>
        </a:p>
      </dsp:txBody>
      <dsp:txXfrm>
        <a:off x="76371" y="3364112"/>
        <a:ext cx="2972220" cy="14117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7F1E66-C868-334E-90C2-A553BBE7F1FB}">
      <dsp:nvSpPr>
        <dsp:cNvPr id="0" name=""/>
        <dsp:cNvSpPr/>
      </dsp:nvSpPr>
      <dsp:spPr>
        <a:xfrm rot="5400000">
          <a:off x="5276920" y="-1993142"/>
          <a:ext cx="1251570" cy="5555488"/>
        </a:xfrm>
        <a:prstGeom prst="round2SameRect">
          <a:avLst/>
        </a:prstGeom>
        <a:solidFill>
          <a:srgbClr val="204359">
            <a:alpha val="17000"/>
          </a:srgbClr>
        </a:solidFill>
        <a:ln w="9525" cap="flat" cmpd="sng" algn="ctr">
          <a:solidFill>
            <a:srgbClr val="BEAA64">
              <a:alpha val="90000"/>
            </a:s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solidFill>
                <a:schemeClr val="bg1"/>
              </a:solidFill>
              <a:latin typeface="Times New Roman"/>
              <a:cs typeface="Times New Roman"/>
            </a:rPr>
            <a:t>CFSR3 Measure P4: Re-entry to foster care  </a:t>
          </a:r>
          <a:endParaRPr lang="en-US" sz="1400" kern="1200" dirty="0">
            <a:solidFill>
              <a:schemeClr val="bg1"/>
            </a:solidFill>
            <a:latin typeface="Times New Roman"/>
            <a:cs typeface="Times New Roman"/>
          </a:endParaRPr>
        </a:p>
      </dsp:txBody>
      <dsp:txXfrm rot="-5400000">
        <a:off x="3124962" y="219913"/>
        <a:ext cx="5494391" cy="1129376"/>
      </dsp:txXfrm>
    </dsp:sp>
    <dsp:sp modelId="{D317BE4C-4BBB-2B4C-A751-883C5FF44082}">
      <dsp:nvSpPr>
        <dsp:cNvPr id="0" name=""/>
        <dsp:cNvSpPr/>
      </dsp:nvSpPr>
      <dsp:spPr>
        <a:xfrm>
          <a:off x="0" y="2370"/>
          <a:ext cx="3124962" cy="1564462"/>
        </a:xfrm>
        <a:prstGeom prst="roundRect">
          <a:avLst/>
        </a:prstGeom>
        <a:solidFill>
          <a:srgbClr val="204359"/>
        </a:solidFill>
        <a:ln>
          <a:solidFill>
            <a:srgbClr val="BEAA64"/>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5260" tIns="87630" rIns="175260" bIns="87630" numCol="1" spcCol="1270" anchor="ctr" anchorCtr="0">
          <a:noAutofit/>
        </a:bodyPr>
        <a:lstStyle/>
        <a:p>
          <a:pPr lvl="0" algn="ctr" defTabSz="2044700">
            <a:lnSpc>
              <a:spcPct val="90000"/>
            </a:lnSpc>
            <a:spcBef>
              <a:spcPct val="0"/>
            </a:spcBef>
            <a:spcAft>
              <a:spcPct val="35000"/>
            </a:spcAft>
          </a:pPr>
          <a:r>
            <a:rPr lang="en-US" sz="4600" kern="1200" dirty="0" smtClean="0">
              <a:solidFill>
                <a:srgbClr val="BEAA64"/>
              </a:solidFill>
              <a:latin typeface="Times New Roman"/>
              <a:cs typeface="Times New Roman"/>
            </a:rPr>
            <a:t>Outcome</a:t>
          </a:r>
          <a:endParaRPr lang="en-US" sz="4600" kern="1200" dirty="0">
            <a:solidFill>
              <a:srgbClr val="BEAA64"/>
            </a:solidFill>
            <a:latin typeface="Times New Roman"/>
            <a:cs typeface="Times New Roman"/>
          </a:endParaRPr>
        </a:p>
      </dsp:txBody>
      <dsp:txXfrm>
        <a:off x="76371" y="78741"/>
        <a:ext cx="2972220" cy="1411720"/>
      </dsp:txXfrm>
    </dsp:sp>
    <dsp:sp modelId="{4361F38D-2C2F-F242-9417-F0A6D4C352BB}">
      <dsp:nvSpPr>
        <dsp:cNvPr id="0" name=""/>
        <dsp:cNvSpPr/>
      </dsp:nvSpPr>
      <dsp:spPr>
        <a:xfrm rot="5400000">
          <a:off x="5276920" y="-350456"/>
          <a:ext cx="1251570" cy="5555488"/>
        </a:xfrm>
        <a:prstGeom prst="round2SameRect">
          <a:avLst/>
        </a:prstGeom>
        <a:solidFill>
          <a:srgbClr val="204359">
            <a:alpha val="23000"/>
          </a:srgbClr>
        </a:solidFill>
        <a:ln w="9525" cap="flat" cmpd="sng" algn="ctr">
          <a:solidFill>
            <a:srgbClr val="BEAA64">
              <a:alpha val="90000"/>
            </a:s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solidFill>
                <a:schemeClr val="bg1"/>
              </a:solidFill>
              <a:latin typeface="Times New Roman"/>
              <a:cs typeface="Times New Roman"/>
            </a:rPr>
            <a:t>Re-entry rates are highest among children 0-3 and those placed in FFAs.</a:t>
          </a:r>
          <a:endParaRPr lang="en-US" sz="1400" kern="1200" dirty="0">
            <a:solidFill>
              <a:schemeClr val="bg1"/>
            </a:solidFill>
            <a:latin typeface="Times New Roman"/>
            <a:cs typeface="Times New Roman"/>
          </a:endParaRPr>
        </a:p>
        <a:p>
          <a:pPr marL="114300" lvl="1" indent="-114300" algn="l" defTabSz="622300">
            <a:lnSpc>
              <a:spcPct val="90000"/>
            </a:lnSpc>
            <a:spcBef>
              <a:spcPct val="0"/>
            </a:spcBef>
            <a:spcAft>
              <a:spcPct val="15000"/>
            </a:spcAft>
            <a:buChar char="••"/>
          </a:pPr>
          <a:endParaRPr lang="en-US" sz="1400" kern="1200" dirty="0">
            <a:solidFill>
              <a:schemeClr val="bg1"/>
            </a:solidFill>
            <a:latin typeface="Times New Roman"/>
            <a:cs typeface="Times New Roman"/>
          </a:endParaRPr>
        </a:p>
        <a:p>
          <a:pPr marL="114300" lvl="1" indent="-114300" algn="l" defTabSz="622300">
            <a:lnSpc>
              <a:spcPct val="90000"/>
            </a:lnSpc>
            <a:spcBef>
              <a:spcPct val="0"/>
            </a:spcBef>
            <a:spcAft>
              <a:spcPct val="15000"/>
            </a:spcAft>
            <a:buChar char="••"/>
          </a:pPr>
          <a:r>
            <a:rPr lang="en-US" sz="1400" kern="1200" dirty="0" smtClean="0">
              <a:solidFill>
                <a:schemeClr val="bg1"/>
              </a:solidFill>
              <a:latin typeface="Times New Roman"/>
              <a:cs typeface="Times New Roman"/>
            </a:rPr>
            <a:t>Other relevant reports: Case Service Components, Placement Stability, Median LOS, Home/Placement Distances, Timely Caseworker Visits</a:t>
          </a:r>
          <a:endParaRPr lang="en-US" sz="1400" kern="1200" dirty="0">
            <a:solidFill>
              <a:schemeClr val="bg1"/>
            </a:solidFill>
            <a:latin typeface="Times New Roman"/>
            <a:cs typeface="Times New Roman"/>
          </a:endParaRPr>
        </a:p>
      </dsp:txBody>
      <dsp:txXfrm rot="-5400000">
        <a:off x="3124962" y="1862599"/>
        <a:ext cx="5494391" cy="1129376"/>
      </dsp:txXfrm>
    </dsp:sp>
    <dsp:sp modelId="{55ABE323-D391-B249-8DD8-B0135C3D1C05}">
      <dsp:nvSpPr>
        <dsp:cNvPr id="0" name=""/>
        <dsp:cNvSpPr/>
      </dsp:nvSpPr>
      <dsp:spPr>
        <a:xfrm>
          <a:off x="0" y="1645056"/>
          <a:ext cx="3124962" cy="1564462"/>
        </a:xfrm>
        <a:prstGeom prst="roundRect">
          <a:avLst/>
        </a:prstGeom>
        <a:solidFill>
          <a:srgbClr val="204359"/>
        </a:solidFill>
        <a:ln>
          <a:solidFill>
            <a:srgbClr val="BEAA64"/>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5260" tIns="87630" rIns="175260" bIns="87630" numCol="1" spcCol="1270" anchor="ctr" anchorCtr="0">
          <a:noAutofit/>
        </a:bodyPr>
        <a:lstStyle/>
        <a:p>
          <a:pPr lvl="0" algn="ctr" defTabSz="2044700">
            <a:lnSpc>
              <a:spcPct val="90000"/>
            </a:lnSpc>
            <a:spcBef>
              <a:spcPct val="0"/>
            </a:spcBef>
            <a:spcAft>
              <a:spcPct val="35000"/>
            </a:spcAft>
          </a:pPr>
          <a:r>
            <a:rPr lang="en-US" sz="4600" kern="1200" dirty="0" smtClean="0">
              <a:solidFill>
                <a:srgbClr val="BEAA64"/>
              </a:solidFill>
              <a:latin typeface="Times New Roman"/>
              <a:cs typeface="Times New Roman"/>
            </a:rPr>
            <a:t>Nuances</a:t>
          </a:r>
          <a:endParaRPr lang="en-US" sz="4600" kern="1200" dirty="0">
            <a:solidFill>
              <a:srgbClr val="BEAA64"/>
            </a:solidFill>
            <a:latin typeface="Times New Roman"/>
            <a:cs typeface="Times New Roman"/>
          </a:endParaRPr>
        </a:p>
      </dsp:txBody>
      <dsp:txXfrm>
        <a:off x="76371" y="1721427"/>
        <a:ext cx="2972220" cy="1411720"/>
      </dsp:txXfrm>
    </dsp:sp>
    <dsp:sp modelId="{AF74D70C-8546-0F48-ADD2-D639F53BE5EA}">
      <dsp:nvSpPr>
        <dsp:cNvPr id="0" name=""/>
        <dsp:cNvSpPr/>
      </dsp:nvSpPr>
      <dsp:spPr>
        <a:xfrm rot="5400000">
          <a:off x="5276920" y="1292229"/>
          <a:ext cx="1251570" cy="5555488"/>
        </a:xfrm>
        <a:prstGeom prst="round2SameRect">
          <a:avLst/>
        </a:prstGeom>
        <a:solidFill>
          <a:srgbClr val="204359">
            <a:alpha val="19000"/>
          </a:srgbClr>
        </a:solidFill>
        <a:ln w="9525" cap="flat" cmpd="sng" algn="ctr">
          <a:solidFill>
            <a:srgbClr val="BEAA64">
              <a:alpha val="90000"/>
            </a:s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solidFill>
                <a:schemeClr val="bg1"/>
              </a:solidFill>
              <a:latin typeface="Times New Roman"/>
              <a:cs typeface="Times New Roman"/>
            </a:rPr>
            <a:t>Are there programs that focus on parenting classes and/or visitation with children 0-3?</a:t>
          </a:r>
          <a:endParaRPr lang="en-US" sz="1400" kern="1200" dirty="0">
            <a:solidFill>
              <a:schemeClr val="bg1"/>
            </a:solidFill>
            <a:latin typeface="Times New Roman"/>
            <a:cs typeface="Times New Roman"/>
          </a:endParaRPr>
        </a:p>
        <a:p>
          <a:pPr marL="114300" lvl="1" indent="-114300" algn="l" defTabSz="622300">
            <a:lnSpc>
              <a:spcPct val="90000"/>
            </a:lnSpc>
            <a:spcBef>
              <a:spcPct val="0"/>
            </a:spcBef>
            <a:spcAft>
              <a:spcPct val="15000"/>
            </a:spcAft>
            <a:buChar char="••"/>
          </a:pPr>
          <a:endParaRPr lang="en-US" sz="1400" kern="1200" dirty="0">
            <a:solidFill>
              <a:schemeClr val="bg1"/>
            </a:solidFill>
            <a:latin typeface="Times New Roman"/>
            <a:cs typeface="Times New Roman"/>
          </a:endParaRPr>
        </a:p>
        <a:p>
          <a:pPr marL="114300" lvl="1" indent="-114300" algn="l" defTabSz="622300">
            <a:lnSpc>
              <a:spcPct val="90000"/>
            </a:lnSpc>
            <a:spcBef>
              <a:spcPct val="0"/>
            </a:spcBef>
            <a:spcAft>
              <a:spcPct val="15000"/>
            </a:spcAft>
            <a:buChar char="••"/>
          </a:pPr>
          <a:r>
            <a:rPr lang="en-US" sz="1400" kern="1200" dirty="0" smtClean="0">
              <a:solidFill>
                <a:schemeClr val="bg1"/>
              </a:solidFill>
              <a:latin typeface="Times New Roman"/>
              <a:cs typeface="Times New Roman"/>
            </a:rPr>
            <a:t>Do children placed in FFAs have higher needs?  How are families that are reunified with these children supported in providing for their needs?</a:t>
          </a:r>
          <a:endParaRPr lang="en-US" sz="1400" kern="1200" dirty="0">
            <a:solidFill>
              <a:schemeClr val="bg1"/>
            </a:solidFill>
            <a:latin typeface="Times New Roman"/>
            <a:cs typeface="Times New Roman"/>
          </a:endParaRPr>
        </a:p>
      </dsp:txBody>
      <dsp:txXfrm rot="-5400000">
        <a:off x="3124962" y="3505285"/>
        <a:ext cx="5494391" cy="1129376"/>
      </dsp:txXfrm>
    </dsp:sp>
    <dsp:sp modelId="{3D93794D-22DE-D843-A75E-CE08CE48723F}">
      <dsp:nvSpPr>
        <dsp:cNvPr id="0" name=""/>
        <dsp:cNvSpPr/>
      </dsp:nvSpPr>
      <dsp:spPr>
        <a:xfrm>
          <a:off x="0" y="3287741"/>
          <a:ext cx="3124962" cy="1564462"/>
        </a:xfrm>
        <a:prstGeom prst="roundRect">
          <a:avLst/>
        </a:prstGeom>
        <a:solidFill>
          <a:srgbClr val="204359"/>
        </a:solidFill>
        <a:ln>
          <a:solidFill>
            <a:srgbClr val="BEAA64"/>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5260" tIns="87630" rIns="175260" bIns="87630" numCol="1" spcCol="1270" anchor="ctr" anchorCtr="0">
          <a:noAutofit/>
        </a:bodyPr>
        <a:lstStyle/>
        <a:p>
          <a:pPr lvl="0" algn="ctr" defTabSz="2044700">
            <a:lnSpc>
              <a:spcPct val="90000"/>
            </a:lnSpc>
            <a:spcBef>
              <a:spcPct val="0"/>
            </a:spcBef>
            <a:spcAft>
              <a:spcPct val="35000"/>
            </a:spcAft>
          </a:pPr>
          <a:r>
            <a:rPr lang="en-US" sz="4600" kern="1200" dirty="0" smtClean="0">
              <a:solidFill>
                <a:srgbClr val="BEAA64"/>
              </a:solidFill>
              <a:latin typeface="Times New Roman"/>
              <a:cs typeface="Times New Roman"/>
            </a:rPr>
            <a:t>Resources &amp; Barriers</a:t>
          </a:r>
          <a:endParaRPr lang="en-US" sz="4600" kern="1200" dirty="0">
            <a:solidFill>
              <a:srgbClr val="BEAA64"/>
            </a:solidFill>
            <a:latin typeface="Times New Roman"/>
            <a:cs typeface="Times New Roman"/>
          </a:endParaRPr>
        </a:p>
      </dsp:txBody>
      <dsp:txXfrm>
        <a:off x="76371" y="3364112"/>
        <a:ext cx="2972220" cy="1411720"/>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5395EC7F-DAAA-4E4B-9028-E0DD4A53E69F}" type="datetimeFigureOut">
              <a:rPr lang="en-US"/>
              <a:pPr>
                <a:defRPr/>
              </a:pPr>
              <a:t>5/12/2017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E2C7AFA3-ED5A-41AF-A31F-A2B98B89F3EF}" type="slidenum">
              <a:rPr lang="en-US"/>
              <a:pPr>
                <a:defRPr/>
              </a:pPr>
              <a:t>‹#›</a:t>
            </a:fld>
            <a:endParaRPr lang="en-US"/>
          </a:p>
        </p:txBody>
      </p:sp>
    </p:spTree>
    <p:extLst>
      <p:ext uri="{BB962C8B-B14F-4D97-AF65-F5344CB8AC3E}">
        <p14:creationId xmlns:p14="http://schemas.microsoft.com/office/powerpoint/2010/main" val="282605099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2C7AFA3-ED5A-41AF-A31F-A2B98B89F3EF}" type="slidenum">
              <a:rPr lang="en-US" smtClean="0"/>
              <a:pPr>
                <a:defRPr/>
              </a:pPr>
              <a:t>2</a:t>
            </a:fld>
            <a:endParaRPr lang="en-US"/>
          </a:p>
        </p:txBody>
      </p:sp>
    </p:spTree>
    <p:extLst>
      <p:ext uri="{BB962C8B-B14F-4D97-AF65-F5344CB8AC3E}">
        <p14:creationId xmlns:p14="http://schemas.microsoft.com/office/powerpoint/2010/main" val="1276923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2C7AFA3-ED5A-41AF-A31F-A2B98B89F3EF}" type="slidenum">
              <a:rPr lang="en-US" smtClean="0"/>
              <a:pPr>
                <a:defRPr/>
              </a:pPr>
              <a:t>12</a:t>
            </a:fld>
            <a:endParaRPr lang="en-US"/>
          </a:p>
        </p:txBody>
      </p:sp>
    </p:spTree>
    <p:extLst>
      <p:ext uri="{BB962C8B-B14F-4D97-AF65-F5344CB8AC3E}">
        <p14:creationId xmlns:p14="http://schemas.microsoft.com/office/powerpoint/2010/main" val="16071093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Overview of activity </a:t>
            </a:r>
            <a:endParaRPr lang="en-US" dirty="0"/>
          </a:p>
        </p:txBody>
      </p:sp>
      <p:sp>
        <p:nvSpPr>
          <p:cNvPr id="4" name="Slide Number Placeholder 3"/>
          <p:cNvSpPr>
            <a:spLocks noGrp="1"/>
          </p:cNvSpPr>
          <p:nvPr>
            <p:ph type="sldNum" sz="quarter" idx="10"/>
          </p:nvPr>
        </p:nvSpPr>
        <p:spPr/>
        <p:txBody>
          <a:bodyPr/>
          <a:lstStyle/>
          <a:p>
            <a:pPr>
              <a:defRPr/>
            </a:pPr>
            <a:fld id="{E2C7AFA3-ED5A-41AF-A31F-A2B98B89F3EF}" type="slidenum">
              <a:rPr lang="en-US" smtClean="0"/>
              <a:pPr>
                <a:defRPr/>
              </a:pPr>
              <a:t>13</a:t>
            </a:fld>
            <a:endParaRPr lang="en-US"/>
          </a:p>
        </p:txBody>
      </p:sp>
    </p:spTree>
    <p:extLst>
      <p:ext uri="{BB962C8B-B14F-4D97-AF65-F5344CB8AC3E}">
        <p14:creationId xmlns:p14="http://schemas.microsoft.com/office/powerpoint/2010/main" val="38133242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Demonstration</a:t>
            </a:r>
            <a:r>
              <a:rPr lang="en-US" baseline="0" dirty="0" smtClean="0"/>
              <a:t> of activity</a:t>
            </a:r>
            <a:endParaRPr lang="en-US" dirty="0" smtClean="0"/>
          </a:p>
          <a:p>
            <a:endParaRPr lang="en-US" dirty="0" smtClean="0"/>
          </a:p>
          <a:p>
            <a:r>
              <a:rPr lang="en-US" dirty="0" smtClean="0"/>
              <a:t>Example of one</a:t>
            </a:r>
            <a:r>
              <a:rPr lang="en-US" baseline="0" dirty="0" smtClean="0"/>
              <a:t> way that the activity could be implemented when working specifically with workers in ongoing units. </a:t>
            </a:r>
          </a:p>
          <a:p>
            <a:endParaRPr lang="en-US" baseline="0" dirty="0" smtClean="0"/>
          </a:p>
          <a:p>
            <a:r>
              <a:rPr lang="en-US" baseline="0" dirty="0" smtClean="0"/>
              <a:t>Activity focuses on looking at the data for a measure where a county may not be performing as well = P4 – Re-entries to foster care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E2C7AFA3-ED5A-41AF-A31F-A2B98B89F3EF}" type="slidenum">
              <a:rPr lang="en-US" smtClean="0"/>
              <a:pPr>
                <a:defRPr/>
              </a:pPr>
              <a:t>14</a:t>
            </a:fld>
            <a:endParaRPr lang="en-US"/>
          </a:p>
        </p:txBody>
      </p:sp>
    </p:spTree>
    <p:extLst>
      <p:ext uri="{BB962C8B-B14F-4D97-AF65-F5344CB8AC3E}">
        <p14:creationId xmlns:p14="http://schemas.microsoft.com/office/powerpoint/2010/main" val="7884618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2C7AFA3-ED5A-41AF-A31F-A2B98B89F3EF}" type="slidenum">
              <a:rPr lang="en-US" smtClean="0"/>
              <a:pPr>
                <a:defRPr/>
              </a:pPr>
              <a:t>15</a:t>
            </a:fld>
            <a:endParaRPr lang="en-US"/>
          </a:p>
        </p:txBody>
      </p:sp>
    </p:spTree>
    <p:extLst>
      <p:ext uri="{BB962C8B-B14F-4D97-AF65-F5344CB8AC3E}">
        <p14:creationId xmlns:p14="http://schemas.microsoft.com/office/powerpoint/2010/main" val="40648333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2C7AFA3-ED5A-41AF-A31F-A2B98B89F3EF}" type="slidenum">
              <a:rPr lang="en-US" smtClean="0"/>
              <a:pPr>
                <a:defRPr/>
              </a:pPr>
              <a:t>16</a:t>
            </a:fld>
            <a:endParaRPr lang="en-US"/>
          </a:p>
        </p:txBody>
      </p:sp>
    </p:spTree>
    <p:extLst>
      <p:ext uri="{BB962C8B-B14F-4D97-AF65-F5344CB8AC3E}">
        <p14:creationId xmlns:p14="http://schemas.microsoft.com/office/powerpoint/2010/main" val="24814374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2C7AFA3-ED5A-41AF-A31F-A2B98B89F3EF}" type="slidenum">
              <a:rPr lang="en-US" smtClean="0"/>
              <a:pPr>
                <a:defRPr/>
              </a:pPr>
              <a:t>17</a:t>
            </a:fld>
            <a:endParaRPr lang="en-US"/>
          </a:p>
        </p:txBody>
      </p:sp>
    </p:spTree>
    <p:extLst>
      <p:ext uri="{BB962C8B-B14F-4D97-AF65-F5344CB8AC3E}">
        <p14:creationId xmlns:p14="http://schemas.microsoft.com/office/powerpoint/2010/main" val="22758816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2C7AFA3-ED5A-41AF-A31F-A2B98B89F3EF}" type="slidenum">
              <a:rPr lang="en-US" smtClean="0"/>
              <a:pPr>
                <a:defRPr/>
              </a:pPr>
              <a:t>18</a:t>
            </a:fld>
            <a:endParaRPr lang="en-US"/>
          </a:p>
        </p:txBody>
      </p:sp>
    </p:spTree>
    <p:extLst>
      <p:ext uri="{BB962C8B-B14F-4D97-AF65-F5344CB8AC3E}">
        <p14:creationId xmlns:p14="http://schemas.microsoft.com/office/powerpoint/2010/main" val="28597352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8169497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2C7AFA3-ED5A-41AF-A31F-A2B98B89F3EF}" type="slidenum">
              <a:rPr lang="en-US" smtClean="0"/>
              <a:pPr>
                <a:defRPr/>
              </a:pPr>
              <a:t>21</a:t>
            </a:fld>
            <a:endParaRPr lang="en-US"/>
          </a:p>
        </p:txBody>
      </p:sp>
    </p:spTree>
    <p:extLst>
      <p:ext uri="{BB962C8B-B14F-4D97-AF65-F5344CB8AC3E}">
        <p14:creationId xmlns:p14="http://schemas.microsoft.com/office/powerpoint/2010/main" val="19020839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E2C7AFA3-ED5A-41AF-A31F-A2B98B89F3EF}" type="slidenum">
              <a:rPr lang="en-US" smtClean="0"/>
              <a:pPr>
                <a:defRPr/>
              </a:pPr>
              <a:t>22</a:t>
            </a:fld>
            <a:endParaRPr lang="en-US"/>
          </a:p>
        </p:txBody>
      </p:sp>
    </p:spTree>
    <p:extLst>
      <p:ext uri="{BB962C8B-B14F-4D97-AF65-F5344CB8AC3E}">
        <p14:creationId xmlns:p14="http://schemas.microsoft.com/office/powerpoint/2010/main" val="1225793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2C7AFA3-ED5A-41AF-A31F-A2B98B89F3EF}" type="slidenum">
              <a:rPr lang="en-US" smtClean="0"/>
              <a:pPr>
                <a:defRPr/>
              </a:pPr>
              <a:t>3</a:t>
            </a:fld>
            <a:endParaRPr lang="en-US"/>
          </a:p>
        </p:txBody>
      </p:sp>
    </p:spTree>
    <p:extLst>
      <p:ext uri="{BB962C8B-B14F-4D97-AF65-F5344CB8AC3E}">
        <p14:creationId xmlns:p14="http://schemas.microsoft.com/office/powerpoint/2010/main" val="39889209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smtClean="0"/>
              <a:t>Demo using actual page navigation</a:t>
            </a:r>
            <a:r>
              <a:rPr lang="en-US" baseline="0" dirty="0" smtClean="0"/>
              <a:t> on website</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Includes Office, Unit, Caseload</a:t>
            </a:r>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pPr>
              <a:defRPr/>
            </a:pPr>
            <a:fld id="{E2C7AFA3-ED5A-41AF-A31F-A2B98B89F3EF}" type="slidenum">
              <a:rPr lang="en-US" smtClean="0"/>
              <a:pPr>
                <a:defRPr/>
              </a:pPr>
              <a:t>23</a:t>
            </a:fld>
            <a:endParaRPr lang="en-US"/>
          </a:p>
        </p:txBody>
      </p:sp>
    </p:spTree>
    <p:extLst>
      <p:ext uri="{BB962C8B-B14F-4D97-AF65-F5344CB8AC3E}">
        <p14:creationId xmlns:p14="http://schemas.microsoft.com/office/powerpoint/2010/main" val="2500109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smtClean="0"/>
              <a:t>Demo using actual page navigation</a:t>
            </a:r>
            <a:r>
              <a:rPr lang="en-US" baseline="0" dirty="0" smtClean="0"/>
              <a:t> on website</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Depending on the report, may include Service Component, Age, Ethnicity, Gender, Placement Type, Years in Placement, etc.</a:t>
            </a:r>
          </a:p>
        </p:txBody>
      </p:sp>
      <p:sp>
        <p:nvSpPr>
          <p:cNvPr id="4" name="Slide Number Placeholder 3"/>
          <p:cNvSpPr>
            <a:spLocks noGrp="1"/>
          </p:cNvSpPr>
          <p:nvPr>
            <p:ph type="sldNum" sz="quarter" idx="10"/>
          </p:nvPr>
        </p:nvSpPr>
        <p:spPr/>
        <p:txBody>
          <a:bodyPr/>
          <a:lstStyle/>
          <a:p>
            <a:pPr>
              <a:defRPr/>
            </a:pPr>
            <a:fld id="{E2C7AFA3-ED5A-41AF-A31F-A2B98B89F3EF}" type="slidenum">
              <a:rPr lang="en-US" smtClean="0"/>
              <a:pPr>
                <a:defRPr/>
              </a:pPr>
              <a:t>24</a:t>
            </a:fld>
            <a:endParaRPr lang="en-US"/>
          </a:p>
        </p:txBody>
      </p:sp>
    </p:spTree>
    <p:extLst>
      <p:ext uri="{BB962C8B-B14F-4D97-AF65-F5344CB8AC3E}">
        <p14:creationId xmlns:p14="http://schemas.microsoft.com/office/powerpoint/2010/main" val="15824662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smtClean="0"/>
              <a:t>Demo using actual page navigation</a:t>
            </a:r>
            <a:r>
              <a:rPr lang="en-US" baseline="0" dirty="0" smtClean="0"/>
              <a:t> on website</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pPr>
              <a:defRPr/>
            </a:pPr>
            <a:fld id="{E2C7AFA3-ED5A-41AF-A31F-A2B98B89F3EF}" type="slidenum">
              <a:rPr lang="en-US" smtClean="0"/>
              <a:pPr>
                <a:defRPr/>
              </a:pPr>
              <a:t>25</a:t>
            </a:fld>
            <a:endParaRPr lang="en-US"/>
          </a:p>
        </p:txBody>
      </p:sp>
    </p:spTree>
    <p:extLst>
      <p:ext uri="{BB962C8B-B14F-4D97-AF65-F5344CB8AC3E}">
        <p14:creationId xmlns:p14="http://schemas.microsoft.com/office/powerpoint/2010/main" val="42275495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smtClean="0"/>
              <a:t>Demo using actual page navigation</a:t>
            </a:r>
            <a:r>
              <a:rPr lang="en-US" baseline="0" dirty="0" smtClean="0"/>
              <a:t> on website</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u="sng" baseline="0" dirty="0" smtClean="0"/>
              <a:t>Note</a:t>
            </a:r>
            <a:r>
              <a:rPr lang="en-US" baseline="0" dirty="0" smtClean="0"/>
              <a:t>: Make sure that you set your filters &amp; subsets first!</a:t>
            </a:r>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pPr>
              <a:defRPr/>
            </a:pPr>
            <a:fld id="{E2C7AFA3-ED5A-41AF-A31F-A2B98B89F3EF}" type="slidenum">
              <a:rPr lang="en-US" smtClean="0"/>
              <a:pPr>
                <a:defRPr/>
              </a:pPr>
              <a:t>26</a:t>
            </a:fld>
            <a:endParaRPr lang="en-US"/>
          </a:p>
        </p:txBody>
      </p:sp>
    </p:spTree>
    <p:extLst>
      <p:ext uri="{BB962C8B-B14F-4D97-AF65-F5344CB8AC3E}">
        <p14:creationId xmlns:p14="http://schemas.microsoft.com/office/powerpoint/2010/main" val="20556866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smtClean="0"/>
              <a:t>Demo using actual page navigation</a:t>
            </a:r>
            <a:r>
              <a:rPr lang="en-US" baseline="0" dirty="0" smtClean="0"/>
              <a:t> on website</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E2C7AFA3-ED5A-41AF-A31F-A2B98B89F3EF}" type="slidenum">
              <a:rPr lang="en-US" smtClean="0"/>
              <a:pPr>
                <a:defRPr/>
              </a:pPr>
              <a:t>27</a:t>
            </a:fld>
            <a:endParaRPr lang="en-US"/>
          </a:p>
        </p:txBody>
      </p:sp>
    </p:spTree>
    <p:extLst>
      <p:ext uri="{BB962C8B-B14F-4D97-AF65-F5344CB8AC3E}">
        <p14:creationId xmlns:p14="http://schemas.microsoft.com/office/powerpoint/2010/main" val="26568837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Many of the reports included in these lists are already covered in your My Upcoming Work and County Measures</a:t>
            </a:r>
            <a:r>
              <a:rPr lang="en-US" baseline="0" dirty="0" smtClean="0"/>
              <a:t> reports.  However, you may explore these lists for additional reports that you want to pay attention to.</a:t>
            </a:r>
            <a:endParaRPr lang="en-US" dirty="0"/>
          </a:p>
        </p:txBody>
      </p:sp>
      <p:sp>
        <p:nvSpPr>
          <p:cNvPr id="4" name="Slide Number Placeholder 3"/>
          <p:cNvSpPr>
            <a:spLocks noGrp="1"/>
          </p:cNvSpPr>
          <p:nvPr>
            <p:ph type="sldNum" sz="quarter" idx="10"/>
          </p:nvPr>
        </p:nvSpPr>
        <p:spPr/>
        <p:txBody>
          <a:bodyPr/>
          <a:lstStyle/>
          <a:p>
            <a:pPr>
              <a:defRPr/>
            </a:pPr>
            <a:fld id="{E2C7AFA3-ED5A-41AF-A31F-A2B98B89F3EF}" type="slidenum">
              <a:rPr lang="en-US" smtClean="0"/>
              <a:pPr>
                <a:defRPr/>
              </a:pPr>
              <a:t>28</a:t>
            </a:fld>
            <a:endParaRPr lang="en-US"/>
          </a:p>
        </p:txBody>
      </p:sp>
    </p:spTree>
    <p:extLst>
      <p:ext uri="{BB962C8B-B14F-4D97-AF65-F5344CB8AC3E}">
        <p14:creationId xmlns:p14="http://schemas.microsoft.com/office/powerpoint/2010/main" val="32083543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2C7AFA3-ED5A-41AF-A31F-A2B98B89F3EF}" type="slidenum">
              <a:rPr lang="en-US" smtClean="0"/>
              <a:pPr>
                <a:defRPr/>
              </a:pPr>
              <a:t>29</a:t>
            </a:fld>
            <a:endParaRPr lang="en-US"/>
          </a:p>
        </p:txBody>
      </p:sp>
    </p:spTree>
    <p:extLst>
      <p:ext uri="{BB962C8B-B14F-4D97-AF65-F5344CB8AC3E}">
        <p14:creationId xmlns:p14="http://schemas.microsoft.com/office/powerpoint/2010/main" val="28597352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i="1" dirty="0" smtClean="0">
              <a:solidFill>
                <a:schemeClr val="bg1"/>
              </a:solidFill>
              <a:latin typeface="Times New Roman"/>
              <a:cs typeface="Times New Roman"/>
            </a:endParaRPr>
          </a:p>
        </p:txBody>
      </p:sp>
      <p:sp>
        <p:nvSpPr>
          <p:cNvPr id="4" name="Slide Number Placeholder 3"/>
          <p:cNvSpPr>
            <a:spLocks noGrp="1"/>
          </p:cNvSpPr>
          <p:nvPr>
            <p:ph type="sldNum" sz="quarter" idx="10"/>
          </p:nvPr>
        </p:nvSpPr>
        <p:spPr/>
        <p:txBody>
          <a:bodyPr/>
          <a:lstStyle/>
          <a:p>
            <a:pPr>
              <a:defRPr/>
            </a:pPr>
            <a:fld id="{E2C7AFA3-ED5A-41AF-A31F-A2B98B89F3EF}" type="slidenum">
              <a:rPr lang="en-US" smtClean="0"/>
              <a:pPr>
                <a:defRPr/>
              </a:pPr>
              <a:t>30</a:t>
            </a:fld>
            <a:endParaRPr lang="en-US"/>
          </a:p>
        </p:txBody>
      </p:sp>
    </p:spTree>
    <p:extLst>
      <p:ext uri="{BB962C8B-B14F-4D97-AF65-F5344CB8AC3E}">
        <p14:creationId xmlns:p14="http://schemas.microsoft.com/office/powerpoint/2010/main" val="11587915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our program statements, strategic plans, SIPs, and self-assessments, we are often able to accomplish 1-4.  The hardest part always seems to be #5.  The training that I </a:t>
            </a:r>
            <a:r>
              <a:rPr lang="en-US" baseline="0" dirty="0" smtClean="0"/>
              <a:t>have been using with certain counties attempts </a:t>
            </a:r>
            <a:r>
              <a:rPr lang="en-US" baseline="0" dirty="0" smtClean="0"/>
              <a:t>to get at this essential piece of using data to improve child welfare practice.</a:t>
            </a:r>
            <a:endParaRPr lang="en-US" dirty="0"/>
          </a:p>
        </p:txBody>
      </p:sp>
      <p:sp>
        <p:nvSpPr>
          <p:cNvPr id="4" name="Slide Number Placeholder 3"/>
          <p:cNvSpPr>
            <a:spLocks noGrp="1"/>
          </p:cNvSpPr>
          <p:nvPr>
            <p:ph type="sldNum" sz="quarter" idx="10"/>
          </p:nvPr>
        </p:nvSpPr>
        <p:spPr/>
        <p:txBody>
          <a:bodyPr/>
          <a:lstStyle/>
          <a:p>
            <a:pPr>
              <a:defRPr/>
            </a:pPr>
            <a:fld id="{E2C7AFA3-ED5A-41AF-A31F-A2B98B89F3EF}" type="slidenum">
              <a:rPr lang="en-US" smtClean="0"/>
              <a:pPr>
                <a:defRPr/>
              </a:pPr>
              <a:t>4</a:t>
            </a:fld>
            <a:endParaRPr lang="en-US"/>
          </a:p>
        </p:txBody>
      </p:sp>
    </p:spTree>
    <p:extLst>
      <p:ext uri="{BB962C8B-B14F-4D97-AF65-F5344CB8AC3E}">
        <p14:creationId xmlns:p14="http://schemas.microsoft.com/office/powerpoint/2010/main" val="11683598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Using data collected in the community, from other departments,</a:t>
            </a:r>
            <a:r>
              <a:rPr lang="en-US" baseline="0" dirty="0" smtClean="0"/>
              <a:t> and from our own analysts, t</a:t>
            </a:r>
            <a:r>
              <a:rPr lang="en-US" dirty="0" smtClean="0"/>
              <a:t>his is where managers and directors lay out their</a:t>
            </a:r>
            <a:r>
              <a:rPr lang="en-US" baseline="0" dirty="0" smtClean="0"/>
              <a:t> plans for improving child welfare performance in the county.  This is often a comprehensive analysis of the strengths and weaknesses in the county, and how to utilize the programs, services, and partnerships available to improve.  </a:t>
            </a:r>
            <a:endParaRPr lang="en-US" dirty="0"/>
          </a:p>
        </p:txBody>
      </p:sp>
      <p:sp>
        <p:nvSpPr>
          <p:cNvPr id="4" name="Slide Number Placeholder 3"/>
          <p:cNvSpPr>
            <a:spLocks noGrp="1"/>
          </p:cNvSpPr>
          <p:nvPr>
            <p:ph type="sldNum" sz="quarter" idx="10"/>
          </p:nvPr>
        </p:nvSpPr>
        <p:spPr/>
        <p:txBody>
          <a:bodyPr/>
          <a:lstStyle/>
          <a:p>
            <a:pPr>
              <a:defRPr/>
            </a:pPr>
            <a:fld id="{E2C7AFA3-ED5A-41AF-A31F-A2B98B89F3EF}" type="slidenum">
              <a:rPr lang="en-US" smtClean="0"/>
              <a:pPr>
                <a:defRPr/>
              </a:pPr>
              <a:t>5</a:t>
            </a:fld>
            <a:endParaRPr lang="en-US"/>
          </a:p>
        </p:txBody>
      </p:sp>
    </p:spTree>
    <p:extLst>
      <p:ext uri="{BB962C8B-B14F-4D97-AF65-F5344CB8AC3E}">
        <p14:creationId xmlns:p14="http://schemas.microsoft.com/office/powerpoint/2010/main" val="36460203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where we</a:t>
            </a:r>
            <a:r>
              <a:rPr lang="en-US" baseline="0" dirty="0" smtClean="0"/>
              <a:t> get an understanding of how we are doing.  Using guidance from ACS, we focus on certain specific measures, listen to the experiences of the children, families, and caregivers in our community, and track our progress using the UC Berkeley website and our internal staff of analysts.</a:t>
            </a:r>
            <a:endParaRPr lang="en-US" dirty="0"/>
          </a:p>
        </p:txBody>
      </p:sp>
      <p:sp>
        <p:nvSpPr>
          <p:cNvPr id="4" name="Slide Number Placeholder 3"/>
          <p:cNvSpPr>
            <a:spLocks noGrp="1"/>
          </p:cNvSpPr>
          <p:nvPr>
            <p:ph type="sldNum" sz="quarter" idx="10"/>
          </p:nvPr>
        </p:nvSpPr>
        <p:spPr/>
        <p:txBody>
          <a:bodyPr/>
          <a:lstStyle/>
          <a:p>
            <a:pPr>
              <a:defRPr/>
            </a:pPr>
            <a:fld id="{E2C7AFA3-ED5A-41AF-A31F-A2B98B89F3EF}" type="slidenum">
              <a:rPr lang="en-US" smtClean="0"/>
              <a:pPr>
                <a:defRPr/>
              </a:pPr>
              <a:t>6</a:t>
            </a:fld>
            <a:endParaRPr lang="en-US"/>
          </a:p>
        </p:txBody>
      </p:sp>
    </p:spTree>
    <p:extLst>
      <p:ext uri="{BB962C8B-B14F-4D97-AF65-F5344CB8AC3E}">
        <p14:creationId xmlns:p14="http://schemas.microsoft.com/office/powerpoint/2010/main" val="31323352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While absolutely related</a:t>
            </a:r>
            <a:r>
              <a:rPr lang="en-US" baseline="0" dirty="0" smtClean="0"/>
              <a:t>, the outcomes that we focus on are often distant from the more proximate process measures that dictate the daily practice of our workers and supervisors.  </a:t>
            </a:r>
          </a:p>
          <a:p>
            <a:endParaRPr lang="en-US" baseline="0" dirty="0" smtClean="0"/>
          </a:p>
          <a:p>
            <a:r>
              <a:rPr lang="en-US" baseline="0" dirty="0" smtClean="0"/>
              <a:t>For many workers, this means that the conversations that we are having about outcomes feel far away and out of the control of them in their regular work.</a:t>
            </a:r>
            <a:endParaRPr lang="en-US" dirty="0"/>
          </a:p>
        </p:txBody>
      </p:sp>
      <p:sp>
        <p:nvSpPr>
          <p:cNvPr id="4" name="Slide Number Placeholder 3"/>
          <p:cNvSpPr>
            <a:spLocks noGrp="1"/>
          </p:cNvSpPr>
          <p:nvPr>
            <p:ph type="sldNum" sz="quarter" idx="10"/>
          </p:nvPr>
        </p:nvSpPr>
        <p:spPr/>
        <p:txBody>
          <a:bodyPr/>
          <a:lstStyle/>
          <a:p>
            <a:pPr>
              <a:defRPr/>
            </a:pPr>
            <a:fld id="{E2C7AFA3-ED5A-41AF-A31F-A2B98B89F3EF}" type="slidenum">
              <a:rPr lang="en-US" smtClean="0"/>
              <a:pPr>
                <a:defRPr/>
              </a:pPr>
              <a:t>7</a:t>
            </a:fld>
            <a:endParaRPr lang="en-US"/>
          </a:p>
        </p:txBody>
      </p:sp>
    </p:spTree>
    <p:extLst>
      <p:ext uri="{BB962C8B-B14F-4D97-AF65-F5344CB8AC3E}">
        <p14:creationId xmlns:p14="http://schemas.microsoft.com/office/powerpoint/2010/main" val="41917844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help workers and supervisors understand how their daily activities are connected to the vision and performance measurement of our county, we need to build bridges.</a:t>
            </a:r>
          </a:p>
          <a:p>
            <a:endParaRPr lang="en-US" dirty="0" smtClean="0"/>
          </a:p>
          <a:p>
            <a:r>
              <a:rPr lang="en-US" dirty="0" smtClean="0"/>
              <a:t>Between</a:t>
            </a:r>
            <a:r>
              <a:rPr lang="en-US" baseline="0" dirty="0" smtClean="0"/>
              <a:t> performance and vision:</a:t>
            </a:r>
          </a:p>
          <a:p>
            <a:r>
              <a:rPr lang="en-US" baseline="0" dirty="0" smtClean="0"/>
              <a:t>-- Workers need to understand where the county feels that it needs to reform.  Does our SIP say that we have a problem with re-entries?  Are workers aware that this is a focus of our agency?</a:t>
            </a:r>
          </a:p>
          <a:p>
            <a:r>
              <a:rPr lang="en-US" baseline="0" dirty="0" smtClean="0"/>
              <a:t>-- Have we created special programs or services designed to influence these outcomes?  Are workers aware of these connections or do the programs and services feel like arbitrary changes, or ancillary/unnecessary services?  If workers understand that there was a purpose to the creation of these services/programs, they may feel compelled to modify their practice to incorporate them.</a:t>
            </a:r>
          </a:p>
          <a:p>
            <a:endParaRPr lang="en-US" baseline="0" dirty="0" smtClean="0"/>
          </a:p>
          <a:p>
            <a:r>
              <a:rPr lang="en-US" baseline="0" dirty="0" smtClean="0"/>
              <a:t>Between performance and measurement:</a:t>
            </a:r>
          </a:p>
          <a:p>
            <a:r>
              <a:rPr lang="en-US" baseline="0" dirty="0" smtClean="0"/>
              <a:t>-- Workers and supervisors hear a lot about safety, permanency, and wellbeing.  What they often don’t understand is how these things are measured.  Do they know that measures P2 and P3 are specifically related to permanency for youth that have already been in care for a long time?  These methodological understandings can help workers know that the details of their practice are as important as the overall goal.</a:t>
            </a:r>
          </a:p>
          <a:p>
            <a:r>
              <a:rPr lang="en-US" baseline="0" dirty="0" smtClean="0"/>
              <a:t>-- An understanding of which subgroups are most impacted by outcomes can help workers focus their practice – they may slow down and pay additional attention when working with these groups or search out programs and services that specialize.</a:t>
            </a:r>
          </a:p>
          <a:p>
            <a:endParaRPr lang="en-US" dirty="0"/>
          </a:p>
        </p:txBody>
      </p:sp>
      <p:sp>
        <p:nvSpPr>
          <p:cNvPr id="4" name="Slide Number Placeholder 3"/>
          <p:cNvSpPr>
            <a:spLocks noGrp="1"/>
          </p:cNvSpPr>
          <p:nvPr>
            <p:ph type="sldNum" sz="quarter" idx="10"/>
          </p:nvPr>
        </p:nvSpPr>
        <p:spPr/>
        <p:txBody>
          <a:bodyPr/>
          <a:lstStyle/>
          <a:p>
            <a:pPr>
              <a:defRPr/>
            </a:pPr>
            <a:fld id="{E2C7AFA3-ED5A-41AF-A31F-A2B98B89F3EF}" type="slidenum">
              <a:rPr lang="en-US" smtClean="0"/>
              <a:pPr>
                <a:defRPr/>
              </a:pPr>
              <a:t>8</a:t>
            </a:fld>
            <a:endParaRPr lang="en-US"/>
          </a:p>
        </p:txBody>
      </p:sp>
    </p:spTree>
    <p:extLst>
      <p:ext uri="{BB962C8B-B14F-4D97-AF65-F5344CB8AC3E}">
        <p14:creationId xmlns:p14="http://schemas.microsoft.com/office/powerpoint/2010/main" val="15885015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2C7AFA3-ED5A-41AF-A31F-A2B98B89F3EF}" type="slidenum">
              <a:rPr lang="en-US" smtClean="0"/>
              <a:pPr>
                <a:defRPr/>
              </a:pPr>
              <a:t>9</a:t>
            </a:fld>
            <a:endParaRPr lang="en-US"/>
          </a:p>
        </p:txBody>
      </p:sp>
    </p:spTree>
    <p:extLst>
      <p:ext uri="{BB962C8B-B14F-4D97-AF65-F5344CB8AC3E}">
        <p14:creationId xmlns:p14="http://schemas.microsoft.com/office/powerpoint/2010/main" val="31577064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CCWIP can help!</a:t>
            </a:r>
            <a:endParaRPr lang="en-US" dirty="0"/>
          </a:p>
        </p:txBody>
      </p:sp>
      <p:sp>
        <p:nvSpPr>
          <p:cNvPr id="4" name="Slide Number Placeholder 3"/>
          <p:cNvSpPr>
            <a:spLocks noGrp="1"/>
          </p:cNvSpPr>
          <p:nvPr>
            <p:ph type="sldNum" sz="quarter" idx="10"/>
          </p:nvPr>
        </p:nvSpPr>
        <p:spPr/>
        <p:txBody>
          <a:bodyPr/>
          <a:lstStyle/>
          <a:p>
            <a:pPr>
              <a:defRPr/>
            </a:pPr>
            <a:fld id="{E2C7AFA3-ED5A-41AF-A31F-A2B98B89F3EF}" type="slidenum">
              <a:rPr lang="en-US" smtClean="0"/>
              <a:pPr>
                <a:defRPr/>
              </a:pPr>
              <a:t>11</a:t>
            </a:fld>
            <a:endParaRPr lang="en-US"/>
          </a:p>
        </p:txBody>
      </p:sp>
    </p:spTree>
    <p:extLst>
      <p:ext uri="{BB962C8B-B14F-4D97-AF65-F5344CB8AC3E}">
        <p14:creationId xmlns:p14="http://schemas.microsoft.com/office/powerpoint/2010/main" val="6662863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3D1F56B-B160-4DB1-9283-AD8D6963DE14}" type="datetime1">
              <a:rPr lang="en-US"/>
              <a:pPr>
                <a:defRPr/>
              </a:pPr>
              <a:t>5/12/2017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76BC1F3-1631-4F42-90AD-D890001E6F62}"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F3626B0-3607-41A5-8608-3BA8DB64238D}" type="datetime1">
              <a:rPr lang="en-US"/>
              <a:pPr>
                <a:defRPr/>
              </a:pPr>
              <a:t>5/12/2017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A0B9D6C-E806-4571-AB75-490D20D95BE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29D44D3-E14E-4026-98F1-8CABBEA9FF39}" type="datetime1">
              <a:rPr lang="en-US"/>
              <a:pPr>
                <a:defRPr/>
              </a:pPr>
              <a:t>5/12/2017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E198851-E127-4AD1-ACB5-E27E7E982434}"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Title &amp; Subtitle">
    <p:spTree>
      <p:nvGrpSpPr>
        <p:cNvPr id="1" name=""/>
        <p:cNvGrpSpPr/>
        <p:nvPr/>
      </p:nvGrpSpPr>
      <p:grpSpPr>
        <a:xfrm>
          <a:off x="0" y="0"/>
          <a:ext cx="0" cy="0"/>
          <a:chOff x="0" y="0"/>
          <a:chExt cx="0" cy="0"/>
        </a:xfrm>
      </p:grpSpPr>
      <p:sp>
        <p:nvSpPr>
          <p:cNvPr id="13" name="Shape 13"/>
          <p:cNvSpPr/>
          <p:nvPr/>
        </p:nvSpPr>
        <p:spPr>
          <a:xfrm>
            <a:off x="357188" y="4634508"/>
            <a:ext cx="8437115" cy="0"/>
          </a:xfrm>
          <a:prstGeom prst="line">
            <a:avLst/>
          </a:prstGeom>
          <a:ln w="12700">
            <a:solidFill>
              <a:srgbClr val="444444">
                <a:alpha val="30000"/>
              </a:srgbClr>
            </a:solidFill>
            <a:miter lim="400000"/>
          </a:ln>
        </p:spPr>
        <p:txBody>
          <a:bodyPr lIns="35717" tIns="35717" rIns="35717" bIns="35717" anchor="ctr"/>
          <a:lstStyle/>
          <a:p>
            <a:pPr algn="l" defTabSz="321457">
              <a:defRPr sz="1200">
                <a:solidFill>
                  <a:srgbClr val="000000"/>
                </a:solidFill>
                <a:latin typeface="Helvetica"/>
                <a:ea typeface="Helvetica"/>
                <a:cs typeface="Helvetica"/>
                <a:sym typeface="Helvetica"/>
              </a:defRPr>
            </a:pPr>
            <a:endParaRPr/>
          </a:p>
        </p:txBody>
      </p:sp>
      <p:sp>
        <p:nvSpPr>
          <p:cNvPr id="14" name="Shape 14"/>
          <p:cNvSpPr/>
          <p:nvPr/>
        </p:nvSpPr>
        <p:spPr>
          <a:xfrm>
            <a:off x="357188" y="2875359"/>
            <a:ext cx="8437513" cy="0"/>
          </a:xfrm>
          <a:prstGeom prst="line">
            <a:avLst/>
          </a:prstGeom>
          <a:ln w="12700">
            <a:solidFill>
              <a:srgbClr val="444444">
                <a:alpha val="30000"/>
              </a:srgbClr>
            </a:solidFill>
            <a:miter lim="400000"/>
          </a:ln>
        </p:spPr>
        <p:txBody>
          <a:bodyPr lIns="35717" tIns="35717" rIns="35717" bIns="35717" anchor="ctr"/>
          <a:lstStyle/>
          <a:p>
            <a:pPr algn="l" defTabSz="321457">
              <a:defRPr sz="1200">
                <a:solidFill>
                  <a:srgbClr val="000000"/>
                </a:solidFill>
                <a:latin typeface="Helvetica"/>
                <a:ea typeface="Helvetica"/>
                <a:cs typeface="Helvetica"/>
                <a:sym typeface="Helvetica"/>
              </a:defRPr>
            </a:pPr>
            <a:endParaRPr/>
          </a:p>
        </p:txBody>
      </p:sp>
      <p:sp>
        <p:nvSpPr>
          <p:cNvPr id="15" name="Shape 15"/>
          <p:cNvSpPr/>
          <p:nvPr/>
        </p:nvSpPr>
        <p:spPr>
          <a:xfrm flipV="1">
            <a:off x="5620994" y="3182523"/>
            <a:ext cx="1" cy="1155065"/>
          </a:xfrm>
          <a:prstGeom prst="line">
            <a:avLst/>
          </a:prstGeom>
          <a:ln w="12700">
            <a:solidFill>
              <a:srgbClr val="444444">
                <a:alpha val="30000"/>
              </a:srgbClr>
            </a:solidFill>
            <a:miter lim="400000"/>
          </a:ln>
        </p:spPr>
        <p:txBody>
          <a:bodyPr lIns="35717" tIns="35717" rIns="35717" bIns="35717" anchor="ctr"/>
          <a:lstStyle/>
          <a:p>
            <a:pPr algn="l" defTabSz="321457">
              <a:defRPr sz="1200">
                <a:solidFill>
                  <a:srgbClr val="000000"/>
                </a:solidFill>
                <a:latin typeface="Helvetica"/>
                <a:ea typeface="Helvetica"/>
                <a:cs typeface="Helvetica"/>
                <a:sym typeface="Helvetica"/>
              </a:defRPr>
            </a:pPr>
            <a:endParaRPr/>
          </a:p>
        </p:txBody>
      </p:sp>
      <p:sp>
        <p:nvSpPr>
          <p:cNvPr id="16" name="Shape 16"/>
          <p:cNvSpPr>
            <a:spLocks noGrp="1"/>
          </p:cNvSpPr>
          <p:nvPr>
            <p:ph type="body" sz="quarter" idx="13"/>
          </p:nvPr>
        </p:nvSpPr>
        <p:spPr>
          <a:xfrm>
            <a:off x="357187" y="2464594"/>
            <a:ext cx="5063133" cy="375744"/>
          </a:xfrm>
          <a:prstGeom prst="rect">
            <a:avLst/>
          </a:prstGeom>
        </p:spPr>
        <p:txBody>
          <a:bodyPr>
            <a:spAutoFit/>
          </a:bodyPr>
          <a:lstStyle>
            <a:lvl1pPr marL="0" indent="0">
              <a:lnSpc>
                <a:spcPct val="110000"/>
              </a:lnSpc>
              <a:spcBef>
                <a:spcPts val="0"/>
              </a:spcBef>
              <a:buClrTx/>
              <a:buSzTx/>
              <a:buFontTx/>
              <a:buNone/>
              <a:defRPr sz="1700" i="1"/>
            </a:lvl1pPr>
          </a:lstStyle>
          <a:p>
            <a:r>
              <a:t>Lorem Ipsum Dolor</a:t>
            </a:r>
          </a:p>
        </p:txBody>
      </p:sp>
      <p:sp>
        <p:nvSpPr>
          <p:cNvPr id="17" name="Shape 17"/>
          <p:cNvSpPr>
            <a:spLocks noGrp="1"/>
          </p:cNvSpPr>
          <p:nvPr>
            <p:ph type="title"/>
          </p:nvPr>
        </p:nvSpPr>
        <p:spPr>
          <a:xfrm>
            <a:off x="357187" y="2911078"/>
            <a:ext cx="5063133" cy="1696641"/>
          </a:xfrm>
          <a:prstGeom prst="rect">
            <a:avLst/>
          </a:prstGeom>
        </p:spPr>
        <p:txBody>
          <a:bodyPr/>
          <a:lstStyle>
            <a:lvl1pPr algn="l"/>
          </a:lstStyle>
          <a:p>
            <a:r>
              <a:t>Title Text</a:t>
            </a:r>
          </a:p>
        </p:txBody>
      </p:sp>
      <p:sp>
        <p:nvSpPr>
          <p:cNvPr id="18" name="Shape 18"/>
          <p:cNvSpPr>
            <a:spLocks noGrp="1"/>
          </p:cNvSpPr>
          <p:nvPr>
            <p:ph type="body" sz="quarter" idx="1"/>
          </p:nvPr>
        </p:nvSpPr>
        <p:spPr>
          <a:xfrm>
            <a:off x="5822156" y="2911078"/>
            <a:ext cx="2982516" cy="1696641"/>
          </a:xfrm>
          <a:prstGeom prst="rect">
            <a:avLst/>
          </a:prstGeom>
        </p:spPr>
        <p:txBody>
          <a:bodyPr/>
          <a:lstStyle>
            <a:lvl1pPr marL="0" indent="0">
              <a:spcBef>
                <a:spcPts val="0"/>
              </a:spcBef>
              <a:buClrTx/>
              <a:buSzTx/>
              <a:buFontTx/>
              <a:buNone/>
              <a:defRPr sz="1700"/>
            </a:lvl1pPr>
            <a:lvl2pPr marL="0" indent="160729">
              <a:spcBef>
                <a:spcPts val="0"/>
              </a:spcBef>
              <a:buClrTx/>
              <a:buSzTx/>
              <a:buFontTx/>
              <a:buNone/>
              <a:defRPr sz="1700"/>
            </a:lvl2pPr>
            <a:lvl3pPr marL="0" indent="321457">
              <a:spcBef>
                <a:spcPts val="0"/>
              </a:spcBef>
              <a:buClrTx/>
              <a:buSzTx/>
              <a:buFontTx/>
              <a:buNone/>
              <a:defRPr sz="1700"/>
            </a:lvl3pPr>
            <a:lvl4pPr marL="0" indent="482186">
              <a:spcBef>
                <a:spcPts val="0"/>
              </a:spcBef>
              <a:buClrTx/>
              <a:buSzTx/>
              <a:buFontTx/>
              <a:buNone/>
              <a:defRPr sz="1700"/>
            </a:lvl4pPr>
            <a:lvl5pPr marL="0" indent="642915">
              <a:spcBef>
                <a:spcPts val="0"/>
              </a:spcBef>
              <a:buClrTx/>
              <a:buSzTx/>
              <a:buFontTx/>
              <a:buNone/>
              <a:defRPr sz="1700"/>
            </a:lvl5pPr>
          </a:lstStyle>
          <a:p>
            <a:r>
              <a:t>Body Level One</a:t>
            </a:r>
          </a:p>
          <a:p>
            <a:pPr lvl="1"/>
            <a:r>
              <a:t>Body Level Two</a:t>
            </a:r>
          </a:p>
          <a:p>
            <a:pPr lvl="2"/>
            <a:r>
              <a:t>Body Level Three</a:t>
            </a:r>
          </a:p>
          <a:p>
            <a:pPr lvl="3"/>
            <a:r>
              <a:t>Body Level Four</a:t>
            </a:r>
          </a:p>
          <a:p>
            <a:pPr lvl="4"/>
            <a:r>
              <a:t>Body Level Five</a:t>
            </a:r>
          </a:p>
        </p:txBody>
      </p:sp>
      <p:sp>
        <p:nvSpPr>
          <p:cNvPr id="19" name="Shape 19"/>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292134565"/>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Quote">
    <p:spTree>
      <p:nvGrpSpPr>
        <p:cNvPr id="1" name=""/>
        <p:cNvGrpSpPr/>
        <p:nvPr/>
      </p:nvGrpSpPr>
      <p:grpSpPr>
        <a:xfrm>
          <a:off x="0" y="0"/>
          <a:ext cx="0" cy="0"/>
          <a:chOff x="0" y="0"/>
          <a:chExt cx="0" cy="0"/>
        </a:xfrm>
      </p:grpSpPr>
      <p:sp>
        <p:nvSpPr>
          <p:cNvPr id="107" name="Shape 107"/>
          <p:cNvSpPr>
            <a:spLocks noGrp="1"/>
          </p:cNvSpPr>
          <p:nvPr>
            <p:ph type="body" sz="quarter" idx="13"/>
          </p:nvPr>
        </p:nvSpPr>
        <p:spPr>
          <a:xfrm>
            <a:off x="375047" y="4196953"/>
            <a:ext cx="8393906" cy="428625"/>
          </a:xfrm>
          <a:prstGeom prst="rect">
            <a:avLst/>
          </a:prstGeom>
        </p:spPr>
        <p:txBody>
          <a:bodyPr anchor="t">
            <a:spAutoFit/>
          </a:bodyPr>
          <a:lstStyle>
            <a:lvl1pPr marL="0" indent="0" algn="ctr">
              <a:spcBef>
                <a:spcPts val="844"/>
              </a:spcBef>
              <a:buClrTx/>
              <a:buSzTx/>
              <a:buFontTx/>
              <a:buNone/>
              <a:defRPr sz="2100" i="1"/>
            </a:lvl1pPr>
          </a:lstStyle>
          <a:p>
            <a:r>
              <a:t>–Johnny Appleseed</a:t>
            </a:r>
          </a:p>
        </p:txBody>
      </p:sp>
      <p:sp>
        <p:nvSpPr>
          <p:cNvPr id="108" name="Shape 108"/>
          <p:cNvSpPr>
            <a:spLocks noGrp="1"/>
          </p:cNvSpPr>
          <p:nvPr>
            <p:ph type="body" sz="quarter" idx="14"/>
          </p:nvPr>
        </p:nvSpPr>
        <p:spPr>
          <a:xfrm>
            <a:off x="892969" y="2991445"/>
            <a:ext cx="7358063" cy="584776"/>
          </a:xfrm>
          <a:prstGeom prst="rect">
            <a:avLst/>
          </a:prstGeom>
        </p:spPr>
        <p:txBody>
          <a:bodyPr>
            <a:spAutoFit/>
          </a:bodyPr>
          <a:lstStyle>
            <a:lvl1pPr marL="0" indent="0" algn="ctr">
              <a:spcBef>
                <a:spcPts val="0"/>
              </a:spcBef>
              <a:buClrTx/>
              <a:buSzTx/>
              <a:buFontTx/>
              <a:buNone/>
            </a:lvl1pPr>
          </a:lstStyle>
          <a:p>
            <a:r>
              <a:t>“Type a quote here.” </a:t>
            </a:r>
          </a:p>
        </p:txBody>
      </p:sp>
      <p:sp>
        <p:nvSpPr>
          <p:cNvPr id="109" name="Shape 109"/>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913098527"/>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Photo - 3 Up">
    <p:spTree>
      <p:nvGrpSpPr>
        <p:cNvPr id="1" name=""/>
        <p:cNvGrpSpPr/>
        <p:nvPr/>
      </p:nvGrpSpPr>
      <p:grpSpPr>
        <a:xfrm>
          <a:off x="0" y="0"/>
          <a:ext cx="0" cy="0"/>
          <a:chOff x="0" y="0"/>
          <a:chExt cx="0" cy="0"/>
        </a:xfrm>
      </p:grpSpPr>
      <p:sp>
        <p:nvSpPr>
          <p:cNvPr id="97" name="Shape 97"/>
          <p:cNvSpPr>
            <a:spLocks noGrp="1"/>
          </p:cNvSpPr>
          <p:nvPr>
            <p:ph type="pic" sz="quarter" idx="13"/>
          </p:nvPr>
        </p:nvSpPr>
        <p:spPr>
          <a:xfrm>
            <a:off x="4820850" y="3355874"/>
            <a:ext cx="3866555" cy="2973587"/>
          </a:xfrm>
          <a:prstGeom prst="rect">
            <a:avLst/>
          </a:prstGeom>
          <a:ln w="9525">
            <a:round/>
          </a:ln>
        </p:spPr>
        <p:txBody>
          <a:bodyPr lIns="64291" tIns="32145" rIns="64291" bIns="32145" anchor="t">
            <a:noAutofit/>
          </a:bodyPr>
          <a:lstStyle/>
          <a:p>
            <a:endParaRPr/>
          </a:p>
        </p:txBody>
      </p:sp>
      <p:sp>
        <p:nvSpPr>
          <p:cNvPr id="98" name="Shape 98"/>
          <p:cNvSpPr>
            <a:spLocks noGrp="1"/>
          </p:cNvSpPr>
          <p:nvPr>
            <p:ph type="pic" sz="quarter" idx="14"/>
          </p:nvPr>
        </p:nvSpPr>
        <p:spPr>
          <a:xfrm>
            <a:off x="4823833" y="428625"/>
            <a:ext cx="3866555" cy="2482453"/>
          </a:xfrm>
          <a:prstGeom prst="rect">
            <a:avLst/>
          </a:prstGeom>
          <a:ln w="9525">
            <a:round/>
          </a:ln>
        </p:spPr>
        <p:txBody>
          <a:bodyPr lIns="64291" tIns="32145" rIns="64291" bIns="32145" anchor="t">
            <a:noAutofit/>
          </a:bodyPr>
          <a:lstStyle/>
          <a:p>
            <a:endParaRPr/>
          </a:p>
        </p:txBody>
      </p:sp>
      <p:sp>
        <p:nvSpPr>
          <p:cNvPr id="99" name="Shape 99"/>
          <p:cNvSpPr>
            <a:spLocks noGrp="1"/>
          </p:cNvSpPr>
          <p:nvPr>
            <p:ph type="pic" sz="half" idx="15"/>
          </p:nvPr>
        </p:nvSpPr>
        <p:spPr>
          <a:xfrm>
            <a:off x="391725" y="428625"/>
            <a:ext cx="3929063" cy="5902524"/>
          </a:xfrm>
          <a:prstGeom prst="rect">
            <a:avLst/>
          </a:prstGeom>
          <a:ln w="9525">
            <a:round/>
          </a:ln>
        </p:spPr>
        <p:txBody>
          <a:bodyPr lIns="64291" tIns="32145" rIns="64291" bIns="32145" anchor="t">
            <a:noAutofit/>
          </a:bodyPr>
          <a:lstStyle/>
          <a:p>
            <a:endParaRPr/>
          </a:p>
        </p:txBody>
      </p:sp>
      <p:sp>
        <p:nvSpPr>
          <p:cNvPr id="100" name="Shape 100"/>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588312033"/>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79" name="Shape 79"/>
          <p:cNvSpPr>
            <a:spLocks noGrp="1"/>
          </p:cNvSpPr>
          <p:nvPr>
            <p:ph type="pic" sz="half" idx="13"/>
          </p:nvPr>
        </p:nvSpPr>
        <p:spPr>
          <a:xfrm>
            <a:off x="4795242" y="1866305"/>
            <a:ext cx="3929063" cy="4464844"/>
          </a:xfrm>
          <a:prstGeom prst="rect">
            <a:avLst/>
          </a:prstGeom>
          <a:ln w="9525">
            <a:round/>
          </a:ln>
        </p:spPr>
        <p:txBody>
          <a:bodyPr lIns="64291" tIns="32145" rIns="64291" bIns="32145" anchor="t">
            <a:noAutofit/>
          </a:bodyPr>
          <a:lstStyle/>
          <a:p>
            <a:endParaRPr/>
          </a:p>
        </p:txBody>
      </p:sp>
      <p:sp>
        <p:nvSpPr>
          <p:cNvPr id="80" name="Shape 80"/>
          <p:cNvSpPr>
            <a:spLocks noGrp="1"/>
          </p:cNvSpPr>
          <p:nvPr>
            <p:ph type="title"/>
          </p:nvPr>
        </p:nvSpPr>
        <p:spPr>
          <a:prstGeom prst="rect">
            <a:avLst/>
          </a:prstGeom>
        </p:spPr>
        <p:txBody>
          <a:bodyPr/>
          <a:lstStyle/>
          <a:p>
            <a:r>
              <a:t>Title Text</a:t>
            </a:r>
          </a:p>
        </p:txBody>
      </p:sp>
      <p:sp>
        <p:nvSpPr>
          <p:cNvPr id="81" name="Shape 81"/>
          <p:cNvSpPr>
            <a:spLocks noGrp="1"/>
          </p:cNvSpPr>
          <p:nvPr>
            <p:ph type="body" sz="half" idx="1"/>
          </p:nvPr>
        </p:nvSpPr>
        <p:spPr>
          <a:xfrm>
            <a:off x="357187" y="1919883"/>
            <a:ext cx="4089797" cy="4464844"/>
          </a:xfrm>
          <a:prstGeom prst="rect">
            <a:avLst/>
          </a:prstGeom>
        </p:spPr>
        <p:txBody>
          <a:bodyPr/>
          <a:lstStyle>
            <a:lvl1pPr marL="276810" indent="-276810">
              <a:spcBef>
                <a:spcPts val="1266"/>
              </a:spcBef>
              <a:buSzPct val="65000"/>
              <a:defRPr sz="2100"/>
            </a:lvl1pPr>
            <a:lvl2pPr marL="553621" indent="-276810">
              <a:spcBef>
                <a:spcPts val="1266"/>
              </a:spcBef>
              <a:buSzPct val="65000"/>
              <a:defRPr sz="2100"/>
            </a:lvl2pPr>
            <a:lvl3pPr marL="830431" indent="-276810">
              <a:spcBef>
                <a:spcPts val="1266"/>
              </a:spcBef>
              <a:buSzPct val="65000"/>
              <a:defRPr sz="2100"/>
            </a:lvl3pPr>
            <a:lvl4pPr marL="1107242" indent="-276810">
              <a:spcBef>
                <a:spcPts val="1266"/>
              </a:spcBef>
              <a:buSzPct val="65000"/>
              <a:defRPr sz="2100"/>
            </a:lvl4pPr>
            <a:lvl5pPr marL="1384052" indent="-276810">
              <a:spcBef>
                <a:spcPts val="1266"/>
              </a:spcBef>
              <a:buSzPct val="65000"/>
              <a:defRPr sz="2100"/>
            </a:lvl5pPr>
          </a:lstStyle>
          <a:p>
            <a:r>
              <a:t>Body Level One</a:t>
            </a:r>
          </a:p>
          <a:p>
            <a:pPr lvl="1"/>
            <a:r>
              <a:t>Body Level Two</a:t>
            </a:r>
          </a:p>
          <a:p>
            <a:pPr lvl="2"/>
            <a:r>
              <a:t>Body Level Three</a:t>
            </a:r>
          </a:p>
          <a:p>
            <a:pPr lvl="3"/>
            <a:r>
              <a:t>Body Level Four</a:t>
            </a:r>
          </a:p>
          <a:p>
            <a:pPr lvl="4"/>
            <a:r>
              <a:t>Body Level Five</a:t>
            </a:r>
          </a:p>
        </p:txBody>
      </p:sp>
      <p:sp>
        <p:nvSpPr>
          <p:cNvPr id="82" name="Shape 82"/>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36845358"/>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F16ADAE-85E2-471E-A066-7DE6EEF4D4C9}" type="datetime1">
              <a:rPr lang="en-US"/>
              <a:pPr>
                <a:defRPr/>
              </a:pPr>
              <a:t>5/12/2017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9085D3B-0F38-4435-B2E1-BBB89093D85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E10E728-71AD-43A4-9ECF-C8620283C25A}" type="datetime1">
              <a:rPr lang="en-US"/>
              <a:pPr>
                <a:defRPr/>
              </a:pPr>
              <a:t>5/12/2017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7FEE170-AA79-41EC-85B2-BFCCF4A56501}"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A3B44F2-A7DF-4DA8-9D1E-3731699459A9}" type="datetime1">
              <a:rPr lang="en-US"/>
              <a:pPr>
                <a:defRPr/>
              </a:pPr>
              <a:t>5/12/2017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7236101-42DF-4AF5-AE86-A2EAC8804F7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955B08BE-9A5B-4E1C-A8D5-F96A47D9DB7E}" type="datetime1">
              <a:rPr lang="en-US"/>
              <a:pPr>
                <a:defRPr/>
              </a:pPr>
              <a:t>5/12/2017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A8693A7-E745-430E-98BE-DA97CF71C6B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815ECBE-E80E-4E6B-9237-26FBE4AA0DB0}" type="datetime1">
              <a:rPr lang="en-US"/>
              <a:pPr>
                <a:defRPr/>
              </a:pPr>
              <a:t>5/12/2017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E71517C-C525-4681-9E79-4D739AD31C6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05AFB82-B994-490E-A96B-23A740E244E3}" type="datetime1">
              <a:rPr lang="en-US"/>
              <a:pPr>
                <a:defRPr/>
              </a:pPr>
              <a:t>5/12/2017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33F6093-41D8-40D4-AC2A-E6098CBDEFB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3CE55D8-6411-4DFD-A449-13DE78EFA8CB}" type="datetime1">
              <a:rPr lang="en-US"/>
              <a:pPr>
                <a:defRPr/>
              </a:pPr>
              <a:t>5/12/2017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0A1D05F-4C7C-47B8-89E7-288AF3282CC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2112A58-DF00-4A61-AD49-31F5C1E235F7}" type="datetime1">
              <a:rPr lang="en-US"/>
              <a:pPr>
                <a:defRPr/>
              </a:pPr>
              <a:t>5/12/2017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8288136-2A85-4367-B03B-F9D82589029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04359"/>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9274CB7F-82C4-44A2-B4B6-CA1B5BF077E2}" type="datetime1">
              <a:rPr lang="en-US"/>
              <a:pPr>
                <a:defRPr/>
              </a:pPr>
              <a:t>5/12/2017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39FEA3A8-8113-4F2D-BADB-CC1D42CBEFF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hyperlink" Target="http://cssr.berkeley.edu/ucb_childwelfare/default.aspx"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371600"/>
            <a:ext cx="7772400" cy="1470025"/>
          </a:xfrm>
        </p:spPr>
        <p:txBody>
          <a:bodyPr/>
          <a:lstStyle/>
          <a:p>
            <a:r>
              <a:rPr lang="en-US" dirty="0" smtClean="0">
                <a:solidFill>
                  <a:srgbClr val="BEAA64"/>
                </a:solidFill>
                <a:latin typeface="Times New Roman" panose="02020603050405020304" pitchFamily="18" charset="0"/>
                <a:cs typeface="Times New Roman" panose="02020603050405020304" pitchFamily="18" charset="0"/>
              </a:rPr>
              <a:t>Bringing Continuous Quality Improvement to Operations</a:t>
            </a:r>
            <a:endParaRPr lang="en-US" dirty="0">
              <a:solidFill>
                <a:schemeClr val="bg1"/>
              </a:solidFill>
              <a:latin typeface="Times New Roman" panose="02020603050405020304" pitchFamily="18" charset="0"/>
              <a:cs typeface="Times New Roman" panose="02020603050405020304" pitchFamily="18" charset="0"/>
            </a:endParaRPr>
          </a:p>
        </p:txBody>
      </p:sp>
      <p:sp>
        <p:nvSpPr>
          <p:cNvPr id="5" name="Subtitle 4"/>
          <p:cNvSpPr>
            <a:spLocks noGrp="1"/>
          </p:cNvSpPr>
          <p:nvPr>
            <p:ph type="subTitle" idx="1"/>
          </p:nvPr>
        </p:nvSpPr>
        <p:spPr>
          <a:xfrm>
            <a:off x="1371600" y="3048000"/>
            <a:ext cx="6400800" cy="1752600"/>
          </a:xfrm>
        </p:spPr>
        <p:txBody>
          <a:bodyPr/>
          <a:lstStyle/>
          <a:p>
            <a:r>
              <a:rPr lang="en-US" dirty="0" smtClean="0">
                <a:solidFill>
                  <a:schemeClr val="bg1"/>
                </a:solidFill>
                <a:latin typeface="Times New Roman" panose="02020603050405020304" pitchFamily="18" charset="0"/>
                <a:cs typeface="Times New Roman" panose="02020603050405020304" pitchFamily="18" charset="0"/>
              </a:rPr>
              <a:t>A Preview of Trainings</a:t>
            </a:r>
          </a:p>
          <a:p>
            <a:r>
              <a:rPr lang="en-US" dirty="0" smtClean="0">
                <a:solidFill>
                  <a:schemeClr val="bg1"/>
                </a:solidFill>
                <a:latin typeface="Times New Roman" panose="02020603050405020304" pitchFamily="18" charset="0"/>
                <a:cs typeface="Times New Roman" panose="02020603050405020304" pitchFamily="18" charset="0"/>
              </a:rPr>
              <a:t>to Enhance Data Literacy Among</a:t>
            </a:r>
          </a:p>
          <a:p>
            <a:r>
              <a:rPr lang="en-US" dirty="0" smtClean="0">
                <a:solidFill>
                  <a:schemeClr val="bg1"/>
                </a:solidFill>
                <a:latin typeface="Times New Roman" panose="02020603050405020304" pitchFamily="18" charset="0"/>
                <a:cs typeface="Times New Roman" panose="02020603050405020304" pitchFamily="18" charset="0"/>
              </a:rPr>
              <a:t>Child Welfare Staff</a:t>
            </a:r>
            <a:endParaRPr lang="en-US" dirty="0">
              <a:solidFill>
                <a:schemeClr val="bg1"/>
              </a:solidFill>
              <a:latin typeface="Times New Roman" panose="02020603050405020304" pitchFamily="18" charset="0"/>
              <a:cs typeface="Times New Roman" panose="02020603050405020304" pitchFamily="18" charset="0"/>
            </a:endParaRPr>
          </a:p>
        </p:txBody>
      </p:sp>
      <p:sp>
        <p:nvSpPr>
          <p:cNvPr id="7" name="AutoShape 4" descr="Image result for casey family programs"/>
          <p:cNvSpPr>
            <a:spLocks noChangeAspect="1" noChangeArrowheads="1"/>
          </p:cNvSpPr>
          <p:nvPr/>
        </p:nvSpPr>
        <p:spPr bwMode="auto">
          <a:xfrm>
            <a:off x="1524000" y="5006975"/>
            <a:ext cx="5943600" cy="594362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TextBox 7"/>
          <p:cNvSpPr txBox="1"/>
          <p:nvPr/>
        </p:nvSpPr>
        <p:spPr>
          <a:xfrm>
            <a:off x="381000" y="5334000"/>
            <a:ext cx="8382000" cy="1292662"/>
          </a:xfrm>
          <a:prstGeom prst="rect">
            <a:avLst/>
          </a:prstGeom>
          <a:noFill/>
        </p:spPr>
        <p:txBody>
          <a:bodyPr wrap="square" rtlCol="0">
            <a:spAutoFit/>
          </a:bodyPr>
          <a:lstStyle/>
          <a:p>
            <a:r>
              <a:rPr lang="en-US" sz="2600" dirty="0" smtClean="0">
                <a:solidFill>
                  <a:schemeClr val="bg2">
                    <a:lumMod val="75000"/>
                  </a:schemeClr>
                </a:solidFill>
                <a:latin typeface="Times New Roman"/>
                <a:cs typeface="Times New Roman"/>
              </a:rPr>
              <a:t>Daniel Webster &amp; Wendy </a:t>
            </a:r>
            <a:r>
              <a:rPr lang="en-US" sz="2600" dirty="0">
                <a:solidFill>
                  <a:schemeClr val="bg2">
                    <a:lumMod val="75000"/>
                  </a:schemeClr>
                </a:solidFill>
                <a:latin typeface="Times New Roman"/>
                <a:cs typeface="Times New Roman"/>
              </a:rPr>
              <a:t>Wiegmann </a:t>
            </a:r>
            <a:endParaRPr lang="en-US" sz="2600" dirty="0" smtClean="0">
              <a:solidFill>
                <a:schemeClr val="bg2">
                  <a:lumMod val="75000"/>
                </a:schemeClr>
              </a:solidFill>
              <a:latin typeface="Times New Roman"/>
              <a:cs typeface="Times New Roman"/>
            </a:endParaRPr>
          </a:p>
          <a:p>
            <a:r>
              <a:rPr lang="en-US" sz="2600" dirty="0" smtClean="0">
                <a:solidFill>
                  <a:schemeClr val="bg2">
                    <a:lumMod val="75000"/>
                  </a:schemeClr>
                </a:solidFill>
                <a:latin typeface="Times New Roman"/>
                <a:cs typeface="Times New Roman"/>
              </a:rPr>
              <a:t>Central Region CQI Convening</a:t>
            </a:r>
          </a:p>
          <a:p>
            <a:r>
              <a:rPr lang="en-US" sz="2600" dirty="0" smtClean="0">
                <a:solidFill>
                  <a:schemeClr val="bg2">
                    <a:lumMod val="75000"/>
                  </a:schemeClr>
                </a:solidFill>
                <a:latin typeface="Times New Roman"/>
                <a:cs typeface="Times New Roman"/>
              </a:rPr>
              <a:t>May 17, 2017</a:t>
            </a:r>
            <a:endParaRPr lang="en-US" sz="2600" dirty="0">
              <a:solidFill>
                <a:schemeClr val="bg2">
                  <a:lumMod val="75000"/>
                </a:schemeClr>
              </a:solidFill>
              <a:latin typeface="Times New Roman"/>
              <a:cs typeface="Times New Roman"/>
            </a:endParaRPr>
          </a:p>
        </p:txBody>
      </p:sp>
    </p:spTree>
    <p:extLst>
      <p:ext uri="{BB962C8B-B14F-4D97-AF65-F5344CB8AC3E}">
        <p14:creationId xmlns:p14="http://schemas.microsoft.com/office/powerpoint/2010/main" val="30368530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BEAA64"/>
                </a:solidFill>
                <a:latin typeface="Times New Roman"/>
                <a:cs typeface="Times New Roman"/>
              </a:rPr>
              <a:t>Outline for Training 1</a:t>
            </a:r>
            <a:endParaRPr lang="en-US" dirty="0">
              <a:solidFill>
                <a:srgbClr val="BEAA64"/>
              </a:solidFill>
              <a:latin typeface="Times New Roman"/>
              <a:cs typeface="Times New Roman"/>
            </a:endParaRPr>
          </a:p>
        </p:txBody>
      </p:sp>
      <p:sp>
        <p:nvSpPr>
          <p:cNvPr id="3" name="Content Placeholder 2"/>
          <p:cNvSpPr>
            <a:spLocks noGrp="1"/>
          </p:cNvSpPr>
          <p:nvPr>
            <p:ph idx="1"/>
          </p:nvPr>
        </p:nvSpPr>
        <p:spPr>
          <a:xfrm>
            <a:off x="457200" y="1600200"/>
            <a:ext cx="8229600" cy="5181600"/>
          </a:xfrm>
        </p:spPr>
        <p:txBody>
          <a:bodyPr/>
          <a:lstStyle/>
          <a:p>
            <a:pPr marL="514350" indent="-514350">
              <a:buFont typeface="+mj-lt"/>
              <a:buAutoNum type="arabicPeriod"/>
            </a:pPr>
            <a:r>
              <a:rPr lang="en-US" sz="2800" dirty="0" smtClean="0">
                <a:solidFill>
                  <a:schemeClr val="bg1"/>
                </a:solidFill>
                <a:latin typeface="Times New Roman"/>
                <a:cs typeface="Times New Roman"/>
              </a:rPr>
              <a:t>Review </a:t>
            </a:r>
            <a:r>
              <a:rPr lang="en-US" sz="2800" dirty="0" smtClean="0">
                <a:solidFill>
                  <a:schemeClr val="bg1"/>
                </a:solidFill>
                <a:latin typeface="Times New Roman"/>
                <a:cs typeface="Times New Roman"/>
              </a:rPr>
              <a:t>important </a:t>
            </a:r>
            <a:r>
              <a:rPr lang="en-US" sz="2800" dirty="0" smtClean="0">
                <a:solidFill>
                  <a:schemeClr val="bg1"/>
                </a:solidFill>
                <a:latin typeface="Times New Roman"/>
                <a:cs typeface="Times New Roman"/>
              </a:rPr>
              <a:t>concepts underlying child welfare data </a:t>
            </a:r>
            <a:r>
              <a:rPr lang="en-US" sz="2800" dirty="0" smtClean="0">
                <a:solidFill>
                  <a:schemeClr val="bg1"/>
                </a:solidFill>
                <a:latin typeface="Times New Roman"/>
                <a:cs typeface="Times New Roman"/>
              </a:rPr>
              <a:t>measurement (e.g., counterbalanced measures, entry cohorts).</a:t>
            </a:r>
            <a:endParaRPr lang="en-US" sz="2800" dirty="0" smtClean="0">
              <a:solidFill>
                <a:schemeClr val="bg1"/>
              </a:solidFill>
              <a:latin typeface="Times New Roman"/>
              <a:cs typeface="Times New Roman"/>
            </a:endParaRPr>
          </a:p>
          <a:p>
            <a:pPr marL="514350" indent="-514350">
              <a:buFont typeface="+mj-lt"/>
              <a:buAutoNum type="arabicPeriod"/>
            </a:pPr>
            <a:endParaRPr lang="en-US" sz="1400" dirty="0">
              <a:solidFill>
                <a:schemeClr val="bg1"/>
              </a:solidFill>
              <a:latin typeface="Times New Roman"/>
              <a:cs typeface="Times New Roman"/>
            </a:endParaRPr>
          </a:p>
          <a:p>
            <a:pPr marL="514350" indent="-514350">
              <a:buFont typeface="+mj-lt"/>
              <a:buAutoNum type="arabicPeriod"/>
            </a:pPr>
            <a:r>
              <a:rPr lang="en-US" sz="2800" dirty="0" smtClean="0">
                <a:solidFill>
                  <a:schemeClr val="bg1"/>
                </a:solidFill>
                <a:latin typeface="Times New Roman"/>
                <a:cs typeface="Times New Roman"/>
              </a:rPr>
              <a:t>Explore the methodologies for the seven Federal CFSR3 measures.</a:t>
            </a:r>
          </a:p>
          <a:p>
            <a:pPr marL="514350" indent="-514350">
              <a:buFont typeface="+mj-lt"/>
              <a:buAutoNum type="arabicPeriod"/>
            </a:pPr>
            <a:endParaRPr lang="en-US" sz="1400" dirty="0" smtClean="0">
              <a:solidFill>
                <a:schemeClr val="bg1"/>
              </a:solidFill>
              <a:latin typeface="Times New Roman"/>
              <a:cs typeface="Times New Roman"/>
            </a:endParaRPr>
          </a:p>
          <a:p>
            <a:pPr marL="514350" indent="-514350">
              <a:buFont typeface="+mj-lt"/>
              <a:buAutoNum type="arabicPeriod"/>
            </a:pPr>
            <a:r>
              <a:rPr lang="en-US" sz="2800" dirty="0" smtClean="0">
                <a:solidFill>
                  <a:schemeClr val="bg1"/>
                </a:solidFill>
                <a:latin typeface="Times New Roman"/>
                <a:cs typeface="Times New Roman"/>
              </a:rPr>
              <a:t>Introduce and examine features of the CCWIP </a:t>
            </a:r>
            <a:r>
              <a:rPr lang="en-US" sz="2800" dirty="0" smtClean="0">
                <a:solidFill>
                  <a:schemeClr val="bg1"/>
                </a:solidFill>
                <a:latin typeface="Times New Roman"/>
                <a:cs typeface="Times New Roman"/>
              </a:rPr>
              <a:t>website.</a:t>
            </a:r>
          </a:p>
          <a:p>
            <a:pPr marL="514350" indent="-514350">
              <a:buFont typeface="+mj-lt"/>
              <a:buAutoNum type="arabicPeriod"/>
            </a:pPr>
            <a:endParaRPr lang="en-US" sz="1400" dirty="0" smtClean="0">
              <a:solidFill>
                <a:schemeClr val="bg1"/>
              </a:solidFill>
              <a:latin typeface="Times New Roman"/>
              <a:cs typeface="Times New Roman"/>
            </a:endParaRPr>
          </a:p>
          <a:p>
            <a:pPr marL="514350" indent="-514350">
              <a:buFont typeface="+mj-lt"/>
              <a:buAutoNum type="arabicPeriod"/>
            </a:pPr>
            <a:r>
              <a:rPr lang="en-US" sz="2800" dirty="0" smtClean="0">
                <a:solidFill>
                  <a:schemeClr val="bg1"/>
                </a:solidFill>
                <a:latin typeface="Times New Roman"/>
                <a:cs typeface="Times New Roman"/>
              </a:rPr>
              <a:t>Building Connections Activity.</a:t>
            </a:r>
            <a:endParaRPr lang="en-US" sz="2800" dirty="0" smtClean="0">
              <a:solidFill>
                <a:schemeClr val="bg1"/>
              </a:solidFill>
              <a:latin typeface="Times New Roman"/>
              <a:cs typeface="Times New Roman"/>
            </a:endParaRPr>
          </a:p>
        </p:txBody>
      </p:sp>
    </p:spTree>
    <p:extLst>
      <p:ext uri="{BB962C8B-B14F-4D97-AF65-F5344CB8AC3E}">
        <p14:creationId xmlns:p14="http://schemas.microsoft.com/office/powerpoint/2010/main" val="42883297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Shape 155"/>
          <p:cNvSpPr>
            <a:spLocks noGrp="1"/>
          </p:cNvSpPr>
          <p:nvPr>
            <p:ph type="title"/>
          </p:nvPr>
        </p:nvSpPr>
        <p:spPr>
          <a:prstGeom prst="rect">
            <a:avLst/>
          </a:prstGeom>
        </p:spPr>
        <p:txBody>
          <a:bodyPr/>
          <a:lstStyle/>
          <a:p>
            <a:r>
              <a:rPr dirty="0" smtClean="0">
                <a:solidFill>
                  <a:srgbClr val="BEAA64"/>
                </a:solidFill>
                <a:latin typeface="Times New Roman"/>
                <a:cs typeface="Times New Roman"/>
              </a:rPr>
              <a:t>C</a:t>
            </a:r>
            <a:r>
              <a:rPr lang="en-US" dirty="0" smtClean="0">
                <a:solidFill>
                  <a:srgbClr val="BEAA64"/>
                </a:solidFill>
                <a:latin typeface="Times New Roman"/>
                <a:cs typeface="Times New Roman"/>
              </a:rPr>
              <a:t>alifornia </a:t>
            </a:r>
            <a:r>
              <a:rPr dirty="0" smtClean="0">
                <a:solidFill>
                  <a:srgbClr val="BEAA64"/>
                </a:solidFill>
                <a:latin typeface="Times New Roman"/>
                <a:cs typeface="Times New Roman"/>
              </a:rPr>
              <a:t>C</a:t>
            </a:r>
            <a:r>
              <a:rPr lang="en-US" dirty="0" smtClean="0">
                <a:solidFill>
                  <a:srgbClr val="BEAA64"/>
                </a:solidFill>
                <a:latin typeface="Times New Roman"/>
                <a:cs typeface="Times New Roman"/>
              </a:rPr>
              <a:t>hild </a:t>
            </a:r>
            <a:r>
              <a:rPr dirty="0" smtClean="0">
                <a:solidFill>
                  <a:srgbClr val="BEAA64"/>
                </a:solidFill>
                <a:latin typeface="Times New Roman"/>
                <a:cs typeface="Times New Roman"/>
              </a:rPr>
              <a:t>W</a:t>
            </a:r>
            <a:r>
              <a:rPr lang="en-US" dirty="0" smtClean="0">
                <a:solidFill>
                  <a:srgbClr val="BEAA64"/>
                </a:solidFill>
                <a:latin typeface="Times New Roman"/>
                <a:cs typeface="Times New Roman"/>
              </a:rPr>
              <a:t>elfare </a:t>
            </a:r>
            <a:br>
              <a:rPr lang="en-US" dirty="0" smtClean="0">
                <a:solidFill>
                  <a:srgbClr val="BEAA64"/>
                </a:solidFill>
                <a:latin typeface="Times New Roman"/>
                <a:cs typeface="Times New Roman"/>
              </a:rPr>
            </a:br>
            <a:r>
              <a:rPr dirty="0" smtClean="0">
                <a:solidFill>
                  <a:srgbClr val="BEAA64"/>
                </a:solidFill>
                <a:latin typeface="Times New Roman"/>
                <a:cs typeface="Times New Roman"/>
              </a:rPr>
              <a:t>I</a:t>
            </a:r>
            <a:r>
              <a:rPr lang="en-US" dirty="0" smtClean="0">
                <a:solidFill>
                  <a:srgbClr val="BEAA64"/>
                </a:solidFill>
                <a:latin typeface="Times New Roman"/>
                <a:cs typeface="Times New Roman"/>
              </a:rPr>
              <a:t>ndicators </a:t>
            </a:r>
            <a:r>
              <a:rPr dirty="0" smtClean="0">
                <a:solidFill>
                  <a:srgbClr val="BEAA64"/>
                </a:solidFill>
                <a:latin typeface="Times New Roman"/>
                <a:cs typeface="Times New Roman"/>
              </a:rPr>
              <a:t>P</a:t>
            </a:r>
            <a:r>
              <a:rPr lang="en-US" dirty="0" smtClean="0">
                <a:solidFill>
                  <a:srgbClr val="BEAA64"/>
                </a:solidFill>
                <a:latin typeface="Times New Roman"/>
                <a:cs typeface="Times New Roman"/>
              </a:rPr>
              <a:t>roject</a:t>
            </a:r>
            <a:endParaRPr dirty="0">
              <a:solidFill>
                <a:srgbClr val="BEAA64"/>
              </a:solidFill>
              <a:latin typeface="Times New Roman"/>
              <a:cs typeface="Times New Roman"/>
            </a:endParaRPr>
          </a:p>
        </p:txBody>
      </p:sp>
      <p:sp>
        <p:nvSpPr>
          <p:cNvPr id="156" name="Shape 156"/>
          <p:cNvSpPr>
            <a:spLocks noGrp="1"/>
          </p:cNvSpPr>
          <p:nvPr>
            <p:ph type="body" sz="half" idx="1"/>
          </p:nvPr>
        </p:nvSpPr>
        <p:spPr>
          <a:xfrm>
            <a:off x="357187" y="1919883"/>
            <a:ext cx="4443413" cy="4464844"/>
          </a:xfrm>
          <a:prstGeom prst="rect">
            <a:avLst/>
          </a:prstGeom>
        </p:spPr>
        <p:txBody>
          <a:bodyPr/>
          <a:lstStyle/>
          <a:p>
            <a:r>
              <a:rPr sz="2400" dirty="0">
                <a:solidFill>
                  <a:schemeClr val="bg1"/>
                </a:solidFill>
                <a:latin typeface="Times New Roman"/>
                <a:cs typeface="Times New Roman"/>
              </a:rPr>
              <a:t>Aggregates California’s administrative child welfare data into customizable </a:t>
            </a:r>
            <a:r>
              <a:rPr sz="2400" dirty="0" smtClean="0">
                <a:solidFill>
                  <a:schemeClr val="bg1"/>
                </a:solidFill>
                <a:latin typeface="Times New Roman"/>
                <a:cs typeface="Times New Roman"/>
              </a:rPr>
              <a:t>tables</a:t>
            </a:r>
            <a:endParaRPr lang="en-US" sz="2400" dirty="0" smtClean="0">
              <a:solidFill>
                <a:schemeClr val="bg1"/>
              </a:solidFill>
              <a:latin typeface="Times New Roman"/>
              <a:cs typeface="Times New Roman"/>
            </a:endParaRPr>
          </a:p>
          <a:p>
            <a:endParaRPr sz="1400" dirty="0">
              <a:solidFill>
                <a:schemeClr val="bg1"/>
              </a:solidFill>
              <a:latin typeface="Times New Roman"/>
              <a:cs typeface="Times New Roman"/>
            </a:endParaRPr>
          </a:p>
          <a:p>
            <a:r>
              <a:rPr sz="2400" dirty="0">
                <a:solidFill>
                  <a:schemeClr val="bg1"/>
                </a:solidFill>
                <a:latin typeface="Times New Roman"/>
                <a:cs typeface="Times New Roman"/>
              </a:rPr>
              <a:t>Includes data measuring state </a:t>
            </a:r>
            <a:r>
              <a:rPr lang="en-US" sz="2400" dirty="0" smtClean="0">
                <a:solidFill>
                  <a:schemeClr val="bg1"/>
                </a:solidFill>
                <a:latin typeface="Times New Roman"/>
                <a:cs typeface="Times New Roman"/>
              </a:rPr>
              <a:t>(AB636) </a:t>
            </a:r>
            <a:r>
              <a:rPr sz="2400" dirty="0" smtClean="0">
                <a:solidFill>
                  <a:schemeClr val="bg1"/>
                </a:solidFill>
                <a:latin typeface="Times New Roman"/>
                <a:cs typeface="Times New Roman"/>
              </a:rPr>
              <a:t>and </a:t>
            </a:r>
            <a:r>
              <a:rPr sz="2400" dirty="0">
                <a:solidFill>
                  <a:schemeClr val="bg1"/>
                </a:solidFill>
                <a:latin typeface="Times New Roman"/>
                <a:cs typeface="Times New Roman"/>
              </a:rPr>
              <a:t>federal (CFSR3) </a:t>
            </a:r>
            <a:r>
              <a:rPr sz="2400" dirty="0" smtClean="0">
                <a:solidFill>
                  <a:schemeClr val="bg1"/>
                </a:solidFill>
                <a:latin typeface="Times New Roman"/>
                <a:cs typeface="Times New Roman"/>
              </a:rPr>
              <a:t>measures</a:t>
            </a:r>
            <a:endParaRPr lang="en-US" sz="2400" dirty="0" smtClean="0">
              <a:solidFill>
                <a:schemeClr val="bg1"/>
              </a:solidFill>
              <a:latin typeface="Times New Roman"/>
              <a:cs typeface="Times New Roman"/>
            </a:endParaRPr>
          </a:p>
          <a:p>
            <a:endParaRPr sz="1400" dirty="0">
              <a:solidFill>
                <a:schemeClr val="bg1"/>
              </a:solidFill>
              <a:latin typeface="Times New Roman"/>
              <a:cs typeface="Times New Roman"/>
            </a:endParaRPr>
          </a:p>
          <a:p>
            <a:r>
              <a:rPr sz="2400" dirty="0">
                <a:solidFill>
                  <a:schemeClr val="bg1"/>
                </a:solidFill>
                <a:latin typeface="Times New Roman"/>
                <a:cs typeface="Times New Roman"/>
              </a:rPr>
              <a:t>Data can be stratified and filtered by year, county, age, ethnicity, gender, placement type, and other subcategories</a:t>
            </a:r>
          </a:p>
        </p:txBody>
      </p:sp>
      <p:pic>
        <p:nvPicPr>
          <p:cNvPr id="5" name="Picture 4" descr="signsouther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54600" y="1905000"/>
            <a:ext cx="3746500" cy="4495800"/>
          </a:xfrm>
          <a:prstGeom prst="rect">
            <a:avLst/>
          </a:prstGeom>
        </p:spPr>
      </p:pic>
    </p:spTree>
    <p:extLst>
      <p:ext uri="{BB962C8B-B14F-4D97-AF65-F5344CB8AC3E}">
        <p14:creationId xmlns:p14="http://schemas.microsoft.com/office/powerpoint/2010/main" val="2249498745"/>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3"/>
          </p:cNvPr>
          <p:cNvPicPr>
            <a:picLocks noChangeAspect="1"/>
          </p:cNvPicPr>
          <p:nvPr/>
        </p:nvPicPr>
        <p:blipFill>
          <a:blip r:embed="rId4"/>
          <a:stretch>
            <a:fillRect/>
          </a:stretch>
        </p:blipFill>
        <p:spPr>
          <a:xfrm>
            <a:off x="0" y="1371600"/>
            <a:ext cx="9144000" cy="5486400"/>
          </a:xfrm>
          <a:prstGeom prst="rect">
            <a:avLst/>
          </a:prstGeom>
        </p:spPr>
      </p:pic>
      <p:sp>
        <p:nvSpPr>
          <p:cNvPr id="4" name="Title 1"/>
          <p:cNvSpPr txBox="1">
            <a:spLocks/>
          </p:cNvSpPr>
          <p:nvPr/>
        </p:nvSpPr>
        <p:spPr>
          <a:xfrm>
            <a:off x="457200" y="274638"/>
            <a:ext cx="8229600" cy="1143000"/>
          </a:xfrm>
          <a:prstGeom prst="rect">
            <a:avLst/>
          </a:prstGeom>
        </p:spPr>
        <p:txBody>
          <a:bodyPr>
            <a:noAutofit/>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dirty="0" smtClean="0">
                <a:solidFill>
                  <a:srgbClr val="BEAA64"/>
                </a:solidFill>
                <a:latin typeface="Times"/>
                <a:cs typeface="Times"/>
              </a:rPr>
              <a:t>CCWIP Website</a:t>
            </a:r>
            <a:endParaRPr lang="en-US" dirty="0">
              <a:solidFill>
                <a:srgbClr val="BEAA64"/>
              </a:solidFill>
              <a:latin typeface="Times"/>
              <a:cs typeface="Times"/>
            </a:endParaRPr>
          </a:p>
        </p:txBody>
      </p:sp>
    </p:spTree>
    <p:extLst>
      <p:ext uri="{BB962C8B-B14F-4D97-AF65-F5344CB8AC3E}">
        <p14:creationId xmlns:p14="http://schemas.microsoft.com/office/powerpoint/2010/main" val="13409900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BEAA64"/>
                </a:solidFill>
                <a:latin typeface="Times New Roman"/>
                <a:cs typeface="Times New Roman"/>
              </a:rPr>
              <a:t>Building Connections Activity</a:t>
            </a:r>
            <a:endParaRPr lang="en-US" dirty="0">
              <a:solidFill>
                <a:srgbClr val="BEAA64"/>
              </a:solidFill>
              <a:latin typeface="Times New Roman"/>
              <a:cs typeface="Times New Roman"/>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887328742"/>
              </p:ext>
            </p:extLst>
          </p:nvPr>
        </p:nvGraphicFramePr>
        <p:xfrm>
          <a:off x="234950" y="1393825"/>
          <a:ext cx="8680450" cy="48545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pPr>
              <a:defRPr/>
            </a:pPr>
            <a:fld id="{69085D3B-0F38-4435-B2E1-BBB89093D85A}" type="slidenum">
              <a:rPr lang="en-US" smtClean="0"/>
              <a:pPr>
                <a:defRPr/>
              </a:pPr>
              <a:t>13</a:t>
            </a:fld>
            <a:endParaRPr lang="en-US"/>
          </a:p>
        </p:txBody>
      </p:sp>
    </p:spTree>
    <p:extLst>
      <p:ext uri="{BB962C8B-B14F-4D97-AF65-F5344CB8AC3E}">
        <p14:creationId xmlns:p14="http://schemas.microsoft.com/office/powerpoint/2010/main" val="3540825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BEAA64"/>
                </a:solidFill>
                <a:latin typeface="Times New Roman"/>
                <a:cs typeface="Times New Roman"/>
              </a:rPr>
              <a:t>Demo: Ongoing Units</a:t>
            </a:r>
            <a:endParaRPr lang="en-US" dirty="0">
              <a:solidFill>
                <a:srgbClr val="BEAA64"/>
              </a:solidFill>
              <a:latin typeface="Times New Roman"/>
              <a:cs typeface="Times New Roman"/>
            </a:endParaRPr>
          </a:p>
        </p:txBody>
      </p:sp>
      <p:sp>
        <p:nvSpPr>
          <p:cNvPr id="4" name="Slide Number Placeholder 3"/>
          <p:cNvSpPr>
            <a:spLocks noGrp="1"/>
          </p:cNvSpPr>
          <p:nvPr>
            <p:ph type="sldNum" sz="quarter" idx="12"/>
          </p:nvPr>
        </p:nvSpPr>
        <p:spPr/>
        <p:txBody>
          <a:bodyPr/>
          <a:lstStyle/>
          <a:p>
            <a:pPr>
              <a:defRPr/>
            </a:pPr>
            <a:fld id="{69085D3B-0F38-4435-B2E1-BBB89093D85A}" type="slidenum">
              <a:rPr lang="en-US" smtClean="0"/>
              <a:pPr>
                <a:defRPr/>
              </a:pPr>
              <a:t>14</a:t>
            </a:fld>
            <a:endParaRPr lang="en-US"/>
          </a:p>
        </p:txBody>
      </p:sp>
      <p:graphicFrame>
        <p:nvGraphicFramePr>
          <p:cNvPr id="6" name="Content Placeholder 4"/>
          <p:cNvGraphicFramePr>
            <a:graphicFrameLocks noGrp="1"/>
          </p:cNvGraphicFramePr>
          <p:nvPr>
            <p:ph idx="1"/>
            <p:extLst>
              <p:ext uri="{D42A27DB-BD31-4B8C-83A1-F6EECF244321}">
                <p14:modId xmlns:p14="http://schemas.microsoft.com/office/powerpoint/2010/main" val="1474807190"/>
              </p:ext>
            </p:extLst>
          </p:nvPr>
        </p:nvGraphicFramePr>
        <p:xfrm>
          <a:off x="234950" y="1393825"/>
          <a:ext cx="8680450" cy="48545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992216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BEAA64"/>
                </a:solidFill>
                <a:latin typeface="Times New Roman"/>
                <a:cs typeface="Times New Roman"/>
              </a:rPr>
              <a:t>CCWIP Reports Relevant to Emergency Response Units</a:t>
            </a:r>
            <a:endParaRPr lang="en-US" dirty="0">
              <a:solidFill>
                <a:srgbClr val="BEAA64"/>
              </a:solidFill>
              <a:latin typeface="Times New Roman"/>
              <a:cs typeface="Times New Roman"/>
            </a:endParaRPr>
          </a:p>
        </p:txBody>
      </p:sp>
      <p:sp>
        <p:nvSpPr>
          <p:cNvPr id="8" name="Content Placeholder 7"/>
          <p:cNvSpPr>
            <a:spLocks noGrp="1"/>
          </p:cNvSpPr>
          <p:nvPr>
            <p:ph idx="1"/>
          </p:nvPr>
        </p:nvSpPr>
        <p:spPr>
          <a:xfrm>
            <a:off x="0" y="1752600"/>
            <a:ext cx="9144000" cy="4953000"/>
          </a:xfrm>
        </p:spPr>
        <p:txBody>
          <a:bodyPr numCol="2"/>
          <a:lstStyle/>
          <a:p>
            <a:r>
              <a:rPr lang="en-US" sz="2200" dirty="0">
                <a:solidFill>
                  <a:srgbClr val="FFFFFF"/>
                </a:solidFill>
                <a:latin typeface="Times"/>
                <a:cs typeface="Times"/>
              </a:rPr>
              <a:t>Child Maltreatment Allegation </a:t>
            </a:r>
            <a:r>
              <a:rPr lang="en-US" sz="2200" dirty="0" smtClean="0">
                <a:solidFill>
                  <a:srgbClr val="FFFFFF"/>
                </a:solidFill>
                <a:latin typeface="Times"/>
                <a:cs typeface="Times"/>
              </a:rPr>
              <a:t>&amp; Substantiation </a:t>
            </a:r>
            <a:r>
              <a:rPr lang="en-US" sz="2200" dirty="0">
                <a:solidFill>
                  <a:srgbClr val="FFFFFF"/>
                </a:solidFill>
                <a:latin typeface="Times"/>
                <a:cs typeface="Times"/>
              </a:rPr>
              <a:t>Rates</a:t>
            </a:r>
          </a:p>
          <a:p>
            <a:r>
              <a:rPr lang="en-US" sz="2200" dirty="0" smtClean="0">
                <a:solidFill>
                  <a:srgbClr val="FFFFFF"/>
                </a:solidFill>
                <a:latin typeface="Times"/>
                <a:cs typeface="Times"/>
              </a:rPr>
              <a:t>S2: Recurrence </a:t>
            </a:r>
            <a:r>
              <a:rPr lang="en-US" sz="2200" dirty="0">
                <a:solidFill>
                  <a:srgbClr val="FFFFFF"/>
                </a:solidFill>
                <a:latin typeface="Times"/>
                <a:cs typeface="Times"/>
              </a:rPr>
              <a:t>of Allegations</a:t>
            </a:r>
          </a:p>
          <a:p>
            <a:r>
              <a:rPr lang="en-US" sz="2200" dirty="0">
                <a:solidFill>
                  <a:srgbClr val="FFFFFF"/>
                </a:solidFill>
                <a:latin typeface="Times"/>
                <a:cs typeface="Times"/>
              </a:rPr>
              <a:t>Referrals by Time to Investigation</a:t>
            </a:r>
          </a:p>
          <a:p>
            <a:r>
              <a:rPr lang="en-US" sz="2200" dirty="0">
                <a:solidFill>
                  <a:srgbClr val="FFFFFF"/>
                </a:solidFill>
                <a:latin typeface="Times"/>
                <a:cs typeface="Times"/>
              </a:rPr>
              <a:t>Entry Rates</a:t>
            </a:r>
          </a:p>
          <a:p>
            <a:endParaRPr lang="en-US" sz="2200" dirty="0" smtClean="0">
              <a:solidFill>
                <a:srgbClr val="FFFFFF"/>
              </a:solidFill>
              <a:latin typeface="Times"/>
              <a:cs typeface="Times"/>
            </a:endParaRPr>
          </a:p>
          <a:p>
            <a:endParaRPr lang="en-US" sz="2200" dirty="0">
              <a:solidFill>
                <a:srgbClr val="FFFFFF"/>
              </a:solidFill>
              <a:latin typeface="Times"/>
              <a:cs typeface="Times"/>
            </a:endParaRPr>
          </a:p>
          <a:p>
            <a:endParaRPr lang="en-US" sz="2200" dirty="0" smtClean="0">
              <a:solidFill>
                <a:srgbClr val="FFFFFF"/>
              </a:solidFill>
              <a:latin typeface="Times"/>
              <a:cs typeface="Times"/>
            </a:endParaRPr>
          </a:p>
          <a:p>
            <a:endParaRPr lang="en-US" sz="2200" dirty="0">
              <a:solidFill>
                <a:srgbClr val="FFFFFF"/>
              </a:solidFill>
              <a:latin typeface="Times"/>
              <a:cs typeface="Times"/>
            </a:endParaRPr>
          </a:p>
          <a:p>
            <a:endParaRPr lang="en-US" sz="2200" dirty="0" smtClean="0">
              <a:solidFill>
                <a:srgbClr val="FFFFFF"/>
              </a:solidFill>
              <a:latin typeface="Times"/>
              <a:cs typeface="Times"/>
            </a:endParaRPr>
          </a:p>
          <a:p>
            <a:endParaRPr lang="en-US" sz="2200" dirty="0">
              <a:solidFill>
                <a:srgbClr val="FFFFFF"/>
              </a:solidFill>
              <a:latin typeface="Times"/>
              <a:cs typeface="Times"/>
            </a:endParaRPr>
          </a:p>
          <a:p>
            <a:endParaRPr lang="en-US" sz="2200" dirty="0" smtClean="0">
              <a:solidFill>
                <a:srgbClr val="FFFFFF"/>
              </a:solidFill>
              <a:latin typeface="Times"/>
              <a:cs typeface="Times"/>
            </a:endParaRPr>
          </a:p>
          <a:p>
            <a:r>
              <a:rPr lang="en-US" sz="2200" dirty="0" smtClean="0">
                <a:solidFill>
                  <a:srgbClr val="FFFFFF"/>
                </a:solidFill>
                <a:latin typeface="Times"/>
                <a:cs typeface="Times"/>
              </a:rPr>
              <a:t>Home</a:t>
            </a:r>
            <a:r>
              <a:rPr lang="en-US" sz="2200" dirty="0">
                <a:solidFill>
                  <a:srgbClr val="FFFFFF"/>
                </a:solidFill>
                <a:latin typeface="Times"/>
                <a:cs typeface="Times"/>
              </a:rPr>
              <a:t>/Placement Distances</a:t>
            </a:r>
          </a:p>
          <a:p>
            <a:r>
              <a:rPr lang="en-US" sz="2200" dirty="0">
                <a:solidFill>
                  <a:srgbClr val="FFFFFF"/>
                </a:solidFill>
                <a:latin typeface="Times"/>
                <a:cs typeface="Times"/>
              </a:rPr>
              <a:t>Least Restrictive Placement</a:t>
            </a:r>
          </a:p>
          <a:p>
            <a:r>
              <a:rPr lang="en-US" sz="2200" dirty="0">
                <a:solidFill>
                  <a:srgbClr val="FFFFFF"/>
                </a:solidFill>
                <a:latin typeface="Times"/>
                <a:cs typeface="Times"/>
              </a:rPr>
              <a:t>ICWA Placement Preferences</a:t>
            </a:r>
          </a:p>
          <a:p>
            <a:r>
              <a:rPr lang="en-US" sz="2200" dirty="0">
                <a:solidFill>
                  <a:srgbClr val="FFFFFF"/>
                </a:solidFill>
                <a:latin typeface="Times"/>
                <a:cs typeface="Times"/>
              </a:rPr>
              <a:t>Case Services Components</a:t>
            </a:r>
          </a:p>
          <a:p>
            <a:endParaRPr lang="en-US" sz="2200" dirty="0">
              <a:latin typeface="Times"/>
              <a:cs typeface="Times"/>
            </a:endParaRPr>
          </a:p>
          <a:p>
            <a:endParaRPr lang="en-US" sz="2200" dirty="0" smtClean="0">
              <a:solidFill>
                <a:srgbClr val="FFFFFF"/>
              </a:solidFill>
              <a:latin typeface="Times"/>
              <a:cs typeface="Times"/>
            </a:endParaRPr>
          </a:p>
          <a:p>
            <a:endParaRPr lang="en-US" sz="2200" dirty="0" smtClean="0">
              <a:solidFill>
                <a:srgbClr val="FFFFFF"/>
              </a:solidFill>
              <a:latin typeface="Times"/>
              <a:cs typeface="Times"/>
            </a:endParaRPr>
          </a:p>
        </p:txBody>
      </p:sp>
      <p:sp>
        <p:nvSpPr>
          <p:cNvPr id="4" name="Slide Number Placeholder 3"/>
          <p:cNvSpPr>
            <a:spLocks noGrp="1"/>
          </p:cNvSpPr>
          <p:nvPr>
            <p:ph type="sldNum" sz="quarter" idx="12"/>
          </p:nvPr>
        </p:nvSpPr>
        <p:spPr/>
        <p:txBody>
          <a:bodyPr/>
          <a:lstStyle/>
          <a:p>
            <a:pPr>
              <a:defRPr/>
            </a:pPr>
            <a:fld id="{69085D3B-0F38-4435-B2E1-BBB89093D85A}" type="slidenum">
              <a:rPr lang="en-US" smtClean="0"/>
              <a:pPr>
                <a:defRPr/>
              </a:pPr>
              <a:t>15</a:t>
            </a:fld>
            <a:endParaRPr lang="en-US"/>
          </a:p>
        </p:txBody>
      </p:sp>
    </p:spTree>
    <p:extLst>
      <p:ext uri="{BB962C8B-B14F-4D97-AF65-F5344CB8AC3E}">
        <p14:creationId xmlns:p14="http://schemas.microsoft.com/office/powerpoint/2010/main" val="242822876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BEAA64"/>
                </a:solidFill>
                <a:latin typeface="Times New Roman"/>
                <a:cs typeface="Times New Roman"/>
              </a:rPr>
              <a:t>CCWIP Reports Relevant to Ongoing </a:t>
            </a:r>
            <a:r>
              <a:rPr lang="en-US" dirty="0" smtClean="0">
                <a:solidFill>
                  <a:srgbClr val="BEAA64"/>
                </a:solidFill>
                <a:latin typeface="Times New Roman"/>
                <a:cs typeface="Times New Roman"/>
              </a:rPr>
              <a:t>Units</a:t>
            </a:r>
            <a:endParaRPr lang="en-US" dirty="0">
              <a:solidFill>
                <a:srgbClr val="BEAA64"/>
              </a:solidFill>
              <a:latin typeface="Times New Roman"/>
              <a:cs typeface="Times New Roman"/>
            </a:endParaRPr>
          </a:p>
        </p:txBody>
      </p:sp>
      <p:sp>
        <p:nvSpPr>
          <p:cNvPr id="8" name="Content Placeholder 7"/>
          <p:cNvSpPr>
            <a:spLocks noGrp="1"/>
          </p:cNvSpPr>
          <p:nvPr>
            <p:ph idx="1"/>
          </p:nvPr>
        </p:nvSpPr>
        <p:spPr>
          <a:xfrm>
            <a:off x="0" y="1828800"/>
            <a:ext cx="9144000" cy="4876800"/>
          </a:xfrm>
        </p:spPr>
        <p:txBody>
          <a:bodyPr numCol="2"/>
          <a:lstStyle/>
          <a:p>
            <a:r>
              <a:rPr lang="en-US" sz="2200" dirty="0">
                <a:solidFill>
                  <a:srgbClr val="FFFFFF"/>
                </a:solidFill>
                <a:latin typeface="Times New Roman"/>
                <a:cs typeface="Times New Roman"/>
              </a:rPr>
              <a:t>S1: Maltreatment in Foster Care</a:t>
            </a:r>
          </a:p>
          <a:p>
            <a:r>
              <a:rPr lang="en-US" sz="2200" dirty="0" smtClean="0">
                <a:solidFill>
                  <a:srgbClr val="FFFFFF"/>
                </a:solidFill>
                <a:latin typeface="Times New Roman"/>
                <a:cs typeface="Times New Roman"/>
              </a:rPr>
              <a:t>S2: Recurrence </a:t>
            </a:r>
            <a:r>
              <a:rPr lang="en-US" sz="2200" dirty="0">
                <a:solidFill>
                  <a:srgbClr val="FFFFFF"/>
                </a:solidFill>
                <a:latin typeface="Times New Roman"/>
                <a:cs typeface="Times New Roman"/>
              </a:rPr>
              <a:t>of </a:t>
            </a:r>
            <a:r>
              <a:rPr lang="en-US" sz="2200" dirty="0" smtClean="0">
                <a:solidFill>
                  <a:srgbClr val="FFFFFF"/>
                </a:solidFill>
                <a:latin typeface="Times New Roman"/>
                <a:cs typeface="Times New Roman"/>
              </a:rPr>
              <a:t>Maltreatment</a:t>
            </a:r>
          </a:p>
          <a:p>
            <a:r>
              <a:rPr lang="en-US" sz="2200" dirty="0">
                <a:solidFill>
                  <a:srgbClr val="FFFFFF"/>
                </a:solidFill>
                <a:latin typeface="Times New Roman"/>
                <a:cs typeface="Times New Roman"/>
              </a:rPr>
              <a:t>P1-P3: Permanency in 12 </a:t>
            </a:r>
            <a:r>
              <a:rPr lang="en-US" sz="2200" dirty="0" smtClean="0">
                <a:solidFill>
                  <a:srgbClr val="FFFFFF"/>
                </a:solidFill>
                <a:latin typeface="Times New Roman"/>
                <a:cs typeface="Times New Roman"/>
              </a:rPr>
              <a:t>Months</a:t>
            </a:r>
          </a:p>
          <a:p>
            <a:r>
              <a:rPr lang="en-US" sz="2200" dirty="0">
                <a:solidFill>
                  <a:srgbClr val="FFFFFF"/>
                </a:solidFill>
                <a:latin typeface="Times New Roman"/>
                <a:cs typeface="Times New Roman"/>
              </a:rPr>
              <a:t>P4: Re-entry to Foster </a:t>
            </a:r>
            <a:r>
              <a:rPr lang="en-US" sz="2200" dirty="0" smtClean="0">
                <a:solidFill>
                  <a:srgbClr val="FFFFFF"/>
                </a:solidFill>
                <a:latin typeface="Times New Roman"/>
                <a:cs typeface="Times New Roman"/>
              </a:rPr>
              <a:t>Care</a:t>
            </a:r>
            <a:endParaRPr lang="en-US" sz="2200" dirty="0">
              <a:solidFill>
                <a:srgbClr val="FFFFFF"/>
              </a:solidFill>
              <a:latin typeface="Times New Roman"/>
              <a:cs typeface="Times New Roman"/>
            </a:endParaRPr>
          </a:p>
          <a:p>
            <a:r>
              <a:rPr lang="en-US" sz="2200" dirty="0">
                <a:solidFill>
                  <a:srgbClr val="FFFFFF"/>
                </a:solidFill>
                <a:latin typeface="Times New Roman"/>
                <a:cs typeface="Times New Roman"/>
              </a:rPr>
              <a:t>P5: Placement Stability</a:t>
            </a:r>
          </a:p>
          <a:p>
            <a:r>
              <a:rPr lang="en-US" sz="2200" dirty="0" smtClean="0">
                <a:solidFill>
                  <a:srgbClr val="FFFFFF"/>
                </a:solidFill>
                <a:latin typeface="Times New Roman"/>
                <a:cs typeface="Times New Roman"/>
              </a:rPr>
              <a:t>Timely </a:t>
            </a:r>
            <a:r>
              <a:rPr lang="en-US" sz="2200" dirty="0">
                <a:solidFill>
                  <a:srgbClr val="FFFFFF"/>
                </a:solidFill>
                <a:latin typeface="Times New Roman"/>
                <a:cs typeface="Times New Roman"/>
              </a:rPr>
              <a:t>Monthly Caseworker Visits</a:t>
            </a:r>
          </a:p>
          <a:p>
            <a:endParaRPr lang="en-US" sz="2200" dirty="0">
              <a:solidFill>
                <a:srgbClr val="FFFFFF"/>
              </a:solidFill>
              <a:latin typeface="Times New Roman"/>
              <a:cs typeface="Times New Roman"/>
            </a:endParaRPr>
          </a:p>
          <a:p>
            <a:endParaRPr lang="en-US" sz="2200" dirty="0" smtClean="0">
              <a:solidFill>
                <a:srgbClr val="FFFFFF"/>
              </a:solidFill>
              <a:latin typeface="Times New Roman"/>
              <a:cs typeface="Times New Roman"/>
            </a:endParaRPr>
          </a:p>
          <a:p>
            <a:endParaRPr lang="en-US" sz="2200" dirty="0" smtClean="0">
              <a:solidFill>
                <a:srgbClr val="FFFFFF"/>
              </a:solidFill>
              <a:latin typeface="Times New Roman"/>
              <a:cs typeface="Times New Roman"/>
            </a:endParaRPr>
          </a:p>
          <a:p>
            <a:endParaRPr lang="en-US" sz="2200" dirty="0">
              <a:solidFill>
                <a:srgbClr val="FFFFFF"/>
              </a:solidFill>
              <a:latin typeface="Times New Roman"/>
              <a:cs typeface="Times New Roman"/>
            </a:endParaRPr>
          </a:p>
          <a:p>
            <a:endParaRPr lang="en-US" sz="2200" dirty="0" smtClean="0">
              <a:solidFill>
                <a:srgbClr val="FFFFFF"/>
              </a:solidFill>
              <a:latin typeface="Times New Roman"/>
              <a:cs typeface="Times New Roman"/>
            </a:endParaRPr>
          </a:p>
          <a:p>
            <a:endParaRPr lang="en-US" sz="2200" dirty="0">
              <a:solidFill>
                <a:srgbClr val="FFFFFF"/>
              </a:solidFill>
              <a:latin typeface="Times New Roman"/>
              <a:cs typeface="Times New Roman"/>
            </a:endParaRPr>
          </a:p>
          <a:p>
            <a:r>
              <a:rPr lang="en-US" sz="2200" dirty="0" smtClean="0">
                <a:solidFill>
                  <a:srgbClr val="FFFFFF"/>
                </a:solidFill>
                <a:latin typeface="Times New Roman"/>
                <a:cs typeface="Times New Roman"/>
              </a:rPr>
              <a:t>Entry Rates</a:t>
            </a:r>
          </a:p>
          <a:p>
            <a:r>
              <a:rPr lang="en-US" sz="2200" dirty="0" smtClean="0">
                <a:solidFill>
                  <a:srgbClr val="FFFFFF"/>
                </a:solidFill>
                <a:latin typeface="Times New Roman"/>
                <a:cs typeface="Times New Roman"/>
              </a:rPr>
              <a:t>In Care Rates</a:t>
            </a:r>
          </a:p>
          <a:p>
            <a:r>
              <a:rPr lang="en-US" sz="2200" dirty="0" smtClean="0">
                <a:solidFill>
                  <a:srgbClr val="FFFFFF"/>
                </a:solidFill>
                <a:latin typeface="Times New Roman"/>
                <a:cs typeface="Times New Roman"/>
              </a:rPr>
              <a:t>Case Service Components</a:t>
            </a:r>
          </a:p>
          <a:p>
            <a:r>
              <a:rPr lang="en-US" sz="2200" dirty="0" smtClean="0">
                <a:solidFill>
                  <a:srgbClr val="FFFFFF"/>
                </a:solidFill>
                <a:latin typeface="Times New Roman"/>
                <a:cs typeface="Times New Roman"/>
              </a:rPr>
              <a:t>Home/Placement Distances</a:t>
            </a:r>
          </a:p>
          <a:p>
            <a:r>
              <a:rPr lang="en-US" sz="2200" dirty="0" smtClean="0">
                <a:solidFill>
                  <a:srgbClr val="FFFFFF"/>
                </a:solidFill>
                <a:latin typeface="Times New Roman"/>
                <a:cs typeface="Times New Roman"/>
              </a:rPr>
              <a:t>Least Restrictive Placement</a:t>
            </a:r>
            <a:endParaRPr lang="en-US" sz="2200" dirty="0">
              <a:solidFill>
                <a:srgbClr val="FFFFFF"/>
              </a:solidFill>
              <a:latin typeface="Times New Roman"/>
              <a:cs typeface="Times New Roman"/>
            </a:endParaRPr>
          </a:p>
          <a:p>
            <a:r>
              <a:rPr lang="en-US" sz="2200" dirty="0">
                <a:solidFill>
                  <a:srgbClr val="FFFFFF"/>
                </a:solidFill>
                <a:latin typeface="Times New Roman"/>
                <a:cs typeface="Times New Roman"/>
              </a:rPr>
              <a:t>Placement with </a:t>
            </a:r>
            <a:r>
              <a:rPr lang="en-US" sz="2200" dirty="0" smtClean="0">
                <a:solidFill>
                  <a:srgbClr val="FFFFFF"/>
                </a:solidFill>
                <a:latin typeface="Times New Roman"/>
                <a:cs typeface="Times New Roman"/>
              </a:rPr>
              <a:t>Siblings</a:t>
            </a:r>
          </a:p>
          <a:p>
            <a:r>
              <a:rPr lang="en-US" sz="2200" dirty="0">
                <a:solidFill>
                  <a:srgbClr val="FFFFFF"/>
                </a:solidFill>
                <a:latin typeface="Times New Roman"/>
                <a:cs typeface="Times New Roman"/>
              </a:rPr>
              <a:t>Median Length of Stay</a:t>
            </a:r>
          </a:p>
          <a:p>
            <a:r>
              <a:rPr lang="en-US" sz="2200" dirty="0">
                <a:solidFill>
                  <a:srgbClr val="FFFFFF"/>
                </a:solidFill>
                <a:latin typeface="Times New Roman"/>
                <a:cs typeface="Times New Roman"/>
              </a:rPr>
              <a:t>Placement </a:t>
            </a:r>
            <a:r>
              <a:rPr lang="en-US" sz="2200" dirty="0" smtClean="0">
                <a:solidFill>
                  <a:srgbClr val="FFFFFF"/>
                </a:solidFill>
                <a:latin typeface="Times New Roman"/>
                <a:cs typeface="Times New Roman"/>
              </a:rPr>
              <a:t>Days</a:t>
            </a:r>
          </a:p>
          <a:p>
            <a:r>
              <a:rPr lang="en-US" sz="2200" dirty="0" smtClean="0">
                <a:solidFill>
                  <a:srgbClr val="FFFFFF"/>
                </a:solidFill>
                <a:latin typeface="Times New Roman"/>
                <a:cs typeface="Times New Roman"/>
              </a:rPr>
              <a:t>Use of Psychotropic Medications</a:t>
            </a:r>
          </a:p>
          <a:p>
            <a:r>
              <a:rPr lang="en-US" sz="2200" dirty="0" smtClean="0">
                <a:solidFill>
                  <a:srgbClr val="FFFFFF"/>
                </a:solidFill>
                <a:latin typeface="Times New Roman"/>
                <a:cs typeface="Times New Roman"/>
              </a:rPr>
              <a:t>Timely Health/Dental Exams</a:t>
            </a:r>
          </a:p>
          <a:p>
            <a:r>
              <a:rPr lang="en-US" sz="2200" dirty="0" smtClean="0">
                <a:solidFill>
                  <a:srgbClr val="FFFFFF"/>
                </a:solidFill>
                <a:latin typeface="Times New Roman"/>
                <a:cs typeface="Times New Roman"/>
              </a:rPr>
              <a:t>Outcomes for Youth Exiting Foster Care at Age 18 or Older</a:t>
            </a:r>
          </a:p>
        </p:txBody>
      </p:sp>
      <p:sp>
        <p:nvSpPr>
          <p:cNvPr id="4" name="Slide Number Placeholder 3"/>
          <p:cNvSpPr>
            <a:spLocks noGrp="1"/>
          </p:cNvSpPr>
          <p:nvPr>
            <p:ph type="sldNum" sz="quarter" idx="12"/>
          </p:nvPr>
        </p:nvSpPr>
        <p:spPr/>
        <p:txBody>
          <a:bodyPr/>
          <a:lstStyle/>
          <a:p>
            <a:pPr>
              <a:defRPr/>
            </a:pPr>
            <a:fld id="{69085D3B-0F38-4435-B2E1-BBB89093D85A}" type="slidenum">
              <a:rPr lang="en-US" smtClean="0"/>
              <a:pPr>
                <a:defRPr/>
              </a:pPr>
              <a:t>16</a:t>
            </a:fld>
            <a:endParaRPr lang="en-US"/>
          </a:p>
        </p:txBody>
      </p:sp>
    </p:spTree>
    <p:extLst>
      <p:ext uri="{BB962C8B-B14F-4D97-AF65-F5344CB8AC3E}">
        <p14:creationId xmlns:p14="http://schemas.microsoft.com/office/powerpoint/2010/main" val="350817697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BEAA64"/>
                </a:solidFill>
                <a:latin typeface="Times New Roman"/>
                <a:cs typeface="Times New Roman"/>
              </a:rPr>
              <a:t>CCWIP Reports Relevant to </a:t>
            </a:r>
            <a:r>
              <a:rPr lang="en-US" dirty="0" smtClean="0">
                <a:solidFill>
                  <a:srgbClr val="BEAA64"/>
                </a:solidFill>
                <a:latin typeface="Times New Roman"/>
                <a:cs typeface="Times New Roman"/>
              </a:rPr>
              <a:t/>
            </a:r>
            <a:br>
              <a:rPr lang="en-US" dirty="0" smtClean="0">
                <a:solidFill>
                  <a:srgbClr val="BEAA64"/>
                </a:solidFill>
                <a:latin typeface="Times New Roman"/>
                <a:cs typeface="Times New Roman"/>
              </a:rPr>
            </a:br>
            <a:r>
              <a:rPr lang="en-US" dirty="0" smtClean="0">
                <a:solidFill>
                  <a:srgbClr val="BEAA64"/>
                </a:solidFill>
                <a:latin typeface="Times New Roman"/>
                <a:cs typeface="Times New Roman"/>
              </a:rPr>
              <a:t>Teen Units</a:t>
            </a:r>
            <a:endParaRPr lang="en-US" dirty="0">
              <a:solidFill>
                <a:srgbClr val="BEAA64"/>
              </a:solidFill>
              <a:latin typeface="Times New Roman"/>
              <a:cs typeface="Times New Roman"/>
            </a:endParaRPr>
          </a:p>
        </p:txBody>
      </p:sp>
      <p:sp>
        <p:nvSpPr>
          <p:cNvPr id="8" name="Content Placeholder 7"/>
          <p:cNvSpPr>
            <a:spLocks noGrp="1"/>
          </p:cNvSpPr>
          <p:nvPr>
            <p:ph idx="1"/>
          </p:nvPr>
        </p:nvSpPr>
        <p:spPr>
          <a:xfrm>
            <a:off x="0" y="1752600"/>
            <a:ext cx="9144000" cy="4953000"/>
          </a:xfrm>
        </p:spPr>
        <p:txBody>
          <a:bodyPr numCol="2"/>
          <a:lstStyle/>
          <a:p>
            <a:r>
              <a:rPr lang="en-US" sz="2200" dirty="0">
                <a:solidFill>
                  <a:srgbClr val="FFFFFF"/>
                </a:solidFill>
                <a:latin typeface="Times New Roman"/>
                <a:cs typeface="Times New Roman"/>
              </a:rPr>
              <a:t>S1: Maltreatment in Foster Care</a:t>
            </a:r>
          </a:p>
          <a:p>
            <a:r>
              <a:rPr lang="en-US" sz="2200" dirty="0">
                <a:solidFill>
                  <a:srgbClr val="FFFFFF"/>
                </a:solidFill>
                <a:latin typeface="Times New Roman"/>
                <a:cs typeface="Times New Roman"/>
              </a:rPr>
              <a:t>P1-P3: Permanency in 12 Months</a:t>
            </a:r>
          </a:p>
          <a:p>
            <a:r>
              <a:rPr lang="en-US" sz="2200" dirty="0">
                <a:solidFill>
                  <a:srgbClr val="FFFFFF"/>
                </a:solidFill>
                <a:latin typeface="Times New Roman"/>
                <a:cs typeface="Times New Roman"/>
              </a:rPr>
              <a:t>P5: Placement Stability</a:t>
            </a:r>
          </a:p>
          <a:p>
            <a:r>
              <a:rPr lang="en-US" sz="2200" dirty="0" smtClean="0">
                <a:solidFill>
                  <a:srgbClr val="FFFFFF"/>
                </a:solidFill>
                <a:latin typeface="Times New Roman"/>
                <a:cs typeface="Times New Roman"/>
              </a:rPr>
              <a:t>Timely </a:t>
            </a:r>
            <a:r>
              <a:rPr lang="en-US" sz="2200" dirty="0">
                <a:solidFill>
                  <a:srgbClr val="FFFFFF"/>
                </a:solidFill>
                <a:latin typeface="Times New Roman"/>
                <a:cs typeface="Times New Roman"/>
              </a:rPr>
              <a:t>Monthly Caseworker Visits</a:t>
            </a:r>
          </a:p>
          <a:p>
            <a:r>
              <a:rPr lang="en-US" sz="2200" dirty="0">
                <a:solidFill>
                  <a:srgbClr val="FFFFFF"/>
                </a:solidFill>
                <a:latin typeface="Times New Roman"/>
                <a:cs typeface="Times New Roman"/>
              </a:rPr>
              <a:t>Outcomes for Youth Exiting Foster Care at Age 18 or Older</a:t>
            </a:r>
          </a:p>
          <a:p>
            <a:endParaRPr lang="en-US" sz="2200" dirty="0">
              <a:solidFill>
                <a:srgbClr val="FFFFFF"/>
              </a:solidFill>
              <a:latin typeface="Times New Roman"/>
              <a:cs typeface="Times New Roman"/>
            </a:endParaRPr>
          </a:p>
          <a:p>
            <a:endParaRPr lang="en-US" sz="2200" dirty="0">
              <a:solidFill>
                <a:srgbClr val="FFFFFF"/>
              </a:solidFill>
              <a:latin typeface="Times New Roman"/>
              <a:cs typeface="Times New Roman"/>
            </a:endParaRPr>
          </a:p>
          <a:p>
            <a:endParaRPr lang="en-US" sz="2200" dirty="0" smtClean="0">
              <a:solidFill>
                <a:srgbClr val="FFFFFF"/>
              </a:solidFill>
              <a:latin typeface="Times New Roman"/>
              <a:cs typeface="Times New Roman"/>
            </a:endParaRPr>
          </a:p>
          <a:p>
            <a:endParaRPr lang="en-US" sz="2200" dirty="0" smtClean="0">
              <a:solidFill>
                <a:srgbClr val="FFFFFF"/>
              </a:solidFill>
              <a:latin typeface="Times New Roman"/>
              <a:cs typeface="Times New Roman"/>
            </a:endParaRPr>
          </a:p>
          <a:p>
            <a:endParaRPr lang="en-US" sz="2200" dirty="0">
              <a:solidFill>
                <a:srgbClr val="FFFFFF"/>
              </a:solidFill>
              <a:latin typeface="Times New Roman"/>
              <a:cs typeface="Times New Roman"/>
            </a:endParaRPr>
          </a:p>
          <a:p>
            <a:endParaRPr lang="en-US" sz="2200" dirty="0" smtClean="0">
              <a:solidFill>
                <a:srgbClr val="FFFFFF"/>
              </a:solidFill>
              <a:latin typeface="Times New Roman"/>
              <a:cs typeface="Times New Roman"/>
            </a:endParaRPr>
          </a:p>
          <a:p>
            <a:r>
              <a:rPr lang="en-US" sz="2200" dirty="0" smtClean="0">
                <a:solidFill>
                  <a:srgbClr val="FFFFFF"/>
                </a:solidFill>
                <a:latin typeface="Times New Roman"/>
                <a:cs typeface="Times New Roman"/>
              </a:rPr>
              <a:t>In Care Rates</a:t>
            </a:r>
          </a:p>
          <a:p>
            <a:r>
              <a:rPr lang="en-US" sz="2200" dirty="0" smtClean="0">
                <a:solidFill>
                  <a:srgbClr val="FFFFFF"/>
                </a:solidFill>
                <a:latin typeface="Times New Roman"/>
                <a:cs typeface="Times New Roman"/>
              </a:rPr>
              <a:t>Case Service Components</a:t>
            </a:r>
          </a:p>
          <a:p>
            <a:r>
              <a:rPr lang="en-US" sz="2200" dirty="0" smtClean="0">
                <a:solidFill>
                  <a:srgbClr val="FFFFFF"/>
                </a:solidFill>
                <a:latin typeface="Times New Roman"/>
                <a:cs typeface="Times New Roman"/>
              </a:rPr>
              <a:t>Median Length of Stay</a:t>
            </a:r>
          </a:p>
          <a:p>
            <a:r>
              <a:rPr lang="en-US" sz="2200" dirty="0" smtClean="0">
                <a:solidFill>
                  <a:srgbClr val="FFFFFF"/>
                </a:solidFill>
                <a:latin typeface="Times New Roman"/>
                <a:cs typeface="Times New Roman"/>
              </a:rPr>
              <a:t>Placement Days</a:t>
            </a:r>
          </a:p>
          <a:p>
            <a:r>
              <a:rPr lang="en-US" sz="2200" dirty="0" smtClean="0">
                <a:solidFill>
                  <a:srgbClr val="FFFFFF"/>
                </a:solidFill>
                <a:latin typeface="Times New Roman"/>
                <a:cs typeface="Times New Roman"/>
              </a:rPr>
              <a:t>Home/Placement Distances</a:t>
            </a:r>
          </a:p>
          <a:p>
            <a:r>
              <a:rPr lang="en-US" sz="2200" dirty="0" smtClean="0">
                <a:solidFill>
                  <a:srgbClr val="FFFFFF"/>
                </a:solidFill>
                <a:latin typeface="Times New Roman"/>
                <a:cs typeface="Times New Roman"/>
              </a:rPr>
              <a:t>Least Restrictive Placement</a:t>
            </a:r>
          </a:p>
          <a:p>
            <a:r>
              <a:rPr lang="en-US" sz="2200" dirty="0">
                <a:solidFill>
                  <a:srgbClr val="FFFFFF"/>
                </a:solidFill>
                <a:latin typeface="Times New Roman"/>
                <a:cs typeface="Times New Roman"/>
              </a:rPr>
              <a:t>Placement with </a:t>
            </a:r>
            <a:r>
              <a:rPr lang="en-US" sz="2200" dirty="0" smtClean="0">
                <a:solidFill>
                  <a:srgbClr val="FFFFFF"/>
                </a:solidFill>
                <a:latin typeface="Times New Roman"/>
                <a:cs typeface="Times New Roman"/>
              </a:rPr>
              <a:t>Siblings</a:t>
            </a:r>
          </a:p>
          <a:p>
            <a:r>
              <a:rPr lang="en-US" sz="2200" dirty="0" smtClean="0">
                <a:solidFill>
                  <a:srgbClr val="FFFFFF"/>
                </a:solidFill>
                <a:latin typeface="Times New Roman"/>
                <a:cs typeface="Times New Roman"/>
              </a:rPr>
              <a:t>Use of Psychotropic Medications</a:t>
            </a:r>
          </a:p>
          <a:p>
            <a:r>
              <a:rPr lang="en-US" sz="2200" dirty="0" smtClean="0">
                <a:solidFill>
                  <a:srgbClr val="FFFFFF"/>
                </a:solidFill>
                <a:latin typeface="Times New Roman"/>
                <a:cs typeface="Times New Roman"/>
              </a:rPr>
              <a:t>Timely Health/Dental Exams</a:t>
            </a:r>
          </a:p>
          <a:p>
            <a:r>
              <a:rPr lang="en-US" sz="2200" dirty="0" smtClean="0">
                <a:solidFill>
                  <a:srgbClr val="FFFFFF"/>
                </a:solidFill>
                <a:latin typeface="Times New Roman"/>
                <a:cs typeface="Times New Roman"/>
              </a:rPr>
              <a:t>Exits </a:t>
            </a:r>
            <a:r>
              <a:rPr lang="en-US" sz="2200" dirty="0">
                <a:solidFill>
                  <a:srgbClr val="FFFFFF"/>
                </a:solidFill>
                <a:latin typeface="Times New Roman"/>
                <a:cs typeface="Times New Roman"/>
              </a:rPr>
              <a:t>from Foster </a:t>
            </a:r>
            <a:r>
              <a:rPr lang="en-US" sz="2200" dirty="0" smtClean="0">
                <a:solidFill>
                  <a:srgbClr val="FFFFFF"/>
                </a:solidFill>
                <a:latin typeface="Times New Roman"/>
                <a:cs typeface="Times New Roman"/>
              </a:rPr>
              <a:t>Care</a:t>
            </a:r>
          </a:p>
          <a:p>
            <a:endParaRPr lang="en-US" sz="2200" dirty="0" smtClean="0">
              <a:solidFill>
                <a:srgbClr val="FFFFFF"/>
              </a:solidFill>
              <a:latin typeface="Times New Roman"/>
              <a:cs typeface="Times New Roman"/>
            </a:endParaRPr>
          </a:p>
        </p:txBody>
      </p:sp>
      <p:sp>
        <p:nvSpPr>
          <p:cNvPr id="4" name="Slide Number Placeholder 3"/>
          <p:cNvSpPr>
            <a:spLocks noGrp="1"/>
          </p:cNvSpPr>
          <p:nvPr>
            <p:ph type="sldNum" sz="quarter" idx="12"/>
          </p:nvPr>
        </p:nvSpPr>
        <p:spPr/>
        <p:txBody>
          <a:bodyPr/>
          <a:lstStyle/>
          <a:p>
            <a:pPr>
              <a:defRPr/>
            </a:pPr>
            <a:fld id="{69085D3B-0F38-4435-B2E1-BBB89093D85A}" type="slidenum">
              <a:rPr lang="en-US" smtClean="0"/>
              <a:pPr>
                <a:defRPr/>
              </a:pPr>
              <a:t>17</a:t>
            </a:fld>
            <a:endParaRPr lang="en-US"/>
          </a:p>
        </p:txBody>
      </p:sp>
    </p:spTree>
    <p:extLst>
      <p:ext uri="{BB962C8B-B14F-4D97-AF65-F5344CB8AC3E}">
        <p14:creationId xmlns:p14="http://schemas.microsoft.com/office/powerpoint/2010/main" val="292921801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BEAA64"/>
                </a:solidFill>
                <a:latin typeface="Times New Roman"/>
                <a:cs typeface="Times New Roman"/>
              </a:rPr>
              <a:t>CCWIP Reports Relevant to Permanency </a:t>
            </a:r>
            <a:r>
              <a:rPr lang="en-US" dirty="0" smtClean="0">
                <a:solidFill>
                  <a:srgbClr val="BEAA64"/>
                </a:solidFill>
                <a:latin typeface="Times New Roman"/>
                <a:cs typeface="Times New Roman"/>
              </a:rPr>
              <a:t>Units</a:t>
            </a:r>
            <a:endParaRPr lang="en-US" dirty="0">
              <a:solidFill>
                <a:srgbClr val="BEAA64"/>
              </a:solidFill>
              <a:latin typeface="Times New Roman"/>
              <a:cs typeface="Times New Roman"/>
            </a:endParaRPr>
          </a:p>
        </p:txBody>
      </p:sp>
      <p:sp>
        <p:nvSpPr>
          <p:cNvPr id="4" name="Slide Number Placeholder 3"/>
          <p:cNvSpPr>
            <a:spLocks noGrp="1"/>
          </p:cNvSpPr>
          <p:nvPr>
            <p:ph type="sldNum" sz="quarter" idx="12"/>
          </p:nvPr>
        </p:nvSpPr>
        <p:spPr/>
        <p:txBody>
          <a:bodyPr/>
          <a:lstStyle/>
          <a:p>
            <a:pPr>
              <a:defRPr/>
            </a:pPr>
            <a:fld id="{69085D3B-0F38-4435-B2E1-BBB89093D85A}" type="slidenum">
              <a:rPr lang="en-US" smtClean="0"/>
              <a:pPr>
                <a:defRPr/>
              </a:pPr>
              <a:t>18</a:t>
            </a:fld>
            <a:endParaRPr lang="en-US"/>
          </a:p>
        </p:txBody>
      </p:sp>
      <p:sp>
        <p:nvSpPr>
          <p:cNvPr id="5" name="Content Placeholder 7"/>
          <p:cNvSpPr>
            <a:spLocks noGrp="1"/>
          </p:cNvSpPr>
          <p:nvPr>
            <p:ph idx="1"/>
          </p:nvPr>
        </p:nvSpPr>
        <p:spPr>
          <a:xfrm>
            <a:off x="0" y="1752600"/>
            <a:ext cx="9144000" cy="4953000"/>
          </a:xfrm>
        </p:spPr>
        <p:txBody>
          <a:bodyPr numCol="2"/>
          <a:lstStyle/>
          <a:p>
            <a:r>
              <a:rPr lang="en-US" sz="2200" dirty="0" smtClean="0">
                <a:solidFill>
                  <a:srgbClr val="FFFFFF"/>
                </a:solidFill>
                <a:latin typeface="Times New Roman"/>
                <a:cs typeface="Times New Roman"/>
              </a:rPr>
              <a:t>S1: Maltreatment </a:t>
            </a:r>
            <a:r>
              <a:rPr lang="en-US" sz="2200" dirty="0">
                <a:solidFill>
                  <a:srgbClr val="FFFFFF"/>
                </a:solidFill>
                <a:latin typeface="Times New Roman"/>
                <a:cs typeface="Times New Roman"/>
              </a:rPr>
              <a:t>in Foster </a:t>
            </a:r>
            <a:r>
              <a:rPr lang="en-US" sz="2200" dirty="0" smtClean="0">
                <a:solidFill>
                  <a:srgbClr val="FFFFFF"/>
                </a:solidFill>
                <a:latin typeface="Times New Roman"/>
                <a:cs typeface="Times New Roman"/>
              </a:rPr>
              <a:t>Care</a:t>
            </a:r>
          </a:p>
          <a:p>
            <a:r>
              <a:rPr lang="en-US" sz="2200" dirty="0" smtClean="0">
                <a:solidFill>
                  <a:srgbClr val="FFFFFF"/>
                </a:solidFill>
                <a:latin typeface="Times New Roman"/>
                <a:cs typeface="Times New Roman"/>
              </a:rPr>
              <a:t>P1-P3: Permanency </a:t>
            </a:r>
            <a:r>
              <a:rPr lang="en-US" sz="2200" dirty="0">
                <a:solidFill>
                  <a:srgbClr val="FFFFFF"/>
                </a:solidFill>
                <a:latin typeface="Times New Roman"/>
                <a:cs typeface="Times New Roman"/>
              </a:rPr>
              <a:t>in 12 </a:t>
            </a:r>
            <a:r>
              <a:rPr lang="en-US" sz="2200" dirty="0" smtClean="0">
                <a:solidFill>
                  <a:srgbClr val="FFFFFF"/>
                </a:solidFill>
                <a:latin typeface="Times New Roman"/>
                <a:cs typeface="Times New Roman"/>
              </a:rPr>
              <a:t>Months</a:t>
            </a:r>
          </a:p>
          <a:p>
            <a:r>
              <a:rPr lang="en-US" sz="2200" dirty="0" smtClean="0">
                <a:solidFill>
                  <a:srgbClr val="FFFFFF"/>
                </a:solidFill>
                <a:latin typeface="Times New Roman"/>
                <a:cs typeface="Times New Roman"/>
              </a:rPr>
              <a:t>P4: Re</a:t>
            </a:r>
            <a:r>
              <a:rPr lang="en-US" sz="2200" dirty="0">
                <a:solidFill>
                  <a:srgbClr val="FFFFFF"/>
                </a:solidFill>
                <a:latin typeface="Times New Roman"/>
                <a:cs typeface="Times New Roman"/>
              </a:rPr>
              <a:t>-entry to Foster </a:t>
            </a:r>
            <a:r>
              <a:rPr lang="en-US" sz="2200" dirty="0" smtClean="0">
                <a:solidFill>
                  <a:srgbClr val="FFFFFF"/>
                </a:solidFill>
                <a:latin typeface="Times New Roman"/>
                <a:cs typeface="Times New Roman"/>
              </a:rPr>
              <a:t>Care</a:t>
            </a:r>
          </a:p>
          <a:p>
            <a:r>
              <a:rPr lang="en-US" sz="2200" dirty="0">
                <a:solidFill>
                  <a:srgbClr val="FFFFFF"/>
                </a:solidFill>
                <a:latin typeface="Times New Roman"/>
                <a:cs typeface="Times New Roman"/>
              </a:rPr>
              <a:t>P5: Placement </a:t>
            </a:r>
            <a:r>
              <a:rPr lang="en-US" sz="2200" dirty="0" smtClean="0">
                <a:solidFill>
                  <a:srgbClr val="FFFFFF"/>
                </a:solidFill>
                <a:latin typeface="Times New Roman"/>
                <a:cs typeface="Times New Roman"/>
              </a:rPr>
              <a:t>Stability</a:t>
            </a:r>
            <a:endParaRPr lang="en-US" sz="2200" dirty="0">
              <a:solidFill>
                <a:srgbClr val="FFFFFF"/>
              </a:solidFill>
              <a:latin typeface="Times New Roman"/>
              <a:cs typeface="Times New Roman"/>
            </a:endParaRPr>
          </a:p>
          <a:p>
            <a:r>
              <a:rPr lang="en-US" sz="2200" dirty="0">
                <a:solidFill>
                  <a:srgbClr val="FFFFFF"/>
                </a:solidFill>
                <a:latin typeface="Times New Roman"/>
                <a:cs typeface="Times New Roman"/>
              </a:rPr>
              <a:t>Timely Monthly Caseworker Visits</a:t>
            </a:r>
          </a:p>
          <a:p>
            <a:endParaRPr lang="en-US" sz="2200" dirty="0">
              <a:solidFill>
                <a:srgbClr val="FFFFFF"/>
              </a:solidFill>
              <a:latin typeface="Times New Roman"/>
              <a:cs typeface="Times New Roman"/>
            </a:endParaRPr>
          </a:p>
          <a:p>
            <a:endParaRPr lang="en-US" sz="2200" dirty="0" smtClean="0">
              <a:solidFill>
                <a:srgbClr val="FFFFFF"/>
              </a:solidFill>
              <a:latin typeface="Times New Roman"/>
              <a:cs typeface="Times New Roman"/>
            </a:endParaRPr>
          </a:p>
          <a:p>
            <a:endParaRPr lang="en-US" sz="2200" dirty="0" smtClean="0">
              <a:solidFill>
                <a:srgbClr val="FFFFFF"/>
              </a:solidFill>
              <a:latin typeface="Times New Roman"/>
              <a:cs typeface="Times New Roman"/>
            </a:endParaRPr>
          </a:p>
          <a:p>
            <a:endParaRPr lang="en-US" sz="2200" dirty="0">
              <a:solidFill>
                <a:srgbClr val="FFFFFF"/>
              </a:solidFill>
              <a:latin typeface="Times New Roman"/>
              <a:cs typeface="Times New Roman"/>
            </a:endParaRPr>
          </a:p>
          <a:p>
            <a:endParaRPr lang="en-US" sz="2200" dirty="0" smtClean="0">
              <a:solidFill>
                <a:srgbClr val="FFFFFF"/>
              </a:solidFill>
              <a:latin typeface="Times New Roman"/>
              <a:cs typeface="Times New Roman"/>
            </a:endParaRPr>
          </a:p>
          <a:p>
            <a:endParaRPr lang="en-US" sz="2200" dirty="0">
              <a:solidFill>
                <a:srgbClr val="FFFFFF"/>
              </a:solidFill>
              <a:latin typeface="Times New Roman"/>
              <a:cs typeface="Times New Roman"/>
            </a:endParaRPr>
          </a:p>
          <a:p>
            <a:endParaRPr lang="en-US" sz="2200" dirty="0" smtClean="0">
              <a:solidFill>
                <a:srgbClr val="FFFFFF"/>
              </a:solidFill>
              <a:latin typeface="Times New Roman"/>
              <a:cs typeface="Times New Roman"/>
            </a:endParaRPr>
          </a:p>
          <a:p>
            <a:endParaRPr lang="en-US" sz="2200" dirty="0">
              <a:solidFill>
                <a:srgbClr val="FFFFFF"/>
              </a:solidFill>
              <a:latin typeface="Times New Roman"/>
              <a:cs typeface="Times New Roman"/>
            </a:endParaRPr>
          </a:p>
          <a:p>
            <a:r>
              <a:rPr lang="en-US" sz="2200" dirty="0" smtClean="0">
                <a:solidFill>
                  <a:srgbClr val="FFFFFF"/>
                </a:solidFill>
                <a:latin typeface="Times New Roman"/>
                <a:cs typeface="Times New Roman"/>
              </a:rPr>
              <a:t>In Care Rates</a:t>
            </a:r>
          </a:p>
          <a:p>
            <a:r>
              <a:rPr lang="en-US" sz="2200" dirty="0" smtClean="0">
                <a:solidFill>
                  <a:srgbClr val="FFFFFF"/>
                </a:solidFill>
                <a:latin typeface="Times New Roman"/>
                <a:cs typeface="Times New Roman"/>
              </a:rPr>
              <a:t>Case Service Components</a:t>
            </a:r>
          </a:p>
          <a:p>
            <a:r>
              <a:rPr lang="en-US" sz="2200" dirty="0" smtClean="0">
                <a:solidFill>
                  <a:srgbClr val="FFFFFF"/>
                </a:solidFill>
                <a:latin typeface="Times New Roman"/>
                <a:cs typeface="Times New Roman"/>
              </a:rPr>
              <a:t>Home/Placement Distances</a:t>
            </a:r>
          </a:p>
          <a:p>
            <a:r>
              <a:rPr lang="en-US" sz="2200" dirty="0" smtClean="0">
                <a:solidFill>
                  <a:srgbClr val="FFFFFF"/>
                </a:solidFill>
                <a:latin typeface="Times New Roman"/>
                <a:cs typeface="Times New Roman"/>
              </a:rPr>
              <a:t>Placement with Siblings</a:t>
            </a:r>
            <a:endParaRPr lang="en-US" sz="2200" dirty="0">
              <a:solidFill>
                <a:srgbClr val="FFFFFF"/>
              </a:solidFill>
              <a:latin typeface="Times New Roman"/>
              <a:cs typeface="Times New Roman"/>
            </a:endParaRPr>
          </a:p>
          <a:p>
            <a:r>
              <a:rPr lang="en-US" sz="2200" dirty="0" smtClean="0">
                <a:solidFill>
                  <a:srgbClr val="FFFFFF"/>
                </a:solidFill>
                <a:latin typeface="Times New Roman"/>
                <a:cs typeface="Times New Roman"/>
              </a:rPr>
              <a:t>Least Restrictive Placement</a:t>
            </a:r>
          </a:p>
          <a:p>
            <a:r>
              <a:rPr lang="en-US" sz="2200" dirty="0">
                <a:solidFill>
                  <a:srgbClr val="FFFFFF"/>
                </a:solidFill>
                <a:latin typeface="Times New Roman"/>
                <a:cs typeface="Times New Roman"/>
              </a:rPr>
              <a:t>Median Length of Stay</a:t>
            </a:r>
          </a:p>
          <a:p>
            <a:r>
              <a:rPr lang="en-US" sz="2200" dirty="0">
                <a:solidFill>
                  <a:srgbClr val="FFFFFF"/>
                </a:solidFill>
                <a:latin typeface="Times New Roman"/>
                <a:cs typeface="Times New Roman"/>
              </a:rPr>
              <a:t>Placement </a:t>
            </a:r>
            <a:r>
              <a:rPr lang="en-US" sz="2200" dirty="0" smtClean="0">
                <a:solidFill>
                  <a:srgbClr val="FFFFFF"/>
                </a:solidFill>
                <a:latin typeface="Times New Roman"/>
                <a:cs typeface="Times New Roman"/>
              </a:rPr>
              <a:t>Days</a:t>
            </a:r>
          </a:p>
          <a:p>
            <a:r>
              <a:rPr lang="en-US" sz="2200" dirty="0" smtClean="0">
                <a:solidFill>
                  <a:srgbClr val="FFFFFF"/>
                </a:solidFill>
                <a:latin typeface="Times New Roman"/>
                <a:cs typeface="Times New Roman"/>
              </a:rPr>
              <a:t>Use of Psychotropic Medications</a:t>
            </a:r>
          </a:p>
          <a:p>
            <a:r>
              <a:rPr lang="en-US" sz="2200" dirty="0" smtClean="0">
                <a:solidFill>
                  <a:srgbClr val="FFFFFF"/>
                </a:solidFill>
                <a:latin typeface="Times New Roman"/>
                <a:cs typeface="Times New Roman"/>
              </a:rPr>
              <a:t>Timely Health/Dental Exams</a:t>
            </a:r>
          </a:p>
          <a:p>
            <a:r>
              <a:rPr lang="en-US" sz="2200" dirty="0" smtClean="0">
                <a:solidFill>
                  <a:srgbClr val="FFFFFF"/>
                </a:solidFill>
                <a:latin typeface="Times New Roman"/>
                <a:cs typeface="Times New Roman"/>
              </a:rPr>
              <a:t>Exits </a:t>
            </a:r>
            <a:r>
              <a:rPr lang="en-US" sz="2200" dirty="0">
                <a:solidFill>
                  <a:srgbClr val="FFFFFF"/>
                </a:solidFill>
                <a:latin typeface="Times New Roman"/>
                <a:cs typeface="Times New Roman"/>
              </a:rPr>
              <a:t>from Foster </a:t>
            </a:r>
            <a:r>
              <a:rPr lang="en-US" sz="2200" dirty="0" smtClean="0">
                <a:solidFill>
                  <a:srgbClr val="FFFFFF"/>
                </a:solidFill>
                <a:latin typeface="Times New Roman"/>
                <a:cs typeface="Times New Roman"/>
              </a:rPr>
              <a:t>Care</a:t>
            </a:r>
          </a:p>
          <a:p>
            <a:r>
              <a:rPr lang="en-US" sz="2200" dirty="0">
                <a:solidFill>
                  <a:srgbClr val="FFFFFF"/>
                </a:solidFill>
                <a:latin typeface="Times New Roman"/>
                <a:cs typeface="Times New Roman"/>
              </a:rPr>
              <a:t>Outcomes for Youth Exiting Foster Care at Age 18 or </a:t>
            </a:r>
            <a:r>
              <a:rPr lang="en-US" sz="2200" dirty="0" smtClean="0">
                <a:solidFill>
                  <a:srgbClr val="FFFFFF"/>
                </a:solidFill>
                <a:latin typeface="Times New Roman"/>
                <a:cs typeface="Times New Roman"/>
              </a:rPr>
              <a:t>Older</a:t>
            </a:r>
          </a:p>
          <a:p>
            <a:endParaRPr lang="en-US" sz="2200" dirty="0" smtClean="0">
              <a:solidFill>
                <a:srgbClr val="FFFFFF"/>
              </a:solidFill>
              <a:latin typeface="Times New Roman"/>
              <a:cs typeface="Times New Roman"/>
            </a:endParaRPr>
          </a:p>
        </p:txBody>
      </p:sp>
    </p:spTree>
    <p:extLst>
      <p:ext uri="{BB962C8B-B14F-4D97-AF65-F5344CB8AC3E}">
        <p14:creationId xmlns:p14="http://schemas.microsoft.com/office/powerpoint/2010/main" val="383250129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Shape 133"/>
          <p:cNvSpPr>
            <a:spLocks noGrp="1"/>
          </p:cNvSpPr>
          <p:nvPr>
            <p:ph type="body" idx="13"/>
          </p:nvPr>
        </p:nvSpPr>
        <p:spPr>
          <a:xfrm>
            <a:off x="0" y="4038600"/>
            <a:ext cx="9144000" cy="1717393"/>
          </a:xfrm>
          <a:prstGeom prst="rect">
            <a:avLst/>
          </a:prstGeom>
        </p:spPr>
        <p:txBody>
          <a:bodyPr/>
          <a:lstStyle/>
          <a:p>
            <a:r>
              <a:rPr lang="en-US" sz="3200" dirty="0" smtClean="0">
                <a:solidFill>
                  <a:schemeClr val="bg1"/>
                </a:solidFill>
                <a:latin typeface="Times New Roman"/>
                <a:cs typeface="Times New Roman"/>
              </a:rPr>
              <a:t>Understanding the Control Panel: How to Make the Most of the CCWIP and </a:t>
            </a:r>
            <a:r>
              <a:rPr lang="en-US" sz="3200" dirty="0" err="1" smtClean="0">
                <a:solidFill>
                  <a:schemeClr val="bg1"/>
                </a:solidFill>
                <a:latin typeface="Times New Roman"/>
                <a:cs typeface="Times New Roman"/>
              </a:rPr>
              <a:t>SafeMeasures</a:t>
            </a:r>
            <a:r>
              <a:rPr lang="en-US" sz="3200" dirty="0" smtClean="0">
                <a:solidFill>
                  <a:schemeClr val="bg1"/>
                </a:solidFill>
                <a:latin typeface="Times New Roman"/>
                <a:cs typeface="Times New Roman"/>
              </a:rPr>
              <a:t> Websites</a:t>
            </a:r>
          </a:p>
          <a:p>
            <a:endParaRPr sz="3200" dirty="0">
              <a:solidFill>
                <a:schemeClr val="bg1"/>
              </a:solidFill>
              <a:latin typeface="Times New Roman"/>
              <a:cs typeface="Times New Roman"/>
            </a:endParaRPr>
          </a:p>
        </p:txBody>
      </p:sp>
      <p:sp>
        <p:nvSpPr>
          <p:cNvPr id="134" name="Shape 134"/>
          <p:cNvSpPr>
            <a:spLocks noGrp="1"/>
          </p:cNvSpPr>
          <p:nvPr>
            <p:ph type="ctrTitle"/>
          </p:nvPr>
        </p:nvSpPr>
        <p:spPr>
          <a:xfrm>
            <a:off x="0" y="2911078"/>
            <a:ext cx="9143999" cy="1432321"/>
          </a:xfrm>
          <a:prstGeom prst="rect">
            <a:avLst/>
          </a:prstGeom>
        </p:spPr>
        <p:txBody>
          <a:bodyPr/>
          <a:lstStyle/>
          <a:p>
            <a:r>
              <a:rPr lang="en-US" dirty="0" smtClean="0">
                <a:solidFill>
                  <a:srgbClr val="BEAA64"/>
                </a:solidFill>
                <a:latin typeface="Times New Roman"/>
                <a:cs typeface="Times New Roman"/>
              </a:rPr>
              <a:t>The Data Train Series 2</a:t>
            </a:r>
            <a:endParaRPr dirty="0">
              <a:solidFill>
                <a:srgbClr val="BEAA64"/>
              </a:solidFill>
              <a:latin typeface="Times New Roman"/>
              <a:cs typeface="Times New Roman"/>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53" y="-1001287"/>
            <a:ext cx="9144000" cy="4860454"/>
          </a:xfrm>
          <a:prstGeom prst="rect">
            <a:avLst/>
          </a:prstGeom>
        </p:spPr>
      </p:pic>
    </p:spTree>
    <p:extLst>
      <p:ext uri="{BB962C8B-B14F-4D97-AF65-F5344CB8AC3E}">
        <p14:creationId xmlns:p14="http://schemas.microsoft.com/office/powerpoint/2010/main" val="2016616355"/>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Shape 138"/>
          <p:cNvSpPr>
            <a:spLocks noGrp="1"/>
          </p:cNvSpPr>
          <p:nvPr>
            <p:ph type="body" idx="13"/>
          </p:nvPr>
        </p:nvSpPr>
        <p:spPr>
          <a:xfrm>
            <a:off x="381000" y="5410200"/>
            <a:ext cx="8393907" cy="553998"/>
          </a:xfrm>
          <a:prstGeom prst="rect">
            <a:avLst/>
          </a:prstGeom>
        </p:spPr>
        <p:txBody>
          <a:bodyPr/>
          <a:lstStyle/>
          <a:p>
            <a:r>
              <a:rPr sz="3000" dirty="0">
                <a:solidFill>
                  <a:srgbClr val="FFFFFF"/>
                </a:solidFill>
                <a:latin typeface="Times New Roman"/>
                <a:cs typeface="Times New Roman"/>
              </a:rPr>
              <a:t>–Shiv Khera</a:t>
            </a:r>
          </a:p>
        </p:txBody>
      </p:sp>
      <p:sp>
        <p:nvSpPr>
          <p:cNvPr id="139" name="Shape 139"/>
          <p:cNvSpPr>
            <a:spLocks noGrp="1"/>
          </p:cNvSpPr>
          <p:nvPr>
            <p:ph type="body" idx="14"/>
          </p:nvPr>
        </p:nvSpPr>
        <p:spPr>
          <a:xfrm>
            <a:off x="914400" y="1676400"/>
            <a:ext cx="7358063" cy="4031873"/>
          </a:xfrm>
          <a:prstGeom prst="rect">
            <a:avLst/>
          </a:prstGeom>
        </p:spPr>
        <p:txBody>
          <a:bodyPr/>
          <a:lstStyle/>
          <a:p>
            <a:r>
              <a:rPr dirty="0" smtClean="0">
                <a:solidFill>
                  <a:srgbClr val="FFFFFF"/>
                </a:solidFill>
                <a:latin typeface="Times New Roman"/>
                <a:cs typeface="Times New Roman"/>
              </a:rPr>
              <a:t>“</a:t>
            </a:r>
            <a:r>
              <a:rPr lang="en-US" dirty="0" smtClean="0">
                <a:solidFill>
                  <a:srgbClr val="FFFFFF"/>
                </a:solidFill>
                <a:latin typeface="Times New Roman"/>
                <a:cs typeface="Times New Roman"/>
              </a:rPr>
              <a:t>I</a:t>
            </a:r>
            <a:r>
              <a:rPr dirty="0" smtClean="0">
                <a:solidFill>
                  <a:srgbClr val="FFFFFF"/>
                </a:solidFill>
                <a:latin typeface="Times New Roman"/>
                <a:cs typeface="Times New Roman"/>
              </a:rPr>
              <a:t>t </a:t>
            </a:r>
            <a:r>
              <a:rPr dirty="0">
                <a:solidFill>
                  <a:srgbClr val="FFFFFF"/>
                </a:solidFill>
                <a:latin typeface="Times New Roman"/>
                <a:cs typeface="Times New Roman"/>
              </a:rPr>
              <a:t>takes 31 days of conscious effort to make or break a habit.  </a:t>
            </a:r>
            <a:r>
              <a:rPr lang="en-US" dirty="0" smtClean="0">
                <a:solidFill>
                  <a:srgbClr val="FFFFFF"/>
                </a:solidFill>
                <a:latin typeface="Times New Roman"/>
                <a:cs typeface="Times New Roman"/>
              </a:rPr>
              <a:t>I</a:t>
            </a:r>
            <a:r>
              <a:rPr dirty="0" smtClean="0">
                <a:solidFill>
                  <a:srgbClr val="FFFFFF"/>
                </a:solidFill>
                <a:latin typeface="Times New Roman"/>
                <a:cs typeface="Times New Roman"/>
              </a:rPr>
              <a:t>f </a:t>
            </a:r>
            <a:r>
              <a:rPr lang="en-US" dirty="0" smtClean="0">
                <a:solidFill>
                  <a:srgbClr val="FFFFFF"/>
                </a:solidFill>
                <a:latin typeface="Times New Roman"/>
                <a:cs typeface="Times New Roman"/>
              </a:rPr>
              <a:t>some</a:t>
            </a:r>
            <a:r>
              <a:rPr dirty="0" smtClean="0">
                <a:solidFill>
                  <a:srgbClr val="FFFFFF"/>
                </a:solidFill>
                <a:latin typeface="Times New Roman"/>
                <a:cs typeface="Times New Roman"/>
              </a:rPr>
              <a:t>one </a:t>
            </a:r>
            <a:r>
              <a:rPr dirty="0">
                <a:solidFill>
                  <a:srgbClr val="FFFFFF"/>
                </a:solidFill>
                <a:latin typeface="Times New Roman"/>
                <a:cs typeface="Times New Roman"/>
              </a:rPr>
              <a:t>practices something consistently for 31 days, on the 32nd day it becomes a habit.  </a:t>
            </a:r>
            <a:r>
              <a:rPr lang="en-US" dirty="0" smtClean="0">
                <a:solidFill>
                  <a:srgbClr val="BEAA64"/>
                </a:solidFill>
                <a:latin typeface="Times New Roman"/>
                <a:cs typeface="Times New Roman"/>
              </a:rPr>
              <a:t>At that point, </a:t>
            </a:r>
            <a:r>
              <a:rPr lang="en-US" dirty="0">
                <a:solidFill>
                  <a:srgbClr val="BEAA64"/>
                </a:solidFill>
                <a:latin typeface="Times New Roman"/>
                <a:cs typeface="Times New Roman"/>
              </a:rPr>
              <a:t>i</a:t>
            </a:r>
            <a:r>
              <a:rPr dirty="0" smtClean="0">
                <a:solidFill>
                  <a:srgbClr val="BEAA64"/>
                </a:solidFill>
                <a:latin typeface="Times New Roman"/>
                <a:cs typeface="Times New Roman"/>
              </a:rPr>
              <a:t>nformation </a:t>
            </a:r>
            <a:r>
              <a:rPr dirty="0">
                <a:solidFill>
                  <a:srgbClr val="BEAA64"/>
                </a:solidFill>
                <a:latin typeface="Times New Roman"/>
                <a:cs typeface="Times New Roman"/>
              </a:rPr>
              <a:t>has been internalized into behavioral change, which is called transformation</a:t>
            </a:r>
            <a:r>
              <a:rPr dirty="0">
                <a:solidFill>
                  <a:srgbClr val="FFFFFF"/>
                </a:solidFill>
                <a:latin typeface="Times New Roman"/>
                <a:cs typeface="Times New Roman"/>
              </a:rPr>
              <a:t>.”</a:t>
            </a:r>
          </a:p>
          <a:p>
            <a:r>
              <a:rPr dirty="0">
                <a:solidFill>
                  <a:srgbClr val="FFFFFF"/>
                </a:solidFill>
                <a:latin typeface="Times New Roman"/>
                <a:cs typeface="Times New Roman"/>
              </a:rPr>
              <a:t> </a:t>
            </a:r>
          </a:p>
        </p:txBody>
      </p:sp>
    </p:spTree>
    <p:extLst>
      <p:ext uri="{BB962C8B-B14F-4D97-AF65-F5344CB8AC3E}">
        <p14:creationId xmlns:p14="http://schemas.microsoft.com/office/powerpoint/2010/main" val="2040540200"/>
      </p:ext>
    </p:extLst>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dirty="0" smtClean="0">
                <a:solidFill>
                  <a:srgbClr val="BEAA64"/>
                </a:solidFill>
                <a:latin typeface="Times"/>
                <a:cs typeface="Times"/>
              </a:rPr>
              <a:t>Process vs. Outcome Measures</a:t>
            </a:r>
            <a:endParaRPr lang="en-US" dirty="0" smtClean="0">
              <a:solidFill>
                <a:srgbClr val="BEAA64"/>
              </a:solidFill>
              <a:latin typeface="Times"/>
              <a:cs typeface="Times"/>
            </a:endParaRPr>
          </a:p>
        </p:txBody>
      </p:sp>
      <p:sp>
        <p:nvSpPr>
          <p:cNvPr id="20483" name="Rectangle 3"/>
          <p:cNvSpPr>
            <a:spLocks noGrp="1" noChangeArrowheads="1"/>
          </p:cNvSpPr>
          <p:nvPr>
            <p:ph idx="1"/>
          </p:nvPr>
        </p:nvSpPr>
        <p:spPr>
          <a:xfrm>
            <a:off x="304800" y="1828800"/>
            <a:ext cx="8534400" cy="4525963"/>
          </a:xfrm>
        </p:spPr>
        <p:txBody>
          <a:bodyPr/>
          <a:lstStyle/>
          <a:p>
            <a:pPr eaLnBrk="1" hangingPunct="1">
              <a:buClr>
                <a:schemeClr val="tx1"/>
              </a:buClr>
              <a:buFontTx/>
              <a:buNone/>
            </a:pPr>
            <a:r>
              <a:rPr lang="en-US" sz="3000" u="sng" dirty="0" smtClean="0">
                <a:solidFill>
                  <a:schemeClr val="bg1"/>
                </a:solidFill>
                <a:latin typeface="Times"/>
                <a:cs typeface="Times"/>
              </a:rPr>
              <a:t>Outcome Measure</a:t>
            </a:r>
            <a:r>
              <a:rPr lang="en-US" sz="3000" dirty="0" smtClean="0">
                <a:solidFill>
                  <a:schemeClr val="bg1"/>
                </a:solidFill>
                <a:latin typeface="Times"/>
                <a:cs typeface="Times"/>
              </a:rPr>
              <a:t>:  The desired safety, permanency, and well being results expected for children served by the child welfare system.</a:t>
            </a:r>
            <a:endParaRPr lang="en-US" sz="3000" dirty="0" smtClean="0">
              <a:solidFill>
                <a:schemeClr val="bg1"/>
              </a:solidFill>
              <a:latin typeface="Times"/>
              <a:cs typeface="Times"/>
            </a:endParaRPr>
          </a:p>
          <a:p>
            <a:pPr eaLnBrk="1" hangingPunct="1">
              <a:buFontTx/>
              <a:buNone/>
            </a:pPr>
            <a:endParaRPr lang="en-US" sz="3000" dirty="0" smtClean="0">
              <a:solidFill>
                <a:schemeClr val="bg1"/>
              </a:solidFill>
              <a:latin typeface="Times"/>
              <a:cs typeface="Times"/>
            </a:endParaRPr>
          </a:p>
          <a:p>
            <a:pPr eaLnBrk="1" hangingPunct="1">
              <a:buClr>
                <a:schemeClr val="tx1"/>
              </a:buClr>
              <a:buFontTx/>
              <a:buNone/>
            </a:pPr>
            <a:r>
              <a:rPr lang="en-US" sz="3000" u="sng" dirty="0" smtClean="0">
                <a:solidFill>
                  <a:schemeClr val="bg1"/>
                </a:solidFill>
                <a:latin typeface="Times"/>
                <a:cs typeface="Times"/>
              </a:rPr>
              <a:t>Process Measure:</a:t>
            </a:r>
            <a:r>
              <a:rPr lang="en-US" sz="3000" dirty="0" smtClean="0">
                <a:solidFill>
                  <a:schemeClr val="bg1"/>
                </a:solidFill>
                <a:latin typeface="Times"/>
                <a:cs typeface="Times"/>
              </a:rPr>
              <a:t> Indicate what providers </a:t>
            </a:r>
            <a:r>
              <a:rPr lang="en-US" sz="3000" dirty="0" smtClean="0">
                <a:solidFill>
                  <a:schemeClr val="bg1"/>
                </a:solidFill>
                <a:latin typeface="Times"/>
                <a:cs typeface="Times"/>
              </a:rPr>
              <a:t>do</a:t>
            </a:r>
            <a:r>
              <a:rPr lang="en-US" sz="3000" b="1" u="sng" dirty="0" smtClean="0">
                <a:solidFill>
                  <a:schemeClr val="bg1"/>
                </a:solidFill>
                <a:latin typeface="Times"/>
                <a:cs typeface="Times"/>
              </a:rPr>
              <a:t> </a:t>
            </a:r>
            <a:r>
              <a:rPr lang="en-US" sz="3000" dirty="0" smtClean="0">
                <a:solidFill>
                  <a:schemeClr val="bg1"/>
                </a:solidFill>
                <a:latin typeface="Times"/>
                <a:cs typeface="Times"/>
              </a:rPr>
              <a:t>to maintain or improve child welfare outcomes.</a:t>
            </a:r>
            <a:endParaRPr lang="en-US" sz="3000" dirty="0" smtClean="0">
              <a:solidFill>
                <a:schemeClr val="bg1"/>
              </a:solidFill>
              <a:latin typeface="Times"/>
              <a:cs typeface="Times"/>
            </a:endParaRPr>
          </a:p>
        </p:txBody>
      </p:sp>
    </p:spTree>
    <p:extLst>
      <p:ext uri="{BB962C8B-B14F-4D97-AF65-F5344CB8AC3E}">
        <p14:creationId xmlns:p14="http://schemas.microsoft.com/office/powerpoint/2010/main" val="4039469952"/>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BEAA64"/>
                </a:solidFill>
                <a:latin typeface="Times New Roman"/>
                <a:cs typeface="Times New Roman"/>
              </a:rPr>
              <a:t>Outline for Training 2</a:t>
            </a:r>
            <a:endParaRPr lang="en-US" dirty="0">
              <a:solidFill>
                <a:srgbClr val="BEAA64"/>
              </a:solidFill>
              <a:latin typeface="Times New Roman"/>
              <a:cs typeface="Times New Roman"/>
            </a:endParaRPr>
          </a:p>
        </p:txBody>
      </p:sp>
      <p:sp>
        <p:nvSpPr>
          <p:cNvPr id="3" name="Content Placeholder 2"/>
          <p:cNvSpPr>
            <a:spLocks noGrp="1"/>
          </p:cNvSpPr>
          <p:nvPr>
            <p:ph idx="1"/>
          </p:nvPr>
        </p:nvSpPr>
        <p:spPr>
          <a:xfrm>
            <a:off x="457200" y="1600200"/>
            <a:ext cx="8534400" cy="4953000"/>
          </a:xfrm>
        </p:spPr>
        <p:txBody>
          <a:bodyPr/>
          <a:lstStyle/>
          <a:p>
            <a:pPr marL="457200" indent="-457200">
              <a:buFont typeface="+mj-lt"/>
              <a:buAutoNum type="arabicPeriod"/>
            </a:pPr>
            <a:r>
              <a:rPr lang="en-US" sz="2400" dirty="0" smtClean="0">
                <a:solidFill>
                  <a:schemeClr val="bg1"/>
                </a:solidFill>
                <a:latin typeface="Times New Roman"/>
                <a:cs typeface="Times New Roman"/>
              </a:rPr>
              <a:t>Review</a:t>
            </a:r>
            <a:r>
              <a:rPr lang="en-US" sz="2400" dirty="0" smtClean="0">
                <a:solidFill>
                  <a:schemeClr val="bg1"/>
                </a:solidFill>
                <a:latin typeface="Times New Roman"/>
                <a:cs typeface="Times New Roman"/>
              </a:rPr>
              <a:t> important county goals (possibly SIP goals)</a:t>
            </a:r>
            <a:endParaRPr lang="en-US" sz="2400" dirty="0">
              <a:solidFill>
                <a:schemeClr val="bg1"/>
              </a:solidFill>
              <a:latin typeface="Times New Roman"/>
              <a:cs typeface="Times New Roman"/>
            </a:endParaRPr>
          </a:p>
          <a:p>
            <a:pPr marL="457200" indent="-457200">
              <a:buFont typeface="+mj-lt"/>
              <a:buAutoNum type="arabicPeriod"/>
            </a:pPr>
            <a:endParaRPr lang="en-US" sz="2400" b="1" dirty="0" smtClean="0">
              <a:solidFill>
                <a:schemeClr val="bg1"/>
              </a:solidFill>
              <a:latin typeface="Times New Roman"/>
              <a:cs typeface="Times New Roman"/>
            </a:endParaRPr>
          </a:p>
          <a:p>
            <a:pPr marL="457200" indent="-457200">
              <a:buFont typeface="+mj-lt"/>
              <a:buAutoNum type="arabicPeriod"/>
            </a:pPr>
            <a:r>
              <a:rPr lang="en-US" sz="2400" dirty="0" smtClean="0">
                <a:solidFill>
                  <a:schemeClr val="bg1"/>
                </a:solidFill>
                <a:latin typeface="Times New Roman"/>
                <a:cs typeface="Times New Roman"/>
              </a:rPr>
              <a:t>Explore</a:t>
            </a:r>
            <a:r>
              <a:rPr lang="en-US" sz="2400" dirty="0" smtClean="0">
                <a:solidFill>
                  <a:schemeClr val="bg1"/>
                </a:solidFill>
                <a:latin typeface="Times New Roman"/>
                <a:cs typeface="Times New Roman"/>
              </a:rPr>
              <a:t> </a:t>
            </a:r>
            <a:r>
              <a:rPr lang="en-US" sz="2400" dirty="0" smtClean="0">
                <a:solidFill>
                  <a:schemeClr val="bg1"/>
                </a:solidFill>
                <a:latin typeface="Times New Roman"/>
                <a:cs typeface="Times New Roman"/>
              </a:rPr>
              <a:t>the CCWIP website to better understand </a:t>
            </a:r>
            <a:r>
              <a:rPr lang="en-US" sz="2400" dirty="0" smtClean="0">
                <a:solidFill>
                  <a:schemeClr val="bg1"/>
                </a:solidFill>
                <a:latin typeface="Times New Roman"/>
                <a:cs typeface="Times New Roman"/>
              </a:rPr>
              <a:t>current performance and the </a:t>
            </a:r>
            <a:r>
              <a:rPr lang="en-US" sz="2400" dirty="0" smtClean="0">
                <a:solidFill>
                  <a:schemeClr val="bg1"/>
                </a:solidFill>
                <a:latin typeface="Times New Roman"/>
                <a:cs typeface="Times New Roman"/>
              </a:rPr>
              <a:t>children affected by the </a:t>
            </a:r>
            <a:r>
              <a:rPr lang="en-US" sz="2400" dirty="0" smtClean="0">
                <a:solidFill>
                  <a:schemeClr val="bg1"/>
                </a:solidFill>
                <a:latin typeface="Times New Roman"/>
                <a:cs typeface="Times New Roman"/>
              </a:rPr>
              <a:t>goals</a:t>
            </a:r>
            <a:endParaRPr lang="en-US" sz="2400" dirty="0">
              <a:solidFill>
                <a:schemeClr val="bg1"/>
              </a:solidFill>
              <a:latin typeface="Times New Roman"/>
              <a:cs typeface="Times New Roman"/>
            </a:endParaRPr>
          </a:p>
          <a:p>
            <a:pPr marL="457200" indent="-457200">
              <a:buFont typeface="+mj-lt"/>
              <a:buAutoNum type="arabicPeriod"/>
            </a:pPr>
            <a:endParaRPr lang="en-US" sz="2400" b="1" dirty="0" smtClean="0">
              <a:solidFill>
                <a:schemeClr val="bg1"/>
              </a:solidFill>
              <a:latin typeface="Times New Roman"/>
              <a:cs typeface="Times New Roman"/>
            </a:endParaRPr>
          </a:p>
          <a:p>
            <a:pPr marL="457200" indent="-457200">
              <a:buFont typeface="+mj-lt"/>
              <a:buAutoNum type="arabicPeriod"/>
            </a:pPr>
            <a:r>
              <a:rPr lang="en-US" sz="2400" dirty="0" smtClean="0">
                <a:solidFill>
                  <a:schemeClr val="bg1"/>
                </a:solidFill>
                <a:latin typeface="Times New Roman"/>
                <a:cs typeface="Times New Roman"/>
              </a:rPr>
              <a:t>Identify </a:t>
            </a:r>
            <a:r>
              <a:rPr lang="en-US" sz="2400" dirty="0" smtClean="0">
                <a:solidFill>
                  <a:schemeClr val="bg1"/>
                </a:solidFill>
                <a:latin typeface="Times New Roman"/>
                <a:cs typeface="Times New Roman"/>
              </a:rPr>
              <a:t>the features </a:t>
            </a:r>
            <a:r>
              <a:rPr lang="en-US" sz="2400" dirty="0" smtClean="0">
                <a:solidFill>
                  <a:schemeClr val="bg1"/>
                </a:solidFill>
                <a:latin typeface="Times New Roman"/>
                <a:cs typeface="Times New Roman"/>
              </a:rPr>
              <a:t>and reports contained within </a:t>
            </a:r>
            <a:r>
              <a:rPr lang="en-US" sz="2400" dirty="0" err="1" smtClean="0">
                <a:solidFill>
                  <a:schemeClr val="bg1"/>
                </a:solidFill>
                <a:latin typeface="Times New Roman"/>
                <a:cs typeface="Times New Roman"/>
              </a:rPr>
              <a:t>SafeMeasures</a:t>
            </a:r>
            <a:r>
              <a:rPr lang="en-US" sz="2400" dirty="0" smtClean="0">
                <a:solidFill>
                  <a:schemeClr val="bg1"/>
                </a:solidFill>
                <a:latin typeface="Times New Roman"/>
                <a:cs typeface="Times New Roman"/>
              </a:rPr>
              <a:t> to aid workers/supervisors in </a:t>
            </a:r>
            <a:r>
              <a:rPr lang="en-US" sz="2400" dirty="0" smtClean="0">
                <a:solidFill>
                  <a:schemeClr val="bg1"/>
                </a:solidFill>
                <a:latin typeface="Times New Roman"/>
                <a:cs typeface="Times New Roman"/>
              </a:rPr>
              <a:t>achieving the </a:t>
            </a:r>
            <a:r>
              <a:rPr lang="en-US" sz="2400" dirty="0" smtClean="0">
                <a:solidFill>
                  <a:schemeClr val="bg1"/>
                </a:solidFill>
                <a:latin typeface="Times New Roman"/>
                <a:cs typeface="Times New Roman"/>
              </a:rPr>
              <a:t>goals</a:t>
            </a:r>
            <a:endParaRPr lang="en-US" sz="2400" dirty="0">
              <a:solidFill>
                <a:schemeClr val="bg1"/>
              </a:solidFill>
              <a:latin typeface="Times New Roman"/>
              <a:cs typeface="Times New Roman"/>
            </a:endParaRPr>
          </a:p>
          <a:p>
            <a:pPr marL="457200" indent="-457200">
              <a:buFont typeface="+mj-lt"/>
              <a:buAutoNum type="arabicPeriod"/>
            </a:pPr>
            <a:endParaRPr lang="en-US" sz="2400" b="1" dirty="0">
              <a:solidFill>
                <a:schemeClr val="bg1"/>
              </a:solidFill>
              <a:latin typeface="Times New Roman"/>
              <a:cs typeface="Times New Roman"/>
            </a:endParaRPr>
          </a:p>
          <a:p>
            <a:pPr marL="457200" indent="-457200">
              <a:buFont typeface="+mj-lt"/>
              <a:buAutoNum type="arabicPeriod"/>
            </a:pPr>
            <a:r>
              <a:rPr lang="en-US" sz="2400" dirty="0" smtClean="0">
                <a:solidFill>
                  <a:schemeClr val="bg1"/>
                </a:solidFill>
                <a:latin typeface="Times New Roman"/>
                <a:cs typeface="Times New Roman"/>
              </a:rPr>
              <a:t>Modify </a:t>
            </a:r>
            <a:r>
              <a:rPr lang="en-US" sz="2400" dirty="0" err="1" smtClean="0">
                <a:solidFill>
                  <a:schemeClr val="bg1"/>
                </a:solidFill>
                <a:latin typeface="Times New Roman"/>
                <a:cs typeface="Times New Roman"/>
              </a:rPr>
              <a:t>SafeMeasures</a:t>
            </a:r>
            <a:r>
              <a:rPr lang="en-US" sz="2400" dirty="0" smtClean="0">
                <a:solidFill>
                  <a:schemeClr val="bg1"/>
                </a:solidFill>
                <a:latin typeface="Times New Roman"/>
                <a:cs typeface="Times New Roman"/>
              </a:rPr>
              <a:t> to keep on top of these </a:t>
            </a:r>
            <a:r>
              <a:rPr lang="en-US" sz="2400" dirty="0" smtClean="0">
                <a:solidFill>
                  <a:schemeClr val="bg1"/>
                </a:solidFill>
                <a:latin typeface="Times New Roman"/>
                <a:cs typeface="Times New Roman"/>
              </a:rPr>
              <a:t>features</a:t>
            </a:r>
            <a:endParaRPr lang="en-US" sz="2400" dirty="0">
              <a:solidFill>
                <a:schemeClr val="bg1"/>
              </a:solidFill>
              <a:latin typeface="Times New Roman"/>
              <a:cs typeface="Times New Roman"/>
            </a:endParaRPr>
          </a:p>
          <a:p>
            <a:pPr marL="457200" indent="-457200">
              <a:buFont typeface="+mj-lt"/>
              <a:buAutoNum type="arabicPeriod"/>
            </a:pPr>
            <a:endParaRPr lang="en-US" sz="2400" b="1" dirty="0" smtClean="0">
              <a:solidFill>
                <a:schemeClr val="bg1"/>
              </a:solidFill>
              <a:latin typeface="Times New Roman"/>
              <a:cs typeface="Times New Roman"/>
            </a:endParaRPr>
          </a:p>
          <a:p>
            <a:pPr marL="457200" indent="-457200">
              <a:buFont typeface="+mj-lt"/>
              <a:buAutoNum type="arabicPeriod"/>
            </a:pPr>
            <a:r>
              <a:rPr lang="en-US" sz="2400" dirty="0" smtClean="0">
                <a:solidFill>
                  <a:schemeClr val="bg1"/>
                </a:solidFill>
                <a:latin typeface="Times New Roman"/>
                <a:cs typeface="Times New Roman"/>
              </a:rPr>
              <a:t>Make a plan for </a:t>
            </a:r>
            <a:r>
              <a:rPr lang="en-US" sz="2400" dirty="0" smtClean="0">
                <a:solidFill>
                  <a:schemeClr val="bg1"/>
                </a:solidFill>
                <a:latin typeface="Times New Roman"/>
                <a:cs typeface="Times New Roman"/>
              </a:rPr>
              <a:t>regular use of CCWIP and </a:t>
            </a:r>
            <a:r>
              <a:rPr lang="en-US" sz="2400" dirty="0" err="1" smtClean="0">
                <a:solidFill>
                  <a:schemeClr val="bg1"/>
                </a:solidFill>
                <a:latin typeface="Times New Roman"/>
                <a:cs typeface="Times New Roman"/>
              </a:rPr>
              <a:t>SafeMeasures</a:t>
            </a:r>
            <a:endParaRPr lang="en-US" sz="2400" dirty="0">
              <a:solidFill>
                <a:schemeClr val="bg1"/>
              </a:solidFill>
              <a:latin typeface="Times New Roman"/>
              <a:cs typeface="Times New Roman"/>
            </a:endParaRPr>
          </a:p>
        </p:txBody>
      </p:sp>
      <p:sp>
        <p:nvSpPr>
          <p:cNvPr id="9" name="Slide Number Placeholder 8"/>
          <p:cNvSpPr>
            <a:spLocks noGrp="1"/>
          </p:cNvSpPr>
          <p:nvPr>
            <p:ph type="sldNum" sz="quarter" idx="12"/>
          </p:nvPr>
        </p:nvSpPr>
        <p:spPr/>
        <p:txBody>
          <a:bodyPr/>
          <a:lstStyle/>
          <a:p>
            <a:fld id="{4104C4B3-1342-4D3D-8426-5A37ABA9DDD3}" type="slidenum">
              <a:rPr lang="en-US" smtClean="0"/>
              <a:pPr/>
              <a:t>21</a:t>
            </a:fld>
            <a:endParaRPr lang="en-US" dirty="0"/>
          </a:p>
        </p:txBody>
      </p:sp>
    </p:spTree>
    <p:extLst>
      <p:ext uri="{BB962C8B-B14F-4D97-AF65-F5344CB8AC3E}">
        <p14:creationId xmlns:p14="http://schemas.microsoft.com/office/powerpoint/2010/main" val="2235330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74638"/>
            <a:ext cx="8229600" cy="1143000"/>
          </a:xfrm>
          <a:prstGeom prst="rect">
            <a:avLst/>
          </a:prstGeom>
        </p:spPr>
        <p:txBody>
          <a:bodyPr>
            <a:noAutofit/>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dirty="0" smtClean="0">
                <a:solidFill>
                  <a:srgbClr val="BEAA64"/>
                </a:solidFill>
                <a:latin typeface="Times"/>
                <a:cs typeface="Times"/>
              </a:rPr>
              <a:t>Safe Measures Navigation &amp; Help</a:t>
            </a:r>
            <a:endParaRPr lang="en-US" dirty="0">
              <a:solidFill>
                <a:srgbClr val="BEAA64"/>
              </a:solidFill>
              <a:latin typeface="Times"/>
              <a:cs typeface="Times"/>
            </a:endParaRPr>
          </a:p>
        </p:txBody>
      </p:sp>
      <p:sp>
        <p:nvSpPr>
          <p:cNvPr id="6" name="TextBox 5"/>
          <p:cNvSpPr txBox="1"/>
          <p:nvPr/>
        </p:nvSpPr>
        <p:spPr>
          <a:xfrm>
            <a:off x="457200" y="5715000"/>
            <a:ext cx="8907780" cy="369332"/>
          </a:xfrm>
          <a:prstGeom prst="rect">
            <a:avLst/>
          </a:prstGeom>
          <a:noFill/>
        </p:spPr>
        <p:txBody>
          <a:bodyPr wrap="square" rtlCol="0">
            <a:spAutoFit/>
          </a:bodyPr>
          <a:lstStyle/>
          <a:p>
            <a:r>
              <a:rPr lang="en-US" dirty="0">
                <a:solidFill>
                  <a:schemeClr val="bg1"/>
                </a:solidFill>
                <a:latin typeface="Times New Roman" panose="02020603050405020304" pitchFamily="18" charset="0"/>
                <a:cs typeface="Times New Roman" panose="02020603050405020304" pitchFamily="18" charset="0"/>
              </a:rPr>
              <a:t>Source: https://app.safemeasures.org/Content/tutorials/common/SM51%20icons.png</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307731"/>
            <a:ext cx="8253518" cy="4254870"/>
          </a:xfrm>
          <a:prstGeom prst="rect">
            <a:avLst/>
          </a:prstGeom>
        </p:spPr>
      </p:pic>
    </p:spTree>
    <p:extLst>
      <p:ext uri="{BB962C8B-B14F-4D97-AF65-F5344CB8AC3E}">
        <p14:creationId xmlns:p14="http://schemas.microsoft.com/office/powerpoint/2010/main" val="42710733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74638"/>
            <a:ext cx="8229600" cy="1143000"/>
          </a:xfrm>
          <a:prstGeom prst="rect">
            <a:avLst/>
          </a:prstGeom>
        </p:spPr>
        <p:txBody>
          <a:bodyPr>
            <a:noAutofit/>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dirty="0" smtClean="0">
                <a:solidFill>
                  <a:srgbClr val="BEAA64"/>
                </a:solidFill>
                <a:latin typeface="Times"/>
                <a:cs typeface="Times"/>
              </a:rPr>
              <a:t>Filters</a:t>
            </a:r>
            <a:endParaRPr lang="en-US" dirty="0">
              <a:solidFill>
                <a:srgbClr val="BEAA64"/>
              </a:solidFill>
              <a:latin typeface="Times"/>
              <a:cs typeface="Times"/>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1417638"/>
            <a:ext cx="8458200" cy="4481540"/>
          </a:xfrm>
          <a:prstGeom prst="rect">
            <a:avLst/>
          </a:prstGeom>
        </p:spPr>
      </p:pic>
      <p:cxnSp>
        <p:nvCxnSpPr>
          <p:cNvPr id="5" name="Straight Arrow Connector 4"/>
          <p:cNvCxnSpPr/>
          <p:nvPr/>
        </p:nvCxnSpPr>
        <p:spPr>
          <a:xfrm flipV="1">
            <a:off x="4953000" y="2209800"/>
            <a:ext cx="0" cy="76200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7772400" y="1676400"/>
            <a:ext cx="10668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39819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74638"/>
            <a:ext cx="8229600" cy="1143000"/>
          </a:xfrm>
          <a:prstGeom prst="rect">
            <a:avLst/>
          </a:prstGeom>
        </p:spPr>
        <p:txBody>
          <a:bodyPr>
            <a:noAutofit/>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dirty="0" smtClean="0">
                <a:solidFill>
                  <a:srgbClr val="BEAA64"/>
                </a:solidFill>
                <a:latin typeface="Times"/>
                <a:cs typeface="Times"/>
              </a:rPr>
              <a:t>Subsets</a:t>
            </a:r>
            <a:endParaRPr lang="en-US" dirty="0">
              <a:solidFill>
                <a:srgbClr val="BEAA64"/>
              </a:solidFill>
              <a:latin typeface="Times"/>
              <a:cs typeface="Times"/>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7398" y="1295401"/>
            <a:ext cx="8762945" cy="4648199"/>
          </a:xfrm>
          <a:prstGeom prst="rect">
            <a:avLst/>
          </a:prstGeom>
        </p:spPr>
      </p:pic>
      <p:cxnSp>
        <p:nvCxnSpPr>
          <p:cNvPr id="6" name="Straight Arrow Connector 5"/>
          <p:cNvCxnSpPr/>
          <p:nvPr/>
        </p:nvCxnSpPr>
        <p:spPr>
          <a:xfrm flipV="1">
            <a:off x="5715000" y="2057400"/>
            <a:ext cx="0" cy="83820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7924800" y="1491563"/>
            <a:ext cx="999343"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62275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74638"/>
            <a:ext cx="8229600" cy="1143000"/>
          </a:xfrm>
          <a:prstGeom prst="rect">
            <a:avLst/>
          </a:prstGeom>
        </p:spPr>
        <p:txBody>
          <a:bodyPr>
            <a:noAutofit/>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dirty="0" smtClean="0">
                <a:solidFill>
                  <a:srgbClr val="BEAA64"/>
                </a:solidFill>
                <a:latin typeface="Times"/>
                <a:cs typeface="Times"/>
              </a:rPr>
              <a:t>Crosstab &amp; Full List</a:t>
            </a:r>
            <a:endParaRPr lang="en-US" dirty="0">
              <a:solidFill>
                <a:srgbClr val="BEAA64"/>
              </a:solidFill>
              <a:latin typeface="Times"/>
              <a:cs typeface="Times"/>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1417639"/>
            <a:ext cx="8700566" cy="4144961"/>
          </a:xfrm>
          <a:prstGeom prst="rect">
            <a:avLst/>
          </a:prstGeom>
        </p:spPr>
      </p:pic>
      <p:cxnSp>
        <p:nvCxnSpPr>
          <p:cNvPr id="6" name="Straight Arrow Connector 5"/>
          <p:cNvCxnSpPr/>
          <p:nvPr/>
        </p:nvCxnSpPr>
        <p:spPr>
          <a:xfrm flipH="1">
            <a:off x="1066800" y="3200400"/>
            <a:ext cx="641888" cy="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1066800" y="3505200"/>
            <a:ext cx="641888" cy="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7902054" y="1676400"/>
            <a:ext cx="1004366"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13666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74638"/>
            <a:ext cx="8229600" cy="1143000"/>
          </a:xfrm>
          <a:prstGeom prst="rect">
            <a:avLst/>
          </a:prstGeom>
        </p:spPr>
        <p:txBody>
          <a:bodyPr>
            <a:noAutofit/>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dirty="0" smtClean="0">
                <a:solidFill>
                  <a:srgbClr val="BEAA64"/>
                </a:solidFill>
                <a:latin typeface="Times"/>
                <a:cs typeface="Times"/>
              </a:rPr>
              <a:t>Creating a Favorite</a:t>
            </a:r>
            <a:endParaRPr lang="en-US" dirty="0">
              <a:solidFill>
                <a:srgbClr val="BEAA64"/>
              </a:solidFill>
              <a:latin typeface="Times"/>
              <a:cs typeface="Times"/>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219200"/>
            <a:ext cx="9144000" cy="5293002"/>
          </a:xfrm>
          <a:prstGeom prst="rect">
            <a:avLst/>
          </a:prstGeom>
        </p:spPr>
      </p:pic>
      <p:cxnSp>
        <p:nvCxnSpPr>
          <p:cNvPr id="9" name="Straight Arrow Connector 8"/>
          <p:cNvCxnSpPr/>
          <p:nvPr/>
        </p:nvCxnSpPr>
        <p:spPr>
          <a:xfrm flipV="1">
            <a:off x="6934200" y="2133600"/>
            <a:ext cx="0" cy="60960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3" name="Right Brace 12"/>
          <p:cNvSpPr/>
          <p:nvPr/>
        </p:nvSpPr>
        <p:spPr>
          <a:xfrm rot="5400000">
            <a:off x="4619625" y="1714016"/>
            <a:ext cx="590550" cy="1295400"/>
          </a:xfrm>
          <a:prstGeom prst="rightBrace">
            <a:avLst/>
          </a:prstGeom>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TextBox 13"/>
          <p:cNvSpPr txBox="1"/>
          <p:nvPr/>
        </p:nvSpPr>
        <p:spPr>
          <a:xfrm>
            <a:off x="4114800" y="2656991"/>
            <a:ext cx="1828800" cy="830997"/>
          </a:xfrm>
          <a:prstGeom prst="rect">
            <a:avLst/>
          </a:prstGeom>
          <a:noFill/>
        </p:spPr>
        <p:txBody>
          <a:bodyPr wrap="square" rtlCol="0">
            <a:spAutoFit/>
          </a:bodyPr>
          <a:lstStyle/>
          <a:p>
            <a:r>
              <a:rPr lang="en-US" sz="1600" dirty="0" smtClean="0">
                <a:solidFill>
                  <a:srgbClr val="C00000"/>
                </a:solidFill>
                <a:latin typeface="Times New Roman" panose="02020603050405020304" pitchFamily="18" charset="0"/>
                <a:cs typeface="Times New Roman" panose="02020603050405020304" pitchFamily="18" charset="0"/>
              </a:rPr>
              <a:t>Make sure you set your filters &amp; subsets first!</a:t>
            </a:r>
            <a:endParaRPr lang="en-US" sz="1600" dirty="0">
              <a:solidFill>
                <a:srgbClr val="C0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8077200" y="1417638"/>
            <a:ext cx="990600" cy="2587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08735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74638"/>
            <a:ext cx="8229600" cy="1143000"/>
          </a:xfrm>
          <a:prstGeom prst="rect">
            <a:avLst/>
          </a:prstGeom>
        </p:spPr>
        <p:txBody>
          <a:bodyPr>
            <a:noAutofit/>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dirty="0" smtClean="0">
                <a:solidFill>
                  <a:srgbClr val="BEAA64"/>
                </a:solidFill>
                <a:latin typeface="Times"/>
                <a:cs typeface="Times"/>
              </a:rPr>
              <a:t>Key </a:t>
            </a:r>
            <a:r>
              <a:rPr lang="en-US" dirty="0" err="1" smtClean="0">
                <a:solidFill>
                  <a:srgbClr val="BEAA64"/>
                </a:solidFill>
                <a:latin typeface="Times"/>
                <a:cs typeface="Times"/>
              </a:rPr>
              <a:t>SafeMeasures</a:t>
            </a:r>
            <a:r>
              <a:rPr lang="en-US" dirty="0" smtClean="0">
                <a:solidFill>
                  <a:srgbClr val="BEAA64"/>
                </a:solidFill>
                <a:latin typeface="Times"/>
                <a:cs typeface="Times"/>
              </a:rPr>
              <a:t> Features</a:t>
            </a:r>
            <a:endParaRPr lang="en-US" dirty="0">
              <a:solidFill>
                <a:srgbClr val="BEAA64"/>
              </a:solidFill>
              <a:latin typeface="Times"/>
              <a:cs typeface="Times"/>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1143000"/>
            <a:ext cx="8752997" cy="5104836"/>
          </a:xfrm>
          <a:prstGeom prst="rect">
            <a:avLst/>
          </a:prstGeom>
        </p:spPr>
      </p:pic>
      <p:sp>
        <p:nvSpPr>
          <p:cNvPr id="7" name="Rectangle 6"/>
          <p:cNvSpPr/>
          <p:nvPr/>
        </p:nvSpPr>
        <p:spPr>
          <a:xfrm>
            <a:off x="134202" y="1600200"/>
            <a:ext cx="1694597" cy="12192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555430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74638"/>
            <a:ext cx="8229600" cy="1143000"/>
          </a:xfrm>
          <a:prstGeom prst="rect">
            <a:avLst/>
          </a:prstGeom>
        </p:spPr>
        <p:txBody>
          <a:bodyPr>
            <a:noAutofit/>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dirty="0" smtClean="0">
                <a:solidFill>
                  <a:srgbClr val="BEAA64"/>
                </a:solidFill>
                <a:latin typeface="Times"/>
                <a:cs typeface="Times"/>
              </a:rPr>
              <a:t>Additional </a:t>
            </a:r>
            <a:r>
              <a:rPr lang="en-US" dirty="0" err="1" smtClean="0">
                <a:solidFill>
                  <a:srgbClr val="BEAA64"/>
                </a:solidFill>
                <a:latin typeface="Times"/>
                <a:cs typeface="Times"/>
              </a:rPr>
              <a:t>SafeMeasures</a:t>
            </a:r>
            <a:r>
              <a:rPr lang="en-US" dirty="0" smtClean="0">
                <a:solidFill>
                  <a:srgbClr val="BEAA64"/>
                </a:solidFill>
                <a:latin typeface="Times"/>
                <a:cs typeface="Times"/>
              </a:rPr>
              <a:t> Lists</a:t>
            </a:r>
            <a:endParaRPr lang="en-US" dirty="0">
              <a:solidFill>
                <a:srgbClr val="BEAA64"/>
              </a:solidFill>
              <a:latin typeface="Times"/>
              <a:cs typeface="Times"/>
            </a:endParaRPr>
          </a:p>
        </p:txBody>
      </p:sp>
      <p:sp>
        <p:nvSpPr>
          <p:cNvPr id="5" name="TextBox 4"/>
          <p:cNvSpPr txBox="1"/>
          <p:nvPr/>
        </p:nvSpPr>
        <p:spPr>
          <a:xfrm>
            <a:off x="2501238" y="1076800"/>
            <a:ext cx="6642762" cy="1846659"/>
          </a:xfrm>
          <a:prstGeom prst="rect">
            <a:avLst/>
          </a:prstGeom>
          <a:noFill/>
        </p:spPr>
        <p:txBody>
          <a:bodyPr wrap="square" rtlCol="0">
            <a:spAutoFit/>
          </a:bodyPr>
          <a:lstStyle/>
          <a:p>
            <a:r>
              <a:rPr lang="en-US" sz="1600" dirty="0" smtClean="0">
                <a:solidFill>
                  <a:srgbClr val="BEAA64"/>
                </a:solidFill>
                <a:latin typeface="Times New Roman" panose="02020603050405020304" pitchFamily="18" charset="0"/>
                <a:cs typeface="Times New Roman" panose="02020603050405020304" pitchFamily="18" charset="0"/>
              </a:rPr>
              <a:t>My Dashboard: Favorites, Alerts, Recommendations</a:t>
            </a:r>
          </a:p>
          <a:p>
            <a:r>
              <a:rPr lang="en-US" sz="1600" dirty="0" smtClean="0">
                <a:solidFill>
                  <a:srgbClr val="BEAA64"/>
                </a:solidFill>
                <a:latin typeface="Times New Roman" panose="02020603050405020304" pitchFamily="18" charset="0"/>
                <a:cs typeface="Times New Roman" panose="02020603050405020304" pitchFamily="18" charset="0"/>
              </a:rPr>
              <a:t>My Upcoming </a:t>
            </a:r>
            <a:r>
              <a:rPr lang="en-US" sz="1600" dirty="0">
                <a:solidFill>
                  <a:srgbClr val="BEAA64"/>
                </a:solidFill>
                <a:latin typeface="Times New Roman" panose="02020603050405020304" pitchFamily="18" charset="0"/>
                <a:cs typeface="Times New Roman" panose="02020603050405020304" pitchFamily="18" charset="0"/>
              </a:rPr>
              <a:t>Work</a:t>
            </a:r>
            <a:r>
              <a:rPr lang="en-US" sz="1600" dirty="0" smtClean="0">
                <a:solidFill>
                  <a:srgbClr val="BEAA64"/>
                </a:solidFill>
                <a:latin typeface="Times New Roman" panose="02020603050405020304" pitchFamily="18" charset="0"/>
                <a:cs typeface="Times New Roman" panose="02020603050405020304" pitchFamily="18" charset="0"/>
              </a:rPr>
              <a:t>: Stay On Top of Your Caseload</a:t>
            </a:r>
          </a:p>
          <a:p>
            <a:r>
              <a:rPr lang="en-US" sz="1600" dirty="0" smtClean="0">
                <a:solidFill>
                  <a:srgbClr val="BEAA64"/>
                </a:solidFill>
                <a:latin typeface="Times New Roman" panose="02020603050405020304" pitchFamily="18" charset="0"/>
                <a:cs typeface="Times New Roman" panose="02020603050405020304" pitchFamily="18" charset="0"/>
              </a:rPr>
              <a:t>My Unit’s Upcoming Work: Be Aware of Problems</a:t>
            </a:r>
          </a:p>
          <a:p>
            <a:endParaRPr lang="en-US" sz="900" dirty="0" smtClean="0">
              <a:solidFill>
                <a:srgbClr val="BEAA64"/>
              </a:solidFill>
              <a:latin typeface="Times New Roman" panose="02020603050405020304" pitchFamily="18" charset="0"/>
              <a:cs typeface="Times New Roman" panose="02020603050405020304" pitchFamily="18" charset="0"/>
            </a:endParaRPr>
          </a:p>
          <a:p>
            <a:r>
              <a:rPr lang="en-US" sz="1600" dirty="0" smtClean="0">
                <a:solidFill>
                  <a:srgbClr val="BEAA64"/>
                </a:solidFill>
                <a:latin typeface="Times New Roman" panose="02020603050405020304" pitchFamily="18" charset="0"/>
                <a:cs typeface="Times New Roman" panose="02020603050405020304" pitchFamily="18" charset="0"/>
              </a:rPr>
              <a:t>Calendars</a:t>
            </a:r>
          </a:p>
          <a:p>
            <a:endParaRPr lang="en-US" sz="900" dirty="0" smtClean="0">
              <a:solidFill>
                <a:srgbClr val="BEAA64"/>
              </a:solidFill>
              <a:latin typeface="Times New Roman" panose="02020603050405020304" pitchFamily="18" charset="0"/>
              <a:cs typeface="Times New Roman" panose="02020603050405020304" pitchFamily="18" charset="0"/>
            </a:endParaRPr>
          </a:p>
          <a:p>
            <a:r>
              <a:rPr lang="en-US" sz="1600" dirty="0" smtClean="0">
                <a:solidFill>
                  <a:srgbClr val="BEAA64"/>
                </a:solidFill>
                <a:latin typeface="Times New Roman" panose="02020603050405020304" pitchFamily="18" charset="0"/>
                <a:cs typeface="Times New Roman" panose="02020603050405020304" pitchFamily="18" charset="0"/>
              </a:rPr>
              <a:t>County Measures: Outcomes &amp; Process Measures Pre-Selected with NCCD</a:t>
            </a:r>
          </a:p>
          <a:p>
            <a:r>
              <a:rPr lang="en-US" sz="1600" dirty="0" smtClean="0">
                <a:solidFill>
                  <a:srgbClr val="BEAA64"/>
                </a:solidFill>
                <a:latin typeface="Times New Roman" panose="02020603050405020304" pitchFamily="18" charset="0"/>
                <a:cs typeface="Times New Roman" panose="02020603050405020304" pitchFamily="18" charset="0"/>
              </a:rPr>
              <a:t>Well-Being Project: Dashboard and Trend Graphs</a:t>
            </a:r>
            <a:endParaRPr lang="en-US" sz="1600" dirty="0">
              <a:solidFill>
                <a:srgbClr val="BEAA64"/>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2481918" y="2956714"/>
            <a:ext cx="6317274" cy="338554"/>
          </a:xfrm>
          <a:prstGeom prst="rect">
            <a:avLst/>
          </a:prstGeom>
          <a:noFill/>
        </p:spPr>
        <p:txBody>
          <a:bodyPr wrap="square" rtlCol="0">
            <a:spAutoFit/>
          </a:bodyPr>
          <a:lstStyle/>
          <a:p>
            <a:r>
              <a:rPr lang="en-US" sz="1600" dirty="0" smtClean="0">
                <a:solidFill>
                  <a:schemeClr val="bg1"/>
                </a:solidFill>
                <a:latin typeface="Times New Roman" panose="02020603050405020304" pitchFamily="18" charset="0"/>
                <a:cs typeface="Times New Roman" panose="02020603050405020304" pitchFamily="18" charset="0"/>
              </a:rPr>
              <a:t>Major reports that have been used for 10 years and still receive a lot of use</a:t>
            </a:r>
            <a:endParaRPr lang="en-US" sz="1600" dirty="0">
              <a:solidFill>
                <a:schemeClr val="bg1"/>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2467403" y="3255835"/>
            <a:ext cx="6317274" cy="338554"/>
          </a:xfrm>
          <a:prstGeom prst="rect">
            <a:avLst/>
          </a:prstGeom>
          <a:noFill/>
        </p:spPr>
        <p:txBody>
          <a:bodyPr wrap="square" rtlCol="0">
            <a:spAutoFit/>
          </a:bodyPr>
          <a:lstStyle/>
          <a:p>
            <a:r>
              <a:rPr lang="en-US" sz="1600" dirty="0" smtClean="0">
                <a:solidFill>
                  <a:schemeClr val="bg1"/>
                </a:solidFill>
                <a:latin typeface="Times New Roman" panose="02020603050405020304" pitchFamily="18" charset="0"/>
                <a:cs typeface="Times New Roman" panose="02020603050405020304" pitchFamily="18" charset="0"/>
              </a:rPr>
              <a:t>Reports from CFSR 2 &amp; CFSR 3 &amp; Statewide Measures </a:t>
            </a:r>
            <a:endParaRPr lang="en-US" sz="1600" dirty="0">
              <a:solidFill>
                <a:schemeClr val="bg1"/>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2444454" y="3566074"/>
            <a:ext cx="6317274" cy="338554"/>
          </a:xfrm>
          <a:prstGeom prst="rect">
            <a:avLst/>
          </a:prstGeom>
          <a:noFill/>
        </p:spPr>
        <p:txBody>
          <a:bodyPr wrap="square" rtlCol="0">
            <a:spAutoFit/>
          </a:bodyPr>
          <a:lstStyle/>
          <a:p>
            <a:r>
              <a:rPr lang="en-US" sz="1600" dirty="0" smtClean="0">
                <a:solidFill>
                  <a:schemeClr val="bg1"/>
                </a:solidFill>
                <a:latin typeface="Times New Roman" panose="02020603050405020304" pitchFamily="18" charset="0"/>
                <a:cs typeface="Times New Roman" panose="02020603050405020304" pitchFamily="18" charset="0"/>
              </a:rPr>
              <a:t>Safety, Risk, and Strengths/Needs (Case Plan) Assessments</a:t>
            </a:r>
            <a:endParaRPr lang="en-US" sz="1600" dirty="0">
              <a:solidFill>
                <a:schemeClr val="bg1"/>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2453553" y="3876312"/>
            <a:ext cx="6317274" cy="338554"/>
          </a:xfrm>
          <a:prstGeom prst="rect">
            <a:avLst/>
          </a:prstGeom>
          <a:noFill/>
        </p:spPr>
        <p:txBody>
          <a:bodyPr wrap="square" rtlCol="0">
            <a:spAutoFit/>
          </a:bodyPr>
          <a:lstStyle/>
          <a:p>
            <a:r>
              <a:rPr lang="en-US" sz="1600" dirty="0" smtClean="0">
                <a:solidFill>
                  <a:schemeClr val="bg1"/>
                </a:solidFill>
                <a:latin typeface="Times New Roman" panose="02020603050405020304" pitchFamily="18" charset="0"/>
                <a:cs typeface="Times New Roman" panose="02020603050405020304" pitchFamily="18" charset="0"/>
              </a:rPr>
              <a:t>Outdated and rarely used - these features can be accessed via the reports</a:t>
            </a:r>
            <a:endParaRPr lang="en-US" sz="1600" dirty="0">
              <a:solidFill>
                <a:schemeClr val="bg1"/>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2455827" y="4199710"/>
            <a:ext cx="6317274" cy="338554"/>
          </a:xfrm>
          <a:prstGeom prst="rect">
            <a:avLst/>
          </a:prstGeom>
          <a:noFill/>
        </p:spPr>
        <p:txBody>
          <a:bodyPr wrap="square" rtlCol="0">
            <a:spAutoFit/>
          </a:bodyPr>
          <a:lstStyle/>
          <a:p>
            <a:r>
              <a:rPr lang="en-US" sz="1600" dirty="0" smtClean="0">
                <a:solidFill>
                  <a:schemeClr val="bg1"/>
                </a:solidFill>
                <a:latin typeface="Times New Roman" panose="02020603050405020304" pitchFamily="18" charset="0"/>
                <a:cs typeface="Times New Roman" panose="02020603050405020304" pitchFamily="18" charset="0"/>
              </a:rPr>
              <a:t>Ancillary reports that may be useful</a:t>
            </a:r>
            <a:endParaRPr lang="en-US" sz="1600" dirty="0">
              <a:solidFill>
                <a:schemeClr val="bg1"/>
              </a:solidFill>
              <a:latin typeface="Times New Roman" panose="02020603050405020304" pitchFamily="18" charset="0"/>
              <a:cs typeface="Times New Roman" panose="02020603050405020304" pitchFamily="18" charset="0"/>
            </a:endParaRPr>
          </a:p>
        </p:txBody>
      </p:sp>
      <p:sp>
        <p:nvSpPr>
          <p:cNvPr id="18" name="TextBox 17"/>
          <p:cNvSpPr txBox="1"/>
          <p:nvPr/>
        </p:nvSpPr>
        <p:spPr>
          <a:xfrm>
            <a:off x="2472887" y="4523108"/>
            <a:ext cx="6317274" cy="338554"/>
          </a:xfrm>
          <a:prstGeom prst="rect">
            <a:avLst/>
          </a:prstGeom>
          <a:noFill/>
        </p:spPr>
        <p:txBody>
          <a:bodyPr wrap="square" rtlCol="0">
            <a:spAutoFit/>
          </a:bodyPr>
          <a:lstStyle/>
          <a:p>
            <a:r>
              <a:rPr lang="en-US" sz="1600" dirty="0" smtClean="0">
                <a:solidFill>
                  <a:schemeClr val="bg1"/>
                </a:solidFill>
                <a:latin typeface="Times New Roman" panose="02020603050405020304" pitchFamily="18" charset="0"/>
                <a:cs typeface="Times New Roman" panose="02020603050405020304" pitchFamily="18" charset="0"/>
              </a:rPr>
              <a:t>Includes measures relevant to probation-supervised caseloads only</a:t>
            </a:r>
            <a:endParaRPr lang="en-US" sz="1600" dirty="0">
              <a:solidFill>
                <a:schemeClr val="bg1"/>
              </a:solidFill>
              <a:latin typeface="Times New Roman" panose="02020603050405020304" pitchFamily="18" charset="0"/>
              <a:cs typeface="Times New Roman" panose="02020603050405020304" pitchFamily="18" charset="0"/>
            </a:endParaRPr>
          </a:p>
        </p:txBody>
      </p:sp>
      <p:sp>
        <p:nvSpPr>
          <p:cNvPr id="19" name="TextBox 18"/>
          <p:cNvSpPr txBox="1"/>
          <p:nvPr/>
        </p:nvSpPr>
        <p:spPr>
          <a:xfrm>
            <a:off x="2490352" y="4856992"/>
            <a:ext cx="6317274" cy="338554"/>
          </a:xfrm>
          <a:prstGeom prst="rect">
            <a:avLst/>
          </a:prstGeom>
          <a:noFill/>
        </p:spPr>
        <p:txBody>
          <a:bodyPr wrap="square" rtlCol="0">
            <a:spAutoFit/>
          </a:bodyPr>
          <a:lstStyle/>
          <a:p>
            <a:r>
              <a:rPr lang="en-US" sz="1600" dirty="0" smtClean="0">
                <a:solidFill>
                  <a:schemeClr val="bg1"/>
                </a:solidFill>
                <a:latin typeface="Times New Roman" panose="02020603050405020304" pitchFamily="18" charset="0"/>
                <a:cs typeface="Times New Roman" panose="02020603050405020304" pitchFamily="18" charset="0"/>
              </a:rPr>
              <a:t>New measures that address new state initiatives (e.g., CCR and RFA)</a:t>
            </a:r>
            <a:endParaRPr lang="en-US" sz="1600" dirty="0">
              <a:solidFill>
                <a:schemeClr val="bg1"/>
              </a:solidFill>
              <a:latin typeface="Times New Roman" panose="02020603050405020304" pitchFamily="18" charset="0"/>
              <a:cs typeface="Times New Roman" panose="02020603050405020304" pitchFamily="18" charset="0"/>
            </a:endParaRPr>
          </a:p>
        </p:txBody>
      </p:sp>
      <p:sp>
        <p:nvSpPr>
          <p:cNvPr id="20" name="TextBox 19"/>
          <p:cNvSpPr txBox="1"/>
          <p:nvPr/>
        </p:nvSpPr>
        <p:spPr>
          <a:xfrm>
            <a:off x="2467403" y="5217195"/>
            <a:ext cx="6317274" cy="338554"/>
          </a:xfrm>
          <a:prstGeom prst="rect">
            <a:avLst/>
          </a:prstGeom>
          <a:noFill/>
        </p:spPr>
        <p:txBody>
          <a:bodyPr wrap="square" rtlCol="0">
            <a:spAutoFit/>
          </a:bodyPr>
          <a:lstStyle/>
          <a:p>
            <a:r>
              <a:rPr lang="en-US" sz="1600" dirty="0" smtClean="0">
                <a:solidFill>
                  <a:schemeClr val="bg1"/>
                </a:solidFill>
                <a:latin typeface="Times New Roman" panose="02020603050405020304" pitchFamily="18" charset="0"/>
                <a:cs typeface="Times New Roman" panose="02020603050405020304" pitchFamily="18" charset="0"/>
              </a:rPr>
              <a:t>Reports that are reported quarterly in addition to monthly</a:t>
            </a:r>
            <a:endParaRPr lang="en-US" sz="1600" dirty="0">
              <a:solidFill>
                <a:schemeClr val="bg1"/>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66800"/>
            <a:ext cx="2519381" cy="5791199"/>
          </a:xfrm>
          <a:prstGeom prst="rect">
            <a:avLst/>
          </a:prstGeom>
        </p:spPr>
      </p:pic>
      <p:sp>
        <p:nvSpPr>
          <p:cNvPr id="21" name="TextBox 20"/>
          <p:cNvSpPr txBox="1"/>
          <p:nvPr/>
        </p:nvSpPr>
        <p:spPr>
          <a:xfrm>
            <a:off x="2462597" y="5508117"/>
            <a:ext cx="6317274" cy="338554"/>
          </a:xfrm>
          <a:prstGeom prst="rect">
            <a:avLst/>
          </a:prstGeom>
          <a:noFill/>
        </p:spPr>
        <p:txBody>
          <a:bodyPr wrap="square" rtlCol="0">
            <a:spAutoFit/>
          </a:bodyPr>
          <a:lstStyle/>
          <a:p>
            <a:r>
              <a:rPr lang="en-US" sz="1600" dirty="0" smtClean="0">
                <a:solidFill>
                  <a:schemeClr val="bg1"/>
                </a:solidFill>
                <a:latin typeface="Times New Roman" panose="02020603050405020304" pitchFamily="18" charset="0"/>
                <a:cs typeface="Times New Roman" panose="02020603050405020304" pitchFamily="18" charset="0"/>
              </a:rPr>
              <a:t>All measures, alphabetically</a:t>
            </a:r>
            <a:endParaRPr lang="en-US" sz="1600" dirty="0">
              <a:solidFill>
                <a:schemeClr val="bg1"/>
              </a:solidFill>
              <a:latin typeface="Times New Roman" panose="02020603050405020304" pitchFamily="18" charset="0"/>
              <a:cs typeface="Times New Roman" panose="02020603050405020304" pitchFamily="18" charset="0"/>
            </a:endParaRPr>
          </a:p>
        </p:txBody>
      </p:sp>
      <p:sp>
        <p:nvSpPr>
          <p:cNvPr id="3" name="Rectangle 2"/>
          <p:cNvSpPr/>
          <p:nvPr/>
        </p:nvSpPr>
        <p:spPr>
          <a:xfrm>
            <a:off x="0" y="2956714"/>
            <a:ext cx="2519381" cy="288995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rot="20556077">
            <a:off x="132628" y="1483756"/>
            <a:ext cx="2133600" cy="461665"/>
          </a:xfrm>
          <a:prstGeom prst="rect">
            <a:avLst/>
          </a:prstGeom>
          <a:noFill/>
        </p:spPr>
        <p:txBody>
          <a:bodyPr wrap="square" rtlCol="0">
            <a:spAutoFit/>
          </a:bodyPr>
          <a:lstStyle/>
          <a:p>
            <a:r>
              <a:rPr lang="en-US" sz="2400" b="1" dirty="0" smtClean="0">
                <a:solidFill>
                  <a:srgbClr val="C00000"/>
                </a:solidFill>
              </a:rPr>
              <a:t>Features!</a:t>
            </a:r>
            <a:endParaRPr lang="en-US" sz="2400" b="1" dirty="0">
              <a:solidFill>
                <a:srgbClr val="C00000"/>
              </a:solidFill>
            </a:endParaRPr>
          </a:p>
        </p:txBody>
      </p:sp>
      <p:sp>
        <p:nvSpPr>
          <p:cNvPr id="23" name="TextBox 22"/>
          <p:cNvSpPr txBox="1"/>
          <p:nvPr/>
        </p:nvSpPr>
        <p:spPr>
          <a:xfrm rot="20556077">
            <a:off x="402319" y="3661288"/>
            <a:ext cx="2133600" cy="461665"/>
          </a:xfrm>
          <a:prstGeom prst="rect">
            <a:avLst/>
          </a:prstGeom>
          <a:noFill/>
        </p:spPr>
        <p:txBody>
          <a:bodyPr wrap="square" rtlCol="0">
            <a:spAutoFit/>
          </a:bodyPr>
          <a:lstStyle/>
          <a:p>
            <a:r>
              <a:rPr lang="en-US" sz="2400" b="1" dirty="0" smtClean="0">
                <a:solidFill>
                  <a:srgbClr val="C00000"/>
                </a:solidFill>
              </a:rPr>
              <a:t>Lists!!</a:t>
            </a:r>
            <a:endParaRPr lang="en-US" sz="2400" b="1" dirty="0">
              <a:solidFill>
                <a:srgbClr val="C00000"/>
              </a:solidFill>
            </a:endParaRPr>
          </a:p>
        </p:txBody>
      </p:sp>
    </p:spTree>
    <p:extLst>
      <p:ext uri="{BB962C8B-B14F-4D97-AF65-F5344CB8AC3E}">
        <p14:creationId xmlns:p14="http://schemas.microsoft.com/office/powerpoint/2010/main" val="2483944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additive="base">
                                        <p:cTn id="17" dur="500" fill="hold"/>
                                        <p:tgtEl>
                                          <p:spTgt spid="23"/>
                                        </p:tgtEl>
                                        <p:attrNameLst>
                                          <p:attrName>ppt_x</p:attrName>
                                        </p:attrNameLst>
                                      </p:cBhvr>
                                      <p:tavLst>
                                        <p:tav tm="0">
                                          <p:val>
                                            <p:strVal val="#ppt_x"/>
                                          </p:val>
                                        </p:tav>
                                        <p:tav tm="100000">
                                          <p:val>
                                            <p:strVal val="#ppt_x"/>
                                          </p:val>
                                        </p:tav>
                                      </p:tavLst>
                                    </p:anim>
                                    <p:anim calcmode="lin" valueType="num">
                                      <p:cBhvr additive="base">
                                        <p:cTn id="1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p:bldP spid="14" grpId="0"/>
      <p:bldP spid="15" grpId="0"/>
      <p:bldP spid="16" grpId="0"/>
      <p:bldP spid="17" grpId="0"/>
      <p:bldP spid="18" grpId="0"/>
      <p:bldP spid="19" grpId="0"/>
      <p:bldP spid="20" grpId="0"/>
      <p:bldP spid="21" grpId="0"/>
      <p:bldP spid="7" grpId="0"/>
      <p:bldP spid="2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69085D3B-0F38-4435-B2E1-BBB89093D85A}" type="slidenum">
              <a:rPr lang="en-US" smtClean="0"/>
              <a:pPr>
                <a:defRPr/>
              </a:pPr>
              <a:t>29</a:t>
            </a:fld>
            <a:endParaRPr lang="en-US"/>
          </a:p>
        </p:txBody>
      </p:sp>
      <p:pic>
        <p:nvPicPr>
          <p:cNvPr id="7" name="Picture 6" descr="train-leaving-table-mountain-south-africa-hd--wallpaper.jpg"/>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1524000" y="0"/>
            <a:ext cx="13599823" cy="7649901"/>
          </a:xfrm>
          <a:prstGeom prst="rect">
            <a:avLst/>
          </a:prstGeom>
        </p:spPr>
      </p:pic>
      <p:sp>
        <p:nvSpPr>
          <p:cNvPr id="8" name="TextBox 7"/>
          <p:cNvSpPr txBox="1"/>
          <p:nvPr/>
        </p:nvSpPr>
        <p:spPr>
          <a:xfrm>
            <a:off x="4724400" y="1066800"/>
            <a:ext cx="4343400" cy="769441"/>
          </a:xfrm>
          <a:prstGeom prst="rect">
            <a:avLst/>
          </a:prstGeom>
          <a:noFill/>
        </p:spPr>
        <p:txBody>
          <a:bodyPr wrap="square" rtlCol="0">
            <a:spAutoFit/>
          </a:bodyPr>
          <a:lstStyle/>
          <a:p>
            <a:r>
              <a:rPr lang="en-US" sz="4400" dirty="0" smtClean="0">
                <a:solidFill>
                  <a:srgbClr val="BEAA64"/>
                </a:solidFill>
                <a:latin typeface="Times New Roman"/>
                <a:cs typeface="Times New Roman"/>
              </a:rPr>
              <a:t>Looking Ahead</a:t>
            </a:r>
            <a:endParaRPr lang="en-US" sz="4400" dirty="0">
              <a:solidFill>
                <a:srgbClr val="BEAA64"/>
              </a:solidFill>
              <a:latin typeface="Times New Roman"/>
              <a:cs typeface="Times New Roman"/>
            </a:endParaRPr>
          </a:p>
        </p:txBody>
      </p:sp>
      <p:sp>
        <p:nvSpPr>
          <p:cNvPr id="9" name="TextBox 8"/>
          <p:cNvSpPr txBox="1"/>
          <p:nvPr/>
        </p:nvSpPr>
        <p:spPr>
          <a:xfrm>
            <a:off x="4724400" y="1905000"/>
            <a:ext cx="4267200" cy="3293209"/>
          </a:xfrm>
          <a:prstGeom prst="rect">
            <a:avLst/>
          </a:prstGeom>
          <a:noFill/>
        </p:spPr>
        <p:txBody>
          <a:bodyPr wrap="square" rtlCol="0">
            <a:spAutoFit/>
          </a:bodyPr>
          <a:lstStyle/>
          <a:p>
            <a:r>
              <a:rPr lang="en-US" sz="2600" dirty="0">
                <a:solidFill>
                  <a:schemeClr val="bg1"/>
                </a:solidFill>
                <a:latin typeface="Times New Roman"/>
                <a:cs typeface="Times New Roman"/>
              </a:rPr>
              <a:t>Worker Action Planning</a:t>
            </a:r>
          </a:p>
          <a:p>
            <a:endParaRPr lang="en-US" sz="2600" dirty="0" smtClean="0">
              <a:solidFill>
                <a:schemeClr val="bg1"/>
              </a:solidFill>
              <a:latin typeface="Times New Roman"/>
              <a:cs typeface="Times New Roman"/>
            </a:endParaRPr>
          </a:p>
          <a:p>
            <a:r>
              <a:rPr lang="en-US" sz="2600" dirty="0" smtClean="0">
                <a:solidFill>
                  <a:schemeClr val="bg1"/>
                </a:solidFill>
                <a:latin typeface="Times New Roman"/>
                <a:cs typeface="Times New Roman"/>
              </a:rPr>
              <a:t>Written Report</a:t>
            </a:r>
            <a:endParaRPr lang="en-US" sz="2600" dirty="0" smtClean="0">
              <a:solidFill>
                <a:schemeClr val="bg1"/>
              </a:solidFill>
              <a:latin typeface="Times New Roman"/>
              <a:cs typeface="Times New Roman"/>
            </a:endParaRPr>
          </a:p>
          <a:p>
            <a:endParaRPr lang="en-US" sz="2600" dirty="0" smtClean="0">
              <a:solidFill>
                <a:schemeClr val="bg1"/>
              </a:solidFill>
              <a:latin typeface="Times New Roman"/>
              <a:cs typeface="Times New Roman"/>
            </a:endParaRPr>
          </a:p>
          <a:p>
            <a:r>
              <a:rPr lang="en-US" sz="2600" dirty="0" smtClean="0">
                <a:solidFill>
                  <a:schemeClr val="bg1"/>
                </a:solidFill>
                <a:latin typeface="Times New Roman"/>
                <a:cs typeface="Times New Roman"/>
              </a:rPr>
              <a:t>Tie-in to Core Practice Model</a:t>
            </a:r>
          </a:p>
          <a:p>
            <a:endParaRPr lang="en-US" sz="2600" dirty="0" smtClean="0">
              <a:solidFill>
                <a:schemeClr val="bg1"/>
              </a:solidFill>
              <a:latin typeface="Times New Roman"/>
              <a:cs typeface="Times New Roman"/>
            </a:endParaRPr>
          </a:p>
          <a:p>
            <a:r>
              <a:rPr lang="en-US" sz="2600" dirty="0" smtClean="0">
                <a:solidFill>
                  <a:schemeClr val="bg1"/>
                </a:solidFill>
                <a:latin typeface="Times New Roman"/>
                <a:cs typeface="Times New Roman"/>
              </a:rPr>
              <a:t>CCR &amp; RFA Implementation Tracking</a:t>
            </a:r>
            <a:endParaRPr lang="en-US" sz="2600" dirty="0" smtClean="0">
              <a:solidFill>
                <a:schemeClr val="bg1"/>
              </a:solidFill>
              <a:latin typeface="Times New Roman"/>
              <a:cs typeface="Times New Roman"/>
            </a:endParaRPr>
          </a:p>
        </p:txBody>
      </p:sp>
    </p:spTree>
    <p:extLst>
      <p:ext uri="{BB962C8B-B14F-4D97-AF65-F5344CB8AC3E}">
        <p14:creationId xmlns:p14="http://schemas.microsoft.com/office/powerpoint/2010/main" val="36623863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BEAA64"/>
                </a:solidFill>
                <a:latin typeface="Times New Roman"/>
                <a:cs typeface="Times New Roman"/>
              </a:rPr>
              <a:t>Outline</a:t>
            </a:r>
            <a:endParaRPr lang="en-US" dirty="0">
              <a:solidFill>
                <a:srgbClr val="BEAA64"/>
              </a:solidFill>
              <a:latin typeface="Times New Roman"/>
              <a:cs typeface="Times New Roman"/>
            </a:endParaRPr>
          </a:p>
        </p:txBody>
      </p:sp>
      <p:sp>
        <p:nvSpPr>
          <p:cNvPr id="3" name="Content Placeholder 2"/>
          <p:cNvSpPr>
            <a:spLocks noGrp="1"/>
          </p:cNvSpPr>
          <p:nvPr>
            <p:ph idx="1"/>
          </p:nvPr>
        </p:nvSpPr>
        <p:spPr>
          <a:xfrm>
            <a:off x="457200" y="1600200"/>
            <a:ext cx="8229600" cy="5181600"/>
          </a:xfrm>
        </p:spPr>
        <p:txBody>
          <a:bodyPr/>
          <a:lstStyle/>
          <a:p>
            <a:pPr marL="514350" indent="-514350">
              <a:buFont typeface="+mj-lt"/>
              <a:buAutoNum type="arabicPeriod"/>
            </a:pPr>
            <a:r>
              <a:rPr lang="en-US" sz="2800" dirty="0" smtClean="0">
                <a:solidFill>
                  <a:schemeClr val="bg1"/>
                </a:solidFill>
                <a:latin typeface="Times New Roman"/>
                <a:cs typeface="Times New Roman"/>
              </a:rPr>
              <a:t>The importance of data in child welfare</a:t>
            </a:r>
          </a:p>
          <a:p>
            <a:pPr marL="514350" indent="-514350">
              <a:buFont typeface="+mj-lt"/>
              <a:buAutoNum type="arabicPeriod"/>
            </a:pPr>
            <a:endParaRPr lang="en-US" sz="2800" dirty="0" smtClean="0">
              <a:solidFill>
                <a:schemeClr val="bg1"/>
              </a:solidFill>
              <a:latin typeface="Times New Roman"/>
              <a:cs typeface="Times New Roman"/>
            </a:endParaRPr>
          </a:p>
          <a:p>
            <a:pPr marL="514350" indent="-514350">
              <a:buFont typeface="+mj-lt"/>
              <a:buAutoNum type="arabicPeriod"/>
            </a:pPr>
            <a:r>
              <a:rPr lang="en-US" sz="2800" dirty="0" smtClean="0">
                <a:solidFill>
                  <a:schemeClr val="bg1"/>
                </a:solidFill>
                <a:latin typeface="Times New Roman"/>
                <a:cs typeface="Times New Roman"/>
              </a:rPr>
              <a:t>Sources of data and how they are used</a:t>
            </a:r>
          </a:p>
          <a:p>
            <a:pPr marL="514350" indent="-514350">
              <a:buFont typeface="+mj-lt"/>
              <a:buAutoNum type="arabicPeriod"/>
            </a:pPr>
            <a:endParaRPr lang="en-US" sz="2800" dirty="0">
              <a:solidFill>
                <a:schemeClr val="bg1"/>
              </a:solidFill>
              <a:latin typeface="Times New Roman"/>
              <a:cs typeface="Times New Roman"/>
            </a:endParaRPr>
          </a:p>
          <a:p>
            <a:pPr marL="514350" indent="-514350">
              <a:buFont typeface="+mj-lt"/>
              <a:buAutoNum type="arabicPeriod"/>
            </a:pPr>
            <a:r>
              <a:rPr lang="en-US" sz="2800" dirty="0" smtClean="0">
                <a:solidFill>
                  <a:schemeClr val="bg1"/>
                </a:solidFill>
                <a:latin typeface="Times New Roman"/>
                <a:cs typeface="Times New Roman"/>
              </a:rPr>
              <a:t>Helping child welfare staff connect performance to vision and measurement. </a:t>
            </a:r>
          </a:p>
          <a:p>
            <a:pPr marL="514350" indent="-514350">
              <a:buFont typeface="+mj-lt"/>
              <a:buAutoNum type="arabicPeriod"/>
            </a:pPr>
            <a:endParaRPr lang="en-US" sz="2800" dirty="0">
              <a:solidFill>
                <a:schemeClr val="bg1"/>
              </a:solidFill>
              <a:latin typeface="Times New Roman"/>
              <a:cs typeface="Times New Roman"/>
            </a:endParaRPr>
          </a:p>
          <a:p>
            <a:pPr marL="514350" indent="-514350">
              <a:buFont typeface="+mj-lt"/>
              <a:buAutoNum type="arabicPeriod"/>
            </a:pPr>
            <a:r>
              <a:rPr lang="en-US" sz="2800" dirty="0" smtClean="0">
                <a:solidFill>
                  <a:schemeClr val="bg1"/>
                </a:solidFill>
                <a:latin typeface="Times New Roman"/>
                <a:cs typeface="Times New Roman"/>
              </a:rPr>
              <a:t>Getting there using the CCWIP </a:t>
            </a:r>
            <a:r>
              <a:rPr lang="en-US" sz="2800" dirty="0" smtClean="0">
                <a:solidFill>
                  <a:schemeClr val="bg1"/>
                </a:solidFill>
                <a:latin typeface="Times New Roman"/>
                <a:cs typeface="Times New Roman"/>
              </a:rPr>
              <a:t>and </a:t>
            </a:r>
            <a:r>
              <a:rPr lang="en-US" sz="2800" dirty="0" err="1" smtClean="0">
                <a:solidFill>
                  <a:schemeClr val="bg1"/>
                </a:solidFill>
                <a:latin typeface="Times New Roman"/>
                <a:cs typeface="Times New Roman"/>
              </a:rPr>
              <a:t>SafeMeasures</a:t>
            </a:r>
            <a:r>
              <a:rPr lang="en-US" sz="2800" dirty="0" smtClean="0">
                <a:solidFill>
                  <a:schemeClr val="bg1"/>
                </a:solidFill>
                <a:latin typeface="Times New Roman"/>
                <a:cs typeface="Times New Roman"/>
              </a:rPr>
              <a:t> </a:t>
            </a:r>
            <a:r>
              <a:rPr lang="en-US" sz="2800" dirty="0" smtClean="0">
                <a:solidFill>
                  <a:schemeClr val="bg1"/>
                </a:solidFill>
                <a:latin typeface="Times New Roman"/>
                <a:cs typeface="Times New Roman"/>
              </a:rPr>
              <a:t>websites </a:t>
            </a:r>
            <a:r>
              <a:rPr lang="en-US" sz="2800" dirty="0" smtClean="0">
                <a:solidFill>
                  <a:schemeClr val="bg1"/>
                </a:solidFill>
                <a:latin typeface="Times New Roman"/>
                <a:cs typeface="Times New Roman"/>
              </a:rPr>
              <a:t>and worker/supervisor trainings</a:t>
            </a:r>
          </a:p>
        </p:txBody>
      </p:sp>
    </p:spTree>
    <p:extLst>
      <p:ext uri="{BB962C8B-B14F-4D97-AF65-F5344CB8AC3E}">
        <p14:creationId xmlns:p14="http://schemas.microsoft.com/office/powerpoint/2010/main" val="8918133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BEAA64"/>
                </a:solidFill>
                <a:latin typeface="Times New Roman"/>
                <a:cs typeface="Times New Roman"/>
              </a:rPr>
              <a:t>Thank You!</a:t>
            </a:r>
            <a:endParaRPr lang="en-US" dirty="0">
              <a:solidFill>
                <a:srgbClr val="BEAA64"/>
              </a:solidFill>
              <a:latin typeface="Times New Roman"/>
              <a:cs typeface="Times New Roman"/>
            </a:endParaRPr>
          </a:p>
        </p:txBody>
      </p:sp>
      <p:sp>
        <p:nvSpPr>
          <p:cNvPr id="3" name="Content Placeholder 2"/>
          <p:cNvSpPr>
            <a:spLocks noGrp="1"/>
          </p:cNvSpPr>
          <p:nvPr>
            <p:ph idx="1"/>
          </p:nvPr>
        </p:nvSpPr>
        <p:spPr/>
        <p:txBody>
          <a:bodyPr/>
          <a:lstStyle/>
          <a:p>
            <a:pPr marL="457200" lvl="1" indent="0" algn="ctr">
              <a:buNone/>
            </a:pPr>
            <a:r>
              <a:rPr lang="en-US" i="1" dirty="0">
                <a:solidFill>
                  <a:schemeClr val="bg1"/>
                </a:solidFill>
                <a:latin typeface="Times New Roman"/>
                <a:cs typeface="Times New Roman"/>
              </a:rPr>
              <a:t>The California Child Welfare Indicators Project (CCWIP) is a collaboration of the California Department of Social Services and the School of Social Welfare, University of California at Berkeley, and is supported by the California Department of Social </a:t>
            </a:r>
            <a:r>
              <a:rPr lang="en-US" i="1" dirty="0" smtClean="0">
                <a:solidFill>
                  <a:schemeClr val="bg1"/>
                </a:solidFill>
                <a:latin typeface="Times New Roman"/>
                <a:cs typeface="Times New Roman"/>
              </a:rPr>
              <a:t>Services, </a:t>
            </a:r>
            <a:r>
              <a:rPr lang="en-US" i="1" dirty="0" smtClean="0">
                <a:solidFill>
                  <a:schemeClr val="bg1"/>
                </a:solidFill>
                <a:latin typeface="Times New Roman"/>
                <a:cs typeface="Times New Roman"/>
              </a:rPr>
              <a:t>Casey Family Programs, and </a:t>
            </a:r>
            <a:r>
              <a:rPr lang="en-US" i="1" dirty="0" smtClean="0">
                <a:solidFill>
                  <a:schemeClr val="bg1"/>
                </a:solidFill>
                <a:latin typeface="Times New Roman"/>
                <a:cs typeface="Times New Roman"/>
              </a:rPr>
              <a:t>the Conrad N. Hilton Foundation.</a:t>
            </a:r>
            <a:endParaRPr lang="en-US" i="1" dirty="0">
              <a:solidFill>
                <a:schemeClr val="bg1"/>
              </a:solidFill>
              <a:latin typeface="Times New Roman"/>
              <a:cs typeface="Times New Roman"/>
            </a:endParaRPr>
          </a:p>
          <a:p>
            <a:pPr lvl="1"/>
            <a:endParaRPr lang="en-US" dirty="0">
              <a:solidFill>
                <a:schemeClr val="bg1"/>
              </a:solidFill>
              <a:latin typeface="Times New Roman"/>
              <a:cs typeface="Times New Roman"/>
            </a:endParaRPr>
          </a:p>
        </p:txBody>
      </p:sp>
      <p:sp>
        <p:nvSpPr>
          <p:cNvPr id="4" name="Slide Number Placeholder 3"/>
          <p:cNvSpPr>
            <a:spLocks noGrp="1"/>
          </p:cNvSpPr>
          <p:nvPr>
            <p:ph type="sldNum" sz="quarter" idx="12"/>
          </p:nvPr>
        </p:nvSpPr>
        <p:spPr/>
        <p:txBody>
          <a:bodyPr/>
          <a:lstStyle/>
          <a:p>
            <a:pPr>
              <a:defRPr/>
            </a:pPr>
            <a:fld id="{69085D3B-0F38-4435-B2E1-BBB89093D85A}" type="slidenum">
              <a:rPr lang="en-US" smtClean="0"/>
              <a:pPr>
                <a:defRPr/>
              </a:pPr>
              <a:t>30</a:t>
            </a:fld>
            <a:endParaRPr lang="en-US"/>
          </a:p>
        </p:txBody>
      </p:sp>
      <p:pic>
        <p:nvPicPr>
          <p:cNvPr id="5" name="Picture 3"/>
          <p:cNvPicPr>
            <a:picLocks noChangeAspect="1"/>
          </p:cNvPicPr>
          <p:nvPr/>
        </p:nvPicPr>
        <p:blipFill>
          <a:blip r:embed="rId3"/>
          <a:srcRect/>
          <a:stretch>
            <a:fillRect/>
          </a:stretch>
        </p:blipFill>
        <p:spPr bwMode="auto">
          <a:xfrm>
            <a:off x="2782558" y="4876800"/>
            <a:ext cx="3537735" cy="603250"/>
          </a:xfrm>
          <a:prstGeom prst="rect">
            <a:avLst/>
          </a:prstGeom>
          <a:noFill/>
          <a:ln w="9525">
            <a:noFill/>
            <a:miter lim="800000"/>
            <a:headEnd/>
            <a:tailEnd/>
          </a:ln>
        </p:spPr>
      </p:pic>
      <p:pic>
        <p:nvPicPr>
          <p:cNvPr id="6" name="Picture 5"/>
          <p:cNvPicPr>
            <a:picLocks noChangeAspect="1"/>
          </p:cNvPicPr>
          <p:nvPr/>
        </p:nvPicPr>
        <p:blipFill>
          <a:blip r:embed="rId4"/>
          <a:stretch>
            <a:fillRect/>
          </a:stretch>
        </p:blipFill>
        <p:spPr>
          <a:xfrm>
            <a:off x="1676400" y="4876800"/>
            <a:ext cx="838200" cy="1611923"/>
          </a:xfrm>
          <a:prstGeom prst="rect">
            <a:avLst/>
          </a:prstGeom>
        </p:spPr>
      </p:pic>
      <p:pic>
        <p:nvPicPr>
          <p:cNvPr id="8" name="Picture 7"/>
          <p:cNvPicPr>
            <a:picLocks noChangeAspect="1"/>
          </p:cNvPicPr>
          <p:nvPr/>
        </p:nvPicPr>
        <p:blipFill>
          <a:blip r:embed="rId5"/>
          <a:stretch>
            <a:fillRect/>
          </a:stretch>
        </p:blipFill>
        <p:spPr>
          <a:xfrm>
            <a:off x="6477000" y="4876800"/>
            <a:ext cx="1482852" cy="1600200"/>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97174" y="5524053"/>
            <a:ext cx="2397252" cy="1024847"/>
          </a:xfrm>
          <a:prstGeom prst="rect">
            <a:avLst/>
          </a:prstGeom>
        </p:spPr>
      </p:pic>
    </p:spTree>
    <p:extLst>
      <p:ext uri="{BB962C8B-B14F-4D97-AF65-F5344CB8AC3E}">
        <p14:creationId xmlns:p14="http://schemas.microsoft.com/office/powerpoint/2010/main" val="157825954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2995613"/>
            <a:ext cx="7772400" cy="1500187"/>
          </a:xfrm>
        </p:spPr>
        <p:txBody>
          <a:bodyPr/>
          <a:lstStyle/>
          <a:p>
            <a:pPr algn="ctr"/>
            <a:r>
              <a:rPr lang="en-US" sz="3000" dirty="0" smtClean="0">
                <a:solidFill>
                  <a:srgbClr val="BEAA64"/>
                </a:solidFill>
                <a:latin typeface="Times New Roman" panose="02020603050405020304" pitchFamily="18" charset="0"/>
                <a:cs typeface="Times New Roman" panose="02020603050405020304" pitchFamily="18" charset="0"/>
              </a:rPr>
              <a:t>Daniel Webster</a:t>
            </a:r>
          </a:p>
          <a:p>
            <a:pPr algn="ctr"/>
            <a:r>
              <a:rPr lang="en-US" sz="3000" dirty="0" smtClean="0">
                <a:solidFill>
                  <a:srgbClr val="BEAA64"/>
                </a:solidFill>
                <a:latin typeface="Times New Roman" panose="02020603050405020304" pitchFamily="18" charset="0"/>
                <a:cs typeface="Times New Roman" panose="02020603050405020304" pitchFamily="18" charset="0"/>
              </a:rPr>
              <a:t>Wendy </a:t>
            </a:r>
            <a:r>
              <a:rPr lang="en-US" sz="3000" dirty="0" smtClean="0">
                <a:solidFill>
                  <a:srgbClr val="BEAA64"/>
                </a:solidFill>
                <a:latin typeface="Times New Roman" panose="02020603050405020304" pitchFamily="18" charset="0"/>
                <a:cs typeface="Times New Roman" panose="02020603050405020304" pitchFamily="18" charset="0"/>
              </a:rPr>
              <a:t>Wiegmann</a:t>
            </a:r>
          </a:p>
          <a:p>
            <a:pPr algn="ctr"/>
            <a:endParaRPr lang="en-US" sz="2400" dirty="0">
              <a:solidFill>
                <a:schemeClr val="bg1"/>
              </a:solidFill>
              <a:latin typeface="Times New Roman" panose="02020603050405020304" pitchFamily="18" charset="0"/>
              <a:cs typeface="Times New Roman" panose="02020603050405020304" pitchFamily="18" charset="0"/>
            </a:endParaRPr>
          </a:p>
          <a:p>
            <a:pPr algn="ctr"/>
            <a:r>
              <a:rPr lang="en-US" sz="2400" dirty="0" smtClean="0">
                <a:solidFill>
                  <a:schemeClr val="bg1"/>
                </a:solidFill>
                <a:latin typeface="Times New Roman" panose="02020603050405020304" pitchFamily="18" charset="0"/>
                <a:cs typeface="Times New Roman" panose="02020603050405020304" pitchFamily="18" charset="0"/>
              </a:rPr>
              <a:t>CA Child Welfare Indicators </a:t>
            </a:r>
            <a:r>
              <a:rPr lang="en-US" sz="2400" dirty="0" smtClean="0">
                <a:solidFill>
                  <a:schemeClr val="bg1"/>
                </a:solidFill>
                <a:latin typeface="Times New Roman" panose="02020603050405020304" pitchFamily="18" charset="0"/>
                <a:cs typeface="Times New Roman" panose="02020603050405020304" pitchFamily="18" charset="0"/>
              </a:rPr>
              <a:t>Project</a:t>
            </a:r>
          </a:p>
          <a:p>
            <a:pPr algn="ctr"/>
            <a:endParaRPr lang="en-US" sz="2400" dirty="0" smtClean="0">
              <a:solidFill>
                <a:schemeClr val="bg1"/>
              </a:solidFill>
              <a:latin typeface="Times New Roman" panose="02020603050405020304" pitchFamily="18" charset="0"/>
              <a:cs typeface="Times New Roman" panose="02020603050405020304" pitchFamily="18" charset="0"/>
            </a:endParaRPr>
          </a:p>
          <a:p>
            <a:pPr algn="ctr"/>
            <a:r>
              <a:rPr lang="en-US" sz="2400" dirty="0" smtClean="0">
                <a:solidFill>
                  <a:schemeClr val="bg1"/>
                </a:solidFill>
                <a:latin typeface="Times New Roman" panose="02020603050405020304" pitchFamily="18" charset="0"/>
                <a:cs typeface="Times New Roman" panose="02020603050405020304" pitchFamily="18" charset="0"/>
              </a:rPr>
              <a:t>dwebster@berkeley.edu</a:t>
            </a:r>
            <a:endParaRPr lang="en-US" sz="2400" dirty="0" smtClean="0">
              <a:solidFill>
                <a:schemeClr val="bg1"/>
              </a:solidFill>
              <a:latin typeface="Times New Roman" panose="02020603050405020304" pitchFamily="18" charset="0"/>
              <a:cs typeface="Times New Roman" panose="02020603050405020304" pitchFamily="18" charset="0"/>
            </a:endParaRPr>
          </a:p>
          <a:p>
            <a:pPr algn="ctr"/>
            <a:r>
              <a:rPr lang="en-US" sz="2400" dirty="0" smtClean="0">
                <a:solidFill>
                  <a:schemeClr val="bg1"/>
                </a:solidFill>
                <a:latin typeface="Times New Roman" panose="02020603050405020304" pitchFamily="18" charset="0"/>
                <a:cs typeface="Times New Roman" panose="02020603050405020304" pitchFamily="18" charset="0"/>
              </a:rPr>
              <a:t>wendy.wiegmann@berkeley.edu</a:t>
            </a: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pPr>
              <a:defRPr/>
            </a:pPr>
            <a:fld id="{37FEE170-AA79-41EC-85B2-BFCCF4A56501}" type="slidenum">
              <a:rPr lang="en-US" smtClean="0"/>
              <a:pPr>
                <a:defRPr/>
              </a:pPr>
              <a:t>31</a:t>
            </a:fld>
            <a:endParaRPr lang="en-US"/>
          </a:p>
        </p:txBody>
      </p:sp>
    </p:spTree>
    <p:extLst>
      <p:ext uri="{BB962C8B-B14F-4D97-AF65-F5344CB8AC3E}">
        <p14:creationId xmlns:p14="http://schemas.microsoft.com/office/powerpoint/2010/main" val="33565268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BEAA64"/>
                </a:solidFill>
                <a:latin typeface="Times New Roman"/>
                <a:cs typeface="Times New Roman"/>
              </a:rPr>
              <a:t>The Importance of Data</a:t>
            </a:r>
            <a:endParaRPr lang="en-US" dirty="0">
              <a:solidFill>
                <a:srgbClr val="BEAA64"/>
              </a:solidFill>
              <a:latin typeface="Times New Roman"/>
              <a:cs typeface="Times New Roman"/>
            </a:endParaRPr>
          </a:p>
        </p:txBody>
      </p:sp>
      <p:sp>
        <p:nvSpPr>
          <p:cNvPr id="3" name="Content Placeholder 2"/>
          <p:cNvSpPr>
            <a:spLocks noGrp="1"/>
          </p:cNvSpPr>
          <p:nvPr>
            <p:ph idx="1"/>
          </p:nvPr>
        </p:nvSpPr>
        <p:spPr>
          <a:xfrm>
            <a:off x="457200" y="1600200"/>
            <a:ext cx="8534400" cy="4953000"/>
          </a:xfrm>
        </p:spPr>
        <p:txBody>
          <a:bodyPr/>
          <a:lstStyle/>
          <a:p>
            <a:pPr marL="0" indent="0">
              <a:buNone/>
            </a:pPr>
            <a:r>
              <a:rPr lang="en-US" sz="2400" b="1" dirty="0" smtClean="0">
                <a:solidFill>
                  <a:schemeClr val="bg1"/>
                </a:solidFill>
                <a:latin typeface="Times New Roman"/>
                <a:cs typeface="Times New Roman"/>
              </a:rPr>
              <a:t>Allows child welfare agencies to:</a:t>
            </a:r>
          </a:p>
          <a:p>
            <a:r>
              <a:rPr lang="en-US" sz="2400" b="1" dirty="0" smtClean="0">
                <a:solidFill>
                  <a:schemeClr val="bg1"/>
                </a:solidFill>
                <a:latin typeface="Times New Roman"/>
                <a:cs typeface="Times New Roman"/>
              </a:rPr>
              <a:t> </a:t>
            </a:r>
            <a:r>
              <a:rPr lang="en-US" sz="2400" b="1" dirty="0" smtClean="0">
                <a:solidFill>
                  <a:srgbClr val="FFFFFF"/>
                </a:solidFill>
                <a:latin typeface="Times New Roman"/>
                <a:cs typeface="Times New Roman"/>
              </a:rPr>
              <a:t>Compare</a:t>
            </a:r>
            <a:r>
              <a:rPr lang="en-US" sz="2400" dirty="0" smtClean="0">
                <a:solidFill>
                  <a:srgbClr val="FFFFFF"/>
                </a:solidFill>
                <a:latin typeface="Times New Roman"/>
                <a:cs typeface="Times New Roman"/>
              </a:rPr>
              <a:t> </a:t>
            </a:r>
            <a:r>
              <a:rPr lang="en-US" sz="2400" dirty="0" smtClean="0">
                <a:solidFill>
                  <a:schemeClr val="bg1"/>
                </a:solidFill>
                <a:latin typeface="Times New Roman"/>
                <a:cs typeface="Times New Roman"/>
              </a:rPr>
              <a:t>outcomes to agency mission &amp; practice model</a:t>
            </a:r>
          </a:p>
          <a:p>
            <a:pPr marL="0" indent="0">
              <a:buNone/>
            </a:pPr>
            <a:endParaRPr lang="en-US" sz="2400" dirty="0">
              <a:solidFill>
                <a:schemeClr val="bg1"/>
              </a:solidFill>
              <a:latin typeface="Times New Roman"/>
              <a:cs typeface="Times New Roman"/>
            </a:endParaRPr>
          </a:p>
          <a:p>
            <a:r>
              <a:rPr lang="en-US" sz="2400" b="1" dirty="0" smtClean="0">
                <a:solidFill>
                  <a:schemeClr val="bg1"/>
                </a:solidFill>
                <a:latin typeface="Times New Roman"/>
                <a:cs typeface="Times New Roman"/>
              </a:rPr>
              <a:t> </a:t>
            </a:r>
            <a:r>
              <a:rPr lang="en-US" sz="2400" b="1" dirty="0" smtClean="0">
                <a:solidFill>
                  <a:srgbClr val="FFFFFF"/>
                </a:solidFill>
                <a:latin typeface="Times New Roman"/>
                <a:cs typeface="Times New Roman"/>
              </a:rPr>
              <a:t>Strategize</a:t>
            </a:r>
            <a:r>
              <a:rPr lang="en-US" sz="2400" b="1" dirty="0" smtClean="0">
                <a:solidFill>
                  <a:srgbClr val="BEAA64"/>
                </a:solidFill>
                <a:latin typeface="Times New Roman"/>
                <a:cs typeface="Times New Roman"/>
              </a:rPr>
              <a:t> </a:t>
            </a:r>
            <a:r>
              <a:rPr lang="en-US" sz="2400" dirty="0">
                <a:solidFill>
                  <a:schemeClr val="bg1"/>
                </a:solidFill>
                <a:latin typeface="Times New Roman"/>
                <a:cs typeface="Times New Roman"/>
              </a:rPr>
              <a:t>on what work needs to be </a:t>
            </a:r>
            <a:r>
              <a:rPr lang="en-US" sz="2400" dirty="0" smtClean="0">
                <a:solidFill>
                  <a:schemeClr val="bg1"/>
                </a:solidFill>
                <a:latin typeface="Times New Roman"/>
                <a:cs typeface="Times New Roman"/>
              </a:rPr>
              <a:t>done</a:t>
            </a:r>
          </a:p>
          <a:p>
            <a:endParaRPr lang="en-US" sz="2400" dirty="0">
              <a:solidFill>
                <a:schemeClr val="bg1"/>
              </a:solidFill>
              <a:latin typeface="Times New Roman"/>
              <a:cs typeface="Times New Roman"/>
            </a:endParaRPr>
          </a:p>
          <a:p>
            <a:r>
              <a:rPr lang="en-US" sz="2400" b="1" dirty="0" smtClean="0">
                <a:solidFill>
                  <a:schemeClr val="bg1"/>
                </a:solidFill>
                <a:latin typeface="Times New Roman"/>
                <a:cs typeface="Times New Roman"/>
              </a:rPr>
              <a:t> </a:t>
            </a:r>
            <a:r>
              <a:rPr lang="en-US" sz="2400" b="1" dirty="0" smtClean="0">
                <a:solidFill>
                  <a:srgbClr val="FFFFFF"/>
                </a:solidFill>
                <a:latin typeface="Times New Roman"/>
                <a:cs typeface="Times New Roman"/>
              </a:rPr>
              <a:t>Focus</a:t>
            </a:r>
            <a:r>
              <a:rPr lang="en-US" sz="2400" dirty="0" smtClean="0">
                <a:solidFill>
                  <a:srgbClr val="FFFFFF"/>
                </a:solidFill>
                <a:latin typeface="Times New Roman"/>
                <a:cs typeface="Times New Roman"/>
              </a:rPr>
              <a:t> </a:t>
            </a:r>
            <a:r>
              <a:rPr lang="en-US" sz="2400" dirty="0">
                <a:solidFill>
                  <a:schemeClr val="bg1"/>
                </a:solidFill>
                <a:latin typeface="Times New Roman"/>
                <a:cs typeface="Times New Roman"/>
              </a:rPr>
              <a:t>on what is being achieved</a:t>
            </a:r>
          </a:p>
          <a:p>
            <a:endParaRPr lang="en-US" sz="2400" b="1" dirty="0" smtClean="0">
              <a:solidFill>
                <a:schemeClr val="bg1"/>
              </a:solidFill>
              <a:latin typeface="Times New Roman"/>
              <a:cs typeface="Times New Roman"/>
            </a:endParaRPr>
          </a:p>
          <a:p>
            <a:r>
              <a:rPr lang="en-US" sz="2400" b="1" dirty="0" smtClean="0">
                <a:solidFill>
                  <a:schemeClr val="bg1"/>
                </a:solidFill>
                <a:latin typeface="Times New Roman"/>
                <a:cs typeface="Times New Roman"/>
              </a:rPr>
              <a:t> </a:t>
            </a:r>
            <a:r>
              <a:rPr lang="en-US" sz="2400" b="1" dirty="0" smtClean="0">
                <a:solidFill>
                  <a:srgbClr val="FFFFFF"/>
                </a:solidFill>
                <a:latin typeface="Times New Roman"/>
                <a:cs typeface="Times New Roman"/>
              </a:rPr>
              <a:t>Identify</a:t>
            </a:r>
            <a:r>
              <a:rPr lang="en-US" sz="2400" dirty="0" smtClean="0">
                <a:solidFill>
                  <a:srgbClr val="FFFFFF"/>
                </a:solidFill>
                <a:latin typeface="Times New Roman"/>
                <a:cs typeface="Times New Roman"/>
              </a:rPr>
              <a:t> </a:t>
            </a:r>
            <a:r>
              <a:rPr lang="en-US" sz="2400" dirty="0">
                <a:solidFill>
                  <a:schemeClr val="bg1"/>
                </a:solidFill>
                <a:latin typeface="Times New Roman"/>
                <a:cs typeface="Times New Roman"/>
              </a:rPr>
              <a:t>what needs </a:t>
            </a:r>
            <a:r>
              <a:rPr lang="en-US" sz="2400" dirty="0" smtClean="0">
                <a:solidFill>
                  <a:schemeClr val="bg1"/>
                </a:solidFill>
                <a:latin typeface="Times New Roman"/>
                <a:cs typeface="Times New Roman"/>
              </a:rPr>
              <a:t>attention</a:t>
            </a:r>
          </a:p>
          <a:p>
            <a:endParaRPr lang="en-US" sz="2400" dirty="0">
              <a:solidFill>
                <a:schemeClr val="bg1"/>
              </a:solidFill>
              <a:latin typeface="Times New Roman"/>
              <a:cs typeface="Times New Roman"/>
            </a:endParaRPr>
          </a:p>
          <a:p>
            <a:r>
              <a:rPr lang="en-US" sz="2400" b="1" dirty="0">
                <a:solidFill>
                  <a:srgbClr val="BEAA64"/>
                </a:solidFill>
                <a:latin typeface="Times New Roman"/>
                <a:cs typeface="Times New Roman"/>
              </a:rPr>
              <a:t>Connect</a:t>
            </a:r>
            <a:r>
              <a:rPr lang="en-US" sz="2400" dirty="0">
                <a:solidFill>
                  <a:srgbClr val="BEAA64"/>
                </a:solidFill>
                <a:latin typeface="Times New Roman"/>
                <a:cs typeface="Times New Roman"/>
              </a:rPr>
              <a:t> current practice to best practice and desired </a:t>
            </a:r>
            <a:r>
              <a:rPr lang="en-US" sz="2400" dirty="0" smtClean="0">
                <a:solidFill>
                  <a:srgbClr val="BEAA64"/>
                </a:solidFill>
                <a:latin typeface="Times New Roman"/>
                <a:cs typeface="Times New Roman"/>
              </a:rPr>
              <a:t>outcomes</a:t>
            </a:r>
            <a:endParaRPr lang="en-US" sz="2400" dirty="0">
              <a:solidFill>
                <a:srgbClr val="BEAA64"/>
              </a:solidFill>
              <a:latin typeface="Times New Roman"/>
              <a:cs typeface="Times New Roman"/>
            </a:endParaRPr>
          </a:p>
        </p:txBody>
      </p:sp>
      <p:sp>
        <p:nvSpPr>
          <p:cNvPr id="9" name="Slide Number Placeholder 8"/>
          <p:cNvSpPr>
            <a:spLocks noGrp="1"/>
          </p:cNvSpPr>
          <p:nvPr>
            <p:ph type="sldNum" sz="quarter" idx="12"/>
          </p:nvPr>
        </p:nvSpPr>
        <p:spPr/>
        <p:txBody>
          <a:bodyPr/>
          <a:lstStyle/>
          <a:p>
            <a:fld id="{4104C4B3-1342-4D3D-8426-5A37ABA9DDD3}" type="slidenum">
              <a:rPr lang="en-US" smtClean="0"/>
              <a:pPr/>
              <a:t>4</a:t>
            </a:fld>
            <a:endParaRPr lang="en-US" dirty="0"/>
          </a:p>
        </p:txBody>
      </p:sp>
    </p:spTree>
    <p:extLst>
      <p:ext uri="{BB962C8B-B14F-4D97-AF65-F5344CB8AC3E}">
        <p14:creationId xmlns:p14="http://schemas.microsoft.com/office/powerpoint/2010/main" val="13470827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2"/>
          </p:nvPr>
        </p:nvSpPr>
        <p:spPr/>
        <p:txBody>
          <a:bodyPr/>
          <a:lstStyle/>
          <a:p>
            <a:fld id="{86CB4B4D-7CA3-9044-876B-883B54F8677D}" type="slidenum">
              <a:rPr lang="en-US" smtClean="0"/>
              <a:t>5</a:t>
            </a:fld>
            <a:endParaRPr lang="en-US"/>
          </a:p>
        </p:txBody>
      </p:sp>
      <p:pic>
        <p:nvPicPr>
          <p:cNvPr id="9" name="Picture 8" descr="children on a train.jpg"/>
          <p:cNvPicPr>
            <a:picLocks noChangeAspect="1"/>
          </p:cNvPicPr>
          <p:nvPr/>
        </p:nvPicPr>
        <p:blipFill>
          <a:blip r:embed="rId3">
            <a:alphaModFix amt="30000"/>
            <a:extLst>
              <a:ext uri="{28A0092B-C50C-407E-A947-70E740481C1C}">
                <a14:useLocalDpi xmlns:a14="http://schemas.microsoft.com/office/drawing/2010/main" val="0"/>
              </a:ext>
            </a:extLst>
          </a:blip>
          <a:stretch>
            <a:fillRect/>
          </a:stretch>
        </p:blipFill>
        <p:spPr>
          <a:xfrm>
            <a:off x="-381000" y="-26440"/>
            <a:ext cx="10321618" cy="6884439"/>
          </a:xfrm>
          <a:prstGeom prst="rect">
            <a:avLst/>
          </a:prstGeom>
        </p:spPr>
      </p:pic>
      <p:sp>
        <p:nvSpPr>
          <p:cNvPr id="7" name="TextBox 6"/>
          <p:cNvSpPr txBox="1"/>
          <p:nvPr/>
        </p:nvSpPr>
        <p:spPr>
          <a:xfrm>
            <a:off x="533400" y="1143000"/>
            <a:ext cx="2819400" cy="769441"/>
          </a:xfrm>
          <a:prstGeom prst="rect">
            <a:avLst/>
          </a:prstGeom>
          <a:noFill/>
        </p:spPr>
        <p:txBody>
          <a:bodyPr wrap="square" rtlCol="0">
            <a:spAutoFit/>
          </a:bodyPr>
          <a:lstStyle/>
          <a:p>
            <a:r>
              <a:rPr lang="en-US" sz="4400" dirty="0" smtClean="0">
                <a:solidFill>
                  <a:srgbClr val="BEAA64"/>
                </a:solidFill>
                <a:latin typeface="Times New Roman"/>
                <a:cs typeface="Times New Roman"/>
              </a:rPr>
              <a:t>VISION</a:t>
            </a:r>
            <a:endParaRPr lang="en-US" sz="4400" dirty="0">
              <a:solidFill>
                <a:srgbClr val="BEAA64"/>
              </a:solidFill>
              <a:latin typeface="Times New Roman"/>
              <a:cs typeface="Times New Roman"/>
            </a:endParaRPr>
          </a:p>
        </p:txBody>
      </p:sp>
      <p:sp>
        <p:nvSpPr>
          <p:cNvPr id="10" name="TextBox 9"/>
          <p:cNvSpPr txBox="1"/>
          <p:nvPr/>
        </p:nvSpPr>
        <p:spPr>
          <a:xfrm>
            <a:off x="533400" y="1981200"/>
            <a:ext cx="4114800" cy="1692771"/>
          </a:xfrm>
          <a:prstGeom prst="rect">
            <a:avLst/>
          </a:prstGeom>
          <a:noFill/>
        </p:spPr>
        <p:txBody>
          <a:bodyPr wrap="square" rtlCol="0">
            <a:spAutoFit/>
          </a:bodyPr>
          <a:lstStyle/>
          <a:p>
            <a:r>
              <a:rPr lang="en-US" sz="2600" dirty="0" smtClean="0">
                <a:solidFill>
                  <a:schemeClr val="bg1"/>
                </a:solidFill>
                <a:latin typeface="Times New Roman"/>
                <a:cs typeface="Times New Roman"/>
              </a:rPr>
              <a:t>County </a:t>
            </a:r>
            <a:r>
              <a:rPr lang="en-US" sz="2600" dirty="0" smtClean="0">
                <a:solidFill>
                  <a:schemeClr val="bg1"/>
                </a:solidFill>
                <a:latin typeface="Times New Roman"/>
                <a:cs typeface="Times New Roman"/>
              </a:rPr>
              <a:t>SIPs</a:t>
            </a:r>
          </a:p>
          <a:p>
            <a:r>
              <a:rPr lang="en-US" sz="2600" dirty="0" smtClean="0">
                <a:solidFill>
                  <a:schemeClr val="bg1"/>
                </a:solidFill>
                <a:latin typeface="Times New Roman"/>
                <a:cs typeface="Times New Roman"/>
              </a:rPr>
              <a:t>Strategic Plans</a:t>
            </a:r>
          </a:p>
          <a:p>
            <a:r>
              <a:rPr lang="en-US" sz="2600" dirty="0" smtClean="0">
                <a:solidFill>
                  <a:schemeClr val="bg1"/>
                </a:solidFill>
                <a:latin typeface="Times New Roman"/>
                <a:cs typeface="Times New Roman"/>
              </a:rPr>
              <a:t>Community Partnerships</a:t>
            </a:r>
          </a:p>
          <a:p>
            <a:r>
              <a:rPr lang="en-US" sz="2600" dirty="0" smtClean="0">
                <a:solidFill>
                  <a:schemeClr val="bg1"/>
                </a:solidFill>
                <a:latin typeface="Times New Roman"/>
                <a:cs typeface="Times New Roman"/>
              </a:rPr>
              <a:t>Divisions/Programs</a:t>
            </a:r>
            <a:endParaRPr lang="en-US" sz="2600" dirty="0">
              <a:solidFill>
                <a:schemeClr val="bg1"/>
              </a:solidFill>
              <a:latin typeface="Times New Roman"/>
              <a:cs typeface="Times New Roman"/>
            </a:endParaRPr>
          </a:p>
        </p:txBody>
      </p:sp>
    </p:spTree>
    <p:extLst>
      <p:ext uri="{BB962C8B-B14F-4D97-AF65-F5344CB8AC3E}">
        <p14:creationId xmlns:p14="http://schemas.microsoft.com/office/powerpoint/2010/main" val="1254485098"/>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2"/>
          </p:nvPr>
        </p:nvSpPr>
        <p:spPr/>
        <p:txBody>
          <a:bodyPr/>
          <a:lstStyle/>
          <a:p>
            <a:fld id="{86CB4B4D-7CA3-9044-876B-883B54F8677D}" type="slidenum">
              <a:rPr lang="en-US" smtClean="0"/>
              <a:t>6</a:t>
            </a:fld>
            <a:endParaRPr lang="en-US"/>
          </a:p>
        </p:txBody>
      </p:sp>
      <p:pic>
        <p:nvPicPr>
          <p:cNvPr id="8" name="Picture 7" descr="amtrakboard2_6-21_melwert.jpg"/>
          <p:cNvPicPr>
            <a:picLocks noChangeAspect="1"/>
          </p:cNvPicPr>
          <p:nvPr/>
        </p:nvPicPr>
        <p:blipFill>
          <a:blip r:embed="rId3">
            <a:alphaModFix amt="30000"/>
            <a:extLst>
              <a:ext uri="{28A0092B-C50C-407E-A947-70E740481C1C}">
                <a14:useLocalDpi xmlns:a14="http://schemas.microsoft.com/office/drawing/2010/main" val="0"/>
              </a:ext>
            </a:extLst>
          </a:blip>
          <a:stretch>
            <a:fillRect/>
          </a:stretch>
        </p:blipFill>
        <p:spPr>
          <a:xfrm>
            <a:off x="3616" y="-914401"/>
            <a:ext cx="10588183" cy="7966347"/>
          </a:xfrm>
          <a:prstGeom prst="rect">
            <a:avLst/>
          </a:prstGeom>
        </p:spPr>
      </p:pic>
      <p:sp>
        <p:nvSpPr>
          <p:cNvPr id="9" name="TextBox 8"/>
          <p:cNvSpPr txBox="1"/>
          <p:nvPr/>
        </p:nvSpPr>
        <p:spPr>
          <a:xfrm>
            <a:off x="457200" y="1066800"/>
            <a:ext cx="3505200" cy="769441"/>
          </a:xfrm>
          <a:prstGeom prst="rect">
            <a:avLst/>
          </a:prstGeom>
          <a:noFill/>
        </p:spPr>
        <p:txBody>
          <a:bodyPr wrap="square" rtlCol="0">
            <a:spAutoFit/>
          </a:bodyPr>
          <a:lstStyle/>
          <a:p>
            <a:r>
              <a:rPr lang="en-US" sz="4400" dirty="0" smtClean="0">
                <a:solidFill>
                  <a:srgbClr val="BEAA64"/>
                </a:solidFill>
                <a:latin typeface="Times New Roman"/>
                <a:cs typeface="Times New Roman"/>
              </a:rPr>
              <a:t>Measurement</a:t>
            </a:r>
            <a:endParaRPr lang="en-US" sz="4400" dirty="0">
              <a:solidFill>
                <a:srgbClr val="BEAA64"/>
              </a:solidFill>
              <a:latin typeface="Times New Roman"/>
              <a:cs typeface="Times New Roman"/>
            </a:endParaRPr>
          </a:p>
        </p:txBody>
      </p:sp>
      <p:sp>
        <p:nvSpPr>
          <p:cNvPr id="10" name="TextBox 9"/>
          <p:cNvSpPr txBox="1"/>
          <p:nvPr/>
        </p:nvSpPr>
        <p:spPr>
          <a:xfrm>
            <a:off x="457200" y="1905000"/>
            <a:ext cx="3810000" cy="1292662"/>
          </a:xfrm>
          <a:prstGeom prst="rect">
            <a:avLst/>
          </a:prstGeom>
          <a:noFill/>
        </p:spPr>
        <p:txBody>
          <a:bodyPr wrap="square" rtlCol="0">
            <a:spAutoFit/>
          </a:bodyPr>
          <a:lstStyle/>
          <a:p>
            <a:r>
              <a:rPr lang="en-US" sz="2600" dirty="0" smtClean="0">
                <a:solidFill>
                  <a:schemeClr val="bg1"/>
                </a:solidFill>
                <a:latin typeface="Times New Roman"/>
                <a:cs typeface="Times New Roman"/>
              </a:rPr>
              <a:t>CFSR Case Reviews</a:t>
            </a:r>
          </a:p>
          <a:p>
            <a:r>
              <a:rPr lang="en-US" sz="2600" dirty="0" smtClean="0">
                <a:solidFill>
                  <a:schemeClr val="bg1"/>
                </a:solidFill>
                <a:latin typeface="Times New Roman"/>
                <a:cs typeface="Times New Roman"/>
              </a:rPr>
              <a:t>CFSR Self-Assessments</a:t>
            </a:r>
          </a:p>
          <a:p>
            <a:r>
              <a:rPr lang="en-US" sz="2600" dirty="0" smtClean="0">
                <a:solidFill>
                  <a:schemeClr val="bg1"/>
                </a:solidFill>
                <a:latin typeface="Times New Roman"/>
                <a:cs typeface="Times New Roman"/>
              </a:rPr>
              <a:t>CCWIP Website</a:t>
            </a:r>
          </a:p>
        </p:txBody>
      </p:sp>
    </p:spTree>
    <p:extLst>
      <p:ext uri="{BB962C8B-B14F-4D97-AF65-F5344CB8AC3E}">
        <p14:creationId xmlns:p14="http://schemas.microsoft.com/office/powerpoint/2010/main" val="3978979878"/>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274638"/>
            <a:ext cx="8229600" cy="1143000"/>
          </a:xfrm>
          <a:prstGeom prst="rect">
            <a:avLst/>
          </a:prstGeom>
        </p:spPr>
        <p:txBody>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endParaRPr lang="en-US" dirty="0">
              <a:solidFill>
                <a:srgbClr val="BEAA64"/>
              </a:solidFill>
              <a:latin typeface="Times New Roman"/>
              <a:cs typeface="Times New Roman"/>
            </a:endParaRPr>
          </a:p>
        </p:txBody>
      </p:sp>
      <p:pic>
        <p:nvPicPr>
          <p:cNvPr id="2" name="Picture 1" descr="cockpit bullet train.jpg"/>
          <p:cNvPicPr>
            <a:picLocks noChangeAspect="1"/>
          </p:cNvPicPr>
          <p:nvPr/>
        </p:nvPicPr>
        <p:blipFill>
          <a:blip r:embed="rId3">
            <a:alphaModFix amt="30000"/>
            <a:extLst>
              <a:ext uri="{28A0092B-C50C-407E-A947-70E740481C1C}">
                <a14:useLocalDpi xmlns:a14="http://schemas.microsoft.com/office/drawing/2010/main" val="0"/>
              </a:ext>
            </a:extLst>
          </a:blip>
          <a:stretch>
            <a:fillRect/>
          </a:stretch>
        </p:blipFill>
        <p:spPr>
          <a:xfrm>
            <a:off x="-457200" y="-3175"/>
            <a:ext cx="10515600" cy="7364237"/>
          </a:xfrm>
          <a:prstGeom prst="rect">
            <a:avLst/>
          </a:prstGeom>
        </p:spPr>
      </p:pic>
      <p:sp>
        <p:nvSpPr>
          <p:cNvPr id="4" name="TextBox 3"/>
          <p:cNvSpPr txBox="1"/>
          <p:nvPr/>
        </p:nvSpPr>
        <p:spPr>
          <a:xfrm>
            <a:off x="457200" y="1066800"/>
            <a:ext cx="3505200" cy="769441"/>
          </a:xfrm>
          <a:prstGeom prst="rect">
            <a:avLst/>
          </a:prstGeom>
          <a:noFill/>
        </p:spPr>
        <p:txBody>
          <a:bodyPr wrap="square" rtlCol="0">
            <a:spAutoFit/>
          </a:bodyPr>
          <a:lstStyle/>
          <a:p>
            <a:r>
              <a:rPr lang="en-US" sz="4400" dirty="0" smtClean="0">
                <a:solidFill>
                  <a:srgbClr val="BEAA64"/>
                </a:solidFill>
                <a:latin typeface="Times New Roman"/>
                <a:cs typeface="Times New Roman"/>
              </a:rPr>
              <a:t>Performance</a:t>
            </a:r>
            <a:endParaRPr lang="en-US" sz="4400" dirty="0">
              <a:solidFill>
                <a:srgbClr val="BEAA64"/>
              </a:solidFill>
              <a:latin typeface="Times New Roman"/>
              <a:cs typeface="Times New Roman"/>
            </a:endParaRPr>
          </a:p>
        </p:txBody>
      </p:sp>
      <p:sp>
        <p:nvSpPr>
          <p:cNvPr id="6" name="TextBox 5"/>
          <p:cNvSpPr txBox="1"/>
          <p:nvPr/>
        </p:nvSpPr>
        <p:spPr>
          <a:xfrm>
            <a:off x="457200" y="1905000"/>
            <a:ext cx="3810000" cy="2492990"/>
          </a:xfrm>
          <a:prstGeom prst="rect">
            <a:avLst/>
          </a:prstGeom>
          <a:noFill/>
        </p:spPr>
        <p:txBody>
          <a:bodyPr wrap="square" rtlCol="0">
            <a:spAutoFit/>
          </a:bodyPr>
          <a:lstStyle/>
          <a:p>
            <a:r>
              <a:rPr lang="en-US" sz="2600" dirty="0" smtClean="0">
                <a:solidFill>
                  <a:schemeClr val="bg1"/>
                </a:solidFill>
                <a:latin typeface="Times New Roman"/>
                <a:cs typeface="Times New Roman"/>
              </a:rPr>
              <a:t>Timely Visits</a:t>
            </a:r>
          </a:p>
          <a:p>
            <a:r>
              <a:rPr lang="en-US" sz="2600" dirty="0" smtClean="0">
                <a:solidFill>
                  <a:schemeClr val="bg1"/>
                </a:solidFill>
                <a:latin typeface="Times New Roman"/>
                <a:cs typeface="Times New Roman"/>
              </a:rPr>
              <a:t>Accurate Assessments</a:t>
            </a:r>
          </a:p>
          <a:p>
            <a:r>
              <a:rPr lang="en-US" sz="2600" dirty="0" smtClean="0">
                <a:solidFill>
                  <a:schemeClr val="bg1"/>
                </a:solidFill>
                <a:latin typeface="Times New Roman"/>
                <a:cs typeface="Times New Roman"/>
              </a:rPr>
              <a:t>Diligent Monitoring</a:t>
            </a:r>
          </a:p>
          <a:p>
            <a:r>
              <a:rPr lang="en-US" sz="2600" dirty="0" smtClean="0">
                <a:solidFill>
                  <a:schemeClr val="bg1"/>
                </a:solidFill>
                <a:latin typeface="Times New Roman"/>
                <a:cs typeface="Times New Roman"/>
              </a:rPr>
              <a:t>Adequate Services</a:t>
            </a:r>
          </a:p>
          <a:p>
            <a:r>
              <a:rPr lang="en-US" sz="2600" dirty="0" smtClean="0">
                <a:solidFill>
                  <a:schemeClr val="bg1"/>
                </a:solidFill>
                <a:latin typeface="Times New Roman"/>
                <a:cs typeface="Times New Roman"/>
              </a:rPr>
              <a:t>Concurrent Planning</a:t>
            </a:r>
          </a:p>
          <a:p>
            <a:endParaRPr lang="en-US" sz="2600" dirty="0">
              <a:solidFill>
                <a:schemeClr val="bg1"/>
              </a:solidFill>
              <a:latin typeface="Times New Roman"/>
              <a:cs typeface="Times New Roman"/>
            </a:endParaRPr>
          </a:p>
        </p:txBody>
      </p:sp>
    </p:spTree>
    <p:extLst>
      <p:ext uri="{BB962C8B-B14F-4D97-AF65-F5344CB8AC3E}">
        <p14:creationId xmlns:p14="http://schemas.microsoft.com/office/powerpoint/2010/main" val="1201676975"/>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2"/>
          </p:nvPr>
        </p:nvSpPr>
        <p:spPr/>
        <p:txBody>
          <a:bodyPr/>
          <a:lstStyle/>
          <a:p>
            <a:fld id="{86CB4B4D-7CA3-9044-876B-883B54F8677D}" type="slidenum">
              <a:rPr lang="en-US" smtClean="0"/>
              <a:t>8</a:t>
            </a:fld>
            <a:endParaRPr lang="en-US"/>
          </a:p>
        </p:txBody>
      </p:sp>
      <p:sp>
        <p:nvSpPr>
          <p:cNvPr id="6" name="Title 1"/>
          <p:cNvSpPr txBox="1">
            <a:spLocks/>
          </p:cNvSpPr>
          <p:nvPr/>
        </p:nvSpPr>
        <p:spPr>
          <a:xfrm>
            <a:off x="457200" y="274638"/>
            <a:ext cx="8229600" cy="1143000"/>
          </a:xfrm>
          <a:prstGeom prst="rect">
            <a:avLst/>
          </a:prstGeom>
        </p:spPr>
        <p:txBody>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dirty="0" smtClean="0">
                <a:solidFill>
                  <a:srgbClr val="BEAA64"/>
                </a:solidFill>
                <a:latin typeface="Times New Roman"/>
                <a:cs typeface="Times New Roman"/>
              </a:rPr>
              <a:t>Making the Connections</a:t>
            </a:r>
            <a:endParaRPr lang="en-US" dirty="0">
              <a:solidFill>
                <a:srgbClr val="BEAA64"/>
              </a:solidFill>
              <a:latin typeface="Times New Roman"/>
              <a:cs typeface="Times New Roman"/>
            </a:endParaRPr>
          </a:p>
        </p:txBody>
      </p:sp>
      <p:pic>
        <p:nvPicPr>
          <p:cNvPr id="19" name="Picture Placeholder 18" descr="cockpit bullet train.jpg"/>
          <p:cNvPicPr>
            <a:picLocks noGrp="1" noChangeAspect="1"/>
          </p:cNvPicPr>
          <p:nvPr>
            <p:ph type="pic" sz="half" idx="15"/>
          </p:nvPr>
        </p:nvPicPr>
        <p:blipFill>
          <a:blip r:embed="rId3" cstate="print">
            <a:extLst>
              <a:ext uri="{28A0092B-C50C-407E-A947-70E740481C1C}">
                <a14:useLocalDpi xmlns:a14="http://schemas.microsoft.com/office/drawing/2010/main" val="0"/>
              </a:ext>
            </a:extLst>
          </a:blip>
          <a:srcRect l="18562" r="18562"/>
          <a:stretch>
            <a:fillRect/>
          </a:stretch>
        </p:blipFill>
        <p:spPr>
          <a:xfrm>
            <a:off x="381000" y="2971800"/>
            <a:ext cx="1665288" cy="1854817"/>
          </a:xfrm>
        </p:spPr>
      </p:pic>
      <p:pic>
        <p:nvPicPr>
          <p:cNvPr id="17" name="Picture Placeholder 16" descr="children on a train.jpg"/>
          <p:cNvPicPr>
            <a:picLocks noGrp="1" noChangeAspect="1"/>
          </p:cNvPicPr>
          <p:nvPr>
            <p:ph type="pic" sz="half" idx="15"/>
          </p:nvPr>
        </p:nvPicPr>
        <p:blipFill>
          <a:blip r:embed="rId4" cstate="print">
            <a:extLst>
              <a:ext uri="{28A0092B-C50C-407E-A947-70E740481C1C}">
                <a14:useLocalDpi xmlns:a14="http://schemas.microsoft.com/office/drawing/2010/main" val="0"/>
              </a:ext>
            </a:extLst>
          </a:blip>
          <a:srcRect l="20058" r="20058"/>
          <a:stretch>
            <a:fillRect/>
          </a:stretch>
        </p:blipFill>
        <p:spPr>
          <a:xfrm>
            <a:off x="2971800" y="1524000"/>
            <a:ext cx="1905000" cy="2121811"/>
          </a:xfrm>
        </p:spPr>
      </p:pic>
      <p:sp>
        <p:nvSpPr>
          <p:cNvPr id="20" name="TextBox 19"/>
          <p:cNvSpPr txBox="1"/>
          <p:nvPr/>
        </p:nvSpPr>
        <p:spPr>
          <a:xfrm>
            <a:off x="457200" y="2438400"/>
            <a:ext cx="1447800" cy="461665"/>
          </a:xfrm>
          <a:prstGeom prst="rect">
            <a:avLst/>
          </a:prstGeom>
          <a:noFill/>
        </p:spPr>
        <p:txBody>
          <a:bodyPr wrap="square" rtlCol="0">
            <a:spAutoFit/>
          </a:bodyPr>
          <a:lstStyle/>
          <a:p>
            <a:pPr algn="ctr"/>
            <a:r>
              <a:rPr lang="en-US" sz="2400" dirty="0" smtClean="0">
                <a:solidFill>
                  <a:schemeClr val="bg1"/>
                </a:solidFill>
                <a:latin typeface="Times New Roman"/>
                <a:cs typeface="Times New Roman"/>
              </a:rPr>
              <a:t>Between</a:t>
            </a:r>
            <a:endParaRPr lang="en-US" sz="2400" dirty="0">
              <a:solidFill>
                <a:schemeClr val="bg1"/>
              </a:solidFill>
              <a:latin typeface="Times New Roman"/>
              <a:cs typeface="Times New Roman"/>
            </a:endParaRPr>
          </a:p>
        </p:txBody>
      </p:sp>
      <p:sp>
        <p:nvSpPr>
          <p:cNvPr id="21" name="TextBox 20"/>
          <p:cNvSpPr txBox="1"/>
          <p:nvPr/>
        </p:nvSpPr>
        <p:spPr>
          <a:xfrm>
            <a:off x="2133600" y="3429000"/>
            <a:ext cx="762000" cy="769441"/>
          </a:xfrm>
          <a:prstGeom prst="rect">
            <a:avLst/>
          </a:prstGeom>
          <a:noFill/>
        </p:spPr>
        <p:txBody>
          <a:bodyPr wrap="square" rtlCol="0">
            <a:spAutoFit/>
          </a:bodyPr>
          <a:lstStyle/>
          <a:p>
            <a:pPr algn="ctr"/>
            <a:r>
              <a:rPr lang="en-US" sz="4400" dirty="0" smtClean="0">
                <a:solidFill>
                  <a:srgbClr val="FFFFFF"/>
                </a:solidFill>
                <a:latin typeface="Times New Roman"/>
                <a:cs typeface="Times New Roman"/>
              </a:rPr>
              <a:t>&amp;</a:t>
            </a:r>
            <a:endParaRPr lang="en-US" sz="4400" dirty="0">
              <a:solidFill>
                <a:srgbClr val="FFFFFF"/>
              </a:solidFill>
              <a:latin typeface="Times New Roman"/>
              <a:cs typeface="Times New Roman"/>
            </a:endParaRPr>
          </a:p>
        </p:txBody>
      </p:sp>
      <p:sp>
        <p:nvSpPr>
          <p:cNvPr id="23" name="TextBox 22"/>
          <p:cNvSpPr txBox="1"/>
          <p:nvPr/>
        </p:nvSpPr>
        <p:spPr>
          <a:xfrm>
            <a:off x="4953000" y="1524000"/>
            <a:ext cx="3886200" cy="1969770"/>
          </a:xfrm>
          <a:prstGeom prst="rect">
            <a:avLst/>
          </a:prstGeom>
          <a:noFill/>
        </p:spPr>
        <p:txBody>
          <a:bodyPr wrap="square" rtlCol="0">
            <a:spAutoFit/>
          </a:bodyPr>
          <a:lstStyle/>
          <a:p>
            <a:pPr marL="285750" indent="-285750">
              <a:buFont typeface="Arial"/>
              <a:buChar char="•"/>
            </a:pPr>
            <a:r>
              <a:rPr lang="en-US" dirty="0" smtClean="0">
                <a:solidFill>
                  <a:srgbClr val="FFFFFF"/>
                </a:solidFill>
                <a:latin typeface="Times New Roman"/>
                <a:cs typeface="Times New Roman"/>
              </a:rPr>
              <a:t>Child welfare staff are aware of the outcomes under strategic focus and why.</a:t>
            </a:r>
          </a:p>
          <a:p>
            <a:endParaRPr lang="en-US" sz="1400" dirty="0" smtClean="0">
              <a:solidFill>
                <a:srgbClr val="FFFFFF"/>
              </a:solidFill>
              <a:latin typeface="Times New Roman"/>
              <a:cs typeface="Times New Roman"/>
            </a:endParaRPr>
          </a:p>
          <a:p>
            <a:pPr marL="285750" indent="-285750">
              <a:buFont typeface="Arial"/>
              <a:buChar char="•"/>
            </a:pPr>
            <a:r>
              <a:rPr lang="en-US" dirty="0" smtClean="0">
                <a:solidFill>
                  <a:srgbClr val="FFFFFF"/>
                </a:solidFill>
                <a:latin typeface="Times New Roman"/>
                <a:cs typeface="Times New Roman"/>
              </a:rPr>
              <a:t>They understand how county plans/programs are supposed to help them influence these outcomes.</a:t>
            </a:r>
          </a:p>
        </p:txBody>
      </p:sp>
      <p:sp>
        <p:nvSpPr>
          <p:cNvPr id="24" name="TextBox 23"/>
          <p:cNvSpPr txBox="1"/>
          <p:nvPr/>
        </p:nvSpPr>
        <p:spPr>
          <a:xfrm>
            <a:off x="4953000" y="4038600"/>
            <a:ext cx="3886200" cy="2185214"/>
          </a:xfrm>
          <a:prstGeom prst="rect">
            <a:avLst/>
          </a:prstGeom>
          <a:noFill/>
        </p:spPr>
        <p:txBody>
          <a:bodyPr wrap="square" rtlCol="0">
            <a:spAutoFit/>
          </a:bodyPr>
          <a:lstStyle/>
          <a:p>
            <a:pPr marL="285750" indent="-285750">
              <a:buFont typeface="Arial"/>
              <a:buChar char="•"/>
            </a:pPr>
            <a:r>
              <a:rPr lang="en-US" dirty="0" smtClean="0">
                <a:solidFill>
                  <a:srgbClr val="FFFFFF"/>
                </a:solidFill>
                <a:latin typeface="Times New Roman"/>
                <a:cs typeface="Times New Roman"/>
              </a:rPr>
              <a:t>Child welfare staff know how outcomes are measured.</a:t>
            </a:r>
          </a:p>
          <a:p>
            <a:endParaRPr lang="en-US" sz="1400" dirty="0" smtClean="0">
              <a:solidFill>
                <a:srgbClr val="FFFFFF"/>
              </a:solidFill>
              <a:latin typeface="Times New Roman"/>
              <a:cs typeface="Times New Roman"/>
            </a:endParaRPr>
          </a:p>
          <a:p>
            <a:pPr marL="285750" indent="-285750">
              <a:buFont typeface="Arial"/>
              <a:buChar char="•"/>
            </a:pPr>
            <a:r>
              <a:rPr lang="en-US" dirty="0" smtClean="0">
                <a:solidFill>
                  <a:srgbClr val="FFFFFF"/>
                </a:solidFill>
                <a:latin typeface="Times New Roman"/>
                <a:cs typeface="Times New Roman"/>
              </a:rPr>
              <a:t>They  know which groups are most impacted by outcomes.</a:t>
            </a:r>
          </a:p>
          <a:p>
            <a:pPr marL="285750" indent="-285750">
              <a:buFont typeface="Arial"/>
              <a:buChar char="•"/>
            </a:pPr>
            <a:endParaRPr lang="en-US" sz="1400" dirty="0">
              <a:solidFill>
                <a:srgbClr val="FFFFFF"/>
              </a:solidFill>
              <a:latin typeface="Times New Roman"/>
              <a:cs typeface="Times New Roman"/>
            </a:endParaRPr>
          </a:p>
          <a:p>
            <a:pPr marL="285750" indent="-285750">
              <a:buFont typeface="Arial"/>
              <a:buChar char="•"/>
            </a:pPr>
            <a:r>
              <a:rPr lang="en-US" dirty="0" smtClean="0">
                <a:solidFill>
                  <a:srgbClr val="FFFFFF"/>
                </a:solidFill>
                <a:latin typeface="Times New Roman"/>
                <a:cs typeface="Times New Roman"/>
              </a:rPr>
              <a:t>They connect their daily activities to these outcomes.</a:t>
            </a:r>
          </a:p>
        </p:txBody>
      </p:sp>
      <p:pic>
        <p:nvPicPr>
          <p:cNvPr id="29" name="Picture 28" descr="amtrakboard2_6-21_melwert.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71800" y="4114800"/>
            <a:ext cx="1905000" cy="2057400"/>
          </a:xfrm>
          <a:prstGeom prst="rect">
            <a:avLst/>
          </a:prstGeom>
        </p:spPr>
      </p:pic>
    </p:spTree>
    <p:extLst>
      <p:ext uri="{BB962C8B-B14F-4D97-AF65-F5344CB8AC3E}">
        <p14:creationId xmlns:p14="http://schemas.microsoft.com/office/powerpoint/2010/main" val="1413487310"/>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Shape 133"/>
          <p:cNvSpPr>
            <a:spLocks noGrp="1"/>
          </p:cNvSpPr>
          <p:nvPr>
            <p:ph type="body" idx="13"/>
          </p:nvPr>
        </p:nvSpPr>
        <p:spPr>
          <a:xfrm>
            <a:off x="0" y="4038600"/>
            <a:ext cx="9144000" cy="625812"/>
          </a:xfrm>
          <a:prstGeom prst="rect">
            <a:avLst/>
          </a:prstGeom>
        </p:spPr>
        <p:txBody>
          <a:bodyPr/>
          <a:lstStyle/>
          <a:p>
            <a:r>
              <a:rPr lang="en-US" sz="3200" dirty="0" smtClean="0">
                <a:solidFill>
                  <a:schemeClr val="bg1"/>
                </a:solidFill>
                <a:latin typeface="Times New Roman"/>
                <a:cs typeface="Times New Roman"/>
              </a:rPr>
              <a:t>Bringing Child Welfare Staff On Board</a:t>
            </a:r>
            <a:endParaRPr sz="3200" dirty="0">
              <a:solidFill>
                <a:schemeClr val="bg1"/>
              </a:solidFill>
              <a:latin typeface="Times New Roman"/>
              <a:cs typeface="Times New Roman"/>
            </a:endParaRPr>
          </a:p>
        </p:txBody>
      </p:sp>
      <p:sp>
        <p:nvSpPr>
          <p:cNvPr id="134" name="Shape 134"/>
          <p:cNvSpPr>
            <a:spLocks noGrp="1"/>
          </p:cNvSpPr>
          <p:nvPr>
            <p:ph type="ctrTitle"/>
          </p:nvPr>
        </p:nvSpPr>
        <p:spPr>
          <a:xfrm>
            <a:off x="0" y="2911078"/>
            <a:ext cx="9143999" cy="1432321"/>
          </a:xfrm>
          <a:prstGeom prst="rect">
            <a:avLst/>
          </a:prstGeom>
        </p:spPr>
        <p:txBody>
          <a:bodyPr/>
          <a:lstStyle/>
          <a:p>
            <a:r>
              <a:rPr lang="en-US" dirty="0" smtClean="0">
                <a:solidFill>
                  <a:srgbClr val="BEAA64"/>
                </a:solidFill>
                <a:latin typeface="Times New Roman"/>
                <a:cs typeface="Times New Roman"/>
              </a:rPr>
              <a:t>The Data Train</a:t>
            </a:r>
            <a:endParaRPr dirty="0">
              <a:solidFill>
                <a:srgbClr val="BEAA64"/>
              </a:solidFill>
              <a:latin typeface="Times New Roman"/>
              <a:cs typeface="Times New Roman"/>
            </a:endParaRPr>
          </a:p>
        </p:txBody>
      </p:sp>
      <p:pic>
        <p:nvPicPr>
          <p:cNvPr id="136" name="bahnfoto_internet_header_subpage_small.jpg"/>
          <p:cNvPicPr>
            <a:picLocks noChangeAspect="1"/>
          </p:cNvPicPr>
          <p:nvPr/>
        </p:nvPicPr>
        <p:blipFill>
          <a:blip r:embed="rId3">
            <a:extLst/>
          </a:blip>
          <a:stretch>
            <a:fillRect/>
          </a:stretch>
        </p:blipFill>
        <p:spPr>
          <a:xfrm>
            <a:off x="-6602" y="-962921"/>
            <a:ext cx="9157203" cy="3858372"/>
          </a:xfrm>
          <a:prstGeom prst="rect">
            <a:avLst/>
          </a:prstGeom>
          <a:ln w="12700">
            <a:miter lim="400000"/>
          </a:ln>
        </p:spPr>
      </p:pic>
    </p:spTree>
    <p:extLst>
      <p:ext uri="{BB962C8B-B14F-4D97-AF65-F5344CB8AC3E}">
        <p14:creationId xmlns:p14="http://schemas.microsoft.com/office/powerpoint/2010/main" val="3220109141"/>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9287</TotalTime>
  <Words>1885</Words>
  <Application>Microsoft Office PowerPoint</Application>
  <PresentationFormat>On-screen Show (4:3)</PresentationFormat>
  <Paragraphs>311</Paragraphs>
  <Slides>31</Slides>
  <Notes>27</Notes>
  <HiddenSlides>4</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Calibri</vt:lpstr>
      <vt:lpstr>Helvetica</vt:lpstr>
      <vt:lpstr>Times</vt:lpstr>
      <vt:lpstr>Times New Roman</vt:lpstr>
      <vt:lpstr>Office Theme</vt:lpstr>
      <vt:lpstr>Bringing Continuous Quality Improvement to Operations</vt:lpstr>
      <vt:lpstr>PowerPoint Presentation</vt:lpstr>
      <vt:lpstr>Outline</vt:lpstr>
      <vt:lpstr>The Importance of Data</vt:lpstr>
      <vt:lpstr>PowerPoint Presentation</vt:lpstr>
      <vt:lpstr>PowerPoint Presentation</vt:lpstr>
      <vt:lpstr>PowerPoint Presentation</vt:lpstr>
      <vt:lpstr>PowerPoint Presentation</vt:lpstr>
      <vt:lpstr>The Data Train</vt:lpstr>
      <vt:lpstr>Outline for Training 1</vt:lpstr>
      <vt:lpstr>California Child Welfare  Indicators Project</vt:lpstr>
      <vt:lpstr>PowerPoint Presentation</vt:lpstr>
      <vt:lpstr>Building Connections Activity</vt:lpstr>
      <vt:lpstr>Demo: Ongoing Units</vt:lpstr>
      <vt:lpstr>CCWIP Reports Relevant to Emergency Response Units</vt:lpstr>
      <vt:lpstr>CCWIP Reports Relevant to Ongoing Units</vt:lpstr>
      <vt:lpstr>CCWIP Reports Relevant to  Teen Units</vt:lpstr>
      <vt:lpstr>CCWIP Reports Relevant to Permanency Units</vt:lpstr>
      <vt:lpstr>The Data Train Series 2</vt:lpstr>
      <vt:lpstr>Process vs. Outcome Measures</vt:lpstr>
      <vt:lpstr>Outline for Training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lpstr>PowerPoint Presentation</vt:lpstr>
    </vt:vector>
  </TitlesOfParts>
  <Company>School of Social Welfare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Development Assistant 2</dc:creator>
  <cp:lastModifiedBy>wendy.wiegmann</cp:lastModifiedBy>
  <cp:revision>1955</cp:revision>
  <cp:lastPrinted>2016-10-25T20:31:10Z</cp:lastPrinted>
  <dcterms:created xsi:type="dcterms:W3CDTF">2012-12-12T19:35:09Z</dcterms:created>
  <dcterms:modified xsi:type="dcterms:W3CDTF">2017-05-12T23:14:42Z</dcterms:modified>
</cp:coreProperties>
</file>