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notesSlides/notesSlide23.xml" ContentType="application/vnd.openxmlformats-officedocument.presentationml.notesSlide+xml"/>
  <Override PartName="/ppt/charts/chart3.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6"/>
  </p:notesMasterIdLst>
  <p:sldIdLst>
    <p:sldId id="564" r:id="rId2"/>
    <p:sldId id="362" r:id="rId3"/>
    <p:sldId id="424" r:id="rId4"/>
    <p:sldId id="419" r:id="rId5"/>
    <p:sldId id="417" r:id="rId6"/>
    <p:sldId id="418" r:id="rId7"/>
    <p:sldId id="414" r:id="rId8"/>
    <p:sldId id="420" r:id="rId9"/>
    <p:sldId id="537" r:id="rId10"/>
    <p:sldId id="428" r:id="rId11"/>
    <p:sldId id="606" r:id="rId12"/>
    <p:sldId id="607" r:id="rId13"/>
    <p:sldId id="429" r:id="rId14"/>
    <p:sldId id="432" r:id="rId15"/>
    <p:sldId id="433" r:id="rId16"/>
    <p:sldId id="434" r:id="rId17"/>
    <p:sldId id="611" r:id="rId18"/>
    <p:sldId id="612" r:id="rId19"/>
    <p:sldId id="613" r:id="rId20"/>
    <p:sldId id="614" r:id="rId21"/>
    <p:sldId id="617" r:id="rId22"/>
    <p:sldId id="619" r:id="rId23"/>
    <p:sldId id="620" r:id="rId24"/>
    <p:sldId id="565" r:id="rId25"/>
    <p:sldId id="566" r:id="rId26"/>
    <p:sldId id="568" r:id="rId27"/>
    <p:sldId id="569" r:id="rId28"/>
    <p:sldId id="570" r:id="rId29"/>
    <p:sldId id="571" r:id="rId30"/>
    <p:sldId id="573" r:id="rId31"/>
    <p:sldId id="622" r:id="rId32"/>
    <p:sldId id="576" r:id="rId33"/>
    <p:sldId id="577" r:id="rId34"/>
    <p:sldId id="579" r:id="rId35"/>
    <p:sldId id="621" r:id="rId36"/>
    <p:sldId id="580" r:id="rId37"/>
    <p:sldId id="610" r:id="rId38"/>
    <p:sldId id="581" r:id="rId39"/>
    <p:sldId id="582" r:id="rId40"/>
    <p:sldId id="583" r:id="rId41"/>
    <p:sldId id="584" r:id="rId42"/>
    <p:sldId id="585" r:id="rId43"/>
    <p:sldId id="586" r:id="rId44"/>
    <p:sldId id="463" r:id="rId45"/>
    <p:sldId id="436" r:id="rId46"/>
    <p:sldId id="598" r:id="rId47"/>
    <p:sldId id="599" r:id="rId48"/>
    <p:sldId id="600" r:id="rId49"/>
    <p:sldId id="601" r:id="rId50"/>
    <p:sldId id="602" r:id="rId51"/>
    <p:sldId id="603" r:id="rId52"/>
    <p:sldId id="604" r:id="rId53"/>
    <p:sldId id="605" r:id="rId54"/>
    <p:sldId id="538" r:id="rId55"/>
    <p:sldId id="539" r:id="rId56"/>
    <p:sldId id="540" r:id="rId57"/>
    <p:sldId id="541" r:id="rId58"/>
    <p:sldId id="542" r:id="rId59"/>
    <p:sldId id="543" r:id="rId60"/>
    <p:sldId id="544" r:id="rId61"/>
    <p:sldId id="545" r:id="rId62"/>
    <p:sldId id="546" r:id="rId63"/>
    <p:sldId id="547" r:id="rId64"/>
    <p:sldId id="548" r:id="rId65"/>
    <p:sldId id="549" r:id="rId66"/>
    <p:sldId id="556" r:id="rId67"/>
    <p:sldId id="551" r:id="rId68"/>
    <p:sldId id="552" r:id="rId69"/>
    <p:sldId id="553" r:id="rId70"/>
    <p:sldId id="554" r:id="rId71"/>
    <p:sldId id="555" r:id="rId72"/>
    <p:sldId id="557" r:id="rId73"/>
    <p:sldId id="533" r:id="rId74"/>
    <p:sldId id="558" r:id="rId7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AA64"/>
    <a:srgbClr val="2043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80189" autoAdjust="0"/>
  </p:normalViewPr>
  <p:slideViewPr>
    <p:cSldViewPr>
      <p:cViewPr varScale="1">
        <p:scale>
          <a:sx n="99" d="100"/>
          <a:sy n="99" d="100"/>
        </p:scale>
        <p:origin x="2274" y="51"/>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wendy.wiegmann\Dropbox\CCWIP\Presentations\Data%20Trainings%20-%20Placer%20County\Slides_Q4_19_pos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wendy.wiegmann\Dropbox\CCWIP\Presentations\Data%20Trainings%20-%20Placer%20County\Slides_Q4_19_pos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wendy.wiegmann\Dropbox\CCWIP\Presentations\Data%20Trainings%20-%20Placer%20County\Slides_Q4_19_pos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solidFill>
                  <a:srgbClr val="BEAA64"/>
                </a:solidFill>
                <a:latin typeface="Times" panose="02020603050405020304" pitchFamily="18" charset="0"/>
                <a:cs typeface="Times" panose="02020603050405020304" pitchFamily="18" charset="0"/>
              </a:defRPr>
            </a:pPr>
            <a:r>
              <a:rPr lang="en-US" sz="2000" dirty="0">
                <a:solidFill>
                  <a:srgbClr val="BEAA64"/>
                </a:solidFill>
                <a:latin typeface="Times" panose="02020603050405020304" pitchFamily="18" charset="0"/>
                <a:cs typeface="Times" panose="02020603050405020304" pitchFamily="18" charset="0"/>
              </a:rPr>
              <a:t>P1: Permanency within 12 Months for Children Entering Care, </a:t>
            </a:r>
          </a:p>
          <a:p>
            <a:pPr>
              <a:defRPr sz="2000">
                <a:solidFill>
                  <a:srgbClr val="BEAA64"/>
                </a:solidFill>
                <a:latin typeface="Times" panose="02020603050405020304" pitchFamily="18" charset="0"/>
                <a:cs typeface="Times" panose="02020603050405020304" pitchFamily="18" charset="0"/>
              </a:defRPr>
            </a:pPr>
            <a:r>
              <a:rPr lang="en-US" sz="2000" dirty="0">
                <a:solidFill>
                  <a:srgbClr val="BEAA64"/>
                </a:solidFill>
                <a:latin typeface="Times" panose="02020603050405020304" pitchFamily="18" charset="0"/>
                <a:cs typeface="Times" panose="02020603050405020304" pitchFamily="18" charset="0"/>
              </a:rPr>
              <a:t>by Permanent Exit Type</a:t>
            </a:r>
          </a:p>
          <a:p>
            <a:pPr>
              <a:defRPr sz="2000">
                <a:solidFill>
                  <a:srgbClr val="BEAA64"/>
                </a:solidFill>
                <a:latin typeface="Times" panose="02020603050405020304" pitchFamily="18" charset="0"/>
                <a:cs typeface="Times" panose="02020603050405020304" pitchFamily="18" charset="0"/>
              </a:defRPr>
            </a:pPr>
            <a:r>
              <a:rPr lang="en-US" sz="2000" dirty="0">
                <a:solidFill>
                  <a:srgbClr val="BEAA64"/>
                </a:solidFill>
                <a:latin typeface="Times" panose="02020603050405020304" pitchFamily="18" charset="0"/>
                <a:cs typeface="Times" panose="02020603050405020304" pitchFamily="18" charset="0"/>
              </a:rPr>
              <a:t>Placer Probation: </a:t>
            </a:r>
            <a:r>
              <a:rPr lang="en-US" sz="2000" dirty="0" smtClean="0">
                <a:solidFill>
                  <a:srgbClr val="BEAA64"/>
                </a:solidFill>
                <a:latin typeface="Times" panose="02020603050405020304" pitchFamily="18" charset="0"/>
                <a:cs typeface="Times" panose="02020603050405020304" pitchFamily="18" charset="0"/>
              </a:rPr>
              <a:t>2008-2018</a:t>
            </a:r>
            <a:endParaRPr lang="en-US" sz="2000" dirty="0">
              <a:solidFill>
                <a:srgbClr val="BEAA64"/>
              </a:solidFill>
              <a:latin typeface="Times" panose="02020603050405020304" pitchFamily="18" charset="0"/>
              <a:cs typeface="Times" panose="02020603050405020304" pitchFamily="18" charset="0"/>
            </a:endParaRPr>
          </a:p>
        </c:rich>
      </c:tx>
      <c:layout/>
      <c:overlay val="0"/>
    </c:title>
    <c:autoTitleDeleted val="0"/>
    <c:plotArea>
      <c:layout/>
      <c:barChart>
        <c:barDir val="col"/>
        <c:grouping val="stacked"/>
        <c:varyColors val="0"/>
        <c:ser>
          <c:idx val="2"/>
          <c:order val="2"/>
          <c:tx>
            <c:strRef>
              <c:f>table_P1_time!$A$14</c:f>
              <c:strCache>
                <c:ptCount val="1"/>
                <c:pt idx="0">
                  <c:v>Guardianship</c:v>
                </c:pt>
              </c:strCache>
            </c:strRef>
          </c:tx>
          <c:spPr>
            <a:solidFill>
              <a:schemeClr val="accent1">
                <a:lumMod val="75000"/>
              </a:schemeClr>
            </a:solidFill>
          </c:spPr>
          <c:invertIfNegative val="0"/>
          <c:cat>
            <c:numRef>
              <c:f>table_P1_time!$B$9:$AP$9</c:f>
              <c:numCache>
                <c:formatCode>General</c:formatCode>
                <c:ptCount val="41"/>
                <c:pt idx="0">
                  <c:v>2008</c:v>
                </c:pt>
                <c:pt idx="4">
                  <c:v>2009</c:v>
                </c:pt>
                <c:pt idx="8">
                  <c:v>2010</c:v>
                </c:pt>
                <c:pt idx="12">
                  <c:v>2011</c:v>
                </c:pt>
                <c:pt idx="16">
                  <c:v>2012</c:v>
                </c:pt>
                <c:pt idx="20">
                  <c:v>2013</c:v>
                </c:pt>
                <c:pt idx="24">
                  <c:v>2014</c:v>
                </c:pt>
                <c:pt idx="28">
                  <c:v>2015</c:v>
                </c:pt>
                <c:pt idx="32">
                  <c:v>2016</c:v>
                </c:pt>
                <c:pt idx="36">
                  <c:v>2017</c:v>
                </c:pt>
                <c:pt idx="40">
                  <c:v>2018</c:v>
                </c:pt>
              </c:numCache>
            </c:numRef>
          </c:cat>
          <c:val>
            <c:numRef>
              <c:f>table_P1_time!$B$14:$AP$14</c:f>
              <c:numCache>
                <c:formatCode>0.0</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00-40D6-45C0-BCED-427EE11CE38E}"/>
            </c:ext>
          </c:extLst>
        </c:ser>
        <c:ser>
          <c:idx val="3"/>
          <c:order val="3"/>
          <c:tx>
            <c:strRef>
              <c:f>table_P1_time!$A$13</c:f>
              <c:strCache>
                <c:ptCount val="1"/>
                <c:pt idx="0">
                  <c:v>Adoption</c:v>
                </c:pt>
              </c:strCache>
            </c:strRef>
          </c:tx>
          <c:spPr>
            <a:solidFill>
              <a:schemeClr val="accent1">
                <a:lumMod val="60000"/>
                <a:lumOff val="40000"/>
              </a:schemeClr>
            </a:solidFill>
          </c:spPr>
          <c:invertIfNegative val="0"/>
          <c:cat>
            <c:numRef>
              <c:f>table_P1_time!$B$9:$AP$9</c:f>
              <c:numCache>
                <c:formatCode>General</c:formatCode>
                <c:ptCount val="41"/>
                <c:pt idx="0">
                  <c:v>2008</c:v>
                </c:pt>
                <c:pt idx="4">
                  <c:v>2009</c:v>
                </c:pt>
                <c:pt idx="8">
                  <c:v>2010</c:v>
                </c:pt>
                <c:pt idx="12">
                  <c:v>2011</c:v>
                </c:pt>
                <c:pt idx="16">
                  <c:v>2012</c:v>
                </c:pt>
                <c:pt idx="20">
                  <c:v>2013</c:v>
                </c:pt>
                <c:pt idx="24">
                  <c:v>2014</c:v>
                </c:pt>
                <c:pt idx="28">
                  <c:v>2015</c:v>
                </c:pt>
                <c:pt idx="32">
                  <c:v>2016</c:v>
                </c:pt>
                <c:pt idx="36">
                  <c:v>2017</c:v>
                </c:pt>
                <c:pt idx="40">
                  <c:v>2018</c:v>
                </c:pt>
              </c:numCache>
            </c:numRef>
          </c:cat>
          <c:val>
            <c:numRef>
              <c:f>table_P1_time!$B$13:$AP$13</c:f>
              <c:numCache>
                <c:formatCode>0.0</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extLst>
            <c:ext xmlns:c16="http://schemas.microsoft.com/office/drawing/2014/chart" uri="{C3380CC4-5D6E-409C-BE32-E72D297353CC}">
              <c16:uniqueId val="{00000001-40D6-45C0-BCED-427EE11CE38E}"/>
            </c:ext>
          </c:extLst>
        </c:ser>
        <c:ser>
          <c:idx val="4"/>
          <c:order val="4"/>
          <c:tx>
            <c:strRef>
              <c:f>table_P1_time!$A$12</c:f>
              <c:strCache>
                <c:ptCount val="1"/>
                <c:pt idx="0">
                  <c:v>Reunification</c:v>
                </c:pt>
              </c:strCache>
            </c:strRef>
          </c:tx>
          <c:spPr>
            <a:solidFill>
              <a:schemeClr val="accent1">
                <a:lumMod val="20000"/>
                <a:lumOff val="80000"/>
              </a:schemeClr>
            </a:solidFill>
          </c:spPr>
          <c:invertIfNegative val="0"/>
          <c:cat>
            <c:numRef>
              <c:f>table_P1_time!$B$9:$AP$9</c:f>
              <c:numCache>
                <c:formatCode>General</c:formatCode>
                <c:ptCount val="41"/>
                <c:pt idx="0">
                  <c:v>2008</c:v>
                </c:pt>
                <c:pt idx="4">
                  <c:v>2009</c:v>
                </c:pt>
                <c:pt idx="8">
                  <c:v>2010</c:v>
                </c:pt>
                <c:pt idx="12">
                  <c:v>2011</c:v>
                </c:pt>
                <c:pt idx="16">
                  <c:v>2012</c:v>
                </c:pt>
                <c:pt idx="20">
                  <c:v>2013</c:v>
                </c:pt>
                <c:pt idx="24">
                  <c:v>2014</c:v>
                </c:pt>
                <c:pt idx="28">
                  <c:v>2015</c:v>
                </c:pt>
                <c:pt idx="32">
                  <c:v>2016</c:v>
                </c:pt>
                <c:pt idx="36">
                  <c:v>2017</c:v>
                </c:pt>
                <c:pt idx="40">
                  <c:v>2018</c:v>
                </c:pt>
              </c:numCache>
            </c:numRef>
          </c:cat>
          <c:val>
            <c:numRef>
              <c:f>table_P1_time!$B$12:$AP$12</c:f>
              <c:numCache>
                <c:formatCode>0.0</c:formatCode>
                <c:ptCount val="41"/>
                <c:pt idx="0">
                  <c:v>10.3</c:v>
                </c:pt>
                <c:pt idx="1">
                  <c:v>16.100000000000001</c:v>
                </c:pt>
                <c:pt idx="2">
                  <c:v>16.7</c:v>
                </c:pt>
                <c:pt idx="3">
                  <c:v>18.2</c:v>
                </c:pt>
                <c:pt idx="4">
                  <c:v>34.6</c:v>
                </c:pt>
                <c:pt idx="5">
                  <c:v>33.299999999999997</c:v>
                </c:pt>
                <c:pt idx="6">
                  <c:v>31</c:v>
                </c:pt>
                <c:pt idx="7">
                  <c:v>25</c:v>
                </c:pt>
                <c:pt idx="8">
                  <c:v>13</c:v>
                </c:pt>
                <c:pt idx="9">
                  <c:v>6.7</c:v>
                </c:pt>
                <c:pt idx="10">
                  <c:v>10.3</c:v>
                </c:pt>
                <c:pt idx="11">
                  <c:v>21.9</c:v>
                </c:pt>
                <c:pt idx="12">
                  <c:v>27.3</c:v>
                </c:pt>
                <c:pt idx="13">
                  <c:v>36.700000000000003</c:v>
                </c:pt>
                <c:pt idx="14">
                  <c:v>35.700000000000003</c:v>
                </c:pt>
                <c:pt idx="15">
                  <c:v>33.299999999999997</c:v>
                </c:pt>
                <c:pt idx="16">
                  <c:v>28.6</c:v>
                </c:pt>
                <c:pt idx="17">
                  <c:v>66.7</c:v>
                </c:pt>
                <c:pt idx="18">
                  <c:v>70</c:v>
                </c:pt>
                <c:pt idx="19">
                  <c:v>69.2</c:v>
                </c:pt>
                <c:pt idx="20">
                  <c:v>69.2</c:v>
                </c:pt>
                <c:pt idx="21">
                  <c:v>50</c:v>
                </c:pt>
                <c:pt idx="22">
                  <c:v>53.8</c:v>
                </c:pt>
                <c:pt idx="23">
                  <c:v>50</c:v>
                </c:pt>
                <c:pt idx="24">
                  <c:v>28.6</c:v>
                </c:pt>
                <c:pt idx="25">
                  <c:v>21.4</c:v>
                </c:pt>
                <c:pt idx="26">
                  <c:v>15.4</c:v>
                </c:pt>
                <c:pt idx="27">
                  <c:v>14.3</c:v>
                </c:pt>
                <c:pt idx="28">
                  <c:v>16.7</c:v>
                </c:pt>
                <c:pt idx="29">
                  <c:v>9.1</c:v>
                </c:pt>
                <c:pt idx="30">
                  <c:v>18.2</c:v>
                </c:pt>
                <c:pt idx="31">
                  <c:v>25</c:v>
                </c:pt>
                <c:pt idx="32">
                  <c:v>30.8</c:v>
                </c:pt>
                <c:pt idx="33">
                  <c:v>37.5</c:v>
                </c:pt>
                <c:pt idx="34">
                  <c:v>35.299999999999997</c:v>
                </c:pt>
                <c:pt idx="35">
                  <c:v>29.4</c:v>
                </c:pt>
                <c:pt idx="36">
                  <c:v>31.8</c:v>
                </c:pt>
                <c:pt idx="37">
                  <c:v>30</c:v>
                </c:pt>
                <c:pt idx="38">
                  <c:v>36.4</c:v>
                </c:pt>
                <c:pt idx="39">
                  <c:v>36.799999999999997</c:v>
                </c:pt>
                <c:pt idx="40">
                  <c:v>40</c:v>
                </c:pt>
              </c:numCache>
            </c:numRef>
          </c:val>
          <c:extLst>
            <c:ext xmlns:c16="http://schemas.microsoft.com/office/drawing/2014/chart" uri="{C3380CC4-5D6E-409C-BE32-E72D297353CC}">
              <c16:uniqueId val="{00000002-40D6-45C0-BCED-427EE11CE38E}"/>
            </c:ext>
          </c:extLst>
        </c:ser>
        <c:dLbls>
          <c:showLegendKey val="0"/>
          <c:showVal val="0"/>
          <c:showCatName val="0"/>
          <c:showSerName val="0"/>
          <c:showPercent val="0"/>
          <c:showBubbleSize val="0"/>
        </c:dLbls>
        <c:gapWidth val="40"/>
        <c:overlap val="100"/>
        <c:axId val="220983680"/>
        <c:axId val="220981888"/>
      </c:barChart>
      <c:lineChart>
        <c:grouping val="standard"/>
        <c:varyColors val="0"/>
        <c:ser>
          <c:idx val="0"/>
          <c:order val="0"/>
          <c:tx>
            <c:strRef>
              <c:f>table_P1_time!$A$10</c:f>
              <c:strCache>
                <c:ptCount val="1"/>
                <c:pt idx="0">
                  <c:v>Exited to Permanency</c:v>
                </c:pt>
              </c:strCache>
            </c:strRef>
          </c:tx>
          <c:spPr>
            <a:ln w="38100"/>
          </c:spPr>
          <c:marker>
            <c:symbol val="none"/>
          </c:marker>
          <c:dLbls>
            <c:dLbl>
              <c:idx val="0"/>
              <c:layout>
                <c:manualLayout>
                  <c:x val="-1.7823381452318474E-2"/>
                  <c:y val="-6.375459317585302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0D6-45C0-BCED-427EE11CE38E}"/>
                </c:ext>
              </c:extLst>
            </c:dLbl>
            <c:dLbl>
              <c:idx val="1"/>
              <c:delete val="1"/>
              <c:extLst>
                <c:ext xmlns:c15="http://schemas.microsoft.com/office/drawing/2012/chart" uri="{CE6537A1-D6FC-4f65-9D91-7224C49458BB}"/>
                <c:ext xmlns:c16="http://schemas.microsoft.com/office/drawing/2014/chart" uri="{C3380CC4-5D6E-409C-BE32-E72D297353CC}">
                  <c16:uniqueId val="{00000004-40D6-45C0-BCED-427EE11CE38E}"/>
                </c:ext>
              </c:extLst>
            </c:dLbl>
            <c:dLbl>
              <c:idx val="2"/>
              <c:delete val="1"/>
              <c:extLst>
                <c:ext xmlns:c15="http://schemas.microsoft.com/office/drawing/2012/chart" uri="{CE6537A1-D6FC-4f65-9D91-7224C49458BB}"/>
                <c:ext xmlns:c16="http://schemas.microsoft.com/office/drawing/2014/chart" uri="{C3380CC4-5D6E-409C-BE32-E72D297353CC}">
                  <c16:uniqueId val="{00000005-40D6-45C0-BCED-427EE11CE38E}"/>
                </c:ext>
              </c:extLst>
            </c:dLbl>
            <c:dLbl>
              <c:idx val="3"/>
              <c:delete val="1"/>
              <c:extLst>
                <c:ext xmlns:c15="http://schemas.microsoft.com/office/drawing/2012/chart" uri="{CE6537A1-D6FC-4f65-9D91-7224C49458BB}"/>
                <c:ext xmlns:c16="http://schemas.microsoft.com/office/drawing/2014/chart" uri="{C3380CC4-5D6E-409C-BE32-E72D297353CC}">
                  <c16:uniqueId val="{00000006-40D6-45C0-BCED-427EE11CE38E}"/>
                </c:ext>
              </c:extLst>
            </c:dLbl>
            <c:dLbl>
              <c:idx val="4"/>
              <c:layout>
                <c:manualLayout>
                  <c:x val="-3.2258064516129045E-2"/>
                  <c:y val="-1.212121212121211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40D6-45C0-BCED-427EE11CE38E}"/>
                </c:ext>
              </c:extLst>
            </c:dLbl>
            <c:dLbl>
              <c:idx val="5"/>
              <c:delete val="1"/>
              <c:extLst>
                <c:ext xmlns:c15="http://schemas.microsoft.com/office/drawing/2012/chart" uri="{CE6537A1-D6FC-4f65-9D91-7224C49458BB}"/>
                <c:ext xmlns:c16="http://schemas.microsoft.com/office/drawing/2014/chart" uri="{C3380CC4-5D6E-409C-BE32-E72D297353CC}">
                  <c16:uniqueId val="{00000008-40D6-45C0-BCED-427EE11CE38E}"/>
                </c:ext>
              </c:extLst>
            </c:dLbl>
            <c:dLbl>
              <c:idx val="6"/>
              <c:delete val="1"/>
              <c:extLst>
                <c:ext xmlns:c15="http://schemas.microsoft.com/office/drawing/2012/chart" uri="{CE6537A1-D6FC-4f65-9D91-7224C49458BB}"/>
                <c:ext xmlns:c16="http://schemas.microsoft.com/office/drawing/2014/chart" uri="{C3380CC4-5D6E-409C-BE32-E72D297353CC}">
                  <c16:uniqueId val="{00000009-40D6-45C0-BCED-427EE11CE38E}"/>
                </c:ext>
              </c:extLst>
            </c:dLbl>
            <c:dLbl>
              <c:idx val="7"/>
              <c:delete val="1"/>
              <c:extLst>
                <c:ext xmlns:c15="http://schemas.microsoft.com/office/drawing/2012/chart" uri="{CE6537A1-D6FC-4f65-9D91-7224C49458BB}"/>
                <c:ext xmlns:c16="http://schemas.microsoft.com/office/drawing/2014/chart" uri="{C3380CC4-5D6E-409C-BE32-E72D297353CC}">
                  <c16:uniqueId val="{0000000A-40D6-45C0-BCED-427EE11CE38E}"/>
                </c:ext>
              </c:extLst>
            </c:dLbl>
            <c:dLbl>
              <c:idx val="8"/>
              <c:layout>
                <c:manualLayout>
                  <c:x val="-8.8958880139982498E-3"/>
                  <c:y val="-2.860265383493729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40D6-45C0-BCED-427EE11CE38E}"/>
                </c:ext>
              </c:extLst>
            </c:dLbl>
            <c:dLbl>
              <c:idx val="9"/>
              <c:delete val="1"/>
              <c:extLst>
                <c:ext xmlns:c15="http://schemas.microsoft.com/office/drawing/2012/chart" uri="{CE6537A1-D6FC-4f65-9D91-7224C49458BB}"/>
                <c:ext xmlns:c16="http://schemas.microsoft.com/office/drawing/2014/chart" uri="{C3380CC4-5D6E-409C-BE32-E72D297353CC}">
                  <c16:uniqueId val="{0000000C-40D6-45C0-BCED-427EE11CE38E}"/>
                </c:ext>
              </c:extLst>
            </c:dLbl>
            <c:dLbl>
              <c:idx val="10"/>
              <c:delete val="1"/>
              <c:extLst>
                <c:ext xmlns:c15="http://schemas.microsoft.com/office/drawing/2012/chart" uri="{CE6537A1-D6FC-4f65-9D91-7224C49458BB}"/>
                <c:ext xmlns:c16="http://schemas.microsoft.com/office/drawing/2014/chart" uri="{C3380CC4-5D6E-409C-BE32-E72D297353CC}">
                  <c16:uniqueId val="{0000000D-40D6-45C0-BCED-427EE11CE38E}"/>
                </c:ext>
              </c:extLst>
            </c:dLbl>
            <c:dLbl>
              <c:idx val="11"/>
              <c:delete val="1"/>
              <c:extLst>
                <c:ext xmlns:c15="http://schemas.microsoft.com/office/drawing/2012/chart" uri="{CE6537A1-D6FC-4f65-9D91-7224C49458BB}"/>
                <c:ext xmlns:c16="http://schemas.microsoft.com/office/drawing/2014/chart" uri="{C3380CC4-5D6E-409C-BE32-E72D297353CC}">
                  <c16:uniqueId val="{0000000E-40D6-45C0-BCED-427EE11CE38E}"/>
                </c:ext>
              </c:extLst>
            </c:dLbl>
            <c:dLbl>
              <c:idx val="12"/>
              <c:layout>
                <c:manualLayout>
                  <c:x val="-2.4926686217008779E-2"/>
                  <c:y val="-2.222222222222223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40D6-45C0-BCED-427EE11CE38E}"/>
                </c:ext>
              </c:extLst>
            </c:dLbl>
            <c:dLbl>
              <c:idx val="13"/>
              <c:delete val="1"/>
              <c:extLst>
                <c:ext xmlns:c15="http://schemas.microsoft.com/office/drawing/2012/chart" uri="{CE6537A1-D6FC-4f65-9D91-7224C49458BB}"/>
                <c:ext xmlns:c16="http://schemas.microsoft.com/office/drawing/2014/chart" uri="{C3380CC4-5D6E-409C-BE32-E72D297353CC}">
                  <c16:uniqueId val="{00000010-40D6-45C0-BCED-427EE11CE38E}"/>
                </c:ext>
              </c:extLst>
            </c:dLbl>
            <c:dLbl>
              <c:idx val="14"/>
              <c:delete val="1"/>
              <c:extLst>
                <c:ext xmlns:c15="http://schemas.microsoft.com/office/drawing/2012/chart" uri="{CE6537A1-D6FC-4f65-9D91-7224C49458BB}"/>
                <c:ext xmlns:c16="http://schemas.microsoft.com/office/drawing/2014/chart" uri="{C3380CC4-5D6E-409C-BE32-E72D297353CC}">
                  <c16:uniqueId val="{00000011-40D6-45C0-BCED-427EE11CE38E}"/>
                </c:ext>
              </c:extLst>
            </c:dLbl>
            <c:dLbl>
              <c:idx val="15"/>
              <c:delete val="1"/>
              <c:extLst>
                <c:ext xmlns:c15="http://schemas.microsoft.com/office/drawing/2012/chart" uri="{CE6537A1-D6FC-4f65-9D91-7224C49458BB}"/>
                <c:ext xmlns:c16="http://schemas.microsoft.com/office/drawing/2014/chart" uri="{C3380CC4-5D6E-409C-BE32-E72D297353CC}">
                  <c16:uniqueId val="{00000012-40D6-45C0-BCED-427EE11CE38E}"/>
                </c:ext>
              </c:extLst>
            </c:dLbl>
            <c:dLbl>
              <c:idx val="16"/>
              <c:layout>
                <c:manualLayout>
                  <c:x val="-3.0791788856305041E-2"/>
                  <c:y val="-2.828282828282828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40D6-45C0-BCED-427EE11CE38E}"/>
                </c:ext>
              </c:extLst>
            </c:dLbl>
            <c:dLbl>
              <c:idx val="17"/>
              <c:delete val="1"/>
              <c:extLst>
                <c:ext xmlns:c15="http://schemas.microsoft.com/office/drawing/2012/chart" uri="{CE6537A1-D6FC-4f65-9D91-7224C49458BB}"/>
                <c:ext xmlns:c16="http://schemas.microsoft.com/office/drawing/2014/chart" uri="{C3380CC4-5D6E-409C-BE32-E72D297353CC}">
                  <c16:uniqueId val="{00000014-40D6-45C0-BCED-427EE11CE38E}"/>
                </c:ext>
              </c:extLst>
            </c:dLbl>
            <c:dLbl>
              <c:idx val="18"/>
              <c:delete val="1"/>
              <c:extLst>
                <c:ext xmlns:c15="http://schemas.microsoft.com/office/drawing/2012/chart" uri="{CE6537A1-D6FC-4f65-9D91-7224C49458BB}"/>
                <c:ext xmlns:c16="http://schemas.microsoft.com/office/drawing/2014/chart" uri="{C3380CC4-5D6E-409C-BE32-E72D297353CC}">
                  <c16:uniqueId val="{00000015-40D6-45C0-BCED-427EE11CE38E}"/>
                </c:ext>
              </c:extLst>
            </c:dLbl>
            <c:dLbl>
              <c:idx val="19"/>
              <c:delete val="1"/>
              <c:extLst>
                <c:ext xmlns:c15="http://schemas.microsoft.com/office/drawing/2012/chart" uri="{CE6537A1-D6FC-4f65-9D91-7224C49458BB}"/>
                <c:ext xmlns:c16="http://schemas.microsoft.com/office/drawing/2014/chart" uri="{C3380CC4-5D6E-409C-BE32-E72D297353CC}">
                  <c16:uniqueId val="{00000016-40D6-45C0-BCED-427EE11CE38E}"/>
                </c:ext>
              </c:extLst>
            </c:dLbl>
            <c:dLbl>
              <c:idx val="21"/>
              <c:delete val="1"/>
              <c:extLst>
                <c:ext xmlns:c15="http://schemas.microsoft.com/office/drawing/2012/chart" uri="{CE6537A1-D6FC-4f65-9D91-7224C49458BB}"/>
                <c:ext xmlns:c16="http://schemas.microsoft.com/office/drawing/2014/chart" uri="{C3380CC4-5D6E-409C-BE32-E72D297353CC}">
                  <c16:uniqueId val="{00000017-40D6-45C0-BCED-427EE11CE38E}"/>
                </c:ext>
              </c:extLst>
            </c:dLbl>
            <c:dLbl>
              <c:idx val="22"/>
              <c:delete val="1"/>
              <c:extLst>
                <c:ext xmlns:c15="http://schemas.microsoft.com/office/drawing/2012/chart" uri="{CE6537A1-D6FC-4f65-9D91-7224C49458BB}"/>
                <c:ext xmlns:c16="http://schemas.microsoft.com/office/drawing/2014/chart" uri="{C3380CC4-5D6E-409C-BE32-E72D297353CC}">
                  <c16:uniqueId val="{00000018-40D6-45C0-BCED-427EE11CE38E}"/>
                </c:ext>
              </c:extLst>
            </c:dLbl>
            <c:dLbl>
              <c:idx val="23"/>
              <c:delete val="1"/>
              <c:extLst>
                <c:ext xmlns:c15="http://schemas.microsoft.com/office/drawing/2012/chart" uri="{CE6537A1-D6FC-4f65-9D91-7224C49458BB}"/>
                <c:ext xmlns:c16="http://schemas.microsoft.com/office/drawing/2014/chart" uri="{C3380CC4-5D6E-409C-BE32-E72D297353CC}">
                  <c16:uniqueId val="{00000019-40D6-45C0-BCED-427EE11CE38E}"/>
                </c:ext>
              </c:extLst>
            </c:dLbl>
            <c:dLbl>
              <c:idx val="24"/>
              <c:layout>
                <c:manualLayout>
                  <c:x val="-2.4926686217008779E-2"/>
                  <c:y val="-3.232323232323233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40D6-45C0-BCED-427EE11CE38E}"/>
                </c:ext>
              </c:extLst>
            </c:dLbl>
            <c:dLbl>
              <c:idx val="25"/>
              <c:delete val="1"/>
              <c:extLst>
                <c:ext xmlns:c15="http://schemas.microsoft.com/office/drawing/2012/chart" uri="{CE6537A1-D6FC-4f65-9D91-7224C49458BB}"/>
                <c:ext xmlns:c16="http://schemas.microsoft.com/office/drawing/2014/chart" uri="{C3380CC4-5D6E-409C-BE32-E72D297353CC}">
                  <c16:uniqueId val="{0000001B-40D6-45C0-BCED-427EE11CE38E}"/>
                </c:ext>
              </c:extLst>
            </c:dLbl>
            <c:dLbl>
              <c:idx val="26"/>
              <c:delete val="1"/>
              <c:extLst>
                <c:ext xmlns:c15="http://schemas.microsoft.com/office/drawing/2012/chart" uri="{CE6537A1-D6FC-4f65-9D91-7224C49458BB}"/>
                <c:ext xmlns:c16="http://schemas.microsoft.com/office/drawing/2014/chart" uri="{C3380CC4-5D6E-409C-BE32-E72D297353CC}">
                  <c16:uniqueId val="{0000001C-40D6-45C0-BCED-427EE11CE38E}"/>
                </c:ext>
              </c:extLst>
            </c:dLbl>
            <c:dLbl>
              <c:idx val="27"/>
              <c:delete val="1"/>
              <c:extLst>
                <c:ext xmlns:c15="http://schemas.microsoft.com/office/drawing/2012/chart" uri="{CE6537A1-D6FC-4f65-9D91-7224C49458BB}"/>
                <c:ext xmlns:c16="http://schemas.microsoft.com/office/drawing/2014/chart" uri="{C3380CC4-5D6E-409C-BE32-E72D297353CC}">
                  <c16:uniqueId val="{0000001D-40D6-45C0-BCED-427EE11CE38E}"/>
                </c:ext>
              </c:extLst>
            </c:dLbl>
            <c:dLbl>
              <c:idx val="28"/>
              <c:layout>
                <c:manualLayout>
                  <c:x val="-1.4662756598240474E-2"/>
                  <c:y val="-2.424242424242423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E-40D6-45C0-BCED-427EE11CE38E}"/>
                </c:ext>
              </c:extLst>
            </c:dLbl>
            <c:dLbl>
              <c:idx val="29"/>
              <c:delete val="1"/>
              <c:extLst>
                <c:ext xmlns:c15="http://schemas.microsoft.com/office/drawing/2012/chart" uri="{CE6537A1-D6FC-4f65-9D91-7224C49458BB}"/>
                <c:ext xmlns:c16="http://schemas.microsoft.com/office/drawing/2014/chart" uri="{C3380CC4-5D6E-409C-BE32-E72D297353CC}">
                  <c16:uniqueId val="{0000001F-40D6-45C0-BCED-427EE11CE38E}"/>
                </c:ext>
              </c:extLst>
            </c:dLbl>
            <c:dLbl>
              <c:idx val="30"/>
              <c:delete val="1"/>
              <c:extLst>
                <c:ext xmlns:c15="http://schemas.microsoft.com/office/drawing/2012/chart" uri="{CE6537A1-D6FC-4f65-9D91-7224C49458BB}"/>
                <c:ext xmlns:c16="http://schemas.microsoft.com/office/drawing/2014/chart" uri="{C3380CC4-5D6E-409C-BE32-E72D297353CC}">
                  <c16:uniqueId val="{00000020-40D6-45C0-BCED-427EE11CE38E}"/>
                </c:ext>
              </c:extLst>
            </c:dLbl>
            <c:dLbl>
              <c:idx val="31"/>
              <c:delete val="1"/>
              <c:extLst>
                <c:ext xmlns:c15="http://schemas.microsoft.com/office/drawing/2012/chart" uri="{CE6537A1-D6FC-4f65-9D91-7224C49458BB}"/>
                <c:ext xmlns:c16="http://schemas.microsoft.com/office/drawing/2014/chart" uri="{C3380CC4-5D6E-409C-BE32-E72D297353CC}">
                  <c16:uniqueId val="{00000021-40D6-45C0-BCED-427EE11CE38E}"/>
                </c:ext>
              </c:extLst>
            </c:dLbl>
            <c:dLbl>
              <c:idx val="32"/>
              <c:layout>
                <c:manualLayout>
                  <c:x val="-2.7859237536656905E-2"/>
                  <c:y val="-1.414141414141414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2-40D6-45C0-BCED-427EE11CE38E}"/>
                </c:ext>
              </c:extLst>
            </c:dLbl>
            <c:dLbl>
              <c:idx val="33"/>
              <c:delete val="1"/>
              <c:extLst>
                <c:ext xmlns:c15="http://schemas.microsoft.com/office/drawing/2012/chart" uri="{CE6537A1-D6FC-4f65-9D91-7224C49458BB}"/>
                <c:ext xmlns:c16="http://schemas.microsoft.com/office/drawing/2014/chart" uri="{C3380CC4-5D6E-409C-BE32-E72D297353CC}">
                  <c16:uniqueId val="{00000023-40D6-45C0-BCED-427EE11CE38E}"/>
                </c:ext>
              </c:extLst>
            </c:dLbl>
            <c:dLbl>
              <c:idx val="34"/>
              <c:delete val="1"/>
              <c:extLst>
                <c:ext xmlns:c15="http://schemas.microsoft.com/office/drawing/2012/chart" uri="{CE6537A1-D6FC-4f65-9D91-7224C49458BB}"/>
                <c:ext xmlns:c16="http://schemas.microsoft.com/office/drawing/2014/chart" uri="{C3380CC4-5D6E-409C-BE32-E72D297353CC}">
                  <c16:uniqueId val="{00000024-40D6-45C0-BCED-427EE11CE38E}"/>
                </c:ext>
              </c:extLst>
            </c:dLbl>
            <c:dLbl>
              <c:idx val="35"/>
              <c:delete val="1"/>
              <c:extLst>
                <c:ext xmlns:c15="http://schemas.microsoft.com/office/drawing/2012/chart" uri="{CE6537A1-D6FC-4f65-9D91-7224C49458BB}"/>
                <c:ext xmlns:c16="http://schemas.microsoft.com/office/drawing/2014/chart" uri="{C3380CC4-5D6E-409C-BE32-E72D297353CC}">
                  <c16:uniqueId val="{00000025-40D6-45C0-BCED-427EE11CE38E}"/>
                </c:ext>
              </c:extLst>
            </c:dLbl>
            <c:dLbl>
              <c:idx val="36"/>
              <c:layout>
                <c:manualLayout>
                  <c:x val="-2.3460410557184751E-2"/>
                  <c:y val="-2.020202020202021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6-40D6-45C0-BCED-427EE11CE38E}"/>
                </c:ext>
              </c:extLst>
            </c:dLbl>
            <c:dLbl>
              <c:idx val="37"/>
              <c:delete val="1"/>
              <c:extLst>
                <c:ext xmlns:c15="http://schemas.microsoft.com/office/drawing/2012/chart" uri="{CE6537A1-D6FC-4f65-9D91-7224C49458BB}"/>
                <c:ext xmlns:c16="http://schemas.microsoft.com/office/drawing/2014/chart" uri="{C3380CC4-5D6E-409C-BE32-E72D297353CC}">
                  <c16:uniqueId val="{00000027-40D6-45C0-BCED-427EE11CE38E}"/>
                </c:ext>
              </c:extLst>
            </c:dLbl>
            <c:dLbl>
              <c:idx val="38"/>
              <c:delete val="1"/>
              <c:extLst>
                <c:ext xmlns:c15="http://schemas.microsoft.com/office/drawing/2012/chart" uri="{CE6537A1-D6FC-4f65-9D91-7224C49458BB}"/>
                <c:ext xmlns:c16="http://schemas.microsoft.com/office/drawing/2014/chart" uri="{C3380CC4-5D6E-409C-BE32-E72D297353CC}">
                  <c16:uniqueId val="{00000028-40D6-45C0-BCED-427EE11CE38E}"/>
                </c:ext>
              </c:extLst>
            </c:dLbl>
            <c:dLbl>
              <c:idx val="39"/>
              <c:delete val="1"/>
              <c:extLst>
                <c:ext xmlns:c15="http://schemas.microsoft.com/office/drawing/2012/chart" uri="{CE6537A1-D6FC-4f65-9D91-7224C49458BB}"/>
                <c:ext xmlns:c16="http://schemas.microsoft.com/office/drawing/2014/chart" uri="{C3380CC4-5D6E-409C-BE32-E72D297353CC}">
                  <c16:uniqueId val="{00000029-40D6-45C0-BCED-427EE11CE38E}"/>
                </c:ext>
              </c:extLst>
            </c:dLbl>
            <c:dLbl>
              <c:idx val="40"/>
              <c:layout>
                <c:manualLayout>
                  <c:x val="-2.7859179809268601E-2"/>
                  <c:y val="-2.8263717439605211E-2"/>
                </c:manualLayout>
              </c:layout>
              <c:showLegendKey val="0"/>
              <c:showVal val="1"/>
              <c:showCatName val="0"/>
              <c:showSerName val="0"/>
              <c:showPercent val="0"/>
              <c:showBubbleSize val="0"/>
              <c:extLst>
                <c:ext xmlns:c15="http://schemas.microsoft.com/office/drawing/2012/chart" uri="{CE6537A1-D6FC-4f65-9D91-7224C49458BB}">
                  <c15:layout>
                    <c:manualLayout>
                      <c:w val="4.1708153416306827E-2"/>
                      <c:h val="3.3613729910330001E-2"/>
                    </c:manualLayout>
                  </c15:layout>
                </c:ext>
                <c:ext xmlns:c16="http://schemas.microsoft.com/office/drawing/2014/chart" uri="{C3380CC4-5D6E-409C-BE32-E72D297353CC}">
                  <c16:uniqueId val="{0000002A-40D6-45C0-BCED-427EE11CE38E}"/>
                </c:ext>
              </c:extLst>
            </c:dLbl>
            <c:dLbl>
              <c:idx val="41"/>
              <c:delete val="1"/>
              <c:extLst>
                <c:ext xmlns:c15="http://schemas.microsoft.com/office/drawing/2012/chart" uri="{CE6537A1-D6FC-4f65-9D91-7224C49458BB}"/>
                <c:ext xmlns:c16="http://schemas.microsoft.com/office/drawing/2014/chart" uri="{C3380CC4-5D6E-409C-BE32-E72D297353CC}">
                  <c16:uniqueId val="{0000002B-40D6-45C0-BCED-427EE11CE38E}"/>
                </c:ext>
              </c:extLst>
            </c:dLbl>
            <c:dLbl>
              <c:idx val="42"/>
              <c:delete val="1"/>
              <c:extLst>
                <c:ext xmlns:c15="http://schemas.microsoft.com/office/drawing/2012/chart" uri="{CE6537A1-D6FC-4f65-9D91-7224C49458BB}"/>
                <c:ext xmlns:c16="http://schemas.microsoft.com/office/drawing/2014/chart" uri="{C3380CC4-5D6E-409C-BE32-E72D297353CC}">
                  <c16:uniqueId val="{0000002C-40D6-45C0-BCED-427EE11CE38E}"/>
                </c:ext>
              </c:extLst>
            </c:dLbl>
            <c:spPr>
              <a:noFill/>
              <a:ln>
                <a:noFill/>
              </a:ln>
              <a:effectLst/>
            </c:spPr>
            <c:txPr>
              <a:bodyPr/>
              <a:lstStyle/>
              <a:p>
                <a:pPr>
                  <a:defRPr sz="1200" b="1" baseline="0">
                    <a:solidFill>
                      <a:schemeClr val="bg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table_P1_time!$B$9:$AS$9</c:f>
              <c:numCache>
                <c:formatCode>General</c:formatCode>
                <c:ptCount val="44"/>
                <c:pt idx="0">
                  <c:v>2008</c:v>
                </c:pt>
                <c:pt idx="4">
                  <c:v>2009</c:v>
                </c:pt>
                <c:pt idx="8">
                  <c:v>2010</c:v>
                </c:pt>
                <c:pt idx="12">
                  <c:v>2011</c:v>
                </c:pt>
                <c:pt idx="16">
                  <c:v>2012</c:v>
                </c:pt>
                <c:pt idx="20">
                  <c:v>2013</c:v>
                </c:pt>
                <c:pt idx="24">
                  <c:v>2014</c:v>
                </c:pt>
                <c:pt idx="28">
                  <c:v>2015</c:v>
                </c:pt>
                <c:pt idx="32">
                  <c:v>2016</c:v>
                </c:pt>
                <c:pt idx="36">
                  <c:v>2017</c:v>
                </c:pt>
                <c:pt idx="40">
                  <c:v>2018</c:v>
                </c:pt>
              </c:numCache>
            </c:numRef>
          </c:cat>
          <c:val>
            <c:numRef>
              <c:f>table_P1_time!$B$10:$AP$10</c:f>
              <c:numCache>
                <c:formatCode>0.0</c:formatCode>
                <c:ptCount val="41"/>
                <c:pt idx="0">
                  <c:v>10.3</c:v>
                </c:pt>
                <c:pt idx="1">
                  <c:v>16.100000000000001</c:v>
                </c:pt>
                <c:pt idx="2">
                  <c:v>16.7</c:v>
                </c:pt>
                <c:pt idx="3">
                  <c:v>18.2</c:v>
                </c:pt>
                <c:pt idx="4">
                  <c:v>34.6</c:v>
                </c:pt>
                <c:pt idx="5">
                  <c:v>33.299999999999997</c:v>
                </c:pt>
                <c:pt idx="6">
                  <c:v>31</c:v>
                </c:pt>
                <c:pt idx="7">
                  <c:v>25</c:v>
                </c:pt>
                <c:pt idx="8">
                  <c:v>13</c:v>
                </c:pt>
                <c:pt idx="9">
                  <c:v>6.7</c:v>
                </c:pt>
                <c:pt idx="10">
                  <c:v>10.3</c:v>
                </c:pt>
                <c:pt idx="11">
                  <c:v>21.9</c:v>
                </c:pt>
                <c:pt idx="12">
                  <c:v>27.3</c:v>
                </c:pt>
                <c:pt idx="13">
                  <c:v>36.700000000000003</c:v>
                </c:pt>
                <c:pt idx="14">
                  <c:v>35.700000000000003</c:v>
                </c:pt>
                <c:pt idx="15">
                  <c:v>33.299999999999997</c:v>
                </c:pt>
                <c:pt idx="16">
                  <c:v>28.6</c:v>
                </c:pt>
                <c:pt idx="17">
                  <c:v>66.7</c:v>
                </c:pt>
                <c:pt idx="18">
                  <c:v>70</c:v>
                </c:pt>
                <c:pt idx="19">
                  <c:v>69.2</c:v>
                </c:pt>
                <c:pt idx="20">
                  <c:v>69.2</c:v>
                </c:pt>
                <c:pt idx="21">
                  <c:v>50</c:v>
                </c:pt>
                <c:pt idx="22">
                  <c:v>53.8</c:v>
                </c:pt>
                <c:pt idx="23">
                  <c:v>50</c:v>
                </c:pt>
                <c:pt idx="24">
                  <c:v>28.6</c:v>
                </c:pt>
                <c:pt idx="25">
                  <c:v>21.4</c:v>
                </c:pt>
                <c:pt idx="26">
                  <c:v>15.4</c:v>
                </c:pt>
                <c:pt idx="27">
                  <c:v>14.3</c:v>
                </c:pt>
                <c:pt idx="28">
                  <c:v>16.7</c:v>
                </c:pt>
                <c:pt idx="29">
                  <c:v>9.1</c:v>
                </c:pt>
                <c:pt idx="30">
                  <c:v>18.2</c:v>
                </c:pt>
                <c:pt idx="31">
                  <c:v>25</c:v>
                </c:pt>
                <c:pt idx="32">
                  <c:v>30.8</c:v>
                </c:pt>
                <c:pt idx="33">
                  <c:v>37.5</c:v>
                </c:pt>
                <c:pt idx="34">
                  <c:v>35.299999999999997</c:v>
                </c:pt>
                <c:pt idx="35">
                  <c:v>29.4</c:v>
                </c:pt>
                <c:pt idx="36">
                  <c:v>31.8</c:v>
                </c:pt>
                <c:pt idx="37">
                  <c:v>30</c:v>
                </c:pt>
                <c:pt idx="38">
                  <c:v>36.4</c:v>
                </c:pt>
                <c:pt idx="39">
                  <c:v>36.799999999999997</c:v>
                </c:pt>
                <c:pt idx="40">
                  <c:v>40</c:v>
                </c:pt>
              </c:numCache>
            </c:numRef>
          </c:val>
          <c:smooth val="1"/>
          <c:extLst>
            <c:ext xmlns:c16="http://schemas.microsoft.com/office/drawing/2014/chart" uri="{C3380CC4-5D6E-409C-BE32-E72D297353CC}">
              <c16:uniqueId val="{0000002D-40D6-45C0-BCED-427EE11CE38E}"/>
            </c:ext>
          </c:extLst>
        </c:ser>
        <c:ser>
          <c:idx val="1"/>
          <c:order val="1"/>
          <c:tx>
            <c:strRef>
              <c:f>table_P1_time!$A$11</c:f>
              <c:strCache>
                <c:ptCount val="1"/>
                <c:pt idx="0">
                  <c:v>National Standard: ≥40.5%</c:v>
                </c:pt>
              </c:strCache>
              <c:extLst xmlns:c15="http://schemas.microsoft.com/office/drawing/2012/chart"/>
            </c:strRef>
          </c:tx>
          <c:spPr>
            <a:ln w="38100">
              <a:solidFill>
                <a:schemeClr val="accent6">
                  <a:lumMod val="75000"/>
                </a:schemeClr>
              </a:solidFill>
              <a:prstDash val="sysDash"/>
            </a:ln>
          </c:spPr>
          <c:marker>
            <c:symbol val="none"/>
          </c:marker>
          <c:dLbls>
            <c:dLbl>
              <c:idx val="17"/>
              <c:layout>
                <c:manualLayout>
                  <c:x val="0.13691021434820647"/>
                  <c:y val="-3.6246427529892163E-2"/>
                </c:manualLayout>
              </c:layout>
              <c:dLblPos val="r"/>
              <c:showLegendKey val="0"/>
              <c:showVal val="0"/>
              <c:showCatName val="0"/>
              <c:showSerName val="1"/>
              <c:showPercent val="0"/>
              <c:showBubbleSize val="0"/>
              <c:extLst xmlns:c15="http://schemas.microsoft.com/office/drawing/2012/chart">
                <c:ext xmlns:c15="http://schemas.microsoft.com/office/drawing/2012/chart" uri="{CE6537A1-D6FC-4f65-9D91-7224C49458BB}">
                  <c15:layout/>
                </c:ext>
                <c:ext xmlns:c16="http://schemas.microsoft.com/office/drawing/2014/chart" uri="{C3380CC4-5D6E-409C-BE32-E72D297353CC}">
                  <c16:uniqueId val="{0000002E-40D6-45C0-BCED-427EE11CE38E}"/>
                </c:ext>
              </c:extLst>
            </c:dLbl>
            <c:spPr>
              <a:noFill/>
              <a:ln>
                <a:noFill/>
              </a:ln>
              <a:effectLst/>
            </c:spPr>
            <c:txPr>
              <a:bodyPr/>
              <a:lstStyle/>
              <a:p>
                <a:pPr>
                  <a:defRPr sz="1100" b="1">
                    <a:solidFill>
                      <a:srgbClr val="E46C0A"/>
                    </a:solidFill>
                  </a:defRPr>
                </a:pPr>
                <a:endParaRPr lang="en-US"/>
              </a:p>
            </c:txPr>
            <c:dLblPos val="b"/>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0"/>
              </c:ext>
            </c:extLst>
          </c:dLbls>
          <c:cat>
            <c:numRef>
              <c:f>table_P1_time!$B$9:$AS$9</c:f>
              <c:numCache>
                <c:formatCode>General</c:formatCode>
                <c:ptCount val="44"/>
                <c:pt idx="0">
                  <c:v>2008</c:v>
                </c:pt>
                <c:pt idx="4">
                  <c:v>2009</c:v>
                </c:pt>
                <c:pt idx="8">
                  <c:v>2010</c:v>
                </c:pt>
                <c:pt idx="12">
                  <c:v>2011</c:v>
                </c:pt>
                <c:pt idx="16">
                  <c:v>2012</c:v>
                </c:pt>
                <c:pt idx="20">
                  <c:v>2013</c:v>
                </c:pt>
                <c:pt idx="24">
                  <c:v>2014</c:v>
                </c:pt>
                <c:pt idx="28">
                  <c:v>2015</c:v>
                </c:pt>
                <c:pt idx="32">
                  <c:v>2016</c:v>
                </c:pt>
                <c:pt idx="36">
                  <c:v>2017</c:v>
                </c:pt>
                <c:pt idx="40">
                  <c:v>2018</c:v>
                </c:pt>
              </c:numCache>
            </c:numRef>
          </c:cat>
          <c:val>
            <c:numRef>
              <c:f>table_P1_time!$B$11:$AP$11</c:f>
              <c:numCache>
                <c:formatCode>0.0</c:formatCode>
                <c:ptCount val="41"/>
                <c:pt idx="0">
                  <c:v>40.5</c:v>
                </c:pt>
                <c:pt idx="1">
                  <c:v>40.5</c:v>
                </c:pt>
                <c:pt idx="2">
                  <c:v>40.5</c:v>
                </c:pt>
                <c:pt idx="3">
                  <c:v>40.5</c:v>
                </c:pt>
                <c:pt idx="4">
                  <c:v>40.5</c:v>
                </c:pt>
                <c:pt idx="5">
                  <c:v>40.5</c:v>
                </c:pt>
                <c:pt idx="6">
                  <c:v>40.5</c:v>
                </c:pt>
                <c:pt idx="7">
                  <c:v>40.5</c:v>
                </c:pt>
                <c:pt idx="8">
                  <c:v>40.5</c:v>
                </c:pt>
                <c:pt idx="9">
                  <c:v>40.5</c:v>
                </c:pt>
                <c:pt idx="10">
                  <c:v>40.5</c:v>
                </c:pt>
                <c:pt idx="11">
                  <c:v>40.5</c:v>
                </c:pt>
                <c:pt idx="12">
                  <c:v>40.5</c:v>
                </c:pt>
                <c:pt idx="13">
                  <c:v>40.5</c:v>
                </c:pt>
                <c:pt idx="14">
                  <c:v>40.5</c:v>
                </c:pt>
                <c:pt idx="15">
                  <c:v>40.5</c:v>
                </c:pt>
                <c:pt idx="16">
                  <c:v>40.5</c:v>
                </c:pt>
                <c:pt idx="17">
                  <c:v>40.5</c:v>
                </c:pt>
                <c:pt idx="18">
                  <c:v>40.5</c:v>
                </c:pt>
                <c:pt idx="19">
                  <c:v>40.5</c:v>
                </c:pt>
                <c:pt idx="20">
                  <c:v>40.5</c:v>
                </c:pt>
                <c:pt idx="21">
                  <c:v>40.5</c:v>
                </c:pt>
                <c:pt idx="22">
                  <c:v>40.5</c:v>
                </c:pt>
                <c:pt idx="23">
                  <c:v>40.5</c:v>
                </c:pt>
                <c:pt idx="24">
                  <c:v>40.5</c:v>
                </c:pt>
                <c:pt idx="25">
                  <c:v>40.5</c:v>
                </c:pt>
                <c:pt idx="26">
                  <c:v>40.5</c:v>
                </c:pt>
                <c:pt idx="27">
                  <c:v>40.5</c:v>
                </c:pt>
                <c:pt idx="28">
                  <c:v>40.5</c:v>
                </c:pt>
                <c:pt idx="29">
                  <c:v>40.5</c:v>
                </c:pt>
                <c:pt idx="30">
                  <c:v>40.5</c:v>
                </c:pt>
                <c:pt idx="31">
                  <c:v>40.5</c:v>
                </c:pt>
                <c:pt idx="32">
                  <c:v>40.5</c:v>
                </c:pt>
                <c:pt idx="33">
                  <c:v>40.5</c:v>
                </c:pt>
                <c:pt idx="34">
                  <c:v>40.5</c:v>
                </c:pt>
                <c:pt idx="35">
                  <c:v>40.5</c:v>
                </c:pt>
                <c:pt idx="36">
                  <c:v>40.5</c:v>
                </c:pt>
                <c:pt idx="37">
                  <c:v>40.5</c:v>
                </c:pt>
                <c:pt idx="38">
                  <c:v>40.5</c:v>
                </c:pt>
                <c:pt idx="39">
                  <c:v>40.5</c:v>
                </c:pt>
                <c:pt idx="40">
                  <c:v>40.5</c:v>
                </c:pt>
              </c:numCache>
            </c:numRef>
          </c:val>
          <c:smooth val="0"/>
          <c:extLst xmlns:c15="http://schemas.microsoft.com/office/drawing/2012/chart">
            <c:ext xmlns:c16="http://schemas.microsoft.com/office/drawing/2014/chart" uri="{C3380CC4-5D6E-409C-BE32-E72D297353CC}">
              <c16:uniqueId val="{0000002F-40D6-45C0-BCED-427EE11CE38E}"/>
            </c:ext>
          </c:extLst>
        </c:ser>
        <c:dLbls>
          <c:showLegendKey val="0"/>
          <c:showVal val="0"/>
          <c:showCatName val="0"/>
          <c:showSerName val="0"/>
          <c:showPercent val="0"/>
          <c:showBubbleSize val="0"/>
        </c:dLbls>
        <c:marker val="1"/>
        <c:smooth val="0"/>
        <c:axId val="220933120"/>
        <c:axId val="220979968"/>
        <c:extLst/>
      </c:lineChart>
      <c:catAx>
        <c:axId val="220933120"/>
        <c:scaling>
          <c:orientation val="minMax"/>
        </c:scaling>
        <c:delete val="0"/>
        <c:axPos val="b"/>
        <c:numFmt formatCode="General" sourceLinked="1"/>
        <c:majorTickMark val="out"/>
        <c:minorTickMark val="none"/>
        <c:tickLblPos val="nextTo"/>
        <c:txPr>
          <a:bodyPr/>
          <a:lstStyle/>
          <a:p>
            <a:pPr>
              <a:defRPr sz="1400" b="1">
                <a:solidFill>
                  <a:srgbClr val="BEAA64"/>
                </a:solidFill>
                <a:latin typeface="Times" panose="02020603050405020304" pitchFamily="18" charset="0"/>
                <a:cs typeface="Times" panose="02020603050405020304" pitchFamily="18" charset="0"/>
              </a:defRPr>
            </a:pPr>
            <a:endParaRPr lang="en-US"/>
          </a:p>
        </c:txPr>
        <c:crossAx val="220979968"/>
        <c:crosses val="autoZero"/>
        <c:auto val="1"/>
        <c:lblAlgn val="ctr"/>
        <c:lblOffset val="100"/>
        <c:noMultiLvlLbl val="0"/>
      </c:catAx>
      <c:valAx>
        <c:axId val="220979968"/>
        <c:scaling>
          <c:orientation val="minMax"/>
        </c:scaling>
        <c:delete val="0"/>
        <c:axPos val="l"/>
        <c:title>
          <c:tx>
            <c:rich>
              <a:bodyPr rot="-5400000" vert="horz"/>
              <a:lstStyle/>
              <a:p>
                <a:pPr>
                  <a:defRPr sz="1200">
                    <a:solidFill>
                      <a:srgbClr val="BEAA64"/>
                    </a:solidFill>
                    <a:latin typeface="Times" panose="02020603050405020304" pitchFamily="18" charset="0"/>
                    <a:cs typeface="Times" panose="02020603050405020304" pitchFamily="18" charset="0"/>
                  </a:defRPr>
                </a:pPr>
                <a:r>
                  <a:rPr lang="en-US" sz="1200">
                    <a:solidFill>
                      <a:srgbClr val="BEAA64"/>
                    </a:solidFill>
                    <a:latin typeface="Times" panose="02020603050405020304" pitchFamily="18" charset="0"/>
                    <a:cs typeface="Times" panose="02020603050405020304" pitchFamily="18" charset="0"/>
                  </a:rPr>
                  <a:t>Percent Exited to Permanency</a:t>
                </a:r>
              </a:p>
            </c:rich>
          </c:tx>
          <c:layout>
            <c:manualLayout>
              <c:xMode val="edge"/>
              <c:yMode val="edge"/>
              <c:x val="0"/>
              <c:y val="0.37323661915168332"/>
            </c:manualLayout>
          </c:layout>
          <c:overlay val="0"/>
        </c:title>
        <c:numFmt formatCode="0.0" sourceLinked="1"/>
        <c:majorTickMark val="out"/>
        <c:minorTickMark val="none"/>
        <c:tickLblPos val="nextTo"/>
        <c:txPr>
          <a:bodyPr/>
          <a:lstStyle/>
          <a:p>
            <a:pPr>
              <a:defRPr sz="1400" b="1">
                <a:solidFill>
                  <a:srgbClr val="BEAA64"/>
                </a:solidFill>
                <a:latin typeface="Times" panose="02020603050405020304" pitchFamily="18" charset="0"/>
                <a:cs typeface="Times" panose="02020603050405020304" pitchFamily="18" charset="0"/>
              </a:defRPr>
            </a:pPr>
            <a:endParaRPr lang="en-US"/>
          </a:p>
        </c:txPr>
        <c:crossAx val="220933120"/>
        <c:crosses val="autoZero"/>
        <c:crossBetween val="between"/>
      </c:valAx>
      <c:valAx>
        <c:axId val="220981888"/>
        <c:scaling>
          <c:orientation val="minMax"/>
          <c:max val="50"/>
        </c:scaling>
        <c:delete val="1"/>
        <c:axPos val="r"/>
        <c:numFmt formatCode="0.0" sourceLinked="1"/>
        <c:majorTickMark val="out"/>
        <c:minorTickMark val="none"/>
        <c:tickLblPos val="none"/>
        <c:crossAx val="220983680"/>
        <c:crosses val="max"/>
        <c:crossBetween val="between"/>
      </c:valAx>
      <c:catAx>
        <c:axId val="220983680"/>
        <c:scaling>
          <c:orientation val="minMax"/>
        </c:scaling>
        <c:delete val="1"/>
        <c:axPos val="b"/>
        <c:numFmt formatCode="General" sourceLinked="1"/>
        <c:majorTickMark val="out"/>
        <c:minorTickMark val="none"/>
        <c:tickLblPos val="none"/>
        <c:crossAx val="220981888"/>
        <c:crosses val="autoZero"/>
        <c:auto val="1"/>
        <c:lblAlgn val="ctr"/>
        <c:lblOffset val="100"/>
        <c:noMultiLvlLbl val="0"/>
      </c:catAx>
    </c:plotArea>
    <c:legend>
      <c:legendPos val="b"/>
      <c:legendEntry>
        <c:idx val="4"/>
        <c:delete val="1"/>
      </c:legendEntry>
      <c:layout/>
      <c:overlay val="0"/>
      <c:txPr>
        <a:bodyPr/>
        <a:lstStyle/>
        <a:p>
          <a:pPr>
            <a:defRPr sz="1200" b="1">
              <a:solidFill>
                <a:srgbClr val="BEAA64"/>
              </a:solidFill>
              <a:latin typeface="Times" panose="02020603050405020304" pitchFamily="18" charset="0"/>
              <a:cs typeface="Times" panose="02020603050405020304" pitchFamily="18" charset="0"/>
            </a:defRPr>
          </a:pPr>
          <a:endParaRPr lang="en-US"/>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a:solidFill>
                  <a:srgbClr val="BEAA64"/>
                </a:solidFill>
                <a:latin typeface="Times" panose="02020603050405020304" pitchFamily="18" charset="0"/>
                <a:cs typeface="Times" panose="02020603050405020304" pitchFamily="18" charset="0"/>
              </a:rPr>
              <a:t>P4:</a:t>
            </a:r>
            <a:r>
              <a:rPr lang="en-US" sz="2000" baseline="0" dirty="0">
                <a:solidFill>
                  <a:srgbClr val="BEAA64"/>
                </a:solidFill>
                <a:latin typeface="Times" panose="02020603050405020304" pitchFamily="18" charset="0"/>
                <a:cs typeface="Times" panose="02020603050405020304" pitchFamily="18" charset="0"/>
              </a:rPr>
              <a:t> Re-entry to Foster Care</a:t>
            </a:r>
          </a:p>
          <a:p>
            <a:pPr>
              <a:defRPr sz="2000"/>
            </a:pPr>
            <a:r>
              <a:rPr lang="en-US" sz="2000" baseline="0" dirty="0" smtClean="0">
                <a:solidFill>
                  <a:srgbClr val="BEAA64"/>
                </a:solidFill>
                <a:latin typeface="Times" panose="02020603050405020304" pitchFamily="18" charset="0"/>
                <a:cs typeface="Times" panose="02020603050405020304" pitchFamily="18" charset="0"/>
              </a:rPr>
              <a:t>Placer Child Welfare: </a:t>
            </a:r>
            <a:r>
              <a:rPr lang="en-US" sz="2000" baseline="0" dirty="0">
                <a:solidFill>
                  <a:srgbClr val="BEAA64"/>
                </a:solidFill>
                <a:latin typeface="Times" panose="02020603050405020304" pitchFamily="18" charset="0"/>
                <a:cs typeface="Times" panose="02020603050405020304" pitchFamily="18" charset="0"/>
              </a:rPr>
              <a:t>2007-2017</a:t>
            </a:r>
          </a:p>
          <a:p>
            <a:pPr>
              <a:defRPr sz="2000"/>
            </a:pPr>
            <a:r>
              <a:rPr lang="en-US" sz="1800" i="1" baseline="0" dirty="0">
                <a:solidFill>
                  <a:srgbClr val="BEAA64"/>
                </a:solidFill>
                <a:latin typeface="Times" panose="02020603050405020304" pitchFamily="18" charset="0"/>
                <a:cs typeface="Times" panose="02020603050405020304" pitchFamily="18" charset="0"/>
              </a:rPr>
              <a:t>Percent of Children with Re-entries to Care with</a:t>
            </a:r>
            <a:r>
              <a:rPr lang="en-US" sz="1800" b="1" i="1" u="none" strike="noStrike" baseline="0" dirty="0">
                <a:solidFill>
                  <a:srgbClr val="BEAA64"/>
                </a:solidFill>
                <a:effectLst/>
                <a:latin typeface="Times" panose="02020603050405020304" pitchFamily="18" charset="0"/>
                <a:cs typeface="Times" panose="02020603050405020304" pitchFamily="18" charset="0"/>
              </a:rPr>
              <a:t>in 12 Months</a:t>
            </a:r>
            <a:endParaRPr lang="en-US" sz="1800" i="1" dirty="0">
              <a:solidFill>
                <a:srgbClr val="BEAA64"/>
              </a:solidFill>
              <a:latin typeface="Times" panose="02020603050405020304" pitchFamily="18" charset="0"/>
              <a:cs typeface="Times" panose="02020603050405020304" pitchFamily="18" charset="0"/>
            </a:endParaRPr>
          </a:p>
        </c:rich>
      </c:tx>
      <c:layout/>
      <c:overlay val="0"/>
    </c:title>
    <c:autoTitleDeleted val="0"/>
    <c:plotArea>
      <c:layout/>
      <c:lineChart>
        <c:grouping val="standard"/>
        <c:varyColors val="0"/>
        <c:ser>
          <c:idx val="0"/>
          <c:order val="0"/>
          <c:tx>
            <c:strRef>
              <c:f>table_P4_time!$A$9</c:f>
              <c:strCache>
                <c:ptCount val="1"/>
                <c:pt idx="0">
                  <c:v>Placer</c:v>
                </c:pt>
              </c:strCache>
            </c:strRef>
          </c:tx>
          <c:spPr>
            <a:ln w="38100">
              <a:solidFill>
                <a:schemeClr val="bg1"/>
              </a:solidFill>
            </a:ln>
          </c:spPr>
          <c:marker>
            <c:symbol val="none"/>
          </c:marker>
          <c:dLbls>
            <c:dLbl>
              <c:idx val="0"/>
              <c:layout>
                <c:manualLayout>
                  <c:x val="-2.0832130358705164E-2"/>
                  <c:y val="-1.570428696412948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9A1-4852-97F3-D9C7A867E711}"/>
                </c:ext>
              </c:extLst>
            </c:dLbl>
            <c:dLbl>
              <c:idx val="1"/>
              <c:delete val="1"/>
              <c:extLst>
                <c:ext xmlns:c15="http://schemas.microsoft.com/office/drawing/2012/chart" uri="{CE6537A1-D6FC-4f65-9D91-7224C49458BB}"/>
                <c:ext xmlns:c16="http://schemas.microsoft.com/office/drawing/2014/chart" uri="{C3380CC4-5D6E-409C-BE32-E72D297353CC}">
                  <c16:uniqueId val="{00000001-A9A1-4852-97F3-D9C7A867E711}"/>
                </c:ext>
              </c:extLst>
            </c:dLbl>
            <c:dLbl>
              <c:idx val="2"/>
              <c:delete val="1"/>
              <c:extLst>
                <c:ext xmlns:c15="http://schemas.microsoft.com/office/drawing/2012/chart" uri="{CE6537A1-D6FC-4f65-9D91-7224C49458BB}"/>
                <c:ext xmlns:c16="http://schemas.microsoft.com/office/drawing/2014/chart" uri="{C3380CC4-5D6E-409C-BE32-E72D297353CC}">
                  <c16:uniqueId val="{00000002-A9A1-4852-97F3-D9C7A867E711}"/>
                </c:ext>
              </c:extLst>
            </c:dLbl>
            <c:dLbl>
              <c:idx val="3"/>
              <c:delete val="1"/>
              <c:extLst>
                <c:ext xmlns:c15="http://schemas.microsoft.com/office/drawing/2012/chart" uri="{CE6537A1-D6FC-4f65-9D91-7224C49458BB}"/>
                <c:ext xmlns:c16="http://schemas.microsoft.com/office/drawing/2014/chart" uri="{C3380CC4-5D6E-409C-BE32-E72D297353CC}">
                  <c16:uniqueId val="{00000003-A9A1-4852-97F3-D9C7A867E711}"/>
                </c:ext>
              </c:extLst>
            </c:dLbl>
            <c:dLbl>
              <c:idx val="4"/>
              <c:layout>
                <c:manualLayout>
                  <c:x val="-1.6441601049868741E-2"/>
                  <c:y val="-5.738976377952762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9A1-4852-97F3-D9C7A867E711}"/>
                </c:ext>
              </c:extLst>
            </c:dLbl>
            <c:dLbl>
              <c:idx val="5"/>
              <c:delete val="1"/>
              <c:extLst>
                <c:ext xmlns:c15="http://schemas.microsoft.com/office/drawing/2012/chart" uri="{CE6537A1-D6FC-4f65-9D91-7224C49458BB}"/>
                <c:ext xmlns:c16="http://schemas.microsoft.com/office/drawing/2014/chart" uri="{C3380CC4-5D6E-409C-BE32-E72D297353CC}">
                  <c16:uniqueId val="{00000005-A9A1-4852-97F3-D9C7A867E711}"/>
                </c:ext>
              </c:extLst>
            </c:dLbl>
            <c:dLbl>
              <c:idx val="6"/>
              <c:delete val="1"/>
              <c:extLst>
                <c:ext xmlns:c15="http://schemas.microsoft.com/office/drawing/2012/chart" uri="{CE6537A1-D6FC-4f65-9D91-7224C49458BB}"/>
                <c:ext xmlns:c16="http://schemas.microsoft.com/office/drawing/2014/chart" uri="{C3380CC4-5D6E-409C-BE32-E72D297353CC}">
                  <c16:uniqueId val="{00000006-A9A1-4852-97F3-D9C7A867E711}"/>
                </c:ext>
              </c:extLst>
            </c:dLbl>
            <c:dLbl>
              <c:idx val="7"/>
              <c:delete val="1"/>
              <c:extLst>
                <c:ext xmlns:c15="http://schemas.microsoft.com/office/drawing/2012/chart" uri="{CE6537A1-D6FC-4f65-9D91-7224C49458BB}"/>
                <c:ext xmlns:c16="http://schemas.microsoft.com/office/drawing/2014/chart" uri="{C3380CC4-5D6E-409C-BE32-E72D297353CC}">
                  <c16:uniqueId val="{00000007-A9A1-4852-97F3-D9C7A867E711}"/>
                </c:ext>
              </c:extLst>
            </c:dLbl>
            <c:dLbl>
              <c:idx val="8"/>
              <c:layout>
                <c:manualLayout>
                  <c:x val="-1.4664737541612642E-2"/>
                  <c:y val="-2.01859234813629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A9A1-4852-97F3-D9C7A867E711}"/>
                </c:ext>
              </c:extLst>
            </c:dLbl>
            <c:dLbl>
              <c:idx val="9"/>
              <c:delete val="1"/>
              <c:extLst>
                <c:ext xmlns:c15="http://schemas.microsoft.com/office/drawing/2012/chart" uri="{CE6537A1-D6FC-4f65-9D91-7224C49458BB}"/>
                <c:ext xmlns:c16="http://schemas.microsoft.com/office/drawing/2014/chart" uri="{C3380CC4-5D6E-409C-BE32-E72D297353CC}">
                  <c16:uniqueId val="{00000009-A9A1-4852-97F3-D9C7A867E711}"/>
                </c:ext>
              </c:extLst>
            </c:dLbl>
            <c:dLbl>
              <c:idx val="10"/>
              <c:delete val="1"/>
              <c:extLst>
                <c:ext xmlns:c15="http://schemas.microsoft.com/office/drawing/2012/chart" uri="{CE6537A1-D6FC-4f65-9D91-7224C49458BB}"/>
                <c:ext xmlns:c16="http://schemas.microsoft.com/office/drawing/2014/chart" uri="{C3380CC4-5D6E-409C-BE32-E72D297353CC}">
                  <c16:uniqueId val="{0000000A-A9A1-4852-97F3-D9C7A867E711}"/>
                </c:ext>
              </c:extLst>
            </c:dLbl>
            <c:dLbl>
              <c:idx val="11"/>
              <c:delete val="1"/>
              <c:extLst>
                <c:ext xmlns:c15="http://schemas.microsoft.com/office/drawing/2012/chart" uri="{CE6537A1-D6FC-4f65-9D91-7224C49458BB}"/>
                <c:ext xmlns:c16="http://schemas.microsoft.com/office/drawing/2014/chart" uri="{C3380CC4-5D6E-409C-BE32-E72D297353CC}">
                  <c16:uniqueId val="{0000000B-A9A1-4852-97F3-D9C7A867E711}"/>
                </c:ext>
              </c:extLst>
            </c:dLbl>
            <c:dLbl>
              <c:idx val="12"/>
              <c:layout>
                <c:manualLayout>
                  <c:x val="-4.1666666666666666E-3"/>
                  <c:y val="-5.555555555555555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A9A1-4852-97F3-D9C7A867E711}"/>
                </c:ext>
              </c:extLst>
            </c:dLbl>
            <c:dLbl>
              <c:idx val="13"/>
              <c:delete val="1"/>
              <c:extLst>
                <c:ext xmlns:c15="http://schemas.microsoft.com/office/drawing/2012/chart" uri="{CE6537A1-D6FC-4f65-9D91-7224C49458BB}"/>
                <c:ext xmlns:c16="http://schemas.microsoft.com/office/drawing/2014/chart" uri="{C3380CC4-5D6E-409C-BE32-E72D297353CC}">
                  <c16:uniqueId val="{0000000D-A9A1-4852-97F3-D9C7A867E711}"/>
                </c:ext>
              </c:extLst>
            </c:dLbl>
            <c:dLbl>
              <c:idx val="14"/>
              <c:delete val="1"/>
              <c:extLst>
                <c:ext xmlns:c15="http://schemas.microsoft.com/office/drawing/2012/chart" uri="{CE6537A1-D6FC-4f65-9D91-7224C49458BB}"/>
                <c:ext xmlns:c16="http://schemas.microsoft.com/office/drawing/2014/chart" uri="{C3380CC4-5D6E-409C-BE32-E72D297353CC}">
                  <c16:uniqueId val="{0000000E-A9A1-4852-97F3-D9C7A867E711}"/>
                </c:ext>
              </c:extLst>
            </c:dLbl>
            <c:dLbl>
              <c:idx val="15"/>
              <c:delete val="1"/>
              <c:extLst>
                <c:ext xmlns:c15="http://schemas.microsoft.com/office/drawing/2012/chart" uri="{CE6537A1-D6FC-4f65-9D91-7224C49458BB}"/>
                <c:ext xmlns:c16="http://schemas.microsoft.com/office/drawing/2014/chart" uri="{C3380CC4-5D6E-409C-BE32-E72D297353CC}">
                  <c16:uniqueId val="{0000000F-A9A1-4852-97F3-D9C7A867E711}"/>
                </c:ext>
              </c:extLst>
            </c:dLbl>
            <c:dLbl>
              <c:idx val="16"/>
              <c:layout>
                <c:manualLayout>
                  <c:x val="-1.0265316279128842E-2"/>
                  <c:y val="2.01859234813629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A9A1-4852-97F3-D9C7A867E711}"/>
                </c:ext>
              </c:extLst>
            </c:dLbl>
            <c:dLbl>
              <c:idx val="17"/>
              <c:delete val="1"/>
              <c:extLst>
                <c:ext xmlns:c15="http://schemas.microsoft.com/office/drawing/2012/chart" uri="{CE6537A1-D6FC-4f65-9D91-7224C49458BB}"/>
                <c:ext xmlns:c16="http://schemas.microsoft.com/office/drawing/2014/chart" uri="{C3380CC4-5D6E-409C-BE32-E72D297353CC}">
                  <c16:uniqueId val="{00000011-A9A1-4852-97F3-D9C7A867E711}"/>
                </c:ext>
              </c:extLst>
            </c:dLbl>
            <c:dLbl>
              <c:idx val="18"/>
              <c:delete val="1"/>
              <c:extLst>
                <c:ext xmlns:c15="http://schemas.microsoft.com/office/drawing/2012/chart" uri="{CE6537A1-D6FC-4f65-9D91-7224C49458BB}"/>
                <c:ext xmlns:c16="http://schemas.microsoft.com/office/drawing/2014/chart" uri="{C3380CC4-5D6E-409C-BE32-E72D297353CC}">
                  <c16:uniqueId val="{00000012-A9A1-4852-97F3-D9C7A867E711}"/>
                </c:ext>
              </c:extLst>
            </c:dLbl>
            <c:dLbl>
              <c:idx val="19"/>
              <c:delete val="1"/>
              <c:extLst>
                <c:ext xmlns:c15="http://schemas.microsoft.com/office/drawing/2012/chart" uri="{CE6537A1-D6FC-4f65-9D91-7224C49458BB}"/>
                <c:ext xmlns:c16="http://schemas.microsoft.com/office/drawing/2014/chart" uri="{C3380CC4-5D6E-409C-BE32-E72D297353CC}">
                  <c16:uniqueId val="{00000013-A9A1-4852-97F3-D9C7A867E711}"/>
                </c:ext>
              </c:extLst>
            </c:dLbl>
            <c:dLbl>
              <c:idx val="20"/>
              <c:layout>
                <c:manualLayout>
                  <c:x val="-1.4664737541612642E-2"/>
                  <c:y val="-2.624170052577184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A9A1-4852-97F3-D9C7A867E711}"/>
                </c:ext>
              </c:extLst>
            </c:dLbl>
            <c:dLbl>
              <c:idx val="21"/>
              <c:delete val="1"/>
              <c:extLst>
                <c:ext xmlns:c15="http://schemas.microsoft.com/office/drawing/2012/chart" uri="{CE6537A1-D6FC-4f65-9D91-7224C49458BB}"/>
                <c:ext xmlns:c16="http://schemas.microsoft.com/office/drawing/2014/chart" uri="{C3380CC4-5D6E-409C-BE32-E72D297353CC}">
                  <c16:uniqueId val="{00000015-A9A1-4852-97F3-D9C7A867E711}"/>
                </c:ext>
              </c:extLst>
            </c:dLbl>
            <c:dLbl>
              <c:idx val="22"/>
              <c:delete val="1"/>
              <c:extLst>
                <c:ext xmlns:c15="http://schemas.microsoft.com/office/drawing/2012/chart" uri="{CE6537A1-D6FC-4f65-9D91-7224C49458BB}"/>
                <c:ext xmlns:c16="http://schemas.microsoft.com/office/drawing/2014/chart" uri="{C3380CC4-5D6E-409C-BE32-E72D297353CC}">
                  <c16:uniqueId val="{00000016-A9A1-4852-97F3-D9C7A867E711}"/>
                </c:ext>
              </c:extLst>
            </c:dLbl>
            <c:dLbl>
              <c:idx val="23"/>
              <c:delete val="1"/>
              <c:extLst>
                <c:ext xmlns:c15="http://schemas.microsoft.com/office/drawing/2012/chart" uri="{CE6537A1-D6FC-4f65-9D91-7224C49458BB}"/>
                <c:ext xmlns:c16="http://schemas.microsoft.com/office/drawing/2014/chart" uri="{C3380CC4-5D6E-409C-BE32-E72D297353CC}">
                  <c16:uniqueId val="{00000017-A9A1-4852-97F3-D9C7A867E711}"/>
                </c:ext>
              </c:extLst>
            </c:dLbl>
            <c:dLbl>
              <c:idx val="24"/>
              <c:layout>
                <c:manualLayout>
                  <c:x val="-2.6396527574902746E-2"/>
                  <c:y val="2.624170052577181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A9A1-4852-97F3-D9C7A867E711}"/>
                </c:ext>
              </c:extLst>
            </c:dLbl>
            <c:dLbl>
              <c:idx val="25"/>
              <c:delete val="1"/>
              <c:extLst>
                <c:ext xmlns:c15="http://schemas.microsoft.com/office/drawing/2012/chart" uri="{CE6537A1-D6FC-4f65-9D91-7224C49458BB}"/>
                <c:ext xmlns:c16="http://schemas.microsoft.com/office/drawing/2014/chart" uri="{C3380CC4-5D6E-409C-BE32-E72D297353CC}">
                  <c16:uniqueId val="{00000019-A9A1-4852-97F3-D9C7A867E711}"/>
                </c:ext>
              </c:extLst>
            </c:dLbl>
            <c:dLbl>
              <c:idx val="26"/>
              <c:delete val="1"/>
              <c:extLst>
                <c:ext xmlns:c15="http://schemas.microsoft.com/office/drawing/2012/chart" uri="{CE6537A1-D6FC-4f65-9D91-7224C49458BB}"/>
                <c:ext xmlns:c16="http://schemas.microsoft.com/office/drawing/2014/chart" uri="{C3380CC4-5D6E-409C-BE32-E72D297353CC}">
                  <c16:uniqueId val="{0000001A-A9A1-4852-97F3-D9C7A867E711}"/>
                </c:ext>
              </c:extLst>
            </c:dLbl>
            <c:dLbl>
              <c:idx val="27"/>
              <c:delete val="1"/>
              <c:extLst>
                <c:ext xmlns:c15="http://schemas.microsoft.com/office/drawing/2012/chart" uri="{CE6537A1-D6FC-4f65-9D91-7224C49458BB}"/>
                <c:ext xmlns:c16="http://schemas.microsoft.com/office/drawing/2014/chart" uri="{C3380CC4-5D6E-409C-BE32-E72D297353CC}">
                  <c16:uniqueId val="{0000001B-A9A1-4852-97F3-D9C7A867E711}"/>
                </c:ext>
              </c:extLst>
            </c:dLbl>
            <c:dLbl>
              <c:idx val="28"/>
              <c:layout>
                <c:manualLayout>
                  <c:x val="7.6684164479440069E-4"/>
                  <c:y val="-1.983479148439778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C-A9A1-4852-97F3-D9C7A867E711}"/>
                </c:ext>
              </c:extLst>
            </c:dLbl>
            <c:dLbl>
              <c:idx val="29"/>
              <c:delete val="1"/>
              <c:extLst>
                <c:ext xmlns:c15="http://schemas.microsoft.com/office/drawing/2012/chart" uri="{CE6537A1-D6FC-4f65-9D91-7224C49458BB}"/>
                <c:ext xmlns:c16="http://schemas.microsoft.com/office/drawing/2014/chart" uri="{C3380CC4-5D6E-409C-BE32-E72D297353CC}">
                  <c16:uniqueId val="{0000001D-A9A1-4852-97F3-D9C7A867E711}"/>
                </c:ext>
              </c:extLst>
            </c:dLbl>
            <c:dLbl>
              <c:idx val="30"/>
              <c:delete val="1"/>
              <c:extLst>
                <c:ext xmlns:c15="http://schemas.microsoft.com/office/drawing/2012/chart" uri="{CE6537A1-D6FC-4f65-9D91-7224C49458BB}"/>
                <c:ext xmlns:c16="http://schemas.microsoft.com/office/drawing/2014/chart" uri="{C3380CC4-5D6E-409C-BE32-E72D297353CC}">
                  <c16:uniqueId val="{0000001E-A9A1-4852-97F3-D9C7A867E711}"/>
                </c:ext>
              </c:extLst>
            </c:dLbl>
            <c:dLbl>
              <c:idx val="31"/>
              <c:delete val="1"/>
              <c:extLst>
                <c:ext xmlns:c15="http://schemas.microsoft.com/office/drawing/2012/chart" uri="{CE6537A1-D6FC-4f65-9D91-7224C49458BB}"/>
                <c:ext xmlns:c16="http://schemas.microsoft.com/office/drawing/2014/chart" uri="{C3380CC4-5D6E-409C-BE32-E72D297353CC}">
                  <c16:uniqueId val="{0000001F-A9A1-4852-97F3-D9C7A867E711}"/>
                </c:ext>
              </c:extLst>
            </c:dLbl>
            <c:dLbl>
              <c:idx val="32"/>
              <c:layout>
                <c:manualLayout>
                  <c:x val="-1.319826378745137E-2"/>
                  <c:y val="-2.624170052577181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0-A9A1-4852-97F3-D9C7A867E711}"/>
                </c:ext>
              </c:extLst>
            </c:dLbl>
            <c:dLbl>
              <c:idx val="33"/>
              <c:delete val="1"/>
              <c:extLst>
                <c:ext xmlns:c15="http://schemas.microsoft.com/office/drawing/2012/chart" uri="{CE6537A1-D6FC-4f65-9D91-7224C49458BB}"/>
                <c:ext xmlns:c16="http://schemas.microsoft.com/office/drawing/2014/chart" uri="{C3380CC4-5D6E-409C-BE32-E72D297353CC}">
                  <c16:uniqueId val="{00000021-A9A1-4852-97F3-D9C7A867E711}"/>
                </c:ext>
              </c:extLst>
            </c:dLbl>
            <c:dLbl>
              <c:idx val="34"/>
              <c:delete val="1"/>
              <c:extLst>
                <c:ext xmlns:c15="http://schemas.microsoft.com/office/drawing/2012/chart" uri="{CE6537A1-D6FC-4f65-9D91-7224C49458BB}"/>
                <c:ext xmlns:c16="http://schemas.microsoft.com/office/drawing/2014/chart" uri="{C3380CC4-5D6E-409C-BE32-E72D297353CC}">
                  <c16:uniqueId val="{00000022-A9A1-4852-97F3-D9C7A867E711}"/>
                </c:ext>
              </c:extLst>
            </c:dLbl>
            <c:dLbl>
              <c:idx val="35"/>
              <c:delete val="1"/>
              <c:extLst>
                <c:ext xmlns:c15="http://schemas.microsoft.com/office/drawing/2012/chart" uri="{CE6537A1-D6FC-4f65-9D91-7224C49458BB}"/>
                <c:ext xmlns:c16="http://schemas.microsoft.com/office/drawing/2014/chart" uri="{C3380CC4-5D6E-409C-BE32-E72D297353CC}">
                  <c16:uniqueId val="{00000023-A9A1-4852-97F3-D9C7A867E711}"/>
                </c:ext>
              </c:extLst>
            </c:dLbl>
            <c:dLbl>
              <c:idx val="36"/>
              <c:layout>
                <c:manualLayout>
                  <c:x val="-2.053063255825769E-2"/>
                  <c:y val="3.229747757018067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4-A9A1-4852-97F3-D9C7A867E711}"/>
                </c:ext>
              </c:extLst>
            </c:dLbl>
            <c:dLbl>
              <c:idx val="37"/>
              <c:delete val="1"/>
              <c:extLst>
                <c:ext xmlns:c15="http://schemas.microsoft.com/office/drawing/2012/chart" uri="{CE6537A1-D6FC-4f65-9D91-7224C49458BB}"/>
                <c:ext xmlns:c16="http://schemas.microsoft.com/office/drawing/2014/chart" uri="{C3380CC4-5D6E-409C-BE32-E72D297353CC}">
                  <c16:uniqueId val="{00000025-A9A1-4852-97F3-D9C7A867E711}"/>
                </c:ext>
              </c:extLst>
            </c:dLbl>
            <c:dLbl>
              <c:idx val="38"/>
              <c:delete val="1"/>
              <c:extLst>
                <c:ext xmlns:c15="http://schemas.microsoft.com/office/drawing/2012/chart" uri="{CE6537A1-D6FC-4f65-9D91-7224C49458BB}"/>
                <c:ext xmlns:c16="http://schemas.microsoft.com/office/drawing/2014/chart" uri="{C3380CC4-5D6E-409C-BE32-E72D297353CC}">
                  <c16:uniqueId val="{00000026-A9A1-4852-97F3-D9C7A867E711}"/>
                </c:ext>
              </c:extLst>
            </c:dLbl>
            <c:dLbl>
              <c:idx val="39"/>
              <c:delete val="1"/>
              <c:extLst>
                <c:ext xmlns:c15="http://schemas.microsoft.com/office/drawing/2012/chart" uri="{CE6537A1-D6FC-4f65-9D91-7224C49458BB}"/>
                <c:ext xmlns:c16="http://schemas.microsoft.com/office/drawing/2014/chart" uri="{C3380CC4-5D6E-409C-BE32-E72D297353CC}">
                  <c16:uniqueId val="{00000027-A9A1-4852-97F3-D9C7A867E711}"/>
                </c:ext>
              </c:extLst>
            </c:dLbl>
            <c:dLbl>
              <c:idx val="40"/>
              <c:layout>
                <c:manualLayout>
                  <c:x val="-1.465766616715187E-3"/>
                  <c:y val="2.018592348136290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8-A9A1-4852-97F3-D9C7A867E711}"/>
                </c:ext>
              </c:extLst>
            </c:dLbl>
            <c:dLbl>
              <c:idx val="4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9-A9A1-4852-97F3-D9C7A867E711}"/>
                </c:ext>
              </c:extLst>
            </c:dLbl>
            <c:dLbl>
              <c:idx val="4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A-A9A1-4852-97F3-D9C7A867E711}"/>
                </c:ext>
              </c:extLst>
            </c:dLbl>
            <c:dLbl>
              <c:idx val="43"/>
              <c:layout>
                <c:manualLayout>
                  <c:x val="-2.3151033515503888E-3"/>
                  <c:y val="-1.6804701826095007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B-A9A1-4852-97F3-D9C7A867E711}"/>
                </c:ext>
              </c:extLst>
            </c:dLbl>
            <c:spPr>
              <a:noFill/>
              <a:ln>
                <a:noFill/>
              </a:ln>
              <a:effectLst/>
            </c:spPr>
            <c:txPr>
              <a:bodyPr/>
              <a:lstStyle/>
              <a:p>
                <a:pPr>
                  <a:defRPr sz="1200" b="1">
                    <a:solidFill>
                      <a:schemeClr val="bg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table_P4_time!$B$8:$AP$8</c:f>
              <c:numCache>
                <c:formatCode>General</c:formatCode>
                <c:ptCount val="41"/>
                <c:pt idx="0">
                  <c:v>2007</c:v>
                </c:pt>
                <c:pt idx="4">
                  <c:v>2008</c:v>
                </c:pt>
                <c:pt idx="8">
                  <c:v>2009</c:v>
                </c:pt>
                <c:pt idx="12">
                  <c:v>2010</c:v>
                </c:pt>
                <c:pt idx="16">
                  <c:v>2011</c:v>
                </c:pt>
                <c:pt idx="20">
                  <c:v>2012</c:v>
                </c:pt>
                <c:pt idx="24">
                  <c:v>2013</c:v>
                </c:pt>
                <c:pt idx="28">
                  <c:v>2014</c:v>
                </c:pt>
                <c:pt idx="32">
                  <c:v>2015</c:v>
                </c:pt>
                <c:pt idx="36">
                  <c:v>2016</c:v>
                </c:pt>
                <c:pt idx="40">
                  <c:v>2017</c:v>
                </c:pt>
              </c:numCache>
            </c:numRef>
          </c:cat>
          <c:val>
            <c:numRef>
              <c:f>table_P4_time!$B$9:$AP$9</c:f>
              <c:numCache>
                <c:formatCode>0.0</c:formatCode>
                <c:ptCount val="41"/>
                <c:pt idx="0">
                  <c:v>10.7</c:v>
                </c:pt>
                <c:pt idx="1">
                  <c:v>9.1</c:v>
                </c:pt>
                <c:pt idx="2">
                  <c:v>9.1</c:v>
                </c:pt>
                <c:pt idx="3">
                  <c:v>13.3</c:v>
                </c:pt>
                <c:pt idx="4">
                  <c:v>11.1</c:v>
                </c:pt>
                <c:pt idx="5">
                  <c:v>12</c:v>
                </c:pt>
                <c:pt idx="6">
                  <c:v>11.8</c:v>
                </c:pt>
                <c:pt idx="7">
                  <c:v>4.0999999999999996</c:v>
                </c:pt>
                <c:pt idx="8">
                  <c:v>5.3</c:v>
                </c:pt>
                <c:pt idx="9">
                  <c:v>5.7</c:v>
                </c:pt>
                <c:pt idx="10">
                  <c:v>9.9</c:v>
                </c:pt>
                <c:pt idx="11">
                  <c:v>13.2</c:v>
                </c:pt>
                <c:pt idx="12">
                  <c:v>14</c:v>
                </c:pt>
                <c:pt idx="13">
                  <c:v>14.8</c:v>
                </c:pt>
                <c:pt idx="14">
                  <c:v>12.8</c:v>
                </c:pt>
                <c:pt idx="15">
                  <c:v>14.3</c:v>
                </c:pt>
                <c:pt idx="16">
                  <c:v>14.7</c:v>
                </c:pt>
                <c:pt idx="17">
                  <c:v>15.2</c:v>
                </c:pt>
                <c:pt idx="18">
                  <c:v>22.1</c:v>
                </c:pt>
                <c:pt idx="19">
                  <c:v>23.6</c:v>
                </c:pt>
                <c:pt idx="20">
                  <c:v>22</c:v>
                </c:pt>
                <c:pt idx="21">
                  <c:v>22.1</c:v>
                </c:pt>
                <c:pt idx="22">
                  <c:v>19.399999999999999</c:v>
                </c:pt>
                <c:pt idx="23">
                  <c:v>13.1</c:v>
                </c:pt>
                <c:pt idx="24">
                  <c:v>13.6</c:v>
                </c:pt>
                <c:pt idx="25">
                  <c:v>12.6</c:v>
                </c:pt>
                <c:pt idx="26">
                  <c:v>11.5</c:v>
                </c:pt>
                <c:pt idx="27">
                  <c:v>13.4</c:v>
                </c:pt>
                <c:pt idx="28">
                  <c:v>12</c:v>
                </c:pt>
                <c:pt idx="29">
                  <c:v>14.8</c:v>
                </c:pt>
                <c:pt idx="30">
                  <c:v>14.8</c:v>
                </c:pt>
                <c:pt idx="31">
                  <c:v>13.1</c:v>
                </c:pt>
                <c:pt idx="32">
                  <c:v>19.7</c:v>
                </c:pt>
                <c:pt idx="33">
                  <c:v>18.100000000000001</c:v>
                </c:pt>
                <c:pt idx="34">
                  <c:v>19.2</c:v>
                </c:pt>
                <c:pt idx="35">
                  <c:v>22.9</c:v>
                </c:pt>
                <c:pt idx="36">
                  <c:v>20</c:v>
                </c:pt>
                <c:pt idx="37">
                  <c:v>19.2</c:v>
                </c:pt>
                <c:pt idx="38">
                  <c:v>16.3</c:v>
                </c:pt>
                <c:pt idx="39">
                  <c:v>6.5</c:v>
                </c:pt>
                <c:pt idx="40">
                  <c:v>7.4</c:v>
                </c:pt>
              </c:numCache>
            </c:numRef>
          </c:val>
          <c:smooth val="1"/>
          <c:extLst>
            <c:ext xmlns:c16="http://schemas.microsoft.com/office/drawing/2014/chart" uri="{C3380CC4-5D6E-409C-BE32-E72D297353CC}">
              <c16:uniqueId val="{0000002C-A9A1-4852-97F3-D9C7A867E711}"/>
            </c:ext>
          </c:extLst>
        </c:ser>
        <c:ser>
          <c:idx val="1"/>
          <c:order val="1"/>
          <c:tx>
            <c:strRef>
              <c:f>table_P4_time!$A$10</c:f>
              <c:strCache>
                <c:ptCount val="1"/>
                <c:pt idx="0">
                  <c:v>National Standard: ≤8.3%</c:v>
                </c:pt>
              </c:strCache>
            </c:strRef>
          </c:tx>
          <c:spPr>
            <a:ln w="38100">
              <a:solidFill>
                <a:schemeClr val="accent6"/>
              </a:solidFill>
              <a:prstDash val="sysDash"/>
            </a:ln>
          </c:spPr>
          <c:marker>
            <c:symbol val="none"/>
          </c:marker>
          <c:dLbls>
            <c:dLbl>
              <c:idx val="17"/>
              <c:layout/>
              <c:spPr/>
              <c:txPr>
                <a:bodyPr/>
                <a:lstStyle/>
                <a:p>
                  <a:pPr>
                    <a:defRPr sz="1200" b="1">
                      <a:solidFill>
                        <a:schemeClr val="accent6">
                          <a:lumMod val="75000"/>
                        </a:schemeClr>
                      </a:solidFill>
                    </a:defRPr>
                  </a:pPr>
                  <a:endParaRPr lang="en-US"/>
                </a:p>
              </c:txPr>
              <c:dLblPos val="t"/>
              <c:showLegendKey val="0"/>
              <c:showVal val="0"/>
              <c:showCatName val="0"/>
              <c:showSerName val="1"/>
              <c:showPercent val="0"/>
              <c:showBubbleSize val="0"/>
              <c:extLst xmlns:c15="http://schemas.microsoft.com/office/drawing/2012/chart">
                <c:ext xmlns:c15="http://schemas.microsoft.com/office/drawing/2012/chart" uri="{CE6537A1-D6FC-4f65-9D91-7224C49458BB}">
                  <c15:layout/>
                </c:ext>
                <c:ext xmlns:c16="http://schemas.microsoft.com/office/drawing/2014/chart" uri="{C3380CC4-5D6E-409C-BE32-E72D297353CC}">
                  <c16:uniqueId val="{0000002D-A9A1-4852-97F3-D9C7A867E711}"/>
                </c:ext>
              </c:extLst>
            </c:dLbl>
            <c:spPr>
              <a:noFill/>
              <a:ln>
                <a:noFill/>
              </a:ln>
              <a:effectLst/>
            </c:spPr>
            <c:txPr>
              <a:bodyPr/>
              <a:lstStyle/>
              <a:p>
                <a:pPr>
                  <a:defRPr sz="1200"/>
                </a:pPr>
                <a:endParaRPr lang="en-US"/>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0"/>
              </c:ext>
            </c:extLst>
          </c:dLbls>
          <c:cat>
            <c:numRef>
              <c:f>table_P4_time!$B$8:$AP$8</c:f>
              <c:numCache>
                <c:formatCode>General</c:formatCode>
                <c:ptCount val="41"/>
                <c:pt idx="0">
                  <c:v>2007</c:v>
                </c:pt>
                <c:pt idx="4">
                  <c:v>2008</c:v>
                </c:pt>
                <c:pt idx="8">
                  <c:v>2009</c:v>
                </c:pt>
                <c:pt idx="12">
                  <c:v>2010</c:v>
                </c:pt>
                <c:pt idx="16">
                  <c:v>2011</c:v>
                </c:pt>
                <c:pt idx="20">
                  <c:v>2012</c:v>
                </c:pt>
                <c:pt idx="24">
                  <c:v>2013</c:v>
                </c:pt>
                <c:pt idx="28">
                  <c:v>2014</c:v>
                </c:pt>
                <c:pt idx="32">
                  <c:v>2015</c:v>
                </c:pt>
                <c:pt idx="36">
                  <c:v>2016</c:v>
                </c:pt>
                <c:pt idx="40">
                  <c:v>2017</c:v>
                </c:pt>
              </c:numCache>
            </c:numRef>
          </c:cat>
          <c:val>
            <c:numRef>
              <c:f>table_P4_time!$B$10:$AP$10</c:f>
              <c:numCache>
                <c:formatCode>0.0</c:formatCode>
                <c:ptCount val="41"/>
                <c:pt idx="0">
                  <c:v>8.3000000000000007</c:v>
                </c:pt>
                <c:pt idx="1">
                  <c:v>8.3000000000000007</c:v>
                </c:pt>
                <c:pt idx="2">
                  <c:v>8.3000000000000007</c:v>
                </c:pt>
                <c:pt idx="3">
                  <c:v>8.3000000000000007</c:v>
                </c:pt>
                <c:pt idx="4">
                  <c:v>8.3000000000000007</c:v>
                </c:pt>
                <c:pt idx="5">
                  <c:v>8.3000000000000007</c:v>
                </c:pt>
                <c:pt idx="6">
                  <c:v>8.3000000000000007</c:v>
                </c:pt>
                <c:pt idx="7">
                  <c:v>8.3000000000000007</c:v>
                </c:pt>
                <c:pt idx="8">
                  <c:v>8.3000000000000007</c:v>
                </c:pt>
                <c:pt idx="9">
                  <c:v>8.3000000000000007</c:v>
                </c:pt>
                <c:pt idx="10">
                  <c:v>8.3000000000000007</c:v>
                </c:pt>
                <c:pt idx="11">
                  <c:v>8.3000000000000007</c:v>
                </c:pt>
                <c:pt idx="12">
                  <c:v>8.3000000000000007</c:v>
                </c:pt>
                <c:pt idx="13">
                  <c:v>8.3000000000000007</c:v>
                </c:pt>
                <c:pt idx="14">
                  <c:v>8.3000000000000007</c:v>
                </c:pt>
                <c:pt idx="15">
                  <c:v>8.3000000000000007</c:v>
                </c:pt>
                <c:pt idx="16">
                  <c:v>8.3000000000000007</c:v>
                </c:pt>
                <c:pt idx="17">
                  <c:v>8.3000000000000007</c:v>
                </c:pt>
                <c:pt idx="18">
                  <c:v>8.3000000000000007</c:v>
                </c:pt>
                <c:pt idx="19">
                  <c:v>8.3000000000000007</c:v>
                </c:pt>
                <c:pt idx="20">
                  <c:v>8.3000000000000007</c:v>
                </c:pt>
                <c:pt idx="21">
                  <c:v>8.3000000000000007</c:v>
                </c:pt>
                <c:pt idx="22">
                  <c:v>8.3000000000000007</c:v>
                </c:pt>
                <c:pt idx="23">
                  <c:v>8.3000000000000007</c:v>
                </c:pt>
                <c:pt idx="24">
                  <c:v>8.3000000000000007</c:v>
                </c:pt>
                <c:pt idx="25">
                  <c:v>8.3000000000000007</c:v>
                </c:pt>
                <c:pt idx="26">
                  <c:v>8.3000000000000007</c:v>
                </c:pt>
                <c:pt idx="27">
                  <c:v>8.3000000000000007</c:v>
                </c:pt>
                <c:pt idx="28">
                  <c:v>8.3000000000000007</c:v>
                </c:pt>
                <c:pt idx="29">
                  <c:v>8.3000000000000007</c:v>
                </c:pt>
                <c:pt idx="30">
                  <c:v>8.3000000000000007</c:v>
                </c:pt>
                <c:pt idx="31">
                  <c:v>8.3000000000000007</c:v>
                </c:pt>
                <c:pt idx="32">
                  <c:v>8.3000000000000007</c:v>
                </c:pt>
                <c:pt idx="33">
                  <c:v>8.3000000000000007</c:v>
                </c:pt>
                <c:pt idx="34">
                  <c:v>8.3000000000000007</c:v>
                </c:pt>
                <c:pt idx="35">
                  <c:v>8.3000000000000007</c:v>
                </c:pt>
                <c:pt idx="36">
                  <c:v>8.3000000000000007</c:v>
                </c:pt>
                <c:pt idx="37">
                  <c:v>8.3000000000000007</c:v>
                </c:pt>
                <c:pt idx="38">
                  <c:v>8.3000000000000007</c:v>
                </c:pt>
                <c:pt idx="39">
                  <c:v>8.3000000000000007</c:v>
                </c:pt>
                <c:pt idx="40">
                  <c:v>8.3000000000000007</c:v>
                </c:pt>
              </c:numCache>
            </c:numRef>
          </c:val>
          <c:smooth val="0"/>
          <c:extLst xmlns:c15="http://schemas.microsoft.com/office/drawing/2012/chart">
            <c:ext xmlns:c16="http://schemas.microsoft.com/office/drawing/2014/chart" uri="{C3380CC4-5D6E-409C-BE32-E72D297353CC}">
              <c16:uniqueId val="{0000002E-A9A1-4852-97F3-D9C7A867E711}"/>
            </c:ext>
          </c:extLst>
        </c:ser>
        <c:dLbls>
          <c:showLegendKey val="0"/>
          <c:showVal val="0"/>
          <c:showCatName val="0"/>
          <c:showSerName val="0"/>
          <c:showPercent val="0"/>
          <c:showBubbleSize val="0"/>
        </c:dLbls>
        <c:smooth val="0"/>
        <c:axId val="222332416"/>
        <c:axId val="222333952"/>
        <c:extLst/>
      </c:lineChart>
      <c:catAx>
        <c:axId val="222332416"/>
        <c:scaling>
          <c:orientation val="minMax"/>
        </c:scaling>
        <c:delete val="0"/>
        <c:axPos val="b"/>
        <c:numFmt formatCode="General" sourceLinked="1"/>
        <c:majorTickMark val="out"/>
        <c:minorTickMark val="none"/>
        <c:tickLblPos val="nextTo"/>
        <c:txPr>
          <a:bodyPr/>
          <a:lstStyle/>
          <a:p>
            <a:pPr>
              <a:defRPr b="1">
                <a:solidFill>
                  <a:srgbClr val="BEAA64"/>
                </a:solidFill>
                <a:latin typeface="Times" panose="02020603050405020304" pitchFamily="18" charset="0"/>
                <a:cs typeface="Times" panose="02020603050405020304" pitchFamily="18" charset="0"/>
              </a:defRPr>
            </a:pPr>
            <a:endParaRPr lang="en-US"/>
          </a:p>
        </c:txPr>
        <c:crossAx val="222333952"/>
        <c:crosses val="autoZero"/>
        <c:auto val="1"/>
        <c:lblAlgn val="ctr"/>
        <c:lblOffset val="100"/>
        <c:noMultiLvlLbl val="0"/>
      </c:catAx>
      <c:valAx>
        <c:axId val="222333952"/>
        <c:scaling>
          <c:orientation val="minMax"/>
        </c:scaling>
        <c:delete val="0"/>
        <c:axPos val="l"/>
        <c:title>
          <c:tx>
            <c:rich>
              <a:bodyPr rot="-5400000" vert="horz"/>
              <a:lstStyle/>
              <a:p>
                <a:pPr>
                  <a:defRPr>
                    <a:solidFill>
                      <a:srgbClr val="BEAA64"/>
                    </a:solidFill>
                    <a:latin typeface="Times" panose="02020603050405020304" pitchFamily="18" charset="0"/>
                    <a:cs typeface="Times" panose="02020603050405020304" pitchFamily="18" charset="0"/>
                  </a:defRPr>
                </a:pPr>
                <a:r>
                  <a:rPr lang="en-US">
                    <a:solidFill>
                      <a:srgbClr val="BEAA64"/>
                    </a:solidFill>
                    <a:latin typeface="Times" panose="02020603050405020304" pitchFamily="18" charset="0"/>
                    <a:cs typeface="Times" panose="02020603050405020304" pitchFamily="18" charset="0"/>
                  </a:rPr>
                  <a:t>Percent</a:t>
                </a:r>
              </a:p>
            </c:rich>
          </c:tx>
          <c:layout>
            <c:manualLayout>
              <c:xMode val="edge"/>
              <c:yMode val="edge"/>
              <c:x val="1.4649976306258796E-3"/>
              <c:y val="0.5107688059266563"/>
            </c:manualLayout>
          </c:layout>
          <c:overlay val="0"/>
        </c:title>
        <c:numFmt formatCode="0.0" sourceLinked="1"/>
        <c:majorTickMark val="out"/>
        <c:minorTickMark val="none"/>
        <c:tickLblPos val="nextTo"/>
        <c:txPr>
          <a:bodyPr/>
          <a:lstStyle/>
          <a:p>
            <a:pPr>
              <a:defRPr b="1">
                <a:solidFill>
                  <a:srgbClr val="BEAA64"/>
                </a:solidFill>
                <a:latin typeface="Times" panose="02020603050405020304" pitchFamily="18" charset="0"/>
                <a:cs typeface="Times" panose="02020603050405020304" pitchFamily="18" charset="0"/>
              </a:defRPr>
            </a:pPr>
            <a:endParaRPr lang="en-US"/>
          </a:p>
        </c:txPr>
        <c:crossAx val="222332416"/>
        <c:crosses val="autoZero"/>
        <c:crossBetween val="between"/>
      </c:valAx>
    </c:plotArea>
    <c:plotVisOnly val="1"/>
    <c:dispBlanksAs val="gap"/>
    <c:showDLblsOverMax val="0"/>
  </c:chart>
  <c:spPr>
    <a:noFill/>
    <a:ln>
      <a:noFill/>
    </a:ln>
  </c:spPr>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solidFill>
                  <a:srgbClr val="BEAA64"/>
                </a:solidFill>
                <a:latin typeface="Times" panose="02020603050405020304" pitchFamily="18" charset="0"/>
                <a:cs typeface="Times" panose="02020603050405020304" pitchFamily="18" charset="0"/>
              </a:defRPr>
            </a:pPr>
            <a:r>
              <a:rPr lang="en-US" sz="2000">
                <a:solidFill>
                  <a:srgbClr val="BEAA64"/>
                </a:solidFill>
                <a:latin typeface="Times" panose="02020603050405020304" pitchFamily="18" charset="0"/>
                <a:cs typeface="Times" panose="02020603050405020304" pitchFamily="18" charset="0"/>
              </a:rPr>
              <a:t>P5:</a:t>
            </a:r>
            <a:r>
              <a:rPr lang="en-US" sz="2000" baseline="0">
                <a:solidFill>
                  <a:srgbClr val="BEAA64"/>
                </a:solidFill>
                <a:latin typeface="Times" panose="02020603050405020304" pitchFamily="18" charset="0"/>
                <a:cs typeface="Times" panose="02020603050405020304" pitchFamily="18" charset="0"/>
              </a:rPr>
              <a:t> Placement Stability</a:t>
            </a:r>
          </a:p>
          <a:p>
            <a:pPr>
              <a:defRPr sz="2000">
                <a:solidFill>
                  <a:srgbClr val="BEAA64"/>
                </a:solidFill>
                <a:latin typeface="Times" panose="02020603050405020304" pitchFamily="18" charset="0"/>
                <a:cs typeface="Times" panose="02020603050405020304" pitchFamily="18" charset="0"/>
              </a:defRPr>
            </a:pPr>
            <a:r>
              <a:rPr lang="en-US" sz="2000" baseline="0">
                <a:solidFill>
                  <a:srgbClr val="BEAA64"/>
                </a:solidFill>
                <a:latin typeface="Times" panose="02020603050405020304" pitchFamily="18" charset="0"/>
                <a:cs typeface="Times" panose="02020603050405020304" pitchFamily="18" charset="0"/>
              </a:rPr>
              <a:t>Placer Child Welfare: 2009-2019</a:t>
            </a:r>
          </a:p>
          <a:p>
            <a:pPr>
              <a:defRPr sz="2000">
                <a:solidFill>
                  <a:srgbClr val="BEAA64"/>
                </a:solidFill>
                <a:latin typeface="Times" panose="02020603050405020304" pitchFamily="18" charset="0"/>
                <a:cs typeface="Times" panose="02020603050405020304" pitchFamily="18" charset="0"/>
              </a:defRPr>
            </a:pPr>
            <a:r>
              <a:rPr lang="en-US" sz="1800" i="1" baseline="0">
                <a:solidFill>
                  <a:srgbClr val="BEAA64"/>
                </a:solidFill>
                <a:latin typeface="Times" panose="02020603050405020304" pitchFamily="18" charset="0"/>
                <a:cs typeface="Times" panose="02020603050405020304" pitchFamily="18" charset="0"/>
              </a:rPr>
              <a:t>Rate of Placement Moves per 1,000 Days in Foster Care</a:t>
            </a:r>
            <a:endParaRPr lang="en-US" sz="1800" i="1">
              <a:solidFill>
                <a:srgbClr val="BEAA64"/>
              </a:solidFill>
              <a:latin typeface="Times" panose="02020603050405020304" pitchFamily="18" charset="0"/>
              <a:cs typeface="Times" panose="02020603050405020304" pitchFamily="18" charset="0"/>
            </a:endParaRPr>
          </a:p>
        </c:rich>
      </c:tx>
      <c:layout/>
      <c:overlay val="0"/>
    </c:title>
    <c:autoTitleDeleted val="0"/>
    <c:plotArea>
      <c:layout>
        <c:manualLayout>
          <c:layoutTarget val="inner"/>
          <c:xMode val="edge"/>
          <c:yMode val="edge"/>
          <c:x val="9.7753806110787378E-2"/>
          <c:y val="0.17466808293956584"/>
          <c:w val="0.87970717184215907"/>
          <c:h val="0.74547894058582309"/>
        </c:manualLayout>
      </c:layout>
      <c:lineChart>
        <c:grouping val="standard"/>
        <c:varyColors val="0"/>
        <c:ser>
          <c:idx val="0"/>
          <c:order val="0"/>
          <c:tx>
            <c:strRef>
              <c:f>table_P5_time!$A$9</c:f>
              <c:strCache>
                <c:ptCount val="1"/>
                <c:pt idx="0">
                  <c:v>Placer</c:v>
                </c:pt>
              </c:strCache>
            </c:strRef>
          </c:tx>
          <c:spPr>
            <a:ln w="38100">
              <a:solidFill>
                <a:schemeClr val="bg1"/>
              </a:solidFill>
            </a:ln>
          </c:spPr>
          <c:marker>
            <c:symbol val="none"/>
          </c:marker>
          <c:dLbls>
            <c:dLbl>
              <c:idx val="0"/>
              <c:layout>
                <c:manualLayout>
                  <c:x val="-2.0881073539919189E-2"/>
                  <c:y val="-2.890802668995495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030-49A9-BDEA-5AF3E7DF09ED}"/>
                </c:ext>
              </c:extLst>
            </c:dLbl>
            <c:dLbl>
              <c:idx val="1"/>
              <c:delete val="1"/>
              <c:extLst>
                <c:ext xmlns:c15="http://schemas.microsoft.com/office/drawing/2012/chart" uri="{CE6537A1-D6FC-4f65-9D91-7224C49458BB}"/>
                <c:ext xmlns:c16="http://schemas.microsoft.com/office/drawing/2014/chart" uri="{C3380CC4-5D6E-409C-BE32-E72D297353CC}">
                  <c16:uniqueId val="{00000001-6030-49A9-BDEA-5AF3E7DF09ED}"/>
                </c:ext>
              </c:extLst>
            </c:dLbl>
            <c:dLbl>
              <c:idx val="2"/>
              <c:delete val="1"/>
              <c:extLst>
                <c:ext xmlns:c15="http://schemas.microsoft.com/office/drawing/2012/chart" uri="{CE6537A1-D6FC-4f65-9D91-7224C49458BB}"/>
                <c:ext xmlns:c16="http://schemas.microsoft.com/office/drawing/2014/chart" uri="{C3380CC4-5D6E-409C-BE32-E72D297353CC}">
                  <c16:uniqueId val="{00000002-6030-49A9-BDEA-5AF3E7DF09ED}"/>
                </c:ext>
              </c:extLst>
            </c:dLbl>
            <c:dLbl>
              <c:idx val="3"/>
              <c:delete val="1"/>
              <c:extLst>
                <c:ext xmlns:c15="http://schemas.microsoft.com/office/drawing/2012/chart" uri="{CE6537A1-D6FC-4f65-9D91-7224C49458BB}"/>
                <c:ext xmlns:c16="http://schemas.microsoft.com/office/drawing/2014/chart" uri="{C3380CC4-5D6E-409C-BE32-E72D297353CC}">
                  <c16:uniqueId val="{00000003-6030-49A9-BDEA-5AF3E7DF09ED}"/>
                </c:ext>
              </c:extLst>
            </c:dLbl>
            <c:dLbl>
              <c:idx val="4"/>
              <c:layout>
                <c:manualLayout>
                  <c:x val="-1.9387904636920385E-2"/>
                  <c:y val="-4.547127442403036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030-49A9-BDEA-5AF3E7DF09ED}"/>
                </c:ext>
              </c:extLst>
            </c:dLbl>
            <c:dLbl>
              <c:idx val="5"/>
              <c:delete val="1"/>
              <c:extLst>
                <c:ext xmlns:c15="http://schemas.microsoft.com/office/drawing/2012/chart" uri="{CE6537A1-D6FC-4f65-9D91-7224C49458BB}"/>
                <c:ext xmlns:c16="http://schemas.microsoft.com/office/drawing/2014/chart" uri="{C3380CC4-5D6E-409C-BE32-E72D297353CC}">
                  <c16:uniqueId val="{00000005-6030-49A9-BDEA-5AF3E7DF09ED}"/>
                </c:ext>
              </c:extLst>
            </c:dLbl>
            <c:dLbl>
              <c:idx val="6"/>
              <c:delete val="1"/>
              <c:extLst>
                <c:ext xmlns:c15="http://schemas.microsoft.com/office/drawing/2012/chart" uri="{CE6537A1-D6FC-4f65-9D91-7224C49458BB}"/>
                <c:ext xmlns:c16="http://schemas.microsoft.com/office/drawing/2014/chart" uri="{C3380CC4-5D6E-409C-BE32-E72D297353CC}">
                  <c16:uniqueId val="{00000006-6030-49A9-BDEA-5AF3E7DF09ED}"/>
                </c:ext>
              </c:extLst>
            </c:dLbl>
            <c:dLbl>
              <c:idx val="7"/>
              <c:delete val="1"/>
              <c:extLst>
                <c:ext xmlns:c15="http://schemas.microsoft.com/office/drawing/2012/chart" uri="{CE6537A1-D6FC-4f65-9D91-7224C49458BB}"/>
                <c:ext xmlns:c16="http://schemas.microsoft.com/office/drawing/2014/chart" uri="{C3380CC4-5D6E-409C-BE32-E72D297353CC}">
                  <c16:uniqueId val="{00000007-6030-49A9-BDEA-5AF3E7DF09ED}"/>
                </c:ext>
              </c:extLst>
            </c:dLbl>
            <c:dLbl>
              <c:idx val="8"/>
              <c:layout>
                <c:manualLayout>
                  <c:x val="-4.1055718475073291E-2"/>
                  <c:y val="1.818181818181815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030-49A9-BDEA-5AF3E7DF09ED}"/>
                </c:ext>
              </c:extLst>
            </c:dLbl>
            <c:dLbl>
              <c:idx val="9"/>
              <c:delete val="1"/>
              <c:extLst>
                <c:ext xmlns:c15="http://schemas.microsoft.com/office/drawing/2012/chart" uri="{CE6537A1-D6FC-4f65-9D91-7224C49458BB}"/>
                <c:ext xmlns:c16="http://schemas.microsoft.com/office/drawing/2014/chart" uri="{C3380CC4-5D6E-409C-BE32-E72D297353CC}">
                  <c16:uniqueId val="{00000009-6030-49A9-BDEA-5AF3E7DF09ED}"/>
                </c:ext>
              </c:extLst>
            </c:dLbl>
            <c:dLbl>
              <c:idx val="10"/>
              <c:delete val="1"/>
              <c:extLst>
                <c:ext xmlns:c15="http://schemas.microsoft.com/office/drawing/2012/chart" uri="{CE6537A1-D6FC-4f65-9D91-7224C49458BB}"/>
                <c:ext xmlns:c16="http://schemas.microsoft.com/office/drawing/2014/chart" uri="{C3380CC4-5D6E-409C-BE32-E72D297353CC}">
                  <c16:uniqueId val="{0000000A-6030-49A9-BDEA-5AF3E7DF09ED}"/>
                </c:ext>
              </c:extLst>
            </c:dLbl>
            <c:dLbl>
              <c:idx val="11"/>
              <c:delete val="1"/>
              <c:extLst>
                <c:ext xmlns:c15="http://schemas.microsoft.com/office/drawing/2012/chart" uri="{CE6537A1-D6FC-4f65-9D91-7224C49458BB}"/>
                <c:ext xmlns:c16="http://schemas.microsoft.com/office/drawing/2014/chart" uri="{C3380CC4-5D6E-409C-BE32-E72D297353CC}">
                  <c16:uniqueId val="{0000000B-6030-49A9-BDEA-5AF3E7DF09ED}"/>
                </c:ext>
              </c:extLst>
            </c:dLbl>
            <c:dLbl>
              <c:idx val="12"/>
              <c:layout>
                <c:manualLayout>
                  <c:x val="-1.9061583577712621E-2"/>
                  <c:y val="-2.626262626262626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6030-49A9-BDEA-5AF3E7DF09ED}"/>
                </c:ext>
              </c:extLst>
            </c:dLbl>
            <c:dLbl>
              <c:idx val="13"/>
              <c:delete val="1"/>
              <c:extLst>
                <c:ext xmlns:c15="http://schemas.microsoft.com/office/drawing/2012/chart" uri="{CE6537A1-D6FC-4f65-9D91-7224C49458BB}"/>
                <c:ext xmlns:c16="http://schemas.microsoft.com/office/drawing/2014/chart" uri="{C3380CC4-5D6E-409C-BE32-E72D297353CC}">
                  <c16:uniqueId val="{0000000D-6030-49A9-BDEA-5AF3E7DF09ED}"/>
                </c:ext>
              </c:extLst>
            </c:dLbl>
            <c:dLbl>
              <c:idx val="14"/>
              <c:delete val="1"/>
              <c:extLst>
                <c:ext xmlns:c15="http://schemas.microsoft.com/office/drawing/2012/chart" uri="{CE6537A1-D6FC-4f65-9D91-7224C49458BB}"/>
                <c:ext xmlns:c16="http://schemas.microsoft.com/office/drawing/2014/chart" uri="{C3380CC4-5D6E-409C-BE32-E72D297353CC}">
                  <c16:uniqueId val="{0000000E-6030-49A9-BDEA-5AF3E7DF09ED}"/>
                </c:ext>
              </c:extLst>
            </c:dLbl>
            <c:dLbl>
              <c:idx val="15"/>
              <c:delete val="1"/>
              <c:extLst>
                <c:ext xmlns:c15="http://schemas.microsoft.com/office/drawing/2012/chart" uri="{CE6537A1-D6FC-4f65-9D91-7224C49458BB}"/>
                <c:ext xmlns:c16="http://schemas.microsoft.com/office/drawing/2014/chart" uri="{C3380CC4-5D6E-409C-BE32-E72D297353CC}">
                  <c16:uniqueId val="{0000000F-6030-49A9-BDEA-5AF3E7DF09ED}"/>
                </c:ext>
              </c:extLst>
            </c:dLbl>
            <c:dLbl>
              <c:idx val="16"/>
              <c:layout>
                <c:manualLayout>
                  <c:x val="-2.9325513196480938E-3"/>
                  <c:y val="-2.222222222222219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6030-49A9-BDEA-5AF3E7DF09ED}"/>
                </c:ext>
              </c:extLst>
            </c:dLbl>
            <c:dLbl>
              <c:idx val="17"/>
              <c:delete val="1"/>
              <c:extLst>
                <c:ext xmlns:c15="http://schemas.microsoft.com/office/drawing/2012/chart" uri="{CE6537A1-D6FC-4f65-9D91-7224C49458BB}"/>
                <c:ext xmlns:c16="http://schemas.microsoft.com/office/drawing/2014/chart" uri="{C3380CC4-5D6E-409C-BE32-E72D297353CC}">
                  <c16:uniqueId val="{00000011-6030-49A9-BDEA-5AF3E7DF09ED}"/>
                </c:ext>
              </c:extLst>
            </c:dLbl>
            <c:dLbl>
              <c:idx val="18"/>
              <c:delete val="1"/>
              <c:extLst>
                <c:ext xmlns:c15="http://schemas.microsoft.com/office/drawing/2012/chart" uri="{CE6537A1-D6FC-4f65-9D91-7224C49458BB}"/>
                <c:ext xmlns:c16="http://schemas.microsoft.com/office/drawing/2014/chart" uri="{C3380CC4-5D6E-409C-BE32-E72D297353CC}">
                  <c16:uniqueId val="{00000012-6030-49A9-BDEA-5AF3E7DF09ED}"/>
                </c:ext>
              </c:extLst>
            </c:dLbl>
            <c:dLbl>
              <c:idx val="19"/>
              <c:delete val="1"/>
              <c:extLst>
                <c:ext xmlns:c15="http://schemas.microsoft.com/office/drawing/2012/chart" uri="{CE6537A1-D6FC-4f65-9D91-7224C49458BB}"/>
                <c:ext xmlns:c16="http://schemas.microsoft.com/office/drawing/2014/chart" uri="{C3380CC4-5D6E-409C-BE32-E72D297353CC}">
                  <c16:uniqueId val="{00000013-6030-49A9-BDEA-5AF3E7DF09ED}"/>
                </c:ext>
              </c:extLst>
            </c:dLbl>
            <c:dLbl>
              <c:idx val="20"/>
              <c:layout>
                <c:manualLayout>
                  <c:x val="-7.3313782991202402E-3"/>
                  <c:y val="-1.212121212121211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6030-49A9-BDEA-5AF3E7DF09ED}"/>
                </c:ext>
              </c:extLst>
            </c:dLbl>
            <c:dLbl>
              <c:idx val="21"/>
              <c:delete val="1"/>
              <c:extLst>
                <c:ext xmlns:c15="http://schemas.microsoft.com/office/drawing/2012/chart" uri="{CE6537A1-D6FC-4f65-9D91-7224C49458BB}"/>
                <c:ext xmlns:c16="http://schemas.microsoft.com/office/drawing/2014/chart" uri="{C3380CC4-5D6E-409C-BE32-E72D297353CC}">
                  <c16:uniqueId val="{00000015-6030-49A9-BDEA-5AF3E7DF09ED}"/>
                </c:ext>
              </c:extLst>
            </c:dLbl>
            <c:dLbl>
              <c:idx val="22"/>
              <c:delete val="1"/>
              <c:extLst>
                <c:ext xmlns:c15="http://schemas.microsoft.com/office/drawing/2012/chart" uri="{CE6537A1-D6FC-4f65-9D91-7224C49458BB}"/>
                <c:ext xmlns:c16="http://schemas.microsoft.com/office/drawing/2014/chart" uri="{C3380CC4-5D6E-409C-BE32-E72D297353CC}">
                  <c16:uniqueId val="{00000016-6030-49A9-BDEA-5AF3E7DF09ED}"/>
                </c:ext>
              </c:extLst>
            </c:dLbl>
            <c:dLbl>
              <c:idx val="23"/>
              <c:delete val="1"/>
              <c:extLst>
                <c:ext xmlns:c15="http://schemas.microsoft.com/office/drawing/2012/chart" uri="{CE6537A1-D6FC-4f65-9D91-7224C49458BB}"/>
                <c:ext xmlns:c16="http://schemas.microsoft.com/office/drawing/2014/chart" uri="{C3380CC4-5D6E-409C-BE32-E72D297353CC}">
                  <c16:uniqueId val="{00000017-6030-49A9-BDEA-5AF3E7DF09ED}"/>
                </c:ext>
              </c:extLst>
            </c:dLbl>
            <c:dLbl>
              <c:idx val="24"/>
              <c:layout>
                <c:manualLayout>
                  <c:x val="1.3888888888888889E-3"/>
                  <c:y val="-2.441076115485564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6030-49A9-BDEA-5AF3E7DF09ED}"/>
                </c:ext>
              </c:extLst>
            </c:dLbl>
            <c:dLbl>
              <c:idx val="25"/>
              <c:delete val="1"/>
              <c:extLst>
                <c:ext xmlns:c15="http://schemas.microsoft.com/office/drawing/2012/chart" uri="{CE6537A1-D6FC-4f65-9D91-7224C49458BB}"/>
                <c:ext xmlns:c16="http://schemas.microsoft.com/office/drawing/2014/chart" uri="{C3380CC4-5D6E-409C-BE32-E72D297353CC}">
                  <c16:uniqueId val="{00000019-6030-49A9-BDEA-5AF3E7DF09ED}"/>
                </c:ext>
              </c:extLst>
            </c:dLbl>
            <c:dLbl>
              <c:idx val="26"/>
              <c:delete val="1"/>
              <c:extLst>
                <c:ext xmlns:c15="http://schemas.microsoft.com/office/drawing/2012/chart" uri="{CE6537A1-D6FC-4f65-9D91-7224C49458BB}"/>
                <c:ext xmlns:c16="http://schemas.microsoft.com/office/drawing/2014/chart" uri="{C3380CC4-5D6E-409C-BE32-E72D297353CC}">
                  <c16:uniqueId val="{0000001A-6030-49A9-BDEA-5AF3E7DF09ED}"/>
                </c:ext>
              </c:extLst>
            </c:dLbl>
            <c:dLbl>
              <c:idx val="27"/>
              <c:delete val="1"/>
              <c:extLst>
                <c:ext xmlns:c15="http://schemas.microsoft.com/office/drawing/2012/chart" uri="{CE6537A1-D6FC-4f65-9D91-7224C49458BB}"/>
                <c:ext xmlns:c16="http://schemas.microsoft.com/office/drawing/2014/chart" uri="{C3380CC4-5D6E-409C-BE32-E72D297353CC}">
                  <c16:uniqueId val="{0000001B-6030-49A9-BDEA-5AF3E7DF09ED}"/>
                </c:ext>
              </c:extLst>
            </c:dLbl>
            <c:dLbl>
              <c:idx val="28"/>
              <c:layout>
                <c:manualLayout>
                  <c:x val="-1.6051618547681539E-2"/>
                  <c:y val="-6.683508311461074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C-6030-49A9-BDEA-5AF3E7DF09ED}"/>
                </c:ext>
              </c:extLst>
            </c:dLbl>
            <c:dLbl>
              <c:idx val="29"/>
              <c:delete val="1"/>
              <c:extLst>
                <c:ext xmlns:c15="http://schemas.microsoft.com/office/drawing/2012/chart" uri="{CE6537A1-D6FC-4f65-9D91-7224C49458BB}"/>
                <c:ext xmlns:c16="http://schemas.microsoft.com/office/drawing/2014/chart" uri="{C3380CC4-5D6E-409C-BE32-E72D297353CC}">
                  <c16:uniqueId val="{0000001D-6030-49A9-BDEA-5AF3E7DF09ED}"/>
                </c:ext>
              </c:extLst>
            </c:dLbl>
            <c:dLbl>
              <c:idx val="30"/>
              <c:delete val="1"/>
              <c:extLst>
                <c:ext xmlns:c15="http://schemas.microsoft.com/office/drawing/2012/chart" uri="{CE6537A1-D6FC-4f65-9D91-7224C49458BB}"/>
                <c:ext xmlns:c16="http://schemas.microsoft.com/office/drawing/2014/chart" uri="{C3380CC4-5D6E-409C-BE32-E72D297353CC}">
                  <c16:uniqueId val="{0000001E-6030-49A9-BDEA-5AF3E7DF09ED}"/>
                </c:ext>
              </c:extLst>
            </c:dLbl>
            <c:dLbl>
              <c:idx val="31"/>
              <c:delete val="1"/>
              <c:extLst>
                <c:ext xmlns:c15="http://schemas.microsoft.com/office/drawing/2012/chart" uri="{CE6537A1-D6FC-4f65-9D91-7224C49458BB}"/>
                <c:ext xmlns:c16="http://schemas.microsoft.com/office/drawing/2014/chart" uri="{C3380CC4-5D6E-409C-BE32-E72D297353CC}">
                  <c16:uniqueId val="{0000001F-6030-49A9-BDEA-5AF3E7DF09ED}"/>
                </c:ext>
              </c:extLst>
            </c:dLbl>
            <c:dLbl>
              <c:idx val="32"/>
              <c:layout>
                <c:manualLayout>
                  <c:x val="-2.0527859237536535E-2"/>
                  <c:y val="3.838383838383838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0-6030-49A9-BDEA-5AF3E7DF09ED}"/>
                </c:ext>
              </c:extLst>
            </c:dLbl>
            <c:dLbl>
              <c:idx val="33"/>
              <c:delete val="1"/>
              <c:extLst>
                <c:ext xmlns:c15="http://schemas.microsoft.com/office/drawing/2012/chart" uri="{CE6537A1-D6FC-4f65-9D91-7224C49458BB}"/>
                <c:ext xmlns:c16="http://schemas.microsoft.com/office/drawing/2014/chart" uri="{C3380CC4-5D6E-409C-BE32-E72D297353CC}">
                  <c16:uniqueId val="{00000021-6030-49A9-BDEA-5AF3E7DF09ED}"/>
                </c:ext>
              </c:extLst>
            </c:dLbl>
            <c:dLbl>
              <c:idx val="34"/>
              <c:delete val="1"/>
              <c:extLst>
                <c:ext xmlns:c15="http://schemas.microsoft.com/office/drawing/2012/chart" uri="{CE6537A1-D6FC-4f65-9D91-7224C49458BB}"/>
                <c:ext xmlns:c16="http://schemas.microsoft.com/office/drawing/2014/chart" uri="{C3380CC4-5D6E-409C-BE32-E72D297353CC}">
                  <c16:uniqueId val="{00000022-6030-49A9-BDEA-5AF3E7DF09ED}"/>
                </c:ext>
              </c:extLst>
            </c:dLbl>
            <c:dLbl>
              <c:idx val="35"/>
              <c:delete val="1"/>
              <c:extLst>
                <c:ext xmlns:c15="http://schemas.microsoft.com/office/drawing/2012/chart" uri="{CE6537A1-D6FC-4f65-9D91-7224C49458BB}"/>
                <c:ext xmlns:c16="http://schemas.microsoft.com/office/drawing/2014/chart" uri="{C3380CC4-5D6E-409C-BE32-E72D297353CC}">
                  <c16:uniqueId val="{00000023-6030-49A9-BDEA-5AF3E7DF09ED}"/>
                </c:ext>
              </c:extLst>
            </c:dLbl>
            <c:dLbl>
              <c:idx val="36"/>
              <c:layout>
                <c:manualLayout>
                  <c:x val="-3.9589442815249391E-2"/>
                  <c:y val="-3.838383838383838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4-6030-49A9-BDEA-5AF3E7DF09ED}"/>
                </c:ext>
              </c:extLst>
            </c:dLbl>
            <c:dLbl>
              <c:idx val="37"/>
              <c:delete val="1"/>
              <c:extLst>
                <c:ext xmlns:c15="http://schemas.microsoft.com/office/drawing/2012/chart" uri="{CE6537A1-D6FC-4f65-9D91-7224C49458BB}"/>
                <c:ext xmlns:c16="http://schemas.microsoft.com/office/drawing/2014/chart" uri="{C3380CC4-5D6E-409C-BE32-E72D297353CC}">
                  <c16:uniqueId val="{00000025-6030-49A9-BDEA-5AF3E7DF09ED}"/>
                </c:ext>
              </c:extLst>
            </c:dLbl>
            <c:dLbl>
              <c:idx val="38"/>
              <c:delete val="1"/>
              <c:extLst>
                <c:ext xmlns:c15="http://schemas.microsoft.com/office/drawing/2012/chart" uri="{CE6537A1-D6FC-4f65-9D91-7224C49458BB}"/>
                <c:ext xmlns:c16="http://schemas.microsoft.com/office/drawing/2014/chart" uri="{C3380CC4-5D6E-409C-BE32-E72D297353CC}">
                  <c16:uniqueId val="{00000026-6030-49A9-BDEA-5AF3E7DF09ED}"/>
                </c:ext>
              </c:extLst>
            </c:dLbl>
            <c:dLbl>
              <c:idx val="39"/>
              <c:delete val="1"/>
              <c:extLst>
                <c:ext xmlns:c15="http://schemas.microsoft.com/office/drawing/2012/chart" uri="{CE6537A1-D6FC-4f65-9D91-7224C49458BB}"/>
                <c:ext xmlns:c16="http://schemas.microsoft.com/office/drawing/2014/chart" uri="{C3380CC4-5D6E-409C-BE32-E72D297353CC}">
                  <c16:uniqueId val="{00000027-6030-49A9-BDEA-5AF3E7DF09ED}"/>
                </c:ext>
              </c:extLst>
            </c:dLbl>
            <c:dLbl>
              <c:idx val="40"/>
              <c:layout>
                <c:manualLayout>
                  <c:x val="-3.2372156605424529E-2"/>
                  <c:y val="-2.2207057451151941E-2"/>
                </c:manualLayout>
              </c:layout>
              <c:showLegendKey val="0"/>
              <c:showVal val="1"/>
              <c:showCatName val="0"/>
              <c:showSerName val="0"/>
              <c:showPercent val="0"/>
              <c:showBubbleSize val="0"/>
              <c:extLst>
                <c:ext xmlns:c15="http://schemas.microsoft.com/office/drawing/2012/chart" uri="{CE6537A1-D6FC-4f65-9D91-7224C49458BB}">
                  <c15:layout>
                    <c:manualLayout>
                      <c:w val="5.0505807375251108E-2"/>
                      <c:h val="3.563257254758706E-2"/>
                    </c:manualLayout>
                  </c15:layout>
                </c:ext>
                <c:ext xmlns:c16="http://schemas.microsoft.com/office/drawing/2014/chart" uri="{C3380CC4-5D6E-409C-BE32-E72D297353CC}">
                  <c16:uniqueId val="{00000028-6030-49A9-BDEA-5AF3E7DF09ED}"/>
                </c:ext>
              </c:extLst>
            </c:dLbl>
            <c:dLbl>
              <c:idx val="4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9-6030-49A9-BDEA-5AF3E7DF09ED}"/>
                </c:ext>
              </c:extLst>
            </c:dLbl>
            <c:dLbl>
              <c:idx val="4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A-6030-49A9-BDEA-5AF3E7DF09ED}"/>
                </c:ext>
              </c:extLst>
            </c:dLbl>
            <c:dLbl>
              <c:idx val="43"/>
              <c:layout>
                <c:manualLayout>
                  <c:x val="-6.845313690627381E-4"/>
                  <c:y val="-2.8919841296713752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B-6030-49A9-BDEA-5AF3E7DF09ED}"/>
                </c:ext>
              </c:extLst>
            </c:dLbl>
            <c:numFmt formatCode="#,##0.00" sourceLinked="0"/>
            <c:spPr>
              <a:noFill/>
              <a:ln>
                <a:noFill/>
              </a:ln>
              <a:effectLst/>
            </c:spPr>
            <c:txPr>
              <a:bodyPr/>
              <a:lstStyle/>
              <a:p>
                <a:pPr>
                  <a:defRPr sz="1200" b="1">
                    <a:solidFill>
                      <a:schemeClr val="bg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table_P5_time!$B$8:$AP$8</c:f>
              <c:numCache>
                <c:formatCode>General</c:formatCode>
                <c:ptCount val="41"/>
                <c:pt idx="0">
                  <c:v>2009</c:v>
                </c:pt>
                <c:pt idx="4">
                  <c:v>2010</c:v>
                </c:pt>
                <c:pt idx="8">
                  <c:v>2011</c:v>
                </c:pt>
                <c:pt idx="12">
                  <c:v>2012</c:v>
                </c:pt>
                <c:pt idx="16">
                  <c:v>2013</c:v>
                </c:pt>
                <c:pt idx="20">
                  <c:v>2014</c:v>
                </c:pt>
                <c:pt idx="24">
                  <c:v>2015</c:v>
                </c:pt>
                <c:pt idx="28">
                  <c:v>2016</c:v>
                </c:pt>
                <c:pt idx="32">
                  <c:v>2017</c:v>
                </c:pt>
                <c:pt idx="36">
                  <c:v>2018</c:v>
                </c:pt>
                <c:pt idx="40">
                  <c:v>2019</c:v>
                </c:pt>
              </c:numCache>
            </c:numRef>
          </c:cat>
          <c:val>
            <c:numRef>
              <c:f>table_P5_time!$B$9:$AP$9</c:f>
              <c:numCache>
                <c:formatCode>0.00</c:formatCode>
                <c:ptCount val="41"/>
                <c:pt idx="0">
                  <c:v>6.21</c:v>
                </c:pt>
                <c:pt idx="1">
                  <c:v>5.44</c:v>
                </c:pt>
                <c:pt idx="2">
                  <c:v>5.0999999999999996</c:v>
                </c:pt>
                <c:pt idx="3">
                  <c:v>5.73</c:v>
                </c:pt>
                <c:pt idx="4">
                  <c:v>6.11</c:v>
                </c:pt>
                <c:pt idx="5">
                  <c:v>6.27</c:v>
                </c:pt>
                <c:pt idx="6">
                  <c:v>5.84</c:v>
                </c:pt>
                <c:pt idx="7">
                  <c:v>4.9800000000000004</c:v>
                </c:pt>
                <c:pt idx="8">
                  <c:v>4.97</c:v>
                </c:pt>
                <c:pt idx="9">
                  <c:v>4.83</c:v>
                </c:pt>
                <c:pt idx="10">
                  <c:v>5.45</c:v>
                </c:pt>
                <c:pt idx="11">
                  <c:v>6.64</c:v>
                </c:pt>
                <c:pt idx="12">
                  <c:v>6.05</c:v>
                </c:pt>
                <c:pt idx="13">
                  <c:v>5.93</c:v>
                </c:pt>
                <c:pt idx="14">
                  <c:v>5.36</c:v>
                </c:pt>
                <c:pt idx="15">
                  <c:v>6.33</c:v>
                </c:pt>
                <c:pt idx="16">
                  <c:v>6.87</c:v>
                </c:pt>
                <c:pt idx="17">
                  <c:v>6.23</c:v>
                </c:pt>
                <c:pt idx="18">
                  <c:v>5.84</c:v>
                </c:pt>
                <c:pt idx="19">
                  <c:v>6.42</c:v>
                </c:pt>
                <c:pt idx="20">
                  <c:v>6.7</c:v>
                </c:pt>
                <c:pt idx="21">
                  <c:v>6.26</c:v>
                </c:pt>
                <c:pt idx="22">
                  <c:v>5.53</c:v>
                </c:pt>
                <c:pt idx="23">
                  <c:v>4.8</c:v>
                </c:pt>
                <c:pt idx="24">
                  <c:v>5.0199999999999996</c:v>
                </c:pt>
                <c:pt idx="25">
                  <c:v>5.05</c:v>
                </c:pt>
                <c:pt idx="26">
                  <c:v>5.0199999999999996</c:v>
                </c:pt>
                <c:pt idx="27">
                  <c:v>4.7</c:v>
                </c:pt>
                <c:pt idx="28">
                  <c:v>4.57</c:v>
                </c:pt>
                <c:pt idx="29">
                  <c:v>5</c:v>
                </c:pt>
                <c:pt idx="30">
                  <c:v>5.27</c:v>
                </c:pt>
                <c:pt idx="31">
                  <c:v>5.7</c:v>
                </c:pt>
                <c:pt idx="32">
                  <c:v>4.45</c:v>
                </c:pt>
                <c:pt idx="33">
                  <c:v>5.16</c:v>
                </c:pt>
                <c:pt idx="34">
                  <c:v>4.7</c:v>
                </c:pt>
                <c:pt idx="35">
                  <c:v>4.4800000000000004</c:v>
                </c:pt>
                <c:pt idx="36">
                  <c:v>4.34</c:v>
                </c:pt>
                <c:pt idx="37">
                  <c:v>5.22</c:v>
                </c:pt>
                <c:pt idx="38">
                  <c:v>5.39</c:v>
                </c:pt>
                <c:pt idx="39">
                  <c:v>5.57</c:v>
                </c:pt>
                <c:pt idx="40">
                  <c:v>4.0599999999999996</c:v>
                </c:pt>
              </c:numCache>
            </c:numRef>
          </c:val>
          <c:smooth val="1"/>
          <c:extLst>
            <c:ext xmlns:c16="http://schemas.microsoft.com/office/drawing/2014/chart" uri="{C3380CC4-5D6E-409C-BE32-E72D297353CC}">
              <c16:uniqueId val="{0000002C-6030-49A9-BDEA-5AF3E7DF09ED}"/>
            </c:ext>
          </c:extLst>
        </c:ser>
        <c:ser>
          <c:idx val="1"/>
          <c:order val="1"/>
          <c:tx>
            <c:strRef>
              <c:f>table_P5_time!$A$10</c:f>
              <c:strCache>
                <c:ptCount val="1"/>
                <c:pt idx="0">
                  <c:v>National Standard: ≤4.12</c:v>
                </c:pt>
              </c:strCache>
            </c:strRef>
          </c:tx>
          <c:spPr>
            <a:ln w="38100">
              <a:solidFill>
                <a:schemeClr val="accent6"/>
              </a:solidFill>
              <a:prstDash val="sysDash"/>
            </a:ln>
          </c:spPr>
          <c:marker>
            <c:symbol val="none"/>
          </c:marker>
          <c:dLbls>
            <c:dLbl>
              <c:idx val="18"/>
              <c:layout>
                <c:manualLayout>
                  <c:x val="3.8489158796499411E-3"/>
                  <c:y val="-2.9626436219753725E-2"/>
                </c:manualLayout>
              </c:layout>
              <c:spPr/>
              <c:txPr>
                <a:bodyPr/>
                <a:lstStyle/>
                <a:p>
                  <a:pPr>
                    <a:defRPr sz="1200" b="1">
                      <a:solidFill>
                        <a:schemeClr val="accent6">
                          <a:lumMod val="75000"/>
                        </a:schemeClr>
                      </a:solidFill>
                    </a:defRPr>
                  </a:pPr>
                  <a:endParaRPr lang="en-US"/>
                </a:p>
              </c:txPr>
              <c:dLblPos val="r"/>
              <c:showLegendKey val="0"/>
              <c:showVal val="0"/>
              <c:showCatName val="0"/>
              <c:showSerName val="1"/>
              <c:showPercent val="0"/>
              <c:showBubbleSize val="0"/>
              <c:extLst xmlns:c15="http://schemas.microsoft.com/office/drawing/2012/chart">
                <c:ext xmlns:c15="http://schemas.microsoft.com/office/drawing/2012/chart" uri="{CE6537A1-D6FC-4f65-9D91-7224C49458BB}">
                  <c15:layout/>
                </c:ext>
                <c:ext xmlns:c16="http://schemas.microsoft.com/office/drawing/2014/chart" uri="{C3380CC4-5D6E-409C-BE32-E72D297353CC}">
                  <c16:uniqueId val="{0000002D-6030-49A9-BDEA-5AF3E7DF09ED}"/>
                </c:ext>
              </c:extLst>
            </c:dLbl>
            <c:spPr>
              <a:noFill/>
              <a:ln>
                <a:noFill/>
              </a:ln>
              <a:effectLst/>
            </c:spPr>
            <c:txPr>
              <a:bodyPr/>
              <a:lstStyle/>
              <a:p>
                <a:pPr>
                  <a:defRPr sz="1200"/>
                </a:pPr>
                <a:endParaRPr lang="en-US"/>
              </a:p>
            </c:txPr>
            <c:dLblPos val="b"/>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0"/>
              </c:ext>
            </c:extLst>
          </c:dLbls>
          <c:cat>
            <c:numRef>
              <c:f>table_P5_time!$B$8:$AP$8</c:f>
              <c:numCache>
                <c:formatCode>General</c:formatCode>
                <c:ptCount val="41"/>
                <c:pt idx="0">
                  <c:v>2009</c:v>
                </c:pt>
                <c:pt idx="4">
                  <c:v>2010</c:v>
                </c:pt>
                <c:pt idx="8">
                  <c:v>2011</c:v>
                </c:pt>
                <c:pt idx="12">
                  <c:v>2012</c:v>
                </c:pt>
                <c:pt idx="16">
                  <c:v>2013</c:v>
                </c:pt>
                <c:pt idx="20">
                  <c:v>2014</c:v>
                </c:pt>
                <c:pt idx="24">
                  <c:v>2015</c:v>
                </c:pt>
                <c:pt idx="28">
                  <c:v>2016</c:v>
                </c:pt>
                <c:pt idx="32">
                  <c:v>2017</c:v>
                </c:pt>
                <c:pt idx="36">
                  <c:v>2018</c:v>
                </c:pt>
                <c:pt idx="40">
                  <c:v>2019</c:v>
                </c:pt>
              </c:numCache>
            </c:numRef>
          </c:cat>
          <c:val>
            <c:numRef>
              <c:f>table_P5_time!$B$10:$AP$10</c:f>
              <c:numCache>
                <c:formatCode>General</c:formatCode>
                <c:ptCount val="41"/>
                <c:pt idx="0">
                  <c:v>4.12</c:v>
                </c:pt>
                <c:pt idx="1">
                  <c:v>4.12</c:v>
                </c:pt>
                <c:pt idx="2">
                  <c:v>4.12</c:v>
                </c:pt>
                <c:pt idx="3">
                  <c:v>4.12</c:v>
                </c:pt>
                <c:pt idx="4">
                  <c:v>4.12</c:v>
                </c:pt>
                <c:pt idx="5">
                  <c:v>4.12</c:v>
                </c:pt>
                <c:pt idx="6">
                  <c:v>4.12</c:v>
                </c:pt>
                <c:pt idx="7">
                  <c:v>4.12</c:v>
                </c:pt>
                <c:pt idx="8">
                  <c:v>4.12</c:v>
                </c:pt>
                <c:pt idx="9">
                  <c:v>4.12</c:v>
                </c:pt>
                <c:pt idx="10">
                  <c:v>4.12</c:v>
                </c:pt>
                <c:pt idx="11">
                  <c:v>4.12</c:v>
                </c:pt>
                <c:pt idx="12">
                  <c:v>4.12</c:v>
                </c:pt>
                <c:pt idx="13">
                  <c:v>4.12</c:v>
                </c:pt>
                <c:pt idx="14">
                  <c:v>4.12</c:v>
                </c:pt>
                <c:pt idx="15">
                  <c:v>4.12</c:v>
                </c:pt>
                <c:pt idx="16">
                  <c:v>4.12</c:v>
                </c:pt>
                <c:pt idx="17">
                  <c:v>4.12</c:v>
                </c:pt>
                <c:pt idx="18">
                  <c:v>4.12</c:v>
                </c:pt>
                <c:pt idx="19">
                  <c:v>4.12</c:v>
                </c:pt>
                <c:pt idx="20">
                  <c:v>4.12</c:v>
                </c:pt>
                <c:pt idx="21">
                  <c:v>4.12</c:v>
                </c:pt>
                <c:pt idx="22">
                  <c:v>4.12</c:v>
                </c:pt>
                <c:pt idx="23">
                  <c:v>4.12</c:v>
                </c:pt>
                <c:pt idx="24">
                  <c:v>4.12</c:v>
                </c:pt>
                <c:pt idx="25">
                  <c:v>4.12</c:v>
                </c:pt>
                <c:pt idx="26">
                  <c:v>4.12</c:v>
                </c:pt>
                <c:pt idx="27">
                  <c:v>4.12</c:v>
                </c:pt>
                <c:pt idx="28">
                  <c:v>4.12</c:v>
                </c:pt>
                <c:pt idx="29">
                  <c:v>4.12</c:v>
                </c:pt>
                <c:pt idx="30">
                  <c:v>4.12</c:v>
                </c:pt>
                <c:pt idx="31">
                  <c:v>4.12</c:v>
                </c:pt>
                <c:pt idx="32">
                  <c:v>4.12</c:v>
                </c:pt>
                <c:pt idx="33">
                  <c:v>4.12</c:v>
                </c:pt>
                <c:pt idx="34">
                  <c:v>4.12</c:v>
                </c:pt>
                <c:pt idx="35">
                  <c:v>4.12</c:v>
                </c:pt>
                <c:pt idx="36">
                  <c:v>4.12</c:v>
                </c:pt>
                <c:pt idx="37">
                  <c:v>4.12</c:v>
                </c:pt>
                <c:pt idx="38">
                  <c:v>4.12</c:v>
                </c:pt>
                <c:pt idx="39">
                  <c:v>4.12</c:v>
                </c:pt>
                <c:pt idx="40">
                  <c:v>4.12</c:v>
                </c:pt>
              </c:numCache>
            </c:numRef>
          </c:val>
          <c:smooth val="0"/>
          <c:extLst xmlns:c15="http://schemas.microsoft.com/office/drawing/2012/chart">
            <c:ext xmlns:c16="http://schemas.microsoft.com/office/drawing/2014/chart" uri="{C3380CC4-5D6E-409C-BE32-E72D297353CC}">
              <c16:uniqueId val="{0000002E-6030-49A9-BDEA-5AF3E7DF09ED}"/>
            </c:ext>
          </c:extLst>
        </c:ser>
        <c:dLbls>
          <c:showLegendKey val="0"/>
          <c:showVal val="0"/>
          <c:showCatName val="0"/>
          <c:showSerName val="0"/>
          <c:showPercent val="0"/>
          <c:showBubbleSize val="0"/>
        </c:dLbls>
        <c:smooth val="0"/>
        <c:axId val="222158208"/>
        <c:axId val="222217344"/>
        <c:extLst/>
      </c:lineChart>
      <c:catAx>
        <c:axId val="222158208"/>
        <c:scaling>
          <c:orientation val="minMax"/>
        </c:scaling>
        <c:delete val="0"/>
        <c:axPos val="b"/>
        <c:numFmt formatCode="General" sourceLinked="1"/>
        <c:majorTickMark val="out"/>
        <c:minorTickMark val="none"/>
        <c:tickLblPos val="nextTo"/>
        <c:txPr>
          <a:bodyPr/>
          <a:lstStyle/>
          <a:p>
            <a:pPr>
              <a:defRPr b="1">
                <a:solidFill>
                  <a:srgbClr val="BEAA64"/>
                </a:solidFill>
                <a:latin typeface="Times" panose="02020603050405020304" pitchFamily="18" charset="0"/>
                <a:cs typeface="Times" panose="02020603050405020304" pitchFamily="18" charset="0"/>
              </a:defRPr>
            </a:pPr>
            <a:endParaRPr lang="en-US"/>
          </a:p>
        </c:txPr>
        <c:crossAx val="222217344"/>
        <c:crosses val="autoZero"/>
        <c:auto val="1"/>
        <c:lblAlgn val="ctr"/>
        <c:lblOffset val="100"/>
        <c:noMultiLvlLbl val="0"/>
      </c:catAx>
      <c:valAx>
        <c:axId val="222217344"/>
        <c:scaling>
          <c:orientation val="minMax"/>
        </c:scaling>
        <c:delete val="0"/>
        <c:axPos val="l"/>
        <c:title>
          <c:tx>
            <c:rich>
              <a:bodyPr rot="-5400000" vert="horz"/>
              <a:lstStyle/>
              <a:p>
                <a:pPr>
                  <a:defRPr>
                    <a:solidFill>
                      <a:srgbClr val="BEAA64"/>
                    </a:solidFill>
                    <a:latin typeface="Times" panose="02020603050405020304" pitchFamily="18" charset="0"/>
                    <a:cs typeface="Times" panose="02020603050405020304" pitchFamily="18" charset="0"/>
                  </a:defRPr>
                </a:pPr>
                <a:r>
                  <a:rPr lang="en-US">
                    <a:solidFill>
                      <a:srgbClr val="BEAA64"/>
                    </a:solidFill>
                    <a:latin typeface="Times" panose="02020603050405020304" pitchFamily="18" charset="0"/>
                    <a:cs typeface="Times" panose="02020603050405020304" pitchFamily="18" charset="0"/>
                  </a:rPr>
                  <a:t>Rate per 1,000 Days</a:t>
                </a:r>
              </a:p>
            </c:rich>
          </c:tx>
          <c:layout>
            <c:manualLayout>
              <c:xMode val="edge"/>
              <c:yMode val="edge"/>
              <c:x val="1.4649976306258796E-3"/>
              <c:y val="0.4249938113050219"/>
            </c:manualLayout>
          </c:layout>
          <c:overlay val="0"/>
        </c:title>
        <c:numFmt formatCode="0.00" sourceLinked="0"/>
        <c:majorTickMark val="out"/>
        <c:minorTickMark val="none"/>
        <c:tickLblPos val="nextTo"/>
        <c:txPr>
          <a:bodyPr/>
          <a:lstStyle/>
          <a:p>
            <a:pPr>
              <a:defRPr sz="1400" b="1">
                <a:solidFill>
                  <a:srgbClr val="BEAA64"/>
                </a:solidFill>
                <a:latin typeface="Times" panose="02020603050405020304" pitchFamily="18" charset="0"/>
                <a:cs typeface="Times" panose="02020603050405020304" pitchFamily="18" charset="0"/>
              </a:defRPr>
            </a:pPr>
            <a:endParaRPr lang="en-US"/>
          </a:p>
        </c:txPr>
        <c:crossAx val="222158208"/>
        <c:crosses val="autoZero"/>
        <c:crossBetween val="between"/>
      </c:valAx>
    </c:plotArea>
    <c:plotVisOnly val="1"/>
    <c:dispBlanksAs val="gap"/>
    <c:showDLblsOverMax val="0"/>
  </c:chart>
  <c:spPr>
    <a:noFill/>
    <a:ln>
      <a:noFill/>
    </a:ln>
  </c:spPr>
  <c:txPr>
    <a:bodyPr/>
    <a:lstStyle/>
    <a:p>
      <a:pPr>
        <a:defRPr sz="14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828BB2-6E21-4537-B486-DD82BFF636F2}" type="doc">
      <dgm:prSet loTypeId="urn:microsoft.com/office/officeart/2005/8/layout/radial1" loCatId="relationship" qsTypeId="urn:microsoft.com/office/officeart/2005/8/quickstyle/simple1" qsCatId="simple" csTypeId="urn:microsoft.com/office/officeart/2005/8/colors/colorful2" csCatId="colorful" phldr="1"/>
      <dgm:spPr/>
    </dgm:pt>
    <dgm:pt modelId="{BE20F567-129C-4286-AD2D-02EB9C33AA3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effectLst/>
              <a:latin typeface="Times New Roman"/>
              <a:cs typeface="Times New Roman"/>
            </a:rPr>
            <a:t>Data</a:t>
          </a:r>
        </a:p>
      </dgm:t>
    </dgm:pt>
    <dgm:pt modelId="{9F947AA6-4065-4A2E-BFC4-846617176CF3}" type="parTrans" cxnId="{5DC9DCB3-9F70-4DD7-BAAF-E0DB22B5B66F}">
      <dgm:prSet/>
      <dgm:spPr/>
      <dgm:t>
        <a:bodyPr/>
        <a:lstStyle/>
        <a:p>
          <a:endParaRPr lang="en-US" sz="1200">
            <a:latin typeface="+mn-lt"/>
          </a:endParaRPr>
        </a:p>
      </dgm:t>
    </dgm:pt>
    <dgm:pt modelId="{5E48CFAD-FF37-45A7-B0A7-C85B097E356E}" type="sibTrans" cxnId="{5DC9DCB3-9F70-4DD7-BAAF-E0DB22B5B66F}">
      <dgm:prSet/>
      <dgm:spPr/>
      <dgm:t>
        <a:bodyPr/>
        <a:lstStyle/>
        <a:p>
          <a:endParaRPr lang="en-US" sz="1200">
            <a:latin typeface="+mn-lt"/>
          </a:endParaRPr>
        </a:p>
      </dgm:t>
    </dgm:pt>
    <dgm:pt modelId="{4E602880-64E6-4617-91FA-E85C7E0F639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effectLst/>
              <a:latin typeface="Times New Roman"/>
              <a:cs typeface="Times New Roman"/>
            </a:rPr>
            <a:t>Entry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effectLst/>
              <a:latin typeface="Times New Roman"/>
              <a:cs typeface="Times New Roman"/>
            </a:rPr>
            <a:t>Cohorts</a:t>
          </a:r>
        </a:p>
      </dgm:t>
    </dgm:pt>
    <dgm:pt modelId="{A7D2B92D-8962-461D-B2DC-232684600491}" type="parTrans" cxnId="{8CD22A32-5A5E-4A44-9222-551BF3893EF5}">
      <dgm:prSet custT="1"/>
      <dgm:spPr/>
      <dgm:t>
        <a:bodyPr/>
        <a:lstStyle/>
        <a:p>
          <a:endParaRPr lang="en-US" sz="200">
            <a:latin typeface="+mn-lt"/>
          </a:endParaRPr>
        </a:p>
      </dgm:t>
    </dgm:pt>
    <dgm:pt modelId="{4EB48AFA-686B-489A-B725-4C2BB5577D4C}" type="sibTrans" cxnId="{8CD22A32-5A5E-4A44-9222-551BF3893EF5}">
      <dgm:prSet/>
      <dgm:spPr/>
      <dgm:t>
        <a:bodyPr/>
        <a:lstStyle/>
        <a:p>
          <a:endParaRPr lang="en-US" sz="1200">
            <a:latin typeface="+mn-lt"/>
          </a:endParaRPr>
        </a:p>
      </dgm:t>
    </dgm:pt>
    <dgm:pt modelId="{A977D28B-6FF5-43BB-B81C-4A23FE95F169}">
      <dgm:prSet custT="1"/>
      <dgm:spPr>
        <a:solidFill>
          <a:schemeClr val="bg2">
            <a:lumMod val="5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solidFill>
                <a:schemeClr val="bg1"/>
              </a:solidFill>
              <a:effectLst/>
              <a:latin typeface="Times"/>
              <a:cs typeface="Times"/>
            </a:rPr>
            <a:t>Exit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solidFill>
                <a:schemeClr val="bg1"/>
              </a:solidFill>
              <a:effectLst/>
              <a:latin typeface="Times"/>
              <a:cs typeface="Times"/>
            </a:rPr>
            <a:t>Cohorts</a:t>
          </a:r>
        </a:p>
      </dgm:t>
    </dgm:pt>
    <dgm:pt modelId="{05C7045F-5C8C-4D19-B2D4-EA440DB3972F}" type="parTrans" cxnId="{DA1641C5-7522-42B9-A315-338A9D508C7C}">
      <dgm:prSet custT="1"/>
      <dgm:spPr/>
      <dgm:t>
        <a:bodyPr/>
        <a:lstStyle/>
        <a:p>
          <a:endParaRPr lang="en-US" sz="200">
            <a:latin typeface="+mn-lt"/>
          </a:endParaRPr>
        </a:p>
      </dgm:t>
    </dgm:pt>
    <dgm:pt modelId="{60BD0487-C762-4EF3-9FA3-79AF09BC1A7C}" type="sibTrans" cxnId="{DA1641C5-7522-42B9-A315-338A9D508C7C}">
      <dgm:prSet/>
      <dgm:spPr/>
      <dgm:t>
        <a:bodyPr/>
        <a:lstStyle/>
        <a:p>
          <a:endParaRPr lang="en-US" sz="1200">
            <a:latin typeface="+mn-lt"/>
          </a:endParaRPr>
        </a:p>
      </dgm:t>
    </dgm:pt>
    <dgm:pt modelId="{AE645000-DB2A-4167-8AAC-F801E149A94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effectLst/>
              <a:latin typeface="Times New Roman"/>
              <a:cs typeface="Times New Roman"/>
            </a:rPr>
            <a:t>Point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effectLst/>
              <a:latin typeface="Times New Roman"/>
              <a:cs typeface="Times New Roman"/>
            </a:rPr>
            <a:t>in Time</a:t>
          </a:r>
        </a:p>
      </dgm:t>
    </dgm:pt>
    <dgm:pt modelId="{9D5A979E-53EF-441A-98AB-D2193CDBE075}" type="parTrans" cxnId="{CF1B8B90-06CB-4926-84DB-F11774D42C31}">
      <dgm:prSet custT="1"/>
      <dgm:spPr/>
      <dgm:t>
        <a:bodyPr/>
        <a:lstStyle/>
        <a:p>
          <a:endParaRPr lang="en-US" sz="200">
            <a:latin typeface="+mn-lt"/>
          </a:endParaRPr>
        </a:p>
      </dgm:t>
    </dgm:pt>
    <dgm:pt modelId="{2565FF6C-A6B5-490E-B296-A4CEBD07D37C}" type="sibTrans" cxnId="{CF1B8B90-06CB-4926-84DB-F11774D42C31}">
      <dgm:prSet/>
      <dgm:spPr/>
      <dgm:t>
        <a:bodyPr/>
        <a:lstStyle/>
        <a:p>
          <a:endParaRPr lang="en-US" sz="1200">
            <a:latin typeface="+mn-lt"/>
          </a:endParaRPr>
        </a:p>
      </dgm:t>
    </dgm:pt>
    <dgm:pt modelId="{2A4143B2-1757-440C-812C-E6AE10894D76}" type="pres">
      <dgm:prSet presAssocID="{C7828BB2-6E21-4537-B486-DD82BFF636F2}" presName="cycle" presStyleCnt="0">
        <dgm:presLayoutVars>
          <dgm:chMax val="1"/>
          <dgm:dir/>
          <dgm:animLvl val="ctr"/>
          <dgm:resizeHandles val="exact"/>
        </dgm:presLayoutVars>
      </dgm:prSet>
      <dgm:spPr/>
    </dgm:pt>
    <dgm:pt modelId="{0FC4B2FE-A5EB-417D-89C0-7C50EA6330DD}" type="pres">
      <dgm:prSet presAssocID="{BE20F567-129C-4286-AD2D-02EB9C33AA30}" presName="centerShape" presStyleLbl="node0" presStyleIdx="0" presStyleCnt="1"/>
      <dgm:spPr/>
      <dgm:t>
        <a:bodyPr/>
        <a:lstStyle/>
        <a:p>
          <a:endParaRPr lang="en-US"/>
        </a:p>
      </dgm:t>
    </dgm:pt>
    <dgm:pt modelId="{12356792-5BE4-4A00-AE30-0AA281D0B4E6}" type="pres">
      <dgm:prSet presAssocID="{A7D2B92D-8962-461D-B2DC-232684600491}" presName="Name9" presStyleLbl="parChTrans1D2" presStyleIdx="0" presStyleCnt="3"/>
      <dgm:spPr/>
      <dgm:t>
        <a:bodyPr/>
        <a:lstStyle/>
        <a:p>
          <a:endParaRPr lang="en-US"/>
        </a:p>
      </dgm:t>
    </dgm:pt>
    <dgm:pt modelId="{2880C0D6-9C4B-49C7-8F46-800F7477FCCD}" type="pres">
      <dgm:prSet presAssocID="{A7D2B92D-8962-461D-B2DC-232684600491}" presName="connTx" presStyleLbl="parChTrans1D2" presStyleIdx="0" presStyleCnt="3"/>
      <dgm:spPr/>
      <dgm:t>
        <a:bodyPr/>
        <a:lstStyle/>
        <a:p>
          <a:endParaRPr lang="en-US"/>
        </a:p>
      </dgm:t>
    </dgm:pt>
    <dgm:pt modelId="{24717255-9371-4A7B-971C-9881852B43B1}" type="pres">
      <dgm:prSet presAssocID="{4E602880-64E6-4617-91FA-E85C7E0F6390}" presName="node" presStyleLbl="node1" presStyleIdx="0" presStyleCnt="3">
        <dgm:presLayoutVars>
          <dgm:bulletEnabled val="1"/>
        </dgm:presLayoutVars>
      </dgm:prSet>
      <dgm:spPr/>
      <dgm:t>
        <a:bodyPr/>
        <a:lstStyle/>
        <a:p>
          <a:endParaRPr lang="en-US"/>
        </a:p>
      </dgm:t>
    </dgm:pt>
    <dgm:pt modelId="{4D481FF3-9B21-4D9A-8F08-FF6187F767FF}" type="pres">
      <dgm:prSet presAssocID="{05C7045F-5C8C-4D19-B2D4-EA440DB3972F}" presName="Name9" presStyleLbl="parChTrans1D2" presStyleIdx="1" presStyleCnt="3"/>
      <dgm:spPr/>
      <dgm:t>
        <a:bodyPr/>
        <a:lstStyle/>
        <a:p>
          <a:endParaRPr lang="en-US"/>
        </a:p>
      </dgm:t>
    </dgm:pt>
    <dgm:pt modelId="{560B14D4-1CAA-4F1A-92E5-C139A05E7749}" type="pres">
      <dgm:prSet presAssocID="{05C7045F-5C8C-4D19-B2D4-EA440DB3972F}" presName="connTx" presStyleLbl="parChTrans1D2" presStyleIdx="1" presStyleCnt="3"/>
      <dgm:spPr/>
      <dgm:t>
        <a:bodyPr/>
        <a:lstStyle/>
        <a:p>
          <a:endParaRPr lang="en-US"/>
        </a:p>
      </dgm:t>
    </dgm:pt>
    <dgm:pt modelId="{11CA6419-D9DB-4614-A10A-97FBD7D93B03}" type="pres">
      <dgm:prSet presAssocID="{A977D28B-6FF5-43BB-B81C-4A23FE95F169}" presName="node" presStyleLbl="node1" presStyleIdx="1" presStyleCnt="3">
        <dgm:presLayoutVars>
          <dgm:bulletEnabled val="1"/>
        </dgm:presLayoutVars>
      </dgm:prSet>
      <dgm:spPr/>
      <dgm:t>
        <a:bodyPr/>
        <a:lstStyle/>
        <a:p>
          <a:endParaRPr lang="en-US"/>
        </a:p>
      </dgm:t>
    </dgm:pt>
    <dgm:pt modelId="{B98501FE-0140-42C5-8CB8-02B164156DAA}" type="pres">
      <dgm:prSet presAssocID="{9D5A979E-53EF-441A-98AB-D2193CDBE075}" presName="Name9" presStyleLbl="parChTrans1D2" presStyleIdx="2" presStyleCnt="3"/>
      <dgm:spPr/>
      <dgm:t>
        <a:bodyPr/>
        <a:lstStyle/>
        <a:p>
          <a:endParaRPr lang="en-US"/>
        </a:p>
      </dgm:t>
    </dgm:pt>
    <dgm:pt modelId="{8363F014-88A5-40B6-9A5B-F0359A5CC5A8}" type="pres">
      <dgm:prSet presAssocID="{9D5A979E-53EF-441A-98AB-D2193CDBE075}" presName="connTx" presStyleLbl="parChTrans1D2" presStyleIdx="2" presStyleCnt="3"/>
      <dgm:spPr/>
      <dgm:t>
        <a:bodyPr/>
        <a:lstStyle/>
        <a:p>
          <a:endParaRPr lang="en-US"/>
        </a:p>
      </dgm:t>
    </dgm:pt>
    <dgm:pt modelId="{1A1C0501-2078-4FA0-8612-9AC0E4718A8B}" type="pres">
      <dgm:prSet presAssocID="{AE645000-DB2A-4167-8AAC-F801E149A947}" presName="node" presStyleLbl="node1" presStyleIdx="2" presStyleCnt="3">
        <dgm:presLayoutVars>
          <dgm:bulletEnabled val="1"/>
        </dgm:presLayoutVars>
      </dgm:prSet>
      <dgm:spPr/>
      <dgm:t>
        <a:bodyPr/>
        <a:lstStyle/>
        <a:p>
          <a:endParaRPr lang="en-US"/>
        </a:p>
      </dgm:t>
    </dgm:pt>
  </dgm:ptLst>
  <dgm:cxnLst>
    <dgm:cxn modelId="{F23A5E82-EC0E-D74B-946D-02E79683C4B6}" type="presOf" srcId="{9D5A979E-53EF-441A-98AB-D2193CDBE075}" destId="{B98501FE-0140-42C5-8CB8-02B164156DAA}" srcOrd="0" destOrd="0" presId="urn:microsoft.com/office/officeart/2005/8/layout/radial1"/>
    <dgm:cxn modelId="{DA1641C5-7522-42B9-A315-338A9D508C7C}" srcId="{BE20F567-129C-4286-AD2D-02EB9C33AA30}" destId="{A977D28B-6FF5-43BB-B81C-4A23FE95F169}" srcOrd="1" destOrd="0" parTransId="{05C7045F-5C8C-4D19-B2D4-EA440DB3972F}" sibTransId="{60BD0487-C762-4EF3-9FA3-79AF09BC1A7C}"/>
    <dgm:cxn modelId="{F4C859DC-5575-D24F-9E0D-82EA311D3284}" type="presOf" srcId="{AE645000-DB2A-4167-8AAC-F801E149A947}" destId="{1A1C0501-2078-4FA0-8612-9AC0E4718A8B}" srcOrd="0" destOrd="0" presId="urn:microsoft.com/office/officeart/2005/8/layout/radial1"/>
    <dgm:cxn modelId="{4B07CD02-40A1-6C49-B9A3-424D13BE41A4}" type="presOf" srcId="{C7828BB2-6E21-4537-B486-DD82BFF636F2}" destId="{2A4143B2-1757-440C-812C-E6AE10894D76}" srcOrd="0" destOrd="0" presId="urn:microsoft.com/office/officeart/2005/8/layout/radial1"/>
    <dgm:cxn modelId="{4AF9FA3F-E44C-E743-B31B-C2A8E54D8997}" type="presOf" srcId="{A7D2B92D-8962-461D-B2DC-232684600491}" destId="{12356792-5BE4-4A00-AE30-0AA281D0B4E6}" srcOrd="0" destOrd="0" presId="urn:microsoft.com/office/officeart/2005/8/layout/radial1"/>
    <dgm:cxn modelId="{E384023A-0A72-1044-98B2-270ECB86DF94}" type="presOf" srcId="{BE20F567-129C-4286-AD2D-02EB9C33AA30}" destId="{0FC4B2FE-A5EB-417D-89C0-7C50EA6330DD}" srcOrd="0" destOrd="0" presId="urn:microsoft.com/office/officeart/2005/8/layout/radial1"/>
    <dgm:cxn modelId="{2E7EB497-C29A-A34B-AF56-8D45F5B6E5EE}" type="presOf" srcId="{A7D2B92D-8962-461D-B2DC-232684600491}" destId="{2880C0D6-9C4B-49C7-8F46-800F7477FCCD}" srcOrd="1" destOrd="0" presId="urn:microsoft.com/office/officeart/2005/8/layout/radial1"/>
    <dgm:cxn modelId="{6ED3F08F-EF30-7B4A-BC16-601F0E4486B2}" type="presOf" srcId="{4E602880-64E6-4617-91FA-E85C7E0F6390}" destId="{24717255-9371-4A7B-971C-9881852B43B1}" srcOrd="0" destOrd="0" presId="urn:microsoft.com/office/officeart/2005/8/layout/radial1"/>
    <dgm:cxn modelId="{5DC9DCB3-9F70-4DD7-BAAF-E0DB22B5B66F}" srcId="{C7828BB2-6E21-4537-B486-DD82BFF636F2}" destId="{BE20F567-129C-4286-AD2D-02EB9C33AA30}" srcOrd="0" destOrd="0" parTransId="{9F947AA6-4065-4A2E-BFC4-846617176CF3}" sibTransId="{5E48CFAD-FF37-45A7-B0A7-C85B097E356E}"/>
    <dgm:cxn modelId="{8DEC42D1-7F1F-6E43-8F35-E55B81F81469}" type="presOf" srcId="{05C7045F-5C8C-4D19-B2D4-EA440DB3972F}" destId="{4D481FF3-9B21-4D9A-8F08-FF6187F767FF}" srcOrd="0" destOrd="0" presId="urn:microsoft.com/office/officeart/2005/8/layout/radial1"/>
    <dgm:cxn modelId="{7A06CDDF-868D-8F48-AE9C-38C444C19E26}" type="presOf" srcId="{A977D28B-6FF5-43BB-B81C-4A23FE95F169}" destId="{11CA6419-D9DB-4614-A10A-97FBD7D93B03}" srcOrd="0" destOrd="0" presId="urn:microsoft.com/office/officeart/2005/8/layout/radial1"/>
    <dgm:cxn modelId="{1EDB85D9-17D5-1E42-9D6E-8AEF24D0A7DB}" type="presOf" srcId="{05C7045F-5C8C-4D19-B2D4-EA440DB3972F}" destId="{560B14D4-1CAA-4F1A-92E5-C139A05E7749}" srcOrd="1" destOrd="0" presId="urn:microsoft.com/office/officeart/2005/8/layout/radial1"/>
    <dgm:cxn modelId="{2A301B61-0F24-234F-9677-EA79298374DC}" type="presOf" srcId="{9D5A979E-53EF-441A-98AB-D2193CDBE075}" destId="{8363F014-88A5-40B6-9A5B-F0359A5CC5A8}" srcOrd="1" destOrd="0" presId="urn:microsoft.com/office/officeart/2005/8/layout/radial1"/>
    <dgm:cxn modelId="{8CD22A32-5A5E-4A44-9222-551BF3893EF5}" srcId="{BE20F567-129C-4286-AD2D-02EB9C33AA30}" destId="{4E602880-64E6-4617-91FA-E85C7E0F6390}" srcOrd="0" destOrd="0" parTransId="{A7D2B92D-8962-461D-B2DC-232684600491}" sibTransId="{4EB48AFA-686B-489A-B725-4C2BB5577D4C}"/>
    <dgm:cxn modelId="{CF1B8B90-06CB-4926-84DB-F11774D42C31}" srcId="{BE20F567-129C-4286-AD2D-02EB9C33AA30}" destId="{AE645000-DB2A-4167-8AAC-F801E149A947}" srcOrd="2" destOrd="0" parTransId="{9D5A979E-53EF-441A-98AB-D2193CDBE075}" sibTransId="{2565FF6C-A6B5-490E-B296-A4CEBD07D37C}"/>
    <dgm:cxn modelId="{9214287E-5B1E-8540-8E27-B02E5CFA9886}" type="presParOf" srcId="{2A4143B2-1757-440C-812C-E6AE10894D76}" destId="{0FC4B2FE-A5EB-417D-89C0-7C50EA6330DD}" srcOrd="0" destOrd="0" presId="urn:microsoft.com/office/officeart/2005/8/layout/radial1"/>
    <dgm:cxn modelId="{4846E62A-9C14-DB4F-970C-F1610FCC653B}" type="presParOf" srcId="{2A4143B2-1757-440C-812C-E6AE10894D76}" destId="{12356792-5BE4-4A00-AE30-0AA281D0B4E6}" srcOrd="1" destOrd="0" presId="urn:microsoft.com/office/officeart/2005/8/layout/radial1"/>
    <dgm:cxn modelId="{7FDEDE94-A5C0-6F40-ACB1-60F054796C4E}" type="presParOf" srcId="{12356792-5BE4-4A00-AE30-0AA281D0B4E6}" destId="{2880C0D6-9C4B-49C7-8F46-800F7477FCCD}" srcOrd="0" destOrd="0" presId="urn:microsoft.com/office/officeart/2005/8/layout/radial1"/>
    <dgm:cxn modelId="{93662B37-1948-094B-A190-8B88DBAF1998}" type="presParOf" srcId="{2A4143B2-1757-440C-812C-E6AE10894D76}" destId="{24717255-9371-4A7B-971C-9881852B43B1}" srcOrd="2" destOrd="0" presId="urn:microsoft.com/office/officeart/2005/8/layout/radial1"/>
    <dgm:cxn modelId="{85C947A4-1C8F-C54C-A49B-3DD8EE81DB74}" type="presParOf" srcId="{2A4143B2-1757-440C-812C-E6AE10894D76}" destId="{4D481FF3-9B21-4D9A-8F08-FF6187F767FF}" srcOrd="3" destOrd="0" presId="urn:microsoft.com/office/officeart/2005/8/layout/radial1"/>
    <dgm:cxn modelId="{817C3F80-1B32-C240-845C-DE5D9AD46FCC}" type="presParOf" srcId="{4D481FF3-9B21-4D9A-8F08-FF6187F767FF}" destId="{560B14D4-1CAA-4F1A-92E5-C139A05E7749}" srcOrd="0" destOrd="0" presId="urn:microsoft.com/office/officeart/2005/8/layout/radial1"/>
    <dgm:cxn modelId="{64065B30-9B30-734E-9D6D-3854384D594B}" type="presParOf" srcId="{2A4143B2-1757-440C-812C-E6AE10894D76}" destId="{11CA6419-D9DB-4614-A10A-97FBD7D93B03}" srcOrd="4" destOrd="0" presId="urn:microsoft.com/office/officeart/2005/8/layout/radial1"/>
    <dgm:cxn modelId="{251B96B7-0021-9B48-A0C2-5DF91B39F460}" type="presParOf" srcId="{2A4143B2-1757-440C-812C-E6AE10894D76}" destId="{B98501FE-0140-42C5-8CB8-02B164156DAA}" srcOrd="5" destOrd="0" presId="urn:microsoft.com/office/officeart/2005/8/layout/radial1"/>
    <dgm:cxn modelId="{9C3F13F5-BEC8-134E-9B24-2CC9835F04ED}" type="presParOf" srcId="{B98501FE-0140-42C5-8CB8-02B164156DAA}" destId="{8363F014-88A5-40B6-9A5B-F0359A5CC5A8}" srcOrd="0" destOrd="0" presId="urn:microsoft.com/office/officeart/2005/8/layout/radial1"/>
    <dgm:cxn modelId="{DB1C81ED-68C7-C74A-A2A0-4953CE9CE487}" type="presParOf" srcId="{2A4143B2-1757-440C-812C-E6AE10894D76}" destId="{1A1C0501-2078-4FA0-8612-9AC0E4718A8B}"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4B2FE-A5EB-417D-89C0-7C50EA6330DD}">
      <dsp:nvSpPr>
        <dsp:cNvPr id="0" name=""/>
        <dsp:cNvSpPr/>
      </dsp:nvSpPr>
      <dsp:spPr>
        <a:xfrm>
          <a:off x="1679525" y="1680107"/>
          <a:ext cx="1289149" cy="12891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kern="1200" cap="none" normalizeH="0" baseline="0" dirty="0" smtClean="0">
              <a:ln/>
              <a:effectLst/>
              <a:latin typeface="Times New Roman"/>
              <a:cs typeface="Times New Roman"/>
            </a:rPr>
            <a:t>Data</a:t>
          </a:r>
        </a:p>
      </dsp:txBody>
      <dsp:txXfrm>
        <a:off x="1868317" y="1868899"/>
        <a:ext cx="911565" cy="911565"/>
      </dsp:txXfrm>
    </dsp:sp>
    <dsp:sp modelId="{12356792-5BE4-4A00-AE30-0AA281D0B4E6}">
      <dsp:nvSpPr>
        <dsp:cNvPr id="0" name=""/>
        <dsp:cNvSpPr/>
      </dsp:nvSpPr>
      <dsp:spPr>
        <a:xfrm rot="16200000">
          <a:off x="2129309" y="1460356"/>
          <a:ext cx="389580" cy="49921"/>
        </a:xfrm>
        <a:custGeom>
          <a:avLst/>
          <a:gdLst/>
          <a:ahLst/>
          <a:cxnLst/>
          <a:rect l="0" t="0" r="0" b="0"/>
          <a:pathLst>
            <a:path>
              <a:moveTo>
                <a:pt x="0" y="24960"/>
              </a:moveTo>
              <a:lnTo>
                <a:pt x="389580" y="2496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
            <a:lnSpc>
              <a:spcPct val="90000"/>
            </a:lnSpc>
            <a:spcBef>
              <a:spcPct val="0"/>
            </a:spcBef>
            <a:spcAft>
              <a:spcPct val="35000"/>
            </a:spcAft>
          </a:pPr>
          <a:endParaRPr lang="en-US" sz="200" kern="1200">
            <a:latin typeface="+mn-lt"/>
          </a:endParaRPr>
        </a:p>
      </dsp:txBody>
      <dsp:txXfrm>
        <a:off x="2314360" y="1475578"/>
        <a:ext cx="19479" cy="19479"/>
      </dsp:txXfrm>
    </dsp:sp>
    <dsp:sp modelId="{24717255-9371-4A7B-971C-9881852B43B1}">
      <dsp:nvSpPr>
        <dsp:cNvPr id="0" name=""/>
        <dsp:cNvSpPr/>
      </dsp:nvSpPr>
      <dsp:spPr>
        <a:xfrm>
          <a:off x="1679525" y="1377"/>
          <a:ext cx="1289149" cy="128914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effectLst/>
              <a:latin typeface="Times New Roman"/>
              <a:cs typeface="Times New Roman"/>
            </a:rPr>
            <a:t>Entry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effectLst/>
              <a:latin typeface="Times New Roman"/>
              <a:cs typeface="Times New Roman"/>
            </a:rPr>
            <a:t>Cohorts</a:t>
          </a:r>
        </a:p>
      </dsp:txBody>
      <dsp:txXfrm>
        <a:off x="1868317" y="190169"/>
        <a:ext cx="911565" cy="911565"/>
      </dsp:txXfrm>
    </dsp:sp>
    <dsp:sp modelId="{4D481FF3-9B21-4D9A-8F08-FF6187F767FF}">
      <dsp:nvSpPr>
        <dsp:cNvPr id="0" name=""/>
        <dsp:cNvSpPr/>
      </dsp:nvSpPr>
      <dsp:spPr>
        <a:xfrm rot="1800000">
          <a:off x="2856221" y="2719404"/>
          <a:ext cx="389580" cy="49921"/>
        </a:xfrm>
        <a:custGeom>
          <a:avLst/>
          <a:gdLst/>
          <a:ahLst/>
          <a:cxnLst/>
          <a:rect l="0" t="0" r="0" b="0"/>
          <a:pathLst>
            <a:path>
              <a:moveTo>
                <a:pt x="0" y="24960"/>
              </a:moveTo>
              <a:lnTo>
                <a:pt x="389580" y="2496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
            <a:lnSpc>
              <a:spcPct val="90000"/>
            </a:lnSpc>
            <a:spcBef>
              <a:spcPct val="0"/>
            </a:spcBef>
            <a:spcAft>
              <a:spcPct val="35000"/>
            </a:spcAft>
          </a:pPr>
          <a:endParaRPr lang="en-US" sz="200" kern="1200">
            <a:latin typeface="+mn-lt"/>
          </a:endParaRPr>
        </a:p>
      </dsp:txBody>
      <dsp:txXfrm>
        <a:off x="3041271" y="2734625"/>
        <a:ext cx="19479" cy="19479"/>
      </dsp:txXfrm>
    </dsp:sp>
    <dsp:sp modelId="{11CA6419-D9DB-4614-A10A-97FBD7D93B03}">
      <dsp:nvSpPr>
        <dsp:cNvPr id="0" name=""/>
        <dsp:cNvSpPr/>
      </dsp:nvSpPr>
      <dsp:spPr>
        <a:xfrm>
          <a:off x="3133348" y="2519472"/>
          <a:ext cx="1289149" cy="1289149"/>
        </a:xfrm>
        <a:prstGeom prst="ellips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solidFill>
                <a:schemeClr val="bg1"/>
              </a:solidFill>
              <a:effectLst/>
              <a:latin typeface="Times"/>
              <a:cs typeface="Times"/>
            </a:rPr>
            <a:t>Exit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solidFill>
                <a:schemeClr val="bg1"/>
              </a:solidFill>
              <a:effectLst/>
              <a:latin typeface="Times"/>
              <a:cs typeface="Times"/>
            </a:rPr>
            <a:t>Cohorts</a:t>
          </a:r>
        </a:p>
      </dsp:txBody>
      <dsp:txXfrm>
        <a:off x="3322140" y="2708264"/>
        <a:ext cx="911565" cy="911565"/>
      </dsp:txXfrm>
    </dsp:sp>
    <dsp:sp modelId="{B98501FE-0140-42C5-8CB8-02B164156DAA}">
      <dsp:nvSpPr>
        <dsp:cNvPr id="0" name=""/>
        <dsp:cNvSpPr/>
      </dsp:nvSpPr>
      <dsp:spPr>
        <a:xfrm rot="9000000">
          <a:off x="1402398" y="2719404"/>
          <a:ext cx="389580" cy="49921"/>
        </a:xfrm>
        <a:custGeom>
          <a:avLst/>
          <a:gdLst/>
          <a:ahLst/>
          <a:cxnLst/>
          <a:rect l="0" t="0" r="0" b="0"/>
          <a:pathLst>
            <a:path>
              <a:moveTo>
                <a:pt x="0" y="24960"/>
              </a:moveTo>
              <a:lnTo>
                <a:pt x="389580" y="2496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
            <a:lnSpc>
              <a:spcPct val="90000"/>
            </a:lnSpc>
            <a:spcBef>
              <a:spcPct val="0"/>
            </a:spcBef>
            <a:spcAft>
              <a:spcPct val="35000"/>
            </a:spcAft>
          </a:pPr>
          <a:endParaRPr lang="en-US" sz="200" kern="1200">
            <a:latin typeface="+mn-lt"/>
          </a:endParaRPr>
        </a:p>
      </dsp:txBody>
      <dsp:txXfrm rot="10800000">
        <a:off x="1587449" y="2734625"/>
        <a:ext cx="19479" cy="19479"/>
      </dsp:txXfrm>
    </dsp:sp>
    <dsp:sp modelId="{1A1C0501-2078-4FA0-8612-9AC0E4718A8B}">
      <dsp:nvSpPr>
        <dsp:cNvPr id="0" name=""/>
        <dsp:cNvSpPr/>
      </dsp:nvSpPr>
      <dsp:spPr>
        <a:xfrm>
          <a:off x="225702" y="2519472"/>
          <a:ext cx="1289149" cy="1289149"/>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effectLst/>
              <a:latin typeface="Times New Roman"/>
              <a:cs typeface="Times New Roman"/>
            </a:rPr>
            <a:t>Point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effectLst/>
              <a:latin typeface="Times New Roman"/>
              <a:cs typeface="Times New Roman"/>
            </a:rPr>
            <a:t>in Time</a:t>
          </a:r>
        </a:p>
      </dsp:txBody>
      <dsp:txXfrm>
        <a:off x="414494" y="2708264"/>
        <a:ext cx="911565" cy="91156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395EC7F-DAAA-4E4B-9028-E0DD4A53E69F}" type="datetimeFigureOut">
              <a:rPr lang="en-US"/>
              <a:pPr>
                <a:defRPr/>
              </a:pPr>
              <a:t>6/24/2020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2C7AFA3-ED5A-41AF-A31F-A2B98B89F3EF}" type="slidenum">
              <a:rPr lang="en-US"/>
              <a:pPr>
                <a:defRPr/>
              </a:pPr>
              <a:t>‹#›</a:t>
            </a:fld>
            <a:endParaRPr lang="en-US"/>
          </a:p>
        </p:txBody>
      </p:sp>
    </p:spTree>
    <p:extLst>
      <p:ext uri="{BB962C8B-B14F-4D97-AF65-F5344CB8AC3E}">
        <p14:creationId xmlns:p14="http://schemas.microsoft.com/office/powerpoint/2010/main" val="28260509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our program statements, strategic plans, SIPs, and self-assessments, county child welfare agencies are often able to accomplish 1-4.  The hardest part always seems to be #5.  This training attempts to get at this essential piece of using data to improve child welfare practice by training child welfare staff to find and understand their data measures.</a:t>
            </a:r>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4</a:t>
            </a:fld>
            <a:endParaRPr lang="en-US"/>
          </a:p>
        </p:txBody>
      </p:sp>
    </p:spTree>
    <p:extLst>
      <p:ext uri="{BB962C8B-B14F-4D97-AF65-F5344CB8AC3E}">
        <p14:creationId xmlns:p14="http://schemas.microsoft.com/office/powerpoint/2010/main" val="1168359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BCD6296-3D46-DE41-9F41-E9826C0D61D9}" type="slidenum">
              <a:rPr lang="en-US"/>
              <a:pPr/>
              <a:t>15</a:t>
            </a:fld>
            <a:endParaRPr lang="en-US"/>
          </a:p>
        </p:txBody>
      </p:sp>
      <p:sp>
        <p:nvSpPr>
          <p:cNvPr id="4099" name="Rectangle 2"/>
          <p:cNvSpPr>
            <a:spLocks noGrp="1" noRot="1" noChangeAspect="1" noChangeArrowheads="1" noTextEdit="1"/>
          </p:cNvSpPr>
          <p:nvPr>
            <p:ph type="sldImg"/>
          </p:nvPr>
        </p:nvSpPr>
        <p:spPr>
          <a:xfrm>
            <a:off x="407988" y="141288"/>
            <a:ext cx="6043612" cy="4532312"/>
          </a:xfrm>
          <a:ln/>
        </p:spPr>
      </p:sp>
      <p:sp>
        <p:nvSpPr>
          <p:cNvPr id="4100" name="Rectangle 3"/>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487" tIns="43243" rIns="86487" bIns="43243"/>
          <a:lstStyle/>
          <a:p>
            <a:pPr defTabSz="938213" eaLnBrk="1" hangingPunct="1"/>
            <a:r>
              <a:rPr lang="en-US" dirty="0" smtClean="0"/>
              <a:t>Another problem with point-in-time data:</a:t>
            </a:r>
            <a:r>
              <a:rPr lang="en-US" baseline="0" dirty="0" smtClean="0"/>
              <a:t> the over-capture of long-stayers.</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39F2A218-D35C-074D-BA21-BB1A9D7D35A2}" type="slidenum">
              <a:rPr lang="en-US"/>
              <a:pPr/>
              <a:t>16</a:t>
            </a:fld>
            <a:endParaRPr lang="en-US"/>
          </a:p>
        </p:txBody>
      </p:sp>
      <p:sp>
        <p:nvSpPr>
          <p:cNvPr id="7171" name="Rectangle 2"/>
          <p:cNvSpPr>
            <a:spLocks noGrp="1" noRot="1" noChangeAspect="1" noChangeArrowheads="1" noTextEdit="1"/>
          </p:cNvSpPr>
          <p:nvPr>
            <p:ph type="sldImg"/>
          </p:nvPr>
        </p:nvSpPr>
        <p:spPr>
          <a:xfrm>
            <a:off x="407988" y="141288"/>
            <a:ext cx="6043612" cy="4532312"/>
          </a:xfrm>
          <a:ln/>
        </p:spPr>
      </p:sp>
      <p:sp>
        <p:nvSpPr>
          <p:cNvPr id="7172" name="Rectangle 3"/>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487" tIns="43243" rIns="86487" bIns="43243"/>
          <a:lstStyle/>
          <a:p>
            <a:pPr defTabSz="938213" eaLnBrk="1" hangingPunct="1"/>
            <a:r>
              <a:rPr lang="en-US" dirty="0" smtClean="0"/>
              <a:t>How Entry Cohorts work</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smtClean="0">
                <a:solidFill>
                  <a:schemeClr val="bg1"/>
                </a:solidFill>
                <a:latin typeface="Times New Roman"/>
                <a:cs typeface="Times New Roman"/>
              </a:rPr>
              <a:t>1994 AMENDMENTS</a:t>
            </a:r>
            <a:r>
              <a:rPr lang="en-US" sz="1200" u="sng" baseline="0" dirty="0" smtClean="0">
                <a:solidFill>
                  <a:schemeClr val="bg1"/>
                </a:solidFill>
                <a:latin typeface="Times New Roman"/>
                <a:cs typeface="Times New Roman"/>
              </a:rPr>
              <a:t> TO THE SOCIAL SECURITY ACT</a:t>
            </a:r>
            <a:endParaRPr lang="en-US" sz="1200" u="sng" dirty="0" smtClean="0">
              <a:solidFill>
                <a:schemeClr val="bg1"/>
              </a:solidFill>
              <a:latin typeface="Times New Roman"/>
              <a:cs typeface="Times New Roman"/>
            </a:endParaRPr>
          </a:p>
          <a:p>
            <a:pPr marL="171450" indent="-171450">
              <a:buFont typeface="Arial"/>
              <a:buChar char="•"/>
            </a:pPr>
            <a:r>
              <a:rPr lang="en-US" sz="1200" dirty="0" smtClean="0">
                <a:solidFill>
                  <a:schemeClr val="bg1"/>
                </a:solidFill>
                <a:latin typeface="Times New Roman"/>
                <a:cs typeface="Times New Roman"/>
              </a:rPr>
              <a:t>Amendments to the Social Security Act in 1994 mandated the U.S. Department of Health and Human Services (USDHHS) to determine a process for ensuring conformity with titles IV-B and IV-E of the Social Security Act </a:t>
            </a:r>
          </a:p>
          <a:p>
            <a:pPr marL="0" indent="0">
              <a:buFont typeface="Arial"/>
              <a:buNone/>
            </a:pPr>
            <a:endParaRPr lang="en-US" sz="1200" dirty="0" smtClean="0">
              <a:solidFill>
                <a:schemeClr val="bg1"/>
              </a:solidFill>
              <a:latin typeface="Times New Roman"/>
              <a:cs typeface="Times New Roman"/>
            </a:endParaRPr>
          </a:p>
          <a:p>
            <a:pPr marL="0" indent="0">
              <a:buFont typeface="Arial"/>
              <a:buNone/>
            </a:pPr>
            <a:r>
              <a:rPr lang="en-US" sz="1200" u="sng" dirty="0" smtClean="0">
                <a:solidFill>
                  <a:schemeClr val="bg1"/>
                </a:solidFill>
                <a:latin typeface="Times New Roman"/>
                <a:cs typeface="Times New Roman"/>
              </a:rPr>
              <a:t>ADOPTION AND SAFE FAMILIES</a:t>
            </a:r>
            <a:r>
              <a:rPr lang="en-US" sz="1200" u="sng" baseline="0" dirty="0" smtClean="0">
                <a:solidFill>
                  <a:schemeClr val="bg1"/>
                </a:solidFill>
                <a:latin typeface="Times New Roman"/>
                <a:cs typeface="Times New Roman"/>
              </a:rPr>
              <a:t> ACT</a:t>
            </a:r>
            <a:endParaRPr lang="en-US" sz="1200" u="sng" dirty="0" smtClean="0">
              <a:solidFill>
                <a:schemeClr val="bg1"/>
              </a:solidFill>
              <a:latin typeface="Times New Roman"/>
              <a:cs typeface="Times New Roman"/>
            </a:endParaRPr>
          </a:p>
          <a:p>
            <a:pPr marL="171450" indent="-171450">
              <a:buFont typeface="Arial"/>
              <a:buChar char="•"/>
            </a:pPr>
            <a:r>
              <a:rPr lang="en-US" sz="1200" dirty="0" smtClean="0">
                <a:solidFill>
                  <a:schemeClr val="bg1"/>
                </a:solidFill>
                <a:latin typeface="Times New Roman"/>
                <a:cs typeface="Times New Roman"/>
              </a:rPr>
              <a:t>The Adoption and Safe Families Act of 1997 directed USDHHS to develop a set of outcome measures that could be used to assess state performance in achieving the goals of safety; permanency; and child and family well-being </a:t>
            </a:r>
          </a:p>
          <a:p>
            <a:pPr marL="171450" indent="-171450">
              <a:buFont typeface="Arial"/>
              <a:buChar char="•"/>
            </a:pPr>
            <a:endParaRPr lang="en-US" sz="1200" dirty="0" smtClean="0">
              <a:solidFill>
                <a:schemeClr val="bg1"/>
              </a:solidFill>
              <a:latin typeface="Times New Roman"/>
              <a:cs typeface="Times New Roman"/>
            </a:endParaRPr>
          </a:p>
          <a:p>
            <a:pPr marL="0" indent="0">
              <a:buFont typeface="Arial"/>
              <a:buNone/>
            </a:pPr>
            <a:r>
              <a:rPr lang="en-US" sz="1200" u="sng" dirty="0" smtClean="0">
                <a:solidFill>
                  <a:schemeClr val="bg1"/>
                </a:solidFill>
                <a:latin typeface="Times New Roman"/>
                <a:cs typeface="Times New Roman"/>
              </a:rPr>
              <a:t>THE FINAL RULE</a:t>
            </a:r>
          </a:p>
          <a:p>
            <a:pPr marL="171450" indent="-171450">
              <a:buFont typeface="Arial"/>
              <a:buChar char="•"/>
            </a:pPr>
            <a:r>
              <a:rPr lang="en-US" sz="1200" dirty="0" smtClean="0">
                <a:solidFill>
                  <a:schemeClr val="bg1"/>
                </a:solidFill>
                <a:latin typeface="Times New Roman"/>
                <a:cs typeface="Times New Roman"/>
              </a:rPr>
              <a:t>In 2000, a final rule was published in the Federal Register that established a review system for monitoring state child welfare programs</a:t>
            </a:r>
          </a:p>
          <a:p>
            <a:pPr marL="171450" indent="-171450">
              <a:buFont typeface="Arial"/>
              <a:buChar char="•"/>
            </a:pPr>
            <a:r>
              <a:rPr lang="en-US" sz="1200" dirty="0" smtClean="0">
                <a:solidFill>
                  <a:schemeClr val="bg1"/>
                </a:solidFill>
                <a:latin typeface="Times New Roman"/>
                <a:cs typeface="Times New Roman"/>
              </a:rPr>
              <a:t>This system, called the Child and Family Services Reviews (CFSRs), is administered by the Children’s Bureau (a division of of USDHHS)</a:t>
            </a:r>
          </a:p>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19</a:t>
            </a:fld>
            <a:endParaRPr lang="en-US"/>
          </a:p>
        </p:txBody>
      </p:sp>
    </p:spTree>
    <p:extLst>
      <p:ext uri="{BB962C8B-B14F-4D97-AF65-F5344CB8AC3E}">
        <p14:creationId xmlns:p14="http://schemas.microsoft.com/office/powerpoint/2010/main" val="1458329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20</a:t>
            </a:fld>
            <a:endParaRPr lang="en-US"/>
          </a:p>
        </p:txBody>
      </p:sp>
    </p:spTree>
    <p:extLst>
      <p:ext uri="{BB962C8B-B14F-4D97-AF65-F5344CB8AC3E}">
        <p14:creationId xmlns:p14="http://schemas.microsoft.com/office/powerpoint/2010/main" val="157912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21</a:t>
            </a:fld>
            <a:endParaRPr lang="en-US"/>
          </a:p>
        </p:txBody>
      </p:sp>
    </p:spTree>
    <p:extLst>
      <p:ext uri="{BB962C8B-B14F-4D97-AF65-F5344CB8AC3E}">
        <p14:creationId xmlns:p14="http://schemas.microsoft.com/office/powerpoint/2010/main" val="930907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Approved by the county Board of Supervisors</a:t>
            </a:r>
          </a:p>
          <a:p>
            <a:r>
              <a:rPr lang="en-US" dirty="0" smtClean="0"/>
              <a:t>CAPIT</a:t>
            </a:r>
            <a:r>
              <a:rPr lang="en-US" baseline="0" dirty="0" smtClean="0"/>
              <a:t> = </a:t>
            </a:r>
            <a:r>
              <a:rPr lang="en-US" dirty="0" smtClean="0"/>
              <a:t>Child Abuse Prevention Intervention and Treatment</a:t>
            </a:r>
          </a:p>
          <a:p>
            <a:r>
              <a:rPr lang="en-US" dirty="0" smtClean="0"/>
              <a:t>CBCAP = Community-Based Child Abuse Prevention </a:t>
            </a:r>
          </a:p>
          <a:p>
            <a:r>
              <a:rPr lang="en-US" dirty="0" smtClean="0"/>
              <a:t>PSSF = Promoting Safe and Stable Families</a:t>
            </a:r>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22</a:t>
            </a:fld>
            <a:endParaRPr lang="en-US"/>
          </a:p>
        </p:txBody>
      </p:sp>
    </p:spTree>
    <p:extLst>
      <p:ext uri="{BB962C8B-B14F-4D97-AF65-F5344CB8AC3E}">
        <p14:creationId xmlns:p14="http://schemas.microsoft.com/office/powerpoint/2010/main" val="954801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23</a:t>
            </a:fld>
            <a:endParaRPr lang="en-US"/>
          </a:p>
        </p:txBody>
      </p:sp>
    </p:spTree>
    <p:extLst>
      <p:ext uri="{BB962C8B-B14F-4D97-AF65-F5344CB8AC3E}">
        <p14:creationId xmlns:p14="http://schemas.microsoft.com/office/powerpoint/2010/main" val="1845851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r>
              <a:rPr lang="en-US" b="1" dirty="0" smtClean="0"/>
              <a:t>S1: Of all children in foster care during a 12-month period, what is the rate of victimization per day of foster care? </a:t>
            </a:r>
            <a:endParaRPr lang="en-US" sz="2800" b="1" dirty="0" smtClean="0"/>
          </a:p>
          <a:p>
            <a:pPr>
              <a:lnSpc>
                <a:spcPct val="120000"/>
              </a:lnSpc>
            </a:pPr>
            <a:r>
              <a:rPr lang="en-US" sz="2800" dirty="0" smtClean="0"/>
              <a:t>What’s changed from CFSR 2?</a:t>
            </a:r>
          </a:p>
          <a:p>
            <a:pPr lvl="1">
              <a:lnSpc>
                <a:spcPct val="120000"/>
              </a:lnSpc>
            </a:pPr>
            <a:r>
              <a:rPr lang="en-US" sz="2400" dirty="0" smtClean="0"/>
              <a:t>Rate of maltreatment per child days in foster care vs. percentage of children not maltreated in foster care</a:t>
            </a:r>
          </a:p>
          <a:p>
            <a:pPr lvl="1">
              <a:lnSpc>
                <a:spcPct val="120000"/>
              </a:lnSpc>
            </a:pPr>
            <a:r>
              <a:rPr lang="en-US" sz="2400" dirty="0" smtClean="0"/>
              <a:t>Includes all maltreatment types by any perpetrator vs. just maltreatment by foster parents/facility staff</a:t>
            </a:r>
          </a:p>
          <a:p>
            <a:pPr>
              <a:lnSpc>
                <a:spcPct val="120000"/>
              </a:lnSpc>
            </a:pPr>
            <a:endParaRPr lang="en-US" dirty="0" smtClean="0"/>
          </a:p>
          <a:p>
            <a:pPr>
              <a:lnSpc>
                <a:spcPct val="120000"/>
              </a:lnSpc>
            </a:pPr>
            <a:r>
              <a:rPr lang="en-US" dirty="0" smtClean="0"/>
              <a:t>Includes:</a:t>
            </a:r>
          </a:p>
          <a:p>
            <a:pPr marL="171450" marR="0" indent="-171450" algn="l" defTabSz="914400" rtl="0" eaLnBrk="1" fontAlgn="base" latinLnBrk="0" hangingPunct="1">
              <a:lnSpc>
                <a:spcPct val="120000"/>
              </a:lnSpc>
              <a:spcBef>
                <a:spcPct val="30000"/>
              </a:spcBef>
              <a:spcAft>
                <a:spcPct val="0"/>
              </a:spcAft>
              <a:buClrTx/>
              <a:buSzTx/>
              <a:buFont typeface="Arial"/>
              <a:buChar char="•"/>
              <a:tabLst/>
              <a:defRPr/>
            </a:pPr>
            <a:r>
              <a:rPr lang="en-US" dirty="0" smtClean="0"/>
              <a:t>All days in foster care during the year (</a:t>
            </a:r>
            <a:r>
              <a:rPr lang="en-US" u="sng" dirty="0" smtClean="0"/>
              <a:t>across episodes</a:t>
            </a:r>
            <a:r>
              <a:rPr lang="en-US" dirty="0" smtClean="0"/>
              <a:t>)</a:t>
            </a:r>
          </a:p>
          <a:p>
            <a:pPr marL="171450" marR="0" indent="-171450" algn="l" defTabSz="914400" rtl="0" eaLnBrk="1" fontAlgn="base" latinLnBrk="0" hangingPunct="1">
              <a:lnSpc>
                <a:spcPct val="120000"/>
              </a:lnSpc>
              <a:spcBef>
                <a:spcPct val="30000"/>
              </a:spcBef>
              <a:spcAft>
                <a:spcPct val="0"/>
              </a:spcAft>
              <a:buClrTx/>
              <a:buSzTx/>
              <a:buFont typeface="Arial"/>
              <a:buChar char="•"/>
              <a:tabLst/>
              <a:defRPr/>
            </a:pPr>
            <a:r>
              <a:rPr lang="en-US" dirty="0" smtClean="0"/>
              <a:t>Multiple incidents of substantiated maltreatment for the same child are included in the numerator </a:t>
            </a:r>
          </a:p>
          <a:p>
            <a:endParaRPr lang="en-US" sz="1400" dirty="0" smtClean="0"/>
          </a:p>
          <a:p>
            <a:r>
              <a:rPr lang="en-US" sz="1400" dirty="0" smtClean="0"/>
              <a:t>Excludes:</a:t>
            </a:r>
          </a:p>
          <a:p>
            <a:pPr marL="171450" indent="-171450">
              <a:buFont typeface="Arial"/>
              <a:buChar char="•"/>
            </a:pPr>
            <a:r>
              <a:rPr lang="en-US" sz="1200" dirty="0" smtClean="0"/>
              <a:t>Children in care for less than 8 days</a:t>
            </a:r>
          </a:p>
          <a:p>
            <a:pPr marL="171450" indent="-171450">
              <a:buFont typeface="Arial"/>
              <a:buChar char="•"/>
            </a:pPr>
            <a:r>
              <a:rPr lang="en-US" sz="1200" dirty="0" smtClean="0"/>
              <a:t>Incidents occurring before or within 7 days of the date of removal</a:t>
            </a:r>
          </a:p>
          <a:p>
            <a:pPr marL="171450" indent="-171450">
              <a:buFont typeface="Arial"/>
              <a:buChar char="•"/>
            </a:pPr>
            <a:r>
              <a:rPr lang="en-US" sz="1200" dirty="0" smtClean="0"/>
              <a:t>Children age 18+ </a:t>
            </a:r>
          </a:p>
          <a:p>
            <a:pPr marL="171450" indent="-171450">
              <a:buFont typeface="Arial"/>
              <a:buChar char="•"/>
            </a:pPr>
            <a:r>
              <a:rPr lang="en-US" sz="1200" dirty="0" smtClean="0"/>
              <a:t>Day</a:t>
            </a:r>
            <a:r>
              <a:rPr lang="en-US" sz="1200" baseline="0" dirty="0" smtClean="0"/>
              <a:t>s in care after 18</a:t>
            </a:r>
            <a:r>
              <a:rPr lang="en-US" sz="1200" baseline="30000" dirty="0" smtClean="0"/>
              <a:t>th</a:t>
            </a:r>
            <a:r>
              <a:rPr lang="en-US" sz="1200" baseline="0" dirty="0" smtClean="0"/>
              <a:t> birthday</a:t>
            </a:r>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26</a:t>
            </a:fld>
            <a:endParaRPr lang="en-US" dirty="0"/>
          </a:p>
        </p:txBody>
      </p:sp>
    </p:spTree>
    <p:extLst>
      <p:ext uri="{BB962C8B-B14F-4D97-AF65-F5344CB8AC3E}">
        <p14:creationId xmlns:p14="http://schemas.microsoft.com/office/powerpoint/2010/main" val="19813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 typeface="Arial"/>
              <a:buNone/>
              <a:tabLst/>
              <a:defRPr/>
            </a:pPr>
            <a:r>
              <a:rPr lang="en-US" b="1" dirty="0" smtClean="0"/>
              <a:t>S2: Of all children who were victims of a substantiated report of maltreatment during a 12-month reporting period, what percent were victims of another substantiated maltreatment allegation within 12 months of their initial report?</a:t>
            </a:r>
          </a:p>
          <a:p>
            <a:endParaRPr lang="en-US" dirty="0" smtClean="0"/>
          </a:p>
          <a:p>
            <a:r>
              <a:rPr lang="en-US" dirty="0" smtClean="0"/>
              <a:t>What’s changed from CFSR 2?</a:t>
            </a:r>
          </a:p>
          <a:p>
            <a:pPr lvl="1"/>
            <a:r>
              <a:rPr lang="en-US" dirty="0" smtClean="0"/>
              <a:t>Window is 12 months vs. 6 months</a:t>
            </a:r>
          </a:p>
          <a:p>
            <a:pPr lvl="1"/>
            <a:r>
              <a:rPr lang="en-US" dirty="0" smtClean="0"/>
              <a:t>Recurrence vs. no recurrence</a:t>
            </a:r>
          </a:p>
          <a:p>
            <a:pPr lvl="0"/>
            <a:endParaRPr lang="en-US" dirty="0" smtClean="0"/>
          </a:p>
          <a:p>
            <a:pPr lvl="0"/>
            <a:r>
              <a:rPr lang="en-US" dirty="0" smtClean="0"/>
              <a:t>Excludes:</a:t>
            </a:r>
          </a:p>
          <a:p>
            <a:pPr marL="171450" indent="-171450">
              <a:buFont typeface="Arial"/>
              <a:buChar char="•"/>
            </a:pPr>
            <a:r>
              <a:rPr lang="en-US" baseline="0" dirty="0" smtClean="0"/>
              <a:t>Children age 18+ at initial report</a:t>
            </a:r>
          </a:p>
          <a:p>
            <a:pPr marL="171450" indent="-171450">
              <a:buFont typeface="Arial"/>
              <a:buChar char="•"/>
            </a:pPr>
            <a:r>
              <a:rPr lang="en-US" baseline="0" dirty="0" smtClean="0"/>
              <a:t>Substantiated allegations occurring within 14 days of initial report</a:t>
            </a:r>
            <a:endParaRPr lang="en-US" dirty="0" smtClean="0"/>
          </a:p>
          <a:p>
            <a:pPr marL="0" marR="0" indent="0" algn="l" defTabSz="914400" rtl="0" eaLnBrk="1" fontAlgn="base" latinLnBrk="0" hangingPunct="1">
              <a:lnSpc>
                <a:spcPct val="100000"/>
              </a:lnSpc>
              <a:spcBef>
                <a:spcPct val="30000"/>
              </a:spcBef>
              <a:spcAft>
                <a:spcPct val="0"/>
              </a:spcAft>
              <a:buClrTx/>
              <a:buSzTx/>
              <a:buFont typeface="Arial"/>
              <a:buNone/>
              <a:tabLst/>
              <a:defRPr/>
            </a:pPr>
            <a:endParaRPr lang="en-US" sz="1200" b="0" dirty="0" smtClean="0"/>
          </a:p>
          <a:p>
            <a:pPr marL="0" marR="0" indent="0" algn="l" defTabSz="914400" rtl="0" eaLnBrk="1" fontAlgn="base" latinLnBrk="0" hangingPunct="1">
              <a:lnSpc>
                <a:spcPct val="100000"/>
              </a:lnSpc>
              <a:spcBef>
                <a:spcPct val="30000"/>
              </a:spcBef>
              <a:spcAft>
                <a:spcPct val="0"/>
              </a:spcAft>
              <a:buClrTx/>
              <a:buSzTx/>
              <a:buFont typeface="Arial"/>
              <a:buNone/>
              <a:tabLst/>
              <a:defRPr/>
            </a:pPr>
            <a:endParaRPr lang="en-US" b="1" dirty="0" smtClean="0"/>
          </a:p>
          <a:p>
            <a:r>
              <a:rPr lang="en-US" dirty="0" smtClean="0"/>
              <a:t>Child 1:</a:t>
            </a:r>
            <a:r>
              <a:rPr lang="en-US" baseline="0" dirty="0" smtClean="0"/>
              <a:t> 7 months, first substantiated allegation </a:t>
            </a:r>
            <a:r>
              <a:rPr lang="en-US" b="1" u="sng" baseline="0" dirty="0" smtClean="0"/>
              <a:t>prior</a:t>
            </a:r>
            <a:r>
              <a:rPr lang="en-US" baseline="0" dirty="0" smtClean="0"/>
              <a:t> to 12-month period</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2: 20 months, first substantiated allegation </a:t>
            </a:r>
            <a:r>
              <a:rPr lang="en-US" b="1" u="sng" baseline="0" dirty="0" smtClean="0"/>
              <a:t>during</a:t>
            </a:r>
            <a:r>
              <a:rPr lang="en-US" baseline="0" dirty="0" smtClean="0"/>
              <a:t> 12-month period, second substantiated allegation </a:t>
            </a:r>
            <a:r>
              <a:rPr lang="en-US" b="1" u="sng" baseline="0" dirty="0" smtClean="0"/>
              <a:t>after</a:t>
            </a:r>
            <a:r>
              <a:rPr lang="en-US" baseline="0" dirty="0" smtClean="0"/>
              <a:t> 12 months</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Child </a:t>
            </a:r>
            <a:r>
              <a:rPr lang="en-US" baseline="0" dirty="0" smtClean="0"/>
              <a:t>3: 17 months, first substantiated allegation </a:t>
            </a:r>
            <a:r>
              <a:rPr lang="en-US" b="1" u="sng" baseline="0" dirty="0" smtClean="0"/>
              <a:t>prior</a:t>
            </a:r>
            <a:r>
              <a:rPr lang="en-US" baseline="0" dirty="0" smtClean="0"/>
              <a:t> to 12-month period</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4: 9 months, first substantiated allegation </a:t>
            </a:r>
            <a:r>
              <a:rPr lang="en-US" b="1" u="sng" baseline="0" dirty="0" smtClean="0"/>
              <a:t>during</a:t>
            </a:r>
            <a:r>
              <a:rPr lang="en-US" baseline="0" dirty="0" smtClean="0"/>
              <a:t> 12-month period, second substantiated allegation </a:t>
            </a:r>
            <a:r>
              <a:rPr lang="en-US" b="1" u="sng" baseline="0" dirty="0" smtClean="0"/>
              <a:t>within</a:t>
            </a:r>
            <a:r>
              <a:rPr lang="en-US" baseline="0" dirty="0" smtClean="0"/>
              <a:t> 12 months</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Child 5: 4 months</a:t>
            </a:r>
            <a:r>
              <a:rPr lang="en-US" baseline="0" dirty="0" smtClean="0"/>
              <a:t>, first substantiated allegation </a:t>
            </a:r>
            <a:r>
              <a:rPr lang="en-US" b="1" u="sng" baseline="0" dirty="0" smtClean="0"/>
              <a:t>prior</a:t>
            </a:r>
            <a:r>
              <a:rPr lang="en-US" baseline="0" dirty="0" smtClean="0"/>
              <a:t> to 12-month period</a:t>
            </a:r>
          </a:p>
          <a:p>
            <a:r>
              <a:rPr lang="en-US" dirty="0" smtClean="0"/>
              <a:t>Child </a:t>
            </a:r>
            <a:r>
              <a:rPr lang="en-US" baseline="0" dirty="0" smtClean="0"/>
              <a:t>6: 20 months, first substantiated allegation </a:t>
            </a:r>
            <a:r>
              <a:rPr lang="en-US" b="1" u="sng" baseline="0" dirty="0" smtClean="0"/>
              <a:t>during</a:t>
            </a:r>
            <a:r>
              <a:rPr lang="en-US" baseline="0" dirty="0" smtClean="0"/>
              <a:t> 12-month period, no second allegation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Child </a:t>
            </a:r>
            <a:r>
              <a:rPr lang="en-US" baseline="0" dirty="0" smtClean="0"/>
              <a:t>7: 5 months, first substantiated allegation </a:t>
            </a:r>
            <a:r>
              <a:rPr lang="en-US" b="1" u="sng" baseline="0" dirty="0" smtClean="0"/>
              <a:t>during</a:t>
            </a:r>
            <a:r>
              <a:rPr lang="en-US" baseline="0" dirty="0" smtClean="0"/>
              <a:t> 12-month period, second substantiated allegation </a:t>
            </a:r>
            <a:r>
              <a:rPr lang="en-US" b="1" u="sng" baseline="0" dirty="0" smtClean="0"/>
              <a:t>within</a:t>
            </a:r>
            <a:r>
              <a:rPr lang="en-US" baseline="0" dirty="0" smtClean="0"/>
              <a:t> 12 months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8: 22 months, first substantiated allegation </a:t>
            </a:r>
            <a:r>
              <a:rPr lang="en-US" b="1" u="sng" baseline="0" dirty="0" smtClean="0"/>
              <a:t>during</a:t>
            </a:r>
            <a:r>
              <a:rPr lang="en-US" baseline="0" dirty="0" smtClean="0"/>
              <a:t> 12-month period, second substantiated allegation </a:t>
            </a:r>
            <a:r>
              <a:rPr lang="en-US" b="1" u="sng" baseline="0" dirty="0" smtClean="0"/>
              <a:t>after</a:t>
            </a:r>
            <a:r>
              <a:rPr lang="en-US" b="1" u="none" baseline="0" dirty="0" smtClean="0"/>
              <a:t> </a:t>
            </a:r>
            <a:r>
              <a:rPr lang="en-US" baseline="0" dirty="0" smtClean="0"/>
              <a:t>12 months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9: 2 months, first substantiated allegation </a:t>
            </a:r>
            <a:r>
              <a:rPr lang="en-US" b="1" u="sng" baseline="0" dirty="0" smtClean="0"/>
              <a:t>prior</a:t>
            </a:r>
            <a:r>
              <a:rPr lang="en-US" baseline="0" dirty="0" smtClean="0"/>
              <a:t> to 12-month period</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10: 7 months, first substantiated allegation </a:t>
            </a:r>
            <a:r>
              <a:rPr lang="en-US" b="1" u="sng" baseline="0" dirty="0" smtClean="0"/>
              <a:t>during</a:t>
            </a:r>
            <a:r>
              <a:rPr lang="en-US" baseline="0" dirty="0" smtClean="0"/>
              <a:t> 12-month period, second substantiated allegation </a:t>
            </a:r>
            <a:r>
              <a:rPr lang="en-US" b="1" u="sng" baseline="0" dirty="0" smtClean="0"/>
              <a:t>within</a:t>
            </a:r>
            <a:r>
              <a:rPr lang="en-US" baseline="0" dirty="0" smtClean="0"/>
              <a:t> 12 months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27</a:t>
            </a:fld>
            <a:endParaRPr lang="en-US" dirty="0"/>
          </a:p>
        </p:txBody>
      </p:sp>
    </p:spTree>
    <p:extLst>
      <p:ext uri="{BB962C8B-B14F-4D97-AF65-F5344CB8AC3E}">
        <p14:creationId xmlns:p14="http://schemas.microsoft.com/office/powerpoint/2010/main" val="3987804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*In the SIP (Probation)</a:t>
            </a:r>
          </a:p>
          <a:p>
            <a:pPr marL="0" indent="0">
              <a:buNone/>
            </a:pPr>
            <a:endParaRPr lang="en-US" b="1" dirty="0" smtClean="0"/>
          </a:p>
          <a:p>
            <a:pPr marL="0" indent="0">
              <a:buNone/>
            </a:pPr>
            <a:r>
              <a:rPr lang="en-US" b="1" dirty="0" smtClean="0"/>
              <a:t>P1: Of all children who enter foster care in a 12-month period, what percent discharged to permanency within 12 months of entering foster care?</a:t>
            </a:r>
            <a:endParaRPr lang="en-US" sz="2800" b="1" dirty="0" smtClean="0"/>
          </a:p>
          <a:p>
            <a:endParaRPr lang="en-US" sz="2800" dirty="0" smtClean="0"/>
          </a:p>
          <a:p>
            <a:r>
              <a:rPr lang="en-US" sz="2800" dirty="0" smtClean="0"/>
              <a:t>What’s changed from CFSR 2?</a:t>
            </a:r>
          </a:p>
          <a:p>
            <a:pPr lvl="1"/>
            <a:r>
              <a:rPr lang="en-US" sz="2400" dirty="0" smtClean="0"/>
              <a:t>Expanded definition of permanence includes reunification, adoption, or guardianship vs. reunification</a:t>
            </a:r>
            <a:r>
              <a:rPr lang="en-US" dirty="0" smtClean="0"/>
              <a:t> </a:t>
            </a:r>
            <a:r>
              <a:rPr lang="en-US" sz="2400" dirty="0" smtClean="0"/>
              <a:t>only</a:t>
            </a:r>
          </a:p>
          <a:p>
            <a:pPr lvl="1"/>
            <a:r>
              <a:rPr lang="en-US" sz="2400" dirty="0" smtClean="0"/>
              <a:t>Includes all children entering foster care during the year vs. just those who were removed for the first time</a:t>
            </a:r>
          </a:p>
          <a:p>
            <a:pPr lvl="1"/>
            <a:r>
              <a:rPr lang="en-US" sz="2400" dirty="0" smtClean="0"/>
              <a:t>Entry cohort window is 12 months vs. 6 months</a:t>
            </a:r>
          </a:p>
          <a:p>
            <a:pPr lvl="0"/>
            <a:endParaRPr lang="en-US" sz="2400" dirty="0" smtClean="0"/>
          </a:p>
          <a:p>
            <a:pPr lvl="0"/>
            <a:r>
              <a:rPr lang="en-US" sz="2400" dirty="0" smtClean="0"/>
              <a:t>Excluded:</a:t>
            </a:r>
          </a:p>
          <a:p>
            <a:pPr marL="171450" indent="-171450">
              <a:buFont typeface="Arial"/>
              <a:buChar char="•"/>
            </a:pPr>
            <a:r>
              <a:rPr lang="en-US" sz="2400" dirty="0" smtClean="0"/>
              <a:t>Children in care for less than 8 days</a:t>
            </a:r>
          </a:p>
          <a:p>
            <a:pPr marL="171450" indent="-171450">
              <a:buFont typeface="Arial"/>
              <a:buChar char="•"/>
            </a:pPr>
            <a:r>
              <a:rPr lang="en-US" sz="2400" dirty="0" smtClean="0"/>
              <a:t>Children entering care at</a:t>
            </a:r>
            <a:r>
              <a:rPr lang="en-US" sz="2400" baseline="0" dirty="0" smtClean="0"/>
              <a:t> age </a:t>
            </a:r>
            <a:r>
              <a:rPr lang="en-US" sz="2400" dirty="0" smtClean="0"/>
              <a:t>18+</a:t>
            </a:r>
          </a:p>
          <a:p>
            <a:pPr marL="171450" indent="-171450">
              <a:buFont typeface="Arial"/>
              <a:buChar char="•"/>
            </a:pPr>
            <a:endParaRPr lang="en-US" sz="2400" dirty="0" smtClean="0"/>
          </a:p>
          <a:p>
            <a:pPr marL="0" marR="0" lvl="0" indent="0" algn="l" defTabSz="914400" rtl="0" eaLnBrk="1" fontAlgn="base" latinLnBrk="0" hangingPunct="1">
              <a:lnSpc>
                <a:spcPct val="100000"/>
              </a:lnSpc>
              <a:spcBef>
                <a:spcPct val="30000"/>
              </a:spcBef>
              <a:spcAft>
                <a:spcPct val="0"/>
              </a:spcAft>
              <a:buClrTx/>
              <a:buSzTx/>
              <a:buFont typeface="Arial"/>
              <a:buNone/>
              <a:tabLst/>
              <a:defRPr/>
            </a:pPr>
            <a:r>
              <a:rPr lang="en-US" sz="2400" u="sng" dirty="0" smtClean="0">
                <a:solidFill>
                  <a:schemeClr val="bg1"/>
                </a:solidFill>
                <a:latin typeface="Times New Roman"/>
                <a:cs typeface="Times New Roman"/>
              </a:rPr>
              <a:t>Trial Home Visit (THV) Adjustment</a:t>
            </a:r>
            <a:r>
              <a:rPr lang="en-US" sz="2400" dirty="0" smtClean="0">
                <a:solidFill>
                  <a:schemeClr val="bg1"/>
                </a:solidFill>
                <a:latin typeface="Times New Roman"/>
                <a:cs typeface="Times New Roman"/>
              </a:rPr>
              <a:t>: Children who have a discharge to reunification that was preceded by a trial home visit will have their length of stay adjusted to be at the time of the entry to the THV plus 30 days…and THV +30 will be considered the date they exited to permanency, even if the actual episode ends later.</a:t>
            </a:r>
          </a:p>
          <a:p>
            <a:endParaRPr lang="en-US" dirty="0" smtClean="0"/>
          </a:p>
          <a:p>
            <a:r>
              <a:rPr lang="en-US" dirty="0" smtClean="0"/>
              <a:t>Child 1:</a:t>
            </a:r>
            <a:r>
              <a:rPr lang="en-US" baseline="0" dirty="0" smtClean="0"/>
              <a:t> 7 months, entered care </a:t>
            </a:r>
            <a:r>
              <a:rPr lang="en-US" b="1" u="sng" baseline="0" dirty="0" smtClean="0"/>
              <a:t>prior to</a:t>
            </a:r>
            <a:r>
              <a:rPr lang="en-US" baseline="0" dirty="0" smtClean="0"/>
              <a:t> 12-month period,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2: 2 months, entered care </a:t>
            </a:r>
            <a:r>
              <a:rPr lang="en-US" b="1" u="sng" baseline="0" dirty="0" smtClean="0"/>
              <a:t>during</a:t>
            </a:r>
            <a:r>
              <a:rPr lang="en-US" baseline="0" dirty="0" smtClean="0"/>
              <a:t> 12-month period, exit to reunification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Child </a:t>
            </a:r>
            <a:r>
              <a:rPr lang="en-US" baseline="0" dirty="0" smtClean="0"/>
              <a:t>3: 17 months, entered care </a:t>
            </a:r>
            <a:r>
              <a:rPr lang="en-US" b="1" u="sng" baseline="0" dirty="0" smtClean="0"/>
              <a:t>prior to</a:t>
            </a:r>
            <a:r>
              <a:rPr lang="en-US" baseline="0" dirty="0" smtClean="0"/>
              <a:t> 12-month period, exit to reunification, but </a:t>
            </a:r>
            <a:r>
              <a:rPr lang="en-US" b="1" u="sng" baseline="0" dirty="0" smtClean="0"/>
              <a:t>not within 12 months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4: 9 months, entered care </a:t>
            </a:r>
            <a:r>
              <a:rPr lang="en-US" b="1" u="sng" baseline="0" dirty="0" smtClean="0"/>
              <a:t>during </a:t>
            </a:r>
            <a:r>
              <a:rPr lang="en-US" baseline="0" dirty="0" smtClean="0"/>
              <a:t>12-month period, exit to guardianship</a:t>
            </a:r>
          </a:p>
          <a:p>
            <a:r>
              <a:rPr lang="en-US" dirty="0" smtClean="0"/>
              <a:t>Child 5: 4 months</a:t>
            </a:r>
            <a:r>
              <a:rPr lang="en-US" baseline="0" dirty="0" smtClean="0"/>
              <a:t>, entered care </a:t>
            </a:r>
            <a:r>
              <a:rPr lang="en-US" b="1" u="sng" baseline="0" dirty="0" smtClean="0"/>
              <a:t>prior to</a:t>
            </a:r>
            <a:r>
              <a:rPr lang="en-US" baseline="0" dirty="0" smtClean="0"/>
              <a:t> 12-month period, exit to reunification</a:t>
            </a:r>
          </a:p>
          <a:p>
            <a:r>
              <a:rPr lang="en-US" dirty="0" smtClean="0"/>
              <a:t>Child </a:t>
            </a:r>
            <a:r>
              <a:rPr lang="en-US" baseline="0" dirty="0" smtClean="0"/>
              <a:t>6: 20 months, entered care </a:t>
            </a:r>
            <a:r>
              <a:rPr lang="en-US" b="1" u="sng" baseline="0" dirty="0" smtClean="0"/>
              <a:t>during </a:t>
            </a:r>
            <a:r>
              <a:rPr lang="en-US" baseline="0" dirty="0" smtClean="0"/>
              <a:t>12-month period, no exit</a:t>
            </a:r>
          </a:p>
          <a:p>
            <a:r>
              <a:rPr lang="en-US" dirty="0" smtClean="0"/>
              <a:t>Child </a:t>
            </a:r>
            <a:r>
              <a:rPr lang="en-US" baseline="0" dirty="0" smtClean="0"/>
              <a:t>7: 5 months, entered care </a:t>
            </a:r>
            <a:r>
              <a:rPr lang="en-US" b="1" u="sng" baseline="0" dirty="0" smtClean="0"/>
              <a:t>during </a:t>
            </a:r>
            <a:r>
              <a:rPr lang="en-US" baseline="0" dirty="0" smtClean="0"/>
              <a:t>12-month period,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8: 17 months, entered care </a:t>
            </a:r>
            <a:r>
              <a:rPr lang="en-US" b="1" u="sng" baseline="0" dirty="0" smtClean="0"/>
              <a:t>during </a:t>
            </a:r>
            <a:r>
              <a:rPr lang="en-US" baseline="0" dirty="0" smtClean="0"/>
              <a:t>12-month period, exit to reunification, but </a:t>
            </a:r>
            <a:r>
              <a:rPr lang="en-US" b="1" u="sng" baseline="0" dirty="0" smtClean="0"/>
              <a:t>not within 12 months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9: 2 months, entered care </a:t>
            </a:r>
            <a:r>
              <a:rPr lang="en-US" b="1" u="sng" baseline="0" dirty="0" smtClean="0"/>
              <a:t>prior to </a:t>
            </a:r>
            <a:r>
              <a:rPr lang="en-US" baseline="0" dirty="0" smtClean="0"/>
              <a:t>12-month period,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10: 7 months, entered care </a:t>
            </a:r>
            <a:r>
              <a:rPr lang="en-US" b="1" u="sng" baseline="0" dirty="0" smtClean="0"/>
              <a:t>during </a:t>
            </a:r>
            <a:r>
              <a:rPr lang="en-US" baseline="0" dirty="0" smtClean="0"/>
              <a:t>12-month period,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30</a:t>
            </a:fld>
            <a:endParaRPr lang="en-US" dirty="0"/>
          </a:p>
        </p:txBody>
      </p:sp>
    </p:spTree>
    <p:extLst>
      <p:ext uri="{BB962C8B-B14F-4D97-AF65-F5344CB8AC3E}">
        <p14:creationId xmlns:p14="http://schemas.microsoft.com/office/powerpoint/2010/main" val="1879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data collected in the community, from other departments,</a:t>
            </a:r>
            <a:r>
              <a:rPr lang="en-US" baseline="0" dirty="0" smtClean="0"/>
              <a:t> and from our own analysts, t</a:t>
            </a:r>
            <a:r>
              <a:rPr lang="en-US" dirty="0" smtClean="0"/>
              <a:t>his is where managers and directors lay out their</a:t>
            </a:r>
            <a:r>
              <a:rPr lang="en-US" baseline="0" dirty="0" smtClean="0"/>
              <a:t> plans for improving child welfare performance in the county.  This is often a comprehensive analysis of the strengths and weaknesses in the county, and how to utilize the programs, services, and partnerships available to improve.  </a:t>
            </a:r>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5</a:t>
            </a:fld>
            <a:endParaRPr lang="en-US"/>
          </a:p>
        </p:txBody>
      </p:sp>
    </p:spTree>
    <p:extLst>
      <p:ext uri="{BB962C8B-B14F-4D97-AF65-F5344CB8AC3E}">
        <p14:creationId xmlns:p14="http://schemas.microsoft.com/office/powerpoint/2010/main" val="3646020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2400" b="1" dirty="0" smtClean="0">
                <a:solidFill>
                  <a:srgbClr val="BEAA64"/>
                </a:solidFill>
                <a:latin typeface="Times New Roman"/>
                <a:cs typeface="Times New Roman"/>
              </a:rPr>
              <a:t>P2:</a:t>
            </a:r>
            <a:r>
              <a:rPr lang="en-US" sz="2400" b="1" baseline="0" dirty="0" smtClean="0">
                <a:solidFill>
                  <a:srgbClr val="BEAA64"/>
                </a:solidFill>
                <a:latin typeface="Times New Roman"/>
                <a:cs typeface="Times New Roman"/>
              </a:rPr>
              <a:t> </a:t>
            </a:r>
            <a:r>
              <a:rPr lang="en-US" sz="2400" b="1" dirty="0" smtClean="0">
                <a:solidFill>
                  <a:srgbClr val="BEAA64"/>
                </a:solidFill>
                <a:latin typeface="Times New Roman"/>
                <a:cs typeface="Times New Roman"/>
              </a:rPr>
              <a:t>“Of all children in care on the first day of the 12-month period who had been in care between 12 and 23 months, what percent discharged to permanency within 12 months?”</a:t>
            </a:r>
            <a:endParaRPr lang="en-US" sz="2400" b="1" dirty="0" smtClean="0">
              <a:solidFill>
                <a:schemeClr val="bg1"/>
              </a:solidFill>
              <a:latin typeface="Times New Roman"/>
              <a:cs typeface="Times New Roman"/>
            </a:endParaRPr>
          </a:p>
          <a:p>
            <a:endParaRPr lang="en-US" dirty="0" smtClean="0"/>
          </a:p>
          <a:p>
            <a:r>
              <a:rPr lang="en-US" dirty="0" smtClean="0"/>
              <a:t>What’s changed from CFSR 2?</a:t>
            </a:r>
          </a:p>
          <a:p>
            <a:pPr lvl="1"/>
            <a:r>
              <a:rPr lang="en-US" dirty="0" smtClean="0"/>
              <a:t>P2</a:t>
            </a:r>
            <a:r>
              <a:rPr lang="en-US" baseline="0" dirty="0" smtClean="0"/>
              <a:t> is a n</a:t>
            </a:r>
            <a:r>
              <a:rPr lang="en-US" dirty="0" smtClean="0"/>
              <a:t>ew measure with an intermediate time period (between 12 and 23 months)</a:t>
            </a:r>
          </a:p>
          <a:p>
            <a:pPr lvl="0"/>
            <a:endParaRPr lang="en-US" dirty="0" smtClean="0"/>
          </a:p>
          <a:p>
            <a:pPr lvl="0"/>
            <a:r>
              <a:rPr lang="en-US" dirty="0" smtClean="0"/>
              <a:t>Excludes:</a:t>
            </a:r>
          </a:p>
          <a:p>
            <a:pPr marL="171450" indent="-171450">
              <a:buFont typeface="Arial"/>
              <a:buChar char="•"/>
            </a:pPr>
            <a:r>
              <a:rPr lang="en-US" baseline="0" dirty="0" smtClean="0"/>
              <a:t>Children who were age 18+ on the first day of the year</a:t>
            </a:r>
          </a:p>
          <a:p>
            <a:pPr marL="171450" indent="-171450">
              <a:buFont typeface="Arial"/>
              <a:buChar char="•"/>
            </a:pPr>
            <a:r>
              <a:rPr lang="en-US" baseline="0" dirty="0" smtClean="0"/>
              <a:t>No Trial Home Visit adjustment</a:t>
            </a:r>
          </a:p>
          <a:p>
            <a:endParaRPr lang="en-US" dirty="0" smtClean="0"/>
          </a:p>
          <a:p>
            <a:r>
              <a:rPr lang="en-US" dirty="0" smtClean="0"/>
              <a:t>Child 1:</a:t>
            </a:r>
            <a:r>
              <a:rPr lang="en-US" baseline="0" dirty="0" smtClean="0"/>
              <a:t> 	No time prior to first day, exit to reunification (7 months total)</a:t>
            </a:r>
          </a:p>
          <a:p>
            <a:r>
              <a:rPr lang="en-US" dirty="0" smtClean="0"/>
              <a:t>Child </a:t>
            </a:r>
            <a:r>
              <a:rPr lang="en-US" baseline="0" dirty="0" smtClean="0"/>
              <a:t>2: 	23 months prior to first day, no exit (more than 48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3: 	1 month prior to first day, exit to reunification (2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Child 4: 	36 months prior to first day, exit to adoption (46 months total)</a:t>
            </a:r>
          </a:p>
          <a:p>
            <a:r>
              <a:rPr lang="en-US" dirty="0" smtClean="0"/>
              <a:t>Child </a:t>
            </a:r>
            <a:r>
              <a:rPr lang="en-US" baseline="0" dirty="0" smtClean="0"/>
              <a:t>5: 	24 months prior to first day, </a:t>
            </a:r>
            <a:r>
              <a:rPr lang="en-US" i="0" baseline="0" dirty="0" smtClean="0"/>
              <a:t>exit</a:t>
            </a:r>
            <a:r>
              <a:rPr lang="en-US" baseline="0" dirty="0" smtClean="0"/>
              <a:t> to reunification (30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a:t>
            </a:r>
            <a:r>
              <a:rPr lang="en-US" baseline="0" dirty="0" smtClean="0"/>
              <a:t> 6: 	12 months prior to first day, exit to guardianship (14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Child 7: 	10 months prior to first day, no exit (37 months total)</a:t>
            </a:r>
          </a:p>
          <a:p>
            <a:r>
              <a:rPr lang="en-US" dirty="0" smtClean="0"/>
              <a:t>Child 8: 	14 months prior to the first day</a:t>
            </a:r>
            <a:r>
              <a:rPr lang="en-US" baseline="0" dirty="0" smtClean="0"/>
              <a:t>, exit to reunification (22 months total)</a:t>
            </a:r>
          </a:p>
          <a:p>
            <a:r>
              <a:rPr lang="en-US" baseline="0" dirty="0" smtClean="0"/>
              <a:t>Child 9: 	22 months prior to the first day, exit to guardianship (46 months total)</a:t>
            </a:r>
          </a:p>
          <a:p>
            <a:r>
              <a:rPr lang="en-US" dirty="0" smtClean="0"/>
              <a:t>Child </a:t>
            </a:r>
            <a:r>
              <a:rPr lang="en-US" baseline="0" dirty="0" smtClean="0"/>
              <a:t>10: 	18 months prior to the first day, exit to adoption (20 months total)</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Child 11:  	25 months prior to the first day, exit to adoption (38 months total)</a:t>
            </a:r>
          </a:p>
          <a:p>
            <a:r>
              <a:rPr lang="en-US" dirty="0" smtClean="0"/>
              <a:t>Child </a:t>
            </a:r>
            <a:r>
              <a:rPr lang="en-US" baseline="0" dirty="0" smtClean="0"/>
              <a:t>12: 	No time prior to first day, exit to reunification (6 months total)</a:t>
            </a:r>
          </a:p>
          <a:p>
            <a:r>
              <a:rPr lang="en-US" baseline="0" dirty="0" smtClean="0"/>
              <a:t>Child 13: 	27 months prior to the first day, exit to adoption (34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14: 	14 months prior to the first day, exit to reunification (18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15: 	No time prior to the first day, exit to reunification (2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Child 16:  	30 months prior to the first day, exit to guardianship (48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17: 	1 month prior to first day, exit to reunification (13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Child 18: 	6 months prior to the first day, exit to adoption (11 months total)</a:t>
            </a:r>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32</a:t>
            </a:fld>
            <a:endParaRPr lang="en-US" dirty="0"/>
          </a:p>
        </p:txBody>
      </p:sp>
    </p:spTree>
    <p:extLst>
      <p:ext uri="{BB962C8B-B14F-4D97-AF65-F5344CB8AC3E}">
        <p14:creationId xmlns:p14="http://schemas.microsoft.com/office/powerpoint/2010/main" val="249908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2400" b="1" dirty="0" smtClean="0">
                <a:solidFill>
                  <a:srgbClr val="BEAA64"/>
                </a:solidFill>
                <a:latin typeface="Times New Roman"/>
                <a:cs typeface="Times New Roman"/>
              </a:rPr>
              <a:t>P3: “Of all children in care on the first day of the 12-month period who had been in care for 24 months or more, what percent discharged to permanency within 12 months?”</a:t>
            </a:r>
            <a:endParaRPr lang="en-US" sz="2400" b="1" dirty="0" smtClean="0">
              <a:solidFill>
                <a:schemeClr val="bg1"/>
              </a:solidFill>
              <a:latin typeface="Times New Roman"/>
              <a:cs typeface="Times New Roman"/>
            </a:endParaRPr>
          </a:p>
          <a:p>
            <a:endParaRPr lang="en-US" dirty="0" smtClean="0"/>
          </a:p>
          <a:p>
            <a:pPr lvl="0"/>
            <a:r>
              <a:rPr lang="en-US" dirty="0" smtClean="0"/>
              <a:t>Excludes:</a:t>
            </a:r>
          </a:p>
          <a:p>
            <a:pPr marL="171450" indent="-171450">
              <a:buFont typeface="Arial"/>
              <a:buChar char="•"/>
            </a:pPr>
            <a:r>
              <a:rPr lang="en-US" baseline="0" dirty="0" smtClean="0"/>
              <a:t>Children who were age 18+ on the first day of the year</a:t>
            </a:r>
          </a:p>
          <a:p>
            <a:pPr marL="171450" indent="-171450">
              <a:buFont typeface="Arial"/>
              <a:buChar char="•"/>
            </a:pPr>
            <a:r>
              <a:rPr lang="en-US" baseline="0" dirty="0" smtClean="0"/>
              <a:t>No Trial Home Visit adjustment</a:t>
            </a:r>
          </a:p>
          <a:p>
            <a:endParaRPr lang="en-US" dirty="0" smtClean="0"/>
          </a:p>
          <a:p>
            <a:r>
              <a:rPr lang="en-US" dirty="0" smtClean="0"/>
              <a:t>Child 1:</a:t>
            </a:r>
            <a:r>
              <a:rPr lang="en-US" baseline="0" dirty="0" smtClean="0"/>
              <a:t> 	No time prior to first day, exit to reunification (7 months total)</a:t>
            </a:r>
          </a:p>
          <a:p>
            <a:r>
              <a:rPr lang="en-US" dirty="0" smtClean="0"/>
              <a:t>Child </a:t>
            </a:r>
            <a:r>
              <a:rPr lang="en-US" baseline="0" dirty="0" smtClean="0"/>
              <a:t>2: 	23 months prior to first day, no exit (more than 48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3: 	1 month prior to first day, exit to reunification (2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Child 4: 	36 months prior to first day, exit to adoption (46 months total)</a:t>
            </a:r>
          </a:p>
          <a:p>
            <a:r>
              <a:rPr lang="en-US" dirty="0" smtClean="0"/>
              <a:t>Child </a:t>
            </a:r>
            <a:r>
              <a:rPr lang="en-US" baseline="0" dirty="0" smtClean="0"/>
              <a:t>5: 	24 months prior to first day, </a:t>
            </a:r>
            <a:r>
              <a:rPr lang="en-US" i="0" baseline="0" dirty="0" smtClean="0"/>
              <a:t>exit</a:t>
            </a:r>
            <a:r>
              <a:rPr lang="en-US" baseline="0" dirty="0" smtClean="0"/>
              <a:t> to reunification (30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a:t>
            </a:r>
            <a:r>
              <a:rPr lang="en-US" baseline="0" dirty="0" smtClean="0"/>
              <a:t> 6: 	12 months prior to first day, exit to guardianship (14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Child 7: 	10 months prior to first day, no exit (37 months total)</a:t>
            </a:r>
          </a:p>
          <a:p>
            <a:r>
              <a:rPr lang="en-US" dirty="0" smtClean="0"/>
              <a:t>Child 8: 	14 months prior to the first day</a:t>
            </a:r>
            <a:r>
              <a:rPr lang="en-US" baseline="0" dirty="0" smtClean="0"/>
              <a:t>, exit to reunification (22 months total)</a:t>
            </a:r>
          </a:p>
          <a:p>
            <a:r>
              <a:rPr lang="en-US" baseline="0" dirty="0" smtClean="0"/>
              <a:t>Child 9: 	22 months prior to the first day, exit to guardianship (46 months total)</a:t>
            </a:r>
          </a:p>
          <a:p>
            <a:r>
              <a:rPr lang="en-US" dirty="0" smtClean="0"/>
              <a:t>Child </a:t>
            </a:r>
            <a:r>
              <a:rPr lang="en-US" baseline="0" dirty="0" smtClean="0"/>
              <a:t>10: 	18 months prior to the first day, exit to adoption (20 months total)</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Child 11:  	25 months prior to the first day, exit to adoption (38 months total)</a:t>
            </a:r>
          </a:p>
          <a:p>
            <a:r>
              <a:rPr lang="en-US" dirty="0" smtClean="0"/>
              <a:t>Child </a:t>
            </a:r>
            <a:r>
              <a:rPr lang="en-US" baseline="0" dirty="0" smtClean="0"/>
              <a:t>12: 	No time prior to first day, exit to reunification (6 months total)</a:t>
            </a:r>
          </a:p>
          <a:p>
            <a:r>
              <a:rPr lang="en-US" baseline="0" dirty="0" smtClean="0"/>
              <a:t>Child 13: 	27 months prior to the first day, exit to adoption (34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14: 	14 months prior to the first day, exit to reunification (18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15: 	No time prior to the first day, exit to reunification (2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Child 16:  	30 months prior to the first day, exit to guardianship (48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17: 	1 month prior to first day, exit to reunification (13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Child 18: 	6 months prior to the first day, exit to adoption (11 months total)</a:t>
            </a:r>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33</a:t>
            </a:fld>
            <a:endParaRPr lang="en-US" dirty="0"/>
          </a:p>
        </p:txBody>
      </p:sp>
    </p:spTree>
    <p:extLst>
      <p:ext uri="{BB962C8B-B14F-4D97-AF65-F5344CB8AC3E}">
        <p14:creationId xmlns:p14="http://schemas.microsoft.com/office/powerpoint/2010/main" val="406967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*In the SIP (CW)</a:t>
            </a:r>
          </a:p>
          <a:p>
            <a:pPr marL="0" indent="0">
              <a:buNone/>
            </a:pPr>
            <a:endParaRPr lang="en-US" b="1" dirty="0" smtClean="0"/>
          </a:p>
          <a:p>
            <a:pPr marL="0" indent="0">
              <a:buNone/>
            </a:pPr>
            <a:r>
              <a:rPr lang="en-US" b="1" dirty="0" smtClean="0"/>
              <a:t>P4:</a:t>
            </a:r>
            <a:r>
              <a:rPr lang="en-US" b="1" baseline="0" dirty="0" smtClean="0"/>
              <a:t> </a:t>
            </a:r>
            <a:r>
              <a:rPr lang="en-US" b="1" dirty="0" smtClean="0"/>
              <a:t>Of all children who enter foster care in a 12- month period and are discharged within 12 months to reunification or guardianship, what percent re-entered foster care within 12 months of their date of discharge?</a:t>
            </a:r>
          </a:p>
          <a:p>
            <a:endParaRPr lang="en-US" dirty="0" smtClean="0"/>
          </a:p>
          <a:p>
            <a:r>
              <a:rPr lang="en-US" dirty="0" smtClean="0"/>
              <a:t>What’s changed from CFSR 2?</a:t>
            </a:r>
          </a:p>
          <a:p>
            <a:pPr lvl="1"/>
            <a:r>
              <a:rPr lang="en-US" dirty="0" smtClean="0"/>
              <a:t>Entry cohort (denominator includes all children who enter care during the year and exit within 12 months) vs. all children who exit during the year </a:t>
            </a:r>
          </a:p>
          <a:p>
            <a:pPr lvl="1"/>
            <a:r>
              <a:rPr lang="en-US" dirty="0" smtClean="0"/>
              <a:t>Includes exits to reunification and guardianship vs. reunification only</a:t>
            </a:r>
          </a:p>
          <a:p>
            <a:pPr lvl="0"/>
            <a:endParaRPr lang="en-US" dirty="0" smtClean="0"/>
          </a:p>
          <a:p>
            <a:pPr lvl="0"/>
            <a:r>
              <a:rPr lang="en-US" dirty="0" smtClean="0"/>
              <a:t>Excluded:</a:t>
            </a:r>
          </a:p>
          <a:p>
            <a:pPr marL="171450" indent="-171450">
              <a:buFont typeface="Arial"/>
              <a:buChar char="•"/>
            </a:pPr>
            <a:r>
              <a:rPr lang="en-US" sz="1200" dirty="0" smtClean="0"/>
              <a:t>Children in care for less than 8 days</a:t>
            </a:r>
          </a:p>
          <a:p>
            <a:pPr marL="171450" indent="-171450">
              <a:buFont typeface="Arial"/>
              <a:buChar char="•"/>
            </a:pPr>
            <a:r>
              <a:rPr lang="en-US" sz="1200" dirty="0" smtClean="0"/>
              <a:t>Children entering</a:t>
            </a:r>
            <a:r>
              <a:rPr lang="en-US" sz="1200" baseline="0" dirty="0" smtClean="0"/>
              <a:t> or exiting</a:t>
            </a:r>
            <a:r>
              <a:rPr lang="en-US" sz="1200" dirty="0" smtClean="0"/>
              <a:t> care at</a:t>
            </a:r>
            <a:r>
              <a:rPr lang="en-US" sz="1200" baseline="0" dirty="0" smtClean="0"/>
              <a:t> age </a:t>
            </a:r>
            <a:r>
              <a:rPr lang="en-US" sz="1200" dirty="0" smtClean="0"/>
              <a:t>18+</a:t>
            </a:r>
          </a:p>
          <a:p>
            <a:pPr marL="0" marR="0" indent="0" algn="l" defTabSz="914400" rtl="0" eaLnBrk="0" fontAlgn="base" latinLnBrk="0" hangingPunct="0">
              <a:lnSpc>
                <a:spcPct val="100000"/>
              </a:lnSpc>
              <a:spcBef>
                <a:spcPct val="30000"/>
              </a:spcBef>
              <a:spcAft>
                <a:spcPct val="0"/>
              </a:spcAft>
              <a:buClrTx/>
              <a:buSzTx/>
              <a:buFont typeface="Arial"/>
              <a:buNone/>
              <a:tabLst/>
              <a:defRPr/>
            </a:pPr>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a:buNone/>
              <a:tabLst/>
              <a:defRPr/>
            </a:pPr>
            <a:r>
              <a:rPr lang="en-US" sz="1200" kern="1200" dirty="0" smtClean="0">
                <a:solidFill>
                  <a:schemeClr val="tx1"/>
                </a:solidFill>
                <a:effectLst/>
                <a:latin typeface="Arial" charset="0"/>
                <a:ea typeface="+mn-ea"/>
                <a:cs typeface="+mn-cs"/>
              </a:rPr>
              <a:t>Note:</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kern="1200" dirty="0" smtClean="0">
                <a:solidFill>
                  <a:schemeClr val="tx1"/>
                </a:solidFill>
                <a:effectLst/>
                <a:latin typeface="Arial" charset="0"/>
                <a:ea typeface="+mn-ea"/>
                <a:cs typeface="+mn-cs"/>
              </a:rPr>
              <a:t>If a child has multiple re-entries to foster care within 12 months of their discharge, only the first re-entry is selected. </a:t>
            </a:r>
            <a:endParaRPr lang="en-US" dirty="0" smtClean="0"/>
          </a:p>
          <a:p>
            <a:endParaRPr lang="en-US" dirty="0" smtClean="0"/>
          </a:p>
          <a:p>
            <a:r>
              <a:rPr lang="en-US" dirty="0" smtClean="0"/>
              <a:t>Child 1:</a:t>
            </a:r>
            <a:r>
              <a:rPr lang="en-US" baseline="0" dirty="0" smtClean="0"/>
              <a:t> 7 months, entered care </a:t>
            </a:r>
            <a:r>
              <a:rPr lang="en-US" b="1" u="sng" baseline="0" dirty="0" smtClean="0"/>
              <a:t>prior to</a:t>
            </a:r>
            <a:r>
              <a:rPr lang="en-US" baseline="0" dirty="0" smtClean="0"/>
              <a:t> 12-month period,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2: 2 months, entered care </a:t>
            </a:r>
            <a:r>
              <a:rPr lang="en-US" b="1" u="sng" baseline="0" dirty="0" smtClean="0"/>
              <a:t>during</a:t>
            </a:r>
            <a:r>
              <a:rPr lang="en-US" baseline="0" dirty="0" smtClean="0"/>
              <a:t> 12-month period, exit to reunification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Child </a:t>
            </a:r>
            <a:r>
              <a:rPr lang="en-US" baseline="0" dirty="0" smtClean="0"/>
              <a:t>3: 17 months, entered care </a:t>
            </a:r>
            <a:r>
              <a:rPr lang="en-US" b="1" u="sng" baseline="0" dirty="0" smtClean="0"/>
              <a:t>prior to</a:t>
            </a:r>
            <a:r>
              <a:rPr lang="en-US" baseline="0" dirty="0" smtClean="0"/>
              <a:t> 12-month period, exit to reunification, but </a:t>
            </a:r>
            <a:r>
              <a:rPr lang="en-US" b="1" u="sng" baseline="0" dirty="0" smtClean="0"/>
              <a:t>not within 12 months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4: 9 months, entered care </a:t>
            </a:r>
            <a:r>
              <a:rPr lang="en-US" b="1" u="sng" baseline="0" dirty="0" smtClean="0"/>
              <a:t>during </a:t>
            </a:r>
            <a:r>
              <a:rPr lang="en-US" baseline="0" dirty="0" smtClean="0"/>
              <a:t>12-month period, exit to guardianship</a:t>
            </a:r>
          </a:p>
          <a:p>
            <a:r>
              <a:rPr lang="en-US" dirty="0" smtClean="0"/>
              <a:t>Child 5: 4 months</a:t>
            </a:r>
            <a:r>
              <a:rPr lang="en-US" baseline="0" dirty="0" smtClean="0"/>
              <a:t>, entered care </a:t>
            </a:r>
            <a:r>
              <a:rPr lang="en-US" b="1" u="sng" baseline="0" dirty="0" smtClean="0"/>
              <a:t>prior to</a:t>
            </a:r>
            <a:r>
              <a:rPr lang="en-US" baseline="0" dirty="0" smtClean="0"/>
              <a:t> 12-month period, exit to reunification</a:t>
            </a:r>
          </a:p>
          <a:p>
            <a:r>
              <a:rPr lang="en-US" dirty="0" smtClean="0"/>
              <a:t>Child </a:t>
            </a:r>
            <a:r>
              <a:rPr lang="en-US" baseline="0" dirty="0" smtClean="0"/>
              <a:t>6: 20 months, entered care </a:t>
            </a:r>
            <a:r>
              <a:rPr lang="en-US" b="1" u="sng" baseline="0" dirty="0" smtClean="0"/>
              <a:t>during </a:t>
            </a:r>
            <a:r>
              <a:rPr lang="en-US" baseline="0" dirty="0" smtClean="0"/>
              <a:t>12-month period, no exit</a:t>
            </a:r>
          </a:p>
          <a:p>
            <a:r>
              <a:rPr lang="en-US" dirty="0" smtClean="0"/>
              <a:t>Child </a:t>
            </a:r>
            <a:r>
              <a:rPr lang="en-US" baseline="0" dirty="0" smtClean="0"/>
              <a:t>7: 5 months, entered care </a:t>
            </a:r>
            <a:r>
              <a:rPr lang="en-US" b="1" u="sng" baseline="0" dirty="0" smtClean="0"/>
              <a:t>during </a:t>
            </a:r>
            <a:r>
              <a:rPr lang="en-US" baseline="0" dirty="0" smtClean="0"/>
              <a:t>12-month period,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8: 17 months, entered care </a:t>
            </a:r>
            <a:r>
              <a:rPr lang="en-US" b="1" u="sng" baseline="0" dirty="0" smtClean="0"/>
              <a:t>during </a:t>
            </a:r>
            <a:r>
              <a:rPr lang="en-US" baseline="0" dirty="0" smtClean="0"/>
              <a:t>12-month period, exit to reunification, but </a:t>
            </a:r>
            <a:r>
              <a:rPr lang="en-US" b="1" u="sng" baseline="0" dirty="0" smtClean="0"/>
              <a:t>not within 12 months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9: 2 months, entered care </a:t>
            </a:r>
            <a:r>
              <a:rPr lang="en-US" b="1" u="sng" baseline="0" dirty="0" smtClean="0"/>
              <a:t>prior to </a:t>
            </a:r>
            <a:r>
              <a:rPr lang="en-US" baseline="0" dirty="0" smtClean="0"/>
              <a:t>12-month period,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10: 7 months, entered care </a:t>
            </a:r>
            <a:r>
              <a:rPr lang="en-US" b="1" u="sng" baseline="0" dirty="0" smtClean="0"/>
              <a:t>during </a:t>
            </a:r>
            <a:r>
              <a:rPr lang="en-US" baseline="0" dirty="0" smtClean="0"/>
              <a:t>12-month period,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34</a:t>
            </a:fld>
            <a:endParaRPr lang="en-US" dirty="0"/>
          </a:p>
        </p:txBody>
      </p:sp>
    </p:spTree>
    <p:extLst>
      <p:ext uri="{BB962C8B-B14F-4D97-AF65-F5344CB8AC3E}">
        <p14:creationId xmlns:p14="http://schemas.microsoft.com/office/powerpoint/2010/main" val="4197790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*In</a:t>
            </a:r>
            <a:r>
              <a:rPr lang="en-US" b="1" baseline="0" dirty="0" smtClean="0"/>
              <a:t> the SIP (CW)</a:t>
            </a:r>
          </a:p>
          <a:p>
            <a:pPr marL="0" indent="0">
              <a:buNone/>
            </a:pPr>
            <a:endParaRPr lang="en-US" b="1" dirty="0" smtClean="0"/>
          </a:p>
          <a:p>
            <a:pPr marL="0" indent="0">
              <a:buNone/>
            </a:pPr>
            <a:r>
              <a:rPr lang="en-US" b="1" dirty="0" smtClean="0"/>
              <a:t>P5: Of all children who enter foster care in a 12- month period, what is the rate of placement moves per day of foster care?</a:t>
            </a:r>
          </a:p>
          <a:p>
            <a:endParaRPr lang="en-US" dirty="0" smtClean="0"/>
          </a:p>
          <a:p>
            <a:r>
              <a:rPr lang="en-US" dirty="0" smtClean="0"/>
              <a:t>What’s changed?</a:t>
            </a:r>
          </a:p>
          <a:p>
            <a:pPr lvl="1"/>
            <a:r>
              <a:rPr lang="en-US" dirty="0" smtClean="0"/>
              <a:t>Entry cohort vs. all children in care for less than 12 months</a:t>
            </a:r>
          </a:p>
          <a:p>
            <a:pPr lvl="1"/>
            <a:r>
              <a:rPr lang="en-US" dirty="0" smtClean="0"/>
              <a:t>Controls for time in care by constructing a moves/placement day vs. the number of moves per child</a:t>
            </a:r>
          </a:p>
          <a:p>
            <a:pPr lvl="1"/>
            <a:r>
              <a:rPr lang="en-US" dirty="0" smtClean="0"/>
              <a:t>Accurately accounts for actual number of moves vs. the prior “2 or more” indicator</a:t>
            </a:r>
          </a:p>
          <a:p>
            <a:endParaRPr lang="en-US" dirty="0" smtClean="0"/>
          </a:p>
          <a:p>
            <a:r>
              <a:rPr lang="en-US" dirty="0" smtClean="0"/>
              <a:t>Excluded:</a:t>
            </a:r>
          </a:p>
          <a:p>
            <a:pPr marL="171450" indent="-171450">
              <a:buFont typeface="Arial"/>
              <a:buChar char="•"/>
            </a:pPr>
            <a:r>
              <a:rPr lang="en-US" sz="1200" dirty="0" smtClean="0"/>
              <a:t>Children in care for less than 8 days</a:t>
            </a:r>
          </a:p>
          <a:p>
            <a:pPr marL="171450" indent="-171450">
              <a:buFont typeface="Arial"/>
              <a:buChar char="•"/>
            </a:pPr>
            <a:r>
              <a:rPr lang="en-US" sz="1200" dirty="0" smtClean="0"/>
              <a:t>Children entering</a:t>
            </a:r>
            <a:r>
              <a:rPr lang="en-US" sz="1200" baseline="0" dirty="0" smtClean="0"/>
              <a:t> or exiting</a:t>
            </a:r>
            <a:r>
              <a:rPr lang="en-US" sz="1200" dirty="0" smtClean="0"/>
              <a:t> care at</a:t>
            </a:r>
            <a:r>
              <a:rPr lang="en-US" sz="1200" baseline="0" dirty="0" smtClean="0"/>
              <a:t> age </a:t>
            </a:r>
            <a:r>
              <a:rPr lang="en-US" sz="1200" dirty="0" smtClean="0"/>
              <a:t>18+</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Note:</a:t>
            </a:r>
          </a:p>
          <a:p>
            <a:pPr marL="171450" indent="-171450">
              <a:buFont typeface="Arial"/>
              <a:buChar char="•"/>
            </a:pPr>
            <a:r>
              <a:rPr lang="en-US" sz="1200" kern="1200" dirty="0" smtClean="0">
                <a:solidFill>
                  <a:schemeClr val="tx1"/>
                </a:solidFill>
                <a:effectLst/>
                <a:latin typeface="Arial" charset="0"/>
                <a:ea typeface="+mn-ea"/>
                <a:cs typeface="+mn-cs"/>
              </a:rPr>
              <a:t>The initial removal from home (and into foster care) is not counted as a placement move. </a:t>
            </a:r>
            <a:endParaRPr lang="en-US" dirty="0" smtClean="0"/>
          </a:p>
          <a:p>
            <a:endParaRPr lang="en-US" b="1"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36</a:t>
            </a:fld>
            <a:endParaRPr lang="en-US" dirty="0"/>
          </a:p>
        </p:txBody>
      </p:sp>
    </p:spTree>
    <p:extLst>
      <p:ext uri="{BB962C8B-B14F-4D97-AF65-F5344CB8AC3E}">
        <p14:creationId xmlns:p14="http://schemas.microsoft.com/office/powerpoint/2010/main" val="4067542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a:t>
            </a:r>
            <a:r>
              <a:rPr lang="en-US" b="1" baseline="0" dirty="0" smtClean="0"/>
              <a:t> the SIP</a:t>
            </a:r>
            <a:endParaRPr lang="en-US" b="1"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41</a:t>
            </a:fld>
            <a:endParaRPr lang="en-US"/>
          </a:p>
        </p:txBody>
      </p:sp>
    </p:spTree>
    <p:extLst>
      <p:ext uri="{BB962C8B-B14F-4D97-AF65-F5344CB8AC3E}">
        <p14:creationId xmlns:p14="http://schemas.microsoft.com/office/powerpoint/2010/main" val="699029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 using actual page navigation</a:t>
            </a:r>
            <a:r>
              <a:rPr lang="en-US" baseline="0" dirty="0" smtClean="0"/>
              <a:t> on website</a:t>
            </a:r>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45</a:t>
            </a:fld>
            <a:endParaRPr lang="en-US"/>
          </a:p>
        </p:txBody>
      </p:sp>
    </p:spTree>
    <p:extLst>
      <p:ext uri="{BB962C8B-B14F-4D97-AF65-F5344CB8AC3E}">
        <p14:creationId xmlns:p14="http://schemas.microsoft.com/office/powerpoint/2010/main" val="4248350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http://cssr.berkeley.edu/ucb_childwelfare/ReportDefault.aspx</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Demo using actual page navigation</a:t>
            </a:r>
            <a:r>
              <a:rPr lang="en-US" baseline="0" dirty="0" smtClean="0"/>
              <a:t> on website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46</a:t>
            </a:fld>
            <a:endParaRPr lang="en-US"/>
          </a:p>
        </p:txBody>
      </p:sp>
    </p:spTree>
    <p:extLst>
      <p:ext uri="{BB962C8B-B14F-4D97-AF65-F5344CB8AC3E}">
        <p14:creationId xmlns:p14="http://schemas.microsoft.com/office/powerpoint/2010/main" val="1935821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http://cssr.berkeley.edu/ucb_childwelfare/ReportDefault.aspx</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Demo using actual page navigation</a:t>
            </a:r>
            <a:r>
              <a:rPr lang="en-US" baseline="0" dirty="0" smtClean="0"/>
              <a:t> on website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47</a:t>
            </a:fld>
            <a:endParaRPr lang="en-US"/>
          </a:p>
        </p:txBody>
      </p:sp>
    </p:spTree>
    <p:extLst>
      <p:ext uri="{BB962C8B-B14F-4D97-AF65-F5344CB8AC3E}">
        <p14:creationId xmlns:p14="http://schemas.microsoft.com/office/powerpoint/2010/main" val="7374058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http://cssr.berkeley.edu/ucb_childwelfare/ReportDefault.aspx</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Demo using actual page navigation</a:t>
            </a:r>
            <a:r>
              <a:rPr lang="en-US" baseline="0" dirty="0" smtClean="0"/>
              <a:t> on website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48</a:t>
            </a:fld>
            <a:endParaRPr lang="en-US"/>
          </a:p>
        </p:txBody>
      </p:sp>
    </p:spTree>
    <p:extLst>
      <p:ext uri="{BB962C8B-B14F-4D97-AF65-F5344CB8AC3E}">
        <p14:creationId xmlns:p14="http://schemas.microsoft.com/office/powerpoint/2010/main" val="3910927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Demo using actual page navigation</a:t>
            </a:r>
            <a:r>
              <a:rPr lang="en-US" baseline="0" dirty="0" smtClean="0"/>
              <a:t> on website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49</a:t>
            </a:fld>
            <a:endParaRPr lang="en-US"/>
          </a:p>
        </p:txBody>
      </p:sp>
    </p:spTree>
    <p:extLst>
      <p:ext uri="{BB962C8B-B14F-4D97-AF65-F5344CB8AC3E}">
        <p14:creationId xmlns:p14="http://schemas.microsoft.com/office/powerpoint/2010/main" val="2059876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where we</a:t>
            </a:r>
            <a:r>
              <a:rPr lang="en-US" baseline="0" dirty="0" smtClean="0"/>
              <a:t> get an understanding of how we are doing.  Using guidance from ACS, we focus on certain specific measures, listen to the experiences of the children, families, and caregivers in our community, and track our progress using the UC Berkeley website and our internal staff of analysts.</a:t>
            </a:r>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6</a:t>
            </a:fld>
            <a:endParaRPr lang="en-US"/>
          </a:p>
        </p:txBody>
      </p:sp>
    </p:spTree>
    <p:extLst>
      <p:ext uri="{BB962C8B-B14F-4D97-AF65-F5344CB8AC3E}">
        <p14:creationId xmlns:p14="http://schemas.microsoft.com/office/powerpoint/2010/main" val="31323352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52</a:t>
            </a:fld>
            <a:endParaRPr lang="en-US"/>
          </a:p>
        </p:txBody>
      </p:sp>
    </p:spTree>
    <p:extLst>
      <p:ext uri="{BB962C8B-B14F-4D97-AF65-F5344CB8AC3E}">
        <p14:creationId xmlns:p14="http://schemas.microsoft.com/office/powerpoint/2010/main" val="3887208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55</a:t>
            </a:fld>
            <a:endParaRPr lang="en-US" dirty="0"/>
          </a:p>
        </p:txBody>
      </p:sp>
    </p:spTree>
    <p:extLst>
      <p:ext uri="{BB962C8B-B14F-4D97-AF65-F5344CB8AC3E}">
        <p14:creationId xmlns:p14="http://schemas.microsoft.com/office/powerpoint/2010/main" val="478689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Demo using actual page navigation</a:t>
            </a:r>
            <a:r>
              <a:rPr lang="en-US" baseline="0" dirty="0" smtClean="0"/>
              <a:t> on website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Includes Office, Unit, Caseload</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56</a:t>
            </a:fld>
            <a:endParaRPr lang="en-US" dirty="0"/>
          </a:p>
        </p:txBody>
      </p:sp>
    </p:spTree>
    <p:extLst>
      <p:ext uri="{BB962C8B-B14F-4D97-AF65-F5344CB8AC3E}">
        <p14:creationId xmlns:p14="http://schemas.microsoft.com/office/powerpoint/2010/main" val="1597718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Demo using actual page navigation</a:t>
            </a:r>
            <a:r>
              <a:rPr lang="en-US" baseline="0" dirty="0" smtClean="0"/>
              <a:t> on website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Depending on the report, may include Service Component, Age, Ethnicity, Gender, Placement Type, Years in Placement, etc.</a:t>
            </a:r>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57</a:t>
            </a:fld>
            <a:endParaRPr lang="en-US" dirty="0"/>
          </a:p>
        </p:txBody>
      </p:sp>
    </p:spTree>
    <p:extLst>
      <p:ext uri="{BB962C8B-B14F-4D97-AF65-F5344CB8AC3E}">
        <p14:creationId xmlns:p14="http://schemas.microsoft.com/office/powerpoint/2010/main" val="25826294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Demo using actual page navigation</a:t>
            </a:r>
            <a:r>
              <a:rPr lang="en-US" baseline="0" dirty="0" smtClean="0"/>
              <a:t> on website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58</a:t>
            </a:fld>
            <a:endParaRPr lang="en-US" dirty="0"/>
          </a:p>
        </p:txBody>
      </p:sp>
    </p:spTree>
    <p:extLst>
      <p:ext uri="{BB962C8B-B14F-4D97-AF65-F5344CB8AC3E}">
        <p14:creationId xmlns:p14="http://schemas.microsoft.com/office/powerpoint/2010/main" val="34756488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Demo using actual page navigation</a:t>
            </a:r>
            <a:r>
              <a:rPr lang="en-US" baseline="0" dirty="0" smtClean="0"/>
              <a:t> on website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u="sng" baseline="0" dirty="0" smtClean="0"/>
              <a:t>Note</a:t>
            </a:r>
            <a:r>
              <a:rPr lang="en-US" baseline="0" dirty="0" smtClean="0"/>
              <a:t>: Make sure that you set your filters &amp; subsets first!</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59</a:t>
            </a:fld>
            <a:endParaRPr lang="en-US" dirty="0"/>
          </a:p>
        </p:txBody>
      </p:sp>
    </p:spTree>
    <p:extLst>
      <p:ext uri="{BB962C8B-B14F-4D97-AF65-F5344CB8AC3E}">
        <p14:creationId xmlns:p14="http://schemas.microsoft.com/office/powerpoint/2010/main" val="23114016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will split the </a:t>
            </a:r>
            <a:r>
              <a:rPr lang="en-US" baseline="0" dirty="0" err="1" smtClean="0"/>
              <a:t>SafeMeasures</a:t>
            </a:r>
            <a:r>
              <a:rPr lang="en-US" baseline="0" dirty="0" smtClean="0"/>
              <a:t> portion of this training into two sections: (1) A review of Features, (2) A review of Lists</a:t>
            </a:r>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60</a:t>
            </a:fld>
            <a:endParaRPr lang="en-US"/>
          </a:p>
        </p:txBody>
      </p:sp>
    </p:spTree>
    <p:extLst>
      <p:ext uri="{BB962C8B-B14F-4D97-AF65-F5344CB8AC3E}">
        <p14:creationId xmlns:p14="http://schemas.microsoft.com/office/powerpoint/2010/main" val="22027470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Demo using actual page navigation</a:t>
            </a:r>
            <a:r>
              <a:rPr lang="en-US" baseline="0" dirty="0" smtClean="0"/>
              <a:t> on website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61</a:t>
            </a:fld>
            <a:endParaRPr lang="en-US"/>
          </a:p>
        </p:txBody>
      </p:sp>
    </p:spTree>
    <p:extLst>
      <p:ext uri="{BB962C8B-B14F-4D97-AF65-F5344CB8AC3E}">
        <p14:creationId xmlns:p14="http://schemas.microsoft.com/office/powerpoint/2010/main" val="17615248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My Favorites</a:t>
            </a:r>
            <a:r>
              <a:rPr lang="en-US" u="none" baseline="0" dirty="0" smtClean="0"/>
              <a:t>: </a:t>
            </a:r>
            <a:r>
              <a:rPr lang="en-US" baseline="0" dirty="0" smtClean="0"/>
              <a:t>Reports selected by </a:t>
            </a:r>
            <a:r>
              <a:rPr lang="en-US" u="sng" baseline="0" dirty="0" smtClean="0"/>
              <a:t>you</a:t>
            </a:r>
            <a:r>
              <a:rPr lang="en-US" baseline="0" dirty="0" smtClean="0"/>
              <a:t> for revisiting – These reports can be filtered, or subsets selected to help you focus specifically on the children you are interested in.</a:t>
            </a:r>
            <a:endParaRPr lang="en-US" dirty="0" smtClean="0"/>
          </a:p>
          <a:p>
            <a:endParaRPr lang="en-US" baseline="0" dirty="0" smtClean="0"/>
          </a:p>
          <a:p>
            <a:r>
              <a:rPr lang="en-US" u="sng" baseline="0" dirty="0" smtClean="0"/>
              <a:t>My Alerts</a:t>
            </a:r>
            <a:r>
              <a:rPr lang="en-US" u="none" baseline="0" dirty="0" smtClean="0"/>
              <a:t>: </a:t>
            </a:r>
            <a:r>
              <a:rPr lang="en-US" baseline="0" dirty="0" smtClean="0"/>
              <a:t>Specifically tailored reports created to highlight problem areas</a:t>
            </a:r>
          </a:p>
          <a:p>
            <a:endParaRPr lang="en-US" baseline="0" dirty="0" smtClean="0"/>
          </a:p>
          <a:p>
            <a:r>
              <a:rPr lang="en-US" u="sng" baseline="0" dirty="0" smtClean="0"/>
              <a:t>Recommended Pages</a:t>
            </a:r>
            <a:r>
              <a:rPr lang="en-US" u="none" baseline="0" dirty="0" smtClean="0"/>
              <a:t>: </a:t>
            </a:r>
            <a:r>
              <a:rPr lang="en-US" baseline="0" dirty="0" smtClean="0"/>
              <a:t>Pages recommended to you based on previous activity and County Measures</a:t>
            </a:r>
          </a:p>
          <a:p>
            <a:endParaRPr lang="en-US" baseline="0" dirty="0" smtClean="0"/>
          </a:p>
          <a:p>
            <a:r>
              <a:rPr lang="en-US" u="sng" baseline="0" dirty="0" smtClean="0"/>
              <a:t>Recently Visited Pages</a:t>
            </a:r>
            <a:endParaRPr lang="en-US" u="sng"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62</a:t>
            </a:fld>
            <a:endParaRPr lang="en-US"/>
          </a:p>
        </p:txBody>
      </p:sp>
    </p:spTree>
    <p:extLst>
      <p:ext uri="{BB962C8B-B14F-4D97-AF65-F5344CB8AC3E}">
        <p14:creationId xmlns:p14="http://schemas.microsoft.com/office/powerpoint/2010/main" val="1616964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baseline="0" dirty="0" smtClean="0"/>
              <a:t>First Contact</a:t>
            </a:r>
            <a:r>
              <a:rPr lang="en-US" u="none" baseline="0" dirty="0" smtClean="0"/>
              <a:t>:</a:t>
            </a:r>
            <a:r>
              <a:rPr lang="en-US" baseline="0" dirty="0" smtClean="0"/>
              <a:t> Yes/No.  Have you made (green) or attempted (purple) the first contact with the client?</a:t>
            </a:r>
          </a:p>
          <a:p>
            <a:endParaRPr lang="en-US" baseline="0" dirty="0" smtClean="0"/>
          </a:p>
          <a:p>
            <a:r>
              <a:rPr lang="en-US" u="sng" baseline="0" dirty="0" smtClean="0"/>
              <a:t>Safety</a:t>
            </a:r>
            <a:r>
              <a:rPr lang="en-US" u="none" baseline="0" dirty="0" smtClean="0"/>
              <a:t>: </a:t>
            </a:r>
            <a:r>
              <a:rPr lang="en-US" baseline="0" dirty="0" smtClean="0"/>
              <a:t>Yes/No. Did you complete the SDM Safety Assessment on time?</a:t>
            </a:r>
            <a:r>
              <a:rPr lang="en-US" sz="1200" b="0" i="0" kern="1200" dirty="0" smtClean="0">
                <a:solidFill>
                  <a:schemeClr val="tx1"/>
                </a:solidFill>
                <a:effectLst/>
                <a:latin typeface="+mn-lt"/>
                <a:ea typeface="+mn-ea"/>
                <a:cs typeface="+mn-cs"/>
              </a:rPr>
              <a:t> By policy, all safety assessments must be completed within two working days of the first contact. Please note that the completion date for safety compliance is the date the assessment is entered, not the assessment date indicated on the form.</a:t>
            </a:r>
          </a:p>
          <a:p>
            <a:endParaRPr lang="en-US" sz="1200" b="0" i="0" kern="1200" baseline="0" dirty="0" smtClean="0">
              <a:solidFill>
                <a:schemeClr val="tx1"/>
              </a:solidFill>
              <a:effectLst/>
              <a:latin typeface="+mn-lt"/>
              <a:ea typeface="+mn-ea"/>
              <a:cs typeface="+mn-cs"/>
            </a:endParaRPr>
          </a:p>
          <a:p>
            <a:r>
              <a:rPr lang="en-US" u="sng" baseline="0" dirty="0" smtClean="0"/>
              <a:t>Risk</a:t>
            </a:r>
            <a:r>
              <a:rPr lang="en-US" u="none" baseline="0" dirty="0" smtClean="0"/>
              <a:t>: </a:t>
            </a:r>
            <a:r>
              <a:rPr lang="en-US" baseline="0" dirty="0" smtClean="0"/>
              <a:t>Yes/No.  Did you complete the SDM Risk Assessment on time?</a:t>
            </a:r>
            <a:r>
              <a:rPr lang="en-US" sz="1200" b="0" i="0" kern="1200" dirty="0" smtClean="0">
                <a:solidFill>
                  <a:schemeClr val="tx1"/>
                </a:solidFill>
                <a:effectLst/>
                <a:latin typeface="+mn-lt"/>
                <a:ea typeface="+mn-ea"/>
                <a:cs typeface="+mn-cs"/>
              </a:rPr>
              <a:t> By policy, all risk assessments must be completed within 30 days of the first contact.</a:t>
            </a:r>
          </a:p>
          <a:p>
            <a:endParaRPr lang="en-US" baseline="0" dirty="0" smtClean="0"/>
          </a:p>
          <a:p>
            <a:r>
              <a:rPr lang="en-US" baseline="0" dirty="0" smtClean="0"/>
              <a:t>Time Open: If there is a green check, the referral has been open for less than 30 days from the referral start date.  Yellow hazard sign indicates 30-60 days and the red icon indicates that the referral has been open for more than 60 days.</a:t>
            </a:r>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63</a:t>
            </a:fld>
            <a:endParaRPr lang="en-US"/>
          </a:p>
        </p:txBody>
      </p:sp>
    </p:spTree>
    <p:extLst>
      <p:ext uri="{BB962C8B-B14F-4D97-AF65-F5344CB8AC3E}">
        <p14:creationId xmlns:p14="http://schemas.microsoft.com/office/powerpoint/2010/main" val="2532017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absolutely related</a:t>
            </a:r>
            <a:r>
              <a:rPr lang="en-US" baseline="0" dirty="0" smtClean="0"/>
              <a:t>, the outcomes that managers often focus on are distant from the more proximate process measures that dictate the daily practice of workers and supervisors.  </a:t>
            </a:r>
          </a:p>
          <a:p>
            <a:endParaRPr lang="en-US" baseline="0" dirty="0" smtClean="0"/>
          </a:p>
          <a:p>
            <a:r>
              <a:rPr lang="en-US" baseline="0" dirty="0" smtClean="0"/>
              <a:t>For many workers, this means that the conversations that we are having about outcomes feel far away and out of the control of them in their regular work.</a:t>
            </a:r>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7</a:t>
            </a:fld>
            <a:endParaRPr lang="en-US"/>
          </a:p>
        </p:txBody>
      </p:sp>
    </p:spTree>
    <p:extLst>
      <p:ext uri="{BB962C8B-B14F-4D97-AF65-F5344CB8AC3E}">
        <p14:creationId xmlns:p14="http://schemas.microsoft.com/office/powerpoint/2010/main" val="41917844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Next Birthday</a:t>
            </a:r>
            <a:r>
              <a:rPr lang="en-US" dirty="0" smtClean="0"/>
              <a:t>:</a:t>
            </a:r>
            <a:r>
              <a:rPr lang="en-US" baseline="0" dirty="0" smtClean="0"/>
              <a:t> Birthday cake indicates a birthday coming up in the next 30 days.</a:t>
            </a:r>
          </a:p>
          <a:p>
            <a:endParaRPr lang="en-US" baseline="0" dirty="0" smtClean="0"/>
          </a:p>
          <a:p>
            <a:r>
              <a:rPr lang="en-US" u="sng" baseline="0" dirty="0" smtClean="0"/>
              <a:t>Contact</a:t>
            </a:r>
            <a:r>
              <a:rPr lang="en-US" baseline="0" dirty="0" smtClean="0"/>
              <a:t>: </a:t>
            </a:r>
            <a:r>
              <a:rPr lang="en-US" sz="1200" b="0" i="0" kern="1200" dirty="0" smtClean="0">
                <a:solidFill>
                  <a:schemeClr val="tx1"/>
                </a:solidFill>
                <a:effectLst/>
                <a:latin typeface="+mn-lt"/>
                <a:ea typeface="+mn-ea"/>
                <a:cs typeface="+mn-cs"/>
              </a:rPr>
              <a:t>This summary shows if a face-to-face client contact was made within the required timeframe. Only actual face-to-face contacts completed with the child/victim during the required timeframe are counted. A </a:t>
            </a:r>
            <a:r>
              <a:rPr lang="en-US" sz="1200" b="1" i="0" u="none" strike="noStrike" kern="1200" dirty="0" smtClean="0">
                <a:solidFill>
                  <a:schemeClr val="tx1"/>
                </a:solidFill>
                <a:effectLst/>
                <a:latin typeface="+mn-lt"/>
                <a:ea typeface="+mn-ea"/>
                <a:cs typeface="+mn-cs"/>
              </a:rPr>
              <a:t>qualified contact</a:t>
            </a:r>
            <a:r>
              <a:rPr lang="en-US" sz="1200" b="0" i="0" kern="1200" dirty="0" smtClean="0">
                <a:solidFill>
                  <a:schemeClr val="tx1"/>
                </a:solidFill>
                <a:effectLst/>
                <a:latin typeface="+mn-lt"/>
                <a:ea typeface="+mn-ea"/>
                <a:cs typeface="+mn-cs"/>
              </a:rPr>
              <a:t> is required monthly for all open cases. If a </a:t>
            </a:r>
            <a:r>
              <a:rPr lang="en-US" sz="1200" b="1" i="0" u="none" strike="noStrike" kern="1200" dirty="0" smtClean="0">
                <a:solidFill>
                  <a:schemeClr val="tx1"/>
                </a:solidFill>
                <a:effectLst/>
                <a:latin typeface="+mn-lt"/>
                <a:ea typeface="+mn-ea"/>
                <a:cs typeface="+mn-cs"/>
              </a:rPr>
              <a:t>contact frequency waiver</a:t>
            </a:r>
            <a:r>
              <a:rPr lang="en-US" sz="1200" b="0" i="0" kern="1200" dirty="0" smtClean="0">
                <a:solidFill>
                  <a:schemeClr val="tx1"/>
                </a:solidFill>
                <a:effectLst/>
                <a:latin typeface="+mn-lt"/>
                <a:ea typeface="+mn-ea"/>
                <a:cs typeface="+mn-cs"/>
              </a:rPr>
              <a:t> is in place, the time between contacts can be extended to two, three, or six months. </a:t>
            </a:r>
            <a:r>
              <a:rPr lang="en-US" sz="1200" b="1" i="0" kern="1200" dirty="0" smtClean="0">
                <a:solidFill>
                  <a:schemeClr val="tx1"/>
                </a:solidFill>
                <a:effectLst/>
                <a:latin typeface="+mn-lt"/>
                <a:ea typeface="+mn-ea"/>
                <a:cs typeface="+mn-cs"/>
              </a:rPr>
              <a:t>This report currently allows for Contact Frequency Waivers which are no longer allowed under 2F</a:t>
            </a:r>
            <a:r>
              <a:rPr lang="en-US" sz="1200" b="0" i="0" kern="1200" dirty="0" smtClean="0">
                <a:solidFill>
                  <a:schemeClr val="tx1"/>
                </a:solidFill>
                <a:effectLst/>
                <a:latin typeface="+mn-lt"/>
                <a:ea typeface="+mn-ea"/>
                <a:cs typeface="+mn-cs"/>
              </a:rPr>
              <a:t>. </a:t>
            </a:r>
            <a:r>
              <a:rPr lang="en-US" sz="1200" b="1" i="0" u="none" strike="noStrike" kern="1200" dirty="0" smtClean="0">
                <a:solidFill>
                  <a:schemeClr val="tx1"/>
                </a:solidFill>
                <a:effectLst/>
                <a:latin typeface="+mn-lt"/>
                <a:ea typeface="+mn-ea"/>
                <a:cs typeface="+mn-cs"/>
              </a:rPr>
              <a:t>Non-dependent legal guardianship</a:t>
            </a:r>
            <a:r>
              <a:rPr lang="en-US" sz="1200" b="0" i="0" kern="1200" dirty="0" smtClean="0">
                <a:solidFill>
                  <a:schemeClr val="tx1"/>
                </a:solidFill>
                <a:effectLst/>
                <a:latin typeface="+mn-lt"/>
                <a:ea typeface="+mn-ea"/>
                <a:cs typeface="+mn-cs"/>
              </a:rPr>
              <a:t> cases default to a six-month contact schedule. </a:t>
            </a:r>
            <a:endParaRPr lang="en-US" baseline="0" dirty="0" smtClean="0"/>
          </a:p>
          <a:p>
            <a:endParaRPr lang="en-US" baseline="0" dirty="0" smtClean="0"/>
          </a:p>
          <a:p>
            <a:r>
              <a:rPr lang="en-US" baseline="0" dirty="0" smtClean="0"/>
              <a:t>Case Plan: Yes/No. </a:t>
            </a:r>
            <a:r>
              <a:rPr lang="en-US" sz="1200" b="0" i="0" kern="1200" dirty="0" smtClean="0">
                <a:solidFill>
                  <a:schemeClr val="tx1"/>
                </a:solidFill>
                <a:effectLst/>
                <a:latin typeface="+mn-lt"/>
                <a:ea typeface="+mn-ea"/>
                <a:cs typeface="+mn-cs"/>
              </a:rPr>
              <a:t>Has the parent signature status been documented ("signed" or "refused to sign") for the active case plan?</a:t>
            </a:r>
          </a:p>
          <a:p>
            <a:endParaRPr lang="en-US" baseline="0" dirty="0" smtClean="0"/>
          </a:p>
          <a:p>
            <a:r>
              <a:rPr lang="en-US" baseline="0" dirty="0" smtClean="0"/>
              <a:t>Medical Exam: </a:t>
            </a:r>
            <a:r>
              <a:rPr lang="en-US" sz="1200" b="0" i="0" kern="1200" dirty="0" smtClean="0">
                <a:solidFill>
                  <a:schemeClr val="tx1"/>
                </a:solidFill>
                <a:effectLst/>
                <a:latin typeface="+mn-lt"/>
                <a:ea typeface="+mn-ea"/>
                <a:cs typeface="+mn-cs"/>
              </a:rPr>
              <a:t>This display shows whether the client has been kept up to date with Child Health and Disability Prevention (CHDP) medical exams. When a child is removed from a home, he/she should receive an initial CHDP medical exam within 30 days of the </a:t>
            </a:r>
            <a:r>
              <a:rPr lang="en-US" sz="1200" b="1" i="0" u="none" strike="noStrike" kern="1200" dirty="0" smtClean="0">
                <a:solidFill>
                  <a:schemeClr val="tx1"/>
                </a:solidFill>
                <a:effectLst/>
                <a:latin typeface="+mn-lt"/>
                <a:ea typeface="+mn-ea"/>
                <a:cs typeface="+mn-cs"/>
              </a:rPr>
              <a:t>removal date</a:t>
            </a:r>
            <a:r>
              <a:rPr lang="en-US" sz="1200" b="0" i="0" kern="1200" dirty="0" smtClean="0">
                <a:solidFill>
                  <a:schemeClr val="tx1"/>
                </a:solidFill>
                <a:effectLst/>
                <a:latin typeface="+mn-lt"/>
                <a:ea typeface="+mn-ea"/>
                <a:cs typeface="+mn-cs"/>
              </a:rPr>
              <a:t>. After the </a:t>
            </a:r>
            <a:r>
              <a:rPr lang="en-US" sz="1200" b="1" i="0" u="none" strike="noStrike" kern="1200" dirty="0" smtClean="0">
                <a:solidFill>
                  <a:schemeClr val="tx1"/>
                </a:solidFill>
                <a:effectLst/>
                <a:latin typeface="+mn-lt"/>
                <a:ea typeface="+mn-ea"/>
                <a:cs typeface="+mn-cs"/>
              </a:rPr>
              <a:t>initial examination date</a:t>
            </a:r>
            <a:r>
              <a:rPr lang="en-US" sz="1200" b="0" i="0" kern="1200" dirty="0" smtClean="0">
                <a:solidFill>
                  <a:schemeClr val="tx1"/>
                </a:solidFill>
                <a:effectLst/>
                <a:latin typeface="+mn-lt"/>
                <a:ea typeface="+mn-ea"/>
                <a:cs typeface="+mn-cs"/>
              </a:rPr>
              <a:t>, workers are expected to ensure the child is seen for a </a:t>
            </a:r>
            <a:r>
              <a:rPr lang="en-US" sz="1200" b="1" i="0" u="none" strike="noStrike" kern="1200" dirty="0" smtClean="0">
                <a:solidFill>
                  <a:schemeClr val="tx1"/>
                </a:solidFill>
                <a:effectLst/>
                <a:latin typeface="+mn-lt"/>
                <a:ea typeface="+mn-ea"/>
                <a:cs typeface="+mn-cs"/>
              </a:rPr>
              <a:t>qualifying medical exam</a:t>
            </a:r>
            <a:r>
              <a:rPr lang="en-US" sz="1200" b="0" i="0" kern="1200" dirty="0" smtClean="0">
                <a:solidFill>
                  <a:schemeClr val="tx1"/>
                </a:solidFill>
                <a:effectLst/>
                <a:latin typeface="+mn-lt"/>
                <a:ea typeface="+mn-ea"/>
                <a:cs typeface="+mn-cs"/>
              </a:rPr>
              <a:t> in accordance with the published exam </a:t>
            </a:r>
            <a:r>
              <a:rPr lang="en-US" sz="1200" b="1" i="0" u="none" strike="noStrike" kern="1200" dirty="0" smtClean="0">
                <a:solidFill>
                  <a:schemeClr val="tx1"/>
                </a:solidFill>
                <a:effectLst/>
                <a:latin typeface="+mn-lt"/>
                <a:ea typeface="+mn-ea"/>
                <a:cs typeface="+mn-cs"/>
              </a:rPr>
              <a:t>periodicity schedule</a:t>
            </a:r>
            <a:r>
              <a:rPr lang="en-US" sz="1200" b="0" i="0" kern="1200" dirty="0" smtClean="0">
                <a:solidFill>
                  <a:schemeClr val="tx1"/>
                </a:solidFill>
                <a:effectLst/>
                <a:latin typeface="+mn-lt"/>
                <a:ea typeface="+mn-ea"/>
                <a:cs typeface="+mn-cs"/>
              </a:rPr>
              <a:t>.</a:t>
            </a:r>
            <a:endParaRPr lang="en-US" baseline="0" dirty="0" smtClean="0"/>
          </a:p>
          <a:p>
            <a:endParaRPr lang="en-US" baseline="0" dirty="0" smtClean="0"/>
          </a:p>
          <a:p>
            <a:r>
              <a:rPr lang="en-US" baseline="0" dirty="0" smtClean="0"/>
              <a:t>Dental Exam: </a:t>
            </a:r>
            <a:r>
              <a:rPr lang="en-US" sz="1200" b="0" i="0" kern="1200" dirty="0" smtClean="0">
                <a:solidFill>
                  <a:schemeClr val="tx1"/>
                </a:solidFill>
                <a:effectLst/>
                <a:latin typeface="+mn-lt"/>
                <a:ea typeface="+mn-ea"/>
                <a:cs typeface="+mn-cs"/>
              </a:rPr>
              <a:t>This display shows whether the child has been kept up-to-date with Child Health and Disability Prevention (CHDP) dental exams. When a child (3 years or older) is removed from a home, he/she should receive an initial CHDP dental exam within 30 days of his/her </a:t>
            </a:r>
            <a:r>
              <a:rPr lang="en-US" sz="1200" b="1" i="0" u="none" strike="noStrike" kern="1200" dirty="0" smtClean="0">
                <a:solidFill>
                  <a:schemeClr val="tx1"/>
                </a:solidFill>
                <a:effectLst/>
                <a:latin typeface="+mn-lt"/>
                <a:ea typeface="+mn-ea"/>
                <a:cs typeface="+mn-cs"/>
              </a:rPr>
              <a:t>removal date</a:t>
            </a:r>
            <a:r>
              <a:rPr lang="en-US" sz="1200" b="0" i="0" kern="1200" dirty="0" smtClean="0">
                <a:solidFill>
                  <a:schemeClr val="tx1"/>
                </a:solidFill>
                <a:effectLst/>
                <a:latin typeface="+mn-lt"/>
                <a:ea typeface="+mn-ea"/>
                <a:cs typeface="+mn-cs"/>
              </a:rPr>
              <a:t>. After the </a:t>
            </a:r>
            <a:r>
              <a:rPr lang="en-US" sz="1200" b="1" i="0" u="none" strike="noStrike" kern="1200" dirty="0" smtClean="0">
                <a:solidFill>
                  <a:schemeClr val="tx1"/>
                </a:solidFill>
                <a:effectLst/>
                <a:latin typeface="+mn-lt"/>
                <a:ea typeface="+mn-ea"/>
                <a:cs typeface="+mn-cs"/>
              </a:rPr>
              <a:t>initial examination date</a:t>
            </a:r>
            <a:r>
              <a:rPr lang="en-US" sz="1200" b="0" i="0" kern="1200" dirty="0" smtClean="0">
                <a:solidFill>
                  <a:schemeClr val="tx1"/>
                </a:solidFill>
                <a:effectLst/>
                <a:latin typeface="+mn-lt"/>
                <a:ea typeface="+mn-ea"/>
                <a:cs typeface="+mn-cs"/>
              </a:rPr>
              <a:t>, workers are expected to ensure that the child is seen for a </a:t>
            </a:r>
            <a:r>
              <a:rPr lang="en-US" sz="1200" b="1" i="0" u="none" strike="noStrike" kern="1200" dirty="0" smtClean="0">
                <a:solidFill>
                  <a:schemeClr val="tx1"/>
                </a:solidFill>
                <a:effectLst/>
                <a:latin typeface="+mn-lt"/>
                <a:ea typeface="+mn-ea"/>
                <a:cs typeface="+mn-cs"/>
              </a:rPr>
              <a:t>qualifying dental exam</a:t>
            </a:r>
            <a:r>
              <a:rPr lang="en-US" sz="1200" b="0" i="0" kern="1200" dirty="0" smtClean="0">
                <a:solidFill>
                  <a:schemeClr val="tx1"/>
                </a:solidFill>
                <a:effectLst/>
                <a:latin typeface="+mn-lt"/>
                <a:ea typeface="+mn-ea"/>
                <a:cs typeface="+mn-cs"/>
              </a:rPr>
              <a:t> in accordance with the published exam </a:t>
            </a:r>
            <a:r>
              <a:rPr lang="en-US" sz="1200" b="1" i="0" u="none" strike="noStrike" kern="1200" dirty="0" smtClean="0">
                <a:solidFill>
                  <a:schemeClr val="tx1"/>
                </a:solidFill>
                <a:effectLst/>
                <a:latin typeface="+mn-lt"/>
                <a:ea typeface="+mn-ea"/>
                <a:cs typeface="+mn-cs"/>
              </a:rPr>
              <a:t>periodicity schedule</a:t>
            </a:r>
            <a:r>
              <a:rPr lang="en-US" sz="1200" b="0" i="0" kern="1200" dirty="0" smtClean="0">
                <a:solidFill>
                  <a:schemeClr val="tx1"/>
                </a:solidFill>
                <a:effectLst/>
                <a:latin typeface="+mn-lt"/>
                <a:ea typeface="+mn-ea"/>
                <a:cs typeface="+mn-cs"/>
              </a:rPr>
              <a:t>. If the child being removed is under 3 years old, he/she will not be required (by AB636 standards) to have a CHDP dental exam until 30 days after his/her third birthday. If the client has had an exam after age 20, he/she does not need future CHDP exams and will be considered in compliance until he/she is out of the system.</a:t>
            </a:r>
          </a:p>
          <a:p>
            <a:endParaRPr lang="en-US" baseline="0" dirty="0" smtClean="0"/>
          </a:p>
          <a:p>
            <a:r>
              <a:rPr lang="en-US" baseline="0" dirty="0" smtClean="0"/>
              <a:t>Relative Home: Has a relative home assessment been completed for a child placed in a relative/NREFM home placement?</a:t>
            </a:r>
          </a:p>
          <a:p>
            <a:endParaRPr lang="en-US" baseline="0" dirty="0" smtClean="0"/>
          </a:p>
          <a:p>
            <a:r>
              <a:rPr lang="en-US" baseline="0" dirty="0" smtClean="0"/>
              <a:t>FSNA: </a:t>
            </a:r>
            <a:r>
              <a:rPr lang="en-US" sz="1200" b="0" i="0" kern="1200" dirty="0" smtClean="0">
                <a:solidFill>
                  <a:schemeClr val="tx1"/>
                </a:solidFill>
                <a:effectLst/>
                <a:latin typeface="+mn-lt"/>
                <a:ea typeface="+mn-ea"/>
                <a:cs typeface="+mn-cs"/>
              </a:rPr>
              <a:t>Was a family strengths and needs assessment (FSNA) completed within 30 days prior to effective case plan (65 for court-dependent cases)? Excludes initial case plans and initial FSNAs.</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CSNA: </a:t>
            </a:r>
            <a:r>
              <a:rPr lang="en-US" sz="1200" b="0" i="0" kern="1200" dirty="0" smtClean="0">
                <a:solidFill>
                  <a:schemeClr val="tx1"/>
                </a:solidFill>
                <a:effectLst/>
                <a:latin typeface="+mn-lt"/>
                <a:ea typeface="+mn-ea"/>
                <a:cs typeface="+mn-cs"/>
              </a:rPr>
              <a:t>Was a child strengths and needs assessment (CSNA) completed within 30 days prior to effective case plan (65 for court-dependent cases)? Excludes initial case plans and initial CSNAs.</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Risk: </a:t>
            </a:r>
            <a:r>
              <a:rPr lang="en-US" sz="1200" b="0" i="0" kern="1200" dirty="0" smtClean="0">
                <a:solidFill>
                  <a:schemeClr val="tx1"/>
                </a:solidFill>
                <a:effectLst/>
                <a:latin typeface="+mn-lt"/>
                <a:ea typeface="+mn-ea"/>
                <a:cs typeface="+mn-cs"/>
              </a:rPr>
              <a:t>Was a risk reassessment or reunification assessment completed within 30 days prior to effective case plan (65 for court-dependent cases)? Excludes initial case plans and initial risk assessments.</a:t>
            </a:r>
          </a:p>
          <a:p>
            <a:endParaRPr lang="en-US" sz="1200" b="0" i="0" kern="1200" baseline="0" dirty="0" smtClean="0">
              <a:solidFill>
                <a:schemeClr val="tx1"/>
              </a:solidFill>
              <a:effectLst/>
              <a:latin typeface="+mn-lt"/>
              <a:ea typeface="+mn-ea"/>
              <a:cs typeface="+mn-cs"/>
            </a:endParaRPr>
          </a:p>
          <a:p>
            <a:r>
              <a:rPr lang="en-US" sz="1200" b="0" i="0" kern="1200" baseline="0" dirty="0" err="1" smtClean="0">
                <a:solidFill>
                  <a:schemeClr val="tx1"/>
                </a:solidFill>
                <a:effectLst/>
                <a:latin typeface="+mn-lt"/>
                <a:ea typeface="+mn-ea"/>
                <a:cs typeface="+mn-cs"/>
              </a:rPr>
              <a:t>Psy</a:t>
            </a:r>
            <a:r>
              <a:rPr lang="en-US" sz="1200" b="0" i="0" kern="1200" baseline="0" dirty="0" smtClean="0">
                <a:solidFill>
                  <a:schemeClr val="tx1"/>
                </a:solidFill>
                <a:effectLst/>
                <a:latin typeface="+mn-lt"/>
                <a:ea typeface="+mn-ea"/>
                <a:cs typeface="+mn-cs"/>
              </a:rPr>
              <a:t> Med: Does the child have a current psychotropic medication authorization?</a:t>
            </a:r>
            <a:endParaRPr lang="en-US" baseline="0" dirty="0" smtClean="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64</a:t>
            </a:fld>
            <a:endParaRPr lang="en-US"/>
          </a:p>
        </p:txBody>
      </p:sp>
    </p:spTree>
    <p:extLst>
      <p:ext uri="{BB962C8B-B14F-4D97-AF65-F5344CB8AC3E}">
        <p14:creationId xmlns:p14="http://schemas.microsoft.com/office/powerpoint/2010/main" val="19783946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Can</a:t>
            </a:r>
            <a:r>
              <a:rPr lang="en-US" u="none" baseline="0" dirty="0" smtClean="0"/>
              <a:t> filter by worker and sort by Case Name, </a:t>
            </a:r>
            <a:r>
              <a:rPr lang="en-US" u="none" baseline="0" dirty="0" err="1" smtClean="0"/>
              <a:t>ClientID</a:t>
            </a:r>
            <a:r>
              <a:rPr lang="en-US" u="none" baseline="0" dirty="0" smtClean="0"/>
              <a:t>, Worker (if you haven’t already preselected a worker), or any of the categories (these will list by most concerning).</a:t>
            </a:r>
            <a:endParaRPr lang="en-US" u="none" dirty="0" smtClean="0"/>
          </a:p>
          <a:p>
            <a:endParaRPr lang="en-US" u="sng" dirty="0" smtClean="0"/>
          </a:p>
          <a:p>
            <a:endParaRPr lang="en-US" u="sng" dirty="0" smtClean="0"/>
          </a:p>
          <a:p>
            <a:r>
              <a:rPr lang="en-US" u="sng" dirty="0" smtClean="0"/>
              <a:t>Next Birthday</a:t>
            </a:r>
            <a:r>
              <a:rPr lang="en-US" dirty="0" smtClean="0"/>
              <a:t>:</a:t>
            </a:r>
            <a:r>
              <a:rPr lang="en-US" baseline="0" dirty="0" smtClean="0"/>
              <a:t> Birthday cake indicates a birthday coming up in the next 30 days.</a:t>
            </a:r>
          </a:p>
          <a:p>
            <a:endParaRPr lang="en-US" baseline="0" dirty="0" smtClean="0"/>
          </a:p>
          <a:p>
            <a:r>
              <a:rPr lang="en-US" u="sng" baseline="0" dirty="0" smtClean="0"/>
              <a:t>Contact</a:t>
            </a:r>
            <a:r>
              <a:rPr lang="en-US" baseline="0" dirty="0" smtClean="0"/>
              <a:t>: </a:t>
            </a:r>
            <a:r>
              <a:rPr lang="en-US" sz="1200" b="0" i="0" kern="1200" dirty="0" smtClean="0">
                <a:solidFill>
                  <a:schemeClr val="tx1"/>
                </a:solidFill>
                <a:effectLst/>
                <a:latin typeface="+mn-lt"/>
                <a:ea typeface="+mn-ea"/>
                <a:cs typeface="+mn-cs"/>
              </a:rPr>
              <a:t>This summary shows if a face-to-face client contact was made within the required timeframe. Only actual face-to-face contacts completed with the child/victim during the required timeframe are counted. A </a:t>
            </a:r>
            <a:r>
              <a:rPr lang="en-US" sz="1200" b="1" i="0" u="none" strike="noStrike" kern="1200" dirty="0" smtClean="0">
                <a:solidFill>
                  <a:schemeClr val="tx1"/>
                </a:solidFill>
                <a:effectLst/>
                <a:latin typeface="+mn-lt"/>
                <a:ea typeface="+mn-ea"/>
                <a:cs typeface="+mn-cs"/>
              </a:rPr>
              <a:t>qualified contact</a:t>
            </a:r>
            <a:r>
              <a:rPr lang="en-US" sz="1200" b="0" i="0" kern="1200" dirty="0" smtClean="0">
                <a:solidFill>
                  <a:schemeClr val="tx1"/>
                </a:solidFill>
                <a:effectLst/>
                <a:latin typeface="+mn-lt"/>
                <a:ea typeface="+mn-ea"/>
                <a:cs typeface="+mn-cs"/>
              </a:rPr>
              <a:t> is required monthly for all open cases. If a </a:t>
            </a:r>
            <a:r>
              <a:rPr lang="en-US" sz="1200" b="1" i="0" u="none" strike="noStrike" kern="1200" dirty="0" smtClean="0">
                <a:solidFill>
                  <a:schemeClr val="tx1"/>
                </a:solidFill>
                <a:effectLst/>
                <a:latin typeface="+mn-lt"/>
                <a:ea typeface="+mn-ea"/>
                <a:cs typeface="+mn-cs"/>
              </a:rPr>
              <a:t>contact frequency waiver</a:t>
            </a:r>
            <a:r>
              <a:rPr lang="en-US" sz="1200" b="0" i="0" kern="1200" dirty="0" smtClean="0">
                <a:solidFill>
                  <a:schemeClr val="tx1"/>
                </a:solidFill>
                <a:effectLst/>
                <a:latin typeface="+mn-lt"/>
                <a:ea typeface="+mn-ea"/>
                <a:cs typeface="+mn-cs"/>
              </a:rPr>
              <a:t> is in place, the time between contacts can be extended to two, three, or six months. </a:t>
            </a:r>
            <a:r>
              <a:rPr lang="en-US" sz="1200" b="1" i="0" kern="1200" dirty="0" smtClean="0">
                <a:solidFill>
                  <a:schemeClr val="tx1"/>
                </a:solidFill>
                <a:effectLst/>
                <a:latin typeface="+mn-lt"/>
                <a:ea typeface="+mn-ea"/>
                <a:cs typeface="+mn-cs"/>
              </a:rPr>
              <a:t>This report currently allows for Contact Frequency Waivers which are no longer allowed under 2F</a:t>
            </a:r>
            <a:r>
              <a:rPr lang="en-US" sz="1200" b="0" i="0" kern="1200" dirty="0" smtClean="0">
                <a:solidFill>
                  <a:schemeClr val="tx1"/>
                </a:solidFill>
                <a:effectLst/>
                <a:latin typeface="+mn-lt"/>
                <a:ea typeface="+mn-ea"/>
                <a:cs typeface="+mn-cs"/>
              </a:rPr>
              <a:t>. </a:t>
            </a:r>
            <a:r>
              <a:rPr lang="en-US" sz="1200" b="1" i="0" u="none" strike="noStrike" kern="1200" dirty="0" smtClean="0">
                <a:solidFill>
                  <a:schemeClr val="tx1"/>
                </a:solidFill>
                <a:effectLst/>
                <a:latin typeface="+mn-lt"/>
                <a:ea typeface="+mn-ea"/>
                <a:cs typeface="+mn-cs"/>
              </a:rPr>
              <a:t>Non-dependent legal guardianship</a:t>
            </a:r>
            <a:r>
              <a:rPr lang="en-US" sz="1200" b="0" i="0" kern="1200" dirty="0" smtClean="0">
                <a:solidFill>
                  <a:schemeClr val="tx1"/>
                </a:solidFill>
                <a:effectLst/>
                <a:latin typeface="+mn-lt"/>
                <a:ea typeface="+mn-ea"/>
                <a:cs typeface="+mn-cs"/>
              </a:rPr>
              <a:t> cases default to a six-month contact schedule. </a:t>
            </a:r>
            <a:endParaRPr lang="en-US" baseline="0" dirty="0" smtClean="0"/>
          </a:p>
          <a:p>
            <a:endParaRPr lang="en-US" baseline="0" dirty="0" smtClean="0"/>
          </a:p>
          <a:p>
            <a:r>
              <a:rPr lang="en-US" baseline="0" dirty="0" smtClean="0"/>
              <a:t>Case Plan: Yes/No. </a:t>
            </a:r>
            <a:r>
              <a:rPr lang="en-US" sz="1200" b="0" i="0" kern="1200" dirty="0" smtClean="0">
                <a:solidFill>
                  <a:schemeClr val="tx1"/>
                </a:solidFill>
                <a:effectLst/>
                <a:latin typeface="+mn-lt"/>
                <a:ea typeface="+mn-ea"/>
                <a:cs typeface="+mn-cs"/>
              </a:rPr>
              <a:t>Has the parent signature status been documented ("signed" or "refused to sign") for the active case plan?</a:t>
            </a:r>
          </a:p>
          <a:p>
            <a:endParaRPr lang="en-US" baseline="0" dirty="0" smtClean="0"/>
          </a:p>
          <a:p>
            <a:r>
              <a:rPr lang="en-US" baseline="0" dirty="0" smtClean="0"/>
              <a:t>Medical Exam: </a:t>
            </a:r>
            <a:r>
              <a:rPr lang="en-US" sz="1200" b="0" i="0" kern="1200" dirty="0" smtClean="0">
                <a:solidFill>
                  <a:schemeClr val="tx1"/>
                </a:solidFill>
                <a:effectLst/>
                <a:latin typeface="+mn-lt"/>
                <a:ea typeface="+mn-ea"/>
                <a:cs typeface="+mn-cs"/>
              </a:rPr>
              <a:t>This display shows whether the client has been kept up to date with Child Health and Disability Prevention (CHDP) medical exams. When a child is removed from a home, he/she should receive an initial CHDP medical exam within 30 days of the </a:t>
            </a:r>
            <a:r>
              <a:rPr lang="en-US" sz="1200" b="1" i="0" u="none" strike="noStrike" kern="1200" dirty="0" smtClean="0">
                <a:solidFill>
                  <a:schemeClr val="tx1"/>
                </a:solidFill>
                <a:effectLst/>
                <a:latin typeface="+mn-lt"/>
                <a:ea typeface="+mn-ea"/>
                <a:cs typeface="+mn-cs"/>
              </a:rPr>
              <a:t>removal date</a:t>
            </a:r>
            <a:r>
              <a:rPr lang="en-US" sz="1200" b="0" i="0" kern="1200" dirty="0" smtClean="0">
                <a:solidFill>
                  <a:schemeClr val="tx1"/>
                </a:solidFill>
                <a:effectLst/>
                <a:latin typeface="+mn-lt"/>
                <a:ea typeface="+mn-ea"/>
                <a:cs typeface="+mn-cs"/>
              </a:rPr>
              <a:t>. After the </a:t>
            </a:r>
            <a:r>
              <a:rPr lang="en-US" sz="1200" b="1" i="0" u="none" strike="noStrike" kern="1200" dirty="0" smtClean="0">
                <a:solidFill>
                  <a:schemeClr val="tx1"/>
                </a:solidFill>
                <a:effectLst/>
                <a:latin typeface="+mn-lt"/>
                <a:ea typeface="+mn-ea"/>
                <a:cs typeface="+mn-cs"/>
              </a:rPr>
              <a:t>initial examination date</a:t>
            </a:r>
            <a:r>
              <a:rPr lang="en-US" sz="1200" b="0" i="0" kern="1200" dirty="0" smtClean="0">
                <a:solidFill>
                  <a:schemeClr val="tx1"/>
                </a:solidFill>
                <a:effectLst/>
                <a:latin typeface="+mn-lt"/>
                <a:ea typeface="+mn-ea"/>
                <a:cs typeface="+mn-cs"/>
              </a:rPr>
              <a:t>, workers are expected to ensure the child is seen for a </a:t>
            </a:r>
            <a:r>
              <a:rPr lang="en-US" sz="1200" b="1" i="0" u="none" strike="noStrike" kern="1200" dirty="0" smtClean="0">
                <a:solidFill>
                  <a:schemeClr val="tx1"/>
                </a:solidFill>
                <a:effectLst/>
                <a:latin typeface="+mn-lt"/>
                <a:ea typeface="+mn-ea"/>
                <a:cs typeface="+mn-cs"/>
              </a:rPr>
              <a:t>qualifying medical exam</a:t>
            </a:r>
            <a:r>
              <a:rPr lang="en-US" sz="1200" b="0" i="0" kern="1200" dirty="0" smtClean="0">
                <a:solidFill>
                  <a:schemeClr val="tx1"/>
                </a:solidFill>
                <a:effectLst/>
                <a:latin typeface="+mn-lt"/>
                <a:ea typeface="+mn-ea"/>
                <a:cs typeface="+mn-cs"/>
              </a:rPr>
              <a:t> in accordance with the published exam </a:t>
            </a:r>
            <a:r>
              <a:rPr lang="en-US" sz="1200" b="1" i="0" u="none" strike="noStrike" kern="1200" dirty="0" smtClean="0">
                <a:solidFill>
                  <a:schemeClr val="tx1"/>
                </a:solidFill>
                <a:effectLst/>
                <a:latin typeface="+mn-lt"/>
                <a:ea typeface="+mn-ea"/>
                <a:cs typeface="+mn-cs"/>
              </a:rPr>
              <a:t>periodicity schedule</a:t>
            </a:r>
            <a:r>
              <a:rPr lang="en-US" sz="1200" b="0" i="0" kern="1200" dirty="0" smtClean="0">
                <a:solidFill>
                  <a:schemeClr val="tx1"/>
                </a:solidFill>
                <a:effectLst/>
                <a:latin typeface="+mn-lt"/>
                <a:ea typeface="+mn-ea"/>
                <a:cs typeface="+mn-cs"/>
              </a:rPr>
              <a:t>.</a:t>
            </a:r>
            <a:endParaRPr lang="en-US" baseline="0" dirty="0" smtClean="0"/>
          </a:p>
          <a:p>
            <a:endParaRPr lang="en-US" baseline="0" dirty="0" smtClean="0"/>
          </a:p>
          <a:p>
            <a:r>
              <a:rPr lang="en-US" baseline="0" dirty="0" smtClean="0"/>
              <a:t>Dental Exam: </a:t>
            </a:r>
            <a:r>
              <a:rPr lang="en-US" sz="1200" b="0" i="0" kern="1200" dirty="0" smtClean="0">
                <a:solidFill>
                  <a:schemeClr val="tx1"/>
                </a:solidFill>
                <a:effectLst/>
                <a:latin typeface="+mn-lt"/>
                <a:ea typeface="+mn-ea"/>
                <a:cs typeface="+mn-cs"/>
              </a:rPr>
              <a:t>This display shows whether the child has been kept up-to-date with Child Health and Disability Prevention (CHDP) dental exams. When a child (3 years or older) is removed from a home, he/she should receive an initial CHDP dental exam within 30 days of his/her </a:t>
            </a:r>
            <a:r>
              <a:rPr lang="en-US" sz="1200" b="1" i="0" u="none" strike="noStrike" kern="1200" dirty="0" smtClean="0">
                <a:solidFill>
                  <a:schemeClr val="tx1"/>
                </a:solidFill>
                <a:effectLst/>
                <a:latin typeface="+mn-lt"/>
                <a:ea typeface="+mn-ea"/>
                <a:cs typeface="+mn-cs"/>
              </a:rPr>
              <a:t>removal date</a:t>
            </a:r>
            <a:r>
              <a:rPr lang="en-US" sz="1200" b="0" i="0" kern="1200" dirty="0" smtClean="0">
                <a:solidFill>
                  <a:schemeClr val="tx1"/>
                </a:solidFill>
                <a:effectLst/>
                <a:latin typeface="+mn-lt"/>
                <a:ea typeface="+mn-ea"/>
                <a:cs typeface="+mn-cs"/>
              </a:rPr>
              <a:t>. After the </a:t>
            </a:r>
            <a:r>
              <a:rPr lang="en-US" sz="1200" b="1" i="0" u="none" strike="noStrike" kern="1200" dirty="0" smtClean="0">
                <a:solidFill>
                  <a:schemeClr val="tx1"/>
                </a:solidFill>
                <a:effectLst/>
                <a:latin typeface="+mn-lt"/>
                <a:ea typeface="+mn-ea"/>
                <a:cs typeface="+mn-cs"/>
              </a:rPr>
              <a:t>initial examination date</a:t>
            </a:r>
            <a:r>
              <a:rPr lang="en-US" sz="1200" b="0" i="0" kern="1200" dirty="0" smtClean="0">
                <a:solidFill>
                  <a:schemeClr val="tx1"/>
                </a:solidFill>
                <a:effectLst/>
                <a:latin typeface="+mn-lt"/>
                <a:ea typeface="+mn-ea"/>
                <a:cs typeface="+mn-cs"/>
              </a:rPr>
              <a:t>, workers are expected to ensure that the child is seen for a </a:t>
            </a:r>
            <a:r>
              <a:rPr lang="en-US" sz="1200" b="1" i="0" u="none" strike="noStrike" kern="1200" dirty="0" smtClean="0">
                <a:solidFill>
                  <a:schemeClr val="tx1"/>
                </a:solidFill>
                <a:effectLst/>
                <a:latin typeface="+mn-lt"/>
                <a:ea typeface="+mn-ea"/>
                <a:cs typeface="+mn-cs"/>
              </a:rPr>
              <a:t>qualifying dental exam</a:t>
            </a:r>
            <a:r>
              <a:rPr lang="en-US" sz="1200" b="0" i="0" kern="1200" dirty="0" smtClean="0">
                <a:solidFill>
                  <a:schemeClr val="tx1"/>
                </a:solidFill>
                <a:effectLst/>
                <a:latin typeface="+mn-lt"/>
                <a:ea typeface="+mn-ea"/>
                <a:cs typeface="+mn-cs"/>
              </a:rPr>
              <a:t> in accordance with the published exam </a:t>
            </a:r>
            <a:r>
              <a:rPr lang="en-US" sz="1200" b="1" i="0" u="none" strike="noStrike" kern="1200" dirty="0" smtClean="0">
                <a:solidFill>
                  <a:schemeClr val="tx1"/>
                </a:solidFill>
                <a:effectLst/>
                <a:latin typeface="+mn-lt"/>
                <a:ea typeface="+mn-ea"/>
                <a:cs typeface="+mn-cs"/>
              </a:rPr>
              <a:t>periodicity schedule</a:t>
            </a:r>
            <a:r>
              <a:rPr lang="en-US" sz="1200" b="0" i="0" kern="1200" dirty="0" smtClean="0">
                <a:solidFill>
                  <a:schemeClr val="tx1"/>
                </a:solidFill>
                <a:effectLst/>
                <a:latin typeface="+mn-lt"/>
                <a:ea typeface="+mn-ea"/>
                <a:cs typeface="+mn-cs"/>
              </a:rPr>
              <a:t>. If the child being removed is under 3 years old, he/she will not be required (by AB636 standards) to have a CHDP dental exam until 30 days after his/her third birthday. If the client has had an exam after age 20, he/she does not need future CHDP exams and will be considered in compliance until he/she is out of the system.</a:t>
            </a:r>
          </a:p>
          <a:p>
            <a:endParaRPr lang="en-US" baseline="0" dirty="0" smtClean="0"/>
          </a:p>
          <a:p>
            <a:r>
              <a:rPr lang="en-US" baseline="0" dirty="0" smtClean="0"/>
              <a:t>Relative Home: Has a relative home assessment been completed for a child placed in a relative/NREFM home placement?</a:t>
            </a:r>
          </a:p>
          <a:p>
            <a:endParaRPr lang="en-US" baseline="0" dirty="0" smtClean="0"/>
          </a:p>
          <a:p>
            <a:r>
              <a:rPr lang="en-US" baseline="0" dirty="0" smtClean="0"/>
              <a:t>FSNA: </a:t>
            </a:r>
            <a:r>
              <a:rPr lang="en-US" sz="1200" b="0" i="0" kern="1200" dirty="0" smtClean="0">
                <a:solidFill>
                  <a:schemeClr val="tx1"/>
                </a:solidFill>
                <a:effectLst/>
                <a:latin typeface="+mn-lt"/>
                <a:ea typeface="+mn-ea"/>
                <a:cs typeface="+mn-cs"/>
              </a:rPr>
              <a:t>Was a family strengths and needs assessment (FSNA) completed within 30 days prior to effective case plan (65 for court-dependent cases)? Excludes initial case plans and initial FSNAs.</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CSNA: </a:t>
            </a:r>
            <a:r>
              <a:rPr lang="en-US" sz="1200" b="0" i="0" kern="1200" dirty="0" smtClean="0">
                <a:solidFill>
                  <a:schemeClr val="tx1"/>
                </a:solidFill>
                <a:effectLst/>
                <a:latin typeface="+mn-lt"/>
                <a:ea typeface="+mn-ea"/>
                <a:cs typeface="+mn-cs"/>
              </a:rPr>
              <a:t>Was a child strengths and needs assessment (CSNA) completed within 30 days prior to effective case plan (65 for court-dependent cases)? Excludes initial case plans and initial CSNAs.</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Risk: </a:t>
            </a:r>
            <a:r>
              <a:rPr lang="en-US" sz="1200" b="0" i="0" kern="1200" dirty="0" smtClean="0">
                <a:solidFill>
                  <a:schemeClr val="tx1"/>
                </a:solidFill>
                <a:effectLst/>
                <a:latin typeface="+mn-lt"/>
                <a:ea typeface="+mn-ea"/>
                <a:cs typeface="+mn-cs"/>
              </a:rPr>
              <a:t>Was a risk reassessment or reunification assessment completed within 30 days prior to effective case plan (65 for court-dependent cases)? Excludes initial case plans and initial risk assessments.</a:t>
            </a:r>
          </a:p>
          <a:p>
            <a:endParaRPr lang="en-US" sz="1200" b="0" i="0" kern="1200" baseline="0" dirty="0" smtClean="0">
              <a:solidFill>
                <a:schemeClr val="tx1"/>
              </a:solidFill>
              <a:effectLst/>
              <a:latin typeface="+mn-lt"/>
              <a:ea typeface="+mn-ea"/>
              <a:cs typeface="+mn-cs"/>
            </a:endParaRPr>
          </a:p>
          <a:p>
            <a:r>
              <a:rPr lang="en-US" sz="1200" b="0" i="0" kern="1200" baseline="0" dirty="0" err="1" smtClean="0">
                <a:solidFill>
                  <a:schemeClr val="tx1"/>
                </a:solidFill>
                <a:effectLst/>
                <a:latin typeface="+mn-lt"/>
                <a:ea typeface="+mn-ea"/>
                <a:cs typeface="+mn-cs"/>
              </a:rPr>
              <a:t>Psy</a:t>
            </a:r>
            <a:r>
              <a:rPr lang="en-US" sz="1200" b="0" i="0" kern="1200" baseline="0" dirty="0" smtClean="0">
                <a:solidFill>
                  <a:schemeClr val="tx1"/>
                </a:solidFill>
                <a:effectLst/>
                <a:latin typeface="+mn-lt"/>
                <a:ea typeface="+mn-ea"/>
                <a:cs typeface="+mn-cs"/>
              </a:rPr>
              <a:t> Med: Does the child have a current psychotropic medication authorization?</a:t>
            </a:r>
            <a:endParaRPr lang="en-US" baseline="0" dirty="0" smtClean="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65</a:t>
            </a:fld>
            <a:endParaRPr lang="en-US"/>
          </a:p>
        </p:txBody>
      </p:sp>
    </p:spTree>
    <p:extLst>
      <p:ext uri="{BB962C8B-B14F-4D97-AF65-F5344CB8AC3E}">
        <p14:creationId xmlns:p14="http://schemas.microsoft.com/office/powerpoint/2010/main" val="14333214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of the reports included in these lists are already covered in your My Upcoming Work and County Measures</a:t>
            </a:r>
            <a:r>
              <a:rPr lang="en-US" baseline="0" dirty="0" smtClean="0"/>
              <a:t> reports.  However, you may explore these lists for additional reports that you want to pay attention to.</a:t>
            </a:r>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66</a:t>
            </a:fld>
            <a:endParaRPr lang="en-US"/>
          </a:p>
        </p:txBody>
      </p:sp>
    </p:spTree>
    <p:extLst>
      <p:ext uri="{BB962C8B-B14F-4D97-AF65-F5344CB8AC3E}">
        <p14:creationId xmlns:p14="http://schemas.microsoft.com/office/powerpoint/2010/main" val="38681349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Many of these reports are included in the My Upcoming Work and County Reports.  Full Main Menu list was too long to include.  Instead, I included a list of reports most relevant to workers, supervisors, or both.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u="none"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**Make a note of:</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 Investigation Time Open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 Time to First Contact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 Face-to-Face Contacts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 Face-to-Face Contacts in Preferred Location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 Children Authorized for Psychotropic Medication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 Data Issues section</a:t>
            </a:r>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67</a:t>
            </a:fld>
            <a:endParaRPr lang="en-US"/>
          </a:p>
        </p:txBody>
      </p:sp>
    </p:spTree>
    <p:extLst>
      <p:ext uri="{BB962C8B-B14F-4D97-AF65-F5344CB8AC3E}">
        <p14:creationId xmlns:p14="http://schemas.microsoft.com/office/powerpoint/2010/main" val="6225539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No need to look at anything on this list except for the CFSR 3 and state measures</a:t>
            </a:r>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68</a:t>
            </a:fld>
            <a:endParaRPr lang="en-US"/>
          </a:p>
        </p:txBody>
      </p:sp>
    </p:spTree>
    <p:extLst>
      <p:ext uri="{BB962C8B-B14F-4D97-AF65-F5344CB8AC3E}">
        <p14:creationId xmlns:p14="http://schemas.microsoft.com/office/powerpoint/2010/main" val="27044747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**Make a note of:</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 SDM at Investigation Closure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 SDM at Case Closure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 Referral and Case FSNA and CSNA reports.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 SDM Data issues (for supervisors).  </a:t>
            </a:r>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69</a:t>
            </a:fld>
            <a:endParaRPr lang="en-US"/>
          </a:p>
        </p:txBody>
      </p:sp>
    </p:spTree>
    <p:extLst>
      <p:ext uri="{BB962C8B-B14F-4D97-AF65-F5344CB8AC3E}">
        <p14:creationId xmlns:p14="http://schemas.microsoft.com/office/powerpoint/2010/main" val="17067861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**Make a note of:</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 Referral Contact Alert Lists – too long to make contact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 Referral, Promotion, and Perpetrator Alert Lists – cases that may need another look (for supervisors)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 Case Alert Lists – Relevant to placements in group homes</a:t>
            </a:r>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70</a:t>
            </a:fld>
            <a:endParaRPr lang="en-US"/>
          </a:p>
        </p:txBody>
      </p:sp>
    </p:spTree>
    <p:extLst>
      <p:ext uri="{BB962C8B-B14F-4D97-AF65-F5344CB8AC3E}">
        <p14:creationId xmlns:p14="http://schemas.microsoft.com/office/powerpoint/2010/main" val="38331776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**Make a note of:</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 Family Engagement Effort (Under Open Cases)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 Mental Health Screenings (Under Pathways to Well-Being)</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 Psychotropic Diagnoses (Under Children in Placement)</a:t>
            </a:r>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71</a:t>
            </a:fld>
            <a:endParaRPr lang="en-US"/>
          </a:p>
        </p:txBody>
      </p:sp>
    </p:spTree>
    <p:extLst>
      <p:ext uri="{BB962C8B-B14F-4D97-AF65-F5344CB8AC3E}">
        <p14:creationId xmlns:p14="http://schemas.microsoft.com/office/powerpoint/2010/main" val="9398437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u="none" baseline="0" dirty="0" smtClean="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72</a:t>
            </a:fld>
            <a:endParaRPr lang="en-US"/>
          </a:p>
        </p:txBody>
      </p:sp>
    </p:spTree>
    <p:extLst>
      <p:ext uri="{BB962C8B-B14F-4D97-AF65-F5344CB8AC3E}">
        <p14:creationId xmlns:p14="http://schemas.microsoft.com/office/powerpoint/2010/main" val="11076336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i="1" dirty="0" smtClean="0">
              <a:solidFill>
                <a:schemeClr val="bg1"/>
              </a:solidFill>
              <a:latin typeface="Times New Roman"/>
              <a:cs typeface="Times New Roman"/>
            </a:endParaRPr>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73</a:t>
            </a:fld>
            <a:endParaRPr lang="en-US"/>
          </a:p>
        </p:txBody>
      </p:sp>
    </p:spTree>
    <p:extLst>
      <p:ext uri="{BB962C8B-B14F-4D97-AF65-F5344CB8AC3E}">
        <p14:creationId xmlns:p14="http://schemas.microsoft.com/office/powerpoint/2010/main" val="3596770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help workers and supervisors understand how their daily activities are connected to the vision and performance measurement of our county, we need to build bridges.</a:t>
            </a:r>
          </a:p>
          <a:p>
            <a:endParaRPr lang="en-US" dirty="0" smtClean="0"/>
          </a:p>
          <a:p>
            <a:r>
              <a:rPr lang="en-US" dirty="0" smtClean="0"/>
              <a:t>Between</a:t>
            </a:r>
            <a:r>
              <a:rPr lang="en-US" baseline="0" dirty="0" smtClean="0"/>
              <a:t> performance and vision:</a:t>
            </a:r>
          </a:p>
          <a:p>
            <a:r>
              <a:rPr lang="en-US" baseline="0" dirty="0" smtClean="0"/>
              <a:t>-- Workers need to understand where the county feels that it needs to reform.  Does our SIP say that we have a problem with re-entries?  Are workers aware that this is a focus of our agency?</a:t>
            </a:r>
          </a:p>
          <a:p>
            <a:r>
              <a:rPr lang="en-US" baseline="0" dirty="0" smtClean="0"/>
              <a:t>-- Have we created special programs or services designed to influence these outcomes?  Are workers aware of these connections or do the programs and services feel like arbitrary changes, or ancillary/unnecessary services?  If workers understand that there was a purpose to the creation of these services/programs, they may feel compelled to modify their practice to incorporate them.</a:t>
            </a:r>
          </a:p>
          <a:p>
            <a:endParaRPr lang="en-US" baseline="0" dirty="0" smtClean="0"/>
          </a:p>
          <a:p>
            <a:r>
              <a:rPr lang="en-US" baseline="0" dirty="0" smtClean="0"/>
              <a:t>Between performance and measurement:</a:t>
            </a:r>
          </a:p>
          <a:p>
            <a:r>
              <a:rPr lang="en-US" baseline="0" dirty="0" smtClean="0"/>
              <a:t>-- Workers and supervisors hear a lot about safety, permanency, and wellbeing.  What they often don’t understand is how these things are measured.  Do they know that measures P2 and P3 are specifically related to permanency for youth that have already been in care for a long time?  These methodological understandings can help workers know that the details of their practice are as important as the overall goal.</a:t>
            </a:r>
          </a:p>
          <a:p>
            <a:r>
              <a:rPr lang="en-US" baseline="0" dirty="0" smtClean="0"/>
              <a:t>-- An understanding of which subgroups are most impacted by outcomes can help workers focus their practice – they may slow down and pay additional attention when working with these groups or search out programs and services that specialize.</a:t>
            </a:r>
          </a:p>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8</a:t>
            </a:fld>
            <a:endParaRPr lang="en-US"/>
          </a:p>
        </p:txBody>
      </p:sp>
    </p:spTree>
    <p:extLst>
      <p:ext uri="{BB962C8B-B14F-4D97-AF65-F5344CB8AC3E}">
        <p14:creationId xmlns:p14="http://schemas.microsoft.com/office/powerpoint/2010/main" val="15885015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i="1" dirty="0" smtClean="0">
              <a:solidFill>
                <a:schemeClr val="bg1"/>
              </a:solidFill>
              <a:latin typeface="Times New Roman"/>
              <a:cs typeface="Times New Roman"/>
            </a:endParaRPr>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74</a:t>
            </a:fld>
            <a:endParaRPr lang="en-US"/>
          </a:p>
        </p:txBody>
      </p:sp>
    </p:spTree>
    <p:extLst>
      <p:ext uri="{BB962C8B-B14F-4D97-AF65-F5344CB8AC3E}">
        <p14:creationId xmlns:p14="http://schemas.microsoft.com/office/powerpoint/2010/main" val="714751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9</a:t>
            </a:fld>
            <a:endParaRPr lang="en-US"/>
          </a:p>
        </p:txBody>
      </p:sp>
    </p:spTree>
    <p:extLst>
      <p:ext uri="{BB962C8B-B14F-4D97-AF65-F5344CB8AC3E}">
        <p14:creationId xmlns:p14="http://schemas.microsoft.com/office/powerpoint/2010/main" val="407297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615" y="8685214"/>
            <a:ext cx="2971800" cy="457200"/>
          </a:xfrm>
          <a:prstGeom prst="rect">
            <a:avLst/>
          </a:prstGeom>
          <a:noFill/>
          <a:ln w="9525">
            <a:noFill/>
            <a:miter lim="800000"/>
            <a:headEnd/>
            <a:tailEnd/>
          </a:ln>
        </p:spPr>
        <p:txBody>
          <a:bodyPr lIns="91411" tIns="45705" rIns="91411" bIns="45705" anchor="b"/>
          <a:lstStyle/>
          <a:p>
            <a:pPr algn="r"/>
            <a:fld id="{991F0864-3276-4DB4-8565-E2AC07C098CA}" type="slidenum">
              <a:rPr lang="en-US" sz="1200"/>
              <a:pPr algn="r"/>
              <a:t>11</a:t>
            </a:fld>
            <a:endParaRPr lang="en-US" sz="12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dirty="0" smtClean="0"/>
              <a:t>This is what people outside the system thinks happen.</a:t>
            </a:r>
          </a:p>
        </p:txBody>
      </p:sp>
    </p:spTree>
    <p:extLst>
      <p:ext uri="{BB962C8B-B14F-4D97-AF65-F5344CB8AC3E}">
        <p14:creationId xmlns:p14="http://schemas.microsoft.com/office/powerpoint/2010/main" val="3324931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really</a:t>
            </a:r>
            <a:r>
              <a:rPr lang="en-US" baseline="0" dirty="0" smtClean="0"/>
              <a:t> know that child welfare data measurement includes many different outcomes, some which may work against others.  Child welfare agencies are striving for a balance between these multiple indicators.</a:t>
            </a:r>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12</a:t>
            </a:fld>
            <a:endParaRPr lang="en-US"/>
          </a:p>
        </p:txBody>
      </p:sp>
    </p:spTree>
    <p:extLst>
      <p:ext uri="{BB962C8B-B14F-4D97-AF65-F5344CB8AC3E}">
        <p14:creationId xmlns:p14="http://schemas.microsoft.com/office/powerpoint/2010/main" val="2446349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2400" dirty="0" smtClean="0"/>
              <a:t>In</a:t>
            </a:r>
            <a:r>
              <a:rPr lang="en-US" sz="2400" baseline="0" dirty="0" smtClean="0"/>
              <a:t> addition to </a:t>
            </a:r>
            <a:r>
              <a:rPr lang="en-US" sz="2400" dirty="0" smtClean="0"/>
              <a:t>the issue of different (and sometimes</a:t>
            </a:r>
            <a:r>
              <a:rPr lang="en-US" sz="2400" baseline="0" dirty="0" smtClean="0"/>
              <a:t> competing) </a:t>
            </a:r>
            <a:r>
              <a:rPr lang="en-US" sz="2400" dirty="0" smtClean="0"/>
              <a:t>measures, it is also important to understand that the data can be examined</a:t>
            </a:r>
            <a:r>
              <a:rPr lang="en-US" sz="2400" baseline="0" dirty="0" smtClean="0"/>
              <a:t> multiple way, some of which give an accurate picture of what happened/happens to a child in the child welfare system, and others which may skew the picture.  </a:t>
            </a:r>
            <a:endParaRPr lang="en-US" sz="2400" dirty="0" smtClean="0"/>
          </a:p>
          <a:p>
            <a:pPr eaLnBrk="1" hangingPunct="1"/>
            <a:endParaRPr lang="en-US" sz="2400" dirty="0" smtClean="0"/>
          </a:p>
          <a:p>
            <a:pPr eaLnBrk="1" hangingPunct="1"/>
            <a:r>
              <a:rPr lang="en-US" sz="2400" dirty="0" smtClean="0"/>
              <a:t>The first question that has to be answered is, “Whose outcomes do I want to measure?” </a:t>
            </a:r>
          </a:p>
          <a:p>
            <a:pPr eaLnBrk="1" hangingPunct="1"/>
            <a:endParaRPr lang="en-US" sz="2400" dirty="0" smtClean="0"/>
          </a:p>
          <a:p>
            <a:pPr eaLnBrk="1" hangingPunct="1"/>
            <a:r>
              <a:rPr lang="en-US" sz="2400" dirty="0" smtClean="0"/>
              <a:t>There basic are 3 choices:</a:t>
            </a:r>
            <a:endParaRPr lang="en-US" sz="2000" i="1" u="sng" dirty="0" smtClean="0"/>
          </a:p>
          <a:p>
            <a:pPr lvl="1" eaLnBrk="1" hangingPunct="1"/>
            <a:r>
              <a:rPr lang="en-US" sz="2000" i="1" u="sng" dirty="0" smtClean="0"/>
              <a:t>Children in foster care</a:t>
            </a:r>
            <a:r>
              <a:rPr lang="en-US" sz="2000" dirty="0" smtClean="0"/>
              <a:t> - the active caseload (other terms:  </a:t>
            </a:r>
            <a:r>
              <a:rPr lang="en-US" sz="2000" dirty="0" smtClean="0">
                <a:solidFill>
                  <a:schemeClr val="hlink"/>
                </a:solidFill>
              </a:rPr>
              <a:t>point-in-time, cross-section, or census</a:t>
            </a:r>
            <a:r>
              <a:rPr lang="en-US" sz="2000" dirty="0" smtClean="0"/>
              <a:t>)</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en-US" sz="2000" i="1" u="sng" dirty="0" smtClean="0"/>
              <a:t>Children leaving foster care</a:t>
            </a:r>
            <a:r>
              <a:rPr lang="en-US" sz="2000" dirty="0" smtClean="0"/>
              <a:t> - children who left placement in the last year (other terms: </a:t>
            </a:r>
            <a:r>
              <a:rPr lang="en-US" sz="2000" dirty="0" smtClean="0">
                <a:solidFill>
                  <a:schemeClr val="hlink"/>
                </a:solidFill>
              </a:rPr>
              <a:t>an exit cohort</a:t>
            </a:r>
            <a:r>
              <a:rPr lang="en-US" sz="2000" dirty="0" smtClean="0"/>
              <a:t>)</a:t>
            </a:r>
            <a:endParaRPr lang="en-US" sz="2000" i="1" u="sng" dirty="0" smtClean="0"/>
          </a:p>
          <a:p>
            <a:pPr lvl="1" eaLnBrk="1" hangingPunct="1"/>
            <a:r>
              <a:rPr lang="en-US" sz="2000" i="1" u="sng" dirty="0" smtClean="0"/>
              <a:t>Children entering foster care</a:t>
            </a:r>
            <a:r>
              <a:rPr lang="en-US" sz="2000" dirty="0" smtClean="0"/>
              <a:t> - children placed during some period of time, usually one year (other terms: </a:t>
            </a:r>
            <a:r>
              <a:rPr lang="en-US" sz="2000" dirty="0" smtClean="0">
                <a:solidFill>
                  <a:schemeClr val="hlink"/>
                </a:solidFill>
              </a:rPr>
              <a:t>an admission cohort</a:t>
            </a:r>
            <a:r>
              <a:rPr lang="en-US" sz="2000" dirty="0" smtClean="0"/>
              <a:t>)</a:t>
            </a:r>
          </a:p>
          <a:p>
            <a:pPr eaLnBrk="1" hangingPunct="1"/>
            <a:endParaRPr lang="en-US" sz="2400" dirty="0" smtClean="0"/>
          </a:p>
          <a:p>
            <a:pPr eaLnBrk="1" hangingPunct="1"/>
            <a:r>
              <a:rPr lang="en-US" sz="2400" dirty="0" smtClean="0"/>
              <a:t>Each of these approaches represents a different way to sample the children who have ever been in foster care</a:t>
            </a:r>
            <a:endParaRPr lang="en-US" sz="3100" dirty="0" smtClean="0"/>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13</a:t>
            </a:fld>
            <a:endParaRPr lang="en-US"/>
          </a:p>
        </p:txBody>
      </p:sp>
    </p:spTree>
    <p:extLst>
      <p:ext uri="{BB962C8B-B14F-4D97-AF65-F5344CB8AC3E}">
        <p14:creationId xmlns:p14="http://schemas.microsoft.com/office/powerpoint/2010/main" val="1173617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2C08DC0-2281-48BB-9AC4-06BAADF9BB23}" type="datetime1">
              <a:rPr lang="en-US" smtClean="0"/>
              <a:t>6/24/2020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6BC1F3-1631-4F42-90AD-D890001E6F6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3C17E4-8C62-4F0B-8E7C-EDD71FBDDFA2}" type="datetime1">
              <a:rPr lang="en-US" smtClean="0"/>
              <a:t>6/24/2020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0B9D6C-E806-4571-AB75-490D20D95B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8C29BF-5850-46F3-A5EB-662DB98208E0}" type="datetime1">
              <a:rPr lang="en-US" smtClean="0"/>
              <a:t>6/24/2020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198851-E127-4AD1-ACB5-E27E7E98243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97" name="Shape 97"/>
          <p:cNvSpPr>
            <a:spLocks noGrp="1"/>
          </p:cNvSpPr>
          <p:nvPr>
            <p:ph type="pic" sz="quarter" idx="13"/>
          </p:nvPr>
        </p:nvSpPr>
        <p:spPr>
          <a:xfrm>
            <a:off x="4820850" y="3355874"/>
            <a:ext cx="3866555" cy="2973587"/>
          </a:xfrm>
          <a:prstGeom prst="rect">
            <a:avLst/>
          </a:prstGeom>
          <a:ln w="9525">
            <a:round/>
          </a:ln>
        </p:spPr>
        <p:txBody>
          <a:bodyPr lIns="64291" tIns="32145" rIns="64291" bIns="32145" anchor="t">
            <a:noAutofit/>
          </a:bodyPr>
          <a:lstStyle/>
          <a:p>
            <a:endParaRPr/>
          </a:p>
        </p:txBody>
      </p:sp>
      <p:sp>
        <p:nvSpPr>
          <p:cNvPr id="98" name="Shape 98"/>
          <p:cNvSpPr>
            <a:spLocks noGrp="1"/>
          </p:cNvSpPr>
          <p:nvPr>
            <p:ph type="pic" sz="quarter" idx="14"/>
          </p:nvPr>
        </p:nvSpPr>
        <p:spPr>
          <a:xfrm>
            <a:off x="4823833" y="428625"/>
            <a:ext cx="3866555" cy="2482453"/>
          </a:xfrm>
          <a:prstGeom prst="rect">
            <a:avLst/>
          </a:prstGeom>
          <a:ln w="9525">
            <a:round/>
          </a:ln>
        </p:spPr>
        <p:txBody>
          <a:bodyPr lIns="64291" tIns="32145" rIns="64291" bIns="32145" anchor="t">
            <a:noAutofit/>
          </a:bodyPr>
          <a:lstStyle/>
          <a:p>
            <a:endParaRPr/>
          </a:p>
        </p:txBody>
      </p:sp>
      <p:sp>
        <p:nvSpPr>
          <p:cNvPr id="99" name="Shape 99"/>
          <p:cNvSpPr>
            <a:spLocks noGrp="1"/>
          </p:cNvSpPr>
          <p:nvPr>
            <p:ph type="pic" sz="half" idx="15"/>
          </p:nvPr>
        </p:nvSpPr>
        <p:spPr>
          <a:xfrm>
            <a:off x="391725" y="428625"/>
            <a:ext cx="3929063" cy="5902524"/>
          </a:xfrm>
          <a:prstGeom prst="rect">
            <a:avLst/>
          </a:prstGeom>
          <a:ln w="9525">
            <a:round/>
          </a:ln>
        </p:spPr>
        <p:txBody>
          <a:bodyPr lIns="64291" tIns="32145" rIns="64291" bIns="32145" anchor="t">
            <a:noAutofit/>
          </a:bodyPr>
          <a:lstStyle/>
          <a:p>
            <a:endParaRPr/>
          </a:p>
        </p:txBody>
      </p:sp>
      <p:sp>
        <p:nvSpPr>
          <p:cNvPr id="100" name="Shape 10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8831203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Shape 13"/>
          <p:cNvSpPr/>
          <p:nvPr/>
        </p:nvSpPr>
        <p:spPr>
          <a:xfrm>
            <a:off x="357188" y="4634508"/>
            <a:ext cx="8437115" cy="0"/>
          </a:xfrm>
          <a:prstGeom prst="line">
            <a:avLst/>
          </a:prstGeom>
          <a:ln w="12700">
            <a:solidFill>
              <a:srgbClr val="444444">
                <a:alpha val="30000"/>
              </a:srgbClr>
            </a:solidFill>
            <a:miter lim="400000"/>
          </a:ln>
        </p:spPr>
        <p:txBody>
          <a:bodyPr lIns="35717" tIns="35717" rIns="35717" bIns="35717" anchor="ctr"/>
          <a:lstStyle/>
          <a:p>
            <a:pPr algn="l" defTabSz="321457">
              <a:defRPr sz="1200">
                <a:solidFill>
                  <a:srgbClr val="000000"/>
                </a:solidFill>
                <a:latin typeface="Helvetica"/>
                <a:ea typeface="Helvetica"/>
                <a:cs typeface="Helvetica"/>
                <a:sym typeface="Helvetica"/>
              </a:defRPr>
            </a:pPr>
            <a:endParaRPr/>
          </a:p>
        </p:txBody>
      </p:sp>
      <p:sp>
        <p:nvSpPr>
          <p:cNvPr id="14" name="Shape 14"/>
          <p:cNvSpPr/>
          <p:nvPr/>
        </p:nvSpPr>
        <p:spPr>
          <a:xfrm>
            <a:off x="357188" y="2875359"/>
            <a:ext cx="8437513" cy="0"/>
          </a:xfrm>
          <a:prstGeom prst="line">
            <a:avLst/>
          </a:prstGeom>
          <a:ln w="12700">
            <a:solidFill>
              <a:srgbClr val="444444">
                <a:alpha val="30000"/>
              </a:srgbClr>
            </a:solidFill>
            <a:miter lim="400000"/>
          </a:ln>
        </p:spPr>
        <p:txBody>
          <a:bodyPr lIns="35717" tIns="35717" rIns="35717" bIns="35717" anchor="ctr"/>
          <a:lstStyle/>
          <a:p>
            <a:pPr algn="l" defTabSz="321457">
              <a:defRPr sz="1200">
                <a:solidFill>
                  <a:srgbClr val="000000"/>
                </a:solidFill>
                <a:latin typeface="Helvetica"/>
                <a:ea typeface="Helvetica"/>
                <a:cs typeface="Helvetica"/>
                <a:sym typeface="Helvetica"/>
              </a:defRPr>
            </a:pPr>
            <a:endParaRPr/>
          </a:p>
        </p:txBody>
      </p:sp>
      <p:sp>
        <p:nvSpPr>
          <p:cNvPr id="15" name="Shape 15"/>
          <p:cNvSpPr/>
          <p:nvPr/>
        </p:nvSpPr>
        <p:spPr>
          <a:xfrm flipV="1">
            <a:off x="5620994" y="3182523"/>
            <a:ext cx="1" cy="1155065"/>
          </a:xfrm>
          <a:prstGeom prst="line">
            <a:avLst/>
          </a:prstGeom>
          <a:ln w="12700">
            <a:solidFill>
              <a:srgbClr val="444444">
                <a:alpha val="30000"/>
              </a:srgbClr>
            </a:solidFill>
            <a:miter lim="400000"/>
          </a:ln>
        </p:spPr>
        <p:txBody>
          <a:bodyPr lIns="35717" tIns="35717" rIns="35717" bIns="35717" anchor="ctr"/>
          <a:lstStyle/>
          <a:p>
            <a:pPr algn="l" defTabSz="321457">
              <a:defRPr sz="1200">
                <a:solidFill>
                  <a:srgbClr val="000000"/>
                </a:solidFill>
                <a:latin typeface="Helvetica"/>
                <a:ea typeface="Helvetica"/>
                <a:cs typeface="Helvetica"/>
                <a:sym typeface="Helvetica"/>
              </a:defRPr>
            </a:pPr>
            <a:endParaRPr/>
          </a:p>
        </p:txBody>
      </p:sp>
      <p:sp>
        <p:nvSpPr>
          <p:cNvPr id="16" name="Shape 16"/>
          <p:cNvSpPr>
            <a:spLocks noGrp="1"/>
          </p:cNvSpPr>
          <p:nvPr>
            <p:ph type="body" sz="quarter" idx="13"/>
          </p:nvPr>
        </p:nvSpPr>
        <p:spPr>
          <a:xfrm>
            <a:off x="357187" y="2464594"/>
            <a:ext cx="5063133" cy="375744"/>
          </a:xfrm>
          <a:prstGeom prst="rect">
            <a:avLst/>
          </a:prstGeom>
        </p:spPr>
        <p:txBody>
          <a:bodyPr>
            <a:spAutoFit/>
          </a:bodyPr>
          <a:lstStyle>
            <a:lvl1pPr marL="0" indent="0">
              <a:lnSpc>
                <a:spcPct val="110000"/>
              </a:lnSpc>
              <a:spcBef>
                <a:spcPts val="0"/>
              </a:spcBef>
              <a:buClrTx/>
              <a:buSzTx/>
              <a:buFontTx/>
              <a:buNone/>
              <a:defRPr sz="1700" i="1"/>
            </a:lvl1pPr>
          </a:lstStyle>
          <a:p>
            <a:r>
              <a:t>Lorem Ipsum Dolor</a:t>
            </a:r>
          </a:p>
        </p:txBody>
      </p:sp>
      <p:sp>
        <p:nvSpPr>
          <p:cNvPr id="17" name="Shape 17"/>
          <p:cNvSpPr>
            <a:spLocks noGrp="1"/>
          </p:cNvSpPr>
          <p:nvPr>
            <p:ph type="title"/>
          </p:nvPr>
        </p:nvSpPr>
        <p:spPr>
          <a:xfrm>
            <a:off x="357187" y="2911078"/>
            <a:ext cx="5063133" cy="1696641"/>
          </a:xfrm>
          <a:prstGeom prst="rect">
            <a:avLst/>
          </a:prstGeom>
        </p:spPr>
        <p:txBody>
          <a:bodyPr/>
          <a:lstStyle>
            <a:lvl1pPr algn="l"/>
          </a:lstStyle>
          <a:p>
            <a:r>
              <a:t>Title Text</a:t>
            </a:r>
          </a:p>
        </p:txBody>
      </p:sp>
      <p:sp>
        <p:nvSpPr>
          <p:cNvPr id="18" name="Shape 18"/>
          <p:cNvSpPr>
            <a:spLocks noGrp="1"/>
          </p:cNvSpPr>
          <p:nvPr>
            <p:ph type="body" sz="quarter" idx="1"/>
          </p:nvPr>
        </p:nvSpPr>
        <p:spPr>
          <a:xfrm>
            <a:off x="5822156" y="2911078"/>
            <a:ext cx="2982516" cy="1696641"/>
          </a:xfrm>
          <a:prstGeom prst="rect">
            <a:avLst/>
          </a:prstGeom>
        </p:spPr>
        <p:txBody>
          <a:bodyPr/>
          <a:lstStyle>
            <a:lvl1pPr marL="0" indent="0">
              <a:spcBef>
                <a:spcPts val="0"/>
              </a:spcBef>
              <a:buClrTx/>
              <a:buSzTx/>
              <a:buFontTx/>
              <a:buNone/>
              <a:defRPr sz="1700"/>
            </a:lvl1pPr>
            <a:lvl2pPr marL="0" indent="160729">
              <a:spcBef>
                <a:spcPts val="0"/>
              </a:spcBef>
              <a:buClrTx/>
              <a:buSzTx/>
              <a:buFontTx/>
              <a:buNone/>
              <a:defRPr sz="1700"/>
            </a:lvl2pPr>
            <a:lvl3pPr marL="0" indent="321457">
              <a:spcBef>
                <a:spcPts val="0"/>
              </a:spcBef>
              <a:buClrTx/>
              <a:buSzTx/>
              <a:buFontTx/>
              <a:buNone/>
              <a:defRPr sz="1700"/>
            </a:lvl3pPr>
            <a:lvl4pPr marL="0" indent="482186">
              <a:spcBef>
                <a:spcPts val="0"/>
              </a:spcBef>
              <a:buClrTx/>
              <a:buSzTx/>
              <a:buFontTx/>
              <a:buNone/>
              <a:defRPr sz="1700"/>
            </a:lvl4pPr>
            <a:lvl5pPr marL="0" indent="642915">
              <a:spcBef>
                <a:spcPts val="0"/>
              </a:spcBef>
              <a:buClrTx/>
              <a:buSzTx/>
              <a:buFontTx/>
              <a:buNone/>
              <a:defRPr sz="1700"/>
            </a:lvl5pPr>
          </a:lstStyle>
          <a:p>
            <a:r>
              <a:t>Body Level One</a:t>
            </a:r>
          </a:p>
          <a:p>
            <a:pPr lvl="1"/>
            <a:r>
              <a:t>Body Level Two</a:t>
            </a:r>
          </a:p>
          <a:p>
            <a:pPr lvl="2"/>
            <a:r>
              <a:t>Body Level Three</a:t>
            </a:r>
          </a:p>
          <a:p>
            <a:pPr lvl="3"/>
            <a:r>
              <a:t>Body Level Four</a:t>
            </a:r>
          </a:p>
          <a:p>
            <a:pPr lvl="4"/>
            <a:r>
              <a:t>Body Level Five</a:t>
            </a:r>
          </a:p>
        </p:txBody>
      </p:sp>
      <p:sp>
        <p:nvSpPr>
          <p:cNvPr id="19" name="Shape 1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2910001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DF71032-F86F-4005-A66E-F66E3615D04D}" type="datetime1">
              <a:rPr lang="en-US" smtClean="0"/>
              <a:t>6/24/2020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085D3B-0F38-4435-B2E1-BBB89093D8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019413B-A725-4158-A716-60B107687F54}" type="datetime1">
              <a:rPr lang="en-US" smtClean="0"/>
              <a:t>6/24/2020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FEE170-AA79-41EC-85B2-BFCCF4A5650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6E62429-F5FC-459C-AC26-B12DEE04E381}" type="datetime1">
              <a:rPr lang="en-US" smtClean="0"/>
              <a:t>6/24/2020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236101-42DF-4AF5-AE86-A2EAC8804F7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17F95CE-A744-4494-8CA1-75AC0EB7939E}" type="datetime1">
              <a:rPr lang="en-US" smtClean="0"/>
              <a:t>6/24/2020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A8693A7-E745-430E-98BE-DA97CF71C6B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5B13B5A-1D36-477D-B329-71F69BC33D7A}" type="datetime1">
              <a:rPr lang="en-US" smtClean="0"/>
              <a:t>6/24/2020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E71517C-C525-4681-9E79-4D739AD31C6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BAD1E3-64D5-4EEE-B02F-133CC5FC704F}" type="datetime1">
              <a:rPr lang="en-US" smtClean="0"/>
              <a:t>6/24/2020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33F6093-41D8-40D4-AC2A-E6098CBDEFB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6AA30C-EE1F-4AD2-82A2-54B45BE9EAF9}" type="datetime1">
              <a:rPr lang="en-US" smtClean="0"/>
              <a:t>6/24/2020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A1D05F-4C7C-47B8-89E7-288AF3282CC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5EC5B0-E95D-48A9-BCAB-8FD8B1257B6B}" type="datetime1">
              <a:rPr lang="en-US" smtClean="0"/>
              <a:t>6/24/2020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288136-2A85-4367-B03B-F9D82589029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4359"/>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CC7B2AD-576B-476C-86B2-C16413B9F89A}" type="datetime1">
              <a:rPr lang="en-US" smtClean="0"/>
              <a:t>6/24/2020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9FEA3A8-8113-4F2D-BADB-CC1D42CBEF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cssr.berkeley.edu/ucb_childwelfare/default.aspx"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3.JPG"/></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png"/><Relationship Id="rId4" Type="http://schemas.openxmlformats.org/officeDocument/2006/relationships/image" Target="../media/image37.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body" idx="13"/>
          </p:nvPr>
        </p:nvSpPr>
        <p:spPr>
          <a:xfrm>
            <a:off x="0" y="4038600"/>
            <a:ext cx="9144000" cy="625812"/>
          </a:xfrm>
          <a:prstGeom prst="rect">
            <a:avLst/>
          </a:prstGeom>
        </p:spPr>
        <p:txBody>
          <a:bodyPr/>
          <a:lstStyle/>
          <a:p>
            <a:r>
              <a:rPr lang="en-US" sz="3200" dirty="0" smtClean="0">
                <a:solidFill>
                  <a:schemeClr val="bg1"/>
                </a:solidFill>
                <a:latin typeface="Times New Roman"/>
                <a:cs typeface="Times New Roman"/>
              </a:rPr>
              <a:t>Bringing Child Welfare Staff On Board</a:t>
            </a:r>
            <a:endParaRPr sz="3200" dirty="0">
              <a:solidFill>
                <a:schemeClr val="bg1"/>
              </a:solidFill>
              <a:latin typeface="Times New Roman"/>
              <a:cs typeface="Times New Roman"/>
            </a:endParaRPr>
          </a:p>
        </p:txBody>
      </p:sp>
      <p:sp>
        <p:nvSpPr>
          <p:cNvPr id="134" name="Shape 134"/>
          <p:cNvSpPr>
            <a:spLocks noGrp="1"/>
          </p:cNvSpPr>
          <p:nvPr>
            <p:ph type="ctrTitle"/>
          </p:nvPr>
        </p:nvSpPr>
        <p:spPr>
          <a:xfrm>
            <a:off x="0" y="2911078"/>
            <a:ext cx="9143999" cy="1432321"/>
          </a:xfrm>
          <a:prstGeom prst="rect">
            <a:avLst/>
          </a:prstGeom>
        </p:spPr>
        <p:txBody>
          <a:bodyPr/>
          <a:lstStyle/>
          <a:p>
            <a:r>
              <a:rPr lang="en-US" dirty="0" smtClean="0">
                <a:solidFill>
                  <a:srgbClr val="BEAA64"/>
                </a:solidFill>
                <a:latin typeface="Times New Roman"/>
                <a:cs typeface="Times New Roman"/>
              </a:rPr>
              <a:t>The Data Train</a:t>
            </a:r>
            <a:endParaRPr dirty="0">
              <a:solidFill>
                <a:srgbClr val="BEAA64"/>
              </a:solidFill>
              <a:latin typeface="Times New Roman"/>
              <a:cs typeface="Times New Roman"/>
            </a:endParaRPr>
          </a:p>
        </p:txBody>
      </p:sp>
      <p:sp>
        <p:nvSpPr>
          <p:cNvPr id="135" name="Shape 135"/>
          <p:cNvSpPr>
            <a:spLocks noGrp="1"/>
          </p:cNvSpPr>
          <p:nvPr>
            <p:ph type="subTitle" sz="quarter" idx="1"/>
          </p:nvPr>
        </p:nvSpPr>
        <p:spPr>
          <a:xfrm>
            <a:off x="0" y="5410200"/>
            <a:ext cx="9144000" cy="685799"/>
          </a:xfrm>
          <a:prstGeom prst="rect">
            <a:avLst/>
          </a:prstGeom>
        </p:spPr>
        <p:txBody>
          <a:bodyPr/>
          <a:lstStyle/>
          <a:p>
            <a:endParaRPr lang="en-US" sz="2400" dirty="0" smtClean="0">
              <a:solidFill>
                <a:srgbClr val="FFFFFF"/>
              </a:solidFill>
              <a:latin typeface="Times New Roman"/>
              <a:cs typeface="Times New Roman"/>
            </a:endParaRPr>
          </a:p>
          <a:p>
            <a:r>
              <a:rPr sz="2200" dirty="0" smtClean="0">
                <a:solidFill>
                  <a:srgbClr val="FFFFFF"/>
                </a:solidFill>
                <a:latin typeface="Times New Roman"/>
                <a:cs typeface="Times New Roman"/>
              </a:rPr>
              <a:t>Wendy Wiegmann</a:t>
            </a:r>
            <a:r>
              <a:rPr lang="en-US" sz="2200" dirty="0" smtClean="0">
                <a:solidFill>
                  <a:srgbClr val="FFFFFF"/>
                </a:solidFill>
                <a:latin typeface="Times New Roman"/>
                <a:cs typeface="Times New Roman"/>
              </a:rPr>
              <a:t> ~ </a:t>
            </a:r>
            <a:r>
              <a:rPr sz="2200" dirty="0" smtClean="0">
                <a:solidFill>
                  <a:srgbClr val="FFFFFF"/>
                </a:solidFill>
                <a:latin typeface="Times New Roman"/>
                <a:cs typeface="Times New Roman"/>
              </a:rPr>
              <a:t>CCWIP</a:t>
            </a:r>
            <a:r>
              <a:rPr lang="en-US" sz="2200" dirty="0" smtClean="0">
                <a:solidFill>
                  <a:srgbClr val="FFFFFF"/>
                </a:solidFill>
                <a:latin typeface="Times New Roman"/>
                <a:cs typeface="Times New Roman"/>
              </a:rPr>
              <a:t>  ~  June 24, 2020</a:t>
            </a:r>
            <a:endParaRPr sz="2200" dirty="0">
              <a:solidFill>
                <a:srgbClr val="FFFFFF"/>
              </a:solidFill>
              <a:latin typeface="Times New Roman"/>
              <a:cs typeface="Times New Roman"/>
            </a:endParaRPr>
          </a:p>
        </p:txBody>
      </p:sp>
      <p:pic>
        <p:nvPicPr>
          <p:cNvPr id="136" name="bahnfoto_internet_header_subpage_small.jpg"/>
          <p:cNvPicPr>
            <a:picLocks noChangeAspect="1"/>
          </p:cNvPicPr>
          <p:nvPr/>
        </p:nvPicPr>
        <p:blipFill>
          <a:blip r:embed="rId2">
            <a:extLst/>
          </a:blip>
          <a:stretch>
            <a:fillRect/>
          </a:stretch>
        </p:blipFill>
        <p:spPr>
          <a:xfrm>
            <a:off x="-6602" y="-962921"/>
            <a:ext cx="9157203" cy="3858372"/>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1</a:t>
            </a:fld>
            <a:endParaRPr lang="en-US"/>
          </a:p>
        </p:txBody>
      </p:sp>
    </p:spTree>
    <p:extLst>
      <p:ext uri="{BB962C8B-B14F-4D97-AF65-F5344CB8AC3E}">
        <p14:creationId xmlns:p14="http://schemas.microsoft.com/office/powerpoint/2010/main" val="275018374"/>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352800"/>
            <a:ext cx="7772400" cy="1362075"/>
          </a:xfrm>
        </p:spPr>
        <p:txBody>
          <a:bodyPr/>
          <a:lstStyle/>
          <a:p>
            <a:pPr algn="r"/>
            <a:r>
              <a:rPr lang="en-US" sz="4400" dirty="0" smtClean="0">
                <a:solidFill>
                  <a:srgbClr val="BEAA64"/>
                </a:solidFill>
                <a:latin typeface="Times New Roman"/>
                <a:cs typeface="Times New Roman"/>
              </a:rPr>
              <a:t/>
            </a:r>
            <a:br>
              <a:rPr lang="en-US" sz="4400" dirty="0" smtClean="0">
                <a:solidFill>
                  <a:srgbClr val="BEAA64"/>
                </a:solidFill>
                <a:latin typeface="Times New Roman"/>
                <a:cs typeface="Times New Roman"/>
              </a:rPr>
            </a:br>
            <a:r>
              <a:rPr lang="en-US" sz="4400" dirty="0" smtClean="0">
                <a:solidFill>
                  <a:srgbClr val="BEAA64"/>
                </a:solidFill>
                <a:latin typeface="Times New Roman"/>
                <a:cs typeface="Times New Roman"/>
              </a:rPr>
              <a:t>child welfare data measurement</a:t>
            </a:r>
            <a:endParaRPr lang="en-US" sz="4400"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10</a:t>
            </a:fld>
            <a:endParaRPr lang="en-US"/>
          </a:p>
        </p:txBody>
      </p:sp>
    </p:spTree>
    <p:extLst>
      <p:ext uri="{BB962C8B-B14F-4D97-AF65-F5344CB8AC3E}">
        <p14:creationId xmlns:p14="http://schemas.microsoft.com/office/powerpoint/2010/main" val="3037226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228600" y="304800"/>
            <a:ext cx="8686800" cy="1143000"/>
          </a:xfrm>
        </p:spPr>
        <p:txBody>
          <a:bodyPr/>
          <a:lstStyle/>
          <a:p>
            <a:pPr eaLnBrk="1" hangingPunct="1"/>
            <a:r>
              <a:rPr lang="en-US" dirty="0" smtClean="0">
                <a:solidFill>
                  <a:srgbClr val="BEAA64"/>
                </a:solidFill>
                <a:latin typeface="Times New Roman"/>
                <a:cs typeface="Times New Roman"/>
              </a:rPr>
              <a:t>The Current Placement System*</a:t>
            </a:r>
            <a:br>
              <a:rPr lang="en-US" dirty="0" smtClean="0">
                <a:solidFill>
                  <a:srgbClr val="BEAA64"/>
                </a:solidFill>
                <a:latin typeface="Times New Roman"/>
                <a:cs typeface="Times New Roman"/>
              </a:rPr>
            </a:br>
            <a:r>
              <a:rPr lang="en-US" i="1" dirty="0" smtClean="0">
                <a:solidFill>
                  <a:srgbClr val="BEAA64"/>
                </a:solidFill>
                <a:latin typeface="Times New Roman"/>
                <a:cs typeface="Times New Roman"/>
              </a:rPr>
              <a:t>(highly </a:t>
            </a:r>
            <a:r>
              <a:rPr lang="en-US" i="1" dirty="0">
                <a:solidFill>
                  <a:srgbClr val="BEAA64"/>
                </a:solidFill>
                <a:latin typeface="Times New Roman"/>
                <a:cs typeface="Times New Roman"/>
              </a:rPr>
              <a:t>s</a:t>
            </a:r>
            <a:r>
              <a:rPr lang="en-US" i="1" dirty="0" smtClean="0">
                <a:solidFill>
                  <a:srgbClr val="BEAA64"/>
                </a:solidFill>
                <a:latin typeface="Times New Roman"/>
                <a:cs typeface="Times New Roman"/>
              </a:rPr>
              <a:t>implified)</a:t>
            </a:r>
          </a:p>
        </p:txBody>
      </p:sp>
      <p:sp>
        <p:nvSpPr>
          <p:cNvPr id="4105" name="Text Box 18"/>
          <p:cNvSpPr txBox="1">
            <a:spLocks noChangeArrowheads="1"/>
          </p:cNvSpPr>
          <p:nvPr/>
        </p:nvSpPr>
        <p:spPr bwMode="auto">
          <a:xfrm>
            <a:off x="381000" y="6172200"/>
            <a:ext cx="8382000" cy="462307"/>
          </a:xfrm>
          <a:prstGeom prst="rect">
            <a:avLst/>
          </a:prstGeom>
          <a:noFill/>
          <a:ln w="9525">
            <a:noFill/>
            <a:miter lim="800000"/>
            <a:headEnd type="none" w="sm" len="sm"/>
            <a:tailEnd type="none" w="sm" len="sm"/>
          </a:ln>
        </p:spPr>
        <p:txBody>
          <a:bodyPr wrap="square" lIns="92075" tIns="46038" rIns="92075" bIns="46038">
            <a:spAutoFit/>
          </a:bodyPr>
          <a:lstStyle/>
          <a:p>
            <a:r>
              <a:rPr lang="en-US" sz="1200" dirty="0" smtClean="0">
                <a:solidFill>
                  <a:schemeClr val="bg1"/>
                </a:solidFill>
                <a:latin typeface="Times New Roman"/>
                <a:cs typeface="Times New Roman"/>
              </a:rPr>
              <a:t>*</a:t>
            </a:r>
            <a:r>
              <a:rPr lang="en-US" sz="1200" dirty="0">
                <a:solidFill>
                  <a:schemeClr val="bg1"/>
                </a:solidFill>
                <a:latin typeface="Times New Roman"/>
                <a:cs typeface="Times New Roman"/>
              </a:rPr>
              <a:t>A</a:t>
            </a:r>
            <a:r>
              <a:rPr lang="en-US" sz="1200" dirty="0" smtClean="0">
                <a:solidFill>
                  <a:schemeClr val="bg1"/>
                </a:solidFill>
                <a:latin typeface="Times New Roman"/>
                <a:cs typeface="Times New Roman"/>
              </a:rPr>
              <a:t>dapted from Lyle, G. </a:t>
            </a:r>
            <a:r>
              <a:rPr lang="en-US" sz="1200" dirty="0" err="1" smtClean="0">
                <a:solidFill>
                  <a:schemeClr val="bg1"/>
                </a:solidFill>
                <a:latin typeface="Times New Roman"/>
                <a:cs typeface="Times New Roman"/>
              </a:rPr>
              <a:t>L</a:t>
            </a:r>
            <a:r>
              <a:rPr lang="en-US" sz="1200" dirty="0" smtClean="0">
                <a:solidFill>
                  <a:schemeClr val="bg1"/>
                </a:solidFill>
                <a:latin typeface="Times New Roman"/>
                <a:cs typeface="Times New Roman"/>
              </a:rPr>
              <a:t>., &amp; Barker, M.A. (1998).  </a:t>
            </a:r>
            <a:r>
              <a:rPr lang="en-US" sz="1200" i="1" dirty="0" smtClean="0">
                <a:solidFill>
                  <a:schemeClr val="bg1"/>
                </a:solidFill>
                <a:latin typeface="Times New Roman"/>
                <a:cs typeface="Times New Roman"/>
              </a:rPr>
              <a:t>Patterns &amp; Spells:  New Approaches to  Conceptualizing </a:t>
            </a:r>
            <a:r>
              <a:rPr lang="en-US" sz="1200" i="1" dirty="0">
                <a:solidFill>
                  <a:schemeClr val="bg1"/>
                </a:solidFill>
                <a:latin typeface="Times New Roman"/>
                <a:cs typeface="Times New Roman"/>
              </a:rPr>
              <a:t>C</a:t>
            </a:r>
            <a:r>
              <a:rPr lang="en-US" sz="1200" i="1" dirty="0" smtClean="0">
                <a:solidFill>
                  <a:schemeClr val="bg1"/>
                </a:solidFill>
                <a:latin typeface="Times New Roman"/>
                <a:cs typeface="Times New Roman"/>
              </a:rPr>
              <a:t>hildren’s </a:t>
            </a:r>
            <a:r>
              <a:rPr lang="en-US" sz="1200" i="1" dirty="0">
                <a:solidFill>
                  <a:schemeClr val="bg1"/>
                </a:solidFill>
                <a:latin typeface="Times New Roman"/>
                <a:cs typeface="Times New Roman"/>
              </a:rPr>
              <a:t>O</a:t>
            </a:r>
            <a:r>
              <a:rPr lang="en-US" sz="1200" i="1" dirty="0" smtClean="0">
                <a:solidFill>
                  <a:schemeClr val="bg1"/>
                </a:solidFill>
                <a:latin typeface="Times New Roman"/>
                <a:cs typeface="Times New Roman"/>
              </a:rPr>
              <a:t>ut of Home </a:t>
            </a:r>
            <a:r>
              <a:rPr lang="en-US" sz="1200" i="1" dirty="0">
                <a:solidFill>
                  <a:schemeClr val="bg1"/>
                </a:solidFill>
                <a:latin typeface="Times New Roman"/>
                <a:cs typeface="Times New Roman"/>
              </a:rPr>
              <a:t>P</a:t>
            </a:r>
            <a:r>
              <a:rPr lang="en-US" sz="1200" i="1" dirty="0" smtClean="0">
                <a:solidFill>
                  <a:schemeClr val="bg1"/>
                </a:solidFill>
                <a:latin typeface="Times New Roman"/>
                <a:cs typeface="Times New Roman"/>
              </a:rPr>
              <a:t>lacement  </a:t>
            </a:r>
            <a:r>
              <a:rPr lang="en-US" sz="1200" i="1" dirty="0">
                <a:solidFill>
                  <a:schemeClr val="bg1"/>
                </a:solidFill>
                <a:latin typeface="Times New Roman"/>
                <a:cs typeface="Times New Roman"/>
              </a:rPr>
              <a:t>E</a:t>
            </a:r>
            <a:r>
              <a:rPr lang="en-US" sz="1200" i="1" dirty="0" smtClean="0">
                <a:solidFill>
                  <a:schemeClr val="bg1"/>
                </a:solidFill>
                <a:latin typeface="Times New Roman"/>
                <a:cs typeface="Times New Roman"/>
              </a:rPr>
              <a:t>xperiences</a:t>
            </a:r>
            <a:r>
              <a:rPr lang="en-US" sz="1200" dirty="0" smtClean="0">
                <a:solidFill>
                  <a:schemeClr val="bg1"/>
                </a:solidFill>
                <a:latin typeface="Times New Roman"/>
                <a:cs typeface="Times New Roman"/>
              </a:rPr>
              <a:t>.  Chicago, IL: American  Evaluation Association Annual Conference.</a:t>
            </a:r>
            <a:endParaRPr lang="en-US" sz="1200" dirty="0">
              <a:solidFill>
                <a:schemeClr val="bg1"/>
              </a:solidFill>
              <a:latin typeface="Times New Roman"/>
              <a:cs typeface="Times New Roman"/>
            </a:endParaRPr>
          </a:p>
        </p:txBody>
      </p:sp>
      <p:sp>
        <p:nvSpPr>
          <p:cNvPr id="20" name="TextBox 19"/>
          <p:cNvSpPr txBox="1"/>
          <p:nvPr/>
        </p:nvSpPr>
        <p:spPr>
          <a:xfrm>
            <a:off x="457200" y="3200400"/>
            <a:ext cx="1612641" cy="461665"/>
          </a:xfrm>
          <a:prstGeom prst="rect">
            <a:avLst/>
          </a:prstGeom>
          <a:noFill/>
        </p:spPr>
        <p:txBody>
          <a:bodyPr wrap="none" rtlCol="0">
            <a:spAutoFit/>
          </a:bodyPr>
          <a:lstStyle/>
          <a:p>
            <a:r>
              <a:rPr lang="en-US" sz="2400" b="1" dirty="0" smtClean="0">
                <a:solidFill>
                  <a:schemeClr val="bg1"/>
                </a:solidFill>
                <a:latin typeface="Times New Roman"/>
                <a:cs typeface="Times New Roman"/>
              </a:rPr>
              <a:t>CHILD IN</a:t>
            </a:r>
            <a:endParaRPr lang="en-US" sz="2400" b="1" dirty="0">
              <a:solidFill>
                <a:schemeClr val="bg1"/>
              </a:solidFill>
              <a:latin typeface="Times New Roman"/>
              <a:cs typeface="Times New Roman"/>
            </a:endParaRPr>
          </a:p>
        </p:txBody>
      </p:sp>
      <p:sp>
        <p:nvSpPr>
          <p:cNvPr id="23" name="Rectangle 22"/>
          <p:cNvSpPr/>
          <p:nvPr/>
        </p:nvSpPr>
        <p:spPr>
          <a:xfrm>
            <a:off x="3533879" y="2608110"/>
            <a:ext cx="2050492" cy="1794180"/>
          </a:xfrm>
          <a:prstGeom prst="rect">
            <a:avLst/>
          </a:prstGeom>
          <a:ln w="3492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a:cs typeface="Times New Roman"/>
            </a:endParaRPr>
          </a:p>
        </p:txBody>
      </p:sp>
      <p:sp>
        <p:nvSpPr>
          <p:cNvPr id="21" name="TextBox 20"/>
          <p:cNvSpPr txBox="1"/>
          <p:nvPr/>
        </p:nvSpPr>
        <p:spPr>
          <a:xfrm>
            <a:off x="3533879" y="3089702"/>
            <a:ext cx="2050492"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b="1" i="1" dirty="0" smtClean="0">
                <a:solidFill>
                  <a:schemeClr val="bg1"/>
                </a:solidFill>
                <a:latin typeface="Times New Roman"/>
                <a:cs typeface="Times New Roman"/>
              </a:rPr>
              <a:t>a bunch of stuff happens</a:t>
            </a:r>
            <a:endParaRPr lang="en-US" sz="2400" b="1" i="1" dirty="0">
              <a:solidFill>
                <a:schemeClr val="bg1"/>
              </a:solidFill>
              <a:latin typeface="Times New Roman"/>
              <a:cs typeface="Times New Roman"/>
            </a:endParaRPr>
          </a:p>
        </p:txBody>
      </p:sp>
      <p:sp>
        <p:nvSpPr>
          <p:cNvPr id="22" name="TextBox 21"/>
          <p:cNvSpPr txBox="1"/>
          <p:nvPr/>
        </p:nvSpPr>
        <p:spPr>
          <a:xfrm>
            <a:off x="7010400" y="3255318"/>
            <a:ext cx="1931989" cy="461665"/>
          </a:xfrm>
          <a:prstGeom prst="rect">
            <a:avLst/>
          </a:prstGeom>
          <a:noFill/>
        </p:spPr>
        <p:txBody>
          <a:bodyPr wrap="none" rtlCol="0">
            <a:spAutoFit/>
          </a:bodyPr>
          <a:lstStyle/>
          <a:p>
            <a:r>
              <a:rPr lang="en-US" sz="2400" b="1" dirty="0" smtClean="0">
                <a:solidFill>
                  <a:srgbClr val="FFFFFF"/>
                </a:solidFill>
                <a:latin typeface="Times New Roman"/>
                <a:cs typeface="Times New Roman"/>
              </a:rPr>
              <a:t>CHILD OUT</a:t>
            </a:r>
            <a:endParaRPr lang="en-US" sz="2400" b="1" dirty="0">
              <a:solidFill>
                <a:srgbClr val="FFFFFF"/>
              </a:solidFill>
              <a:latin typeface="Times New Roman"/>
              <a:cs typeface="Times New Roman"/>
            </a:endParaRPr>
          </a:p>
        </p:txBody>
      </p:sp>
      <p:sp>
        <p:nvSpPr>
          <p:cNvPr id="27" name="Right Arrow 26"/>
          <p:cNvSpPr/>
          <p:nvPr/>
        </p:nvSpPr>
        <p:spPr>
          <a:xfrm>
            <a:off x="2209800" y="3219450"/>
            <a:ext cx="1066800" cy="533400"/>
          </a:xfrm>
          <a:prstGeom prst="rightArrow">
            <a:avLst>
              <a:gd name="adj1" fmla="val 35570"/>
              <a:gd name="adj2" fmla="val 50000"/>
            </a:avLst>
          </a:prstGeom>
          <a:solidFill>
            <a:srgbClr val="BEAA64"/>
          </a:solidFill>
          <a:ln>
            <a:solidFill>
              <a:srgbClr val="BEAA64"/>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atin typeface="Times New Roman"/>
              <a:cs typeface="Times New Roman"/>
            </a:endParaRPr>
          </a:p>
        </p:txBody>
      </p:sp>
      <p:sp>
        <p:nvSpPr>
          <p:cNvPr id="28" name="Right Arrow 27"/>
          <p:cNvSpPr/>
          <p:nvPr/>
        </p:nvSpPr>
        <p:spPr>
          <a:xfrm>
            <a:off x="5791200" y="3219450"/>
            <a:ext cx="1066800" cy="533400"/>
          </a:xfrm>
          <a:prstGeom prst="rightArrow">
            <a:avLst>
              <a:gd name="adj1" fmla="val 35570"/>
              <a:gd name="adj2" fmla="val 50000"/>
            </a:avLst>
          </a:prstGeom>
          <a:solidFill>
            <a:srgbClr val="BEAA64"/>
          </a:solidFill>
          <a:ln>
            <a:solidFill>
              <a:srgbClr val="BEAA64"/>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atin typeface="Times New Roman"/>
              <a:cs typeface="Times New Roman"/>
            </a:endParaRPr>
          </a:p>
        </p:txBody>
      </p:sp>
      <p:sp>
        <p:nvSpPr>
          <p:cNvPr id="10" name="TextBox 9"/>
          <p:cNvSpPr txBox="1"/>
          <p:nvPr/>
        </p:nvSpPr>
        <p:spPr>
          <a:xfrm>
            <a:off x="2882725" y="2146445"/>
            <a:ext cx="335280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000" i="1" dirty="0">
                <a:solidFill>
                  <a:srgbClr val="FFFFFF"/>
                </a:solidFill>
                <a:latin typeface="Times New Roman"/>
                <a:cs typeface="Times New Roman"/>
              </a:rPr>
              <a:t>t</a:t>
            </a:r>
            <a:r>
              <a:rPr lang="en-US" sz="2000" i="1" dirty="0" smtClean="0">
                <a:solidFill>
                  <a:srgbClr val="FFFFFF"/>
                </a:solidFill>
                <a:latin typeface="Times New Roman"/>
                <a:cs typeface="Times New Roman"/>
              </a:rPr>
              <a:t>he foster care system</a:t>
            </a:r>
            <a:endParaRPr lang="en-US" sz="2000" i="1" dirty="0">
              <a:solidFill>
                <a:srgbClr val="FFFFFF"/>
              </a:solidFill>
              <a:latin typeface="Times New Roman"/>
              <a:cs typeface="Times New Roman"/>
            </a:endParaRPr>
          </a:p>
        </p:txBody>
      </p:sp>
      <p:sp>
        <p:nvSpPr>
          <p:cNvPr id="2" name="Slide Number Placeholder 1"/>
          <p:cNvSpPr>
            <a:spLocks noGrp="1"/>
          </p:cNvSpPr>
          <p:nvPr>
            <p:ph type="sldNum" sz="quarter" idx="12"/>
          </p:nvPr>
        </p:nvSpPr>
        <p:spPr/>
        <p:txBody>
          <a:bodyPr/>
          <a:lstStyle/>
          <a:p>
            <a:pPr>
              <a:defRPr/>
            </a:pPr>
            <a:fld id="{833F6093-41D8-40D4-AC2A-E6098CBDEFB9}" type="slidenum">
              <a:rPr lang="en-US" smtClean="0"/>
              <a:pPr>
                <a:defRPr/>
              </a:pPr>
              <a:t>11</a:t>
            </a:fld>
            <a:endParaRPr lang="en-US"/>
          </a:p>
        </p:txBody>
      </p:sp>
    </p:spTree>
    <p:custDataLst>
      <p:tags r:id="rId1"/>
    </p:custDataLst>
    <p:extLst>
      <p:ext uri="{BB962C8B-B14F-4D97-AF65-F5344CB8AC3E}">
        <p14:creationId xmlns:p14="http://schemas.microsoft.com/office/powerpoint/2010/main" val="2691148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8" presetClass="emph" presetSubtype="0" fill="hold" grpId="0" nodeType="withEffect">
                                  <p:stCondLst>
                                    <p:cond delay="0"/>
                                  </p:stCondLst>
                                  <p:childTnLst>
                                    <p:animRot by="21600000">
                                      <p:cBhvr>
                                        <p:cTn id="18" dur="1000" fill="hold"/>
                                        <p:tgtEl>
                                          <p:spTgt spid="23"/>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0-#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21" grpId="0"/>
      <p:bldP spid="22" grpId="0"/>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BEAA64"/>
                </a:solidFill>
                <a:latin typeface="Times New Roman"/>
                <a:cs typeface="Times New Roman"/>
              </a:rPr>
              <a:t>Counterbalanced Indicators of </a:t>
            </a:r>
            <a:br>
              <a:rPr lang="en-US" dirty="0" smtClean="0">
                <a:solidFill>
                  <a:srgbClr val="BEAA64"/>
                </a:solidFill>
                <a:latin typeface="Times New Roman"/>
                <a:cs typeface="Times New Roman"/>
              </a:rPr>
            </a:br>
            <a:r>
              <a:rPr lang="en-US" dirty="0" smtClean="0">
                <a:solidFill>
                  <a:srgbClr val="BEAA64"/>
                </a:solidFill>
                <a:latin typeface="Times New Roman"/>
                <a:cs typeface="Times New Roman"/>
              </a:rPr>
              <a:t>System Performance</a:t>
            </a:r>
            <a:endParaRPr lang="en-US" dirty="0">
              <a:solidFill>
                <a:srgbClr val="BEAA64"/>
              </a:solidFill>
              <a:latin typeface="Times New Roman"/>
              <a:cs typeface="Times New Roman"/>
            </a:endParaRPr>
          </a:p>
        </p:txBody>
      </p:sp>
      <p:graphicFrame>
        <p:nvGraphicFramePr>
          <p:cNvPr id="4" name="Object 4"/>
          <p:cNvGraphicFramePr>
            <a:graphicFrameLocks noChangeAspect="1"/>
          </p:cNvGraphicFramePr>
          <p:nvPr>
            <p:extLst/>
          </p:nvPr>
        </p:nvGraphicFramePr>
        <p:xfrm>
          <a:off x="2871788" y="2185194"/>
          <a:ext cx="3529012" cy="3313113"/>
        </p:xfrm>
        <a:graphic>
          <a:graphicData uri="http://schemas.openxmlformats.org/presentationml/2006/ole">
            <mc:AlternateContent xmlns:mc="http://schemas.openxmlformats.org/markup-compatibility/2006">
              <mc:Choice xmlns:v="urn:schemas-microsoft-com:vml" Requires="v">
                <p:oleObj spid="_x0000_s1147" name="Clip" r:id="rId4" imgW="3368160" imgH="3314160" progId="MS_ClipArt_Gallery.5">
                  <p:embed/>
                </p:oleObj>
              </mc:Choice>
              <mc:Fallback>
                <p:oleObj name="Clip" r:id="rId4" imgW="3368160" imgH="3314160" progId="MS_ClipArt_Gallery.5">
                  <p:embed/>
                  <p:pic>
                    <p:nvPicPr>
                      <p:cNvPr id="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1788" y="2185194"/>
                        <a:ext cx="3529012" cy="3313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6" name="Text Box 6"/>
          <p:cNvSpPr txBox="1">
            <a:spLocks noChangeArrowheads="1"/>
          </p:cNvSpPr>
          <p:nvPr/>
        </p:nvSpPr>
        <p:spPr bwMode="auto">
          <a:xfrm>
            <a:off x="533400" y="3109119"/>
            <a:ext cx="2376488"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9" tIns="45709" rIns="91419" bIns="457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rgbClr val="FFFFFF"/>
                </a:solidFill>
                <a:latin typeface="Times New Roman"/>
                <a:cs typeface="Times New Roman"/>
              </a:rPr>
              <a:t>permanency</a:t>
            </a:r>
          </a:p>
          <a:p>
            <a:pPr algn="ctr" eaLnBrk="1" hangingPunct="1"/>
            <a:r>
              <a:rPr lang="en-US" b="1" dirty="0">
                <a:solidFill>
                  <a:srgbClr val="FFFFFF"/>
                </a:solidFill>
                <a:latin typeface="Times New Roman"/>
                <a:cs typeface="Times New Roman"/>
              </a:rPr>
              <a:t>through reunification,</a:t>
            </a:r>
          </a:p>
          <a:p>
            <a:pPr algn="ctr" eaLnBrk="1" hangingPunct="1"/>
            <a:r>
              <a:rPr lang="en-US" b="1" dirty="0">
                <a:solidFill>
                  <a:srgbClr val="FFFFFF"/>
                </a:solidFill>
                <a:latin typeface="Times New Roman"/>
                <a:cs typeface="Times New Roman"/>
              </a:rPr>
              <a:t>adoption, or</a:t>
            </a:r>
          </a:p>
          <a:p>
            <a:pPr algn="ctr" eaLnBrk="1" hangingPunct="1"/>
            <a:r>
              <a:rPr lang="en-US" b="1" dirty="0">
                <a:solidFill>
                  <a:srgbClr val="FFFFFF"/>
                </a:solidFill>
                <a:latin typeface="Times New Roman"/>
                <a:cs typeface="Times New Roman"/>
              </a:rPr>
              <a:t>guardianship</a:t>
            </a:r>
          </a:p>
        </p:txBody>
      </p:sp>
      <p:sp>
        <p:nvSpPr>
          <p:cNvPr id="7" name="Text Box 7"/>
          <p:cNvSpPr txBox="1">
            <a:spLocks noChangeArrowheads="1"/>
          </p:cNvSpPr>
          <p:nvPr/>
        </p:nvSpPr>
        <p:spPr bwMode="auto">
          <a:xfrm>
            <a:off x="2208213" y="4785519"/>
            <a:ext cx="992187"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9" tIns="45709" rIns="91419" bIns="457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rgbClr val="FFFFFF"/>
                </a:solidFill>
                <a:latin typeface="Times New Roman"/>
                <a:cs typeface="Times New Roman"/>
              </a:rPr>
              <a:t>length</a:t>
            </a:r>
          </a:p>
          <a:p>
            <a:pPr algn="ctr" eaLnBrk="1" hangingPunct="1"/>
            <a:r>
              <a:rPr lang="en-US" b="1" dirty="0">
                <a:solidFill>
                  <a:srgbClr val="FFFFFF"/>
                </a:solidFill>
                <a:latin typeface="Times New Roman"/>
                <a:cs typeface="Times New Roman"/>
              </a:rPr>
              <a:t>of stay</a:t>
            </a:r>
          </a:p>
        </p:txBody>
      </p:sp>
      <p:sp>
        <p:nvSpPr>
          <p:cNvPr id="9" name="Text Box 9"/>
          <p:cNvSpPr txBox="1">
            <a:spLocks noChangeArrowheads="1"/>
          </p:cNvSpPr>
          <p:nvPr/>
        </p:nvSpPr>
        <p:spPr bwMode="auto">
          <a:xfrm>
            <a:off x="3200400" y="1600200"/>
            <a:ext cx="2417882" cy="646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9" tIns="45709" rIns="91419" bIns="457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rgbClr val="FFFFFF"/>
                </a:solidFill>
                <a:latin typeface="Times New Roman"/>
                <a:cs typeface="Times New Roman"/>
              </a:rPr>
              <a:t>rate of referrals/</a:t>
            </a:r>
          </a:p>
          <a:p>
            <a:pPr algn="ctr" eaLnBrk="1" hangingPunct="1"/>
            <a:r>
              <a:rPr lang="en-US" b="1" dirty="0">
                <a:solidFill>
                  <a:srgbClr val="FFFFFF"/>
                </a:solidFill>
                <a:latin typeface="Times New Roman"/>
                <a:cs typeface="Times New Roman"/>
              </a:rPr>
              <a:t>substantiated referrals</a:t>
            </a:r>
          </a:p>
        </p:txBody>
      </p:sp>
      <p:sp>
        <p:nvSpPr>
          <p:cNvPr id="10" name="Text Box 10"/>
          <p:cNvSpPr txBox="1">
            <a:spLocks noChangeArrowheads="1"/>
          </p:cNvSpPr>
          <p:nvPr/>
        </p:nvSpPr>
        <p:spPr bwMode="auto">
          <a:xfrm>
            <a:off x="5867400" y="2194719"/>
            <a:ext cx="2187575"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9" tIns="45709" rIns="91419" bIns="457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chemeClr val="bg1"/>
                </a:solidFill>
                <a:latin typeface="Times New Roman"/>
                <a:cs typeface="Times New Roman"/>
              </a:rPr>
              <a:t>home-based services vs.</a:t>
            </a:r>
          </a:p>
          <a:p>
            <a:pPr algn="ctr" eaLnBrk="1" hangingPunct="1"/>
            <a:r>
              <a:rPr lang="en-US" b="1" dirty="0">
                <a:solidFill>
                  <a:schemeClr val="bg1"/>
                </a:solidFill>
                <a:latin typeface="Times New Roman"/>
                <a:cs typeface="Times New Roman"/>
              </a:rPr>
              <a:t>out of home care</a:t>
            </a:r>
          </a:p>
        </p:txBody>
      </p:sp>
      <p:sp>
        <p:nvSpPr>
          <p:cNvPr id="11" name="Text Box 11"/>
          <p:cNvSpPr txBox="1">
            <a:spLocks noChangeArrowheads="1"/>
          </p:cNvSpPr>
          <p:nvPr/>
        </p:nvSpPr>
        <p:spPr bwMode="auto">
          <a:xfrm>
            <a:off x="5257800" y="5090319"/>
            <a:ext cx="3084513" cy="923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9" tIns="45709" rIns="91419" bIns="457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rgbClr val="FFFFFF"/>
                </a:solidFill>
                <a:latin typeface="Times New Roman"/>
                <a:cs typeface="Times New Roman"/>
              </a:rPr>
              <a:t>positive attachments to family, friends, and neighbors</a:t>
            </a:r>
          </a:p>
        </p:txBody>
      </p:sp>
      <p:sp>
        <p:nvSpPr>
          <p:cNvPr id="12" name="Text Box 12"/>
          <p:cNvSpPr txBox="1">
            <a:spLocks noChangeArrowheads="1"/>
          </p:cNvSpPr>
          <p:nvPr/>
        </p:nvSpPr>
        <p:spPr bwMode="auto">
          <a:xfrm>
            <a:off x="6575648" y="3566319"/>
            <a:ext cx="1402906" cy="923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9" tIns="45709" rIns="91419" bIns="457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rgbClr val="FFFFFF"/>
                </a:solidFill>
                <a:latin typeface="Times New Roman"/>
                <a:cs typeface="Times New Roman"/>
              </a:rPr>
              <a:t>use of least</a:t>
            </a:r>
          </a:p>
          <a:p>
            <a:pPr algn="ctr" eaLnBrk="1" hangingPunct="1"/>
            <a:r>
              <a:rPr lang="en-US" b="1" dirty="0">
                <a:solidFill>
                  <a:srgbClr val="FFFFFF"/>
                </a:solidFill>
                <a:latin typeface="Times New Roman"/>
                <a:cs typeface="Times New Roman"/>
              </a:rPr>
              <a:t>restrictive</a:t>
            </a:r>
          </a:p>
          <a:p>
            <a:pPr algn="ctr" eaLnBrk="1" hangingPunct="1"/>
            <a:r>
              <a:rPr lang="en-US" b="1" dirty="0">
                <a:solidFill>
                  <a:srgbClr val="FFFFFF"/>
                </a:solidFill>
                <a:latin typeface="Times New Roman"/>
                <a:cs typeface="Times New Roman"/>
              </a:rPr>
              <a:t>form of care</a:t>
            </a:r>
          </a:p>
        </p:txBody>
      </p:sp>
      <p:sp>
        <p:nvSpPr>
          <p:cNvPr id="13" name="Text Box 13"/>
          <p:cNvSpPr txBox="1">
            <a:spLocks noChangeArrowheads="1"/>
          </p:cNvSpPr>
          <p:nvPr/>
        </p:nvSpPr>
        <p:spPr bwMode="auto">
          <a:xfrm>
            <a:off x="533400" y="6337224"/>
            <a:ext cx="762000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dirty="0" smtClean="0">
                <a:solidFill>
                  <a:srgbClr val="FFFFFF"/>
                </a:solidFill>
                <a:latin typeface="Times New Roman"/>
                <a:cs typeface="Times New Roman"/>
              </a:rPr>
              <a:t>Source</a:t>
            </a:r>
            <a:r>
              <a:rPr lang="en-US" sz="1300" dirty="0">
                <a:solidFill>
                  <a:srgbClr val="FFFFFF"/>
                </a:solidFill>
                <a:latin typeface="Times New Roman"/>
                <a:cs typeface="Times New Roman"/>
              </a:rPr>
              <a:t>:  Usher, C.L., Wildfire, J.B., </a:t>
            </a:r>
            <a:r>
              <a:rPr lang="en-US" sz="1300" dirty="0" err="1">
                <a:solidFill>
                  <a:srgbClr val="FFFFFF"/>
                </a:solidFill>
                <a:latin typeface="Times New Roman"/>
                <a:cs typeface="Times New Roman"/>
              </a:rPr>
              <a:t>Gogan</a:t>
            </a:r>
            <a:r>
              <a:rPr lang="en-US" sz="1300" dirty="0">
                <a:solidFill>
                  <a:srgbClr val="FFFFFF"/>
                </a:solidFill>
                <a:latin typeface="Times New Roman"/>
                <a:cs typeface="Times New Roman"/>
              </a:rPr>
              <a:t>, H.C. &amp; Brown, E.L. (2002). </a:t>
            </a:r>
            <a:r>
              <a:rPr lang="en-US" sz="1300" i="1" dirty="0">
                <a:solidFill>
                  <a:srgbClr val="FFFFFF"/>
                </a:solidFill>
                <a:latin typeface="Times New Roman"/>
                <a:cs typeface="Times New Roman"/>
              </a:rPr>
              <a:t>Measuring Outcomes in Child Welfare</a:t>
            </a:r>
            <a:r>
              <a:rPr lang="en-US" sz="1300" dirty="0">
                <a:solidFill>
                  <a:srgbClr val="FFFFFF"/>
                </a:solidFill>
                <a:latin typeface="Times New Roman"/>
                <a:cs typeface="Times New Roman"/>
              </a:rPr>
              <a:t>. Chapel </a:t>
            </a:r>
            <a:r>
              <a:rPr lang="en-US" sz="1300" dirty="0" smtClean="0">
                <a:solidFill>
                  <a:srgbClr val="FFFFFF"/>
                </a:solidFill>
                <a:latin typeface="Times New Roman"/>
                <a:cs typeface="Times New Roman"/>
              </a:rPr>
              <a:t>Hill, NC:</a:t>
            </a:r>
            <a:r>
              <a:rPr lang="en-US" sz="1300" dirty="0">
                <a:solidFill>
                  <a:srgbClr val="FFFFFF"/>
                </a:solidFill>
                <a:latin typeface="Times New Roman"/>
                <a:cs typeface="Times New Roman"/>
              </a:rPr>
              <a:t>  Jordan Institute for Families,</a:t>
            </a:r>
          </a:p>
        </p:txBody>
      </p:sp>
      <p:sp>
        <p:nvSpPr>
          <p:cNvPr id="14" name="Text Box 14"/>
          <p:cNvSpPr txBox="1">
            <a:spLocks noChangeArrowheads="1"/>
          </p:cNvSpPr>
          <p:nvPr/>
        </p:nvSpPr>
        <p:spPr bwMode="auto">
          <a:xfrm>
            <a:off x="1502303" y="2423319"/>
            <a:ext cx="1637245" cy="369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9" tIns="45709" rIns="91419" bIns="457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rgbClr val="FFFFFF"/>
                </a:solidFill>
                <a:latin typeface="Times New Roman"/>
                <a:cs typeface="Times New Roman"/>
              </a:rPr>
              <a:t>reentry to care</a:t>
            </a:r>
          </a:p>
        </p:txBody>
      </p:sp>
      <p:sp>
        <p:nvSpPr>
          <p:cNvPr id="3" name="TextBox 2"/>
          <p:cNvSpPr txBox="1"/>
          <p:nvPr/>
        </p:nvSpPr>
        <p:spPr>
          <a:xfrm>
            <a:off x="3581400" y="5715000"/>
            <a:ext cx="1600200" cy="646331"/>
          </a:xfrm>
          <a:prstGeom prst="rect">
            <a:avLst/>
          </a:prstGeom>
          <a:noFill/>
        </p:spPr>
        <p:txBody>
          <a:bodyPr wrap="square" rtlCol="0">
            <a:spAutoFit/>
          </a:bodyPr>
          <a:lstStyle/>
          <a:p>
            <a:pPr algn="ctr"/>
            <a:r>
              <a:rPr lang="en-US" b="1" dirty="0" smtClean="0">
                <a:solidFill>
                  <a:srgbClr val="FFFFFF"/>
                </a:solidFill>
                <a:latin typeface="Times New Roman"/>
                <a:cs typeface="Times New Roman"/>
              </a:rPr>
              <a:t>stability of care</a:t>
            </a:r>
            <a:endParaRPr lang="en-US" b="1" dirty="0">
              <a:solidFill>
                <a:srgbClr val="FFFFFF"/>
              </a:solidFill>
              <a:latin typeface="Times New Roman"/>
              <a:cs typeface="Times New Roman"/>
            </a:endParaRPr>
          </a:p>
        </p:txBody>
      </p:sp>
      <p:sp>
        <p:nvSpPr>
          <p:cNvPr id="5" name="Slide Number Placeholder 4"/>
          <p:cNvSpPr>
            <a:spLocks noGrp="1"/>
          </p:cNvSpPr>
          <p:nvPr>
            <p:ph type="sldNum" sz="quarter" idx="12"/>
          </p:nvPr>
        </p:nvSpPr>
        <p:spPr/>
        <p:txBody>
          <a:bodyPr/>
          <a:lstStyle/>
          <a:p>
            <a:pPr>
              <a:defRPr/>
            </a:pPr>
            <a:fld id="{69085D3B-0F38-4435-B2E1-BBB89093D85A}" type="slidenum">
              <a:rPr lang="en-US" smtClean="0"/>
              <a:pPr>
                <a:defRPr/>
              </a:pPr>
              <a:t>12</a:t>
            </a:fld>
            <a:endParaRPr lang="en-US"/>
          </a:p>
        </p:txBody>
      </p:sp>
    </p:spTree>
    <p:extLst>
      <p:ext uri="{BB962C8B-B14F-4D97-AF65-F5344CB8AC3E}">
        <p14:creationId xmlns:p14="http://schemas.microsoft.com/office/powerpoint/2010/main" val="258019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EAA64"/>
                </a:solidFill>
                <a:latin typeface="Times New Roman"/>
                <a:cs typeface="Times New Roman"/>
              </a:rPr>
              <a:t>3 Key Data Views in Child Welfare</a:t>
            </a:r>
            <a:endParaRPr lang="en-US" dirty="0">
              <a:solidFill>
                <a:srgbClr val="BEAA64"/>
              </a:solidFill>
              <a:latin typeface="Times New Roman"/>
              <a:cs typeface="Times New Roman"/>
            </a:endParaRPr>
          </a:p>
        </p:txBody>
      </p:sp>
      <p:graphicFrame>
        <p:nvGraphicFramePr>
          <p:cNvPr id="4" name="Diagram 3"/>
          <p:cNvGraphicFramePr/>
          <p:nvPr>
            <p:extLst>
              <p:ext uri="{D42A27DB-BD31-4B8C-83A1-F6EECF244321}">
                <p14:modId xmlns:p14="http://schemas.microsoft.com/office/powerpoint/2010/main" val="3689863064"/>
              </p:ext>
            </p:extLst>
          </p:nvPr>
        </p:nvGraphicFramePr>
        <p:xfrm>
          <a:off x="2286000" y="1905000"/>
          <a:ext cx="46482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8"/>
          <p:cNvSpPr>
            <a:spLocks noGrp="1"/>
          </p:cNvSpPr>
          <p:nvPr>
            <p:ph type="sldNum" sz="quarter" idx="12"/>
          </p:nvPr>
        </p:nvSpPr>
        <p:spPr/>
        <p:txBody>
          <a:bodyPr/>
          <a:lstStyle/>
          <a:p>
            <a:fld id="{4104C4B3-1342-4D3D-8426-5A37ABA9DDD3}" type="slidenum">
              <a:rPr lang="en-US" smtClean="0"/>
              <a:pPr/>
              <a:t>13</a:t>
            </a:fld>
            <a:endParaRPr lang="en-US" dirty="0"/>
          </a:p>
        </p:txBody>
      </p:sp>
    </p:spTree>
    <p:extLst>
      <p:ext uri="{BB962C8B-B14F-4D97-AF65-F5344CB8AC3E}">
        <p14:creationId xmlns:p14="http://schemas.microsoft.com/office/powerpoint/2010/main" val="149368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dirty="0" smtClean="0">
                <a:solidFill>
                  <a:srgbClr val="BEAA64"/>
                </a:solidFill>
                <a:latin typeface="Times New Roman"/>
                <a:cs typeface="Times New Roman"/>
              </a:rPr>
              <a:t>What are the implications?</a:t>
            </a:r>
          </a:p>
        </p:txBody>
      </p:sp>
      <p:sp>
        <p:nvSpPr>
          <p:cNvPr id="29698" name="Content Placeholder 2"/>
          <p:cNvSpPr>
            <a:spLocks noGrp="1"/>
          </p:cNvSpPr>
          <p:nvPr>
            <p:ph idx="1"/>
          </p:nvPr>
        </p:nvSpPr>
        <p:spPr/>
        <p:txBody>
          <a:bodyPr/>
          <a:lstStyle/>
          <a:p>
            <a:pPr eaLnBrk="1" hangingPunct="1">
              <a:lnSpc>
                <a:spcPct val="80000"/>
              </a:lnSpc>
            </a:pPr>
            <a:r>
              <a:rPr lang="en-US" sz="2800" dirty="0" smtClean="0">
                <a:solidFill>
                  <a:schemeClr val="bg1"/>
                </a:solidFill>
                <a:latin typeface="Times New Roman"/>
                <a:cs typeface="Times New Roman"/>
              </a:rPr>
              <a:t>It is much harder to measure outcomes over time using either a point-in-time or an exit cohort sample because the samples are missing some children:</a:t>
            </a:r>
          </a:p>
          <a:p>
            <a:pPr lvl="1">
              <a:lnSpc>
                <a:spcPct val="80000"/>
              </a:lnSpc>
            </a:pPr>
            <a:endParaRPr lang="en-US" sz="2400" dirty="0" smtClean="0">
              <a:solidFill>
                <a:schemeClr val="bg1"/>
              </a:solidFill>
              <a:latin typeface="Times New Roman"/>
              <a:cs typeface="Times New Roman"/>
            </a:endParaRPr>
          </a:p>
          <a:p>
            <a:pPr lvl="1">
              <a:lnSpc>
                <a:spcPct val="80000"/>
              </a:lnSpc>
            </a:pPr>
            <a:r>
              <a:rPr lang="en-US" sz="2400" dirty="0" smtClean="0">
                <a:solidFill>
                  <a:schemeClr val="bg1"/>
                </a:solidFill>
                <a:latin typeface="Times New Roman"/>
                <a:cs typeface="Times New Roman"/>
              </a:rPr>
              <a:t>A </a:t>
            </a:r>
            <a:r>
              <a:rPr lang="en-US" sz="2400" dirty="0">
                <a:solidFill>
                  <a:srgbClr val="BEAA64"/>
                </a:solidFill>
                <a:latin typeface="Times New Roman"/>
                <a:cs typeface="Times New Roman"/>
              </a:rPr>
              <a:t>point-in-time analysis</a:t>
            </a:r>
            <a:r>
              <a:rPr lang="en-US" sz="2400" dirty="0">
                <a:solidFill>
                  <a:schemeClr val="bg1"/>
                </a:solidFill>
                <a:latin typeface="Times New Roman"/>
                <a:cs typeface="Times New Roman"/>
              </a:rPr>
              <a:t> </a:t>
            </a:r>
            <a:r>
              <a:rPr lang="en-US" sz="2400" dirty="0" smtClean="0">
                <a:solidFill>
                  <a:schemeClr val="bg1"/>
                </a:solidFill>
                <a:latin typeface="Times New Roman"/>
                <a:cs typeface="Times New Roman"/>
              </a:rPr>
              <a:t>is </a:t>
            </a:r>
            <a:r>
              <a:rPr lang="en-US" sz="2400" u="sng" dirty="0" smtClean="0">
                <a:solidFill>
                  <a:schemeClr val="bg1"/>
                </a:solidFill>
                <a:latin typeface="Times New Roman"/>
                <a:cs typeface="Times New Roman"/>
              </a:rPr>
              <a:t>missing the </a:t>
            </a:r>
            <a:r>
              <a:rPr lang="en-US" sz="2400" u="sng" dirty="0">
                <a:solidFill>
                  <a:schemeClr val="bg1"/>
                </a:solidFill>
                <a:latin typeface="Times New Roman"/>
                <a:cs typeface="Times New Roman"/>
              </a:rPr>
              <a:t>kids who left </a:t>
            </a:r>
            <a:r>
              <a:rPr lang="en-US" sz="2400" dirty="0">
                <a:solidFill>
                  <a:schemeClr val="bg1"/>
                </a:solidFill>
                <a:latin typeface="Times New Roman"/>
                <a:cs typeface="Times New Roman"/>
              </a:rPr>
              <a:t>placement</a:t>
            </a:r>
          </a:p>
          <a:p>
            <a:pPr marL="457200" lvl="1" indent="0">
              <a:lnSpc>
                <a:spcPct val="80000"/>
              </a:lnSpc>
              <a:buNone/>
            </a:pPr>
            <a:endParaRPr lang="en-US" sz="2400" dirty="0" smtClean="0">
              <a:solidFill>
                <a:schemeClr val="bg1"/>
              </a:solidFill>
              <a:latin typeface="Times New Roman"/>
              <a:cs typeface="Times New Roman"/>
            </a:endParaRPr>
          </a:p>
          <a:p>
            <a:pPr lvl="1">
              <a:lnSpc>
                <a:spcPct val="80000"/>
              </a:lnSpc>
            </a:pPr>
            <a:r>
              <a:rPr lang="en-US" sz="2400" dirty="0" smtClean="0">
                <a:solidFill>
                  <a:schemeClr val="bg1"/>
                </a:solidFill>
                <a:latin typeface="Times New Roman"/>
                <a:cs typeface="Times New Roman"/>
              </a:rPr>
              <a:t>An </a:t>
            </a:r>
            <a:r>
              <a:rPr lang="en-US" sz="2400" dirty="0" smtClean="0">
                <a:solidFill>
                  <a:srgbClr val="BEAA64"/>
                </a:solidFill>
                <a:latin typeface="Times New Roman"/>
                <a:cs typeface="Times New Roman"/>
              </a:rPr>
              <a:t>exit cohort</a:t>
            </a:r>
            <a:r>
              <a:rPr lang="en-US" sz="2400" dirty="0" smtClean="0">
                <a:solidFill>
                  <a:schemeClr val="bg1"/>
                </a:solidFill>
                <a:latin typeface="Times New Roman"/>
                <a:cs typeface="Times New Roman"/>
              </a:rPr>
              <a:t> </a:t>
            </a:r>
            <a:r>
              <a:rPr lang="en-US" sz="2400" u="sng" dirty="0" smtClean="0">
                <a:solidFill>
                  <a:schemeClr val="bg1"/>
                </a:solidFill>
                <a:latin typeface="Times New Roman"/>
                <a:cs typeface="Times New Roman"/>
              </a:rPr>
              <a:t>only includes kids who leave</a:t>
            </a:r>
          </a:p>
          <a:p>
            <a:pPr lvl="1" eaLnBrk="1" hangingPunct="1">
              <a:lnSpc>
                <a:spcPct val="80000"/>
              </a:lnSpc>
            </a:pPr>
            <a:endParaRPr lang="en-US" sz="2400" dirty="0" smtClean="0">
              <a:solidFill>
                <a:schemeClr val="bg1"/>
              </a:solidFill>
              <a:latin typeface="Times New Roman"/>
              <a:cs typeface="Times New Roman"/>
            </a:endParaRPr>
          </a:p>
          <a:p>
            <a:pPr lvl="1" eaLnBrk="1" hangingPunct="1">
              <a:lnSpc>
                <a:spcPct val="80000"/>
              </a:lnSpc>
            </a:pPr>
            <a:r>
              <a:rPr lang="en-US" sz="2400" dirty="0" smtClean="0">
                <a:solidFill>
                  <a:schemeClr val="bg1"/>
                </a:solidFill>
                <a:latin typeface="Times New Roman"/>
                <a:cs typeface="Times New Roman"/>
              </a:rPr>
              <a:t>You can’t assess change if you leave out either of these children because their experiences aren’t factored into the outcomes.  All children have to be included in the system for monitoring outcomes.</a:t>
            </a:r>
          </a:p>
        </p:txBody>
      </p:sp>
      <p:sp>
        <p:nvSpPr>
          <p:cNvPr id="29699" name="Slide Number Placeholder 3"/>
          <p:cNvSpPr>
            <a:spLocks noGrp="1"/>
          </p:cNvSpPr>
          <p:nvPr>
            <p:ph type="sldNum" sz="quarter" idx="12"/>
          </p:nvPr>
        </p:nvSpPr>
        <p:spPr>
          <a:xfrm>
            <a:off x="457200" y="6248400"/>
            <a:ext cx="1676400" cy="457200"/>
          </a:xfrm>
          <a:noFill/>
        </p:spPr>
        <p:txBody>
          <a:bodyPr/>
          <a:lstStyle/>
          <a:p>
            <a:pPr algn="l"/>
            <a:fld id="{F3DE8E15-F7BA-4A91-BEE8-F1A7E8C37947}" type="slidenum">
              <a:rPr lang="en-US" smtClean="0"/>
              <a:pPr algn="l"/>
              <a:t>14</a:t>
            </a:fld>
            <a:endParaRPr lang="en-US" smtClean="0"/>
          </a:p>
        </p:txBody>
      </p:sp>
    </p:spTree>
    <p:extLst>
      <p:ext uri="{BB962C8B-B14F-4D97-AF65-F5344CB8AC3E}">
        <p14:creationId xmlns:p14="http://schemas.microsoft.com/office/powerpoint/2010/main" val="540470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33400" y="152400"/>
            <a:ext cx="8229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4400" b="1" dirty="0" smtClean="0">
                <a:solidFill>
                  <a:srgbClr val="BEAA64"/>
                </a:solidFill>
                <a:latin typeface="Times New Roman"/>
                <a:cs typeface="Times New Roman"/>
              </a:rPr>
              <a:t>PIT Snapshots </a:t>
            </a:r>
            <a:r>
              <a:rPr lang="en-US" sz="4400" b="1" dirty="0" err="1" smtClean="0">
                <a:solidFill>
                  <a:srgbClr val="BEAA64"/>
                </a:solidFill>
                <a:latin typeface="Times New Roman"/>
                <a:cs typeface="Times New Roman"/>
              </a:rPr>
              <a:t>vs</a:t>
            </a:r>
            <a:r>
              <a:rPr lang="en-US" sz="4400" b="1" dirty="0">
                <a:solidFill>
                  <a:srgbClr val="BEAA64"/>
                </a:solidFill>
                <a:latin typeface="Times New Roman"/>
                <a:cs typeface="Times New Roman"/>
              </a:rPr>
              <a:t> </a:t>
            </a:r>
            <a:r>
              <a:rPr lang="en-US" sz="4400" b="1" dirty="0" smtClean="0">
                <a:solidFill>
                  <a:srgbClr val="BEAA64"/>
                </a:solidFill>
                <a:latin typeface="Times New Roman"/>
                <a:cs typeface="Times New Roman"/>
              </a:rPr>
              <a:t>Entry </a:t>
            </a:r>
            <a:r>
              <a:rPr lang="en-US" sz="4400" b="1" dirty="0">
                <a:solidFill>
                  <a:srgbClr val="BEAA64"/>
                </a:solidFill>
                <a:latin typeface="Times New Roman"/>
                <a:cs typeface="Times New Roman"/>
              </a:rPr>
              <a:t>Cohorts</a:t>
            </a:r>
          </a:p>
        </p:txBody>
      </p:sp>
      <p:sp>
        <p:nvSpPr>
          <p:cNvPr id="3075" name="Rectangle 3"/>
          <p:cNvSpPr>
            <a:spLocks noChangeArrowheads="1"/>
          </p:cNvSpPr>
          <p:nvPr/>
        </p:nvSpPr>
        <p:spPr bwMode="auto">
          <a:xfrm>
            <a:off x="1143000" y="1752600"/>
            <a:ext cx="7162800" cy="4648200"/>
          </a:xfrm>
          <a:prstGeom prst="rect">
            <a:avLst/>
          </a:prstGeom>
          <a:gradFill rotWithShape="0">
            <a:gsLst>
              <a:gs pos="0">
                <a:srgbClr val="76762F"/>
              </a:gs>
              <a:gs pos="100000">
                <a:srgbClr val="FFFF66"/>
              </a:gs>
            </a:gsLst>
            <a:lin ang="5400000" scaled="1"/>
          </a:gradFill>
          <a:ln w="9525">
            <a:solidFill>
              <a:schemeClr val="tx2"/>
            </a:solidFill>
            <a:miter lim="800000"/>
            <a:headEnd/>
            <a:tailEnd/>
          </a:ln>
        </p:spPr>
        <p:txBody>
          <a:bodyPr wrap="none" anchor="ctr"/>
          <a:lstStyle/>
          <a:p>
            <a:pPr eaLnBrk="1" hangingPunct="1"/>
            <a:endParaRPr lang="en-US"/>
          </a:p>
        </p:txBody>
      </p:sp>
      <p:sp>
        <p:nvSpPr>
          <p:cNvPr id="3076" name="Line 5"/>
          <p:cNvSpPr>
            <a:spLocks noChangeShapeType="1"/>
          </p:cNvSpPr>
          <p:nvPr/>
        </p:nvSpPr>
        <p:spPr bwMode="auto">
          <a:xfrm>
            <a:off x="2170113" y="4746625"/>
            <a:ext cx="765175" cy="0"/>
          </a:xfrm>
          <a:prstGeom prst="line">
            <a:avLst/>
          </a:prstGeom>
          <a:noFill/>
          <a:ln w="76200">
            <a:solidFill>
              <a:srgbClr val="66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7" name="Line 6"/>
          <p:cNvSpPr>
            <a:spLocks noChangeShapeType="1"/>
          </p:cNvSpPr>
          <p:nvPr/>
        </p:nvSpPr>
        <p:spPr bwMode="auto">
          <a:xfrm>
            <a:off x="6829425" y="3328988"/>
            <a:ext cx="765175" cy="0"/>
          </a:xfrm>
          <a:prstGeom prst="line">
            <a:avLst/>
          </a:prstGeom>
          <a:noFill/>
          <a:ln w="76200">
            <a:solidFill>
              <a:srgbClr val="66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8" name="Line 7"/>
          <p:cNvSpPr>
            <a:spLocks noChangeShapeType="1"/>
          </p:cNvSpPr>
          <p:nvPr/>
        </p:nvSpPr>
        <p:spPr bwMode="auto">
          <a:xfrm>
            <a:off x="4951413" y="4352925"/>
            <a:ext cx="765175" cy="0"/>
          </a:xfrm>
          <a:prstGeom prst="line">
            <a:avLst/>
          </a:prstGeom>
          <a:noFill/>
          <a:ln w="76200">
            <a:solidFill>
              <a:srgbClr val="66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9" name="Line 8"/>
          <p:cNvSpPr>
            <a:spLocks noChangeShapeType="1"/>
          </p:cNvSpPr>
          <p:nvPr/>
        </p:nvSpPr>
        <p:spPr bwMode="auto">
          <a:xfrm>
            <a:off x="7162800" y="5613400"/>
            <a:ext cx="765175" cy="0"/>
          </a:xfrm>
          <a:prstGeom prst="line">
            <a:avLst/>
          </a:prstGeom>
          <a:noFill/>
          <a:ln w="76200">
            <a:solidFill>
              <a:srgbClr val="66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80" name="Line 9"/>
          <p:cNvSpPr>
            <a:spLocks noChangeShapeType="1"/>
          </p:cNvSpPr>
          <p:nvPr/>
        </p:nvSpPr>
        <p:spPr bwMode="auto">
          <a:xfrm>
            <a:off x="3657600" y="5181600"/>
            <a:ext cx="4519613" cy="0"/>
          </a:xfrm>
          <a:prstGeom prst="line">
            <a:avLst/>
          </a:prstGeom>
          <a:noFill/>
          <a:ln w="76200">
            <a:solidFill>
              <a:srgbClr val="66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81" name="Line 10"/>
          <p:cNvSpPr>
            <a:spLocks noChangeShapeType="1"/>
          </p:cNvSpPr>
          <p:nvPr/>
        </p:nvSpPr>
        <p:spPr bwMode="auto">
          <a:xfrm>
            <a:off x="1960563" y="3013075"/>
            <a:ext cx="2990850" cy="0"/>
          </a:xfrm>
          <a:prstGeom prst="line">
            <a:avLst/>
          </a:prstGeom>
          <a:noFill/>
          <a:ln w="76200">
            <a:solidFill>
              <a:srgbClr val="66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82" name="Line 11"/>
          <p:cNvSpPr>
            <a:spLocks noChangeShapeType="1"/>
          </p:cNvSpPr>
          <p:nvPr/>
        </p:nvSpPr>
        <p:spPr bwMode="auto">
          <a:xfrm>
            <a:off x="3143250" y="3879850"/>
            <a:ext cx="4519613" cy="0"/>
          </a:xfrm>
          <a:prstGeom prst="line">
            <a:avLst/>
          </a:prstGeom>
          <a:noFill/>
          <a:ln w="76200">
            <a:solidFill>
              <a:srgbClr val="66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83" name="Line 12"/>
          <p:cNvSpPr>
            <a:spLocks noChangeShapeType="1"/>
          </p:cNvSpPr>
          <p:nvPr/>
        </p:nvSpPr>
        <p:spPr bwMode="auto">
          <a:xfrm>
            <a:off x="2308225" y="2068513"/>
            <a:ext cx="4521200" cy="0"/>
          </a:xfrm>
          <a:prstGeom prst="line">
            <a:avLst/>
          </a:prstGeom>
          <a:noFill/>
          <a:ln w="76200">
            <a:solidFill>
              <a:srgbClr val="66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84" name="Line 13"/>
          <p:cNvSpPr>
            <a:spLocks noChangeShapeType="1"/>
          </p:cNvSpPr>
          <p:nvPr/>
        </p:nvSpPr>
        <p:spPr bwMode="auto">
          <a:xfrm>
            <a:off x="3962400" y="2514600"/>
            <a:ext cx="765175" cy="0"/>
          </a:xfrm>
          <a:prstGeom prst="line">
            <a:avLst/>
          </a:prstGeom>
          <a:noFill/>
          <a:ln w="76200">
            <a:solidFill>
              <a:srgbClr val="66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83" name="Text Box 15"/>
          <p:cNvSpPr txBox="1">
            <a:spLocks noChangeArrowheads="1"/>
          </p:cNvSpPr>
          <p:nvPr/>
        </p:nvSpPr>
        <p:spPr bwMode="auto">
          <a:xfrm>
            <a:off x="3552825" y="1230313"/>
            <a:ext cx="2133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2400" dirty="0">
                <a:solidFill>
                  <a:schemeClr val="bg1"/>
                </a:solidFill>
                <a:latin typeface="Times New Roman"/>
                <a:cs typeface="Times New Roman"/>
              </a:rPr>
              <a:t>Jan. 1, </a:t>
            </a:r>
            <a:r>
              <a:rPr lang="en-US" sz="2400" dirty="0" smtClean="0">
                <a:solidFill>
                  <a:schemeClr val="bg1"/>
                </a:solidFill>
                <a:latin typeface="Times New Roman"/>
                <a:cs typeface="Times New Roman"/>
              </a:rPr>
              <a:t>2019</a:t>
            </a:r>
            <a:endParaRPr lang="en-US" sz="2400" dirty="0">
              <a:solidFill>
                <a:schemeClr val="bg1"/>
              </a:solidFill>
              <a:latin typeface="Times New Roman"/>
              <a:cs typeface="Times New Roman"/>
            </a:endParaRPr>
          </a:p>
        </p:txBody>
      </p:sp>
      <p:sp>
        <p:nvSpPr>
          <p:cNvPr id="3086" name="Text Box 16"/>
          <p:cNvSpPr txBox="1">
            <a:spLocks noChangeArrowheads="1"/>
          </p:cNvSpPr>
          <p:nvPr/>
        </p:nvSpPr>
        <p:spPr bwMode="auto">
          <a:xfrm>
            <a:off x="7072313" y="6388100"/>
            <a:ext cx="2209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2400" dirty="0">
                <a:solidFill>
                  <a:srgbClr val="FFFFFF"/>
                </a:solidFill>
                <a:latin typeface="Times New Roman"/>
                <a:cs typeface="Times New Roman"/>
              </a:rPr>
              <a:t>Jan. 1, </a:t>
            </a:r>
            <a:r>
              <a:rPr lang="en-US" sz="2400" dirty="0" smtClean="0">
                <a:solidFill>
                  <a:srgbClr val="FFFFFF"/>
                </a:solidFill>
                <a:latin typeface="Times New Roman"/>
                <a:cs typeface="Times New Roman"/>
              </a:rPr>
              <a:t>2020</a:t>
            </a:r>
            <a:endParaRPr lang="en-US" sz="2400" dirty="0">
              <a:solidFill>
                <a:srgbClr val="FFFFFF"/>
              </a:solidFill>
              <a:latin typeface="Times New Roman"/>
              <a:cs typeface="Times New Roman"/>
            </a:endParaRPr>
          </a:p>
        </p:txBody>
      </p:sp>
      <p:sp>
        <p:nvSpPr>
          <p:cNvPr id="3087" name="Text Box 17"/>
          <p:cNvSpPr txBox="1">
            <a:spLocks noChangeArrowheads="1"/>
          </p:cNvSpPr>
          <p:nvPr/>
        </p:nvSpPr>
        <p:spPr bwMode="auto">
          <a:xfrm>
            <a:off x="123825" y="6400800"/>
            <a:ext cx="2209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2400" dirty="0">
                <a:solidFill>
                  <a:srgbClr val="FFFFFF"/>
                </a:solidFill>
                <a:latin typeface="Times New Roman"/>
                <a:cs typeface="Times New Roman"/>
              </a:rPr>
              <a:t>Jan. 1, </a:t>
            </a:r>
            <a:r>
              <a:rPr lang="en-US" sz="2400" dirty="0" smtClean="0">
                <a:solidFill>
                  <a:srgbClr val="FFFFFF"/>
                </a:solidFill>
                <a:latin typeface="Times New Roman"/>
                <a:cs typeface="Times New Roman"/>
              </a:rPr>
              <a:t>2018</a:t>
            </a:r>
            <a:endParaRPr lang="en-US" sz="2400" dirty="0">
              <a:solidFill>
                <a:srgbClr val="FFFFFF"/>
              </a:solidFill>
              <a:latin typeface="Times New Roman"/>
              <a:cs typeface="Times New Roman"/>
            </a:endParaRPr>
          </a:p>
        </p:txBody>
      </p:sp>
      <p:sp>
        <p:nvSpPr>
          <p:cNvPr id="3088" name="Line 4"/>
          <p:cNvSpPr>
            <a:spLocks noChangeShapeType="1"/>
          </p:cNvSpPr>
          <p:nvPr/>
        </p:nvSpPr>
        <p:spPr bwMode="auto">
          <a:xfrm>
            <a:off x="1752600" y="5867400"/>
            <a:ext cx="6324600" cy="0"/>
          </a:xfrm>
          <a:prstGeom prst="line">
            <a:avLst/>
          </a:prstGeom>
          <a:noFill/>
          <a:ln w="76200">
            <a:solidFill>
              <a:srgbClr val="66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86" name="Line 18"/>
          <p:cNvSpPr>
            <a:spLocks noChangeShapeType="1"/>
          </p:cNvSpPr>
          <p:nvPr/>
        </p:nvSpPr>
        <p:spPr bwMode="auto">
          <a:xfrm>
            <a:off x="1752600" y="5867400"/>
            <a:ext cx="6324600" cy="0"/>
          </a:xfrm>
          <a:prstGeom prst="line">
            <a:avLst/>
          </a:prstGeom>
          <a:noFill/>
          <a:ln w="762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87" name="Line 19"/>
          <p:cNvSpPr>
            <a:spLocks noChangeShapeType="1"/>
          </p:cNvSpPr>
          <p:nvPr/>
        </p:nvSpPr>
        <p:spPr bwMode="auto">
          <a:xfrm>
            <a:off x="3657600" y="5170488"/>
            <a:ext cx="4519613" cy="0"/>
          </a:xfrm>
          <a:prstGeom prst="line">
            <a:avLst/>
          </a:prstGeom>
          <a:noFill/>
          <a:ln w="762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88" name="Line 20"/>
          <p:cNvSpPr>
            <a:spLocks noChangeShapeType="1"/>
          </p:cNvSpPr>
          <p:nvPr/>
        </p:nvSpPr>
        <p:spPr bwMode="auto">
          <a:xfrm>
            <a:off x="1960563" y="3001963"/>
            <a:ext cx="2990850" cy="0"/>
          </a:xfrm>
          <a:prstGeom prst="line">
            <a:avLst/>
          </a:prstGeom>
          <a:noFill/>
          <a:ln w="762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89" name="Line 21"/>
          <p:cNvSpPr>
            <a:spLocks noChangeShapeType="1"/>
          </p:cNvSpPr>
          <p:nvPr/>
        </p:nvSpPr>
        <p:spPr bwMode="auto">
          <a:xfrm>
            <a:off x="3143250" y="3868738"/>
            <a:ext cx="4519613" cy="0"/>
          </a:xfrm>
          <a:prstGeom prst="line">
            <a:avLst/>
          </a:prstGeom>
          <a:noFill/>
          <a:ln w="762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90" name="Line 22"/>
          <p:cNvSpPr>
            <a:spLocks noChangeShapeType="1"/>
          </p:cNvSpPr>
          <p:nvPr/>
        </p:nvSpPr>
        <p:spPr bwMode="auto">
          <a:xfrm>
            <a:off x="2308225" y="2057400"/>
            <a:ext cx="4521200" cy="0"/>
          </a:xfrm>
          <a:prstGeom prst="line">
            <a:avLst/>
          </a:prstGeom>
          <a:noFill/>
          <a:ln w="762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91" name="Line 23"/>
          <p:cNvSpPr>
            <a:spLocks noChangeShapeType="1"/>
          </p:cNvSpPr>
          <p:nvPr/>
        </p:nvSpPr>
        <p:spPr bwMode="auto">
          <a:xfrm>
            <a:off x="3962400" y="2514600"/>
            <a:ext cx="765175" cy="0"/>
          </a:xfrm>
          <a:prstGeom prst="line">
            <a:avLst/>
          </a:prstGeom>
          <a:noFill/>
          <a:ln w="762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82" name="Rectangle 14"/>
          <p:cNvSpPr>
            <a:spLocks noChangeArrowheads="1"/>
          </p:cNvSpPr>
          <p:nvPr/>
        </p:nvSpPr>
        <p:spPr bwMode="auto">
          <a:xfrm>
            <a:off x="4419600" y="1752600"/>
            <a:ext cx="228600" cy="4648200"/>
          </a:xfrm>
          <a:prstGeom prst="rect">
            <a:avLst/>
          </a:prstGeom>
          <a:solidFill>
            <a:srgbClr val="993366"/>
          </a:solidFill>
          <a:ln w="9525">
            <a:solidFill>
              <a:schemeClr val="tx1"/>
            </a:solidFill>
            <a:miter lim="800000"/>
            <a:headEnd/>
            <a:tailEnd/>
          </a:ln>
        </p:spPr>
        <p:txBody>
          <a:bodyPr wrap="none" anchor="ctr"/>
          <a:lstStyle/>
          <a:p>
            <a:pPr eaLnBrk="1" hangingPunct="1"/>
            <a:endParaRPr lang="en-US"/>
          </a:p>
        </p:txBody>
      </p:sp>
      <p:sp>
        <p:nvSpPr>
          <p:cNvPr id="3096" name="Line 5"/>
          <p:cNvSpPr>
            <a:spLocks noChangeShapeType="1"/>
          </p:cNvSpPr>
          <p:nvPr/>
        </p:nvSpPr>
        <p:spPr bwMode="auto">
          <a:xfrm>
            <a:off x="1195388" y="3338513"/>
            <a:ext cx="765175" cy="0"/>
          </a:xfrm>
          <a:prstGeom prst="line">
            <a:avLst/>
          </a:prstGeom>
          <a:noFill/>
          <a:ln w="76200">
            <a:solidFill>
              <a:srgbClr val="66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97" name="Line 5"/>
          <p:cNvSpPr>
            <a:spLocks noChangeShapeType="1"/>
          </p:cNvSpPr>
          <p:nvPr/>
        </p:nvSpPr>
        <p:spPr bwMode="auto">
          <a:xfrm>
            <a:off x="3554413" y="6172200"/>
            <a:ext cx="765175" cy="0"/>
          </a:xfrm>
          <a:prstGeom prst="line">
            <a:avLst/>
          </a:prstGeom>
          <a:noFill/>
          <a:ln w="76200">
            <a:solidFill>
              <a:srgbClr val="66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98" name="Line 5"/>
          <p:cNvSpPr>
            <a:spLocks noChangeShapeType="1"/>
          </p:cNvSpPr>
          <p:nvPr/>
        </p:nvSpPr>
        <p:spPr bwMode="auto">
          <a:xfrm>
            <a:off x="5715000" y="2362200"/>
            <a:ext cx="765175" cy="0"/>
          </a:xfrm>
          <a:prstGeom prst="line">
            <a:avLst/>
          </a:prstGeom>
          <a:noFill/>
          <a:ln w="76200">
            <a:solidFill>
              <a:srgbClr val="66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99" name="Line 5"/>
          <p:cNvSpPr>
            <a:spLocks noChangeShapeType="1"/>
          </p:cNvSpPr>
          <p:nvPr/>
        </p:nvSpPr>
        <p:spPr bwMode="auto">
          <a:xfrm>
            <a:off x="2935288" y="2743200"/>
            <a:ext cx="765175" cy="0"/>
          </a:xfrm>
          <a:prstGeom prst="line">
            <a:avLst/>
          </a:prstGeom>
          <a:noFill/>
          <a:ln w="76200">
            <a:solidFill>
              <a:srgbClr val="66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 name="Slide Number Placeholder 1"/>
          <p:cNvSpPr>
            <a:spLocks noGrp="1"/>
          </p:cNvSpPr>
          <p:nvPr>
            <p:ph type="sldNum" sz="quarter" idx="12"/>
          </p:nvPr>
        </p:nvSpPr>
        <p:spPr/>
        <p:txBody>
          <a:bodyPr/>
          <a:lstStyle/>
          <a:p>
            <a:pPr>
              <a:defRPr/>
            </a:pPr>
            <a:fld id="{833F6093-41D8-40D4-AC2A-E6098CBDEFB9}" type="slidenum">
              <a:rPr lang="en-US" smtClean="0"/>
              <a:pPr>
                <a:defRPr/>
              </a:pPr>
              <a:t>15</a:t>
            </a:fld>
            <a:endParaRPr lang="en-US"/>
          </a:p>
        </p:txBody>
      </p:sp>
    </p:spTree>
    <p:extLst>
      <p:ext uri="{BB962C8B-B14F-4D97-AF65-F5344CB8AC3E}">
        <p14:creationId xmlns:p14="http://schemas.microsoft.com/office/powerpoint/2010/main" val="1688186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grpId="0" nodeType="clickEffect">
                                  <p:stCondLst>
                                    <p:cond delay="0"/>
                                  </p:stCondLst>
                                  <p:childTnLst>
                                    <p:set>
                                      <p:cBhvr>
                                        <p:cTn id="6" dur="1" fill="hold">
                                          <p:stCondLst>
                                            <p:cond delay="0"/>
                                          </p:stCondLst>
                                        </p:cTn>
                                        <p:tgtEl>
                                          <p:spTgt spid="7182"/>
                                        </p:tgtEl>
                                        <p:attrNameLst>
                                          <p:attrName>style.visibility</p:attrName>
                                        </p:attrNameLst>
                                      </p:cBhvr>
                                      <p:to>
                                        <p:strVal val="visible"/>
                                      </p:to>
                                    </p:set>
                                    <p:anim calcmode="lin" valueType="num">
                                      <p:cBhvr additive="base">
                                        <p:cTn id="7" dur="5000" fill="hold"/>
                                        <p:tgtEl>
                                          <p:spTgt spid="7182"/>
                                        </p:tgtEl>
                                        <p:attrNameLst>
                                          <p:attrName>ppt_x</p:attrName>
                                        </p:attrNameLst>
                                      </p:cBhvr>
                                      <p:tavLst>
                                        <p:tav tm="0">
                                          <p:val>
                                            <p:strVal val="#ppt_x"/>
                                          </p:val>
                                        </p:tav>
                                        <p:tav tm="100000">
                                          <p:val>
                                            <p:strVal val="#ppt_x"/>
                                          </p:val>
                                        </p:tav>
                                      </p:tavLst>
                                    </p:anim>
                                    <p:anim calcmode="lin" valueType="num">
                                      <p:cBhvr additive="base">
                                        <p:cTn id="8" dur="5000" fill="hold"/>
                                        <p:tgtEl>
                                          <p:spTgt spid="718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0"/>
                            </p:stCondLst>
                            <p:childTnLst>
                              <p:par>
                                <p:cTn id="10" presetID="1" presetClass="entr" presetSubtype="0" fill="hold" grpId="0" nodeType="afterEffect">
                                  <p:stCondLst>
                                    <p:cond delay="0"/>
                                  </p:stCondLst>
                                  <p:childTnLst>
                                    <p:set>
                                      <p:cBhvr>
                                        <p:cTn id="11" dur="1" fill="hold">
                                          <p:stCondLst>
                                            <p:cond delay="499"/>
                                          </p:stCondLst>
                                        </p:cTn>
                                        <p:tgtEl>
                                          <p:spTgt spid="718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190"/>
                                        </p:tgtEl>
                                        <p:attrNameLst>
                                          <p:attrName>style.visibility</p:attrName>
                                        </p:attrNameLst>
                                      </p:cBhvr>
                                      <p:to>
                                        <p:strVal val="visible"/>
                                      </p:to>
                                    </p:set>
                                    <p:animEffect transition="in" filter="dissolve">
                                      <p:cBhvr>
                                        <p:cTn id="16" dur="500"/>
                                        <p:tgtEl>
                                          <p:spTgt spid="7190"/>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7191"/>
                                        </p:tgtEl>
                                        <p:attrNameLst>
                                          <p:attrName>style.visibility</p:attrName>
                                        </p:attrNameLst>
                                      </p:cBhvr>
                                      <p:to>
                                        <p:strVal val="visible"/>
                                      </p:to>
                                    </p:set>
                                    <p:animEffect transition="in" filter="dissolve">
                                      <p:cBhvr>
                                        <p:cTn id="20" dur="500"/>
                                        <p:tgtEl>
                                          <p:spTgt spid="7191"/>
                                        </p:tgtEl>
                                      </p:cBhvr>
                                    </p:animEffect>
                                  </p:childTnLst>
                                </p:cTn>
                              </p:par>
                            </p:childTnLst>
                          </p:cTn>
                        </p:par>
                        <p:par>
                          <p:cTn id="21" fill="hold" nodeType="afterGroup">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7188"/>
                                        </p:tgtEl>
                                        <p:attrNameLst>
                                          <p:attrName>style.visibility</p:attrName>
                                        </p:attrNameLst>
                                      </p:cBhvr>
                                      <p:to>
                                        <p:strVal val="visible"/>
                                      </p:to>
                                    </p:set>
                                    <p:animEffect transition="in" filter="dissolve">
                                      <p:cBhvr>
                                        <p:cTn id="24" dur="500"/>
                                        <p:tgtEl>
                                          <p:spTgt spid="7188"/>
                                        </p:tgtEl>
                                      </p:cBhvr>
                                    </p:animEffect>
                                  </p:childTnLst>
                                </p:cTn>
                              </p:par>
                            </p:childTnLst>
                          </p:cTn>
                        </p:par>
                        <p:par>
                          <p:cTn id="25" fill="hold" nodeType="afterGroup">
                            <p:stCondLst>
                              <p:cond delay="1500"/>
                            </p:stCondLst>
                            <p:childTnLst>
                              <p:par>
                                <p:cTn id="26" presetID="9" presetClass="entr" presetSubtype="0" fill="hold" grpId="0" nodeType="afterEffect">
                                  <p:stCondLst>
                                    <p:cond delay="0"/>
                                  </p:stCondLst>
                                  <p:childTnLst>
                                    <p:set>
                                      <p:cBhvr>
                                        <p:cTn id="27" dur="1" fill="hold">
                                          <p:stCondLst>
                                            <p:cond delay="0"/>
                                          </p:stCondLst>
                                        </p:cTn>
                                        <p:tgtEl>
                                          <p:spTgt spid="7189"/>
                                        </p:tgtEl>
                                        <p:attrNameLst>
                                          <p:attrName>style.visibility</p:attrName>
                                        </p:attrNameLst>
                                      </p:cBhvr>
                                      <p:to>
                                        <p:strVal val="visible"/>
                                      </p:to>
                                    </p:set>
                                    <p:animEffect transition="in" filter="dissolve">
                                      <p:cBhvr>
                                        <p:cTn id="28" dur="500"/>
                                        <p:tgtEl>
                                          <p:spTgt spid="7189"/>
                                        </p:tgtEl>
                                      </p:cBhvr>
                                    </p:animEffect>
                                  </p:childTnLst>
                                </p:cTn>
                              </p:par>
                            </p:childTnLst>
                          </p:cTn>
                        </p:par>
                        <p:par>
                          <p:cTn id="29" fill="hold" nodeType="afterGroup">
                            <p:stCondLst>
                              <p:cond delay="2000"/>
                            </p:stCondLst>
                            <p:childTnLst>
                              <p:par>
                                <p:cTn id="30" presetID="9" presetClass="entr" presetSubtype="0" fill="hold" grpId="0" nodeType="afterEffect">
                                  <p:stCondLst>
                                    <p:cond delay="0"/>
                                  </p:stCondLst>
                                  <p:childTnLst>
                                    <p:set>
                                      <p:cBhvr>
                                        <p:cTn id="31" dur="1" fill="hold">
                                          <p:stCondLst>
                                            <p:cond delay="0"/>
                                          </p:stCondLst>
                                        </p:cTn>
                                        <p:tgtEl>
                                          <p:spTgt spid="7187"/>
                                        </p:tgtEl>
                                        <p:attrNameLst>
                                          <p:attrName>style.visibility</p:attrName>
                                        </p:attrNameLst>
                                      </p:cBhvr>
                                      <p:to>
                                        <p:strVal val="visible"/>
                                      </p:to>
                                    </p:set>
                                    <p:animEffect transition="in" filter="dissolve">
                                      <p:cBhvr>
                                        <p:cTn id="32" dur="500"/>
                                        <p:tgtEl>
                                          <p:spTgt spid="7187"/>
                                        </p:tgtEl>
                                      </p:cBhvr>
                                    </p:animEffect>
                                  </p:childTnLst>
                                </p:cTn>
                              </p:par>
                            </p:childTnLst>
                          </p:cTn>
                        </p:par>
                        <p:par>
                          <p:cTn id="33" fill="hold" nodeType="afterGroup">
                            <p:stCondLst>
                              <p:cond delay="2500"/>
                            </p:stCondLst>
                            <p:childTnLst>
                              <p:par>
                                <p:cTn id="34" presetID="9" presetClass="entr" presetSubtype="0" fill="hold" grpId="0" nodeType="afterEffect">
                                  <p:stCondLst>
                                    <p:cond delay="0"/>
                                  </p:stCondLst>
                                  <p:childTnLst>
                                    <p:set>
                                      <p:cBhvr>
                                        <p:cTn id="35" dur="1" fill="hold">
                                          <p:stCondLst>
                                            <p:cond delay="0"/>
                                          </p:stCondLst>
                                        </p:cTn>
                                        <p:tgtEl>
                                          <p:spTgt spid="7186"/>
                                        </p:tgtEl>
                                        <p:attrNameLst>
                                          <p:attrName>style.visibility</p:attrName>
                                        </p:attrNameLst>
                                      </p:cBhvr>
                                      <p:to>
                                        <p:strVal val="visible"/>
                                      </p:to>
                                    </p:set>
                                    <p:animEffect transition="in" filter="dissolve">
                                      <p:cBhvr>
                                        <p:cTn id="36" dur="500"/>
                                        <p:tgtEl>
                                          <p:spTgt spid="7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3" grpId="0" autoUpdateAnimBg="0"/>
      <p:bldP spid="7186" grpId="0" animBg="1"/>
      <p:bldP spid="7187" grpId="0" animBg="1"/>
      <p:bldP spid="7188" grpId="0" animBg="1"/>
      <p:bldP spid="7189" grpId="0" animBg="1"/>
      <p:bldP spid="7190" grpId="0" animBg="1"/>
      <p:bldP spid="7191" grpId="0" animBg="1"/>
      <p:bldP spid="718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ChangeArrowheads="1"/>
          </p:cNvSpPr>
          <p:nvPr/>
        </p:nvSpPr>
        <p:spPr bwMode="auto">
          <a:xfrm>
            <a:off x="76200" y="1981200"/>
            <a:ext cx="4419600" cy="2895600"/>
          </a:xfrm>
          <a:prstGeom prst="rect">
            <a:avLst/>
          </a:prstGeom>
          <a:gradFill rotWithShape="0">
            <a:gsLst>
              <a:gs pos="0">
                <a:srgbClr val="76762F"/>
              </a:gs>
              <a:gs pos="100000">
                <a:srgbClr val="FFFF66"/>
              </a:gs>
            </a:gsLst>
            <a:lin ang="5400000" scaled="1"/>
          </a:gradFill>
          <a:ln w="9525">
            <a:solidFill>
              <a:schemeClr val="tx2"/>
            </a:solidFill>
            <a:miter lim="800000"/>
            <a:headEnd/>
            <a:tailEnd/>
          </a:ln>
        </p:spPr>
        <p:txBody>
          <a:bodyPr wrap="none" anchor="ctr"/>
          <a:lstStyle/>
          <a:p>
            <a:pPr eaLnBrk="1" hangingPunct="1"/>
            <a:endParaRPr lang="en-US"/>
          </a:p>
        </p:txBody>
      </p:sp>
      <p:sp>
        <p:nvSpPr>
          <p:cNvPr id="69656" name="Text Box 24"/>
          <p:cNvSpPr txBox="1">
            <a:spLocks noChangeArrowheads="1"/>
          </p:cNvSpPr>
          <p:nvPr/>
        </p:nvSpPr>
        <p:spPr bwMode="auto">
          <a:xfrm>
            <a:off x="1371600" y="1524000"/>
            <a:ext cx="2209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2400" dirty="0" smtClean="0">
                <a:solidFill>
                  <a:schemeClr val="bg1"/>
                </a:solidFill>
                <a:latin typeface="Times New Roman"/>
                <a:cs typeface="Times New Roman"/>
              </a:rPr>
              <a:t>2018</a:t>
            </a:r>
            <a:endParaRPr lang="en-US" sz="2400" dirty="0">
              <a:solidFill>
                <a:schemeClr val="bg1"/>
              </a:solidFill>
              <a:latin typeface="Times New Roman"/>
              <a:cs typeface="Times New Roman"/>
            </a:endParaRPr>
          </a:p>
        </p:txBody>
      </p:sp>
      <p:sp>
        <p:nvSpPr>
          <p:cNvPr id="69657" name="Rectangle 25"/>
          <p:cNvSpPr>
            <a:spLocks noChangeArrowheads="1"/>
          </p:cNvSpPr>
          <p:nvPr/>
        </p:nvSpPr>
        <p:spPr bwMode="auto">
          <a:xfrm>
            <a:off x="4572000" y="1981200"/>
            <a:ext cx="4419600" cy="2895600"/>
          </a:xfrm>
          <a:prstGeom prst="rect">
            <a:avLst/>
          </a:prstGeom>
          <a:gradFill rotWithShape="0">
            <a:gsLst>
              <a:gs pos="0">
                <a:srgbClr val="76762F"/>
              </a:gs>
              <a:gs pos="100000">
                <a:srgbClr val="FFFF66"/>
              </a:gs>
            </a:gsLst>
            <a:lin ang="5400000" scaled="1"/>
          </a:gradFill>
          <a:ln w="9525">
            <a:solidFill>
              <a:schemeClr val="tx2"/>
            </a:solidFill>
            <a:miter lim="800000"/>
            <a:headEnd/>
            <a:tailEnd/>
          </a:ln>
        </p:spPr>
        <p:txBody>
          <a:bodyPr wrap="none" anchor="ctr"/>
          <a:lstStyle/>
          <a:p>
            <a:pPr eaLnBrk="1" hangingPunct="1"/>
            <a:endParaRPr lang="en-US"/>
          </a:p>
        </p:txBody>
      </p:sp>
      <p:sp>
        <p:nvSpPr>
          <p:cNvPr id="69658" name="Text Box 26"/>
          <p:cNvSpPr txBox="1">
            <a:spLocks noChangeArrowheads="1"/>
          </p:cNvSpPr>
          <p:nvPr/>
        </p:nvSpPr>
        <p:spPr bwMode="auto">
          <a:xfrm>
            <a:off x="5486400" y="1524000"/>
            <a:ext cx="2209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2400" dirty="0" smtClean="0">
                <a:solidFill>
                  <a:srgbClr val="FFFFFF"/>
                </a:solidFill>
                <a:latin typeface="Times New Roman"/>
                <a:cs typeface="Times New Roman"/>
              </a:rPr>
              <a:t>2019</a:t>
            </a:r>
            <a:endParaRPr lang="en-US" sz="2400" dirty="0">
              <a:solidFill>
                <a:srgbClr val="FFFFFF"/>
              </a:solidFill>
              <a:latin typeface="Times New Roman"/>
              <a:cs typeface="Times New Roman"/>
            </a:endParaRPr>
          </a:p>
        </p:txBody>
      </p:sp>
      <p:sp>
        <p:nvSpPr>
          <p:cNvPr id="69659" name="Text Box 27"/>
          <p:cNvSpPr txBox="1">
            <a:spLocks noChangeArrowheads="1"/>
          </p:cNvSpPr>
          <p:nvPr/>
        </p:nvSpPr>
        <p:spPr bwMode="auto">
          <a:xfrm>
            <a:off x="76200" y="4572000"/>
            <a:ext cx="533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sz="1400" b="1" dirty="0">
                <a:latin typeface="Times"/>
                <a:cs typeface="Times"/>
              </a:rPr>
              <a:t>Jan. 1</a:t>
            </a:r>
          </a:p>
        </p:txBody>
      </p:sp>
      <p:pic>
        <p:nvPicPr>
          <p:cNvPr id="69660" name="Picture 28" descr="j015620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62000" y="3429000"/>
            <a:ext cx="244475" cy="61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661" name="Line 29"/>
          <p:cNvSpPr>
            <a:spLocks noChangeShapeType="1"/>
          </p:cNvSpPr>
          <p:nvPr/>
        </p:nvSpPr>
        <p:spPr bwMode="auto">
          <a:xfrm>
            <a:off x="838200" y="4114800"/>
            <a:ext cx="4648200" cy="0"/>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62" name="Text Box 30"/>
          <p:cNvSpPr txBox="1">
            <a:spLocks noChangeArrowheads="1"/>
          </p:cNvSpPr>
          <p:nvPr/>
        </p:nvSpPr>
        <p:spPr bwMode="auto">
          <a:xfrm>
            <a:off x="838200" y="4191000"/>
            <a:ext cx="838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sz="1400" b="1" dirty="0">
                <a:latin typeface="Times"/>
                <a:cs typeface="Times"/>
              </a:rPr>
              <a:t>Mar. 1</a:t>
            </a:r>
          </a:p>
        </p:txBody>
      </p:sp>
      <p:sp>
        <p:nvSpPr>
          <p:cNvPr id="69663" name="Text Box 31"/>
          <p:cNvSpPr txBox="1">
            <a:spLocks noChangeArrowheads="1"/>
          </p:cNvSpPr>
          <p:nvPr/>
        </p:nvSpPr>
        <p:spPr bwMode="auto">
          <a:xfrm>
            <a:off x="4800600" y="4191000"/>
            <a:ext cx="685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eaLnBrk="1" hangingPunct="1">
              <a:spcBef>
                <a:spcPct val="50000"/>
              </a:spcBef>
            </a:pPr>
            <a:r>
              <a:rPr lang="en-US" sz="1400" b="1" dirty="0">
                <a:latin typeface="Times"/>
                <a:cs typeface="Times"/>
              </a:rPr>
              <a:t>Mar. 1</a:t>
            </a:r>
          </a:p>
        </p:txBody>
      </p:sp>
      <p:sp>
        <p:nvSpPr>
          <p:cNvPr id="69665" name="Text Box 33"/>
          <p:cNvSpPr txBox="1">
            <a:spLocks noChangeArrowheads="1"/>
          </p:cNvSpPr>
          <p:nvPr/>
        </p:nvSpPr>
        <p:spPr bwMode="auto">
          <a:xfrm>
            <a:off x="3810000" y="4572000"/>
            <a:ext cx="685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sz="1400" b="1" dirty="0">
                <a:latin typeface="Times"/>
                <a:cs typeface="Times"/>
              </a:rPr>
              <a:t>Dec. 31</a:t>
            </a:r>
          </a:p>
        </p:txBody>
      </p:sp>
      <p:pic>
        <p:nvPicPr>
          <p:cNvPr id="69666" name="Picture 34" descr="j015620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362200" y="2895600"/>
            <a:ext cx="244475" cy="61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667" name="Line 35"/>
          <p:cNvSpPr>
            <a:spLocks noChangeShapeType="1"/>
          </p:cNvSpPr>
          <p:nvPr/>
        </p:nvSpPr>
        <p:spPr bwMode="auto">
          <a:xfrm>
            <a:off x="2438400" y="3581400"/>
            <a:ext cx="4572000" cy="0"/>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68" name="Text Box 36"/>
          <p:cNvSpPr txBox="1">
            <a:spLocks noChangeArrowheads="1"/>
          </p:cNvSpPr>
          <p:nvPr/>
        </p:nvSpPr>
        <p:spPr bwMode="auto">
          <a:xfrm>
            <a:off x="2362200" y="3657600"/>
            <a:ext cx="838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sz="1400" b="1" dirty="0">
                <a:latin typeface="Times"/>
                <a:cs typeface="Times"/>
              </a:rPr>
              <a:t>Jul. 7</a:t>
            </a:r>
          </a:p>
        </p:txBody>
      </p:sp>
      <p:sp>
        <p:nvSpPr>
          <p:cNvPr id="69669" name="Text Box 37"/>
          <p:cNvSpPr txBox="1">
            <a:spLocks noChangeArrowheads="1"/>
          </p:cNvSpPr>
          <p:nvPr/>
        </p:nvSpPr>
        <p:spPr bwMode="auto">
          <a:xfrm>
            <a:off x="6324600" y="3657600"/>
            <a:ext cx="685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eaLnBrk="1" hangingPunct="1">
              <a:spcBef>
                <a:spcPct val="50000"/>
              </a:spcBef>
            </a:pPr>
            <a:r>
              <a:rPr lang="en-US" sz="1400" b="1" dirty="0">
                <a:latin typeface="Times"/>
                <a:cs typeface="Times"/>
              </a:rPr>
              <a:t>Jul. 7</a:t>
            </a:r>
          </a:p>
        </p:txBody>
      </p:sp>
      <p:sp>
        <p:nvSpPr>
          <p:cNvPr id="69670" name="Text Box 38"/>
          <p:cNvSpPr txBox="1">
            <a:spLocks noChangeArrowheads="1"/>
          </p:cNvSpPr>
          <p:nvPr/>
        </p:nvSpPr>
        <p:spPr bwMode="auto">
          <a:xfrm>
            <a:off x="4572000" y="4572000"/>
            <a:ext cx="533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sz="1400" b="1" dirty="0">
                <a:latin typeface="Times"/>
                <a:cs typeface="Times"/>
              </a:rPr>
              <a:t>Jan. 1</a:t>
            </a:r>
          </a:p>
        </p:txBody>
      </p:sp>
      <p:sp>
        <p:nvSpPr>
          <p:cNvPr id="69671" name="Text Box 39"/>
          <p:cNvSpPr txBox="1">
            <a:spLocks noChangeArrowheads="1"/>
          </p:cNvSpPr>
          <p:nvPr/>
        </p:nvSpPr>
        <p:spPr bwMode="auto">
          <a:xfrm>
            <a:off x="8305800" y="4572000"/>
            <a:ext cx="685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sz="1400" b="1" dirty="0">
                <a:latin typeface="Times"/>
                <a:cs typeface="Times"/>
              </a:rPr>
              <a:t>Dec. 31</a:t>
            </a:r>
          </a:p>
        </p:txBody>
      </p:sp>
      <p:pic>
        <p:nvPicPr>
          <p:cNvPr id="69672" name="Picture 40" descr="j015620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191000" y="2057400"/>
            <a:ext cx="244475" cy="61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673" name="Line 41"/>
          <p:cNvSpPr>
            <a:spLocks noChangeShapeType="1"/>
          </p:cNvSpPr>
          <p:nvPr/>
        </p:nvSpPr>
        <p:spPr bwMode="auto">
          <a:xfrm>
            <a:off x="4419600" y="2743200"/>
            <a:ext cx="4572000" cy="0"/>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74" name="Text Box 42"/>
          <p:cNvSpPr txBox="1">
            <a:spLocks noChangeArrowheads="1"/>
          </p:cNvSpPr>
          <p:nvPr/>
        </p:nvSpPr>
        <p:spPr bwMode="auto">
          <a:xfrm>
            <a:off x="3657600" y="2743200"/>
            <a:ext cx="838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eaLnBrk="1" hangingPunct="1">
              <a:spcBef>
                <a:spcPct val="50000"/>
              </a:spcBef>
            </a:pPr>
            <a:r>
              <a:rPr lang="en-US" sz="1400" b="1" dirty="0">
                <a:latin typeface="Times"/>
                <a:cs typeface="Times"/>
              </a:rPr>
              <a:t>Dec. 31</a:t>
            </a:r>
          </a:p>
        </p:txBody>
      </p:sp>
      <p:sp>
        <p:nvSpPr>
          <p:cNvPr id="69675" name="Text Box 43"/>
          <p:cNvSpPr txBox="1">
            <a:spLocks noChangeArrowheads="1"/>
          </p:cNvSpPr>
          <p:nvPr/>
        </p:nvSpPr>
        <p:spPr bwMode="auto">
          <a:xfrm>
            <a:off x="8305800" y="2819400"/>
            <a:ext cx="685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eaLnBrk="1" hangingPunct="1">
              <a:spcBef>
                <a:spcPct val="50000"/>
              </a:spcBef>
            </a:pPr>
            <a:r>
              <a:rPr lang="en-US" sz="1400" b="1" dirty="0">
                <a:latin typeface="Times"/>
                <a:cs typeface="Times"/>
              </a:rPr>
              <a:t>Dec. 31</a:t>
            </a:r>
          </a:p>
        </p:txBody>
      </p:sp>
      <p:sp>
        <p:nvSpPr>
          <p:cNvPr id="6166" name="Text Box 44"/>
          <p:cNvSpPr txBox="1">
            <a:spLocks noChangeArrowheads="1"/>
          </p:cNvSpPr>
          <p:nvPr/>
        </p:nvSpPr>
        <p:spPr bwMode="auto">
          <a:xfrm>
            <a:off x="152400" y="381000"/>
            <a:ext cx="876300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4200" b="1" dirty="0">
                <a:solidFill>
                  <a:srgbClr val="BEAA64"/>
                </a:solidFill>
                <a:latin typeface="Times New Roman"/>
                <a:cs typeface="Times New Roman"/>
              </a:rPr>
              <a:t>Tracking an Entry Cohort for 1 Year</a:t>
            </a:r>
          </a:p>
        </p:txBody>
      </p:sp>
      <p:sp>
        <p:nvSpPr>
          <p:cNvPr id="2" name="Slide Number Placeholder 1"/>
          <p:cNvSpPr>
            <a:spLocks noGrp="1"/>
          </p:cNvSpPr>
          <p:nvPr>
            <p:ph type="sldNum" sz="quarter" idx="12"/>
          </p:nvPr>
        </p:nvSpPr>
        <p:spPr/>
        <p:txBody>
          <a:bodyPr/>
          <a:lstStyle/>
          <a:p>
            <a:pPr>
              <a:defRPr/>
            </a:pPr>
            <a:fld id="{833F6093-41D8-40D4-AC2A-E6098CBDEFB9}" type="slidenum">
              <a:rPr lang="en-US" smtClean="0"/>
              <a:pPr>
                <a:defRPr/>
              </a:pPr>
              <a:t>16</a:t>
            </a:fld>
            <a:endParaRPr lang="en-US"/>
          </a:p>
        </p:txBody>
      </p:sp>
    </p:spTree>
    <p:extLst>
      <p:ext uri="{BB962C8B-B14F-4D97-AF65-F5344CB8AC3E}">
        <p14:creationId xmlns:p14="http://schemas.microsoft.com/office/powerpoint/2010/main" val="2688219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wipe(left)">
                                      <p:cBhvr>
                                        <p:cTn id="7" dur="500"/>
                                        <p:tgtEl>
                                          <p:spTgt spid="6963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9656"/>
                                        </p:tgtEl>
                                        <p:attrNameLst>
                                          <p:attrName>style.visibility</p:attrName>
                                        </p:attrNameLst>
                                      </p:cBhvr>
                                      <p:to>
                                        <p:strVal val="visible"/>
                                      </p:to>
                                    </p:set>
                                    <p:animEffect transition="in" filter="wipe(left)">
                                      <p:cBhvr>
                                        <p:cTn id="10" dur="500"/>
                                        <p:tgtEl>
                                          <p:spTgt spid="6965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9659"/>
                                        </p:tgtEl>
                                        <p:attrNameLst>
                                          <p:attrName>style.visibility</p:attrName>
                                        </p:attrNameLst>
                                      </p:cBhvr>
                                      <p:to>
                                        <p:strVal val="visible"/>
                                      </p:to>
                                    </p:set>
                                    <p:animEffect transition="in" filter="wipe(left)">
                                      <p:cBhvr>
                                        <p:cTn id="13" dur="500"/>
                                        <p:tgtEl>
                                          <p:spTgt spid="69659"/>
                                        </p:tgtEl>
                                      </p:cBhvr>
                                    </p:animEffect>
                                  </p:childTnLst>
                                </p:cTn>
                              </p:par>
                            </p:childTnLst>
                          </p:cTn>
                        </p:par>
                        <p:par>
                          <p:cTn id="14" fill="hold" nodeType="afterGroup">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69665"/>
                                        </p:tgtEl>
                                        <p:attrNameLst>
                                          <p:attrName>style.visibility</p:attrName>
                                        </p:attrNameLst>
                                      </p:cBhvr>
                                      <p:to>
                                        <p:strVal val="visible"/>
                                      </p:to>
                                    </p:set>
                                    <p:animEffect transition="in" filter="wipe(left)">
                                      <p:cBhvr>
                                        <p:cTn id="17" dur="500"/>
                                        <p:tgtEl>
                                          <p:spTgt spid="696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69660"/>
                                        </p:tgtEl>
                                        <p:attrNameLst>
                                          <p:attrName>style.visibility</p:attrName>
                                        </p:attrNameLst>
                                      </p:cBhvr>
                                      <p:to>
                                        <p:strVal val="visible"/>
                                      </p:to>
                                    </p:set>
                                    <p:animEffect transition="in" filter="dissolve">
                                      <p:cBhvr>
                                        <p:cTn id="22" dur="500"/>
                                        <p:tgtEl>
                                          <p:spTgt spid="6966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69662"/>
                                        </p:tgtEl>
                                        <p:attrNameLst>
                                          <p:attrName>style.visibility</p:attrName>
                                        </p:attrNameLst>
                                      </p:cBhvr>
                                      <p:to>
                                        <p:strVal val="visible"/>
                                      </p:to>
                                    </p:set>
                                    <p:animEffect transition="in" filter="dissolve">
                                      <p:cBhvr>
                                        <p:cTn id="25" dur="500"/>
                                        <p:tgtEl>
                                          <p:spTgt spid="6966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9661"/>
                                        </p:tgtEl>
                                        <p:attrNameLst>
                                          <p:attrName>style.visibility</p:attrName>
                                        </p:attrNameLst>
                                      </p:cBhvr>
                                      <p:to>
                                        <p:strVal val="visible"/>
                                      </p:to>
                                    </p:set>
                                    <p:animEffect transition="in" filter="wipe(left)">
                                      <p:cBhvr>
                                        <p:cTn id="30" dur="500"/>
                                        <p:tgtEl>
                                          <p:spTgt spid="69661"/>
                                        </p:tgtEl>
                                      </p:cBhvr>
                                    </p:animEffect>
                                  </p:childTnLst>
                                </p:cTn>
                              </p:par>
                            </p:childTnLst>
                          </p:cTn>
                        </p:par>
                        <p:par>
                          <p:cTn id="31" fill="hold" nodeType="afterGroup">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9657"/>
                                        </p:tgtEl>
                                        <p:attrNameLst>
                                          <p:attrName>style.visibility</p:attrName>
                                        </p:attrNameLst>
                                      </p:cBhvr>
                                      <p:to>
                                        <p:strVal val="visible"/>
                                      </p:to>
                                    </p:set>
                                    <p:animEffect transition="in" filter="wipe(left)">
                                      <p:cBhvr>
                                        <p:cTn id="34" dur="500"/>
                                        <p:tgtEl>
                                          <p:spTgt spid="69657"/>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69658"/>
                                        </p:tgtEl>
                                        <p:attrNameLst>
                                          <p:attrName>style.visibility</p:attrName>
                                        </p:attrNameLst>
                                      </p:cBhvr>
                                      <p:to>
                                        <p:strVal val="visible"/>
                                      </p:to>
                                    </p:set>
                                    <p:animEffect transition="in" filter="wipe(left)">
                                      <p:cBhvr>
                                        <p:cTn id="37" dur="500"/>
                                        <p:tgtEl>
                                          <p:spTgt spid="6965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69670"/>
                                        </p:tgtEl>
                                        <p:attrNameLst>
                                          <p:attrName>style.visibility</p:attrName>
                                        </p:attrNameLst>
                                      </p:cBhvr>
                                      <p:to>
                                        <p:strVal val="visible"/>
                                      </p:to>
                                    </p:set>
                                    <p:animEffect transition="in" filter="wipe(left)">
                                      <p:cBhvr>
                                        <p:cTn id="40" dur="500"/>
                                        <p:tgtEl>
                                          <p:spTgt spid="69670"/>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69671"/>
                                        </p:tgtEl>
                                        <p:attrNameLst>
                                          <p:attrName>style.visibility</p:attrName>
                                        </p:attrNameLst>
                                      </p:cBhvr>
                                      <p:to>
                                        <p:strVal val="visible"/>
                                      </p:to>
                                    </p:set>
                                    <p:animEffect transition="in" filter="wipe(left)">
                                      <p:cBhvr>
                                        <p:cTn id="43" dur="500"/>
                                        <p:tgtEl>
                                          <p:spTgt spid="69671"/>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69663"/>
                                        </p:tgtEl>
                                        <p:attrNameLst>
                                          <p:attrName>style.visibility</p:attrName>
                                        </p:attrNameLst>
                                      </p:cBhvr>
                                      <p:to>
                                        <p:strVal val="visible"/>
                                      </p:to>
                                    </p:set>
                                    <p:animEffect transition="in" filter="dissolve">
                                      <p:cBhvr>
                                        <p:cTn id="46" dur="3000"/>
                                        <p:tgtEl>
                                          <p:spTgt spid="6966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nodeType="clickEffect">
                                  <p:stCondLst>
                                    <p:cond delay="0"/>
                                  </p:stCondLst>
                                  <p:childTnLst>
                                    <p:set>
                                      <p:cBhvr>
                                        <p:cTn id="50" dur="1" fill="hold">
                                          <p:stCondLst>
                                            <p:cond delay="0"/>
                                          </p:stCondLst>
                                        </p:cTn>
                                        <p:tgtEl>
                                          <p:spTgt spid="69666"/>
                                        </p:tgtEl>
                                        <p:attrNameLst>
                                          <p:attrName>style.visibility</p:attrName>
                                        </p:attrNameLst>
                                      </p:cBhvr>
                                      <p:to>
                                        <p:strVal val="visible"/>
                                      </p:to>
                                    </p:set>
                                    <p:animEffect transition="in" filter="dissolve">
                                      <p:cBhvr>
                                        <p:cTn id="51" dur="500"/>
                                        <p:tgtEl>
                                          <p:spTgt spid="69666"/>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69668"/>
                                        </p:tgtEl>
                                        <p:attrNameLst>
                                          <p:attrName>style.visibility</p:attrName>
                                        </p:attrNameLst>
                                      </p:cBhvr>
                                      <p:to>
                                        <p:strVal val="visible"/>
                                      </p:to>
                                    </p:set>
                                    <p:animEffect transition="in" filter="dissolve">
                                      <p:cBhvr>
                                        <p:cTn id="54" dur="500"/>
                                        <p:tgtEl>
                                          <p:spTgt spid="6966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69667"/>
                                        </p:tgtEl>
                                        <p:attrNameLst>
                                          <p:attrName>style.visibility</p:attrName>
                                        </p:attrNameLst>
                                      </p:cBhvr>
                                      <p:to>
                                        <p:strVal val="visible"/>
                                      </p:to>
                                    </p:set>
                                    <p:animEffect transition="in" filter="wipe(left)">
                                      <p:cBhvr>
                                        <p:cTn id="59" dur="500"/>
                                        <p:tgtEl>
                                          <p:spTgt spid="69667"/>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69669"/>
                                        </p:tgtEl>
                                        <p:attrNameLst>
                                          <p:attrName>style.visibility</p:attrName>
                                        </p:attrNameLst>
                                      </p:cBhvr>
                                      <p:to>
                                        <p:strVal val="visible"/>
                                      </p:to>
                                    </p:set>
                                    <p:animEffect transition="in" filter="dissolve">
                                      <p:cBhvr>
                                        <p:cTn id="62" dur="2000"/>
                                        <p:tgtEl>
                                          <p:spTgt spid="6966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nodeType="clickEffect">
                                  <p:stCondLst>
                                    <p:cond delay="0"/>
                                  </p:stCondLst>
                                  <p:childTnLst>
                                    <p:set>
                                      <p:cBhvr>
                                        <p:cTn id="66" dur="1" fill="hold">
                                          <p:stCondLst>
                                            <p:cond delay="0"/>
                                          </p:stCondLst>
                                        </p:cTn>
                                        <p:tgtEl>
                                          <p:spTgt spid="69672"/>
                                        </p:tgtEl>
                                        <p:attrNameLst>
                                          <p:attrName>style.visibility</p:attrName>
                                        </p:attrNameLst>
                                      </p:cBhvr>
                                      <p:to>
                                        <p:strVal val="visible"/>
                                      </p:to>
                                    </p:set>
                                    <p:animEffect transition="in" filter="dissolve">
                                      <p:cBhvr>
                                        <p:cTn id="67" dur="500"/>
                                        <p:tgtEl>
                                          <p:spTgt spid="69672"/>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69674"/>
                                        </p:tgtEl>
                                        <p:attrNameLst>
                                          <p:attrName>style.visibility</p:attrName>
                                        </p:attrNameLst>
                                      </p:cBhvr>
                                      <p:to>
                                        <p:strVal val="visible"/>
                                      </p:to>
                                    </p:set>
                                    <p:animEffect transition="in" filter="dissolve">
                                      <p:cBhvr>
                                        <p:cTn id="70" dur="500"/>
                                        <p:tgtEl>
                                          <p:spTgt spid="69674"/>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69673"/>
                                        </p:tgtEl>
                                        <p:attrNameLst>
                                          <p:attrName>style.visibility</p:attrName>
                                        </p:attrNameLst>
                                      </p:cBhvr>
                                      <p:to>
                                        <p:strVal val="visible"/>
                                      </p:to>
                                    </p:set>
                                    <p:animEffect transition="in" filter="wipe(left)">
                                      <p:cBhvr>
                                        <p:cTn id="75" dur="500"/>
                                        <p:tgtEl>
                                          <p:spTgt spid="69673"/>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69675"/>
                                        </p:tgtEl>
                                        <p:attrNameLst>
                                          <p:attrName>style.visibility</p:attrName>
                                        </p:attrNameLst>
                                      </p:cBhvr>
                                      <p:to>
                                        <p:strVal val="visible"/>
                                      </p:to>
                                    </p:set>
                                    <p:animEffect transition="in" filter="dissolve">
                                      <p:cBhvr>
                                        <p:cTn id="78" dur="2000"/>
                                        <p:tgtEl>
                                          <p:spTgt spid="69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animBg="1"/>
      <p:bldP spid="69656" grpId="0"/>
      <p:bldP spid="69657" grpId="0" animBg="1"/>
      <p:bldP spid="69658" grpId="0"/>
      <p:bldP spid="69659" grpId="0"/>
      <p:bldP spid="69661" grpId="0" animBg="1"/>
      <p:bldP spid="69662" grpId="0"/>
      <p:bldP spid="69663" grpId="0"/>
      <p:bldP spid="69665" grpId="0"/>
      <p:bldP spid="69667" grpId="0" animBg="1"/>
      <p:bldP spid="69668" grpId="0"/>
      <p:bldP spid="69669" grpId="0"/>
      <p:bldP spid="69670" grpId="0"/>
      <p:bldP spid="69671" grpId="0"/>
      <p:bldP spid="69673" grpId="0" animBg="1"/>
      <p:bldP spid="69674" grpId="0"/>
      <p:bldP spid="696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57616870"/>
              </p:ext>
            </p:extLst>
          </p:nvPr>
        </p:nvGraphicFramePr>
        <p:xfrm>
          <a:off x="431494" y="1417638"/>
          <a:ext cx="8407401" cy="198120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347472977"/>
                    </a:ext>
                  </a:extLst>
                </a:gridCol>
                <a:gridCol w="2971800">
                  <a:extLst>
                    <a:ext uri="{9D8B030D-6E8A-4147-A177-3AD203B41FA5}">
                      <a16:colId xmlns:a16="http://schemas.microsoft.com/office/drawing/2014/main" val="2021406629"/>
                    </a:ext>
                  </a:extLst>
                </a:gridCol>
                <a:gridCol w="2997201">
                  <a:extLst>
                    <a:ext uri="{9D8B030D-6E8A-4147-A177-3AD203B41FA5}">
                      <a16:colId xmlns:a16="http://schemas.microsoft.com/office/drawing/2014/main" val="2443256910"/>
                    </a:ext>
                  </a:extLst>
                </a:gridCol>
              </a:tblGrid>
              <a:tr h="370840">
                <a:tc>
                  <a:txBody>
                    <a:bodyPr/>
                    <a:lstStyle/>
                    <a:p>
                      <a:pPr algn="ctr"/>
                      <a:r>
                        <a:rPr lang="en-US" sz="2000" dirty="0" smtClean="0">
                          <a:latin typeface="Times" panose="02020603050405020304" pitchFamily="18" charset="0"/>
                          <a:cs typeface="Times" panose="02020603050405020304" pitchFamily="18" charset="0"/>
                        </a:rPr>
                        <a:t>Extract Name</a:t>
                      </a:r>
                      <a:endParaRPr lang="en-US" sz="2000" dirty="0">
                        <a:latin typeface="Times" panose="02020603050405020304" pitchFamily="18" charset="0"/>
                        <a:cs typeface="Times" panose="02020603050405020304" pitchFamily="18" charset="0"/>
                      </a:endParaRPr>
                    </a:p>
                  </a:txBody>
                  <a:tcPr/>
                </a:tc>
                <a:tc>
                  <a:txBody>
                    <a:bodyPr/>
                    <a:lstStyle/>
                    <a:p>
                      <a:pPr algn="ctr"/>
                      <a:r>
                        <a:rPr lang="en-US" sz="2000" dirty="0" smtClean="0">
                          <a:latin typeface="Times" panose="02020603050405020304" pitchFamily="18" charset="0"/>
                          <a:cs typeface="Times" panose="02020603050405020304" pitchFamily="18" charset="0"/>
                        </a:rPr>
                        <a:t>Data</a:t>
                      </a:r>
                      <a:r>
                        <a:rPr lang="en-US" sz="2000" baseline="0" dirty="0" smtClean="0">
                          <a:latin typeface="Times" panose="02020603050405020304" pitchFamily="18" charset="0"/>
                          <a:cs typeface="Times" panose="02020603050405020304" pitchFamily="18" charset="0"/>
                        </a:rPr>
                        <a:t> Cutoff</a:t>
                      </a:r>
                      <a:endParaRPr lang="en-US" sz="2000" dirty="0">
                        <a:latin typeface="Times" panose="02020603050405020304" pitchFamily="18" charset="0"/>
                        <a:cs typeface="Times" panose="02020603050405020304" pitchFamily="18" charset="0"/>
                      </a:endParaRPr>
                    </a:p>
                  </a:txBody>
                  <a:tcPr/>
                </a:tc>
                <a:tc>
                  <a:txBody>
                    <a:bodyPr/>
                    <a:lstStyle/>
                    <a:p>
                      <a:pPr algn="ctr"/>
                      <a:r>
                        <a:rPr lang="en-US" sz="2000" dirty="0" smtClean="0">
                          <a:latin typeface="Times" panose="02020603050405020304" pitchFamily="18" charset="0"/>
                          <a:cs typeface="Times" panose="02020603050405020304" pitchFamily="18" charset="0"/>
                        </a:rPr>
                        <a:t>Website Refresh</a:t>
                      </a:r>
                      <a:endParaRPr lang="en-US" sz="2000" dirty="0">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val="4131507281"/>
                  </a:ext>
                </a:extLst>
              </a:tr>
              <a:tr h="370840">
                <a:tc>
                  <a:txBody>
                    <a:bodyPr/>
                    <a:lstStyle/>
                    <a:p>
                      <a:r>
                        <a:rPr lang="en-US" sz="2000" dirty="0" smtClean="0">
                          <a:latin typeface="Times" panose="02020603050405020304" pitchFamily="18" charset="0"/>
                          <a:cs typeface="Times" panose="02020603050405020304" pitchFamily="18" charset="0"/>
                        </a:rPr>
                        <a:t>Quarter 1</a:t>
                      </a:r>
                      <a:endParaRPr lang="en-US" sz="2000" dirty="0">
                        <a:latin typeface="Times" panose="02020603050405020304" pitchFamily="18" charset="0"/>
                        <a:cs typeface="Times" panose="02020603050405020304" pitchFamily="18" charset="0"/>
                      </a:endParaRPr>
                    </a:p>
                  </a:txBody>
                  <a:tcPr/>
                </a:tc>
                <a:tc>
                  <a:txBody>
                    <a:bodyPr/>
                    <a:lstStyle/>
                    <a:p>
                      <a:r>
                        <a:rPr lang="en-US" sz="2000" dirty="0" smtClean="0">
                          <a:latin typeface="Times" panose="02020603050405020304" pitchFamily="18" charset="0"/>
                          <a:cs typeface="Times" panose="02020603050405020304" pitchFamily="18" charset="0"/>
                        </a:rPr>
                        <a:t>March 31</a:t>
                      </a:r>
                      <a:endParaRPr lang="en-US" sz="2000" dirty="0">
                        <a:latin typeface="Times" panose="02020603050405020304" pitchFamily="18" charset="0"/>
                        <a:cs typeface="Times" panose="02020603050405020304" pitchFamily="18" charset="0"/>
                      </a:endParaRPr>
                    </a:p>
                  </a:txBody>
                  <a:tcPr/>
                </a:tc>
                <a:tc>
                  <a:txBody>
                    <a:bodyPr/>
                    <a:lstStyle/>
                    <a:p>
                      <a:r>
                        <a:rPr lang="en-US" sz="2000" dirty="0" smtClean="0">
                          <a:latin typeface="Times" panose="02020603050405020304" pitchFamily="18" charset="0"/>
                          <a:cs typeface="Times" panose="02020603050405020304" pitchFamily="18" charset="0"/>
                        </a:rPr>
                        <a:t>July 1</a:t>
                      </a:r>
                      <a:endParaRPr lang="en-US" sz="2000" dirty="0">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val="3810932556"/>
                  </a:ext>
                </a:extLst>
              </a:tr>
              <a:tr h="370840">
                <a:tc>
                  <a:txBody>
                    <a:bodyPr/>
                    <a:lstStyle/>
                    <a:p>
                      <a:r>
                        <a:rPr lang="en-US" sz="2000" dirty="0" smtClean="0">
                          <a:latin typeface="Times" panose="02020603050405020304" pitchFamily="18" charset="0"/>
                          <a:cs typeface="Times" panose="02020603050405020304" pitchFamily="18" charset="0"/>
                        </a:rPr>
                        <a:t>Quarter 2</a:t>
                      </a:r>
                      <a:endParaRPr lang="en-US" sz="2000" dirty="0">
                        <a:latin typeface="Times" panose="02020603050405020304" pitchFamily="18" charset="0"/>
                        <a:cs typeface="Times" panose="02020603050405020304" pitchFamily="18" charset="0"/>
                      </a:endParaRPr>
                    </a:p>
                  </a:txBody>
                  <a:tcPr/>
                </a:tc>
                <a:tc>
                  <a:txBody>
                    <a:bodyPr/>
                    <a:lstStyle/>
                    <a:p>
                      <a:r>
                        <a:rPr lang="en-US" sz="2000" dirty="0" smtClean="0">
                          <a:latin typeface="Times" panose="02020603050405020304" pitchFamily="18" charset="0"/>
                          <a:cs typeface="Times" panose="02020603050405020304" pitchFamily="18" charset="0"/>
                        </a:rPr>
                        <a:t>June 30</a:t>
                      </a:r>
                      <a:endParaRPr lang="en-US" sz="2000" dirty="0">
                        <a:latin typeface="Times" panose="02020603050405020304" pitchFamily="18" charset="0"/>
                        <a:cs typeface="Times" panose="02020603050405020304" pitchFamily="18" charset="0"/>
                      </a:endParaRPr>
                    </a:p>
                  </a:txBody>
                  <a:tcPr/>
                </a:tc>
                <a:tc>
                  <a:txBody>
                    <a:bodyPr/>
                    <a:lstStyle/>
                    <a:p>
                      <a:r>
                        <a:rPr lang="en-US" sz="2000" dirty="0" smtClean="0">
                          <a:latin typeface="Times" panose="02020603050405020304" pitchFamily="18" charset="0"/>
                          <a:cs typeface="Times" panose="02020603050405020304" pitchFamily="18" charset="0"/>
                        </a:rPr>
                        <a:t>October 1</a:t>
                      </a:r>
                      <a:endParaRPr lang="en-US" sz="2000" dirty="0">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val="1554957772"/>
                  </a:ext>
                </a:extLst>
              </a:tr>
              <a:tr h="370840">
                <a:tc>
                  <a:txBody>
                    <a:bodyPr/>
                    <a:lstStyle/>
                    <a:p>
                      <a:r>
                        <a:rPr lang="en-US" sz="2000" dirty="0" smtClean="0">
                          <a:latin typeface="Times" panose="02020603050405020304" pitchFamily="18" charset="0"/>
                          <a:cs typeface="Times" panose="02020603050405020304" pitchFamily="18" charset="0"/>
                        </a:rPr>
                        <a:t>Quarter 3</a:t>
                      </a:r>
                      <a:endParaRPr lang="en-US" sz="2000" dirty="0">
                        <a:latin typeface="Times" panose="02020603050405020304" pitchFamily="18" charset="0"/>
                        <a:cs typeface="Times" panose="02020603050405020304" pitchFamily="18" charset="0"/>
                      </a:endParaRPr>
                    </a:p>
                  </a:txBody>
                  <a:tcPr/>
                </a:tc>
                <a:tc>
                  <a:txBody>
                    <a:bodyPr/>
                    <a:lstStyle/>
                    <a:p>
                      <a:r>
                        <a:rPr lang="en-US" sz="2000" dirty="0" smtClean="0">
                          <a:latin typeface="Times" panose="02020603050405020304" pitchFamily="18" charset="0"/>
                          <a:cs typeface="Times" panose="02020603050405020304" pitchFamily="18" charset="0"/>
                        </a:rPr>
                        <a:t>September 30</a:t>
                      </a:r>
                      <a:endParaRPr lang="en-US" sz="2000" dirty="0">
                        <a:latin typeface="Times" panose="02020603050405020304" pitchFamily="18" charset="0"/>
                        <a:cs typeface="Times" panose="02020603050405020304" pitchFamily="18" charset="0"/>
                      </a:endParaRPr>
                    </a:p>
                  </a:txBody>
                  <a:tcPr/>
                </a:tc>
                <a:tc>
                  <a:txBody>
                    <a:bodyPr/>
                    <a:lstStyle/>
                    <a:p>
                      <a:r>
                        <a:rPr lang="en-US" sz="2000" dirty="0" smtClean="0">
                          <a:latin typeface="Times" panose="02020603050405020304" pitchFamily="18" charset="0"/>
                          <a:cs typeface="Times" panose="02020603050405020304" pitchFamily="18" charset="0"/>
                        </a:rPr>
                        <a:t>January 1 (following year)</a:t>
                      </a:r>
                      <a:endParaRPr lang="en-US" sz="2000" dirty="0">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val="3209506187"/>
                  </a:ext>
                </a:extLst>
              </a:tr>
              <a:tr h="370840">
                <a:tc>
                  <a:txBody>
                    <a:bodyPr/>
                    <a:lstStyle/>
                    <a:p>
                      <a:r>
                        <a:rPr lang="en-US" sz="2000" dirty="0" smtClean="0">
                          <a:latin typeface="Times" panose="02020603050405020304" pitchFamily="18" charset="0"/>
                          <a:cs typeface="Times" panose="02020603050405020304" pitchFamily="18" charset="0"/>
                        </a:rPr>
                        <a:t>Quarter 4</a:t>
                      </a:r>
                      <a:endParaRPr lang="en-US" sz="2000" dirty="0">
                        <a:latin typeface="Times" panose="02020603050405020304" pitchFamily="18" charset="0"/>
                        <a:cs typeface="Times" panose="02020603050405020304" pitchFamily="18" charset="0"/>
                      </a:endParaRPr>
                    </a:p>
                  </a:txBody>
                  <a:tcPr/>
                </a:tc>
                <a:tc>
                  <a:txBody>
                    <a:bodyPr/>
                    <a:lstStyle/>
                    <a:p>
                      <a:r>
                        <a:rPr lang="en-US" sz="2000" dirty="0" smtClean="0">
                          <a:latin typeface="Times" panose="02020603050405020304" pitchFamily="18" charset="0"/>
                          <a:cs typeface="Times" panose="02020603050405020304" pitchFamily="18" charset="0"/>
                        </a:rPr>
                        <a:t>December 31</a:t>
                      </a:r>
                      <a:endParaRPr lang="en-US" sz="2000" dirty="0">
                        <a:latin typeface="Times" panose="02020603050405020304" pitchFamily="18" charset="0"/>
                        <a:cs typeface="Times" panose="02020603050405020304" pitchFamily="18" charset="0"/>
                      </a:endParaRPr>
                    </a:p>
                  </a:txBody>
                  <a:tcPr/>
                </a:tc>
                <a:tc>
                  <a:txBody>
                    <a:bodyPr/>
                    <a:lstStyle/>
                    <a:p>
                      <a:r>
                        <a:rPr lang="en-US" sz="2000" dirty="0" smtClean="0">
                          <a:latin typeface="Times" panose="02020603050405020304" pitchFamily="18" charset="0"/>
                          <a:cs typeface="Times" panose="02020603050405020304" pitchFamily="18" charset="0"/>
                        </a:rPr>
                        <a:t>April 1 (following year)</a:t>
                      </a:r>
                      <a:endParaRPr lang="en-US" sz="2000" dirty="0">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val="3661696254"/>
                  </a:ext>
                </a:extLst>
              </a:tr>
            </a:tbl>
          </a:graphicData>
        </a:graphic>
      </p:graphicFrame>
      <p:sp>
        <p:nvSpPr>
          <p:cNvPr id="3" name="Title 2"/>
          <p:cNvSpPr>
            <a:spLocks noGrp="1"/>
          </p:cNvSpPr>
          <p:nvPr>
            <p:ph type="title"/>
          </p:nvPr>
        </p:nvSpPr>
        <p:spPr/>
        <p:txBody>
          <a:bodyPr/>
          <a:lstStyle/>
          <a:p>
            <a:r>
              <a:rPr lang="en-US" sz="3600" dirty="0" smtClean="0">
                <a:solidFill>
                  <a:srgbClr val="BEAA64"/>
                </a:solidFill>
                <a:latin typeface="Times" panose="02020603050405020304" pitchFamily="18" charset="0"/>
                <a:cs typeface="Times" panose="02020603050405020304" pitchFamily="18" charset="0"/>
              </a:rPr>
              <a:t>CCWIP Refresh Schedule</a:t>
            </a:r>
            <a:endParaRPr lang="en-US" sz="3600" dirty="0">
              <a:solidFill>
                <a:srgbClr val="BEAA64"/>
              </a:solidFill>
              <a:latin typeface="Times" panose="02020603050405020304" pitchFamily="18" charset="0"/>
              <a:cs typeface="Times" panose="02020603050405020304" pitchFamily="18" charset="0"/>
            </a:endParaRPr>
          </a:p>
        </p:txBody>
      </p:sp>
      <p:sp>
        <p:nvSpPr>
          <p:cNvPr id="5" name="Rectangle 4"/>
          <p:cNvSpPr/>
          <p:nvPr/>
        </p:nvSpPr>
        <p:spPr>
          <a:xfrm>
            <a:off x="407141" y="3725462"/>
            <a:ext cx="8381260" cy="3046988"/>
          </a:xfrm>
          <a:prstGeom prst="rect">
            <a:avLst/>
          </a:prstGeom>
        </p:spPr>
        <p:txBody>
          <a:bodyPr wrap="square">
            <a:spAutoFit/>
          </a:bodyPr>
          <a:lstStyle/>
          <a:p>
            <a:r>
              <a:rPr lang="en-US" sz="2400" dirty="0">
                <a:solidFill>
                  <a:schemeClr val="bg1"/>
                </a:solidFill>
                <a:latin typeface="Times" panose="02020603050405020304" pitchFamily="18" charset="0"/>
                <a:cs typeface="Times" panose="02020603050405020304" pitchFamily="18" charset="0"/>
              </a:rPr>
              <a:t>All of the data on </a:t>
            </a:r>
            <a:r>
              <a:rPr lang="en-US" sz="2400" dirty="0" smtClean="0">
                <a:solidFill>
                  <a:schemeClr val="bg1"/>
                </a:solidFill>
                <a:latin typeface="Times" panose="02020603050405020304" pitchFamily="18" charset="0"/>
                <a:cs typeface="Times" panose="02020603050405020304" pitchFamily="18" charset="0"/>
              </a:rPr>
              <a:t>the CCWIP </a:t>
            </a:r>
            <a:r>
              <a:rPr lang="en-US" sz="2400" dirty="0">
                <a:solidFill>
                  <a:schemeClr val="bg1"/>
                </a:solidFill>
                <a:latin typeface="Times" panose="02020603050405020304" pitchFamily="18" charset="0"/>
                <a:cs typeface="Times" panose="02020603050405020304" pitchFamily="18" charset="0"/>
              </a:rPr>
              <a:t>website come from the University of California, Berkeley quarterly extracts from CWS/CMS. Those extracts are pulled approximately one month after each quarter ends, and the data are fully refreshed each quarter. </a:t>
            </a:r>
            <a:endParaRPr lang="en-US" sz="2400" dirty="0" smtClean="0">
              <a:solidFill>
                <a:schemeClr val="bg1"/>
              </a:solidFill>
              <a:latin typeface="Times" panose="02020603050405020304" pitchFamily="18" charset="0"/>
              <a:cs typeface="Times" panose="02020603050405020304" pitchFamily="18" charset="0"/>
            </a:endParaRPr>
          </a:p>
          <a:p>
            <a:endParaRPr lang="en-US" sz="2400" dirty="0">
              <a:solidFill>
                <a:schemeClr val="bg1"/>
              </a:solidFill>
              <a:latin typeface="Times" panose="02020603050405020304" pitchFamily="18" charset="0"/>
              <a:cs typeface="Times" panose="02020603050405020304" pitchFamily="18" charset="0"/>
            </a:endParaRPr>
          </a:p>
          <a:p>
            <a:r>
              <a:rPr lang="en-US" sz="2400" dirty="0" smtClean="0">
                <a:solidFill>
                  <a:schemeClr val="bg1"/>
                </a:solidFill>
                <a:latin typeface="Times" panose="02020603050405020304" pitchFamily="18" charset="0"/>
                <a:cs typeface="Times" panose="02020603050405020304" pitchFamily="18" charset="0"/>
              </a:rPr>
              <a:t>Due </a:t>
            </a:r>
            <a:r>
              <a:rPr lang="en-US" sz="2400" dirty="0">
                <a:solidFill>
                  <a:schemeClr val="bg1"/>
                </a:solidFill>
                <a:latin typeface="Times" panose="02020603050405020304" pitchFamily="18" charset="0"/>
                <a:cs typeface="Times" panose="02020603050405020304" pitchFamily="18" charset="0"/>
              </a:rPr>
              <a:t>to the time it takes to process, run, validate, and approve the data each quarter, data on the website </a:t>
            </a:r>
            <a:r>
              <a:rPr lang="en-US" sz="2400" dirty="0" smtClean="0">
                <a:solidFill>
                  <a:schemeClr val="bg1"/>
                </a:solidFill>
                <a:latin typeface="Times" panose="02020603050405020304" pitchFamily="18" charset="0"/>
                <a:cs typeface="Times" panose="02020603050405020304" pitchFamily="18" charset="0"/>
              </a:rPr>
              <a:t>are </a:t>
            </a:r>
            <a:r>
              <a:rPr lang="en-US" sz="2400" dirty="0">
                <a:solidFill>
                  <a:schemeClr val="bg1"/>
                </a:solidFill>
                <a:latin typeface="Times" panose="02020603050405020304" pitchFamily="18" charset="0"/>
                <a:cs typeface="Times" panose="02020603050405020304" pitchFamily="18" charset="0"/>
              </a:rPr>
              <a:t>typically in the range of three to six months old.</a:t>
            </a:r>
          </a:p>
        </p:txBody>
      </p:sp>
      <p:sp>
        <p:nvSpPr>
          <p:cNvPr id="2" name="Slide Number Placeholder 1"/>
          <p:cNvSpPr>
            <a:spLocks noGrp="1"/>
          </p:cNvSpPr>
          <p:nvPr>
            <p:ph type="sldNum" sz="quarter" idx="12"/>
          </p:nvPr>
        </p:nvSpPr>
        <p:spPr/>
        <p:txBody>
          <a:bodyPr/>
          <a:lstStyle/>
          <a:p>
            <a:pPr>
              <a:defRPr/>
            </a:pPr>
            <a:fld id="{69085D3B-0F38-4435-B2E1-BBB89093D85A}" type="slidenum">
              <a:rPr lang="en-US" smtClean="0"/>
              <a:pPr>
                <a:defRPr/>
              </a:pPr>
              <a:t>17</a:t>
            </a:fld>
            <a:endParaRPr lang="en-US"/>
          </a:p>
        </p:txBody>
      </p:sp>
    </p:spTree>
    <p:extLst>
      <p:ext uri="{BB962C8B-B14F-4D97-AF65-F5344CB8AC3E}">
        <p14:creationId xmlns:p14="http://schemas.microsoft.com/office/powerpoint/2010/main" val="1069425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352800"/>
            <a:ext cx="7772400" cy="2057400"/>
          </a:xfrm>
        </p:spPr>
        <p:txBody>
          <a:bodyPr/>
          <a:lstStyle/>
          <a:p>
            <a:r>
              <a:rPr lang="en-US" sz="4400" dirty="0" smtClean="0">
                <a:solidFill>
                  <a:srgbClr val="BEAA64"/>
                </a:solidFill>
                <a:latin typeface="Times New Roman"/>
                <a:cs typeface="Times New Roman"/>
              </a:rPr>
              <a:t>The </a:t>
            </a:r>
            <a:r>
              <a:rPr lang="en-US" sz="4400" dirty="0" err="1" smtClean="0">
                <a:solidFill>
                  <a:srgbClr val="BEAA64"/>
                </a:solidFill>
                <a:latin typeface="Times New Roman"/>
                <a:cs typeface="Times New Roman"/>
              </a:rPr>
              <a:t>cfsr</a:t>
            </a:r>
            <a:r>
              <a:rPr lang="en-US" sz="4400" dirty="0" smtClean="0">
                <a:solidFill>
                  <a:srgbClr val="BEAA64"/>
                </a:solidFill>
                <a:latin typeface="Times New Roman"/>
                <a:cs typeface="Times New Roman"/>
              </a:rPr>
              <a:t>: </a:t>
            </a:r>
            <a:br>
              <a:rPr lang="en-US" sz="4400" dirty="0" smtClean="0">
                <a:solidFill>
                  <a:srgbClr val="BEAA64"/>
                </a:solidFill>
                <a:latin typeface="Times New Roman"/>
                <a:cs typeface="Times New Roman"/>
              </a:rPr>
            </a:br>
            <a:r>
              <a:rPr lang="en-US" sz="4400" dirty="0" smtClean="0">
                <a:solidFill>
                  <a:srgbClr val="BEAA64"/>
                </a:solidFill>
                <a:latin typeface="Times New Roman"/>
                <a:cs typeface="Times New Roman"/>
              </a:rPr>
              <a:t>History, goals, &amp; Process</a:t>
            </a:r>
            <a:endParaRPr lang="en-US" sz="4400" dirty="0">
              <a:solidFill>
                <a:srgbClr val="BEAA64"/>
              </a:solidFill>
              <a:latin typeface="Times New Roman"/>
              <a:cs typeface="Times New Roman"/>
            </a:endParaRPr>
          </a:p>
        </p:txBody>
      </p:sp>
      <p:sp>
        <p:nvSpPr>
          <p:cNvPr id="2" name="Slide Number Placeholder 1"/>
          <p:cNvSpPr>
            <a:spLocks noGrp="1"/>
          </p:cNvSpPr>
          <p:nvPr>
            <p:ph type="sldNum" sz="quarter" idx="12"/>
          </p:nvPr>
        </p:nvSpPr>
        <p:spPr/>
        <p:txBody>
          <a:bodyPr/>
          <a:lstStyle/>
          <a:p>
            <a:pPr>
              <a:defRPr/>
            </a:pPr>
            <a:fld id="{37FEE170-AA79-41EC-85B2-BFCCF4A56501}" type="slidenum">
              <a:rPr lang="en-US" smtClean="0"/>
              <a:pPr>
                <a:defRPr/>
              </a:pPr>
              <a:t>18</a:t>
            </a:fld>
            <a:endParaRPr lang="en-US"/>
          </a:p>
        </p:txBody>
      </p:sp>
    </p:spTree>
    <p:extLst>
      <p:ext uri="{BB962C8B-B14F-4D97-AF65-F5344CB8AC3E}">
        <p14:creationId xmlns:p14="http://schemas.microsoft.com/office/powerpoint/2010/main" val="587316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BEAA64"/>
                </a:solidFill>
                <a:latin typeface="Times New Roman"/>
                <a:cs typeface="Times New Roman"/>
              </a:rPr>
              <a:t>Federal Legislation:</a:t>
            </a:r>
            <a:r>
              <a:rPr lang="en-US" dirty="0">
                <a:solidFill>
                  <a:srgbClr val="BEAA64"/>
                </a:solidFill>
                <a:latin typeface="Times New Roman"/>
                <a:cs typeface="Times New Roman"/>
              </a:rPr>
              <a:t/>
            </a:r>
            <a:br>
              <a:rPr lang="en-US" dirty="0">
                <a:solidFill>
                  <a:srgbClr val="BEAA64"/>
                </a:solidFill>
                <a:latin typeface="Times New Roman"/>
                <a:cs typeface="Times New Roman"/>
              </a:rPr>
            </a:br>
            <a:r>
              <a:rPr lang="en-US" dirty="0">
                <a:solidFill>
                  <a:srgbClr val="BEAA64"/>
                </a:solidFill>
                <a:latin typeface="Times New Roman"/>
                <a:cs typeface="Times New Roman"/>
              </a:rPr>
              <a:t>Child and Family Service </a:t>
            </a:r>
            <a:r>
              <a:rPr lang="en-US" dirty="0" smtClean="0">
                <a:solidFill>
                  <a:srgbClr val="BEAA64"/>
                </a:solidFill>
                <a:latin typeface="Times New Roman"/>
                <a:cs typeface="Times New Roman"/>
              </a:rPr>
              <a:t>Reviews</a:t>
            </a:r>
            <a:endParaRPr lang="en-US" dirty="0">
              <a:solidFill>
                <a:srgbClr val="BEAA64"/>
              </a:solidFill>
              <a:latin typeface="Times New Roman"/>
              <a:cs typeface="Times New Roman"/>
            </a:endParaRPr>
          </a:p>
        </p:txBody>
      </p:sp>
      <p:sp>
        <p:nvSpPr>
          <p:cNvPr id="3" name="Content Placeholder 2"/>
          <p:cNvSpPr>
            <a:spLocks noGrp="1"/>
          </p:cNvSpPr>
          <p:nvPr>
            <p:ph idx="1"/>
          </p:nvPr>
        </p:nvSpPr>
        <p:spPr>
          <a:xfrm>
            <a:off x="457200" y="2057400"/>
            <a:ext cx="8229600" cy="4419600"/>
          </a:xfrm>
        </p:spPr>
        <p:txBody>
          <a:bodyPr>
            <a:noAutofit/>
          </a:bodyPr>
          <a:lstStyle/>
          <a:p>
            <a:r>
              <a:rPr lang="en-US" sz="2600" dirty="0" smtClean="0">
                <a:solidFill>
                  <a:schemeClr val="bg1"/>
                </a:solidFill>
                <a:latin typeface="Times New Roman"/>
                <a:cs typeface="Times New Roman"/>
              </a:rPr>
              <a:t>1994 Amendments to the Social Security Act</a:t>
            </a:r>
          </a:p>
          <a:p>
            <a:pPr lvl="1"/>
            <a:r>
              <a:rPr lang="en-US" sz="2400" dirty="0" smtClean="0">
                <a:solidFill>
                  <a:schemeClr val="bg1"/>
                </a:solidFill>
                <a:latin typeface="Times New Roman"/>
                <a:cs typeface="Times New Roman"/>
              </a:rPr>
              <a:t>Mandated that a process be created to ensure conformity with the Social Security Act</a:t>
            </a:r>
          </a:p>
          <a:p>
            <a:pPr marL="457200" lvl="1" indent="0">
              <a:buNone/>
            </a:pPr>
            <a:endParaRPr lang="en-US" sz="1800" dirty="0" smtClean="0">
              <a:solidFill>
                <a:schemeClr val="bg1"/>
              </a:solidFill>
              <a:latin typeface="Times New Roman"/>
              <a:cs typeface="Times New Roman"/>
            </a:endParaRPr>
          </a:p>
          <a:p>
            <a:r>
              <a:rPr lang="en-US" sz="2600" dirty="0" smtClean="0">
                <a:solidFill>
                  <a:schemeClr val="bg1"/>
                </a:solidFill>
                <a:latin typeface="Times New Roman"/>
                <a:cs typeface="Times New Roman"/>
              </a:rPr>
              <a:t>The Adoption and Safe Families Act of 1997</a:t>
            </a:r>
          </a:p>
          <a:p>
            <a:pPr lvl="1"/>
            <a:r>
              <a:rPr lang="en-US" sz="2400" dirty="0" smtClean="0">
                <a:solidFill>
                  <a:schemeClr val="bg1"/>
                </a:solidFill>
                <a:latin typeface="Times New Roman"/>
                <a:cs typeface="Times New Roman"/>
              </a:rPr>
              <a:t>Mandated creation of outcome measures</a:t>
            </a:r>
          </a:p>
          <a:p>
            <a:pPr marL="457200" lvl="1" indent="0">
              <a:buNone/>
            </a:pPr>
            <a:endParaRPr lang="en-US" sz="1800" dirty="0">
              <a:solidFill>
                <a:schemeClr val="bg1"/>
              </a:solidFill>
              <a:latin typeface="Times New Roman"/>
              <a:cs typeface="Times New Roman"/>
            </a:endParaRPr>
          </a:p>
          <a:p>
            <a:r>
              <a:rPr lang="en-US" sz="2600" dirty="0" smtClean="0">
                <a:solidFill>
                  <a:schemeClr val="bg1"/>
                </a:solidFill>
                <a:latin typeface="Times New Roman"/>
                <a:cs typeface="Times New Roman"/>
              </a:rPr>
              <a:t>2000 Final </a:t>
            </a:r>
            <a:r>
              <a:rPr lang="en-US" sz="2600" dirty="0">
                <a:solidFill>
                  <a:schemeClr val="bg1"/>
                </a:solidFill>
                <a:latin typeface="Times New Roman"/>
                <a:cs typeface="Times New Roman"/>
              </a:rPr>
              <a:t>R</a:t>
            </a:r>
            <a:r>
              <a:rPr lang="en-US" sz="2600" dirty="0" smtClean="0">
                <a:solidFill>
                  <a:schemeClr val="bg1"/>
                </a:solidFill>
                <a:latin typeface="Times New Roman"/>
                <a:cs typeface="Times New Roman"/>
              </a:rPr>
              <a:t>ule published in </a:t>
            </a:r>
            <a:r>
              <a:rPr lang="en-US" sz="2600" dirty="0">
                <a:solidFill>
                  <a:schemeClr val="bg1"/>
                </a:solidFill>
                <a:latin typeface="Times New Roman"/>
                <a:cs typeface="Times New Roman"/>
              </a:rPr>
              <a:t>the Federal </a:t>
            </a:r>
            <a:r>
              <a:rPr lang="en-US" sz="2600" dirty="0" smtClean="0">
                <a:solidFill>
                  <a:schemeClr val="bg1"/>
                </a:solidFill>
                <a:latin typeface="Times New Roman"/>
                <a:cs typeface="Times New Roman"/>
              </a:rPr>
              <a:t>Register </a:t>
            </a:r>
          </a:p>
          <a:p>
            <a:pPr lvl="1"/>
            <a:r>
              <a:rPr lang="en-US" sz="2400" dirty="0" smtClean="0">
                <a:solidFill>
                  <a:schemeClr val="bg1"/>
                </a:solidFill>
                <a:latin typeface="Times New Roman"/>
                <a:cs typeface="Times New Roman"/>
              </a:rPr>
              <a:t>Established a </a:t>
            </a:r>
            <a:r>
              <a:rPr lang="en-US" sz="2400" dirty="0">
                <a:solidFill>
                  <a:schemeClr val="bg1"/>
                </a:solidFill>
                <a:latin typeface="Times New Roman"/>
                <a:cs typeface="Times New Roman"/>
              </a:rPr>
              <a:t>review </a:t>
            </a:r>
            <a:r>
              <a:rPr lang="en-US" sz="2400" dirty="0" smtClean="0">
                <a:solidFill>
                  <a:schemeClr val="bg1"/>
                </a:solidFill>
                <a:latin typeface="Times New Roman"/>
                <a:cs typeface="Times New Roman"/>
              </a:rPr>
              <a:t>system, called </a:t>
            </a:r>
            <a:r>
              <a:rPr lang="en-US" sz="2400" dirty="0">
                <a:solidFill>
                  <a:schemeClr val="bg1"/>
                </a:solidFill>
                <a:latin typeface="Times New Roman"/>
                <a:cs typeface="Times New Roman"/>
              </a:rPr>
              <a:t>the Child and Family Services Reviews (CFSRs</a:t>
            </a:r>
            <a:r>
              <a:rPr lang="en-US" sz="2400" dirty="0" smtClean="0">
                <a:solidFill>
                  <a:schemeClr val="bg1"/>
                </a:solidFill>
                <a:latin typeface="Times New Roman"/>
                <a:cs typeface="Times New Roman"/>
              </a:rPr>
              <a:t>)</a:t>
            </a:r>
            <a:endParaRPr lang="en-US" sz="2400" dirty="0">
              <a:solidFill>
                <a:schemeClr val="bg1"/>
              </a:solidFill>
              <a:latin typeface="Times New Roman"/>
              <a:cs typeface="Times New Roman"/>
            </a:endParaRPr>
          </a:p>
          <a:p>
            <a:pPr lvl="1"/>
            <a:endParaRPr lang="en-US" sz="1800" dirty="0" smtClean="0">
              <a:solidFill>
                <a:schemeClr val="bg1"/>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19</a:t>
            </a:fld>
            <a:endParaRPr lang="en-US"/>
          </a:p>
        </p:txBody>
      </p:sp>
    </p:spTree>
    <p:extLst>
      <p:ext uri="{BB962C8B-B14F-4D97-AF65-F5344CB8AC3E}">
        <p14:creationId xmlns:p14="http://schemas.microsoft.com/office/powerpoint/2010/main" val="1097924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EAA64"/>
                </a:solidFill>
                <a:latin typeface="Times New Roman"/>
                <a:cs typeface="Times New Roman"/>
              </a:rPr>
              <a:t>Outline</a:t>
            </a:r>
            <a:endParaRPr lang="en-US" dirty="0">
              <a:solidFill>
                <a:srgbClr val="BEAA64"/>
              </a:solidFill>
              <a:latin typeface="Times New Roman"/>
              <a:cs typeface="Times New Roman"/>
            </a:endParaRPr>
          </a:p>
        </p:txBody>
      </p:sp>
      <p:sp>
        <p:nvSpPr>
          <p:cNvPr id="3" name="Content Placeholder 2"/>
          <p:cNvSpPr>
            <a:spLocks noGrp="1"/>
          </p:cNvSpPr>
          <p:nvPr>
            <p:ph idx="1"/>
          </p:nvPr>
        </p:nvSpPr>
        <p:spPr>
          <a:xfrm>
            <a:off x="457200" y="1600200"/>
            <a:ext cx="8229600" cy="5181600"/>
          </a:xfrm>
        </p:spPr>
        <p:txBody>
          <a:bodyPr/>
          <a:lstStyle/>
          <a:p>
            <a:pPr marL="514350" indent="-514350">
              <a:buFont typeface="+mj-lt"/>
              <a:buAutoNum type="arabicPeriod"/>
            </a:pPr>
            <a:r>
              <a:rPr lang="en-US" sz="2800" dirty="0" smtClean="0">
                <a:solidFill>
                  <a:schemeClr val="bg1"/>
                </a:solidFill>
                <a:latin typeface="Times New Roman"/>
                <a:cs typeface="Times New Roman"/>
              </a:rPr>
              <a:t>The importance of data in child welfare</a:t>
            </a:r>
          </a:p>
          <a:p>
            <a:pPr marL="514350" indent="-514350">
              <a:buFont typeface="+mj-lt"/>
              <a:buAutoNum type="arabicPeriod"/>
            </a:pPr>
            <a:endParaRPr lang="en-US" sz="2800" dirty="0" smtClean="0">
              <a:solidFill>
                <a:schemeClr val="bg1"/>
              </a:solidFill>
              <a:latin typeface="Times New Roman"/>
              <a:cs typeface="Times New Roman"/>
            </a:endParaRPr>
          </a:p>
          <a:p>
            <a:pPr marL="514350" indent="-514350">
              <a:buFont typeface="+mj-lt"/>
              <a:buAutoNum type="arabicPeriod"/>
            </a:pPr>
            <a:r>
              <a:rPr lang="en-US" sz="2800" dirty="0" smtClean="0">
                <a:solidFill>
                  <a:schemeClr val="bg1"/>
                </a:solidFill>
                <a:latin typeface="Times New Roman"/>
                <a:cs typeface="Times New Roman"/>
              </a:rPr>
              <a:t>Sources of data and how they are used</a:t>
            </a:r>
          </a:p>
          <a:p>
            <a:pPr marL="514350" indent="-514350">
              <a:buFont typeface="+mj-lt"/>
              <a:buAutoNum type="arabicPeriod"/>
            </a:pPr>
            <a:endParaRPr lang="en-US" sz="2800" dirty="0">
              <a:solidFill>
                <a:schemeClr val="bg1"/>
              </a:solidFill>
              <a:latin typeface="Times New Roman"/>
              <a:cs typeface="Times New Roman"/>
            </a:endParaRPr>
          </a:p>
          <a:p>
            <a:pPr marL="514350" indent="-514350">
              <a:buFont typeface="+mj-lt"/>
              <a:buAutoNum type="arabicPeriod"/>
            </a:pPr>
            <a:r>
              <a:rPr lang="en-US" sz="2800" dirty="0">
                <a:solidFill>
                  <a:schemeClr val="bg1"/>
                </a:solidFill>
                <a:latin typeface="Times New Roman"/>
                <a:cs typeface="Times New Roman"/>
              </a:rPr>
              <a:t>Federal CFSR3 Measures &amp; Statewide Outcomes</a:t>
            </a:r>
          </a:p>
          <a:p>
            <a:pPr marL="514350" indent="-514350">
              <a:buFont typeface="+mj-lt"/>
              <a:buAutoNum type="arabicPeriod"/>
            </a:pPr>
            <a:endParaRPr lang="en-US" sz="2800" dirty="0">
              <a:solidFill>
                <a:schemeClr val="bg1"/>
              </a:solidFill>
              <a:latin typeface="Times New Roman"/>
              <a:cs typeface="Times New Roman"/>
            </a:endParaRPr>
          </a:p>
          <a:p>
            <a:pPr marL="514350" indent="-514350">
              <a:buFont typeface="+mj-lt"/>
              <a:buAutoNum type="arabicPeriod"/>
            </a:pPr>
            <a:r>
              <a:rPr lang="en-US" sz="2800" dirty="0">
                <a:solidFill>
                  <a:schemeClr val="bg1"/>
                </a:solidFill>
                <a:latin typeface="Times New Roman"/>
                <a:cs typeface="Times New Roman"/>
              </a:rPr>
              <a:t>CCWIP </a:t>
            </a:r>
            <a:r>
              <a:rPr lang="en-US" sz="2800" dirty="0" smtClean="0">
                <a:solidFill>
                  <a:schemeClr val="bg1"/>
                </a:solidFill>
                <a:latin typeface="Times New Roman"/>
                <a:cs typeface="Times New Roman"/>
              </a:rPr>
              <a:t>website</a:t>
            </a:r>
          </a:p>
          <a:p>
            <a:pPr marL="514350" indent="-514350">
              <a:buFont typeface="+mj-lt"/>
              <a:buAutoNum type="arabicPeriod"/>
            </a:pPr>
            <a:endParaRPr lang="en-US" sz="2800" dirty="0">
              <a:solidFill>
                <a:schemeClr val="bg1"/>
              </a:solidFill>
              <a:latin typeface="Times New Roman"/>
              <a:cs typeface="Times New Roman"/>
            </a:endParaRPr>
          </a:p>
          <a:p>
            <a:pPr marL="514350" indent="-514350">
              <a:buFont typeface="+mj-lt"/>
              <a:buAutoNum type="arabicPeriod"/>
            </a:pPr>
            <a:r>
              <a:rPr lang="en-US" sz="2800" dirty="0" err="1" smtClean="0">
                <a:solidFill>
                  <a:schemeClr val="bg1"/>
                </a:solidFill>
                <a:latin typeface="Times New Roman"/>
                <a:cs typeface="Times New Roman"/>
              </a:rPr>
              <a:t>SafeMeasures</a:t>
            </a:r>
            <a:r>
              <a:rPr lang="en-US" sz="2800" smtClean="0">
                <a:solidFill>
                  <a:schemeClr val="bg1"/>
                </a:solidFill>
                <a:latin typeface="Times New Roman"/>
                <a:cs typeface="Times New Roman"/>
              </a:rPr>
              <a:t> website</a:t>
            </a:r>
            <a:endParaRPr lang="en-US" sz="2800" dirty="0">
              <a:solidFill>
                <a:schemeClr val="bg1"/>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2</a:t>
            </a:fld>
            <a:endParaRPr lang="en-US"/>
          </a:p>
        </p:txBody>
      </p:sp>
    </p:spTree>
    <p:extLst>
      <p:ext uri="{BB962C8B-B14F-4D97-AF65-F5344CB8AC3E}">
        <p14:creationId xmlns:p14="http://schemas.microsoft.com/office/powerpoint/2010/main" val="891813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EAA64"/>
                </a:solidFill>
                <a:latin typeface="Times New Roman"/>
                <a:cs typeface="Times New Roman"/>
              </a:rPr>
              <a:t>CFSR History</a:t>
            </a:r>
            <a:endParaRPr lang="en-US" dirty="0">
              <a:solidFill>
                <a:srgbClr val="BEAA64"/>
              </a:solidFill>
              <a:latin typeface="Times New Roman"/>
              <a:cs typeface="Times New Roman"/>
            </a:endParaRPr>
          </a:p>
        </p:txBody>
      </p:sp>
      <p:sp>
        <p:nvSpPr>
          <p:cNvPr id="3" name="Content Placeholder 2"/>
          <p:cNvSpPr>
            <a:spLocks noGrp="1"/>
          </p:cNvSpPr>
          <p:nvPr>
            <p:ph idx="1"/>
          </p:nvPr>
        </p:nvSpPr>
        <p:spPr>
          <a:xfrm>
            <a:off x="457200" y="1600200"/>
            <a:ext cx="8229600" cy="5029200"/>
          </a:xfrm>
        </p:spPr>
        <p:txBody>
          <a:bodyPr>
            <a:noAutofit/>
          </a:bodyPr>
          <a:lstStyle/>
          <a:p>
            <a:r>
              <a:rPr lang="en-US" sz="2600" dirty="0" smtClean="0">
                <a:solidFill>
                  <a:schemeClr val="bg1"/>
                </a:solidFill>
                <a:latin typeface="Times New Roman"/>
                <a:cs typeface="Times New Roman"/>
              </a:rPr>
              <a:t>CFSR Round 1: 2001 – 2004</a:t>
            </a:r>
          </a:p>
          <a:p>
            <a:pPr lvl="1"/>
            <a:r>
              <a:rPr lang="en-US" sz="2400" dirty="0" smtClean="0">
                <a:solidFill>
                  <a:schemeClr val="bg1"/>
                </a:solidFill>
                <a:latin typeface="Times New Roman"/>
                <a:cs typeface="Times New Roman"/>
              </a:rPr>
              <a:t>Data indicators consisted of 6 items (2 safety/</a:t>
            </a:r>
            <a:r>
              <a:rPr lang="en-US" sz="2400" dirty="0">
                <a:solidFill>
                  <a:schemeClr val="bg1"/>
                </a:solidFill>
                <a:latin typeface="Times New Roman"/>
                <a:cs typeface="Times New Roman"/>
              </a:rPr>
              <a:t>4</a:t>
            </a:r>
            <a:r>
              <a:rPr lang="en-US" sz="2400" dirty="0" smtClean="0">
                <a:solidFill>
                  <a:schemeClr val="bg1"/>
                </a:solidFill>
                <a:latin typeface="Times New Roman"/>
                <a:cs typeface="Times New Roman"/>
              </a:rPr>
              <a:t> permanency)</a:t>
            </a:r>
          </a:p>
          <a:p>
            <a:endParaRPr lang="en-US" sz="2400" dirty="0" smtClean="0">
              <a:solidFill>
                <a:schemeClr val="bg1"/>
              </a:solidFill>
              <a:latin typeface="Times New Roman"/>
              <a:cs typeface="Times New Roman"/>
            </a:endParaRPr>
          </a:p>
          <a:p>
            <a:r>
              <a:rPr lang="en-US" sz="2600" dirty="0" smtClean="0">
                <a:solidFill>
                  <a:schemeClr val="bg1"/>
                </a:solidFill>
                <a:latin typeface="Times New Roman"/>
                <a:cs typeface="Times New Roman"/>
              </a:rPr>
              <a:t>CFSR </a:t>
            </a:r>
            <a:r>
              <a:rPr lang="en-US" sz="2600" dirty="0">
                <a:solidFill>
                  <a:schemeClr val="bg1"/>
                </a:solidFill>
                <a:latin typeface="Times New Roman"/>
                <a:cs typeface="Times New Roman"/>
              </a:rPr>
              <a:t>Round </a:t>
            </a:r>
            <a:r>
              <a:rPr lang="en-US" sz="2600" dirty="0" smtClean="0">
                <a:solidFill>
                  <a:schemeClr val="bg1"/>
                </a:solidFill>
                <a:latin typeface="Times New Roman"/>
                <a:cs typeface="Times New Roman"/>
              </a:rPr>
              <a:t>2: 2007 – 2010</a:t>
            </a:r>
            <a:endParaRPr lang="en-US" sz="2600" dirty="0">
              <a:solidFill>
                <a:schemeClr val="bg1"/>
              </a:solidFill>
              <a:latin typeface="Times New Roman"/>
              <a:cs typeface="Times New Roman"/>
            </a:endParaRPr>
          </a:p>
          <a:p>
            <a:pPr lvl="1"/>
            <a:r>
              <a:rPr lang="en-US" sz="2400" dirty="0" smtClean="0">
                <a:solidFill>
                  <a:schemeClr val="bg1"/>
                </a:solidFill>
                <a:latin typeface="Times New Roman"/>
                <a:cs typeface="Times New Roman"/>
              </a:rPr>
              <a:t>Data indicators also consisted of 6 items, expanded to </a:t>
            </a:r>
            <a:r>
              <a:rPr lang="en-US" sz="2400" dirty="0">
                <a:solidFill>
                  <a:schemeClr val="bg1"/>
                </a:solidFill>
                <a:latin typeface="Times New Roman"/>
                <a:cs typeface="Times New Roman"/>
              </a:rPr>
              <a:t>15 different </a:t>
            </a:r>
            <a:r>
              <a:rPr lang="en-US" sz="2400" dirty="0" smtClean="0">
                <a:solidFill>
                  <a:schemeClr val="bg1"/>
                </a:solidFill>
                <a:latin typeface="Times New Roman"/>
                <a:cs typeface="Times New Roman"/>
              </a:rPr>
              <a:t>measures that were </a:t>
            </a:r>
            <a:r>
              <a:rPr lang="en-US" sz="2400" dirty="0">
                <a:solidFill>
                  <a:schemeClr val="bg1"/>
                </a:solidFill>
                <a:latin typeface="Times New Roman"/>
                <a:cs typeface="Times New Roman"/>
              </a:rPr>
              <a:t>distilled into four </a:t>
            </a:r>
            <a:r>
              <a:rPr lang="en-US" sz="2400" dirty="0" smtClean="0">
                <a:solidFill>
                  <a:schemeClr val="bg1"/>
                </a:solidFill>
                <a:latin typeface="Times New Roman"/>
                <a:cs typeface="Times New Roman"/>
              </a:rPr>
              <a:t>composites </a:t>
            </a:r>
          </a:p>
          <a:p>
            <a:endParaRPr lang="en-US" sz="2400" dirty="0" smtClean="0">
              <a:solidFill>
                <a:schemeClr val="bg1"/>
              </a:solidFill>
              <a:latin typeface="Times New Roman"/>
              <a:cs typeface="Times New Roman"/>
            </a:endParaRPr>
          </a:p>
          <a:p>
            <a:r>
              <a:rPr lang="en-US" sz="2600" dirty="0" smtClean="0">
                <a:solidFill>
                  <a:schemeClr val="bg1"/>
                </a:solidFill>
                <a:latin typeface="Times New Roman"/>
                <a:cs typeface="Times New Roman"/>
              </a:rPr>
              <a:t>CFSR Round 3: 2015 – Present</a:t>
            </a:r>
          </a:p>
          <a:p>
            <a:pPr lvl="1"/>
            <a:r>
              <a:rPr lang="en-US" sz="2400" dirty="0" smtClean="0">
                <a:solidFill>
                  <a:schemeClr val="bg1"/>
                </a:solidFill>
                <a:latin typeface="Times New Roman"/>
                <a:cs typeface="Times New Roman"/>
              </a:rPr>
              <a:t>Data indicators consist of 7 items (2 safety/5 permanency)</a:t>
            </a:r>
            <a:endParaRPr lang="en-US" sz="2400" dirty="0">
              <a:solidFill>
                <a:schemeClr val="bg1"/>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20</a:t>
            </a:fld>
            <a:endParaRPr lang="en-US"/>
          </a:p>
        </p:txBody>
      </p:sp>
    </p:spTree>
    <p:extLst>
      <p:ext uri="{BB962C8B-B14F-4D97-AF65-F5344CB8AC3E}">
        <p14:creationId xmlns:p14="http://schemas.microsoft.com/office/powerpoint/2010/main" val="1886304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rgbClr val="BEAA64"/>
                </a:solidFill>
                <a:latin typeface="Times New Roman"/>
                <a:cs typeface="Times New Roman"/>
              </a:rPr>
              <a:t>Child Welfare System Improvement and Accountability Act (AB 636)</a:t>
            </a:r>
            <a:endParaRPr lang="en-US" sz="4000" dirty="0">
              <a:solidFill>
                <a:srgbClr val="BEAA64"/>
              </a:solidFill>
              <a:latin typeface="Times New Roman"/>
              <a:cs typeface="Times New Roman"/>
            </a:endParaRPr>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sz="3000" dirty="0" smtClean="0">
                <a:solidFill>
                  <a:schemeClr val="bg1"/>
                </a:solidFill>
                <a:latin typeface="Times New Roman"/>
                <a:cs typeface="Times New Roman"/>
              </a:rPr>
              <a:t>Passed in 2001; went into effect January 1, 2004</a:t>
            </a:r>
          </a:p>
          <a:p>
            <a:endParaRPr lang="en-US" sz="3000" dirty="0">
              <a:solidFill>
                <a:schemeClr val="bg1"/>
              </a:solidFill>
              <a:latin typeface="Times New Roman"/>
              <a:cs typeface="Times New Roman"/>
            </a:endParaRPr>
          </a:p>
          <a:p>
            <a:r>
              <a:rPr lang="en-US" sz="3000" dirty="0" smtClean="0">
                <a:solidFill>
                  <a:schemeClr val="bg1"/>
                </a:solidFill>
                <a:latin typeface="Times New Roman"/>
                <a:cs typeface="Times New Roman"/>
              </a:rPr>
              <a:t>Includes additional performance indicators, above those required by the CB</a:t>
            </a:r>
          </a:p>
          <a:p>
            <a:endParaRPr lang="en-US" sz="3000" dirty="0" smtClean="0">
              <a:solidFill>
                <a:schemeClr val="bg1"/>
              </a:solidFill>
              <a:latin typeface="Times New Roman"/>
              <a:cs typeface="Times New Roman"/>
            </a:endParaRPr>
          </a:p>
          <a:p>
            <a:r>
              <a:rPr lang="en-US" sz="3000" dirty="0" smtClean="0">
                <a:solidFill>
                  <a:schemeClr val="bg1"/>
                </a:solidFill>
                <a:latin typeface="Times New Roman"/>
                <a:cs typeface="Times New Roman"/>
              </a:rPr>
              <a:t>All 58 counties receive quarterly data reports (from CWS/CMS) on their outcomes </a:t>
            </a:r>
          </a:p>
          <a:p>
            <a:endParaRPr lang="en-US" sz="3000" dirty="0" smtClean="0">
              <a:solidFill>
                <a:schemeClr val="bg1"/>
              </a:solidFill>
              <a:latin typeface="Times New Roman"/>
              <a:cs typeface="Times New Roman"/>
            </a:endParaRPr>
          </a:p>
          <a:p>
            <a:r>
              <a:rPr lang="en-US" sz="3000" dirty="0" smtClean="0">
                <a:solidFill>
                  <a:schemeClr val="bg1"/>
                </a:solidFill>
                <a:latin typeface="Times New Roman"/>
                <a:cs typeface="Times New Roman"/>
              </a:rPr>
              <a:t>Data inform their System Improvement Plans (SIPs), which are sent to CDSS and become part of the state’s overall accountability process</a:t>
            </a: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21</a:t>
            </a:fld>
            <a:endParaRPr lang="en-US"/>
          </a:p>
        </p:txBody>
      </p:sp>
    </p:spTree>
    <p:extLst>
      <p:ext uri="{BB962C8B-B14F-4D97-AF65-F5344CB8AC3E}">
        <p14:creationId xmlns:p14="http://schemas.microsoft.com/office/powerpoint/2010/main" val="1098639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rgbClr val="BEAA64"/>
                </a:solidFill>
                <a:latin typeface="Times New Roman"/>
                <a:cs typeface="Times New Roman"/>
              </a:rPr>
              <a:t>The System Improvement Plan (SIP)</a:t>
            </a:r>
            <a:endParaRPr lang="en-US" sz="4000" dirty="0">
              <a:solidFill>
                <a:srgbClr val="BEAA64"/>
              </a:solidFill>
              <a:latin typeface="Times New Roman"/>
              <a:cs typeface="Times New Roman"/>
            </a:endParaRPr>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sz="3000" dirty="0" smtClean="0">
                <a:solidFill>
                  <a:schemeClr val="bg1"/>
                </a:solidFill>
                <a:latin typeface="Times New Roman"/>
                <a:cs typeface="Times New Roman"/>
              </a:rPr>
              <a:t>An agreement between the CDSS and the county.</a:t>
            </a:r>
          </a:p>
          <a:p>
            <a:endParaRPr lang="en-US" sz="1300" dirty="0" smtClean="0">
              <a:solidFill>
                <a:schemeClr val="bg1"/>
              </a:solidFill>
              <a:latin typeface="Times New Roman"/>
              <a:cs typeface="Times New Roman"/>
            </a:endParaRPr>
          </a:p>
          <a:p>
            <a:r>
              <a:rPr lang="en-US" sz="3000" dirty="0" smtClean="0">
                <a:solidFill>
                  <a:schemeClr val="bg1"/>
                </a:solidFill>
                <a:latin typeface="Times New Roman"/>
                <a:cs typeface="Times New Roman"/>
              </a:rPr>
              <a:t>Developed every 5 years by lead agencies in collaboration with their local stakeholders.</a:t>
            </a:r>
          </a:p>
          <a:p>
            <a:endParaRPr lang="en-US" sz="1300" dirty="0" smtClean="0">
              <a:solidFill>
                <a:schemeClr val="bg1"/>
              </a:solidFill>
              <a:latin typeface="Times New Roman"/>
              <a:cs typeface="Times New Roman"/>
            </a:endParaRPr>
          </a:p>
          <a:p>
            <a:r>
              <a:rPr lang="en-US" sz="3000" dirty="0" smtClean="0">
                <a:solidFill>
                  <a:schemeClr val="bg1"/>
                </a:solidFill>
                <a:latin typeface="Times New Roman"/>
                <a:cs typeface="Times New Roman"/>
              </a:rPr>
              <a:t>Based on the findings from the self-assessment and peer review, provides an outline for how the county will improve their system of care for children &amp; families.</a:t>
            </a:r>
          </a:p>
          <a:p>
            <a:endParaRPr lang="en-US" sz="1300" dirty="0" smtClean="0">
              <a:solidFill>
                <a:schemeClr val="bg1"/>
              </a:solidFill>
              <a:latin typeface="Times New Roman"/>
              <a:cs typeface="Times New Roman"/>
            </a:endParaRPr>
          </a:p>
          <a:p>
            <a:r>
              <a:rPr lang="en-US" sz="3000" dirty="0" smtClean="0">
                <a:solidFill>
                  <a:schemeClr val="bg1"/>
                </a:solidFill>
                <a:latin typeface="Times New Roman"/>
                <a:cs typeface="Times New Roman"/>
              </a:rPr>
              <a:t>Identifies how programs and services funded with CAPIT/CBCAP/PSSF funds will address priority needs within the CWS continuum.</a:t>
            </a: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22</a:t>
            </a:fld>
            <a:endParaRPr lang="en-US"/>
          </a:p>
        </p:txBody>
      </p:sp>
    </p:spTree>
    <p:extLst>
      <p:ext uri="{BB962C8B-B14F-4D97-AF65-F5344CB8AC3E}">
        <p14:creationId xmlns:p14="http://schemas.microsoft.com/office/powerpoint/2010/main" val="1979474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rgbClr val="BEAA64"/>
                </a:solidFill>
                <a:latin typeface="Times New Roman"/>
                <a:cs typeface="Times New Roman"/>
              </a:rPr>
              <a:t>Placer County </a:t>
            </a:r>
            <a:br>
              <a:rPr lang="en-US" sz="4000" dirty="0" smtClean="0">
                <a:solidFill>
                  <a:srgbClr val="BEAA64"/>
                </a:solidFill>
                <a:latin typeface="Times New Roman"/>
                <a:cs typeface="Times New Roman"/>
              </a:rPr>
            </a:br>
            <a:r>
              <a:rPr lang="en-US" sz="4000" dirty="0" smtClean="0">
                <a:solidFill>
                  <a:srgbClr val="BEAA64"/>
                </a:solidFill>
                <a:latin typeface="Times New Roman"/>
                <a:cs typeface="Times New Roman"/>
              </a:rPr>
              <a:t>System Improvement Goals</a:t>
            </a:r>
            <a:endParaRPr lang="en-US" sz="4000" dirty="0">
              <a:solidFill>
                <a:srgbClr val="BEAA64"/>
              </a:solidFill>
              <a:latin typeface="Times New Roman"/>
              <a:cs typeface="Times New Roman"/>
            </a:endParaRPr>
          </a:p>
        </p:txBody>
      </p:sp>
      <p:sp>
        <p:nvSpPr>
          <p:cNvPr id="3" name="Content Placeholder 2"/>
          <p:cNvSpPr>
            <a:spLocks noGrp="1"/>
          </p:cNvSpPr>
          <p:nvPr>
            <p:ph idx="1"/>
          </p:nvPr>
        </p:nvSpPr>
        <p:spPr>
          <a:xfrm>
            <a:off x="457200" y="1600200"/>
            <a:ext cx="8229600" cy="4876800"/>
          </a:xfrm>
        </p:spPr>
        <p:txBody>
          <a:bodyPr>
            <a:normAutofit/>
          </a:bodyPr>
          <a:lstStyle/>
          <a:p>
            <a:pPr marL="0" indent="0">
              <a:buNone/>
            </a:pPr>
            <a:r>
              <a:rPr lang="en-US" sz="2600" dirty="0" smtClean="0">
                <a:solidFill>
                  <a:schemeClr val="bg1"/>
                </a:solidFill>
                <a:latin typeface="Times New Roman"/>
                <a:cs typeface="Times New Roman"/>
              </a:rPr>
              <a:t>Child Welfare</a:t>
            </a:r>
          </a:p>
          <a:p>
            <a:pPr marL="514350" indent="-514350">
              <a:buFont typeface="+mj-lt"/>
              <a:buAutoNum type="arabicPeriod"/>
            </a:pPr>
            <a:r>
              <a:rPr lang="en-US" sz="2600" dirty="0" smtClean="0">
                <a:solidFill>
                  <a:schemeClr val="bg1"/>
                </a:solidFill>
                <a:latin typeface="Times New Roman"/>
                <a:cs typeface="Times New Roman"/>
              </a:rPr>
              <a:t>CFSR 3-P4 Reentries to Foster Care</a:t>
            </a:r>
            <a:endParaRPr lang="en-US" sz="2600" dirty="0">
              <a:solidFill>
                <a:schemeClr val="bg1"/>
              </a:solidFill>
              <a:latin typeface="Times New Roman"/>
              <a:cs typeface="Times New Roman"/>
            </a:endParaRPr>
          </a:p>
          <a:p>
            <a:pPr marL="514350" indent="-514350">
              <a:buFont typeface="+mj-lt"/>
              <a:buAutoNum type="arabicPeriod"/>
            </a:pPr>
            <a:endParaRPr lang="en-US" sz="2600" dirty="0" smtClean="0">
              <a:solidFill>
                <a:schemeClr val="bg1"/>
              </a:solidFill>
              <a:latin typeface="Times New Roman"/>
              <a:cs typeface="Times New Roman"/>
            </a:endParaRPr>
          </a:p>
          <a:p>
            <a:pPr marL="514350" indent="-514350">
              <a:buFont typeface="+mj-lt"/>
              <a:buAutoNum type="arabicPeriod"/>
            </a:pPr>
            <a:r>
              <a:rPr lang="en-US" sz="2600" dirty="0" smtClean="0">
                <a:solidFill>
                  <a:schemeClr val="bg1"/>
                </a:solidFill>
                <a:latin typeface="Times New Roman"/>
                <a:cs typeface="Times New Roman"/>
              </a:rPr>
              <a:t>CFSR 3-P5 Placement Stability</a:t>
            </a:r>
          </a:p>
          <a:p>
            <a:pPr marL="0" indent="0">
              <a:buNone/>
            </a:pPr>
            <a:endParaRPr lang="en-US" sz="2600" dirty="0" smtClean="0">
              <a:solidFill>
                <a:schemeClr val="bg1"/>
              </a:solidFill>
              <a:latin typeface="Times New Roman"/>
              <a:cs typeface="Times New Roman"/>
            </a:endParaRPr>
          </a:p>
          <a:p>
            <a:pPr marL="0" indent="0">
              <a:buNone/>
            </a:pPr>
            <a:r>
              <a:rPr lang="en-US" sz="2600" dirty="0" smtClean="0">
                <a:solidFill>
                  <a:schemeClr val="bg1"/>
                </a:solidFill>
                <a:latin typeface="Times New Roman"/>
                <a:cs typeface="Times New Roman"/>
              </a:rPr>
              <a:t>Probation</a:t>
            </a:r>
          </a:p>
          <a:p>
            <a:pPr marL="514350" indent="-514350">
              <a:buFont typeface="+mj-lt"/>
              <a:buAutoNum type="arabicPeriod"/>
            </a:pPr>
            <a:r>
              <a:rPr lang="en-US" sz="2600" dirty="0">
                <a:solidFill>
                  <a:schemeClr val="bg1"/>
                </a:solidFill>
                <a:latin typeface="Times New Roman"/>
                <a:cs typeface="Times New Roman"/>
              </a:rPr>
              <a:t>CFSR 3-P1 Permanency in 12 Months for Children Entering Foster Care</a:t>
            </a: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23</a:t>
            </a:fld>
            <a:endParaRPr lang="en-US"/>
          </a:p>
        </p:txBody>
      </p:sp>
    </p:spTree>
    <p:extLst>
      <p:ext uri="{BB962C8B-B14F-4D97-AF65-F5344CB8AC3E}">
        <p14:creationId xmlns:p14="http://schemas.microsoft.com/office/powerpoint/2010/main" val="3223100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352800"/>
            <a:ext cx="7772400" cy="1362075"/>
          </a:xfrm>
        </p:spPr>
        <p:txBody>
          <a:bodyPr/>
          <a:lstStyle/>
          <a:p>
            <a:pPr algn="r"/>
            <a:r>
              <a:rPr lang="en-US" sz="4400" dirty="0" smtClean="0">
                <a:solidFill>
                  <a:srgbClr val="BEAA64"/>
                </a:solidFill>
                <a:latin typeface="Times New Roman"/>
                <a:cs typeface="Times New Roman"/>
              </a:rPr>
              <a:t/>
            </a:r>
            <a:br>
              <a:rPr lang="en-US" sz="4400" dirty="0" smtClean="0">
                <a:solidFill>
                  <a:srgbClr val="BEAA64"/>
                </a:solidFill>
                <a:latin typeface="Times New Roman"/>
                <a:cs typeface="Times New Roman"/>
              </a:rPr>
            </a:br>
            <a:r>
              <a:rPr lang="en-US" sz="4400" dirty="0" smtClean="0">
                <a:solidFill>
                  <a:srgbClr val="BEAA64"/>
                </a:solidFill>
                <a:latin typeface="Times New Roman"/>
                <a:cs typeface="Times New Roman"/>
              </a:rPr>
              <a:t>federal CFSR3 measures</a:t>
            </a:r>
            <a:endParaRPr lang="en-US" sz="4400" dirty="0">
              <a:solidFill>
                <a:srgbClr val="BEAA64"/>
              </a:solidFill>
              <a:latin typeface="Times New Roman"/>
              <a:cs typeface="Times New Roman"/>
            </a:endParaRPr>
          </a:p>
        </p:txBody>
      </p:sp>
      <p:sp>
        <p:nvSpPr>
          <p:cNvPr id="2" name="Slide Number Placeholder 1"/>
          <p:cNvSpPr>
            <a:spLocks noGrp="1"/>
          </p:cNvSpPr>
          <p:nvPr>
            <p:ph type="sldNum" sz="quarter" idx="12"/>
          </p:nvPr>
        </p:nvSpPr>
        <p:spPr/>
        <p:txBody>
          <a:bodyPr/>
          <a:lstStyle/>
          <a:p>
            <a:pPr>
              <a:defRPr/>
            </a:pPr>
            <a:fld id="{37FEE170-AA79-41EC-85B2-BFCCF4A56501}" type="slidenum">
              <a:rPr lang="en-US" smtClean="0"/>
              <a:pPr>
                <a:defRPr/>
              </a:pPr>
              <a:t>24</a:t>
            </a:fld>
            <a:endParaRPr lang="en-US"/>
          </a:p>
        </p:txBody>
      </p:sp>
    </p:spTree>
    <p:extLst>
      <p:ext uri="{BB962C8B-B14F-4D97-AF65-F5344CB8AC3E}">
        <p14:creationId xmlns:p14="http://schemas.microsoft.com/office/powerpoint/2010/main" val="179730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pPr eaLnBrk="1" hangingPunct="1"/>
            <a:r>
              <a:rPr lang="en-US" dirty="0" smtClean="0">
                <a:solidFill>
                  <a:srgbClr val="BEAA64"/>
                </a:solidFill>
                <a:latin typeface="Times New Roman"/>
                <a:cs typeface="Times New Roman"/>
              </a:rPr>
              <a:t>Outcomes: Safety</a:t>
            </a:r>
          </a:p>
        </p:txBody>
      </p:sp>
      <p:sp>
        <p:nvSpPr>
          <p:cNvPr id="3" name="Content Placeholder 2"/>
          <p:cNvSpPr>
            <a:spLocks noGrp="1"/>
          </p:cNvSpPr>
          <p:nvPr>
            <p:ph idx="1"/>
          </p:nvPr>
        </p:nvSpPr>
        <p:spPr/>
        <p:txBody>
          <a:bodyPr>
            <a:noAutofit/>
          </a:bodyPr>
          <a:lstStyle/>
          <a:p>
            <a:pPr marL="282575" indent="-457200">
              <a:lnSpc>
                <a:spcPct val="110000"/>
              </a:lnSpc>
              <a:buFont typeface="Arial"/>
              <a:buChar char="•"/>
            </a:pPr>
            <a:r>
              <a:rPr lang="en-US" dirty="0" smtClean="0">
                <a:solidFill>
                  <a:schemeClr val="bg1"/>
                </a:solidFill>
                <a:latin typeface="Times"/>
                <a:cs typeface="Times"/>
              </a:rPr>
              <a:t>Children are, first and foremost, protected from abuse and neglect.</a:t>
            </a:r>
          </a:p>
          <a:p>
            <a:pPr marL="282575" indent="-457200">
              <a:lnSpc>
                <a:spcPct val="110000"/>
              </a:lnSpc>
              <a:buFont typeface="Arial"/>
              <a:buChar char="•"/>
            </a:pPr>
            <a:endParaRPr lang="en-US" dirty="0">
              <a:solidFill>
                <a:schemeClr val="bg1"/>
              </a:solidFill>
              <a:latin typeface="Times"/>
              <a:cs typeface="Times"/>
            </a:endParaRPr>
          </a:p>
          <a:p>
            <a:pPr marL="282575" indent="-457200">
              <a:lnSpc>
                <a:spcPct val="110000"/>
              </a:lnSpc>
              <a:buFont typeface="Arial"/>
              <a:buChar char="•"/>
            </a:pPr>
            <a:r>
              <a:rPr lang="en-US" dirty="0" smtClean="0">
                <a:solidFill>
                  <a:schemeClr val="bg1"/>
                </a:solidFill>
                <a:latin typeface="Times"/>
                <a:cs typeface="Times"/>
              </a:rPr>
              <a:t>Children are safely maintained in their homes whenever possible and appropriate.</a:t>
            </a:r>
          </a:p>
        </p:txBody>
      </p:sp>
      <p:sp>
        <p:nvSpPr>
          <p:cNvPr id="2" name="Slide Number Placeholder 1"/>
          <p:cNvSpPr>
            <a:spLocks noGrp="1"/>
          </p:cNvSpPr>
          <p:nvPr>
            <p:ph type="sldNum" sz="quarter" idx="12"/>
          </p:nvPr>
        </p:nvSpPr>
        <p:spPr/>
        <p:txBody>
          <a:bodyPr/>
          <a:lstStyle/>
          <a:p>
            <a:pPr>
              <a:defRPr/>
            </a:pPr>
            <a:fld id="{69085D3B-0F38-4435-B2E1-BBB89093D85A}" type="slidenum">
              <a:rPr lang="en-US" smtClean="0"/>
              <a:pPr>
                <a:defRPr/>
              </a:pPr>
              <a:t>25</a:t>
            </a:fld>
            <a:endParaRPr lang="en-US"/>
          </a:p>
        </p:txBody>
      </p:sp>
    </p:spTree>
    <p:extLst>
      <p:ext uri="{BB962C8B-B14F-4D97-AF65-F5344CB8AC3E}">
        <p14:creationId xmlns:p14="http://schemas.microsoft.com/office/powerpoint/2010/main" val="643791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marL="457200" lvl="1" indent="0">
              <a:lnSpc>
                <a:spcPct val="120000"/>
              </a:lnSpc>
            </a:pPr>
            <a:r>
              <a:rPr lang="en-US" dirty="0" smtClean="0">
                <a:solidFill>
                  <a:srgbClr val="BEAA64"/>
                </a:solidFill>
                <a:latin typeface="Times New Roman"/>
                <a:cs typeface="Times New Roman"/>
              </a:rPr>
              <a:t>S1: </a:t>
            </a:r>
            <a:r>
              <a:rPr lang="en-US" dirty="0">
                <a:solidFill>
                  <a:srgbClr val="BEAA64"/>
                </a:solidFill>
                <a:latin typeface="Times New Roman"/>
                <a:cs typeface="Times New Roman"/>
              </a:rPr>
              <a:t>Maltreatment in foster care</a:t>
            </a:r>
          </a:p>
        </p:txBody>
      </p:sp>
      <p:sp>
        <p:nvSpPr>
          <p:cNvPr id="5" name="TextBox 4"/>
          <p:cNvSpPr txBox="1"/>
          <p:nvPr/>
        </p:nvSpPr>
        <p:spPr>
          <a:xfrm>
            <a:off x="838200" y="2286000"/>
            <a:ext cx="2598387" cy="830997"/>
          </a:xfrm>
          <a:prstGeom prst="rect">
            <a:avLst/>
          </a:prstGeom>
          <a:noFill/>
        </p:spPr>
        <p:txBody>
          <a:bodyPr wrap="none" rtlCol="0">
            <a:spAutoFit/>
          </a:bodyPr>
          <a:lstStyle/>
          <a:p>
            <a:r>
              <a:rPr lang="en-US" sz="1600" dirty="0" smtClean="0">
                <a:solidFill>
                  <a:srgbClr val="FFFFFF"/>
                </a:solidFill>
                <a:latin typeface="Times New Roman"/>
                <a:cs typeface="Times New Roman"/>
              </a:rPr>
              <a:t>Child A </a:t>
            </a:r>
          </a:p>
          <a:p>
            <a:r>
              <a:rPr lang="en-US" sz="1600" dirty="0" smtClean="0">
                <a:solidFill>
                  <a:srgbClr val="FFFFFF"/>
                </a:solidFill>
                <a:latin typeface="Times New Roman"/>
                <a:cs typeface="Times New Roman"/>
              </a:rPr>
              <a:t>Days in care: </a:t>
            </a:r>
            <a:r>
              <a:rPr lang="en-US" sz="1600" dirty="0" smtClean="0">
                <a:solidFill>
                  <a:srgbClr val="BEAA64"/>
                </a:solidFill>
                <a:latin typeface="Times New Roman"/>
                <a:cs typeface="Times New Roman"/>
              </a:rPr>
              <a:t>275</a:t>
            </a:r>
          </a:p>
          <a:p>
            <a:r>
              <a:rPr lang="en-US" sz="1600" dirty="0" smtClean="0">
                <a:solidFill>
                  <a:srgbClr val="FFFFFF"/>
                </a:solidFill>
                <a:latin typeface="Times New Roman"/>
                <a:cs typeface="Times New Roman"/>
              </a:rPr>
              <a:t>Instances of maltreatment: </a:t>
            </a:r>
            <a:r>
              <a:rPr lang="en-US" sz="1600" dirty="0">
                <a:solidFill>
                  <a:srgbClr val="BEAA64"/>
                </a:solidFill>
                <a:latin typeface="Times New Roman"/>
                <a:cs typeface="Times New Roman"/>
              </a:rPr>
              <a:t>0</a:t>
            </a:r>
          </a:p>
        </p:txBody>
      </p:sp>
      <p:pic>
        <p:nvPicPr>
          <p:cNvPr id="6" name="Picture 5"/>
          <p:cNvPicPr>
            <a:picLocks noChangeAspect="1"/>
          </p:cNvPicPr>
          <p:nvPr/>
        </p:nvPicPr>
        <p:blipFill>
          <a:blip r:embed="rId3" cstate="print"/>
          <a:stretch>
            <a:fillRect/>
          </a:stretch>
        </p:blipFill>
        <p:spPr>
          <a:xfrm>
            <a:off x="415364" y="2396698"/>
            <a:ext cx="346636" cy="609600"/>
          </a:xfrm>
          <a:prstGeom prst="rect">
            <a:avLst/>
          </a:prstGeom>
        </p:spPr>
      </p:pic>
      <p:sp>
        <p:nvSpPr>
          <p:cNvPr id="7" name="TextBox 6"/>
          <p:cNvSpPr txBox="1"/>
          <p:nvPr/>
        </p:nvSpPr>
        <p:spPr>
          <a:xfrm>
            <a:off x="838200" y="3216454"/>
            <a:ext cx="2598387" cy="830997"/>
          </a:xfrm>
          <a:prstGeom prst="rect">
            <a:avLst/>
          </a:prstGeom>
          <a:noFill/>
        </p:spPr>
        <p:txBody>
          <a:bodyPr wrap="none" rtlCol="0">
            <a:spAutoFit/>
          </a:bodyPr>
          <a:lstStyle/>
          <a:p>
            <a:r>
              <a:rPr lang="en-US" sz="1600" dirty="0" smtClean="0">
                <a:solidFill>
                  <a:srgbClr val="FFFFFF"/>
                </a:solidFill>
                <a:latin typeface="Times New Roman"/>
                <a:cs typeface="Times New Roman"/>
              </a:rPr>
              <a:t>Child B</a:t>
            </a:r>
          </a:p>
          <a:p>
            <a:r>
              <a:rPr lang="en-US" sz="1600" dirty="0" smtClean="0">
                <a:solidFill>
                  <a:srgbClr val="FFFFFF"/>
                </a:solidFill>
                <a:latin typeface="Times New Roman"/>
                <a:cs typeface="Times New Roman"/>
              </a:rPr>
              <a:t>Days in care: </a:t>
            </a:r>
            <a:r>
              <a:rPr lang="en-US" sz="1600" dirty="0" smtClean="0">
                <a:solidFill>
                  <a:srgbClr val="BEAA64"/>
                </a:solidFill>
                <a:latin typeface="Times New Roman"/>
                <a:cs typeface="Times New Roman"/>
              </a:rPr>
              <a:t>45</a:t>
            </a:r>
          </a:p>
          <a:p>
            <a:r>
              <a:rPr lang="en-US" sz="1600" dirty="0" smtClean="0">
                <a:solidFill>
                  <a:srgbClr val="FFFFFF"/>
                </a:solidFill>
                <a:latin typeface="Times New Roman"/>
                <a:cs typeface="Times New Roman"/>
              </a:rPr>
              <a:t>Instances of maltreatment: </a:t>
            </a:r>
            <a:r>
              <a:rPr lang="en-US" sz="1600" dirty="0" smtClean="0">
                <a:solidFill>
                  <a:srgbClr val="BEAA64"/>
                </a:solidFill>
                <a:latin typeface="Times New Roman"/>
                <a:cs typeface="Times New Roman"/>
              </a:rPr>
              <a:t>1</a:t>
            </a:r>
            <a:endParaRPr lang="en-US" sz="1600" dirty="0">
              <a:solidFill>
                <a:srgbClr val="BEAA64"/>
              </a:solidFill>
              <a:latin typeface="Times New Roman"/>
              <a:cs typeface="Times New Roman"/>
            </a:endParaRPr>
          </a:p>
        </p:txBody>
      </p:sp>
      <p:sp>
        <p:nvSpPr>
          <p:cNvPr id="9" name="TextBox 8"/>
          <p:cNvSpPr txBox="1"/>
          <p:nvPr/>
        </p:nvSpPr>
        <p:spPr>
          <a:xfrm>
            <a:off x="838200" y="4146908"/>
            <a:ext cx="2598387" cy="830997"/>
          </a:xfrm>
          <a:prstGeom prst="rect">
            <a:avLst/>
          </a:prstGeom>
          <a:noFill/>
        </p:spPr>
        <p:txBody>
          <a:bodyPr wrap="none" rtlCol="0">
            <a:spAutoFit/>
          </a:bodyPr>
          <a:lstStyle/>
          <a:p>
            <a:r>
              <a:rPr lang="en-US" sz="1600" dirty="0" smtClean="0">
                <a:solidFill>
                  <a:srgbClr val="FFFFFF"/>
                </a:solidFill>
                <a:latin typeface="Times New Roman"/>
                <a:cs typeface="Times New Roman"/>
              </a:rPr>
              <a:t>Child C</a:t>
            </a:r>
          </a:p>
          <a:p>
            <a:r>
              <a:rPr lang="en-US" sz="1600" dirty="0" smtClean="0">
                <a:solidFill>
                  <a:srgbClr val="FFFFFF"/>
                </a:solidFill>
                <a:latin typeface="Times New Roman"/>
                <a:cs typeface="Times New Roman"/>
              </a:rPr>
              <a:t>Days in care: </a:t>
            </a:r>
            <a:r>
              <a:rPr lang="en-US" sz="1600" dirty="0" smtClean="0">
                <a:solidFill>
                  <a:srgbClr val="BEAA64"/>
                </a:solidFill>
                <a:latin typeface="Times New Roman"/>
                <a:cs typeface="Times New Roman"/>
              </a:rPr>
              <a:t>310</a:t>
            </a:r>
          </a:p>
          <a:p>
            <a:r>
              <a:rPr lang="en-US" sz="1600" dirty="0" smtClean="0">
                <a:solidFill>
                  <a:srgbClr val="FFFFFF"/>
                </a:solidFill>
                <a:latin typeface="Times New Roman"/>
                <a:cs typeface="Times New Roman"/>
              </a:rPr>
              <a:t>Instances of maltreatment: </a:t>
            </a:r>
            <a:r>
              <a:rPr lang="en-US" sz="1600" dirty="0" smtClean="0">
                <a:solidFill>
                  <a:srgbClr val="BEAA64"/>
                </a:solidFill>
                <a:latin typeface="Times New Roman"/>
                <a:cs typeface="Times New Roman"/>
              </a:rPr>
              <a:t>2</a:t>
            </a:r>
            <a:endParaRPr lang="en-US" sz="1600" dirty="0">
              <a:solidFill>
                <a:srgbClr val="BEAA64"/>
              </a:solidFill>
              <a:latin typeface="Times New Roman"/>
              <a:cs typeface="Times New Roman"/>
            </a:endParaRPr>
          </a:p>
        </p:txBody>
      </p:sp>
      <p:sp>
        <p:nvSpPr>
          <p:cNvPr id="11" name="TextBox 10"/>
          <p:cNvSpPr txBox="1"/>
          <p:nvPr/>
        </p:nvSpPr>
        <p:spPr>
          <a:xfrm>
            <a:off x="838200" y="5077361"/>
            <a:ext cx="2598387" cy="1323439"/>
          </a:xfrm>
          <a:prstGeom prst="rect">
            <a:avLst/>
          </a:prstGeom>
          <a:noFill/>
        </p:spPr>
        <p:txBody>
          <a:bodyPr wrap="none" rtlCol="0">
            <a:spAutoFit/>
          </a:bodyPr>
          <a:lstStyle/>
          <a:p>
            <a:r>
              <a:rPr lang="en-US" sz="1600" dirty="0" smtClean="0">
                <a:solidFill>
                  <a:srgbClr val="FFFFFF"/>
                </a:solidFill>
                <a:latin typeface="Times New Roman"/>
                <a:cs typeface="Times New Roman"/>
              </a:rPr>
              <a:t>Child D </a:t>
            </a:r>
          </a:p>
          <a:p>
            <a:r>
              <a:rPr lang="en-US" sz="1600" dirty="0" smtClean="0">
                <a:solidFill>
                  <a:srgbClr val="FFFFFF"/>
                </a:solidFill>
                <a:latin typeface="Times New Roman"/>
                <a:cs typeface="Times New Roman"/>
              </a:rPr>
              <a:t>Days in care (episode 1): </a:t>
            </a:r>
            <a:r>
              <a:rPr lang="en-US" sz="1600" dirty="0" smtClean="0">
                <a:solidFill>
                  <a:srgbClr val="BEAA64"/>
                </a:solidFill>
                <a:latin typeface="Times New Roman"/>
                <a:cs typeface="Times New Roman"/>
              </a:rPr>
              <a:t>95</a:t>
            </a:r>
          </a:p>
          <a:p>
            <a:r>
              <a:rPr lang="en-US" sz="1600" dirty="0">
                <a:solidFill>
                  <a:srgbClr val="FFFFFF"/>
                </a:solidFill>
                <a:latin typeface="Times New Roman"/>
                <a:cs typeface="Times New Roman"/>
              </a:rPr>
              <a:t>Instances of maltreatment: </a:t>
            </a:r>
            <a:r>
              <a:rPr lang="en-US" sz="1600" dirty="0" smtClean="0">
                <a:solidFill>
                  <a:srgbClr val="BEAA64"/>
                </a:solidFill>
                <a:latin typeface="Times New Roman"/>
                <a:cs typeface="Times New Roman"/>
              </a:rPr>
              <a:t>0</a:t>
            </a:r>
          </a:p>
          <a:p>
            <a:r>
              <a:rPr lang="en-US" sz="1600" dirty="0" smtClean="0">
                <a:solidFill>
                  <a:srgbClr val="FFFFFF"/>
                </a:solidFill>
                <a:latin typeface="Times New Roman"/>
                <a:cs typeface="Times New Roman"/>
              </a:rPr>
              <a:t>Days in care (episode 2): </a:t>
            </a:r>
            <a:r>
              <a:rPr lang="en-US" sz="1600" dirty="0" smtClean="0">
                <a:solidFill>
                  <a:srgbClr val="BEAA64"/>
                </a:solidFill>
                <a:latin typeface="Times New Roman"/>
                <a:cs typeface="Times New Roman"/>
              </a:rPr>
              <a:t>188</a:t>
            </a:r>
          </a:p>
          <a:p>
            <a:r>
              <a:rPr lang="en-US" sz="1600" dirty="0" smtClean="0">
                <a:solidFill>
                  <a:srgbClr val="FFFFFF"/>
                </a:solidFill>
                <a:latin typeface="Times New Roman"/>
                <a:cs typeface="Times New Roman"/>
              </a:rPr>
              <a:t>Instances of maltreatment: </a:t>
            </a:r>
            <a:r>
              <a:rPr lang="en-US" sz="1600" dirty="0" smtClean="0">
                <a:solidFill>
                  <a:srgbClr val="BEAA64"/>
                </a:solidFill>
                <a:latin typeface="Times New Roman"/>
                <a:cs typeface="Times New Roman"/>
              </a:rPr>
              <a:t>0</a:t>
            </a:r>
            <a:endParaRPr lang="en-US" sz="1600" dirty="0">
              <a:solidFill>
                <a:srgbClr val="BEAA64"/>
              </a:solidFill>
              <a:latin typeface="Times New Roman"/>
              <a:cs typeface="Times New Roman"/>
            </a:endParaRPr>
          </a:p>
        </p:txBody>
      </p:sp>
      <p:sp>
        <p:nvSpPr>
          <p:cNvPr id="13" name="TextBox 12"/>
          <p:cNvSpPr txBox="1"/>
          <p:nvPr/>
        </p:nvSpPr>
        <p:spPr>
          <a:xfrm>
            <a:off x="762000" y="1676400"/>
            <a:ext cx="6773073" cy="461665"/>
          </a:xfrm>
          <a:prstGeom prst="rect">
            <a:avLst/>
          </a:prstGeom>
          <a:noFill/>
        </p:spPr>
        <p:txBody>
          <a:bodyPr wrap="none" rtlCol="0">
            <a:spAutoFit/>
          </a:bodyPr>
          <a:lstStyle/>
          <a:p>
            <a:r>
              <a:rPr lang="en-US" sz="2400" b="1" dirty="0" smtClean="0">
                <a:solidFill>
                  <a:schemeClr val="bg1"/>
                </a:solidFill>
                <a:latin typeface="Times New Roman"/>
                <a:cs typeface="Times New Roman"/>
              </a:rPr>
              <a:t>Cohort: Children in Care Between Jan – Dec 2019</a:t>
            </a:r>
            <a:endParaRPr lang="en-US" sz="2400" b="1" dirty="0">
              <a:solidFill>
                <a:schemeClr val="bg1"/>
              </a:solidFill>
              <a:latin typeface="Times New Roman"/>
              <a:cs typeface="Times New Roman"/>
            </a:endParaRPr>
          </a:p>
        </p:txBody>
      </p:sp>
      <p:sp>
        <p:nvSpPr>
          <p:cNvPr id="18" name="Right Brace 17"/>
          <p:cNvSpPr/>
          <p:nvPr/>
        </p:nvSpPr>
        <p:spPr>
          <a:xfrm>
            <a:off x="3429000" y="2362200"/>
            <a:ext cx="533400" cy="4038600"/>
          </a:xfrm>
          <a:prstGeom prst="rightBrace">
            <a:avLst>
              <a:gd name="adj1" fmla="val 40903"/>
              <a:gd name="adj2" fmla="val 50000"/>
            </a:avLst>
          </a:prstGeom>
          <a:ln w="38100"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TextBox 22"/>
          <p:cNvSpPr txBox="1"/>
          <p:nvPr/>
        </p:nvSpPr>
        <p:spPr>
          <a:xfrm>
            <a:off x="4572000" y="5562600"/>
            <a:ext cx="4267200" cy="707886"/>
          </a:xfrm>
          <a:prstGeom prst="rect">
            <a:avLst/>
          </a:prstGeom>
          <a:noFill/>
        </p:spPr>
        <p:txBody>
          <a:bodyPr wrap="square" rtlCol="0">
            <a:spAutoFit/>
          </a:bodyPr>
          <a:lstStyle/>
          <a:p>
            <a:r>
              <a:rPr lang="en-US" sz="2000" dirty="0">
                <a:solidFill>
                  <a:schemeClr val="bg1"/>
                </a:solidFill>
                <a:latin typeface="Times New Roman"/>
                <a:cs typeface="Times New Roman"/>
              </a:rPr>
              <a:t>National Standard: </a:t>
            </a:r>
            <a:endParaRPr lang="en-US" sz="2000" dirty="0" smtClean="0">
              <a:solidFill>
                <a:schemeClr val="bg1"/>
              </a:solidFill>
              <a:latin typeface="Times New Roman"/>
              <a:cs typeface="Times New Roman"/>
            </a:endParaRPr>
          </a:p>
          <a:p>
            <a:r>
              <a:rPr lang="en-US" sz="2000" b="1" dirty="0" smtClean="0">
                <a:solidFill>
                  <a:srgbClr val="BEAA64"/>
                </a:solidFill>
                <a:latin typeface="Times New Roman"/>
                <a:cs typeface="Times New Roman"/>
              </a:rPr>
              <a:t>&lt;= </a:t>
            </a:r>
            <a:r>
              <a:rPr lang="en-US" sz="1900" b="1" dirty="0" smtClean="0">
                <a:solidFill>
                  <a:srgbClr val="BEAA64"/>
                </a:solidFill>
                <a:latin typeface="Times New Roman"/>
                <a:cs typeface="Times New Roman"/>
              </a:rPr>
              <a:t>8.50 per 100,000 days in foster care</a:t>
            </a:r>
            <a:endParaRPr lang="en-US" sz="1900" b="1" dirty="0">
              <a:solidFill>
                <a:srgbClr val="BEAA64"/>
              </a:solidFill>
              <a:latin typeface="Times New Roman"/>
              <a:cs typeface="Times New Roman"/>
            </a:endParaRPr>
          </a:p>
        </p:txBody>
      </p:sp>
      <p:grpSp>
        <p:nvGrpSpPr>
          <p:cNvPr id="32" name="Group 31"/>
          <p:cNvGrpSpPr/>
          <p:nvPr/>
        </p:nvGrpSpPr>
        <p:grpSpPr>
          <a:xfrm>
            <a:off x="4419600" y="2305734"/>
            <a:ext cx="3374886" cy="584776"/>
            <a:chOff x="4648200" y="2305734"/>
            <a:chExt cx="3374886" cy="584776"/>
          </a:xfrm>
        </p:grpSpPr>
        <p:sp>
          <p:nvSpPr>
            <p:cNvPr id="19" name="TextBox 18"/>
            <p:cNvSpPr txBox="1"/>
            <p:nvPr/>
          </p:nvSpPr>
          <p:spPr>
            <a:xfrm>
              <a:off x="5105400" y="2305734"/>
              <a:ext cx="2917686" cy="584776"/>
            </a:xfrm>
            <a:prstGeom prst="rect">
              <a:avLst/>
            </a:prstGeom>
            <a:noFill/>
          </p:spPr>
          <p:txBody>
            <a:bodyPr wrap="none" rtlCol="0">
              <a:spAutoFit/>
            </a:bodyPr>
            <a:lstStyle/>
            <a:p>
              <a:r>
                <a:rPr lang="en-US" sz="1600" dirty="0" smtClean="0">
                  <a:solidFill>
                    <a:srgbClr val="FFFFFF"/>
                  </a:solidFill>
                  <a:latin typeface="Times New Roman"/>
                  <a:cs typeface="Times New Roman"/>
                </a:rPr>
                <a:t>Denominator: total days in care </a:t>
              </a:r>
            </a:p>
            <a:p>
              <a:r>
                <a:rPr lang="en-US" sz="1600" dirty="0" smtClean="0">
                  <a:solidFill>
                    <a:srgbClr val="BEAA64"/>
                  </a:solidFill>
                  <a:latin typeface="Times New Roman"/>
                  <a:cs typeface="Times New Roman"/>
                </a:rPr>
                <a:t>275 + 45 + 310 + 95 + 188 = </a:t>
              </a:r>
              <a:r>
                <a:rPr lang="en-US" sz="1600" b="1" dirty="0" smtClean="0">
                  <a:solidFill>
                    <a:srgbClr val="BEAA64"/>
                  </a:solidFill>
                  <a:latin typeface="Times New Roman"/>
                  <a:cs typeface="Times New Roman"/>
                </a:rPr>
                <a:t>913</a:t>
              </a:r>
              <a:endParaRPr lang="en-US" sz="1600" dirty="0">
                <a:solidFill>
                  <a:srgbClr val="BEAA64"/>
                </a:solidFill>
                <a:latin typeface="Times New Roman"/>
                <a:cs typeface="Times New Roman"/>
              </a:endParaRPr>
            </a:p>
          </p:txBody>
        </p:sp>
        <p:sp>
          <p:nvSpPr>
            <p:cNvPr id="24" name="TextBox 23"/>
            <p:cNvSpPr txBox="1"/>
            <p:nvPr/>
          </p:nvSpPr>
          <p:spPr>
            <a:xfrm>
              <a:off x="4648200" y="2305734"/>
              <a:ext cx="392656" cy="584776"/>
            </a:xfrm>
            <a:prstGeom prst="rect">
              <a:avLst/>
            </a:prstGeom>
            <a:noFill/>
          </p:spPr>
          <p:txBody>
            <a:bodyPr wrap="none" rtlCol="0">
              <a:spAutoFit/>
            </a:bodyPr>
            <a:lstStyle/>
            <a:p>
              <a:r>
                <a:rPr lang="en-US" sz="3200" b="1" dirty="0" smtClean="0">
                  <a:solidFill>
                    <a:srgbClr val="BEAA64"/>
                  </a:solidFill>
                  <a:latin typeface="Times New Roman"/>
                  <a:cs typeface="Times New Roman"/>
                </a:rPr>
                <a:t>1</a:t>
              </a:r>
              <a:endParaRPr lang="en-US" sz="3200" b="1" dirty="0">
                <a:solidFill>
                  <a:srgbClr val="BEAA64"/>
                </a:solidFill>
                <a:latin typeface="Times New Roman"/>
                <a:cs typeface="Times New Roman"/>
              </a:endParaRPr>
            </a:p>
          </p:txBody>
        </p:sp>
      </p:grpSp>
      <p:grpSp>
        <p:nvGrpSpPr>
          <p:cNvPr id="30" name="Group 29"/>
          <p:cNvGrpSpPr/>
          <p:nvPr/>
        </p:nvGrpSpPr>
        <p:grpSpPr>
          <a:xfrm>
            <a:off x="4419600" y="3055034"/>
            <a:ext cx="3746983" cy="584776"/>
            <a:chOff x="4648200" y="3055034"/>
            <a:chExt cx="3746983" cy="584776"/>
          </a:xfrm>
        </p:grpSpPr>
        <p:sp>
          <p:nvSpPr>
            <p:cNvPr id="20" name="TextBox 19"/>
            <p:cNvSpPr txBox="1"/>
            <p:nvPr/>
          </p:nvSpPr>
          <p:spPr>
            <a:xfrm>
              <a:off x="5105400" y="3055034"/>
              <a:ext cx="3289783" cy="584776"/>
            </a:xfrm>
            <a:prstGeom prst="rect">
              <a:avLst/>
            </a:prstGeom>
            <a:noFill/>
          </p:spPr>
          <p:txBody>
            <a:bodyPr wrap="none" rtlCol="0">
              <a:spAutoFit/>
            </a:bodyPr>
            <a:lstStyle/>
            <a:p>
              <a:r>
                <a:rPr lang="en-US" sz="1600" dirty="0" smtClean="0">
                  <a:solidFill>
                    <a:schemeClr val="bg1"/>
                  </a:solidFill>
                  <a:latin typeface="Times New Roman"/>
                  <a:cs typeface="Times New Roman"/>
                </a:rPr>
                <a:t>Numerator: instances of maltreatment </a:t>
              </a:r>
            </a:p>
            <a:p>
              <a:r>
                <a:rPr lang="en-US" sz="1600" dirty="0" smtClean="0">
                  <a:solidFill>
                    <a:srgbClr val="BEAA64"/>
                  </a:solidFill>
                  <a:latin typeface="Times New Roman"/>
                  <a:cs typeface="Times New Roman"/>
                </a:rPr>
                <a:t>0 + 1 + 2 + 0 + 0 = </a:t>
              </a:r>
              <a:r>
                <a:rPr lang="en-US" sz="1600" b="1" dirty="0">
                  <a:solidFill>
                    <a:srgbClr val="BEAA64"/>
                  </a:solidFill>
                  <a:latin typeface="Times New Roman"/>
                  <a:cs typeface="Times New Roman"/>
                </a:rPr>
                <a:t>3</a:t>
              </a:r>
              <a:endParaRPr lang="en-US" sz="1600" b="1" dirty="0" smtClean="0">
                <a:solidFill>
                  <a:srgbClr val="BEAA64"/>
                </a:solidFill>
                <a:latin typeface="Times New Roman"/>
                <a:cs typeface="Times New Roman"/>
              </a:endParaRPr>
            </a:p>
          </p:txBody>
        </p:sp>
        <p:sp>
          <p:nvSpPr>
            <p:cNvPr id="25" name="TextBox 24"/>
            <p:cNvSpPr txBox="1"/>
            <p:nvPr/>
          </p:nvSpPr>
          <p:spPr>
            <a:xfrm>
              <a:off x="4648200" y="3055034"/>
              <a:ext cx="392656" cy="584776"/>
            </a:xfrm>
            <a:prstGeom prst="rect">
              <a:avLst/>
            </a:prstGeom>
            <a:noFill/>
          </p:spPr>
          <p:txBody>
            <a:bodyPr wrap="none" rtlCol="0">
              <a:spAutoFit/>
            </a:bodyPr>
            <a:lstStyle/>
            <a:p>
              <a:r>
                <a:rPr lang="en-US" sz="3200" b="1" dirty="0">
                  <a:solidFill>
                    <a:srgbClr val="BEAA64"/>
                  </a:solidFill>
                  <a:latin typeface="Times New Roman"/>
                  <a:cs typeface="Times New Roman"/>
                </a:rPr>
                <a:t>2</a:t>
              </a:r>
            </a:p>
          </p:txBody>
        </p:sp>
      </p:grpSp>
      <p:grpSp>
        <p:nvGrpSpPr>
          <p:cNvPr id="29" name="Group 28"/>
          <p:cNvGrpSpPr/>
          <p:nvPr/>
        </p:nvGrpSpPr>
        <p:grpSpPr>
          <a:xfrm>
            <a:off x="4419600" y="3804334"/>
            <a:ext cx="4538566" cy="584776"/>
            <a:chOff x="4648200" y="3804334"/>
            <a:chExt cx="4538566" cy="584776"/>
          </a:xfrm>
        </p:grpSpPr>
        <p:sp>
          <p:nvSpPr>
            <p:cNvPr id="21" name="TextBox 20"/>
            <p:cNvSpPr txBox="1"/>
            <p:nvPr/>
          </p:nvSpPr>
          <p:spPr>
            <a:xfrm>
              <a:off x="5105400" y="3804334"/>
              <a:ext cx="4081366" cy="584776"/>
            </a:xfrm>
            <a:prstGeom prst="rect">
              <a:avLst/>
            </a:prstGeom>
            <a:noFill/>
          </p:spPr>
          <p:txBody>
            <a:bodyPr wrap="none" rtlCol="0">
              <a:spAutoFit/>
            </a:bodyPr>
            <a:lstStyle/>
            <a:p>
              <a:r>
                <a:rPr lang="en-US" sz="1600" dirty="0" smtClean="0">
                  <a:solidFill>
                    <a:schemeClr val="bg1"/>
                  </a:solidFill>
                  <a:latin typeface="Times New Roman"/>
                  <a:cs typeface="Times New Roman"/>
                </a:rPr>
                <a:t>Calculate rate of maltreatment per day in care</a:t>
              </a:r>
            </a:p>
            <a:p>
              <a:r>
                <a:rPr lang="en-US" sz="1600" dirty="0">
                  <a:solidFill>
                    <a:srgbClr val="BEAA64"/>
                  </a:solidFill>
                  <a:latin typeface="Times New Roman"/>
                  <a:cs typeface="Times New Roman"/>
                </a:rPr>
                <a:t>3</a:t>
              </a:r>
              <a:r>
                <a:rPr lang="en-US" sz="1600" dirty="0" smtClean="0">
                  <a:solidFill>
                    <a:srgbClr val="BEAA64"/>
                  </a:solidFill>
                  <a:latin typeface="Times New Roman"/>
                  <a:cs typeface="Times New Roman"/>
                </a:rPr>
                <a:t> / 913 =  </a:t>
              </a:r>
              <a:r>
                <a:rPr lang="en-US" sz="1600" b="1" dirty="0" smtClean="0">
                  <a:solidFill>
                    <a:srgbClr val="BEAA64"/>
                  </a:solidFill>
                  <a:latin typeface="Times New Roman"/>
                  <a:cs typeface="Times New Roman"/>
                </a:rPr>
                <a:t>0.003286</a:t>
              </a:r>
            </a:p>
          </p:txBody>
        </p:sp>
        <p:sp>
          <p:nvSpPr>
            <p:cNvPr id="26" name="TextBox 25"/>
            <p:cNvSpPr txBox="1"/>
            <p:nvPr/>
          </p:nvSpPr>
          <p:spPr>
            <a:xfrm>
              <a:off x="4648200" y="3804334"/>
              <a:ext cx="392656" cy="584776"/>
            </a:xfrm>
            <a:prstGeom prst="rect">
              <a:avLst/>
            </a:prstGeom>
            <a:noFill/>
          </p:spPr>
          <p:txBody>
            <a:bodyPr wrap="none" rtlCol="0">
              <a:spAutoFit/>
            </a:bodyPr>
            <a:lstStyle/>
            <a:p>
              <a:r>
                <a:rPr lang="en-US" sz="3200" b="1" dirty="0">
                  <a:solidFill>
                    <a:srgbClr val="BEAA64"/>
                  </a:solidFill>
                  <a:latin typeface="Times New Roman"/>
                  <a:cs typeface="Times New Roman"/>
                </a:rPr>
                <a:t>3</a:t>
              </a:r>
            </a:p>
          </p:txBody>
        </p:sp>
      </p:grpSp>
      <p:grpSp>
        <p:nvGrpSpPr>
          <p:cNvPr id="28" name="Group 27"/>
          <p:cNvGrpSpPr/>
          <p:nvPr/>
        </p:nvGrpSpPr>
        <p:grpSpPr>
          <a:xfrm>
            <a:off x="4419599" y="4553634"/>
            <a:ext cx="4234097" cy="849363"/>
            <a:chOff x="4648200" y="4553634"/>
            <a:chExt cx="2888743" cy="849363"/>
          </a:xfrm>
        </p:grpSpPr>
        <p:sp>
          <p:nvSpPr>
            <p:cNvPr id="22" name="TextBox 21"/>
            <p:cNvSpPr txBox="1"/>
            <p:nvPr/>
          </p:nvSpPr>
          <p:spPr>
            <a:xfrm>
              <a:off x="4960129" y="4572000"/>
              <a:ext cx="2576814" cy="830997"/>
            </a:xfrm>
            <a:prstGeom prst="rect">
              <a:avLst/>
            </a:prstGeom>
            <a:noFill/>
          </p:spPr>
          <p:txBody>
            <a:bodyPr wrap="none" rtlCol="0">
              <a:spAutoFit/>
            </a:bodyPr>
            <a:lstStyle/>
            <a:p>
              <a:r>
                <a:rPr lang="en-US" sz="1600" dirty="0" smtClean="0">
                  <a:solidFill>
                    <a:srgbClr val="FFFFFF"/>
                  </a:solidFill>
                  <a:latin typeface="Times New Roman"/>
                  <a:cs typeface="Times New Roman"/>
                </a:rPr>
                <a:t>Multiply by 100,000</a:t>
              </a:r>
            </a:p>
            <a:p>
              <a:r>
                <a:rPr lang="en-US" sz="1600" dirty="0" smtClean="0">
                  <a:solidFill>
                    <a:srgbClr val="BEAA64"/>
                  </a:solidFill>
                  <a:latin typeface="Times New Roman"/>
                  <a:cs typeface="Times New Roman"/>
                </a:rPr>
                <a:t>0.003286 * 100,000 = </a:t>
              </a:r>
              <a:r>
                <a:rPr lang="en-US" sz="1600" b="1" dirty="0" smtClean="0">
                  <a:solidFill>
                    <a:srgbClr val="BEAA64"/>
                  </a:solidFill>
                  <a:latin typeface="Times New Roman"/>
                  <a:cs typeface="Times New Roman"/>
                </a:rPr>
                <a:t>328.6 victimizations </a:t>
              </a:r>
            </a:p>
            <a:p>
              <a:r>
                <a:rPr lang="en-US" sz="1600" b="1" dirty="0" smtClean="0">
                  <a:solidFill>
                    <a:srgbClr val="BEAA64"/>
                  </a:solidFill>
                  <a:latin typeface="Times New Roman"/>
                  <a:cs typeface="Times New Roman"/>
                </a:rPr>
                <a:t>per 100,000 days in foster care</a:t>
              </a:r>
            </a:p>
          </p:txBody>
        </p:sp>
        <p:sp>
          <p:nvSpPr>
            <p:cNvPr id="27" name="TextBox 26"/>
            <p:cNvSpPr txBox="1"/>
            <p:nvPr/>
          </p:nvSpPr>
          <p:spPr>
            <a:xfrm>
              <a:off x="4648200" y="4553634"/>
              <a:ext cx="392656" cy="584776"/>
            </a:xfrm>
            <a:prstGeom prst="rect">
              <a:avLst/>
            </a:prstGeom>
            <a:noFill/>
          </p:spPr>
          <p:txBody>
            <a:bodyPr wrap="none" rtlCol="0">
              <a:spAutoFit/>
            </a:bodyPr>
            <a:lstStyle/>
            <a:p>
              <a:r>
                <a:rPr lang="en-US" sz="3200" b="1" dirty="0">
                  <a:solidFill>
                    <a:srgbClr val="BEAA64"/>
                  </a:solidFill>
                  <a:latin typeface="Times New Roman"/>
                  <a:cs typeface="Times New Roman"/>
                </a:rPr>
                <a:t>4</a:t>
              </a:r>
            </a:p>
          </p:txBody>
        </p:sp>
      </p:grpSp>
      <p:sp>
        <p:nvSpPr>
          <p:cNvPr id="3" name="TextBox 2"/>
          <p:cNvSpPr txBox="1"/>
          <p:nvPr/>
        </p:nvSpPr>
        <p:spPr>
          <a:xfrm>
            <a:off x="756652" y="2215636"/>
            <a:ext cx="184666" cy="369332"/>
          </a:xfrm>
          <a:prstGeom prst="rect">
            <a:avLst/>
          </a:prstGeom>
          <a:noFill/>
        </p:spPr>
        <p:txBody>
          <a:bodyPr wrap="none" rtlCol="0">
            <a:spAutoFit/>
          </a:bodyPr>
          <a:lstStyle/>
          <a:p>
            <a:endParaRPr lang="en-US" dirty="0"/>
          </a:p>
        </p:txBody>
      </p:sp>
      <p:pic>
        <p:nvPicPr>
          <p:cNvPr id="31" name="Picture 30"/>
          <p:cNvPicPr>
            <a:picLocks noChangeAspect="1"/>
          </p:cNvPicPr>
          <p:nvPr/>
        </p:nvPicPr>
        <p:blipFill>
          <a:blip r:embed="rId3" cstate="print"/>
          <a:stretch>
            <a:fillRect/>
          </a:stretch>
        </p:blipFill>
        <p:spPr>
          <a:xfrm>
            <a:off x="457200" y="3352800"/>
            <a:ext cx="346636" cy="609600"/>
          </a:xfrm>
          <a:prstGeom prst="rect">
            <a:avLst/>
          </a:prstGeom>
        </p:spPr>
      </p:pic>
      <p:pic>
        <p:nvPicPr>
          <p:cNvPr id="33" name="Picture 32"/>
          <p:cNvPicPr>
            <a:picLocks noChangeAspect="1"/>
          </p:cNvPicPr>
          <p:nvPr/>
        </p:nvPicPr>
        <p:blipFill>
          <a:blip r:embed="rId3" cstate="print"/>
          <a:stretch>
            <a:fillRect/>
          </a:stretch>
        </p:blipFill>
        <p:spPr>
          <a:xfrm>
            <a:off x="457200" y="4267200"/>
            <a:ext cx="346636" cy="609600"/>
          </a:xfrm>
          <a:prstGeom prst="rect">
            <a:avLst/>
          </a:prstGeom>
        </p:spPr>
      </p:pic>
      <p:pic>
        <p:nvPicPr>
          <p:cNvPr id="34" name="Picture 33"/>
          <p:cNvPicPr>
            <a:picLocks noChangeAspect="1"/>
          </p:cNvPicPr>
          <p:nvPr/>
        </p:nvPicPr>
        <p:blipFill>
          <a:blip r:embed="rId3" cstate="print"/>
          <a:stretch>
            <a:fillRect/>
          </a:stretch>
        </p:blipFill>
        <p:spPr>
          <a:xfrm>
            <a:off x="457200" y="5257800"/>
            <a:ext cx="346636" cy="609600"/>
          </a:xfrm>
          <a:prstGeom prst="rect">
            <a:avLst/>
          </a:prstGeom>
        </p:spPr>
      </p:pic>
      <p:sp>
        <p:nvSpPr>
          <p:cNvPr id="4" name="Slide Number Placeholder 3"/>
          <p:cNvSpPr>
            <a:spLocks noGrp="1"/>
          </p:cNvSpPr>
          <p:nvPr>
            <p:ph type="sldNum" sz="quarter" idx="12"/>
          </p:nvPr>
        </p:nvSpPr>
        <p:spPr/>
        <p:txBody>
          <a:bodyPr/>
          <a:lstStyle/>
          <a:p>
            <a:pPr>
              <a:defRPr/>
            </a:pPr>
            <a:fld id="{DE71517C-C525-4681-9E79-4D739AD31C6D}" type="slidenum">
              <a:rPr lang="en-US" smtClean="0"/>
              <a:pPr>
                <a:defRPr/>
              </a:pPr>
              <a:t>26</a:t>
            </a:fld>
            <a:endParaRPr lang="en-US"/>
          </a:p>
        </p:txBody>
      </p:sp>
    </p:spTree>
    <p:extLst>
      <p:ext uri="{BB962C8B-B14F-4D97-AF65-F5344CB8AC3E}">
        <p14:creationId xmlns:p14="http://schemas.microsoft.com/office/powerpoint/2010/main" val="669027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0-#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0-#ppt_w/2"/>
                                          </p:val>
                                        </p:tav>
                                        <p:tav tm="100000">
                                          <p:val>
                                            <p:strVal val="#ppt_x"/>
                                          </p:val>
                                        </p:tav>
                                      </p:tavLst>
                                    </p:anim>
                                    <p:anim calcmode="lin" valueType="num">
                                      <p:cBhvr additive="base">
                                        <p:cTn id="2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0-#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marL="457200" lvl="1" indent="0">
              <a:lnSpc>
                <a:spcPct val="120000"/>
              </a:lnSpc>
            </a:pPr>
            <a:r>
              <a:rPr lang="en-US" dirty="0">
                <a:solidFill>
                  <a:srgbClr val="BEAA64"/>
                </a:solidFill>
                <a:latin typeface="Times New Roman"/>
                <a:cs typeface="Times New Roman"/>
              </a:rPr>
              <a:t>S2: Recurrence of </a:t>
            </a:r>
            <a:r>
              <a:rPr lang="en-US" dirty="0" smtClean="0">
                <a:solidFill>
                  <a:srgbClr val="BEAA64"/>
                </a:solidFill>
                <a:latin typeface="Times New Roman"/>
                <a:cs typeface="Times New Roman"/>
              </a:rPr>
              <a:t>maltreatment</a:t>
            </a:r>
            <a:endParaRPr lang="en-US" dirty="0">
              <a:solidFill>
                <a:srgbClr val="BEAA64"/>
              </a:solidFill>
              <a:latin typeface="Times New Roman"/>
              <a:cs typeface="Times New Roman"/>
            </a:endParaRPr>
          </a:p>
        </p:txBody>
      </p:sp>
      <p:sp>
        <p:nvSpPr>
          <p:cNvPr id="51" name="Rectangle 50"/>
          <p:cNvSpPr/>
          <p:nvPr/>
        </p:nvSpPr>
        <p:spPr>
          <a:xfrm>
            <a:off x="1676400" y="1981200"/>
            <a:ext cx="1737360" cy="4495800"/>
          </a:xfrm>
          <a:prstGeom prst="rect">
            <a:avLst/>
          </a:prstGeom>
          <a:solidFill>
            <a:schemeClr val="accent1">
              <a:lumMod val="40000"/>
              <a:lumOff val="60000"/>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2" name="Straight Connector 51"/>
          <p:cNvCxnSpPr/>
          <p:nvPr/>
        </p:nvCxnSpPr>
        <p:spPr>
          <a:xfrm>
            <a:off x="16764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1309324" y="1600200"/>
            <a:ext cx="774571" cy="369332"/>
          </a:xfrm>
          <a:prstGeom prst="rect">
            <a:avLst/>
          </a:prstGeom>
          <a:noFill/>
        </p:spPr>
        <p:txBody>
          <a:bodyPr wrap="none" rtlCol="0">
            <a:spAutoFit/>
          </a:bodyPr>
          <a:lstStyle/>
          <a:p>
            <a:pPr algn="ctr"/>
            <a:r>
              <a:rPr lang="en-US" dirty="0" smtClean="0">
                <a:solidFill>
                  <a:schemeClr val="bg1"/>
                </a:solidFill>
                <a:latin typeface="Times New Roman"/>
                <a:cs typeface="Times New Roman"/>
              </a:rPr>
              <a:t>1/1/18</a:t>
            </a:r>
            <a:endParaRPr lang="en-US" dirty="0">
              <a:solidFill>
                <a:schemeClr val="bg1"/>
              </a:solidFill>
              <a:latin typeface="Times New Roman"/>
              <a:cs typeface="Times New Roman"/>
            </a:endParaRPr>
          </a:p>
        </p:txBody>
      </p:sp>
      <p:cxnSp>
        <p:nvCxnSpPr>
          <p:cNvPr id="54" name="Straight Connector 53"/>
          <p:cNvCxnSpPr/>
          <p:nvPr/>
        </p:nvCxnSpPr>
        <p:spPr>
          <a:xfrm>
            <a:off x="3420618"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2928021" y="1600200"/>
            <a:ext cx="1005404" cy="369332"/>
          </a:xfrm>
          <a:prstGeom prst="rect">
            <a:avLst/>
          </a:prstGeom>
          <a:noFill/>
        </p:spPr>
        <p:txBody>
          <a:bodyPr wrap="none" rtlCol="0">
            <a:spAutoFit/>
          </a:bodyPr>
          <a:lstStyle/>
          <a:p>
            <a:pPr algn="ctr"/>
            <a:r>
              <a:rPr lang="en-US" dirty="0" smtClean="0">
                <a:solidFill>
                  <a:srgbClr val="FFFFFF"/>
                </a:solidFill>
                <a:latin typeface="Times New Roman"/>
                <a:cs typeface="Times New Roman"/>
              </a:rPr>
              <a:t>12/31/18</a:t>
            </a:r>
            <a:endParaRPr lang="en-US" dirty="0">
              <a:solidFill>
                <a:srgbClr val="FFFFFF"/>
              </a:solidFill>
              <a:latin typeface="Times New Roman"/>
              <a:cs typeface="Times New Roman"/>
            </a:endParaRPr>
          </a:p>
        </p:txBody>
      </p:sp>
      <p:cxnSp>
        <p:nvCxnSpPr>
          <p:cNvPr id="58" name="Straight Connector 57"/>
          <p:cNvCxnSpPr/>
          <p:nvPr/>
        </p:nvCxnSpPr>
        <p:spPr>
          <a:xfrm>
            <a:off x="1539240" y="2286000"/>
            <a:ext cx="914400" cy="0"/>
          </a:xfrm>
          <a:prstGeom prst="line">
            <a:avLst/>
          </a:prstGeom>
          <a:ln w="57150">
            <a:solidFill>
              <a:srgbClr val="FFFFFF"/>
            </a:solidFill>
            <a:headEnd type="oval" w="lg" len="med"/>
            <a:tailEnd type="diamond" w="lg" len="med"/>
          </a:ln>
          <a:effectLst/>
        </p:spPr>
        <p:style>
          <a:lnRef idx="2">
            <a:schemeClr val="accent2"/>
          </a:lnRef>
          <a:fillRef idx="0">
            <a:schemeClr val="accent2"/>
          </a:fillRef>
          <a:effectRef idx="1">
            <a:schemeClr val="accent2"/>
          </a:effectRef>
          <a:fontRef idx="minor">
            <a:schemeClr val="tx1"/>
          </a:fontRef>
        </p:style>
      </p:cxnSp>
      <p:cxnSp>
        <p:nvCxnSpPr>
          <p:cNvPr id="59" name="Straight Connector 58"/>
          <p:cNvCxnSpPr/>
          <p:nvPr/>
        </p:nvCxnSpPr>
        <p:spPr>
          <a:xfrm>
            <a:off x="2514600" y="2717800"/>
            <a:ext cx="2971800" cy="25400"/>
          </a:xfrm>
          <a:prstGeom prst="line">
            <a:avLst/>
          </a:prstGeom>
          <a:ln w="57150">
            <a:solidFill>
              <a:schemeClr val="bg1"/>
            </a:solidFill>
            <a:headEnd type="oval" w="lg" len="med"/>
            <a:tailEnd type="diamond" w="lg" len="med"/>
          </a:ln>
          <a:effectLst/>
        </p:spPr>
        <p:style>
          <a:lnRef idx="2">
            <a:schemeClr val="accent2"/>
          </a:lnRef>
          <a:fillRef idx="0">
            <a:schemeClr val="accent2"/>
          </a:fillRef>
          <a:effectRef idx="1">
            <a:schemeClr val="accent2"/>
          </a:effectRef>
          <a:fontRef idx="minor">
            <a:schemeClr val="tx1"/>
          </a:fontRef>
        </p:style>
      </p:cxnSp>
      <p:cxnSp>
        <p:nvCxnSpPr>
          <p:cNvPr id="60" name="Straight Connector 59"/>
          <p:cNvCxnSpPr/>
          <p:nvPr/>
        </p:nvCxnSpPr>
        <p:spPr>
          <a:xfrm>
            <a:off x="1356360" y="4013200"/>
            <a:ext cx="548640" cy="0"/>
          </a:xfrm>
          <a:prstGeom prst="line">
            <a:avLst/>
          </a:prstGeom>
          <a:ln w="57150">
            <a:solidFill>
              <a:srgbClr val="FFFFFF"/>
            </a:solidFill>
            <a:headEnd type="oval" w="lg" len="med"/>
            <a:tailEnd type="diamond" w="lg" len="med"/>
          </a:ln>
          <a:effectLst/>
        </p:spPr>
        <p:style>
          <a:lnRef idx="2">
            <a:schemeClr val="accent2"/>
          </a:lnRef>
          <a:fillRef idx="0">
            <a:schemeClr val="accent2"/>
          </a:fillRef>
          <a:effectRef idx="1">
            <a:schemeClr val="accent2"/>
          </a:effectRef>
          <a:fontRef idx="minor">
            <a:schemeClr val="tx1"/>
          </a:fontRef>
        </p:style>
      </p:cxnSp>
      <p:cxnSp>
        <p:nvCxnSpPr>
          <p:cNvPr id="61" name="Straight Connector 60"/>
          <p:cNvCxnSpPr/>
          <p:nvPr/>
        </p:nvCxnSpPr>
        <p:spPr>
          <a:xfrm>
            <a:off x="1539240" y="5740400"/>
            <a:ext cx="365760" cy="0"/>
          </a:xfrm>
          <a:prstGeom prst="line">
            <a:avLst/>
          </a:prstGeom>
          <a:ln w="57150">
            <a:solidFill>
              <a:srgbClr val="FFFFFF"/>
            </a:solidFill>
            <a:headEnd type="oval" w="lg" len="med"/>
            <a:tailEnd type="diamond" w="lg" len="med"/>
          </a:ln>
          <a:effectLst/>
        </p:spPr>
        <p:style>
          <a:lnRef idx="2">
            <a:schemeClr val="accent2"/>
          </a:lnRef>
          <a:fillRef idx="0">
            <a:schemeClr val="accent2"/>
          </a:fillRef>
          <a:effectRef idx="1">
            <a:schemeClr val="accent2"/>
          </a:effectRef>
          <a:fontRef idx="minor">
            <a:schemeClr val="tx1"/>
          </a:fontRef>
        </p:style>
      </p:cxnSp>
      <p:cxnSp>
        <p:nvCxnSpPr>
          <p:cNvPr id="62" name="Straight Connector 61"/>
          <p:cNvCxnSpPr/>
          <p:nvPr/>
        </p:nvCxnSpPr>
        <p:spPr>
          <a:xfrm>
            <a:off x="2087880" y="3581400"/>
            <a:ext cx="1188720" cy="0"/>
          </a:xfrm>
          <a:prstGeom prst="line">
            <a:avLst/>
          </a:prstGeom>
          <a:ln w="57150">
            <a:solidFill>
              <a:srgbClr val="BEAA64"/>
            </a:solidFill>
            <a:headEnd type="oval" w="lg" len="med"/>
            <a:tailEnd type="diamond" w="lg" len="med"/>
          </a:ln>
          <a:effectLst/>
        </p:spPr>
        <p:style>
          <a:lnRef idx="2">
            <a:schemeClr val="accent2"/>
          </a:lnRef>
          <a:fillRef idx="0">
            <a:schemeClr val="accent2"/>
          </a:fillRef>
          <a:effectRef idx="1">
            <a:schemeClr val="accent2"/>
          </a:effectRef>
          <a:fontRef idx="minor">
            <a:schemeClr val="tx1"/>
          </a:fontRef>
        </p:style>
      </p:cxnSp>
      <p:cxnSp>
        <p:nvCxnSpPr>
          <p:cNvPr id="63" name="Straight Connector 62"/>
          <p:cNvCxnSpPr/>
          <p:nvPr/>
        </p:nvCxnSpPr>
        <p:spPr>
          <a:xfrm>
            <a:off x="3328624" y="4876800"/>
            <a:ext cx="576072" cy="0"/>
          </a:xfrm>
          <a:prstGeom prst="line">
            <a:avLst/>
          </a:prstGeom>
          <a:ln w="57150">
            <a:solidFill>
              <a:srgbClr val="BEAA64"/>
            </a:solidFill>
            <a:headEnd type="oval" w="lg" len="med"/>
            <a:tailEnd type="diamond" w="lg" len="med"/>
          </a:ln>
          <a:effectLst/>
        </p:spPr>
        <p:style>
          <a:lnRef idx="2">
            <a:schemeClr val="accent2"/>
          </a:lnRef>
          <a:fillRef idx="0">
            <a:schemeClr val="accent2"/>
          </a:fillRef>
          <a:effectRef idx="1">
            <a:schemeClr val="accent2"/>
          </a:effectRef>
          <a:fontRef idx="minor">
            <a:schemeClr val="tx1"/>
          </a:fontRef>
        </p:style>
      </p:cxnSp>
      <p:cxnSp>
        <p:nvCxnSpPr>
          <p:cNvPr id="64" name="Straight Connector 63"/>
          <p:cNvCxnSpPr/>
          <p:nvPr/>
        </p:nvCxnSpPr>
        <p:spPr>
          <a:xfrm>
            <a:off x="2133600" y="5308600"/>
            <a:ext cx="3352800" cy="25400"/>
          </a:xfrm>
          <a:prstGeom prst="line">
            <a:avLst/>
          </a:prstGeom>
          <a:ln w="57150">
            <a:solidFill>
              <a:schemeClr val="bg1"/>
            </a:solidFill>
            <a:headEnd type="oval" w="lg" len="med"/>
            <a:tailEnd type="diamond" w="lg" len="med"/>
          </a:ln>
          <a:effectLst/>
        </p:spPr>
        <p:style>
          <a:lnRef idx="2">
            <a:schemeClr val="accent2"/>
          </a:lnRef>
          <a:fillRef idx="0">
            <a:schemeClr val="accent2"/>
          </a:fillRef>
          <a:effectRef idx="1">
            <a:schemeClr val="accent2"/>
          </a:effectRef>
          <a:fontRef idx="minor">
            <a:schemeClr val="tx1"/>
          </a:fontRef>
        </p:style>
      </p:cxnSp>
      <p:cxnSp>
        <p:nvCxnSpPr>
          <p:cNvPr id="65" name="Straight Connector 64"/>
          <p:cNvCxnSpPr/>
          <p:nvPr/>
        </p:nvCxnSpPr>
        <p:spPr>
          <a:xfrm flipV="1">
            <a:off x="807720" y="3124200"/>
            <a:ext cx="2468880" cy="25400"/>
          </a:xfrm>
          <a:prstGeom prst="line">
            <a:avLst/>
          </a:prstGeom>
          <a:ln w="57150">
            <a:solidFill>
              <a:srgbClr val="FFFFFF"/>
            </a:solidFill>
            <a:headEnd type="oval" w="lg" len="med"/>
            <a:tailEnd type="diamond" w="lg" len="med"/>
          </a:ln>
          <a:effectLst/>
        </p:spPr>
        <p:style>
          <a:lnRef idx="2">
            <a:schemeClr val="accent2"/>
          </a:lnRef>
          <a:fillRef idx="0">
            <a:schemeClr val="accent2"/>
          </a:fillRef>
          <a:effectRef idx="1">
            <a:schemeClr val="accent2"/>
          </a:effectRef>
          <a:fontRef idx="minor">
            <a:schemeClr val="tx1"/>
          </a:fontRef>
        </p:style>
      </p:cxnSp>
      <p:cxnSp>
        <p:nvCxnSpPr>
          <p:cNvPr id="66" name="Straight Connector 65"/>
          <p:cNvCxnSpPr/>
          <p:nvPr/>
        </p:nvCxnSpPr>
        <p:spPr>
          <a:xfrm>
            <a:off x="2562995" y="6172200"/>
            <a:ext cx="1005840" cy="0"/>
          </a:xfrm>
          <a:prstGeom prst="line">
            <a:avLst/>
          </a:prstGeom>
          <a:ln w="57150">
            <a:solidFill>
              <a:srgbClr val="BEAA64"/>
            </a:solidFill>
            <a:headEnd type="oval" w="lg" len="med"/>
            <a:tailEnd type="diamond" w="lg" len="med"/>
          </a:ln>
          <a:effectLst/>
        </p:spPr>
        <p:style>
          <a:lnRef idx="2">
            <a:schemeClr val="accent2"/>
          </a:lnRef>
          <a:fillRef idx="0">
            <a:schemeClr val="accent2"/>
          </a:fillRef>
          <a:effectRef idx="1">
            <a:schemeClr val="accent2"/>
          </a:effectRef>
          <a:fontRef idx="minor">
            <a:schemeClr val="tx1"/>
          </a:fontRef>
        </p:style>
      </p:cxnSp>
      <p:cxnSp>
        <p:nvCxnSpPr>
          <p:cNvPr id="67" name="Straight Connector 66"/>
          <p:cNvCxnSpPr/>
          <p:nvPr/>
        </p:nvCxnSpPr>
        <p:spPr>
          <a:xfrm flipV="1">
            <a:off x="2590800" y="4419600"/>
            <a:ext cx="2895600" cy="25400"/>
          </a:xfrm>
          <a:prstGeom prst="line">
            <a:avLst/>
          </a:prstGeom>
          <a:ln w="57150">
            <a:solidFill>
              <a:schemeClr val="bg1"/>
            </a:solidFill>
            <a:headEnd type="oval" w="lg" len="med"/>
            <a:tailEnd type="none" w="sm" len="sm"/>
          </a:ln>
          <a:effectLst/>
        </p:spPr>
        <p:style>
          <a:lnRef idx="2">
            <a:schemeClr val="accent2"/>
          </a:lnRef>
          <a:fillRef idx="0">
            <a:schemeClr val="accent2"/>
          </a:fillRef>
          <a:effectRef idx="1">
            <a:schemeClr val="accent2"/>
          </a:effectRef>
          <a:fontRef idx="minor">
            <a:schemeClr val="tx1"/>
          </a:fontRef>
        </p:style>
      </p:cxnSp>
      <p:cxnSp>
        <p:nvCxnSpPr>
          <p:cNvPr id="68" name="Straight Connector 67"/>
          <p:cNvCxnSpPr/>
          <p:nvPr/>
        </p:nvCxnSpPr>
        <p:spPr>
          <a:xfrm>
            <a:off x="5164836"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4662134" y="1600200"/>
            <a:ext cx="1005404" cy="369332"/>
          </a:xfrm>
          <a:prstGeom prst="rect">
            <a:avLst/>
          </a:prstGeom>
          <a:noFill/>
        </p:spPr>
        <p:txBody>
          <a:bodyPr wrap="none" rtlCol="0">
            <a:spAutoFit/>
          </a:bodyPr>
          <a:lstStyle/>
          <a:p>
            <a:pPr algn="ctr"/>
            <a:r>
              <a:rPr lang="en-US" dirty="0" smtClean="0">
                <a:solidFill>
                  <a:srgbClr val="FFFFFF"/>
                </a:solidFill>
                <a:latin typeface="Times New Roman"/>
                <a:cs typeface="Times New Roman"/>
              </a:rPr>
              <a:t>12/31/19</a:t>
            </a:r>
            <a:endParaRPr lang="en-US" dirty="0">
              <a:solidFill>
                <a:srgbClr val="FFFFFF"/>
              </a:solidFill>
              <a:latin typeface="Times New Roman"/>
              <a:cs typeface="Times New Roman"/>
            </a:endParaRPr>
          </a:p>
        </p:txBody>
      </p:sp>
      <p:sp>
        <p:nvSpPr>
          <p:cNvPr id="90" name="TextBox 89"/>
          <p:cNvSpPr txBox="1"/>
          <p:nvPr/>
        </p:nvSpPr>
        <p:spPr>
          <a:xfrm>
            <a:off x="5730240" y="1969532"/>
            <a:ext cx="2651760" cy="4093428"/>
          </a:xfrm>
          <a:prstGeom prst="rect">
            <a:avLst/>
          </a:prstGeom>
          <a:noFill/>
        </p:spPr>
        <p:txBody>
          <a:bodyPr wrap="square" rtlCol="0">
            <a:spAutoFit/>
          </a:bodyPr>
          <a:lstStyle/>
          <a:p>
            <a:r>
              <a:rPr lang="en-US" sz="2000" dirty="0" smtClean="0">
                <a:solidFill>
                  <a:srgbClr val="FFFFFF"/>
                </a:solidFill>
                <a:latin typeface="Times New Roman"/>
                <a:cs typeface="Times New Roman"/>
              </a:rPr>
              <a:t>Children with a substantiated allegation during the 12-month period: </a:t>
            </a:r>
            <a:r>
              <a:rPr lang="en-US" sz="2000" b="1" dirty="0" smtClean="0">
                <a:solidFill>
                  <a:srgbClr val="BEAA64"/>
                </a:solidFill>
                <a:latin typeface="Times New Roman"/>
                <a:cs typeface="Times New Roman"/>
              </a:rPr>
              <a:t>6</a:t>
            </a:r>
          </a:p>
          <a:p>
            <a:endParaRPr lang="en-US" sz="2000" dirty="0" smtClean="0">
              <a:latin typeface="Times New Roman"/>
              <a:cs typeface="Times New Roman"/>
            </a:endParaRPr>
          </a:p>
          <a:p>
            <a:r>
              <a:rPr lang="en-US" sz="2000" dirty="0" smtClean="0">
                <a:solidFill>
                  <a:srgbClr val="FFFFFF"/>
                </a:solidFill>
                <a:latin typeface="Times New Roman"/>
                <a:cs typeface="Times New Roman"/>
              </a:rPr>
              <a:t>Children with another substantiated allegation within 12 months: </a:t>
            </a:r>
            <a:r>
              <a:rPr lang="en-US" sz="2000" b="1" dirty="0">
                <a:solidFill>
                  <a:srgbClr val="BEAA64"/>
                </a:solidFill>
                <a:latin typeface="Times New Roman"/>
                <a:cs typeface="Times New Roman"/>
              </a:rPr>
              <a:t>3</a:t>
            </a:r>
            <a:endParaRPr lang="en-US" sz="2000" b="1" dirty="0" smtClean="0">
              <a:solidFill>
                <a:srgbClr val="BEAA64"/>
              </a:solidFill>
              <a:latin typeface="Times New Roman"/>
              <a:cs typeface="Times New Roman"/>
            </a:endParaRPr>
          </a:p>
          <a:p>
            <a:endParaRPr lang="en-US" sz="2000" dirty="0" smtClean="0">
              <a:latin typeface="Times New Roman"/>
              <a:cs typeface="Times New Roman"/>
            </a:endParaRPr>
          </a:p>
          <a:p>
            <a:r>
              <a:rPr lang="en-US" sz="2000" dirty="0" smtClean="0">
                <a:solidFill>
                  <a:srgbClr val="FFFFFF"/>
                </a:solidFill>
                <a:latin typeface="Times New Roman"/>
                <a:cs typeface="Times New Roman"/>
              </a:rPr>
              <a:t>Performance (P1): </a:t>
            </a:r>
            <a:r>
              <a:rPr lang="en-US" sz="2000" b="1" dirty="0" smtClean="0">
                <a:solidFill>
                  <a:srgbClr val="BEAA64"/>
                </a:solidFill>
                <a:latin typeface="Times New Roman"/>
                <a:cs typeface="Times New Roman"/>
              </a:rPr>
              <a:t>50%</a:t>
            </a:r>
            <a:endParaRPr lang="en-US" sz="2000" dirty="0" smtClean="0">
              <a:solidFill>
                <a:srgbClr val="BEAA64"/>
              </a:solidFill>
              <a:latin typeface="Times New Roman"/>
              <a:cs typeface="Times New Roman"/>
            </a:endParaRPr>
          </a:p>
          <a:p>
            <a:endParaRPr lang="en-US" sz="2000" b="1" dirty="0">
              <a:solidFill>
                <a:schemeClr val="accent6">
                  <a:lumMod val="75000"/>
                </a:schemeClr>
              </a:solidFill>
              <a:latin typeface="Times New Roman"/>
              <a:cs typeface="Times New Roman"/>
            </a:endParaRPr>
          </a:p>
          <a:p>
            <a:r>
              <a:rPr lang="en-US" sz="2000" dirty="0" smtClean="0">
                <a:solidFill>
                  <a:schemeClr val="bg1"/>
                </a:solidFill>
                <a:latin typeface="Times New Roman"/>
                <a:cs typeface="Times New Roman"/>
              </a:rPr>
              <a:t>National Standard: </a:t>
            </a:r>
            <a:r>
              <a:rPr lang="en-US" sz="2000" b="1" dirty="0">
                <a:solidFill>
                  <a:srgbClr val="BEAA64"/>
                </a:solidFill>
                <a:latin typeface="Times New Roman"/>
                <a:cs typeface="Times New Roman"/>
              </a:rPr>
              <a:t>&lt;</a:t>
            </a:r>
            <a:r>
              <a:rPr lang="en-US" sz="2000" b="1" dirty="0" smtClean="0">
                <a:solidFill>
                  <a:srgbClr val="BEAA64"/>
                </a:solidFill>
                <a:latin typeface="Times New Roman"/>
                <a:cs typeface="Times New Roman"/>
              </a:rPr>
              <a:t>=9.1%</a:t>
            </a:r>
          </a:p>
        </p:txBody>
      </p:sp>
      <p:sp>
        <p:nvSpPr>
          <p:cNvPr id="3" name="Slide Number Placeholder 2"/>
          <p:cNvSpPr>
            <a:spLocks noGrp="1"/>
          </p:cNvSpPr>
          <p:nvPr>
            <p:ph type="sldNum" sz="quarter" idx="12"/>
          </p:nvPr>
        </p:nvSpPr>
        <p:spPr/>
        <p:txBody>
          <a:bodyPr/>
          <a:lstStyle/>
          <a:p>
            <a:pPr>
              <a:defRPr/>
            </a:pPr>
            <a:fld id="{DE71517C-C525-4681-9E79-4D739AD31C6D}" type="slidenum">
              <a:rPr lang="en-US" smtClean="0"/>
              <a:pPr>
                <a:defRPr/>
              </a:pPr>
              <a:t>27</a:t>
            </a:fld>
            <a:endParaRPr lang="en-US"/>
          </a:p>
        </p:txBody>
      </p:sp>
    </p:spTree>
    <p:extLst>
      <p:ext uri="{BB962C8B-B14F-4D97-AF65-F5344CB8AC3E}">
        <p14:creationId xmlns:p14="http://schemas.microsoft.com/office/powerpoint/2010/main" val="1618432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90">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8"/>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6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8" presetClass="emph" presetSubtype="0" fill="hold" nodeType="clickEffect">
                                  <p:stCondLst>
                                    <p:cond delay="0"/>
                                  </p:stCondLst>
                                  <p:iterate type="lt">
                                    <p:tmPct val="4000"/>
                                  </p:iterate>
                                  <p:childTnLst>
                                    <p:set>
                                      <p:cBhvr override="childStyle">
                                        <p:cTn id="20" dur="500" fill="hold"/>
                                        <p:tgtEl>
                                          <p:spTgt spid="90">
                                            <p:txEl>
                                              <p:pRg st="2" end="2"/>
                                            </p:txEl>
                                          </p:spTgt>
                                        </p:tgtEl>
                                        <p:attrNameLst>
                                          <p:attrName>style.textDecorationUnderline</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24" presetClass="emph" presetSubtype="0" fill="hold" nodeType="clickEffect">
                                  <p:stCondLst>
                                    <p:cond delay="0"/>
                                  </p:stCondLst>
                                  <p:childTnLst>
                                    <p:animClr clrSpc="hsl" dir="cw">
                                      <p:cBhvr override="childStyle">
                                        <p:cTn id="24" dur="500" fill="hold"/>
                                        <p:tgtEl>
                                          <p:spTgt spid="62"/>
                                        </p:tgtEl>
                                        <p:attrNameLst>
                                          <p:attrName>style.color</p:attrName>
                                        </p:attrNameLst>
                                      </p:cBhvr>
                                      <p:by>
                                        <p:hsl h="0" s="-12549" l="-25098"/>
                                      </p:by>
                                    </p:animClr>
                                    <p:animClr clrSpc="hsl" dir="cw">
                                      <p:cBhvr>
                                        <p:cTn id="25" dur="500" fill="hold"/>
                                        <p:tgtEl>
                                          <p:spTgt spid="62"/>
                                        </p:tgtEl>
                                        <p:attrNameLst>
                                          <p:attrName>fillcolor</p:attrName>
                                        </p:attrNameLst>
                                      </p:cBhvr>
                                      <p:by>
                                        <p:hsl h="0" s="-12549" l="-25098"/>
                                      </p:by>
                                    </p:animClr>
                                    <p:animClr clrSpc="hsl" dir="cw">
                                      <p:cBhvr>
                                        <p:cTn id="26" dur="500" fill="hold"/>
                                        <p:tgtEl>
                                          <p:spTgt spid="62"/>
                                        </p:tgtEl>
                                        <p:attrNameLst>
                                          <p:attrName>stroke.color</p:attrName>
                                        </p:attrNameLst>
                                      </p:cBhvr>
                                      <p:by>
                                        <p:hsl h="0" s="-12549" l="-25098"/>
                                      </p:by>
                                    </p:animClr>
                                    <p:set>
                                      <p:cBhvr>
                                        <p:cTn id="27" dur="500" fill="hold"/>
                                        <p:tgtEl>
                                          <p:spTgt spid="62"/>
                                        </p:tgtEl>
                                        <p:attrNameLst>
                                          <p:attrName>fill.type</p:attrName>
                                        </p:attrNameLst>
                                      </p:cBhvr>
                                      <p:to>
                                        <p:strVal val="solid"/>
                                      </p:to>
                                    </p:set>
                                  </p:childTnLst>
                                </p:cTn>
                              </p:par>
                              <p:par>
                                <p:cTn id="28" presetID="24" presetClass="emph" presetSubtype="0" fill="hold" nodeType="withEffect">
                                  <p:stCondLst>
                                    <p:cond delay="0"/>
                                  </p:stCondLst>
                                  <p:childTnLst>
                                    <p:animClr clrSpc="hsl" dir="cw">
                                      <p:cBhvr override="childStyle">
                                        <p:cTn id="29" dur="500" fill="hold"/>
                                        <p:tgtEl>
                                          <p:spTgt spid="63"/>
                                        </p:tgtEl>
                                        <p:attrNameLst>
                                          <p:attrName>style.color</p:attrName>
                                        </p:attrNameLst>
                                      </p:cBhvr>
                                      <p:by>
                                        <p:hsl h="0" s="-12549" l="-25098"/>
                                      </p:by>
                                    </p:animClr>
                                    <p:animClr clrSpc="hsl" dir="cw">
                                      <p:cBhvr>
                                        <p:cTn id="30" dur="500" fill="hold"/>
                                        <p:tgtEl>
                                          <p:spTgt spid="63"/>
                                        </p:tgtEl>
                                        <p:attrNameLst>
                                          <p:attrName>fillcolor</p:attrName>
                                        </p:attrNameLst>
                                      </p:cBhvr>
                                      <p:by>
                                        <p:hsl h="0" s="-12549" l="-25098"/>
                                      </p:by>
                                    </p:animClr>
                                    <p:animClr clrSpc="hsl" dir="cw">
                                      <p:cBhvr>
                                        <p:cTn id="31" dur="500" fill="hold"/>
                                        <p:tgtEl>
                                          <p:spTgt spid="63"/>
                                        </p:tgtEl>
                                        <p:attrNameLst>
                                          <p:attrName>stroke.color</p:attrName>
                                        </p:attrNameLst>
                                      </p:cBhvr>
                                      <p:by>
                                        <p:hsl h="0" s="-12549" l="-25098"/>
                                      </p:by>
                                    </p:animClr>
                                    <p:set>
                                      <p:cBhvr>
                                        <p:cTn id="32" dur="500" fill="hold"/>
                                        <p:tgtEl>
                                          <p:spTgt spid="63"/>
                                        </p:tgtEl>
                                        <p:attrNameLst>
                                          <p:attrName>fill.type</p:attrName>
                                        </p:attrNameLst>
                                      </p:cBhvr>
                                      <p:to>
                                        <p:strVal val="solid"/>
                                      </p:to>
                                    </p:set>
                                  </p:childTnLst>
                                </p:cTn>
                              </p:par>
                              <p:par>
                                <p:cTn id="33" presetID="24" presetClass="emph" presetSubtype="0" fill="hold" nodeType="withEffect">
                                  <p:stCondLst>
                                    <p:cond delay="0"/>
                                  </p:stCondLst>
                                  <p:childTnLst>
                                    <p:animClr clrSpc="hsl" dir="cw">
                                      <p:cBhvr override="childStyle">
                                        <p:cTn id="34" dur="500" fill="hold"/>
                                        <p:tgtEl>
                                          <p:spTgt spid="66"/>
                                        </p:tgtEl>
                                        <p:attrNameLst>
                                          <p:attrName>style.color</p:attrName>
                                        </p:attrNameLst>
                                      </p:cBhvr>
                                      <p:by>
                                        <p:hsl h="0" s="-12549" l="-25098"/>
                                      </p:by>
                                    </p:animClr>
                                    <p:animClr clrSpc="hsl" dir="cw">
                                      <p:cBhvr>
                                        <p:cTn id="35" dur="500" fill="hold"/>
                                        <p:tgtEl>
                                          <p:spTgt spid="66"/>
                                        </p:tgtEl>
                                        <p:attrNameLst>
                                          <p:attrName>fillcolor</p:attrName>
                                        </p:attrNameLst>
                                      </p:cBhvr>
                                      <p:by>
                                        <p:hsl h="0" s="-12549" l="-25098"/>
                                      </p:by>
                                    </p:animClr>
                                    <p:animClr clrSpc="hsl" dir="cw">
                                      <p:cBhvr>
                                        <p:cTn id="36" dur="500" fill="hold"/>
                                        <p:tgtEl>
                                          <p:spTgt spid="66"/>
                                        </p:tgtEl>
                                        <p:attrNameLst>
                                          <p:attrName>stroke.color</p:attrName>
                                        </p:attrNameLst>
                                      </p:cBhvr>
                                      <p:by>
                                        <p:hsl h="0" s="-12549" l="-25098"/>
                                      </p:by>
                                    </p:animClr>
                                    <p:set>
                                      <p:cBhvr>
                                        <p:cTn id="37" dur="500" fill="hold"/>
                                        <p:tgtEl>
                                          <p:spTgt spid="6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pPr eaLnBrk="1" hangingPunct="1"/>
            <a:r>
              <a:rPr lang="en-US" dirty="0" smtClean="0">
                <a:solidFill>
                  <a:srgbClr val="BEAA64"/>
                </a:solidFill>
                <a:latin typeface="Times New Roman"/>
                <a:cs typeface="Times New Roman"/>
              </a:rPr>
              <a:t>Case Review Outcomes: </a:t>
            </a:r>
            <a:br>
              <a:rPr lang="en-US" dirty="0" smtClean="0">
                <a:solidFill>
                  <a:srgbClr val="BEAA64"/>
                </a:solidFill>
                <a:latin typeface="Times New Roman"/>
                <a:cs typeface="Times New Roman"/>
              </a:rPr>
            </a:br>
            <a:r>
              <a:rPr lang="en-US" dirty="0" smtClean="0">
                <a:solidFill>
                  <a:srgbClr val="BEAA64"/>
                </a:solidFill>
                <a:latin typeface="Times New Roman"/>
                <a:cs typeface="Times New Roman"/>
              </a:rPr>
              <a:t>Safety</a:t>
            </a:r>
          </a:p>
        </p:txBody>
      </p:sp>
      <p:sp>
        <p:nvSpPr>
          <p:cNvPr id="3" name="Content Placeholder 2"/>
          <p:cNvSpPr>
            <a:spLocks noGrp="1"/>
          </p:cNvSpPr>
          <p:nvPr>
            <p:ph idx="1"/>
          </p:nvPr>
        </p:nvSpPr>
        <p:spPr>
          <a:xfrm>
            <a:off x="457200" y="2133600"/>
            <a:ext cx="8229600" cy="3992563"/>
          </a:xfrm>
          <a:ln>
            <a:noFill/>
          </a:ln>
        </p:spPr>
        <p:txBody>
          <a:bodyPr>
            <a:noAutofit/>
          </a:bodyPr>
          <a:lstStyle/>
          <a:p>
            <a:pPr marL="682625" lvl="1" indent="-457200">
              <a:lnSpc>
                <a:spcPct val="110000"/>
              </a:lnSpc>
              <a:buFont typeface="Arial"/>
              <a:buChar char="•"/>
            </a:pPr>
            <a:r>
              <a:rPr lang="en-US" sz="2400" u="sng" dirty="0" smtClean="0">
                <a:solidFill>
                  <a:schemeClr val="bg1"/>
                </a:solidFill>
                <a:latin typeface="Times"/>
                <a:cs typeface="Times"/>
              </a:rPr>
              <a:t>Case Review Item </a:t>
            </a:r>
            <a:r>
              <a:rPr lang="en-US" sz="2400" u="sng" dirty="0">
                <a:solidFill>
                  <a:schemeClr val="bg1"/>
                </a:solidFill>
                <a:latin typeface="Times"/>
                <a:cs typeface="Times"/>
              </a:rPr>
              <a:t>1</a:t>
            </a:r>
            <a:r>
              <a:rPr lang="en-US" sz="2400" dirty="0">
                <a:solidFill>
                  <a:schemeClr val="bg1"/>
                </a:solidFill>
                <a:latin typeface="Times"/>
                <a:cs typeface="Times"/>
              </a:rPr>
              <a:t>: Timeliness of Initiating Investigations of Reports of Child </a:t>
            </a:r>
            <a:r>
              <a:rPr lang="en-US" sz="2400" dirty="0" smtClean="0">
                <a:solidFill>
                  <a:schemeClr val="bg1"/>
                </a:solidFill>
                <a:latin typeface="Times"/>
                <a:cs typeface="Times"/>
              </a:rPr>
              <a:t>Maltreatment</a:t>
            </a:r>
          </a:p>
          <a:p>
            <a:pPr marL="682625" lvl="1" indent="-457200">
              <a:lnSpc>
                <a:spcPct val="110000"/>
              </a:lnSpc>
              <a:buFont typeface="Arial"/>
              <a:buChar char="•"/>
            </a:pPr>
            <a:endParaRPr lang="en-US" sz="2400" dirty="0" smtClean="0">
              <a:solidFill>
                <a:schemeClr val="bg1"/>
              </a:solidFill>
              <a:latin typeface="Times"/>
              <a:cs typeface="Times"/>
            </a:endParaRPr>
          </a:p>
          <a:p>
            <a:pPr marL="682625" lvl="1" indent="-457200">
              <a:lnSpc>
                <a:spcPct val="110000"/>
              </a:lnSpc>
              <a:buFont typeface="Arial"/>
              <a:buChar char="•"/>
            </a:pPr>
            <a:r>
              <a:rPr lang="en-US" sz="2400" u="sng" dirty="0" smtClean="0">
                <a:solidFill>
                  <a:schemeClr val="bg1"/>
                </a:solidFill>
                <a:latin typeface="Times"/>
                <a:cs typeface="Times"/>
              </a:rPr>
              <a:t>Item </a:t>
            </a:r>
            <a:r>
              <a:rPr lang="en-US" sz="2400" u="sng" dirty="0">
                <a:solidFill>
                  <a:schemeClr val="bg1"/>
                </a:solidFill>
                <a:latin typeface="Times"/>
                <a:cs typeface="Times"/>
              </a:rPr>
              <a:t>2</a:t>
            </a:r>
            <a:r>
              <a:rPr lang="en-US" sz="2400" dirty="0">
                <a:solidFill>
                  <a:schemeClr val="bg1"/>
                </a:solidFill>
                <a:latin typeface="Times"/>
                <a:cs typeface="Times"/>
              </a:rPr>
              <a:t>: Services to Family to Protect Child(</a:t>
            </a:r>
            <a:r>
              <a:rPr lang="en-US" sz="2400" dirty="0" err="1">
                <a:solidFill>
                  <a:schemeClr val="bg1"/>
                </a:solidFill>
                <a:latin typeface="Times"/>
                <a:cs typeface="Times"/>
              </a:rPr>
              <a:t>ren</a:t>
            </a:r>
            <a:r>
              <a:rPr lang="en-US" sz="2400" dirty="0">
                <a:solidFill>
                  <a:schemeClr val="bg1"/>
                </a:solidFill>
                <a:latin typeface="Times"/>
                <a:cs typeface="Times"/>
              </a:rPr>
              <a:t>) in the Home and Prevent Removal or Re-Entry Into Foster </a:t>
            </a:r>
            <a:r>
              <a:rPr lang="en-US" sz="2400" dirty="0" smtClean="0">
                <a:solidFill>
                  <a:schemeClr val="bg1"/>
                </a:solidFill>
                <a:latin typeface="Times"/>
                <a:cs typeface="Times"/>
              </a:rPr>
              <a:t>Care</a:t>
            </a:r>
            <a:endParaRPr lang="en-US" sz="2400" dirty="0">
              <a:solidFill>
                <a:schemeClr val="bg1"/>
              </a:solidFill>
              <a:latin typeface="Times"/>
              <a:cs typeface="Times"/>
            </a:endParaRPr>
          </a:p>
          <a:p>
            <a:pPr marL="682625" lvl="1" indent="-457200">
              <a:lnSpc>
                <a:spcPct val="110000"/>
              </a:lnSpc>
              <a:buFont typeface="Arial"/>
              <a:buChar char="•"/>
            </a:pPr>
            <a:endParaRPr lang="en-US" sz="2400" u="sng" dirty="0" smtClean="0">
              <a:solidFill>
                <a:schemeClr val="bg1"/>
              </a:solidFill>
              <a:latin typeface="Times"/>
              <a:cs typeface="Times"/>
            </a:endParaRPr>
          </a:p>
          <a:p>
            <a:pPr marL="682625" lvl="1" indent="-457200">
              <a:lnSpc>
                <a:spcPct val="110000"/>
              </a:lnSpc>
              <a:buFont typeface="Arial"/>
              <a:buChar char="•"/>
            </a:pPr>
            <a:r>
              <a:rPr lang="en-US" sz="2400" u="sng" dirty="0" smtClean="0">
                <a:solidFill>
                  <a:schemeClr val="bg1"/>
                </a:solidFill>
                <a:latin typeface="Times"/>
                <a:cs typeface="Times"/>
              </a:rPr>
              <a:t>Item </a:t>
            </a:r>
            <a:r>
              <a:rPr lang="en-US" sz="2400" u="sng" dirty="0">
                <a:solidFill>
                  <a:schemeClr val="bg1"/>
                </a:solidFill>
                <a:latin typeface="Times"/>
                <a:cs typeface="Times"/>
              </a:rPr>
              <a:t>3</a:t>
            </a:r>
            <a:r>
              <a:rPr lang="en-US" sz="2400" dirty="0">
                <a:solidFill>
                  <a:schemeClr val="bg1"/>
                </a:solidFill>
                <a:latin typeface="Times"/>
                <a:cs typeface="Times"/>
              </a:rPr>
              <a:t>: Risk and Safety Assessment and </a:t>
            </a:r>
            <a:r>
              <a:rPr lang="en-US" sz="2400" dirty="0" smtClean="0">
                <a:solidFill>
                  <a:schemeClr val="bg1"/>
                </a:solidFill>
                <a:latin typeface="Times"/>
                <a:cs typeface="Times"/>
              </a:rPr>
              <a:t>Management</a:t>
            </a:r>
            <a:endParaRPr lang="en-US" sz="2400" dirty="0">
              <a:solidFill>
                <a:schemeClr val="bg1"/>
              </a:solidFill>
              <a:latin typeface="Times"/>
              <a:cs typeface="Times"/>
            </a:endParaRPr>
          </a:p>
        </p:txBody>
      </p:sp>
      <p:sp>
        <p:nvSpPr>
          <p:cNvPr id="2" name="Slide Number Placeholder 1"/>
          <p:cNvSpPr>
            <a:spLocks noGrp="1"/>
          </p:cNvSpPr>
          <p:nvPr>
            <p:ph type="sldNum" sz="quarter" idx="12"/>
          </p:nvPr>
        </p:nvSpPr>
        <p:spPr/>
        <p:txBody>
          <a:bodyPr/>
          <a:lstStyle/>
          <a:p>
            <a:pPr>
              <a:defRPr/>
            </a:pPr>
            <a:fld id="{69085D3B-0F38-4435-B2E1-BBB89093D85A}" type="slidenum">
              <a:rPr lang="en-US" smtClean="0"/>
              <a:pPr>
                <a:defRPr/>
              </a:pPr>
              <a:t>28</a:t>
            </a:fld>
            <a:endParaRPr lang="en-US"/>
          </a:p>
        </p:txBody>
      </p:sp>
    </p:spTree>
    <p:extLst>
      <p:ext uri="{BB962C8B-B14F-4D97-AF65-F5344CB8AC3E}">
        <p14:creationId xmlns:p14="http://schemas.microsoft.com/office/powerpoint/2010/main" val="6872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pPr eaLnBrk="1" hangingPunct="1"/>
            <a:r>
              <a:rPr lang="en-US" dirty="0" smtClean="0">
                <a:solidFill>
                  <a:srgbClr val="BEAA64"/>
                </a:solidFill>
                <a:latin typeface="Times New Roman"/>
                <a:cs typeface="Times New Roman"/>
              </a:rPr>
              <a:t>Outcomes: Permanency</a:t>
            </a:r>
          </a:p>
        </p:txBody>
      </p:sp>
      <p:sp>
        <p:nvSpPr>
          <p:cNvPr id="3" name="Content Placeholder 2"/>
          <p:cNvSpPr>
            <a:spLocks noGrp="1"/>
          </p:cNvSpPr>
          <p:nvPr>
            <p:ph idx="1"/>
          </p:nvPr>
        </p:nvSpPr>
        <p:spPr/>
        <p:txBody>
          <a:bodyPr>
            <a:noAutofit/>
          </a:bodyPr>
          <a:lstStyle/>
          <a:p>
            <a:pPr marL="282575" indent="-457200">
              <a:lnSpc>
                <a:spcPct val="110000"/>
              </a:lnSpc>
              <a:buFont typeface="Arial"/>
              <a:buChar char="•"/>
            </a:pPr>
            <a:r>
              <a:rPr lang="en-US" dirty="0" smtClean="0">
                <a:solidFill>
                  <a:schemeClr val="bg1"/>
                </a:solidFill>
                <a:latin typeface="Times"/>
                <a:cs typeface="Times"/>
              </a:rPr>
              <a:t>Children have permanency and stability in their living arrangements.</a:t>
            </a:r>
          </a:p>
          <a:p>
            <a:pPr marL="282575" indent="-457200">
              <a:lnSpc>
                <a:spcPct val="110000"/>
              </a:lnSpc>
              <a:buFont typeface="Arial"/>
              <a:buChar char="•"/>
            </a:pPr>
            <a:endParaRPr lang="en-US" dirty="0" smtClean="0">
              <a:solidFill>
                <a:schemeClr val="bg1"/>
              </a:solidFill>
              <a:latin typeface="Times"/>
              <a:cs typeface="Times"/>
            </a:endParaRPr>
          </a:p>
          <a:p>
            <a:pPr marL="282575" indent="-457200">
              <a:lnSpc>
                <a:spcPct val="110000"/>
              </a:lnSpc>
              <a:buFont typeface="Arial"/>
              <a:buChar char="•"/>
            </a:pPr>
            <a:r>
              <a:rPr lang="en-US" dirty="0" smtClean="0">
                <a:solidFill>
                  <a:schemeClr val="bg1"/>
                </a:solidFill>
                <a:latin typeface="Times"/>
                <a:cs typeface="Times"/>
              </a:rPr>
              <a:t>The continuity of family relationships and connections is preserved for children.</a:t>
            </a:r>
          </a:p>
        </p:txBody>
      </p:sp>
      <p:sp>
        <p:nvSpPr>
          <p:cNvPr id="2" name="Slide Number Placeholder 1"/>
          <p:cNvSpPr>
            <a:spLocks noGrp="1"/>
          </p:cNvSpPr>
          <p:nvPr>
            <p:ph type="sldNum" sz="quarter" idx="12"/>
          </p:nvPr>
        </p:nvSpPr>
        <p:spPr/>
        <p:txBody>
          <a:bodyPr/>
          <a:lstStyle/>
          <a:p>
            <a:pPr>
              <a:defRPr/>
            </a:pPr>
            <a:fld id="{69085D3B-0F38-4435-B2E1-BBB89093D85A}" type="slidenum">
              <a:rPr lang="en-US" smtClean="0"/>
              <a:pPr>
                <a:defRPr/>
              </a:pPr>
              <a:t>29</a:t>
            </a:fld>
            <a:endParaRPr lang="en-US"/>
          </a:p>
        </p:txBody>
      </p:sp>
    </p:spTree>
    <p:extLst>
      <p:ext uri="{BB962C8B-B14F-4D97-AF65-F5344CB8AC3E}">
        <p14:creationId xmlns:p14="http://schemas.microsoft.com/office/powerpoint/2010/main" val="2494981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en-US" sz="4400" dirty="0" smtClean="0">
                <a:solidFill>
                  <a:srgbClr val="BEAA64"/>
                </a:solidFill>
                <a:latin typeface="Times New Roman"/>
                <a:cs typeface="Times New Roman"/>
              </a:rPr>
              <a:t>importance &amp; </a:t>
            </a:r>
            <a:br>
              <a:rPr lang="en-US" sz="4400" dirty="0" smtClean="0">
                <a:solidFill>
                  <a:srgbClr val="BEAA64"/>
                </a:solidFill>
                <a:latin typeface="Times New Roman"/>
                <a:cs typeface="Times New Roman"/>
              </a:rPr>
            </a:br>
            <a:r>
              <a:rPr lang="en-US" sz="4400" dirty="0" smtClean="0">
                <a:solidFill>
                  <a:srgbClr val="BEAA64"/>
                </a:solidFill>
                <a:latin typeface="Times New Roman"/>
                <a:cs typeface="Times New Roman"/>
              </a:rPr>
              <a:t>Uses of Data</a:t>
            </a:r>
            <a:endParaRPr lang="en-US" sz="4400"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3</a:t>
            </a:fld>
            <a:endParaRPr lang="en-US"/>
          </a:p>
        </p:txBody>
      </p:sp>
    </p:spTree>
    <p:extLst>
      <p:ext uri="{BB962C8B-B14F-4D97-AF65-F5344CB8AC3E}">
        <p14:creationId xmlns:p14="http://schemas.microsoft.com/office/powerpoint/2010/main" val="7153573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marL="457200" lvl="1"/>
            <a:r>
              <a:rPr lang="en-US" dirty="0" smtClean="0">
                <a:solidFill>
                  <a:srgbClr val="BEAA64"/>
                </a:solidFill>
                <a:latin typeface="Times New Roman"/>
                <a:cs typeface="Times New Roman"/>
              </a:rPr>
              <a:t>P1</a:t>
            </a:r>
            <a:r>
              <a:rPr lang="en-US" dirty="0">
                <a:solidFill>
                  <a:srgbClr val="BEAA64"/>
                </a:solidFill>
                <a:latin typeface="Times New Roman"/>
                <a:cs typeface="Times New Roman"/>
              </a:rPr>
              <a:t>: Permanency in 12 months for children entering foster </a:t>
            </a:r>
            <a:r>
              <a:rPr lang="en-US" dirty="0" smtClean="0">
                <a:solidFill>
                  <a:srgbClr val="BEAA64"/>
                </a:solidFill>
                <a:latin typeface="Times New Roman"/>
                <a:cs typeface="Times New Roman"/>
              </a:rPr>
              <a:t>care*</a:t>
            </a:r>
            <a:endParaRPr lang="en-US" dirty="0">
              <a:solidFill>
                <a:srgbClr val="BEAA64"/>
              </a:solidFill>
              <a:latin typeface="Times New Roman"/>
              <a:cs typeface="Times New Roman"/>
            </a:endParaRPr>
          </a:p>
        </p:txBody>
      </p:sp>
      <p:sp>
        <p:nvSpPr>
          <p:cNvPr id="51" name="Rectangle 50"/>
          <p:cNvSpPr/>
          <p:nvPr/>
        </p:nvSpPr>
        <p:spPr>
          <a:xfrm>
            <a:off x="1676400" y="1981200"/>
            <a:ext cx="1737360" cy="4495800"/>
          </a:xfrm>
          <a:prstGeom prst="rect">
            <a:avLst/>
          </a:prstGeom>
          <a:solidFill>
            <a:schemeClr val="accent1">
              <a:lumMod val="40000"/>
              <a:lumOff val="60000"/>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2" name="Straight Connector 51"/>
          <p:cNvCxnSpPr/>
          <p:nvPr/>
        </p:nvCxnSpPr>
        <p:spPr>
          <a:xfrm>
            <a:off x="16764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1309324" y="1600200"/>
            <a:ext cx="774571" cy="369332"/>
          </a:xfrm>
          <a:prstGeom prst="rect">
            <a:avLst/>
          </a:prstGeom>
          <a:noFill/>
        </p:spPr>
        <p:txBody>
          <a:bodyPr wrap="none" rtlCol="0">
            <a:spAutoFit/>
          </a:bodyPr>
          <a:lstStyle/>
          <a:p>
            <a:pPr algn="ctr"/>
            <a:r>
              <a:rPr lang="en-US" dirty="0" smtClean="0">
                <a:solidFill>
                  <a:schemeClr val="bg1"/>
                </a:solidFill>
                <a:latin typeface="Times New Roman"/>
                <a:cs typeface="Times New Roman"/>
              </a:rPr>
              <a:t>1/1/18</a:t>
            </a:r>
            <a:endParaRPr lang="en-US" dirty="0">
              <a:solidFill>
                <a:schemeClr val="bg1"/>
              </a:solidFill>
              <a:latin typeface="Times New Roman"/>
              <a:cs typeface="Times New Roman"/>
            </a:endParaRPr>
          </a:p>
        </p:txBody>
      </p:sp>
      <p:cxnSp>
        <p:nvCxnSpPr>
          <p:cNvPr id="54" name="Straight Connector 53"/>
          <p:cNvCxnSpPr/>
          <p:nvPr/>
        </p:nvCxnSpPr>
        <p:spPr>
          <a:xfrm>
            <a:off x="3420618"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2928021" y="1600200"/>
            <a:ext cx="1005404" cy="369332"/>
          </a:xfrm>
          <a:prstGeom prst="rect">
            <a:avLst/>
          </a:prstGeom>
          <a:noFill/>
        </p:spPr>
        <p:txBody>
          <a:bodyPr wrap="none" rtlCol="0">
            <a:spAutoFit/>
          </a:bodyPr>
          <a:lstStyle/>
          <a:p>
            <a:pPr algn="ctr"/>
            <a:r>
              <a:rPr lang="en-US" dirty="0" smtClean="0">
                <a:solidFill>
                  <a:srgbClr val="FFFFFF"/>
                </a:solidFill>
                <a:latin typeface="Times New Roman"/>
                <a:cs typeface="Times New Roman"/>
              </a:rPr>
              <a:t>12/31/18</a:t>
            </a:r>
            <a:endParaRPr lang="en-US" dirty="0">
              <a:solidFill>
                <a:srgbClr val="FFFFFF"/>
              </a:solidFill>
              <a:latin typeface="Times New Roman"/>
              <a:cs typeface="Times New Roman"/>
            </a:endParaRPr>
          </a:p>
        </p:txBody>
      </p:sp>
      <p:cxnSp>
        <p:nvCxnSpPr>
          <p:cNvPr id="58" name="Straight Connector 57"/>
          <p:cNvCxnSpPr/>
          <p:nvPr/>
        </p:nvCxnSpPr>
        <p:spPr>
          <a:xfrm>
            <a:off x="1539240" y="2286000"/>
            <a:ext cx="914400" cy="0"/>
          </a:xfrm>
          <a:prstGeom prst="line">
            <a:avLst/>
          </a:prstGeom>
          <a:ln w="57150">
            <a:solidFill>
              <a:srgbClr val="FFFFFF"/>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59" name="Straight Connector 58"/>
          <p:cNvCxnSpPr/>
          <p:nvPr/>
        </p:nvCxnSpPr>
        <p:spPr>
          <a:xfrm>
            <a:off x="2514600" y="2717800"/>
            <a:ext cx="347472" cy="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0" name="Straight Connector 59"/>
          <p:cNvCxnSpPr/>
          <p:nvPr/>
        </p:nvCxnSpPr>
        <p:spPr>
          <a:xfrm>
            <a:off x="1356360" y="4013200"/>
            <a:ext cx="548640" cy="0"/>
          </a:xfrm>
          <a:prstGeom prst="line">
            <a:avLst/>
          </a:prstGeom>
          <a:ln w="57150">
            <a:solidFill>
              <a:srgbClr val="FFFFFF"/>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1" name="Straight Connector 60"/>
          <p:cNvCxnSpPr/>
          <p:nvPr/>
        </p:nvCxnSpPr>
        <p:spPr>
          <a:xfrm>
            <a:off x="1539240" y="5740400"/>
            <a:ext cx="365760" cy="0"/>
          </a:xfrm>
          <a:prstGeom prst="line">
            <a:avLst/>
          </a:prstGeom>
          <a:ln w="57150">
            <a:solidFill>
              <a:srgbClr val="FFFFFF"/>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2" name="Straight Connector 61"/>
          <p:cNvCxnSpPr/>
          <p:nvPr/>
        </p:nvCxnSpPr>
        <p:spPr>
          <a:xfrm>
            <a:off x="2087880" y="3581400"/>
            <a:ext cx="1188720" cy="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3" name="Straight Connector 62"/>
          <p:cNvCxnSpPr/>
          <p:nvPr/>
        </p:nvCxnSpPr>
        <p:spPr>
          <a:xfrm>
            <a:off x="3328624" y="4876800"/>
            <a:ext cx="576072" cy="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4" name="Straight Connector 63"/>
          <p:cNvCxnSpPr/>
          <p:nvPr/>
        </p:nvCxnSpPr>
        <p:spPr>
          <a:xfrm>
            <a:off x="2133600" y="5308600"/>
            <a:ext cx="228600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5" name="Straight Connector 64"/>
          <p:cNvCxnSpPr/>
          <p:nvPr/>
        </p:nvCxnSpPr>
        <p:spPr>
          <a:xfrm flipV="1">
            <a:off x="807720" y="3124200"/>
            <a:ext cx="2468880" cy="25400"/>
          </a:xfrm>
          <a:prstGeom prst="line">
            <a:avLst/>
          </a:prstGeom>
          <a:ln w="57150">
            <a:solidFill>
              <a:srgbClr val="FFFFFF"/>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6" name="Straight Connector 65"/>
          <p:cNvCxnSpPr/>
          <p:nvPr/>
        </p:nvCxnSpPr>
        <p:spPr>
          <a:xfrm>
            <a:off x="2562995" y="6172200"/>
            <a:ext cx="1005840" cy="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7" name="Straight Connector 66"/>
          <p:cNvCxnSpPr/>
          <p:nvPr/>
        </p:nvCxnSpPr>
        <p:spPr>
          <a:xfrm flipV="1">
            <a:off x="2590800" y="4419600"/>
            <a:ext cx="2743200" cy="25400"/>
          </a:xfrm>
          <a:prstGeom prst="line">
            <a:avLst/>
          </a:prstGeom>
          <a:ln w="57150">
            <a:solidFill>
              <a:schemeClr val="bg1"/>
            </a:solidFill>
            <a:headEnd type="oval" w="sm" len="sm"/>
            <a:tailEnd type="none" w="sm" len="sm"/>
          </a:ln>
          <a:effectLst/>
        </p:spPr>
        <p:style>
          <a:lnRef idx="2">
            <a:schemeClr val="accent2"/>
          </a:lnRef>
          <a:fillRef idx="0">
            <a:schemeClr val="accent2"/>
          </a:fillRef>
          <a:effectRef idx="1">
            <a:schemeClr val="accent2"/>
          </a:effectRef>
          <a:fontRef idx="minor">
            <a:schemeClr val="tx1"/>
          </a:fontRef>
        </p:style>
      </p:cxnSp>
      <p:cxnSp>
        <p:nvCxnSpPr>
          <p:cNvPr id="68" name="Straight Connector 67"/>
          <p:cNvCxnSpPr/>
          <p:nvPr/>
        </p:nvCxnSpPr>
        <p:spPr>
          <a:xfrm>
            <a:off x="5164836"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4662134" y="1600200"/>
            <a:ext cx="1005404" cy="369332"/>
          </a:xfrm>
          <a:prstGeom prst="rect">
            <a:avLst/>
          </a:prstGeom>
          <a:noFill/>
        </p:spPr>
        <p:txBody>
          <a:bodyPr wrap="none" rtlCol="0">
            <a:spAutoFit/>
          </a:bodyPr>
          <a:lstStyle/>
          <a:p>
            <a:pPr algn="ctr"/>
            <a:r>
              <a:rPr lang="en-US" dirty="0" smtClean="0">
                <a:solidFill>
                  <a:srgbClr val="FFFFFF"/>
                </a:solidFill>
                <a:latin typeface="Times New Roman"/>
                <a:cs typeface="Times New Roman"/>
              </a:rPr>
              <a:t>12/31/19</a:t>
            </a:r>
            <a:endParaRPr lang="en-US" dirty="0">
              <a:solidFill>
                <a:srgbClr val="FFFFFF"/>
              </a:solidFill>
              <a:latin typeface="Times New Roman"/>
              <a:cs typeface="Times New Roman"/>
            </a:endParaRPr>
          </a:p>
        </p:txBody>
      </p:sp>
      <p:sp>
        <p:nvSpPr>
          <p:cNvPr id="90" name="TextBox 89"/>
          <p:cNvSpPr txBox="1"/>
          <p:nvPr/>
        </p:nvSpPr>
        <p:spPr>
          <a:xfrm>
            <a:off x="5730240" y="1969532"/>
            <a:ext cx="2651760" cy="3477875"/>
          </a:xfrm>
          <a:prstGeom prst="rect">
            <a:avLst/>
          </a:prstGeom>
          <a:noFill/>
        </p:spPr>
        <p:txBody>
          <a:bodyPr wrap="square" rtlCol="0">
            <a:spAutoFit/>
          </a:bodyPr>
          <a:lstStyle/>
          <a:p>
            <a:r>
              <a:rPr lang="en-US" sz="2000" dirty="0" smtClean="0">
                <a:solidFill>
                  <a:srgbClr val="FFFFFF"/>
                </a:solidFill>
                <a:latin typeface="Times New Roman"/>
                <a:cs typeface="Times New Roman"/>
              </a:rPr>
              <a:t>Children entering care during the year: </a:t>
            </a:r>
            <a:r>
              <a:rPr lang="en-US" sz="2000" b="1" dirty="0">
                <a:solidFill>
                  <a:srgbClr val="BEAA64"/>
                </a:solidFill>
                <a:latin typeface="Times New Roman"/>
                <a:cs typeface="Times New Roman"/>
              </a:rPr>
              <a:t>6</a:t>
            </a:r>
            <a:endParaRPr lang="en-US" sz="2000" b="1" dirty="0" smtClean="0">
              <a:solidFill>
                <a:srgbClr val="BEAA64"/>
              </a:solidFill>
              <a:latin typeface="Times New Roman"/>
              <a:cs typeface="Times New Roman"/>
            </a:endParaRPr>
          </a:p>
          <a:p>
            <a:endParaRPr lang="en-US" sz="2000" dirty="0" smtClean="0">
              <a:latin typeface="Times New Roman"/>
              <a:cs typeface="Times New Roman"/>
            </a:endParaRPr>
          </a:p>
          <a:p>
            <a:r>
              <a:rPr lang="en-US" sz="2000" dirty="0" smtClean="0">
                <a:solidFill>
                  <a:srgbClr val="FFFFFF"/>
                </a:solidFill>
                <a:latin typeface="Times New Roman"/>
                <a:cs typeface="Times New Roman"/>
              </a:rPr>
              <a:t>Children achieving permanency within 12 months: </a:t>
            </a:r>
            <a:r>
              <a:rPr lang="en-US" sz="2000" b="1" dirty="0" smtClean="0">
                <a:solidFill>
                  <a:srgbClr val="BEAA64"/>
                </a:solidFill>
                <a:latin typeface="Times New Roman"/>
                <a:cs typeface="Times New Roman"/>
              </a:rPr>
              <a:t>4</a:t>
            </a:r>
          </a:p>
          <a:p>
            <a:endParaRPr lang="en-US" sz="2000" dirty="0" smtClean="0">
              <a:latin typeface="Times New Roman"/>
              <a:cs typeface="Times New Roman"/>
            </a:endParaRPr>
          </a:p>
          <a:p>
            <a:r>
              <a:rPr lang="en-US" sz="2000" dirty="0" smtClean="0">
                <a:solidFill>
                  <a:srgbClr val="FFFFFF"/>
                </a:solidFill>
                <a:latin typeface="Times New Roman"/>
                <a:cs typeface="Times New Roman"/>
              </a:rPr>
              <a:t>Performance (P1): </a:t>
            </a:r>
            <a:r>
              <a:rPr lang="en-US" sz="2000" b="1" dirty="0" smtClean="0">
                <a:solidFill>
                  <a:srgbClr val="BEAA64"/>
                </a:solidFill>
                <a:latin typeface="Times New Roman"/>
                <a:cs typeface="Times New Roman"/>
              </a:rPr>
              <a:t>67%</a:t>
            </a:r>
            <a:endParaRPr lang="en-US" sz="2000" dirty="0" smtClean="0">
              <a:solidFill>
                <a:srgbClr val="BEAA64"/>
              </a:solidFill>
              <a:latin typeface="Times New Roman"/>
              <a:cs typeface="Times New Roman"/>
            </a:endParaRPr>
          </a:p>
          <a:p>
            <a:endParaRPr lang="en-US" sz="2000" b="1" dirty="0">
              <a:solidFill>
                <a:schemeClr val="accent6">
                  <a:lumMod val="75000"/>
                </a:schemeClr>
              </a:solidFill>
              <a:latin typeface="Times New Roman"/>
              <a:cs typeface="Times New Roman"/>
            </a:endParaRPr>
          </a:p>
          <a:p>
            <a:r>
              <a:rPr lang="en-US" sz="2000" dirty="0" smtClean="0">
                <a:solidFill>
                  <a:schemeClr val="bg1"/>
                </a:solidFill>
                <a:latin typeface="Times New Roman"/>
                <a:cs typeface="Times New Roman"/>
              </a:rPr>
              <a:t>National Standard: </a:t>
            </a:r>
            <a:r>
              <a:rPr lang="en-US" sz="2000" b="1" dirty="0" smtClean="0">
                <a:solidFill>
                  <a:srgbClr val="BEAA64"/>
                </a:solidFill>
                <a:latin typeface="Times New Roman"/>
                <a:cs typeface="Times New Roman"/>
              </a:rPr>
              <a:t>&gt;=40.5%</a:t>
            </a:r>
          </a:p>
        </p:txBody>
      </p:sp>
      <p:sp>
        <p:nvSpPr>
          <p:cNvPr id="3" name="Slide Number Placeholder 2"/>
          <p:cNvSpPr>
            <a:spLocks noGrp="1"/>
          </p:cNvSpPr>
          <p:nvPr>
            <p:ph type="sldNum" sz="quarter" idx="12"/>
          </p:nvPr>
        </p:nvSpPr>
        <p:spPr/>
        <p:txBody>
          <a:bodyPr/>
          <a:lstStyle/>
          <a:p>
            <a:pPr>
              <a:defRPr/>
            </a:pPr>
            <a:fld id="{DE71517C-C525-4681-9E79-4D739AD31C6D}" type="slidenum">
              <a:rPr lang="en-US" smtClean="0"/>
              <a:pPr>
                <a:defRPr/>
              </a:pPr>
              <a:t>30</a:t>
            </a:fld>
            <a:endParaRPr lang="en-US"/>
          </a:p>
        </p:txBody>
      </p:sp>
    </p:spTree>
    <p:extLst>
      <p:ext uri="{BB962C8B-B14F-4D97-AF65-F5344CB8AC3E}">
        <p14:creationId xmlns:p14="http://schemas.microsoft.com/office/powerpoint/2010/main" val="2252215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90">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8"/>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6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8" presetClass="emph" presetSubtype="0" fill="hold" nodeType="clickEffect">
                                  <p:stCondLst>
                                    <p:cond delay="0"/>
                                  </p:stCondLst>
                                  <p:iterate type="lt">
                                    <p:tmPct val="4000"/>
                                  </p:iterate>
                                  <p:childTnLst>
                                    <p:set>
                                      <p:cBhvr override="childStyle">
                                        <p:cTn id="20" dur="500" fill="hold"/>
                                        <p:tgtEl>
                                          <p:spTgt spid="90">
                                            <p:txEl>
                                              <p:pRg st="2" end="2"/>
                                            </p:txEl>
                                          </p:spTgt>
                                        </p:tgtEl>
                                        <p:attrNameLst>
                                          <p:attrName>style.textDecorationUnderline</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24" presetClass="emph" presetSubtype="0" fill="hold" nodeType="clickEffect">
                                  <p:stCondLst>
                                    <p:cond delay="0"/>
                                  </p:stCondLst>
                                  <p:childTnLst>
                                    <p:animClr clrSpc="hsl" dir="cw">
                                      <p:cBhvr override="childStyle">
                                        <p:cTn id="24" dur="500" fill="hold"/>
                                        <p:tgtEl>
                                          <p:spTgt spid="59"/>
                                        </p:tgtEl>
                                        <p:attrNameLst>
                                          <p:attrName>style.color</p:attrName>
                                        </p:attrNameLst>
                                      </p:cBhvr>
                                      <p:by>
                                        <p:hsl h="0" s="-12549" l="-25098"/>
                                      </p:by>
                                    </p:animClr>
                                    <p:animClr clrSpc="hsl" dir="cw">
                                      <p:cBhvr>
                                        <p:cTn id="25" dur="500" fill="hold"/>
                                        <p:tgtEl>
                                          <p:spTgt spid="59"/>
                                        </p:tgtEl>
                                        <p:attrNameLst>
                                          <p:attrName>fillcolor</p:attrName>
                                        </p:attrNameLst>
                                      </p:cBhvr>
                                      <p:by>
                                        <p:hsl h="0" s="-12549" l="-25098"/>
                                      </p:by>
                                    </p:animClr>
                                    <p:animClr clrSpc="hsl" dir="cw">
                                      <p:cBhvr>
                                        <p:cTn id="26" dur="500" fill="hold"/>
                                        <p:tgtEl>
                                          <p:spTgt spid="59"/>
                                        </p:tgtEl>
                                        <p:attrNameLst>
                                          <p:attrName>stroke.color</p:attrName>
                                        </p:attrNameLst>
                                      </p:cBhvr>
                                      <p:by>
                                        <p:hsl h="0" s="-12549" l="-25098"/>
                                      </p:by>
                                    </p:animClr>
                                    <p:set>
                                      <p:cBhvr>
                                        <p:cTn id="27" dur="500" fill="hold"/>
                                        <p:tgtEl>
                                          <p:spTgt spid="59"/>
                                        </p:tgtEl>
                                        <p:attrNameLst>
                                          <p:attrName>fill.type</p:attrName>
                                        </p:attrNameLst>
                                      </p:cBhvr>
                                      <p:to>
                                        <p:strVal val="solid"/>
                                      </p:to>
                                    </p:set>
                                  </p:childTnLst>
                                </p:cTn>
                              </p:par>
                              <p:par>
                                <p:cTn id="28" presetID="24" presetClass="emph" presetSubtype="0" fill="hold" nodeType="withEffect">
                                  <p:stCondLst>
                                    <p:cond delay="0"/>
                                  </p:stCondLst>
                                  <p:childTnLst>
                                    <p:animClr clrSpc="hsl" dir="cw">
                                      <p:cBhvr override="childStyle">
                                        <p:cTn id="29" dur="500" fill="hold"/>
                                        <p:tgtEl>
                                          <p:spTgt spid="62"/>
                                        </p:tgtEl>
                                        <p:attrNameLst>
                                          <p:attrName>style.color</p:attrName>
                                        </p:attrNameLst>
                                      </p:cBhvr>
                                      <p:by>
                                        <p:hsl h="0" s="-12549" l="-25098"/>
                                      </p:by>
                                    </p:animClr>
                                    <p:animClr clrSpc="hsl" dir="cw">
                                      <p:cBhvr>
                                        <p:cTn id="30" dur="500" fill="hold"/>
                                        <p:tgtEl>
                                          <p:spTgt spid="62"/>
                                        </p:tgtEl>
                                        <p:attrNameLst>
                                          <p:attrName>fillcolor</p:attrName>
                                        </p:attrNameLst>
                                      </p:cBhvr>
                                      <p:by>
                                        <p:hsl h="0" s="-12549" l="-25098"/>
                                      </p:by>
                                    </p:animClr>
                                    <p:animClr clrSpc="hsl" dir="cw">
                                      <p:cBhvr>
                                        <p:cTn id="31" dur="500" fill="hold"/>
                                        <p:tgtEl>
                                          <p:spTgt spid="62"/>
                                        </p:tgtEl>
                                        <p:attrNameLst>
                                          <p:attrName>stroke.color</p:attrName>
                                        </p:attrNameLst>
                                      </p:cBhvr>
                                      <p:by>
                                        <p:hsl h="0" s="-12549" l="-25098"/>
                                      </p:by>
                                    </p:animClr>
                                    <p:set>
                                      <p:cBhvr>
                                        <p:cTn id="32" dur="500" fill="hold"/>
                                        <p:tgtEl>
                                          <p:spTgt spid="62"/>
                                        </p:tgtEl>
                                        <p:attrNameLst>
                                          <p:attrName>fill.type</p:attrName>
                                        </p:attrNameLst>
                                      </p:cBhvr>
                                      <p:to>
                                        <p:strVal val="solid"/>
                                      </p:to>
                                    </p:set>
                                  </p:childTnLst>
                                </p:cTn>
                              </p:par>
                              <p:par>
                                <p:cTn id="33" presetID="24" presetClass="emph" presetSubtype="0" fill="hold" nodeType="withEffect">
                                  <p:stCondLst>
                                    <p:cond delay="0"/>
                                  </p:stCondLst>
                                  <p:childTnLst>
                                    <p:animClr clrSpc="hsl" dir="cw">
                                      <p:cBhvr override="childStyle">
                                        <p:cTn id="34" dur="500" fill="hold"/>
                                        <p:tgtEl>
                                          <p:spTgt spid="63"/>
                                        </p:tgtEl>
                                        <p:attrNameLst>
                                          <p:attrName>style.color</p:attrName>
                                        </p:attrNameLst>
                                      </p:cBhvr>
                                      <p:by>
                                        <p:hsl h="0" s="-12549" l="-25098"/>
                                      </p:by>
                                    </p:animClr>
                                    <p:animClr clrSpc="hsl" dir="cw">
                                      <p:cBhvr>
                                        <p:cTn id="35" dur="500" fill="hold"/>
                                        <p:tgtEl>
                                          <p:spTgt spid="63"/>
                                        </p:tgtEl>
                                        <p:attrNameLst>
                                          <p:attrName>fillcolor</p:attrName>
                                        </p:attrNameLst>
                                      </p:cBhvr>
                                      <p:by>
                                        <p:hsl h="0" s="-12549" l="-25098"/>
                                      </p:by>
                                    </p:animClr>
                                    <p:animClr clrSpc="hsl" dir="cw">
                                      <p:cBhvr>
                                        <p:cTn id="36" dur="500" fill="hold"/>
                                        <p:tgtEl>
                                          <p:spTgt spid="63"/>
                                        </p:tgtEl>
                                        <p:attrNameLst>
                                          <p:attrName>stroke.color</p:attrName>
                                        </p:attrNameLst>
                                      </p:cBhvr>
                                      <p:by>
                                        <p:hsl h="0" s="-12549" l="-25098"/>
                                      </p:by>
                                    </p:animClr>
                                    <p:set>
                                      <p:cBhvr>
                                        <p:cTn id="37" dur="500" fill="hold"/>
                                        <p:tgtEl>
                                          <p:spTgt spid="63"/>
                                        </p:tgtEl>
                                        <p:attrNameLst>
                                          <p:attrName>fill.type</p:attrName>
                                        </p:attrNameLst>
                                      </p:cBhvr>
                                      <p:to>
                                        <p:strVal val="solid"/>
                                      </p:to>
                                    </p:set>
                                  </p:childTnLst>
                                </p:cTn>
                              </p:par>
                              <p:par>
                                <p:cTn id="38" presetID="24" presetClass="emph" presetSubtype="0" fill="hold" nodeType="withEffect">
                                  <p:stCondLst>
                                    <p:cond delay="0"/>
                                  </p:stCondLst>
                                  <p:childTnLst>
                                    <p:animClr clrSpc="hsl" dir="cw">
                                      <p:cBhvr override="childStyle">
                                        <p:cTn id="39" dur="500" fill="hold"/>
                                        <p:tgtEl>
                                          <p:spTgt spid="66"/>
                                        </p:tgtEl>
                                        <p:attrNameLst>
                                          <p:attrName>style.color</p:attrName>
                                        </p:attrNameLst>
                                      </p:cBhvr>
                                      <p:by>
                                        <p:hsl h="0" s="-12549" l="-25098"/>
                                      </p:by>
                                    </p:animClr>
                                    <p:animClr clrSpc="hsl" dir="cw">
                                      <p:cBhvr>
                                        <p:cTn id="40" dur="500" fill="hold"/>
                                        <p:tgtEl>
                                          <p:spTgt spid="66"/>
                                        </p:tgtEl>
                                        <p:attrNameLst>
                                          <p:attrName>fillcolor</p:attrName>
                                        </p:attrNameLst>
                                      </p:cBhvr>
                                      <p:by>
                                        <p:hsl h="0" s="-12549" l="-25098"/>
                                      </p:by>
                                    </p:animClr>
                                    <p:animClr clrSpc="hsl" dir="cw">
                                      <p:cBhvr>
                                        <p:cTn id="41" dur="500" fill="hold"/>
                                        <p:tgtEl>
                                          <p:spTgt spid="66"/>
                                        </p:tgtEl>
                                        <p:attrNameLst>
                                          <p:attrName>stroke.color</p:attrName>
                                        </p:attrNameLst>
                                      </p:cBhvr>
                                      <p:by>
                                        <p:hsl h="0" s="-12549" l="-25098"/>
                                      </p:by>
                                    </p:animClr>
                                    <p:set>
                                      <p:cBhvr>
                                        <p:cTn id="42" dur="500" fill="hold"/>
                                        <p:tgtEl>
                                          <p:spTgt spid="6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E71517C-C525-4681-9E79-4D739AD31C6D}" type="slidenum">
              <a:rPr lang="en-US" smtClean="0"/>
              <a:pPr>
                <a:defRPr/>
              </a:pPr>
              <a:t>31</a:t>
            </a:fld>
            <a:endParaRPr lang="en-US"/>
          </a:p>
        </p:txBody>
      </p:sp>
      <p:graphicFrame>
        <p:nvGraphicFramePr>
          <p:cNvPr id="7" name="Chart 6">
            <a:extLst>
              <a:ext uri="{FF2B5EF4-FFF2-40B4-BE49-F238E27FC236}">
                <a16:creationId xmlns:a16="http://schemas.microsoft.com/office/drawing/2014/main" id="{00000000-0008-0000-1500-000002000000}"/>
              </a:ext>
            </a:extLst>
          </p:cNvPr>
          <p:cNvGraphicFramePr>
            <a:graphicFrameLocks noGrp="1"/>
          </p:cNvGraphicFramePr>
          <p:nvPr>
            <p:extLst>
              <p:ext uri="{D42A27DB-BD31-4B8C-83A1-F6EECF244321}">
                <p14:modId xmlns:p14="http://schemas.microsoft.com/office/powerpoint/2010/main" val="2874656916"/>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02287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457200" lvl="1" indent="0"/>
            <a:r>
              <a:rPr lang="en-US" dirty="0">
                <a:solidFill>
                  <a:srgbClr val="BEAA64"/>
                </a:solidFill>
                <a:latin typeface="Times New Roman"/>
                <a:cs typeface="Times New Roman"/>
              </a:rPr>
              <a:t>P2: Permanency in 12 months for children in care for 12-23 months</a:t>
            </a:r>
          </a:p>
        </p:txBody>
      </p:sp>
      <p:sp>
        <p:nvSpPr>
          <p:cNvPr id="51" name="Rectangle 50"/>
          <p:cNvSpPr/>
          <p:nvPr/>
        </p:nvSpPr>
        <p:spPr>
          <a:xfrm>
            <a:off x="2667000" y="1981200"/>
            <a:ext cx="914400" cy="4495800"/>
          </a:xfrm>
          <a:prstGeom prst="rect">
            <a:avLst/>
          </a:prstGeom>
          <a:solidFill>
            <a:schemeClr val="accent1">
              <a:lumMod val="40000"/>
              <a:lumOff val="60000"/>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2" name="Straight Connector 51"/>
          <p:cNvCxnSpPr/>
          <p:nvPr/>
        </p:nvCxnSpPr>
        <p:spPr>
          <a:xfrm>
            <a:off x="2667000" y="1981200"/>
            <a:ext cx="0" cy="449580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2286012" y="1600200"/>
            <a:ext cx="774571" cy="369332"/>
          </a:xfrm>
          <a:prstGeom prst="rect">
            <a:avLst/>
          </a:prstGeom>
          <a:noFill/>
        </p:spPr>
        <p:txBody>
          <a:bodyPr wrap="none" rtlCol="0">
            <a:spAutoFit/>
          </a:bodyPr>
          <a:lstStyle/>
          <a:p>
            <a:pPr algn="ctr"/>
            <a:r>
              <a:rPr lang="en-US" dirty="0" smtClean="0">
                <a:solidFill>
                  <a:srgbClr val="FFFFFF"/>
                </a:solidFill>
                <a:latin typeface="Times New Roman"/>
                <a:cs typeface="Times New Roman"/>
              </a:rPr>
              <a:t>1/1/19</a:t>
            </a:r>
            <a:endParaRPr lang="en-US" dirty="0">
              <a:solidFill>
                <a:srgbClr val="FFFFFF"/>
              </a:solidFill>
              <a:latin typeface="Times New Roman"/>
              <a:cs typeface="Times New Roman"/>
            </a:endParaRPr>
          </a:p>
        </p:txBody>
      </p:sp>
      <p:cxnSp>
        <p:nvCxnSpPr>
          <p:cNvPr id="54" name="Straight Connector 53"/>
          <p:cNvCxnSpPr/>
          <p:nvPr/>
        </p:nvCxnSpPr>
        <p:spPr>
          <a:xfrm>
            <a:off x="35814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3161196" y="1600200"/>
            <a:ext cx="1005404" cy="369332"/>
          </a:xfrm>
          <a:prstGeom prst="rect">
            <a:avLst/>
          </a:prstGeom>
          <a:noFill/>
        </p:spPr>
        <p:txBody>
          <a:bodyPr wrap="none" rtlCol="0">
            <a:spAutoFit/>
          </a:bodyPr>
          <a:lstStyle/>
          <a:p>
            <a:pPr algn="ctr"/>
            <a:r>
              <a:rPr lang="en-US" dirty="0" smtClean="0">
                <a:solidFill>
                  <a:srgbClr val="FFFFFF"/>
                </a:solidFill>
                <a:latin typeface="Times New Roman"/>
                <a:cs typeface="Times New Roman"/>
              </a:rPr>
              <a:t>12/31/19</a:t>
            </a:r>
            <a:endParaRPr lang="en-US" dirty="0">
              <a:solidFill>
                <a:srgbClr val="FFFFFF"/>
              </a:solidFill>
              <a:latin typeface="Times New Roman"/>
              <a:cs typeface="Times New Roman"/>
            </a:endParaRPr>
          </a:p>
        </p:txBody>
      </p:sp>
      <p:cxnSp>
        <p:nvCxnSpPr>
          <p:cNvPr id="58" name="Straight Connector 57"/>
          <p:cNvCxnSpPr/>
          <p:nvPr/>
        </p:nvCxnSpPr>
        <p:spPr>
          <a:xfrm>
            <a:off x="3429000" y="2209800"/>
            <a:ext cx="914400" cy="0"/>
          </a:xfrm>
          <a:prstGeom prst="line">
            <a:avLst/>
          </a:prstGeom>
          <a:ln w="57150">
            <a:solidFill>
              <a:srgbClr val="FFFFFF"/>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59" name="Straight Connector 58"/>
          <p:cNvCxnSpPr/>
          <p:nvPr/>
        </p:nvCxnSpPr>
        <p:spPr>
          <a:xfrm>
            <a:off x="2514600" y="2667000"/>
            <a:ext cx="347472"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0" name="Straight Connector 59"/>
          <p:cNvCxnSpPr/>
          <p:nvPr/>
        </p:nvCxnSpPr>
        <p:spPr>
          <a:xfrm>
            <a:off x="1524000" y="3962400"/>
            <a:ext cx="1676400" cy="0"/>
          </a:xfrm>
          <a:prstGeom prst="line">
            <a:avLst/>
          </a:prstGeom>
          <a:ln w="57150">
            <a:solidFill>
              <a:schemeClr val="accent2">
                <a:lumMod val="60000"/>
                <a:lumOff val="40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1" name="Straight Connector 60"/>
          <p:cNvCxnSpPr/>
          <p:nvPr/>
        </p:nvCxnSpPr>
        <p:spPr>
          <a:xfrm>
            <a:off x="3048000" y="5715000"/>
            <a:ext cx="36576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2" name="Straight Connector 61"/>
          <p:cNvCxnSpPr/>
          <p:nvPr/>
        </p:nvCxnSpPr>
        <p:spPr>
          <a:xfrm>
            <a:off x="1752600" y="3352800"/>
            <a:ext cx="1188720" cy="0"/>
          </a:xfrm>
          <a:prstGeom prst="line">
            <a:avLst/>
          </a:prstGeom>
          <a:ln w="57150">
            <a:solidFill>
              <a:schemeClr val="accent2">
                <a:lumMod val="60000"/>
                <a:lumOff val="40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3" name="Straight Connector 62"/>
          <p:cNvCxnSpPr/>
          <p:nvPr/>
        </p:nvCxnSpPr>
        <p:spPr>
          <a:xfrm>
            <a:off x="3328624" y="4876800"/>
            <a:ext cx="576072"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4" name="Straight Connector 63"/>
          <p:cNvCxnSpPr/>
          <p:nvPr/>
        </p:nvCxnSpPr>
        <p:spPr>
          <a:xfrm>
            <a:off x="1524000" y="5334000"/>
            <a:ext cx="1447800" cy="0"/>
          </a:xfrm>
          <a:prstGeom prst="line">
            <a:avLst/>
          </a:prstGeom>
          <a:ln w="57150">
            <a:solidFill>
              <a:schemeClr val="accent2">
                <a:lumMod val="60000"/>
                <a:lumOff val="40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5" name="Straight Connector 64"/>
          <p:cNvCxnSpPr/>
          <p:nvPr/>
        </p:nvCxnSpPr>
        <p:spPr>
          <a:xfrm flipV="1">
            <a:off x="807720" y="3124200"/>
            <a:ext cx="2468880" cy="2540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6" name="Straight Connector 65"/>
          <p:cNvCxnSpPr/>
          <p:nvPr/>
        </p:nvCxnSpPr>
        <p:spPr>
          <a:xfrm>
            <a:off x="2562995" y="6172200"/>
            <a:ext cx="100584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7" name="Straight Connector 66"/>
          <p:cNvCxnSpPr/>
          <p:nvPr/>
        </p:nvCxnSpPr>
        <p:spPr>
          <a:xfrm>
            <a:off x="1371600" y="4495800"/>
            <a:ext cx="1524000" cy="0"/>
          </a:xfrm>
          <a:prstGeom prst="line">
            <a:avLst/>
          </a:prstGeom>
          <a:ln w="57150">
            <a:solidFill>
              <a:schemeClr val="accent2">
                <a:lumMod val="60000"/>
                <a:lumOff val="40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32" name="Straight Connector 31"/>
          <p:cNvCxnSpPr/>
          <p:nvPr/>
        </p:nvCxnSpPr>
        <p:spPr>
          <a:xfrm>
            <a:off x="381000" y="5943600"/>
            <a:ext cx="358140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34" name="Straight Connector 33"/>
          <p:cNvCxnSpPr/>
          <p:nvPr/>
        </p:nvCxnSpPr>
        <p:spPr>
          <a:xfrm flipV="1">
            <a:off x="914400" y="2438400"/>
            <a:ext cx="3733800" cy="25400"/>
          </a:xfrm>
          <a:prstGeom prst="line">
            <a:avLst/>
          </a:prstGeom>
          <a:ln w="57150">
            <a:solidFill>
              <a:schemeClr val="accent2">
                <a:lumMod val="60000"/>
                <a:lumOff val="40000"/>
              </a:schemeClr>
            </a:solidFill>
            <a:headEnd type="oval" w="sm" len="sm"/>
            <a:tailEnd type="none" w="sm" len="sm"/>
          </a:ln>
          <a:effectLst/>
        </p:spPr>
        <p:style>
          <a:lnRef idx="2">
            <a:schemeClr val="accent2"/>
          </a:lnRef>
          <a:fillRef idx="0">
            <a:schemeClr val="accent2"/>
          </a:fillRef>
          <a:effectRef idx="1">
            <a:schemeClr val="accent2"/>
          </a:effectRef>
          <a:fontRef idx="minor">
            <a:schemeClr val="tx1"/>
          </a:fontRef>
        </p:style>
      </p:cxnSp>
      <p:cxnSp>
        <p:nvCxnSpPr>
          <p:cNvPr id="36" name="Straight Connector 35"/>
          <p:cNvCxnSpPr/>
          <p:nvPr/>
        </p:nvCxnSpPr>
        <p:spPr>
          <a:xfrm>
            <a:off x="762000" y="4648200"/>
            <a:ext cx="304800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37" name="Straight Connector 36"/>
          <p:cNvCxnSpPr/>
          <p:nvPr/>
        </p:nvCxnSpPr>
        <p:spPr>
          <a:xfrm>
            <a:off x="0" y="2819400"/>
            <a:ext cx="3352800" cy="0"/>
          </a:xfrm>
          <a:prstGeom prst="line">
            <a:avLst/>
          </a:prstGeom>
          <a:ln w="57150">
            <a:solidFill>
              <a:srgbClr val="FFFFFF"/>
            </a:solidFill>
            <a:headEnd type="none"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28" name="Straight Connector 27"/>
          <p:cNvCxnSpPr/>
          <p:nvPr/>
        </p:nvCxnSpPr>
        <p:spPr>
          <a:xfrm flipV="1">
            <a:off x="1905000" y="3657600"/>
            <a:ext cx="2743200" cy="25400"/>
          </a:xfrm>
          <a:prstGeom prst="line">
            <a:avLst/>
          </a:prstGeom>
          <a:ln w="57150">
            <a:solidFill>
              <a:schemeClr val="bg1"/>
            </a:solidFill>
            <a:headEnd type="oval" w="sm" len="sm"/>
            <a:tailEnd type="none" w="sm" len="sm"/>
          </a:ln>
          <a:effectLst/>
        </p:spPr>
        <p:style>
          <a:lnRef idx="2">
            <a:schemeClr val="accent2"/>
          </a:lnRef>
          <a:fillRef idx="0">
            <a:schemeClr val="accent2"/>
          </a:fillRef>
          <a:effectRef idx="1">
            <a:schemeClr val="accent2"/>
          </a:effectRef>
          <a:fontRef idx="minor">
            <a:schemeClr val="tx1"/>
          </a:fontRef>
        </p:style>
      </p:cxnSp>
      <p:cxnSp>
        <p:nvCxnSpPr>
          <p:cNvPr id="30" name="Straight Connector 29"/>
          <p:cNvCxnSpPr/>
          <p:nvPr/>
        </p:nvCxnSpPr>
        <p:spPr>
          <a:xfrm flipV="1">
            <a:off x="533400" y="5105400"/>
            <a:ext cx="2667000" cy="2540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33" name="Straight Connector 32"/>
          <p:cNvCxnSpPr/>
          <p:nvPr/>
        </p:nvCxnSpPr>
        <p:spPr>
          <a:xfrm>
            <a:off x="2209800" y="6400800"/>
            <a:ext cx="129540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40" name="Straight Connector 39"/>
          <p:cNvCxnSpPr/>
          <p:nvPr/>
        </p:nvCxnSpPr>
        <p:spPr>
          <a:xfrm>
            <a:off x="17526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1371612" y="1600200"/>
            <a:ext cx="774571" cy="369332"/>
          </a:xfrm>
          <a:prstGeom prst="rect">
            <a:avLst/>
          </a:prstGeom>
          <a:noFill/>
        </p:spPr>
        <p:txBody>
          <a:bodyPr wrap="none" rtlCol="0">
            <a:spAutoFit/>
          </a:bodyPr>
          <a:lstStyle/>
          <a:p>
            <a:pPr algn="ctr"/>
            <a:r>
              <a:rPr lang="en-US" dirty="0" smtClean="0">
                <a:solidFill>
                  <a:srgbClr val="FFFFFF"/>
                </a:solidFill>
                <a:latin typeface="Times New Roman"/>
                <a:cs typeface="Times New Roman"/>
              </a:rPr>
              <a:t>1/1/18</a:t>
            </a:r>
            <a:endParaRPr lang="en-US" dirty="0">
              <a:solidFill>
                <a:srgbClr val="FFFFFF"/>
              </a:solidFill>
              <a:latin typeface="Times New Roman"/>
              <a:cs typeface="Times New Roman"/>
            </a:endParaRPr>
          </a:p>
        </p:txBody>
      </p:sp>
      <p:cxnSp>
        <p:nvCxnSpPr>
          <p:cNvPr id="47" name="Straight Connector 46"/>
          <p:cNvCxnSpPr/>
          <p:nvPr/>
        </p:nvCxnSpPr>
        <p:spPr>
          <a:xfrm>
            <a:off x="990600" y="4114800"/>
            <a:ext cx="3429000" cy="0"/>
          </a:xfrm>
          <a:prstGeom prst="line">
            <a:avLst/>
          </a:prstGeom>
          <a:ln w="57150">
            <a:solidFill>
              <a:schemeClr val="accent2">
                <a:lumMod val="60000"/>
                <a:lumOff val="40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sp>
        <p:nvSpPr>
          <p:cNvPr id="57" name="TextBox 56"/>
          <p:cNvSpPr txBox="1"/>
          <p:nvPr/>
        </p:nvSpPr>
        <p:spPr>
          <a:xfrm>
            <a:off x="533412" y="1600200"/>
            <a:ext cx="774571" cy="369332"/>
          </a:xfrm>
          <a:prstGeom prst="rect">
            <a:avLst/>
          </a:prstGeom>
          <a:noFill/>
        </p:spPr>
        <p:txBody>
          <a:bodyPr wrap="none" rtlCol="0">
            <a:spAutoFit/>
          </a:bodyPr>
          <a:lstStyle/>
          <a:p>
            <a:pPr algn="ctr"/>
            <a:r>
              <a:rPr lang="en-US" dirty="0" smtClean="0">
                <a:solidFill>
                  <a:srgbClr val="FFFFFF"/>
                </a:solidFill>
                <a:latin typeface="Times New Roman"/>
                <a:cs typeface="Times New Roman"/>
              </a:rPr>
              <a:t>1/1/17</a:t>
            </a:r>
            <a:endParaRPr lang="en-US" dirty="0">
              <a:solidFill>
                <a:srgbClr val="FFFFFF"/>
              </a:solidFill>
              <a:latin typeface="Times New Roman"/>
              <a:cs typeface="Times New Roman"/>
            </a:endParaRPr>
          </a:p>
        </p:txBody>
      </p:sp>
      <p:cxnSp>
        <p:nvCxnSpPr>
          <p:cNvPr id="70" name="Straight Connector 69"/>
          <p:cNvCxnSpPr/>
          <p:nvPr/>
        </p:nvCxnSpPr>
        <p:spPr>
          <a:xfrm>
            <a:off x="8382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5029200" y="2438400"/>
            <a:ext cx="3962400" cy="3170099"/>
          </a:xfrm>
          <a:prstGeom prst="rect">
            <a:avLst/>
          </a:prstGeom>
          <a:noFill/>
        </p:spPr>
        <p:txBody>
          <a:bodyPr wrap="square" rtlCol="0">
            <a:spAutoFit/>
          </a:bodyPr>
          <a:lstStyle/>
          <a:p>
            <a:r>
              <a:rPr lang="en-US" sz="2000" dirty="0" smtClean="0">
                <a:solidFill>
                  <a:srgbClr val="FFFFFF"/>
                </a:solidFill>
                <a:latin typeface="Times New Roman"/>
                <a:cs typeface="Times New Roman"/>
              </a:rPr>
              <a:t>Children in care on the first day of the censor year who had been in care for 12-23 months: </a:t>
            </a:r>
            <a:r>
              <a:rPr lang="en-US" sz="2000" b="1" dirty="0">
                <a:solidFill>
                  <a:srgbClr val="BEAA64"/>
                </a:solidFill>
                <a:latin typeface="Times New Roman"/>
                <a:cs typeface="Times New Roman"/>
              </a:rPr>
              <a:t>6</a:t>
            </a:r>
            <a:endParaRPr lang="en-US" sz="2000" b="1" dirty="0" smtClean="0">
              <a:solidFill>
                <a:srgbClr val="BEAA64"/>
              </a:solidFill>
              <a:latin typeface="Times New Roman"/>
              <a:cs typeface="Times New Roman"/>
            </a:endParaRPr>
          </a:p>
          <a:p>
            <a:endParaRPr lang="en-US" sz="2000" dirty="0">
              <a:solidFill>
                <a:srgbClr val="FFFFFF"/>
              </a:solidFill>
              <a:latin typeface="Times New Roman"/>
              <a:cs typeface="Times New Roman"/>
            </a:endParaRPr>
          </a:p>
          <a:p>
            <a:r>
              <a:rPr lang="en-US" sz="2000" dirty="0" smtClean="0">
                <a:solidFill>
                  <a:srgbClr val="FFFFFF"/>
                </a:solidFill>
                <a:latin typeface="Times New Roman"/>
                <a:cs typeface="Times New Roman"/>
              </a:rPr>
              <a:t>Children achieving permanency within 12 months of censor date: </a:t>
            </a:r>
            <a:r>
              <a:rPr lang="en-US" sz="2000" b="1" dirty="0">
                <a:solidFill>
                  <a:srgbClr val="BEAA64"/>
                </a:solidFill>
                <a:latin typeface="Times New Roman"/>
                <a:cs typeface="Times New Roman"/>
              </a:rPr>
              <a:t>4</a:t>
            </a:r>
            <a:endParaRPr lang="en-US" sz="2000" b="1" dirty="0" smtClean="0">
              <a:solidFill>
                <a:srgbClr val="BEAA64"/>
              </a:solidFill>
              <a:latin typeface="Times New Roman"/>
              <a:cs typeface="Times New Roman"/>
            </a:endParaRPr>
          </a:p>
          <a:p>
            <a:endParaRPr lang="en-US" sz="2000" dirty="0" smtClean="0">
              <a:latin typeface="Times New Roman"/>
              <a:cs typeface="Times New Roman"/>
            </a:endParaRPr>
          </a:p>
          <a:p>
            <a:r>
              <a:rPr lang="en-US" sz="2000" dirty="0" smtClean="0">
                <a:solidFill>
                  <a:srgbClr val="FFFFFF"/>
                </a:solidFill>
                <a:latin typeface="Times New Roman"/>
                <a:cs typeface="Times New Roman"/>
              </a:rPr>
              <a:t>Performance (P2): </a:t>
            </a:r>
            <a:r>
              <a:rPr lang="en-US" sz="2000" b="1" dirty="0" smtClean="0">
                <a:solidFill>
                  <a:srgbClr val="BEAA64"/>
                </a:solidFill>
                <a:latin typeface="Times New Roman"/>
                <a:cs typeface="Times New Roman"/>
              </a:rPr>
              <a:t>67%</a:t>
            </a:r>
          </a:p>
          <a:p>
            <a:endParaRPr lang="en-US" sz="2000" b="1" dirty="0" smtClean="0">
              <a:solidFill>
                <a:schemeClr val="accent6">
                  <a:lumMod val="75000"/>
                </a:schemeClr>
              </a:solidFill>
              <a:latin typeface="Times New Roman"/>
              <a:cs typeface="Times New Roman"/>
            </a:endParaRPr>
          </a:p>
          <a:p>
            <a:r>
              <a:rPr lang="en-US" sz="2000" b="1" dirty="0" smtClean="0">
                <a:solidFill>
                  <a:srgbClr val="BEAA64"/>
                </a:solidFill>
                <a:latin typeface="Times New Roman"/>
                <a:cs typeface="Times New Roman"/>
              </a:rPr>
              <a:t>National Standard: &gt;=43.6%</a:t>
            </a:r>
            <a:endParaRPr lang="en-US" sz="2000" b="1" dirty="0">
              <a:solidFill>
                <a:srgbClr val="BEAA64"/>
              </a:solidFill>
              <a:latin typeface="Times New Roman"/>
              <a:cs typeface="Times New Roman"/>
            </a:endParaRPr>
          </a:p>
        </p:txBody>
      </p:sp>
      <p:sp>
        <p:nvSpPr>
          <p:cNvPr id="3" name="Slide Number Placeholder 2"/>
          <p:cNvSpPr>
            <a:spLocks noGrp="1"/>
          </p:cNvSpPr>
          <p:nvPr>
            <p:ph type="sldNum" sz="quarter" idx="12"/>
          </p:nvPr>
        </p:nvSpPr>
        <p:spPr/>
        <p:txBody>
          <a:bodyPr/>
          <a:lstStyle/>
          <a:p>
            <a:pPr>
              <a:defRPr/>
            </a:pPr>
            <a:fld id="{DE71517C-C525-4681-9E79-4D739AD31C6D}" type="slidenum">
              <a:rPr lang="en-US" smtClean="0"/>
              <a:pPr>
                <a:defRPr/>
              </a:pPr>
              <a:t>32</a:t>
            </a:fld>
            <a:endParaRPr lang="en-US"/>
          </a:p>
        </p:txBody>
      </p:sp>
    </p:spTree>
    <p:extLst>
      <p:ext uri="{BB962C8B-B14F-4D97-AF65-F5344CB8AC3E}">
        <p14:creationId xmlns:p14="http://schemas.microsoft.com/office/powerpoint/2010/main" val="2699333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5">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8"/>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59"/>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6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0"/>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61"/>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2"/>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66"/>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8" presetClass="emph" presetSubtype="0" fill="hold" nodeType="clickEffect">
                                  <p:stCondLst>
                                    <p:cond delay="0"/>
                                  </p:stCondLst>
                                  <p:iterate type="lt">
                                    <p:tmPct val="4000"/>
                                  </p:iterate>
                                  <p:childTnLst>
                                    <p:set>
                                      <p:cBhvr override="childStyle">
                                        <p:cTn id="36" dur="500" fill="hold"/>
                                        <p:tgtEl>
                                          <p:spTgt spid="35">
                                            <p:txEl>
                                              <p:pRg st="2" end="2"/>
                                            </p:txEl>
                                          </p:spTgt>
                                        </p:tgtEl>
                                        <p:attrNameLst>
                                          <p:attrName>style.textDecorationUnderline</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24" presetClass="emph" presetSubtype="0" fill="hold" nodeType="clickEffect">
                                  <p:stCondLst>
                                    <p:cond delay="0"/>
                                  </p:stCondLst>
                                  <p:childTnLst>
                                    <p:animClr clrSpc="hsl" dir="cw">
                                      <p:cBhvr override="childStyle">
                                        <p:cTn id="40" dur="500" fill="hold"/>
                                        <p:tgtEl>
                                          <p:spTgt spid="62"/>
                                        </p:tgtEl>
                                        <p:attrNameLst>
                                          <p:attrName>style.color</p:attrName>
                                        </p:attrNameLst>
                                      </p:cBhvr>
                                      <p:by>
                                        <p:hsl h="0" s="-12549" l="-25098"/>
                                      </p:by>
                                    </p:animClr>
                                    <p:animClr clrSpc="hsl" dir="cw">
                                      <p:cBhvr>
                                        <p:cTn id="41" dur="500" fill="hold"/>
                                        <p:tgtEl>
                                          <p:spTgt spid="62"/>
                                        </p:tgtEl>
                                        <p:attrNameLst>
                                          <p:attrName>fillcolor</p:attrName>
                                        </p:attrNameLst>
                                      </p:cBhvr>
                                      <p:by>
                                        <p:hsl h="0" s="-12549" l="-25098"/>
                                      </p:by>
                                    </p:animClr>
                                    <p:animClr clrSpc="hsl" dir="cw">
                                      <p:cBhvr>
                                        <p:cTn id="42" dur="500" fill="hold"/>
                                        <p:tgtEl>
                                          <p:spTgt spid="62"/>
                                        </p:tgtEl>
                                        <p:attrNameLst>
                                          <p:attrName>stroke.color</p:attrName>
                                        </p:attrNameLst>
                                      </p:cBhvr>
                                      <p:by>
                                        <p:hsl h="0" s="-12549" l="-25098"/>
                                      </p:by>
                                    </p:animClr>
                                    <p:set>
                                      <p:cBhvr>
                                        <p:cTn id="43" dur="500" fill="hold"/>
                                        <p:tgtEl>
                                          <p:spTgt spid="62"/>
                                        </p:tgtEl>
                                        <p:attrNameLst>
                                          <p:attrName>fill.type</p:attrName>
                                        </p:attrNameLst>
                                      </p:cBhvr>
                                      <p:to>
                                        <p:strVal val="solid"/>
                                      </p:to>
                                    </p:set>
                                  </p:childTnLst>
                                </p:cTn>
                              </p:par>
                              <p:par>
                                <p:cTn id="44" presetID="24" presetClass="emph" presetSubtype="0" fill="hold" nodeType="withEffect">
                                  <p:stCondLst>
                                    <p:cond delay="0"/>
                                  </p:stCondLst>
                                  <p:childTnLst>
                                    <p:animClr clrSpc="hsl" dir="cw">
                                      <p:cBhvr override="childStyle">
                                        <p:cTn id="45" dur="500" fill="hold"/>
                                        <p:tgtEl>
                                          <p:spTgt spid="60"/>
                                        </p:tgtEl>
                                        <p:attrNameLst>
                                          <p:attrName>style.color</p:attrName>
                                        </p:attrNameLst>
                                      </p:cBhvr>
                                      <p:by>
                                        <p:hsl h="0" s="-12549" l="-25098"/>
                                      </p:by>
                                    </p:animClr>
                                    <p:animClr clrSpc="hsl" dir="cw">
                                      <p:cBhvr>
                                        <p:cTn id="46" dur="500" fill="hold"/>
                                        <p:tgtEl>
                                          <p:spTgt spid="60"/>
                                        </p:tgtEl>
                                        <p:attrNameLst>
                                          <p:attrName>fillcolor</p:attrName>
                                        </p:attrNameLst>
                                      </p:cBhvr>
                                      <p:by>
                                        <p:hsl h="0" s="-12549" l="-25098"/>
                                      </p:by>
                                    </p:animClr>
                                    <p:animClr clrSpc="hsl" dir="cw">
                                      <p:cBhvr>
                                        <p:cTn id="47" dur="500" fill="hold"/>
                                        <p:tgtEl>
                                          <p:spTgt spid="60"/>
                                        </p:tgtEl>
                                        <p:attrNameLst>
                                          <p:attrName>stroke.color</p:attrName>
                                        </p:attrNameLst>
                                      </p:cBhvr>
                                      <p:by>
                                        <p:hsl h="0" s="-12549" l="-25098"/>
                                      </p:by>
                                    </p:animClr>
                                    <p:set>
                                      <p:cBhvr>
                                        <p:cTn id="48" dur="500" fill="hold"/>
                                        <p:tgtEl>
                                          <p:spTgt spid="60"/>
                                        </p:tgtEl>
                                        <p:attrNameLst>
                                          <p:attrName>fill.type</p:attrName>
                                        </p:attrNameLst>
                                      </p:cBhvr>
                                      <p:to>
                                        <p:strVal val="solid"/>
                                      </p:to>
                                    </p:set>
                                  </p:childTnLst>
                                </p:cTn>
                              </p:par>
                              <p:par>
                                <p:cTn id="49" presetID="24" presetClass="emph" presetSubtype="0" fill="hold" nodeType="withEffect">
                                  <p:stCondLst>
                                    <p:cond delay="0"/>
                                  </p:stCondLst>
                                  <p:childTnLst>
                                    <p:animClr clrSpc="hsl" dir="cw">
                                      <p:cBhvr override="childStyle">
                                        <p:cTn id="50" dur="500" fill="hold"/>
                                        <p:tgtEl>
                                          <p:spTgt spid="67"/>
                                        </p:tgtEl>
                                        <p:attrNameLst>
                                          <p:attrName>style.color</p:attrName>
                                        </p:attrNameLst>
                                      </p:cBhvr>
                                      <p:by>
                                        <p:hsl h="0" s="-12549" l="-25098"/>
                                      </p:by>
                                    </p:animClr>
                                    <p:animClr clrSpc="hsl" dir="cw">
                                      <p:cBhvr>
                                        <p:cTn id="51" dur="500" fill="hold"/>
                                        <p:tgtEl>
                                          <p:spTgt spid="67"/>
                                        </p:tgtEl>
                                        <p:attrNameLst>
                                          <p:attrName>fillcolor</p:attrName>
                                        </p:attrNameLst>
                                      </p:cBhvr>
                                      <p:by>
                                        <p:hsl h="0" s="-12549" l="-25098"/>
                                      </p:by>
                                    </p:animClr>
                                    <p:animClr clrSpc="hsl" dir="cw">
                                      <p:cBhvr>
                                        <p:cTn id="52" dur="500" fill="hold"/>
                                        <p:tgtEl>
                                          <p:spTgt spid="67"/>
                                        </p:tgtEl>
                                        <p:attrNameLst>
                                          <p:attrName>stroke.color</p:attrName>
                                        </p:attrNameLst>
                                      </p:cBhvr>
                                      <p:by>
                                        <p:hsl h="0" s="-12549" l="-25098"/>
                                      </p:by>
                                    </p:animClr>
                                    <p:set>
                                      <p:cBhvr>
                                        <p:cTn id="53" dur="500" fill="hold"/>
                                        <p:tgtEl>
                                          <p:spTgt spid="67"/>
                                        </p:tgtEl>
                                        <p:attrNameLst>
                                          <p:attrName>fill.type</p:attrName>
                                        </p:attrNameLst>
                                      </p:cBhvr>
                                      <p:to>
                                        <p:strVal val="solid"/>
                                      </p:to>
                                    </p:set>
                                  </p:childTnLst>
                                </p:cTn>
                              </p:par>
                              <p:par>
                                <p:cTn id="54" presetID="24" presetClass="emph" presetSubtype="0" fill="hold" nodeType="withEffect">
                                  <p:stCondLst>
                                    <p:cond delay="0"/>
                                  </p:stCondLst>
                                  <p:childTnLst>
                                    <p:animClr clrSpc="hsl" dir="cw">
                                      <p:cBhvr override="childStyle">
                                        <p:cTn id="55" dur="500" fill="hold"/>
                                        <p:tgtEl>
                                          <p:spTgt spid="64"/>
                                        </p:tgtEl>
                                        <p:attrNameLst>
                                          <p:attrName>style.color</p:attrName>
                                        </p:attrNameLst>
                                      </p:cBhvr>
                                      <p:by>
                                        <p:hsl h="0" s="-12549" l="-25098"/>
                                      </p:by>
                                    </p:animClr>
                                    <p:animClr clrSpc="hsl" dir="cw">
                                      <p:cBhvr>
                                        <p:cTn id="56" dur="500" fill="hold"/>
                                        <p:tgtEl>
                                          <p:spTgt spid="64"/>
                                        </p:tgtEl>
                                        <p:attrNameLst>
                                          <p:attrName>fillcolor</p:attrName>
                                        </p:attrNameLst>
                                      </p:cBhvr>
                                      <p:by>
                                        <p:hsl h="0" s="-12549" l="-25098"/>
                                      </p:by>
                                    </p:animClr>
                                    <p:animClr clrSpc="hsl" dir="cw">
                                      <p:cBhvr>
                                        <p:cTn id="57" dur="500" fill="hold"/>
                                        <p:tgtEl>
                                          <p:spTgt spid="64"/>
                                        </p:tgtEl>
                                        <p:attrNameLst>
                                          <p:attrName>stroke.color</p:attrName>
                                        </p:attrNameLst>
                                      </p:cBhvr>
                                      <p:by>
                                        <p:hsl h="0" s="-12549" l="-25098"/>
                                      </p:by>
                                    </p:animClr>
                                    <p:set>
                                      <p:cBhvr>
                                        <p:cTn id="58" dur="500" fill="hold"/>
                                        <p:tgtEl>
                                          <p:spTgt spid="64"/>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6" presetClass="emph" presetSubtype="0" fill="hold" nodeType="clickEffect">
                                  <p:stCondLst>
                                    <p:cond delay="0"/>
                                  </p:stCondLst>
                                  <p:childTnLst>
                                    <p:animEffect transition="out" filter="fade">
                                      <p:cBhvr>
                                        <p:cTn id="62" dur="500" tmFilter="0, 0; .2, .5; .8, .5; 1, 0"/>
                                        <p:tgtEl>
                                          <p:spTgt spid="62"/>
                                        </p:tgtEl>
                                      </p:cBhvr>
                                    </p:animEffect>
                                    <p:animScale>
                                      <p:cBhvr>
                                        <p:cTn id="63" dur="250" autoRev="1" fill="hold"/>
                                        <p:tgtEl>
                                          <p:spTgt spid="62"/>
                                        </p:tgtEl>
                                      </p:cBhvr>
                                      <p:by x="105000" y="105000"/>
                                    </p:animScale>
                                  </p:childTnLst>
                                </p:cTn>
                              </p:par>
                              <p:par>
                                <p:cTn id="64" presetID="26" presetClass="emph" presetSubtype="0" fill="hold" nodeType="withEffect">
                                  <p:stCondLst>
                                    <p:cond delay="0"/>
                                  </p:stCondLst>
                                  <p:childTnLst>
                                    <p:animEffect transition="out" filter="fade">
                                      <p:cBhvr>
                                        <p:cTn id="65" dur="500" tmFilter="0, 0; .2, .5; .8, .5; 1, 0"/>
                                        <p:tgtEl>
                                          <p:spTgt spid="60"/>
                                        </p:tgtEl>
                                      </p:cBhvr>
                                    </p:animEffect>
                                    <p:animScale>
                                      <p:cBhvr>
                                        <p:cTn id="66" dur="250" autoRev="1" fill="hold"/>
                                        <p:tgtEl>
                                          <p:spTgt spid="60"/>
                                        </p:tgtEl>
                                      </p:cBhvr>
                                      <p:by x="105000" y="105000"/>
                                    </p:animScale>
                                  </p:childTnLst>
                                </p:cTn>
                              </p:par>
                              <p:par>
                                <p:cTn id="67" presetID="26" presetClass="emph" presetSubtype="0" fill="hold" nodeType="withEffect">
                                  <p:stCondLst>
                                    <p:cond delay="0"/>
                                  </p:stCondLst>
                                  <p:childTnLst>
                                    <p:animEffect transition="out" filter="fade">
                                      <p:cBhvr>
                                        <p:cTn id="68" dur="500" tmFilter="0, 0; .2, .5; .8, .5; 1, 0"/>
                                        <p:tgtEl>
                                          <p:spTgt spid="67"/>
                                        </p:tgtEl>
                                      </p:cBhvr>
                                    </p:animEffect>
                                    <p:animScale>
                                      <p:cBhvr>
                                        <p:cTn id="69" dur="250" autoRev="1" fill="hold"/>
                                        <p:tgtEl>
                                          <p:spTgt spid="67"/>
                                        </p:tgtEl>
                                      </p:cBhvr>
                                      <p:by x="105000" y="105000"/>
                                    </p:animScale>
                                  </p:childTnLst>
                                </p:cTn>
                              </p:par>
                              <p:par>
                                <p:cTn id="70" presetID="26" presetClass="emph" presetSubtype="0" fill="hold" nodeType="withEffect">
                                  <p:stCondLst>
                                    <p:cond delay="0"/>
                                  </p:stCondLst>
                                  <p:childTnLst>
                                    <p:animEffect transition="out" filter="fade">
                                      <p:cBhvr>
                                        <p:cTn id="71" dur="500" tmFilter="0, 0; .2, .5; .8, .5; 1, 0"/>
                                        <p:tgtEl>
                                          <p:spTgt spid="64"/>
                                        </p:tgtEl>
                                      </p:cBhvr>
                                    </p:animEffect>
                                    <p:animScale>
                                      <p:cBhvr>
                                        <p:cTn id="72" dur="250" autoRev="1" fill="hold"/>
                                        <p:tgtEl>
                                          <p:spTgt spid="6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457200" lvl="1" indent="0"/>
            <a:r>
              <a:rPr lang="en-US" dirty="0">
                <a:solidFill>
                  <a:srgbClr val="BEAA64"/>
                </a:solidFill>
                <a:latin typeface="Times New Roman"/>
                <a:cs typeface="Times New Roman"/>
              </a:rPr>
              <a:t>P3: Permanency in 12 months for children in care for 24+ months</a:t>
            </a:r>
          </a:p>
        </p:txBody>
      </p:sp>
      <p:sp>
        <p:nvSpPr>
          <p:cNvPr id="51" name="Rectangle 50"/>
          <p:cNvSpPr/>
          <p:nvPr/>
        </p:nvSpPr>
        <p:spPr>
          <a:xfrm>
            <a:off x="2667000" y="1981200"/>
            <a:ext cx="914400" cy="4495800"/>
          </a:xfrm>
          <a:prstGeom prst="rect">
            <a:avLst/>
          </a:prstGeom>
          <a:solidFill>
            <a:schemeClr val="accent1">
              <a:lumMod val="40000"/>
              <a:lumOff val="60000"/>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2" name="Straight Connector 51"/>
          <p:cNvCxnSpPr/>
          <p:nvPr/>
        </p:nvCxnSpPr>
        <p:spPr>
          <a:xfrm>
            <a:off x="2667000" y="1981200"/>
            <a:ext cx="0" cy="449580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2286012" y="1600200"/>
            <a:ext cx="774571" cy="369332"/>
          </a:xfrm>
          <a:prstGeom prst="rect">
            <a:avLst/>
          </a:prstGeom>
          <a:noFill/>
        </p:spPr>
        <p:txBody>
          <a:bodyPr wrap="none" rtlCol="0">
            <a:spAutoFit/>
          </a:bodyPr>
          <a:lstStyle/>
          <a:p>
            <a:pPr algn="ctr"/>
            <a:r>
              <a:rPr lang="en-US" dirty="0" smtClean="0">
                <a:solidFill>
                  <a:srgbClr val="FFFFFF"/>
                </a:solidFill>
                <a:latin typeface="Times New Roman"/>
                <a:cs typeface="Times New Roman"/>
              </a:rPr>
              <a:t>1/1/19</a:t>
            </a:r>
            <a:endParaRPr lang="en-US" dirty="0">
              <a:solidFill>
                <a:srgbClr val="FFFFFF"/>
              </a:solidFill>
              <a:latin typeface="Times New Roman"/>
              <a:cs typeface="Times New Roman"/>
            </a:endParaRPr>
          </a:p>
        </p:txBody>
      </p:sp>
      <p:cxnSp>
        <p:nvCxnSpPr>
          <p:cNvPr id="54" name="Straight Connector 53"/>
          <p:cNvCxnSpPr/>
          <p:nvPr/>
        </p:nvCxnSpPr>
        <p:spPr>
          <a:xfrm>
            <a:off x="35814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3161196" y="1600200"/>
            <a:ext cx="1005404" cy="369332"/>
          </a:xfrm>
          <a:prstGeom prst="rect">
            <a:avLst/>
          </a:prstGeom>
          <a:noFill/>
        </p:spPr>
        <p:txBody>
          <a:bodyPr wrap="none" rtlCol="0">
            <a:spAutoFit/>
          </a:bodyPr>
          <a:lstStyle/>
          <a:p>
            <a:pPr algn="ctr"/>
            <a:r>
              <a:rPr lang="en-US" dirty="0" smtClean="0">
                <a:solidFill>
                  <a:srgbClr val="FFFFFF"/>
                </a:solidFill>
                <a:latin typeface="Times New Roman"/>
                <a:cs typeface="Times New Roman"/>
              </a:rPr>
              <a:t>12/31/19</a:t>
            </a:r>
            <a:endParaRPr lang="en-US" dirty="0">
              <a:solidFill>
                <a:srgbClr val="FFFFFF"/>
              </a:solidFill>
              <a:latin typeface="Times New Roman"/>
              <a:cs typeface="Times New Roman"/>
            </a:endParaRPr>
          </a:p>
        </p:txBody>
      </p:sp>
      <p:cxnSp>
        <p:nvCxnSpPr>
          <p:cNvPr id="58" name="Straight Connector 57"/>
          <p:cNvCxnSpPr/>
          <p:nvPr/>
        </p:nvCxnSpPr>
        <p:spPr>
          <a:xfrm>
            <a:off x="3429000" y="2209800"/>
            <a:ext cx="914400" cy="0"/>
          </a:xfrm>
          <a:prstGeom prst="line">
            <a:avLst/>
          </a:prstGeom>
          <a:ln w="57150">
            <a:solidFill>
              <a:srgbClr val="FFFFFF"/>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59" name="Straight Connector 58"/>
          <p:cNvCxnSpPr/>
          <p:nvPr/>
        </p:nvCxnSpPr>
        <p:spPr>
          <a:xfrm>
            <a:off x="2514600" y="2667000"/>
            <a:ext cx="347472"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0" name="Straight Connector 59"/>
          <p:cNvCxnSpPr/>
          <p:nvPr/>
        </p:nvCxnSpPr>
        <p:spPr>
          <a:xfrm>
            <a:off x="1524000" y="3962400"/>
            <a:ext cx="167640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1" name="Straight Connector 60"/>
          <p:cNvCxnSpPr/>
          <p:nvPr/>
        </p:nvCxnSpPr>
        <p:spPr>
          <a:xfrm>
            <a:off x="3048000" y="5715000"/>
            <a:ext cx="36576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2" name="Straight Connector 61"/>
          <p:cNvCxnSpPr/>
          <p:nvPr/>
        </p:nvCxnSpPr>
        <p:spPr>
          <a:xfrm>
            <a:off x="1752600" y="3352800"/>
            <a:ext cx="118872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3" name="Straight Connector 62"/>
          <p:cNvCxnSpPr/>
          <p:nvPr/>
        </p:nvCxnSpPr>
        <p:spPr>
          <a:xfrm>
            <a:off x="3328624" y="4876800"/>
            <a:ext cx="576072"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4" name="Straight Connector 63"/>
          <p:cNvCxnSpPr/>
          <p:nvPr/>
        </p:nvCxnSpPr>
        <p:spPr>
          <a:xfrm>
            <a:off x="1524000" y="5334000"/>
            <a:ext cx="144780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5" name="Straight Connector 64"/>
          <p:cNvCxnSpPr/>
          <p:nvPr/>
        </p:nvCxnSpPr>
        <p:spPr>
          <a:xfrm flipV="1">
            <a:off x="807720" y="3124200"/>
            <a:ext cx="2468880" cy="2540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6" name="Straight Connector 65"/>
          <p:cNvCxnSpPr/>
          <p:nvPr/>
        </p:nvCxnSpPr>
        <p:spPr>
          <a:xfrm>
            <a:off x="2562995" y="6172200"/>
            <a:ext cx="100584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7" name="Straight Connector 66"/>
          <p:cNvCxnSpPr/>
          <p:nvPr/>
        </p:nvCxnSpPr>
        <p:spPr>
          <a:xfrm>
            <a:off x="1371600" y="4495800"/>
            <a:ext cx="152400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32" name="Straight Connector 31"/>
          <p:cNvCxnSpPr/>
          <p:nvPr/>
        </p:nvCxnSpPr>
        <p:spPr>
          <a:xfrm>
            <a:off x="381000" y="5943600"/>
            <a:ext cx="3581400" cy="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34" name="Straight Connector 33"/>
          <p:cNvCxnSpPr/>
          <p:nvPr/>
        </p:nvCxnSpPr>
        <p:spPr>
          <a:xfrm flipV="1">
            <a:off x="914400" y="2438400"/>
            <a:ext cx="3733800" cy="25400"/>
          </a:xfrm>
          <a:prstGeom prst="line">
            <a:avLst/>
          </a:prstGeom>
          <a:ln w="57150">
            <a:solidFill>
              <a:schemeClr val="bg1"/>
            </a:solidFill>
            <a:headEnd type="oval" w="sm" len="sm"/>
            <a:tailEnd type="none" w="sm" len="sm"/>
          </a:ln>
          <a:effectLst/>
        </p:spPr>
        <p:style>
          <a:lnRef idx="2">
            <a:schemeClr val="accent2"/>
          </a:lnRef>
          <a:fillRef idx="0">
            <a:schemeClr val="accent2"/>
          </a:fillRef>
          <a:effectRef idx="1">
            <a:schemeClr val="accent2"/>
          </a:effectRef>
          <a:fontRef idx="minor">
            <a:schemeClr val="tx1"/>
          </a:fontRef>
        </p:style>
      </p:cxnSp>
      <p:cxnSp>
        <p:nvCxnSpPr>
          <p:cNvPr id="36" name="Straight Connector 35"/>
          <p:cNvCxnSpPr/>
          <p:nvPr/>
        </p:nvCxnSpPr>
        <p:spPr>
          <a:xfrm>
            <a:off x="685800" y="4648200"/>
            <a:ext cx="3124200" cy="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37" name="Straight Connector 36"/>
          <p:cNvCxnSpPr/>
          <p:nvPr/>
        </p:nvCxnSpPr>
        <p:spPr>
          <a:xfrm>
            <a:off x="0" y="2819400"/>
            <a:ext cx="3352800" cy="0"/>
          </a:xfrm>
          <a:prstGeom prst="line">
            <a:avLst/>
          </a:prstGeom>
          <a:ln w="57150">
            <a:solidFill>
              <a:srgbClr val="BEAA64"/>
            </a:solidFill>
            <a:headEnd type="none"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28" name="Straight Connector 27"/>
          <p:cNvCxnSpPr/>
          <p:nvPr/>
        </p:nvCxnSpPr>
        <p:spPr>
          <a:xfrm flipV="1">
            <a:off x="1905000" y="3657600"/>
            <a:ext cx="2743200" cy="25400"/>
          </a:xfrm>
          <a:prstGeom prst="line">
            <a:avLst/>
          </a:prstGeom>
          <a:ln w="57150">
            <a:solidFill>
              <a:schemeClr val="bg1"/>
            </a:solidFill>
            <a:headEnd type="oval" w="sm" len="sm"/>
            <a:tailEnd type="none" w="sm" len="sm"/>
          </a:ln>
          <a:effectLst/>
        </p:spPr>
        <p:style>
          <a:lnRef idx="2">
            <a:schemeClr val="accent2"/>
          </a:lnRef>
          <a:fillRef idx="0">
            <a:schemeClr val="accent2"/>
          </a:fillRef>
          <a:effectRef idx="1">
            <a:schemeClr val="accent2"/>
          </a:effectRef>
          <a:fontRef idx="minor">
            <a:schemeClr val="tx1"/>
          </a:fontRef>
        </p:style>
      </p:cxnSp>
      <p:cxnSp>
        <p:nvCxnSpPr>
          <p:cNvPr id="30" name="Straight Connector 29"/>
          <p:cNvCxnSpPr/>
          <p:nvPr/>
        </p:nvCxnSpPr>
        <p:spPr>
          <a:xfrm flipV="1">
            <a:off x="533400" y="5105400"/>
            <a:ext cx="2667000" cy="2540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33" name="Straight Connector 32"/>
          <p:cNvCxnSpPr/>
          <p:nvPr/>
        </p:nvCxnSpPr>
        <p:spPr>
          <a:xfrm>
            <a:off x="2209800" y="6400800"/>
            <a:ext cx="129540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40" name="Straight Connector 39"/>
          <p:cNvCxnSpPr/>
          <p:nvPr/>
        </p:nvCxnSpPr>
        <p:spPr>
          <a:xfrm>
            <a:off x="17526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1371612" y="1600200"/>
            <a:ext cx="774571" cy="369332"/>
          </a:xfrm>
          <a:prstGeom prst="rect">
            <a:avLst/>
          </a:prstGeom>
          <a:noFill/>
        </p:spPr>
        <p:txBody>
          <a:bodyPr wrap="none" rtlCol="0">
            <a:spAutoFit/>
          </a:bodyPr>
          <a:lstStyle/>
          <a:p>
            <a:pPr algn="ctr"/>
            <a:r>
              <a:rPr lang="en-US" dirty="0" smtClean="0">
                <a:solidFill>
                  <a:srgbClr val="FFFFFF"/>
                </a:solidFill>
                <a:latin typeface="Times New Roman"/>
                <a:cs typeface="Times New Roman"/>
              </a:rPr>
              <a:t>1/1/18</a:t>
            </a:r>
            <a:endParaRPr lang="en-US" dirty="0">
              <a:solidFill>
                <a:srgbClr val="FFFFFF"/>
              </a:solidFill>
              <a:latin typeface="Times New Roman"/>
              <a:cs typeface="Times New Roman"/>
            </a:endParaRPr>
          </a:p>
        </p:txBody>
      </p:sp>
      <p:cxnSp>
        <p:nvCxnSpPr>
          <p:cNvPr id="47" name="Straight Connector 46"/>
          <p:cNvCxnSpPr/>
          <p:nvPr/>
        </p:nvCxnSpPr>
        <p:spPr>
          <a:xfrm>
            <a:off x="990600" y="4114800"/>
            <a:ext cx="342900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sp>
        <p:nvSpPr>
          <p:cNvPr id="57" name="TextBox 56"/>
          <p:cNvSpPr txBox="1"/>
          <p:nvPr/>
        </p:nvSpPr>
        <p:spPr>
          <a:xfrm>
            <a:off x="533412" y="1600200"/>
            <a:ext cx="774571" cy="369332"/>
          </a:xfrm>
          <a:prstGeom prst="rect">
            <a:avLst/>
          </a:prstGeom>
          <a:noFill/>
        </p:spPr>
        <p:txBody>
          <a:bodyPr wrap="none" rtlCol="0">
            <a:spAutoFit/>
          </a:bodyPr>
          <a:lstStyle/>
          <a:p>
            <a:pPr algn="ctr"/>
            <a:r>
              <a:rPr lang="en-US" dirty="0" smtClean="0">
                <a:solidFill>
                  <a:srgbClr val="FFFFFF"/>
                </a:solidFill>
                <a:latin typeface="Times New Roman"/>
                <a:cs typeface="Times New Roman"/>
              </a:rPr>
              <a:t>1/1/17</a:t>
            </a:r>
            <a:endParaRPr lang="en-US" dirty="0">
              <a:solidFill>
                <a:srgbClr val="FFFFFF"/>
              </a:solidFill>
              <a:latin typeface="Times New Roman"/>
              <a:cs typeface="Times New Roman"/>
            </a:endParaRPr>
          </a:p>
        </p:txBody>
      </p:sp>
      <p:cxnSp>
        <p:nvCxnSpPr>
          <p:cNvPr id="70" name="Straight Connector 69"/>
          <p:cNvCxnSpPr/>
          <p:nvPr/>
        </p:nvCxnSpPr>
        <p:spPr>
          <a:xfrm>
            <a:off x="8382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4953000" y="2438400"/>
            <a:ext cx="4038600" cy="3170099"/>
          </a:xfrm>
          <a:prstGeom prst="rect">
            <a:avLst/>
          </a:prstGeom>
          <a:noFill/>
        </p:spPr>
        <p:txBody>
          <a:bodyPr wrap="square" rtlCol="0">
            <a:spAutoFit/>
          </a:bodyPr>
          <a:lstStyle/>
          <a:p>
            <a:r>
              <a:rPr lang="en-US" sz="2000" dirty="0" smtClean="0">
                <a:solidFill>
                  <a:srgbClr val="FFFFFF"/>
                </a:solidFill>
                <a:latin typeface="Times New Roman"/>
                <a:cs typeface="Times New Roman"/>
              </a:rPr>
              <a:t>Children in care on the first day of the censor year who had been in care for more than 24 months: </a:t>
            </a:r>
            <a:r>
              <a:rPr lang="en-US" sz="2000" b="1" dirty="0">
                <a:solidFill>
                  <a:srgbClr val="BEAA64"/>
                </a:solidFill>
                <a:latin typeface="Times New Roman"/>
                <a:cs typeface="Times New Roman"/>
              </a:rPr>
              <a:t>5</a:t>
            </a:r>
            <a:endParaRPr lang="en-US" sz="2000" b="1" dirty="0" smtClean="0">
              <a:solidFill>
                <a:srgbClr val="BEAA64"/>
              </a:solidFill>
              <a:latin typeface="Times New Roman"/>
              <a:cs typeface="Times New Roman"/>
            </a:endParaRPr>
          </a:p>
          <a:p>
            <a:endParaRPr lang="en-US" sz="2000" dirty="0">
              <a:solidFill>
                <a:srgbClr val="FFFFFF"/>
              </a:solidFill>
              <a:latin typeface="Times New Roman"/>
              <a:cs typeface="Times New Roman"/>
            </a:endParaRPr>
          </a:p>
          <a:p>
            <a:r>
              <a:rPr lang="en-US" sz="2000" dirty="0" smtClean="0">
                <a:solidFill>
                  <a:srgbClr val="FFFFFF"/>
                </a:solidFill>
                <a:latin typeface="Times New Roman"/>
                <a:cs typeface="Times New Roman"/>
              </a:rPr>
              <a:t>Children achieving permanency within 12 months of censor date: </a:t>
            </a:r>
            <a:r>
              <a:rPr lang="en-US" sz="2000" b="1" dirty="0">
                <a:solidFill>
                  <a:srgbClr val="BEAA64"/>
                </a:solidFill>
                <a:latin typeface="Times New Roman"/>
                <a:cs typeface="Times New Roman"/>
              </a:rPr>
              <a:t>3</a:t>
            </a:r>
            <a:endParaRPr lang="en-US" sz="2000" b="1" dirty="0" smtClean="0">
              <a:solidFill>
                <a:srgbClr val="BEAA64"/>
              </a:solidFill>
              <a:latin typeface="Times New Roman"/>
              <a:cs typeface="Times New Roman"/>
            </a:endParaRPr>
          </a:p>
          <a:p>
            <a:endParaRPr lang="en-US" sz="2000" dirty="0" smtClean="0">
              <a:latin typeface="Times New Roman"/>
              <a:cs typeface="Times New Roman"/>
            </a:endParaRPr>
          </a:p>
          <a:p>
            <a:r>
              <a:rPr lang="en-US" sz="2000" dirty="0" smtClean="0">
                <a:solidFill>
                  <a:srgbClr val="FFFFFF"/>
                </a:solidFill>
                <a:latin typeface="Times New Roman"/>
                <a:cs typeface="Times New Roman"/>
              </a:rPr>
              <a:t>Performance (P3): </a:t>
            </a:r>
            <a:r>
              <a:rPr lang="en-US" sz="2000" b="1" dirty="0" smtClean="0">
                <a:solidFill>
                  <a:srgbClr val="BEAA64"/>
                </a:solidFill>
                <a:latin typeface="Times New Roman"/>
                <a:cs typeface="Times New Roman"/>
              </a:rPr>
              <a:t>60%</a:t>
            </a:r>
          </a:p>
          <a:p>
            <a:endParaRPr lang="en-US" sz="2000" b="1" dirty="0" smtClean="0">
              <a:solidFill>
                <a:schemeClr val="accent6">
                  <a:lumMod val="75000"/>
                </a:schemeClr>
              </a:solidFill>
              <a:latin typeface="Times New Roman"/>
              <a:cs typeface="Times New Roman"/>
            </a:endParaRPr>
          </a:p>
          <a:p>
            <a:r>
              <a:rPr lang="en-US" sz="2000" b="1" dirty="0" smtClean="0">
                <a:solidFill>
                  <a:srgbClr val="BEAA64"/>
                </a:solidFill>
                <a:latin typeface="Times New Roman"/>
                <a:cs typeface="Times New Roman"/>
              </a:rPr>
              <a:t>National Standard: &gt;=30.3%</a:t>
            </a:r>
            <a:endParaRPr lang="en-US" sz="2000" b="1" dirty="0">
              <a:solidFill>
                <a:srgbClr val="BEAA64"/>
              </a:solidFill>
              <a:latin typeface="Times New Roman"/>
              <a:cs typeface="Times New Roman"/>
            </a:endParaRPr>
          </a:p>
        </p:txBody>
      </p:sp>
      <p:sp>
        <p:nvSpPr>
          <p:cNvPr id="3" name="Slide Number Placeholder 2"/>
          <p:cNvSpPr>
            <a:spLocks noGrp="1"/>
          </p:cNvSpPr>
          <p:nvPr>
            <p:ph type="sldNum" sz="quarter" idx="12"/>
          </p:nvPr>
        </p:nvSpPr>
        <p:spPr/>
        <p:txBody>
          <a:bodyPr/>
          <a:lstStyle/>
          <a:p>
            <a:pPr>
              <a:defRPr/>
            </a:pPr>
            <a:fld id="{DE71517C-C525-4681-9E79-4D739AD31C6D}" type="slidenum">
              <a:rPr lang="en-US" smtClean="0"/>
              <a:pPr>
                <a:defRPr/>
              </a:pPr>
              <a:t>33</a:t>
            </a:fld>
            <a:endParaRPr lang="en-US"/>
          </a:p>
        </p:txBody>
      </p:sp>
    </p:spTree>
    <p:extLst>
      <p:ext uri="{BB962C8B-B14F-4D97-AF65-F5344CB8AC3E}">
        <p14:creationId xmlns:p14="http://schemas.microsoft.com/office/powerpoint/2010/main" val="2672305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5">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8"/>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59"/>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6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67"/>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63"/>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6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61"/>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66"/>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3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8" presetClass="emph" presetSubtype="0" fill="hold" nodeType="clickEffect">
                                  <p:stCondLst>
                                    <p:cond delay="0"/>
                                  </p:stCondLst>
                                  <p:iterate type="lt">
                                    <p:tmPct val="4000"/>
                                  </p:iterate>
                                  <p:childTnLst>
                                    <p:set>
                                      <p:cBhvr override="childStyle">
                                        <p:cTn id="38" dur="500" fill="hold"/>
                                        <p:tgtEl>
                                          <p:spTgt spid="35">
                                            <p:txEl>
                                              <p:pRg st="2" end="2"/>
                                            </p:txEl>
                                          </p:spTgt>
                                        </p:tgtEl>
                                        <p:attrNameLst>
                                          <p:attrName>style.textDecorationUnderline</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24" presetClass="emph" presetSubtype="0" fill="hold" nodeType="clickEffect">
                                  <p:stCondLst>
                                    <p:cond delay="0"/>
                                  </p:stCondLst>
                                  <p:childTnLst>
                                    <p:animClr clrSpc="hsl" dir="cw">
                                      <p:cBhvr override="childStyle">
                                        <p:cTn id="42" dur="500" fill="hold"/>
                                        <p:tgtEl>
                                          <p:spTgt spid="37"/>
                                        </p:tgtEl>
                                        <p:attrNameLst>
                                          <p:attrName>style.color</p:attrName>
                                        </p:attrNameLst>
                                      </p:cBhvr>
                                      <p:by>
                                        <p:hsl h="0" s="-12549" l="-25098"/>
                                      </p:by>
                                    </p:animClr>
                                    <p:animClr clrSpc="hsl" dir="cw">
                                      <p:cBhvr>
                                        <p:cTn id="43" dur="500" fill="hold"/>
                                        <p:tgtEl>
                                          <p:spTgt spid="37"/>
                                        </p:tgtEl>
                                        <p:attrNameLst>
                                          <p:attrName>fillcolor</p:attrName>
                                        </p:attrNameLst>
                                      </p:cBhvr>
                                      <p:by>
                                        <p:hsl h="0" s="-12549" l="-25098"/>
                                      </p:by>
                                    </p:animClr>
                                    <p:animClr clrSpc="hsl" dir="cw">
                                      <p:cBhvr>
                                        <p:cTn id="44" dur="500" fill="hold"/>
                                        <p:tgtEl>
                                          <p:spTgt spid="37"/>
                                        </p:tgtEl>
                                        <p:attrNameLst>
                                          <p:attrName>stroke.color</p:attrName>
                                        </p:attrNameLst>
                                      </p:cBhvr>
                                      <p:by>
                                        <p:hsl h="0" s="-12549" l="-25098"/>
                                      </p:by>
                                    </p:animClr>
                                    <p:set>
                                      <p:cBhvr>
                                        <p:cTn id="45" dur="500" fill="hold"/>
                                        <p:tgtEl>
                                          <p:spTgt spid="37"/>
                                        </p:tgtEl>
                                        <p:attrNameLst>
                                          <p:attrName>fill.type</p:attrName>
                                        </p:attrNameLst>
                                      </p:cBhvr>
                                      <p:to>
                                        <p:strVal val="solid"/>
                                      </p:to>
                                    </p:set>
                                  </p:childTnLst>
                                </p:cTn>
                              </p:par>
                              <p:par>
                                <p:cTn id="46" presetID="24" presetClass="emph" presetSubtype="0" fill="hold" nodeType="withEffect">
                                  <p:stCondLst>
                                    <p:cond delay="0"/>
                                  </p:stCondLst>
                                  <p:childTnLst>
                                    <p:animClr clrSpc="hsl" dir="cw">
                                      <p:cBhvr override="childStyle">
                                        <p:cTn id="47" dur="500" fill="hold"/>
                                        <p:tgtEl>
                                          <p:spTgt spid="65"/>
                                        </p:tgtEl>
                                        <p:attrNameLst>
                                          <p:attrName>style.color</p:attrName>
                                        </p:attrNameLst>
                                      </p:cBhvr>
                                      <p:by>
                                        <p:hsl h="0" s="-12549" l="-25098"/>
                                      </p:by>
                                    </p:animClr>
                                    <p:animClr clrSpc="hsl" dir="cw">
                                      <p:cBhvr>
                                        <p:cTn id="48" dur="500" fill="hold"/>
                                        <p:tgtEl>
                                          <p:spTgt spid="65"/>
                                        </p:tgtEl>
                                        <p:attrNameLst>
                                          <p:attrName>fillcolor</p:attrName>
                                        </p:attrNameLst>
                                      </p:cBhvr>
                                      <p:by>
                                        <p:hsl h="0" s="-12549" l="-25098"/>
                                      </p:by>
                                    </p:animClr>
                                    <p:animClr clrSpc="hsl" dir="cw">
                                      <p:cBhvr>
                                        <p:cTn id="49" dur="500" fill="hold"/>
                                        <p:tgtEl>
                                          <p:spTgt spid="65"/>
                                        </p:tgtEl>
                                        <p:attrNameLst>
                                          <p:attrName>stroke.color</p:attrName>
                                        </p:attrNameLst>
                                      </p:cBhvr>
                                      <p:by>
                                        <p:hsl h="0" s="-12549" l="-25098"/>
                                      </p:by>
                                    </p:animClr>
                                    <p:set>
                                      <p:cBhvr>
                                        <p:cTn id="50" dur="500" fill="hold"/>
                                        <p:tgtEl>
                                          <p:spTgt spid="65"/>
                                        </p:tgtEl>
                                        <p:attrNameLst>
                                          <p:attrName>fill.type</p:attrName>
                                        </p:attrNameLst>
                                      </p:cBhvr>
                                      <p:to>
                                        <p:strVal val="solid"/>
                                      </p:to>
                                    </p:set>
                                  </p:childTnLst>
                                </p:cTn>
                              </p:par>
                              <p:par>
                                <p:cTn id="51" presetID="24" presetClass="emph" presetSubtype="0" fill="hold" nodeType="withEffect">
                                  <p:stCondLst>
                                    <p:cond delay="0"/>
                                  </p:stCondLst>
                                  <p:childTnLst>
                                    <p:animClr clrSpc="hsl" dir="cw">
                                      <p:cBhvr override="childStyle">
                                        <p:cTn id="52" dur="500" fill="hold"/>
                                        <p:tgtEl>
                                          <p:spTgt spid="30"/>
                                        </p:tgtEl>
                                        <p:attrNameLst>
                                          <p:attrName>style.color</p:attrName>
                                        </p:attrNameLst>
                                      </p:cBhvr>
                                      <p:by>
                                        <p:hsl h="0" s="-12549" l="-25098"/>
                                      </p:by>
                                    </p:animClr>
                                    <p:animClr clrSpc="hsl" dir="cw">
                                      <p:cBhvr>
                                        <p:cTn id="53" dur="500" fill="hold"/>
                                        <p:tgtEl>
                                          <p:spTgt spid="30"/>
                                        </p:tgtEl>
                                        <p:attrNameLst>
                                          <p:attrName>fillcolor</p:attrName>
                                        </p:attrNameLst>
                                      </p:cBhvr>
                                      <p:by>
                                        <p:hsl h="0" s="-12549" l="-25098"/>
                                      </p:by>
                                    </p:animClr>
                                    <p:animClr clrSpc="hsl" dir="cw">
                                      <p:cBhvr>
                                        <p:cTn id="54" dur="500" fill="hold"/>
                                        <p:tgtEl>
                                          <p:spTgt spid="30"/>
                                        </p:tgtEl>
                                        <p:attrNameLst>
                                          <p:attrName>stroke.color</p:attrName>
                                        </p:attrNameLst>
                                      </p:cBhvr>
                                      <p:by>
                                        <p:hsl h="0" s="-12549" l="-25098"/>
                                      </p:by>
                                    </p:animClr>
                                    <p:set>
                                      <p:cBhvr>
                                        <p:cTn id="55" dur="500" fill="hold"/>
                                        <p:tgtEl>
                                          <p:spTgt spid="30"/>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26" presetClass="emph" presetSubtype="0" fill="hold" nodeType="clickEffect">
                                  <p:stCondLst>
                                    <p:cond delay="0"/>
                                  </p:stCondLst>
                                  <p:childTnLst>
                                    <p:animEffect transition="out" filter="fade">
                                      <p:cBhvr>
                                        <p:cTn id="59" dur="500" tmFilter="0, 0; .2, .5; .8, .5; 1, 0"/>
                                        <p:tgtEl>
                                          <p:spTgt spid="37"/>
                                        </p:tgtEl>
                                      </p:cBhvr>
                                    </p:animEffect>
                                    <p:animScale>
                                      <p:cBhvr>
                                        <p:cTn id="60" dur="250" autoRev="1" fill="hold"/>
                                        <p:tgtEl>
                                          <p:spTgt spid="37"/>
                                        </p:tgtEl>
                                      </p:cBhvr>
                                      <p:by x="105000" y="105000"/>
                                    </p:animScale>
                                  </p:childTnLst>
                                </p:cTn>
                              </p:par>
                              <p:par>
                                <p:cTn id="61" presetID="26" presetClass="emph" presetSubtype="0" fill="hold" nodeType="withEffect">
                                  <p:stCondLst>
                                    <p:cond delay="0"/>
                                  </p:stCondLst>
                                  <p:childTnLst>
                                    <p:animEffect transition="out" filter="fade">
                                      <p:cBhvr>
                                        <p:cTn id="62" dur="500" tmFilter="0, 0; .2, .5; .8, .5; 1, 0"/>
                                        <p:tgtEl>
                                          <p:spTgt spid="65"/>
                                        </p:tgtEl>
                                      </p:cBhvr>
                                    </p:animEffect>
                                    <p:animScale>
                                      <p:cBhvr>
                                        <p:cTn id="63" dur="250" autoRev="1" fill="hold"/>
                                        <p:tgtEl>
                                          <p:spTgt spid="65"/>
                                        </p:tgtEl>
                                      </p:cBhvr>
                                      <p:by x="105000" y="105000"/>
                                    </p:animScale>
                                  </p:childTnLst>
                                </p:cTn>
                              </p:par>
                              <p:par>
                                <p:cTn id="64" presetID="26" presetClass="emph" presetSubtype="0" fill="hold" nodeType="withEffect">
                                  <p:stCondLst>
                                    <p:cond delay="0"/>
                                  </p:stCondLst>
                                  <p:childTnLst>
                                    <p:animEffect transition="out" filter="fade">
                                      <p:cBhvr>
                                        <p:cTn id="65" dur="500" tmFilter="0, 0; .2, .5; .8, .5; 1, 0"/>
                                        <p:tgtEl>
                                          <p:spTgt spid="30"/>
                                        </p:tgtEl>
                                      </p:cBhvr>
                                    </p:animEffect>
                                    <p:animScale>
                                      <p:cBhvr>
                                        <p:cTn id="66" dur="250" autoRev="1" fill="hold"/>
                                        <p:tgtEl>
                                          <p:spTgt spid="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marL="457200" lvl="1"/>
            <a:r>
              <a:rPr lang="en-US" dirty="0" smtClean="0">
                <a:solidFill>
                  <a:srgbClr val="BEAA64"/>
                </a:solidFill>
                <a:latin typeface="Times New Roman"/>
                <a:cs typeface="Times New Roman"/>
              </a:rPr>
              <a:t>P4</a:t>
            </a:r>
            <a:r>
              <a:rPr lang="en-US" dirty="0">
                <a:solidFill>
                  <a:srgbClr val="BEAA64"/>
                </a:solidFill>
                <a:latin typeface="Times New Roman"/>
                <a:cs typeface="Times New Roman"/>
              </a:rPr>
              <a:t>: Re-Entry to Foster </a:t>
            </a:r>
            <a:r>
              <a:rPr lang="en-US" dirty="0" smtClean="0">
                <a:solidFill>
                  <a:srgbClr val="BEAA64"/>
                </a:solidFill>
                <a:latin typeface="Times New Roman"/>
                <a:cs typeface="Times New Roman"/>
              </a:rPr>
              <a:t>Care*</a:t>
            </a:r>
            <a:endParaRPr lang="en-US" dirty="0">
              <a:solidFill>
                <a:srgbClr val="BEAA64"/>
              </a:solidFill>
              <a:latin typeface="Times New Roman"/>
              <a:cs typeface="Times New Roman"/>
            </a:endParaRPr>
          </a:p>
        </p:txBody>
      </p:sp>
      <p:sp>
        <p:nvSpPr>
          <p:cNvPr id="51" name="Rectangle 50"/>
          <p:cNvSpPr/>
          <p:nvPr/>
        </p:nvSpPr>
        <p:spPr>
          <a:xfrm>
            <a:off x="1676400" y="1981200"/>
            <a:ext cx="1115194" cy="4495800"/>
          </a:xfrm>
          <a:prstGeom prst="rect">
            <a:avLst/>
          </a:prstGeom>
          <a:solidFill>
            <a:schemeClr val="accent1">
              <a:lumMod val="40000"/>
              <a:lumOff val="60000"/>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2" name="Straight Connector 51"/>
          <p:cNvCxnSpPr/>
          <p:nvPr/>
        </p:nvCxnSpPr>
        <p:spPr>
          <a:xfrm>
            <a:off x="16764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1309324" y="1600200"/>
            <a:ext cx="774571" cy="369332"/>
          </a:xfrm>
          <a:prstGeom prst="rect">
            <a:avLst/>
          </a:prstGeom>
          <a:noFill/>
        </p:spPr>
        <p:txBody>
          <a:bodyPr wrap="none" rtlCol="0">
            <a:spAutoFit/>
          </a:bodyPr>
          <a:lstStyle/>
          <a:p>
            <a:pPr algn="ctr"/>
            <a:r>
              <a:rPr lang="en-US" dirty="0" smtClean="0">
                <a:solidFill>
                  <a:schemeClr val="bg1"/>
                </a:solidFill>
                <a:latin typeface="Times New Roman"/>
                <a:cs typeface="Times New Roman"/>
              </a:rPr>
              <a:t>1/1/17</a:t>
            </a:r>
            <a:endParaRPr lang="en-US" dirty="0">
              <a:solidFill>
                <a:schemeClr val="bg1"/>
              </a:solidFill>
              <a:latin typeface="Times New Roman"/>
              <a:cs typeface="Times New Roman"/>
            </a:endParaRPr>
          </a:p>
        </p:txBody>
      </p:sp>
      <p:cxnSp>
        <p:nvCxnSpPr>
          <p:cNvPr id="54" name="Straight Connector 53"/>
          <p:cNvCxnSpPr/>
          <p:nvPr/>
        </p:nvCxnSpPr>
        <p:spPr>
          <a:xfrm>
            <a:off x="2791594"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2322485" y="1611868"/>
            <a:ext cx="1005404" cy="369332"/>
          </a:xfrm>
          <a:prstGeom prst="rect">
            <a:avLst/>
          </a:prstGeom>
          <a:noFill/>
        </p:spPr>
        <p:txBody>
          <a:bodyPr wrap="none" rtlCol="0">
            <a:spAutoFit/>
          </a:bodyPr>
          <a:lstStyle/>
          <a:p>
            <a:pPr algn="ctr"/>
            <a:r>
              <a:rPr lang="en-US" dirty="0" smtClean="0">
                <a:solidFill>
                  <a:srgbClr val="FFFFFF"/>
                </a:solidFill>
                <a:latin typeface="Times New Roman"/>
                <a:cs typeface="Times New Roman"/>
              </a:rPr>
              <a:t>12/31/17</a:t>
            </a:r>
            <a:endParaRPr lang="en-US" dirty="0">
              <a:solidFill>
                <a:srgbClr val="FFFFFF"/>
              </a:solidFill>
              <a:latin typeface="Times New Roman"/>
              <a:cs typeface="Times New Roman"/>
            </a:endParaRPr>
          </a:p>
        </p:txBody>
      </p:sp>
      <p:cxnSp>
        <p:nvCxnSpPr>
          <p:cNvPr id="58" name="Straight Connector 57"/>
          <p:cNvCxnSpPr/>
          <p:nvPr/>
        </p:nvCxnSpPr>
        <p:spPr>
          <a:xfrm>
            <a:off x="1539240" y="2286000"/>
            <a:ext cx="914400" cy="0"/>
          </a:xfrm>
          <a:prstGeom prst="line">
            <a:avLst/>
          </a:prstGeom>
          <a:ln w="57150">
            <a:solidFill>
              <a:srgbClr val="FFFFFF"/>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59" name="Straight Connector 58"/>
          <p:cNvCxnSpPr/>
          <p:nvPr/>
        </p:nvCxnSpPr>
        <p:spPr>
          <a:xfrm>
            <a:off x="2514600" y="2717800"/>
            <a:ext cx="347472" cy="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0" name="Straight Connector 59"/>
          <p:cNvCxnSpPr/>
          <p:nvPr/>
        </p:nvCxnSpPr>
        <p:spPr>
          <a:xfrm>
            <a:off x="1356360" y="4013200"/>
            <a:ext cx="548640" cy="0"/>
          </a:xfrm>
          <a:prstGeom prst="line">
            <a:avLst/>
          </a:prstGeom>
          <a:ln w="57150">
            <a:solidFill>
              <a:srgbClr val="FFFFFF"/>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1" name="Straight Connector 60"/>
          <p:cNvCxnSpPr/>
          <p:nvPr/>
        </p:nvCxnSpPr>
        <p:spPr>
          <a:xfrm>
            <a:off x="1539240" y="5740400"/>
            <a:ext cx="365760" cy="0"/>
          </a:xfrm>
          <a:prstGeom prst="line">
            <a:avLst/>
          </a:prstGeom>
          <a:ln w="57150">
            <a:solidFill>
              <a:srgbClr val="FFFFFF"/>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2" name="Straight Connector 61"/>
          <p:cNvCxnSpPr/>
          <p:nvPr/>
        </p:nvCxnSpPr>
        <p:spPr>
          <a:xfrm>
            <a:off x="2087880" y="3581400"/>
            <a:ext cx="1188720" cy="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3" name="Straight Connector 62"/>
          <p:cNvCxnSpPr/>
          <p:nvPr/>
        </p:nvCxnSpPr>
        <p:spPr>
          <a:xfrm>
            <a:off x="2751817" y="4876800"/>
            <a:ext cx="576072" cy="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4" name="Straight Connector 63"/>
          <p:cNvCxnSpPr/>
          <p:nvPr/>
        </p:nvCxnSpPr>
        <p:spPr>
          <a:xfrm>
            <a:off x="2133600" y="5308600"/>
            <a:ext cx="228600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5" name="Straight Connector 64"/>
          <p:cNvCxnSpPr/>
          <p:nvPr/>
        </p:nvCxnSpPr>
        <p:spPr>
          <a:xfrm flipV="1">
            <a:off x="807720" y="3124200"/>
            <a:ext cx="2468880" cy="25400"/>
          </a:xfrm>
          <a:prstGeom prst="line">
            <a:avLst/>
          </a:prstGeom>
          <a:ln w="57150">
            <a:solidFill>
              <a:srgbClr val="FFFFFF"/>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6" name="Straight Connector 65"/>
          <p:cNvCxnSpPr/>
          <p:nvPr/>
        </p:nvCxnSpPr>
        <p:spPr>
          <a:xfrm>
            <a:off x="2562995" y="6172200"/>
            <a:ext cx="1005840" cy="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7" name="Straight Connector 66"/>
          <p:cNvCxnSpPr/>
          <p:nvPr/>
        </p:nvCxnSpPr>
        <p:spPr>
          <a:xfrm flipV="1">
            <a:off x="2590800" y="4419600"/>
            <a:ext cx="2743200" cy="25400"/>
          </a:xfrm>
          <a:prstGeom prst="line">
            <a:avLst/>
          </a:prstGeom>
          <a:ln w="57150">
            <a:solidFill>
              <a:schemeClr val="bg1"/>
            </a:solidFill>
            <a:headEnd type="oval" w="sm" len="sm"/>
            <a:tailEnd type="none" w="sm" len="sm"/>
          </a:ln>
          <a:effectLst/>
        </p:spPr>
        <p:style>
          <a:lnRef idx="2">
            <a:schemeClr val="accent2"/>
          </a:lnRef>
          <a:fillRef idx="0">
            <a:schemeClr val="accent2"/>
          </a:fillRef>
          <a:effectRef idx="1">
            <a:schemeClr val="accent2"/>
          </a:effectRef>
          <a:fontRef idx="minor">
            <a:schemeClr val="tx1"/>
          </a:fontRef>
        </p:style>
      </p:cxnSp>
      <p:cxnSp>
        <p:nvCxnSpPr>
          <p:cNvPr id="68" name="Straight Connector 67"/>
          <p:cNvCxnSpPr/>
          <p:nvPr/>
        </p:nvCxnSpPr>
        <p:spPr>
          <a:xfrm>
            <a:off x="5164836"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4662134" y="1600200"/>
            <a:ext cx="1005404" cy="369332"/>
          </a:xfrm>
          <a:prstGeom prst="rect">
            <a:avLst/>
          </a:prstGeom>
          <a:noFill/>
        </p:spPr>
        <p:txBody>
          <a:bodyPr wrap="none" rtlCol="0">
            <a:spAutoFit/>
          </a:bodyPr>
          <a:lstStyle/>
          <a:p>
            <a:pPr algn="ctr"/>
            <a:r>
              <a:rPr lang="en-US" dirty="0" smtClean="0">
                <a:solidFill>
                  <a:srgbClr val="FFFFFF"/>
                </a:solidFill>
                <a:latin typeface="Times New Roman"/>
                <a:cs typeface="Times New Roman"/>
              </a:rPr>
              <a:t>12/31/19</a:t>
            </a:r>
            <a:endParaRPr lang="en-US" dirty="0">
              <a:solidFill>
                <a:srgbClr val="FFFFFF"/>
              </a:solidFill>
              <a:latin typeface="Times New Roman"/>
              <a:cs typeface="Times New Roman"/>
            </a:endParaRPr>
          </a:p>
        </p:txBody>
      </p:sp>
      <p:sp>
        <p:nvSpPr>
          <p:cNvPr id="90" name="TextBox 89"/>
          <p:cNvSpPr txBox="1"/>
          <p:nvPr/>
        </p:nvSpPr>
        <p:spPr>
          <a:xfrm>
            <a:off x="5715000" y="1828542"/>
            <a:ext cx="2651760" cy="5016758"/>
          </a:xfrm>
          <a:prstGeom prst="rect">
            <a:avLst/>
          </a:prstGeom>
          <a:noFill/>
        </p:spPr>
        <p:txBody>
          <a:bodyPr wrap="square" rtlCol="0">
            <a:spAutoFit/>
          </a:bodyPr>
          <a:lstStyle/>
          <a:p>
            <a:r>
              <a:rPr lang="en-US" sz="2000" dirty="0" smtClean="0">
                <a:solidFill>
                  <a:srgbClr val="FFFFFF"/>
                </a:solidFill>
                <a:latin typeface="Times New Roman"/>
                <a:cs typeface="Times New Roman"/>
              </a:rPr>
              <a:t>Children entering care during the year: </a:t>
            </a:r>
            <a:r>
              <a:rPr lang="en-US" sz="2000" b="1" dirty="0">
                <a:solidFill>
                  <a:srgbClr val="BEAA64"/>
                </a:solidFill>
                <a:latin typeface="Times New Roman"/>
                <a:cs typeface="Times New Roman"/>
              </a:rPr>
              <a:t>6</a:t>
            </a:r>
            <a:endParaRPr lang="en-US" sz="2000" b="1" dirty="0" smtClean="0">
              <a:solidFill>
                <a:srgbClr val="BEAA64"/>
              </a:solidFill>
              <a:latin typeface="Times New Roman"/>
              <a:cs typeface="Times New Roman"/>
            </a:endParaRPr>
          </a:p>
          <a:p>
            <a:endParaRPr lang="en-US" sz="2000" dirty="0" smtClean="0">
              <a:latin typeface="Times New Roman"/>
              <a:cs typeface="Times New Roman"/>
            </a:endParaRPr>
          </a:p>
          <a:p>
            <a:r>
              <a:rPr lang="en-US" sz="2000" dirty="0" smtClean="0">
                <a:solidFill>
                  <a:srgbClr val="FFFFFF"/>
                </a:solidFill>
                <a:latin typeface="Times New Roman"/>
                <a:cs typeface="Times New Roman"/>
              </a:rPr>
              <a:t>Children achieving permanency within 12 months: </a:t>
            </a:r>
            <a:r>
              <a:rPr lang="en-US" sz="2000" b="1" dirty="0" smtClean="0">
                <a:solidFill>
                  <a:srgbClr val="BEAA64"/>
                </a:solidFill>
                <a:latin typeface="Times New Roman"/>
                <a:cs typeface="Times New Roman"/>
              </a:rPr>
              <a:t>4</a:t>
            </a:r>
          </a:p>
          <a:p>
            <a:endParaRPr lang="en-US" sz="2000" b="1" dirty="0">
              <a:solidFill>
                <a:srgbClr val="BEAA64"/>
              </a:solidFill>
              <a:latin typeface="Times New Roman"/>
              <a:cs typeface="Times New Roman"/>
            </a:endParaRPr>
          </a:p>
          <a:p>
            <a:r>
              <a:rPr lang="en-US" sz="2000" dirty="0" smtClean="0">
                <a:solidFill>
                  <a:schemeClr val="bg1"/>
                </a:solidFill>
                <a:latin typeface="Times New Roman"/>
                <a:cs typeface="Times New Roman"/>
              </a:rPr>
              <a:t>Children reentering foster care within 12 months of date of discharge: </a:t>
            </a:r>
            <a:r>
              <a:rPr lang="en-US" sz="2000" dirty="0" smtClean="0">
                <a:solidFill>
                  <a:srgbClr val="BEAA64"/>
                </a:solidFill>
                <a:latin typeface="Times New Roman"/>
                <a:cs typeface="Times New Roman"/>
              </a:rPr>
              <a:t>2</a:t>
            </a:r>
          </a:p>
          <a:p>
            <a:endParaRPr lang="en-US" sz="2000" dirty="0" smtClean="0">
              <a:latin typeface="Times New Roman"/>
              <a:cs typeface="Times New Roman"/>
            </a:endParaRPr>
          </a:p>
          <a:p>
            <a:r>
              <a:rPr lang="en-US" sz="2000" dirty="0" smtClean="0">
                <a:solidFill>
                  <a:srgbClr val="FFFFFF"/>
                </a:solidFill>
                <a:latin typeface="Times New Roman"/>
                <a:cs typeface="Times New Roman"/>
              </a:rPr>
              <a:t>Performance (P4): </a:t>
            </a:r>
            <a:r>
              <a:rPr lang="en-US" sz="2000" b="1" dirty="0" smtClean="0">
                <a:solidFill>
                  <a:srgbClr val="BEAA64"/>
                </a:solidFill>
                <a:latin typeface="Times New Roman"/>
                <a:cs typeface="Times New Roman"/>
              </a:rPr>
              <a:t>50%</a:t>
            </a:r>
            <a:endParaRPr lang="en-US" sz="2000" dirty="0" smtClean="0">
              <a:solidFill>
                <a:srgbClr val="BEAA64"/>
              </a:solidFill>
              <a:latin typeface="Times New Roman"/>
              <a:cs typeface="Times New Roman"/>
            </a:endParaRPr>
          </a:p>
          <a:p>
            <a:endParaRPr lang="en-US" sz="2000" b="1" dirty="0">
              <a:solidFill>
                <a:schemeClr val="accent6">
                  <a:lumMod val="75000"/>
                </a:schemeClr>
              </a:solidFill>
              <a:latin typeface="Times New Roman"/>
              <a:cs typeface="Times New Roman"/>
            </a:endParaRPr>
          </a:p>
          <a:p>
            <a:r>
              <a:rPr lang="en-US" sz="2000" dirty="0" smtClean="0">
                <a:solidFill>
                  <a:schemeClr val="bg1"/>
                </a:solidFill>
                <a:latin typeface="Times New Roman"/>
                <a:cs typeface="Times New Roman"/>
              </a:rPr>
              <a:t>National Standard: </a:t>
            </a:r>
            <a:r>
              <a:rPr lang="en-US" sz="2000" b="1" dirty="0" smtClean="0">
                <a:solidFill>
                  <a:srgbClr val="BEAA64"/>
                </a:solidFill>
                <a:latin typeface="Times New Roman"/>
                <a:cs typeface="Times New Roman"/>
              </a:rPr>
              <a:t>&lt;=8.3%</a:t>
            </a:r>
          </a:p>
        </p:txBody>
      </p:sp>
      <p:cxnSp>
        <p:nvCxnSpPr>
          <p:cNvPr id="21" name="Straight Connector 20"/>
          <p:cNvCxnSpPr/>
          <p:nvPr/>
        </p:nvCxnSpPr>
        <p:spPr>
          <a:xfrm>
            <a:off x="4572000" y="6172200"/>
            <a:ext cx="914400" cy="0"/>
          </a:xfrm>
          <a:prstGeom prst="line">
            <a:avLst/>
          </a:prstGeom>
          <a:ln w="57150">
            <a:solidFill>
              <a:srgbClr val="BEAA64"/>
            </a:solidFill>
            <a:headEnd type="oval" w="sm" len="sm"/>
            <a:tailEnd type="none" w="sm" len="sm"/>
          </a:ln>
          <a:effectLst/>
        </p:spPr>
        <p:style>
          <a:lnRef idx="2">
            <a:schemeClr val="accent2"/>
          </a:lnRef>
          <a:fillRef idx="0">
            <a:schemeClr val="accent2"/>
          </a:fillRef>
          <a:effectRef idx="1">
            <a:schemeClr val="accent2"/>
          </a:effectRef>
          <a:fontRef idx="minor">
            <a:schemeClr val="tx1"/>
          </a:fontRef>
        </p:style>
      </p:cxnSp>
      <p:cxnSp>
        <p:nvCxnSpPr>
          <p:cNvPr id="25" name="Straight Connector 24"/>
          <p:cNvCxnSpPr/>
          <p:nvPr/>
        </p:nvCxnSpPr>
        <p:spPr>
          <a:xfrm>
            <a:off x="4572000" y="3581400"/>
            <a:ext cx="762000" cy="0"/>
          </a:xfrm>
          <a:prstGeom prst="line">
            <a:avLst/>
          </a:prstGeom>
          <a:ln w="57150">
            <a:solidFill>
              <a:srgbClr val="BEAA64"/>
            </a:solidFill>
            <a:headEnd type="oval" w="sm" len="sm"/>
            <a:tailEnd type="none" w="sm" len="sm"/>
          </a:ln>
          <a:effectLst/>
        </p:spPr>
        <p:style>
          <a:lnRef idx="2">
            <a:schemeClr val="accent2"/>
          </a:lnRef>
          <a:fillRef idx="0">
            <a:schemeClr val="accent2"/>
          </a:fillRef>
          <a:effectRef idx="1">
            <a:schemeClr val="accent2"/>
          </a:effectRef>
          <a:fontRef idx="minor">
            <a:schemeClr val="tx1"/>
          </a:fontRef>
        </p:style>
      </p:cxnSp>
      <p:cxnSp>
        <p:nvCxnSpPr>
          <p:cNvPr id="28" name="Straight Connector 27"/>
          <p:cNvCxnSpPr/>
          <p:nvPr/>
        </p:nvCxnSpPr>
        <p:spPr>
          <a:xfrm>
            <a:off x="3810000" y="6172200"/>
            <a:ext cx="533400" cy="0"/>
          </a:xfrm>
          <a:prstGeom prst="line">
            <a:avLst/>
          </a:prstGeom>
          <a:ln w="57150">
            <a:solidFill>
              <a:schemeClr val="bg1"/>
            </a:solidFill>
            <a:prstDash val="sysDash"/>
            <a:headEnd type="none" w="sm" len="sm"/>
            <a:tailEnd type="none" w="sm" len="sm"/>
          </a:ln>
          <a:effectLst/>
        </p:spPr>
        <p:style>
          <a:lnRef idx="2">
            <a:schemeClr val="accent2"/>
          </a:lnRef>
          <a:fillRef idx="0">
            <a:schemeClr val="accent2"/>
          </a:fillRef>
          <a:effectRef idx="1">
            <a:schemeClr val="accent2"/>
          </a:effectRef>
          <a:fontRef idx="minor">
            <a:schemeClr val="tx1"/>
          </a:fontRef>
        </p:style>
      </p:cxnSp>
      <p:cxnSp>
        <p:nvCxnSpPr>
          <p:cNvPr id="29" name="Straight Connector 28"/>
          <p:cNvCxnSpPr/>
          <p:nvPr/>
        </p:nvCxnSpPr>
        <p:spPr>
          <a:xfrm>
            <a:off x="3429000" y="3581400"/>
            <a:ext cx="990600" cy="0"/>
          </a:xfrm>
          <a:prstGeom prst="line">
            <a:avLst/>
          </a:prstGeom>
          <a:ln w="57150">
            <a:solidFill>
              <a:schemeClr val="bg1"/>
            </a:solidFill>
            <a:prstDash val="sysDash"/>
            <a:headEnd type="none" w="sm" len="sm"/>
            <a:tailEnd type="none" w="sm" len="sm"/>
          </a:ln>
          <a:effectLst/>
        </p:spPr>
        <p:style>
          <a:lnRef idx="2">
            <a:schemeClr val="accent2"/>
          </a:lnRef>
          <a:fillRef idx="0">
            <a:schemeClr val="accent2"/>
          </a:fillRef>
          <a:effectRef idx="1">
            <a:schemeClr val="accent2"/>
          </a:effectRef>
          <a:fontRef idx="minor">
            <a:schemeClr val="tx1"/>
          </a:fontRef>
        </p:style>
      </p:cxnSp>
      <p:sp>
        <p:nvSpPr>
          <p:cNvPr id="14" name="TextBox 13"/>
          <p:cNvSpPr txBox="1"/>
          <p:nvPr/>
        </p:nvSpPr>
        <p:spPr>
          <a:xfrm>
            <a:off x="3429000" y="3200400"/>
            <a:ext cx="990600" cy="338554"/>
          </a:xfrm>
          <a:prstGeom prst="rect">
            <a:avLst/>
          </a:prstGeom>
          <a:noFill/>
        </p:spPr>
        <p:txBody>
          <a:bodyPr wrap="square" rtlCol="0">
            <a:spAutoFit/>
          </a:bodyPr>
          <a:lstStyle/>
          <a:p>
            <a:r>
              <a:rPr lang="en-US" sz="1600" b="1" dirty="0" smtClean="0">
                <a:solidFill>
                  <a:schemeClr val="bg1"/>
                </a:solidFill>
                <a:latin typeface="Times New Roman"/>
                <a:cs typeface="Times New Roman"/>
              </a:rPr>
              <a:t>8 months</a:t>
            </a:r>
            <a:endParaRPr lang="en-US" sz="1600" b="1" dirty="0">
              <a:solidFill>
                <a:schemeClr val="bg1"/>
              </a:solidFill>
              <a:latin typeface="Times New Roman"/>
              <a:cs typeface="Times New Roman"/>
            </a:endParaRPr>
          </a:p>
        </p:txBody>
      </p:sp>
      <p:sp>
        <p:nvSpPr>
          <p:cNvPr id="37" name="TextBox 36"/>
          <p:cNvSpPr txBox="1"/>
          <p:nvPr/>
        </p:nvSpPr>
        <p:spPr>
          <a:xfrm>
            <a:off x="3581400" y="5715000"/>
            <a:ext cx="990600" cy="338554"/>
          </a:xfrm>
          <a:prstGeom prst="rect">
            <a:avLst/>
          </a:prstGeom>
          <a:noFill/>
        </p:spPr>
        <p:txBody>
          <a:bodyPr wrap="square" rtlCol="0">
            <a:spAutoFit/>
          </a:bodyPr>
          <a:lstStyle/>
          <a:p>
            <a:r>
              <a:rPr lang="en-US" sz="1600" b="1" dirty="0">
                <a:solidFill>
                  <a:schemeClr val="bg1"/>
                </a:solidFill>
                <a:latin typeface="Times New Roman"/>
                <a:cs typeface="Times New Roman"/>
              </a:rPr>
              <a:t>4</a:t>
            </a:r>
            <a:r>
              <a:rPr lang="en-US" sz="1600" b="1" dirty="0" smtClean="0">
                <a:solidFill>
                  <a:schemeClr val="bg1"/>
                </a:solidFill>
                <a:latin typeface="Times New Roman"/>
                <a:cs typeface="Times New Roman"/>
              </a:rPr>
              <a:t> months</a:t>
            </a:r>
            <a:endParaRPr lang="en-US" sz="1600" b="1" dirty="0">
              <a:solidFill>
                <a:schemeClr val="bg1"/>
              </a:solidFill>
              <a:latin typeface="Times New Roman"/>
              <a:cs typeface="Times New Roman"/>
            </a:endParaRPr>
          </a:p>
        </p:txBody>
      </p:sp>
      <p:sp>
        <p:nvSpPr>
          <p:cNvPr id="3" name="Slide Number Placeholder 2"/>
          <p:cNvSpPr>
            <a:spLocks noGrp="1"/>
          </p:cNvSpPr>
          <p:nvPr>
            <p:ph type="sldNum" sz="quarter" idx="12"/>
          </p:nvPr>
        </p:nvSpPr>
        <p:spPr/>
        <p:txBody>
          <a:bodyPr/>
          <a:lstStyle/>
          <a:p>
            <a:pPr>
              <a:defRPr/>
            </a:pPr>
            <a:fld id="{DE71517C-C525-4681-9E79-4D739AD31C6D}" type="slidenum">
              <a:rPr lang="en-US" smtClean="0"/>
              <a:pPr>
                <a:defRPr/>
              </a:pPr>
              <a:t>34</a:t>
            </a:fld>
            <a:endParaRPr lang="en-US"/>
          </a:p>
        </p:txBody>
      </p:sp>
      <p:cxnSp>
        <p:nvCxnSpPr>
          <p:cNvPr id="30" name="Straight Connector 29"/>
          <p:cNvCxnSpPr/>
          <p:nvPr/>
        </p:nvCxnSpPr>
        <p:spPr>
          <a:xfrm>
            <a:off x="3909372" y="2043112"/>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465602" y="1600200"/>
            <a:ext cx="1005404" cy="369332"/>
          </a:xfrm>
          <a:prstGeom prst="rect">
            <a:avLst/>
          </a:prstGeom>
          <a:noFill/>
        </p:spPr>
        <p:txBody>
          <a:bodyPr wrap="none" rtlCol="0">
            <a:spAutoFit/>
          </a:bodyPr>
          <a:lstStyle/>
          <a:p>
            <a:pPr algn="ctr"/>
            <a:r>
              <a:rPr lang="en-US" dirty="0" smtClean="0">
                <a:solidFill>
                  <a:srgbClr val="FFFFFF"/>
                </a:solidFill>
                <a:latin typeface="Times New Roman"/>
                <a:cs typeface="Times New Roman"/>
              </a:rPr>
              <a:t>12/31/18</a:t>
            </a:r>
            <a:endParaRPr lang="en-US" dirty="0">
              <a:solidFill>
                <a:srgbClr val="FFFFFF"/>
              </a:solidFill>
              <a:latin typeface="Times New Roman"/>
              <a:cs typeface="Times New Roman"/>
            </a:endParaRPr>
          </a:p>
        </p:txBody>
      </p:sp>
    </p:spTree>
    <p:extLst>
      <p:ext uri="{BB962C8B-B14F-4D97-AF65-F5344CB8AC3E}">
        <p14:creationId xmlns:p14="http://schemas.microsoft.com/office/powerpoint/2010/main" val="1550854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90">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8"/>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6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8" presetClass="emph" presetSubtype="0" fill="hold" nodeType="clickEffect">
                                  <p:stCondLst>
                                    <p:cond delay="0"/>
                                  </p:stCondLst>
                                  <p:iterate type="lt">
                                    <p:tmPct val="4000"/>
                                  </p:iterate>
                                  <p:childTnLst>
                                    <p:set>
                                      <p:cBhvr override="childStyle">
                                        <p:cTn id="20" dur="500" fill="hold"/>
                                        <p:tgtEl>
                                          <p:spTgt spid="90">
                                            <p:txEl>
                                              <p:pRg st="2" end="2"/>
                                            </p:txEl>
                                          </p:spTgt>
                                        </p:tgtEl>
                                        <p:attrNameLst>
                                          <p:attrName>style.textDecorationUnderline</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67"/>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6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8" presetClass="emph" presetSubtype="0" fill="hold" nodeType="clickEffect">
                                  <p:stCondLst>
                                    <p:cond delay="0"/>
                                  </p:stCondLst>
                                  <p:iterate type="lt">
                                    <p:tmPct val="4000"/>
                                  </p:iterate>
                                  <p:childTnLst>
                                    <p:set>
                                      <p:cBhvr override="childStyle">
                                        <p:cTn id="30" dur="500" fill="hold"/>
                                        <p:tgtEl>
                                          <p:spTgt spid="90">
                                            <p:txEl>
                                              <p:pRg st="4" end="4"/>
                                            </p:txEl>
                                          </p:spTgt>
                                        </p:tgtEl>
                                        <p:attrNameLst>
                                          <p:attrName>style.textDecorationUnderline</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24" presetClass="emph" presetSubtype="0" fill="hold" nodeType="clickEffect">
                                  <p:stCondLst>
                                    <p:cond delay="0"/>
                                  </p:stCondLst>
                                  <p:childTnLst>
                                    <p:animClr clrSpc="hsl" dir="cw">
                                      <p:cBhvr override="childStyle">
                                        <p:cTn id="34" dur="500" fill="hold"/>
                                        <p:tgtEl>
                                          <p:spTgt spid="62"/>
                                        </p:tgtEl>
                                        <p:attrNameLst>
                                          <p:attrName>style.color</p:attrName>
                                        </p:attrNameLst>
                                      </p:cBhvr>
                                      <p:by>
                                        <p:hsl h="0" s="-12549" l="-25098"/>
                                      </p:by>
                                    </p:animClr>
                                    <p:animClr clrSpc="hsl" dir="cw">
                                      <p:cBhvr>
                                        <p:cTn id="35" dur="500" fill="hold"/>
                                        <p:tgtEl>
                                          <p:spTgt spid="62"/>
                                        </p:tgtEl>
                                        <p:attrNameLst>
                                          <p:attrName>fillcolor</p:attrName>
                                        </p:attrNameLst>
                                      </p:cBhvr>
                                      <p:by>
                                        <p:hsl h="0" s="-12549" l="-25098"/>
                                      </p:by>
                                    </p:animClr>
                                    <p:animClr clrSpc="hsl" dir="cw">
                                      <p:cBhvr>
                                        <p:cTn id="36" dur="500" fill="hold"/>
                                        <p:tgtEl>
                                          <p:spTgt spid="62"/>
                                        </p:tgtEl>
                                        <p:attrNameLst>
                                          <p:attrName>stroke.color</p:attrName>
                                        </p:attrNameLst>
                                      </p:cBhvr>
                                      <p:by>
                                        <p:hsl h="0" s="-12549" l="-25098"/>
                                      </p:by>
                                    </p:animClr>
                                    <p:set>
                                      <p:cBhvr>
                                        <p:cTn id="37" dur="500" fill="hold"/>
                                        <p:tgtEl>
                                          <p:spTgt spid="62"/>
                                        </p:tgtEl>
                                        <p:attrNameLst>
                                          <p:attrName>fill.type</p:attrName>
                                        </p:attrNameLst>
                                      </p:cBhvr>
                                      <p:to>
                                        <p:strVal val="solid"/>
                                      </p:to>
                                    </p:set>
                                  </p:childTnLst>
                                </p:cTn>
                              </p:par>
                              <p:par>
                                <p:cTn id="38" presetID="24" presetClass="emph" presetSubtype="0" fill="hold" nodeType="withEffect">
                                  <p:stCondLst>
                                    <p:cond delay="0"/>
                                  </p:stCondLst>
                                  <p:childTnLst>
                                    <p:animClr clrSpc="hsl" dir="cw">
                                      <p:cBhvr override="childStyle">
                                        <p:cTn id="39" dur="500" fill="hold"/>
                                        <p:tgtEl>
                                          <p:spTgt spid="29"/>
                                        </p:tgtEl>
                                        <p:attrNameLst>
                                          <p:attrName>style.color</p:attrName>
                                        </p:attrNameLst>
                                      </p:cBhvr>
                                      <p:by>
                                        <p:hsl h="0" s="-12549" l="-25098"/>
                                      </p:by>
                                    </p:animClr>
                                    <p:animClr clrSpc="hsl" dir="cw">
                                      <p:cBhvr>
                                        <p:cTn id="40" dur="500" fill="hold"/>
                                        <p:tgtEl>
                                          <p:spTgt spid="29"/>
                                        </p:tgtEl>
                                        <p:attrNameLst>
                                          <p:attrName>fillcolor</p:attrName>
                                        </p:attrNameLst>
                                      </p:cBhvr>
                                      <p:by>
                                        <p:hsl h="0" s="-12549" l="-25098"/>
                                      </p:by>
                                    </p:animClr>
                                    <p:animClr clrSpc="hsl" dir="cw">
                                      <p:cBhvr>
                                        <p:cTn id="41" dur="500" fill="hold"/>
                                        <p:tgtEl>
                                          <p:spTgt spid="29"/>
                                        </p:tgtEl>
                                        <p:attrNameLst>
                                          <p:attrName>stroke.color</p:attrName>
                                        </p:attrNameLst>
                                      </p:cBhvr>
                                      <p:by>
                                        <p:hsl h="0" s="-12549" l="-25098"/>
                                      </p:by>
                                    </p:animClr>
                                    <p:set>
                                      <p:cBhvr>
                                        <p:cTn id="42" dur="500" fill="hold"/>
                                        <p:tgtEl>
                                          <p:spTgt spid="29"/>
                                        </p:tgtEl>
                                        <p:attrNameLst>
                                          <p:attrName>fill.type</p:attrName>
                                        </p:attrNameLst>
                                      </p:cBhvr>
                                      <p:to>
                                        <p:strVal val="solid"/>
                                      </p:to>
                                    </p:set>
                                  </p:childTnLst>
                                </p:cTn>
                              </p:par>
                              <p:par>
                                <p:cTn id="43" presetID="24" presetClass="emph" presetSubtype="0" fill="hold" nodeType="withEffect">
                                  <p:stCondLst>
                                    <p:cond delay="0"/>
                                  </p:stCondLst>
                                  <p:childTnLst>
                                    <p:animClr clrSpc="hsl" dir="cw">
                                      <p:cBhvr override="childStyle">
                                        <p:cTn id="44" dur="500" fill="hold"/>
                                        <p:tgtEl>
                                          <p:spTgt spid="25"/>
                                        </p:tgtEl>
                                        <p:attrNameLst>
                                          <p:attrName>style.color</p:attrName>
                                        </p:attrNameLst>
                                      </p:cBhvr>
                                      <p:by>
                                        <p:hsl h="0" s="-12549" l="-25098"/>
                                      </p:by>
                                    </p:animClr>
                                    <p:animClr clrSpc="hsl" dir="cw">
                                      <p:cBhvr>
                                        <p:cTn id="45" dur="500" fill="hold"/>
                                        <p:tgtEl>
                                          <p:spTgt spid="25"/>
                                        </p:tgtEl>
                                        <p:attrNameLst>
                                          <p:attrName>fillcolor</p:attrName>
                                        </p:attrNameLst>
                                      </p:cBhvr>
                                      <p:by>
                                        <p:hsl h="0" s="-12549" l="-25098"/>
                                      </p:by>
                                    </p:animClr>
                                    <p:animClr clrSpc="hsl" dir="cw">
                                      <p:cBhvr>
                                        <p:cTn id="46" dur="500" fill="hold"/>
                                        <p:tgtEl>
                                          <p:spTgt spid="25"/>
                                        </p:tgtEl>
                                        <p:attrNameLst>
                                          <p:attrName>stroke.color</p:attrName>
                                        </p:attrNameLst>
                                      </p:cBhvr>
                                      <p:by>
                                        <p:hsl h="0" s="-12549" l="-25098"/>
                                      </p:by>
                                    </p:animClr>
                                    <p:set>
                                      <p:cBhvr>
                                        <p:cTn id="47" dur="500" fill="hold"/>
                                        <p:tgtEl>
                                          <p:spTgt spid="25"/>
                                        </p:tgtEl>
                                        <p:attrNameLst>
                                          <p:attrName>fill.type</p:attrName>
                                        </p:attrNameLst>
                                      </p:cBhvr>
                                      <p:to>
                                        <p:strVal val="solid"/>
                                      </p:to>
                                    </p:set>
                                  </p:childTnLst>
                                </p:cTn>
                              </p:par>
                              <p:par>
                                <p:cTn id="48" presetID="24" presetClass="emph" presetSubtype="0" fill="hold" nodeType="withEffect">
                                  <p:stCondLst>
                                    <p:cond delay="0"/>
                                  </p:stCondLst>
                                  <p:childTnLst>
                                    <p:animClr clrSpc="hsl" dir="cw">
                                      <p:cBhvr override="childStyle">
                                        <p:cTn id="49" dur="500" fill="hold"/>
                                        <p:tgtEl>
                                          <p:spTgt spid="66"/>
                                        </p:tgtEl>
                                        <p:attrNameLst>
                                          <p:attrName>style.color</p:attrName>
                                        </p:attrNameLst>
                                      </p:cBhvr>
                                      <p:by>
                                        <p:hsl h="0" s="-12549" l="-25098"/>
                                      </p:by>
                                    </p:animClr>
                                    <p:animClr clrSpc="hsl" dir="cw">
                                      <p:cBhvr>
                                        <p:cTn id="50" dur="500" fill="hold"/>
                                        <p:tgtEl>
                                          <p:spTgt spid="66"/>
                                        </p:tgtEl>
                                        <p:attrNameLst>
                                          <p:attrName>fillcolor</p:attrName>
                                        </p:attrNameLst>
                                      </p:cBhvr>
                                      <p:by>
                                        <p:hsl h="0" s="-12549" l="-25098"/>
                                      </p:by>
                                    </p:animClr>
                                    <p:animClr clrSpc="hsl" dir="cw">
                                      <p:cBhvr>
                                        <p:cTn id="51" dur="500" fill="hold"/>
                                        <p:tgtEl>
                                          <p:spTgt spid="66"/>
                                        </p:tgtEl>
                                        <p:attrNameLst>
                                          <p:attrName>stroke.color</p:attrName>
                                        </p:attrNameLst>
                                      </p:cBhvr>
                                      <p:by>
                                        <p:hsl h="0" s="-12549" l="-25098"/>
                                      </p:by>
                                    </p:animClr>
                                    <p:set>
                                      <p:cBhvr>
                                        <p:cTn id="52" dur="500" fill="hold"/>
                                        <p:tgtEl>
                                          <p:spTgt spid="66"/>
                                        </p:tgtEl>
                                        <p:attrNameLst>
                                          <p:attrName>fill.type</p:attrName>
                                        </p:attrNameLst>
                                      </p:cBhvr>
                                      <p:to>
                                        <p:strVal val="solid"/>
                                      </p:to>
                                    </p:set>
                                  </p:childTnLst>
                                </p:cTn>
                              </p:par>
                              <p:par>
                                <p:cTn id="53" presetID="24" presetClass="emph" presetSubtype="0" fill="hold" nodeType="withEffect">
                                  <p:stCondLst>
                                    <p:cond delay="0"/>
                                  </p:stCondLst>
                                  <p:childTnLst>
                                    <p:animClr clrSpc="hsl" dir="cw">
                                      <p:cBhvr override="childStyle">
                                        <p:cTn id="54" dur="500" fill="hold"/>
                                        <p:tgtEl>
                                          <p:spTgt spid="28"/>
                                        </p:tgtEl>
                                        <p:attrNameLst>
                                          <p:attrName>style.color</p:attrName>
                                        </p:attrNameLst>
                                      </p:cBhvr>
                                      <p:by>
                                        <p:hsl h="0" s="-12549" l="-25098"/>
                                      </p:by>
                                    </p:animClr>
                                    <p:animClr clrSpc="hsl" dir="cw">
                                      <p:cBhvr>
                                        <p:cTn id="55" dur="500" fill="hold"/>
                                        <p:tgtEl>
                                          <p:spTgt spid="28"/>
                                        </p:tgtEl>
                                        <p:attrNameLst>
                                          <p:attrName>fillcolor</p:attrName>
                                        </p:attrNameLst>
                                      </p:cBhvr>
                                      <p:by>
                                        <p:hsl h="0" s="-12549" l="-25098"/>
                                      </p:by>
                                    </p:animClr>
                                    <p:animClr clrSpc="hsl" dir="cw">
                                      <p:cBhvr>
                                        <p:cTn id="56" dur="500" fill="hold"/>
                                        <p:tgtEl>
                                          <p:spTgt spid="28"/>
                                        </p:tgtEl>
                                        <p:attrNameLst>
                                          <p:attrName>stroke.color</p:attrName>
                                        </p:attrNameLst>
                                      </p:cBhvr>
                                      <p:by>
                                        <p:hsl h="0" s="-12549" l="-25098"/>
                                      </p:by>
                                    </p:animClr>
                                    <p:set>
                                      <p:cBhvr>
                                        <p:cTn id="57" dur="500" fill="hold"/>
                                        <p:tgtEl>
                                          <p:spTgt spid="28"/>
                                        </p:tgtEl>
                                        <p:attrNameLst>
                                          <p:attrName>fill.type</p:attrName>
                                        </p:attrNameLst>
                                      </p:cBhvr>
                                      <p:to>
                                        <p:strVal val="solid"/>
                                      </p:to>
                                    </p:set>
                                  </p:childTnLst>
                                </p:cTn>
                              </p:par>
                              <p:par>
                                <p:cTn id="58" presetID="24" presetClass="emph" presetSubtype="0" fill="hold" nodeType="withEffect">
                                  <p:stCondLst>
                                    <p:cond delay="0"/>
                                  </p:stCondLst>
                                  <p:childTnLst>
                                    <p:animClr clrSpc="hsl" dir="cw">
                                      <p:cBhvr override="childStyle">
                                        <p:cTn id="59" dur="500" fill="hold"/>
                                        <p:tgtEl>
                                          <p:spTgt spid="21"/>
                                        </p:tgtEl>
                                        <p:attrNameLst>
                                          <p:attrName>style.color</p:attrName>
                                        </p:attrNameLst>
                                      </p:cBhvr>
                                      <p:by>
                                        <p:hsl h="0" s="-12549" l="-25098"/>
                                      </p:by>
                                    </p:animClr>
                                    <p:animClr clrSpc="hsl" dir="cw">
                                      <p:cBhvr>
                                        <p:cTn id="60" dur="500" fill="hold"/>
                                        <p:tgtEl>
                                          <p:spTgt spid="21"/>
                                        </p:tgtEl>
                                        <p:attrNameLst>
                                          <p:attrName>fillcolor</p:attrName>
                                        </p:attrNameLst>
                                      </p:cBhvr>
                                      <p:by>
                                        <p:hsl h="0" s="-12549" l="-25098"/>
                                      </p:by>
                                    </p:animClr>
                                    <p:animClr clrSpc="hsl" dir="cw">
                                      <p:cBhvr>
                                        <p:cTn id="61" dur="500" fill="hold"/>
                                        <p:tgtEl>
                                          <p:spTgt spid="21"/>
                                        </p:tgtEl>
                                        <p:attrNameLst>
                                          <p:attrName>stroke.color</p:attrName>
                                        </p:attrNameLst>
                                      </p:cBhvr>
                                      <p:by>
                                        <p:hsl h="0" s="-12549" l="-25098"/>
                                      </p:by>
                                    </p:animClr>
                                    <p:set>
                                      <p:cBhvr>
                                        <p:cTn id="62" dur="500" fill="hold"/>
                                        <p:tgtEl>
                                          <p:spTgt spid="21"/>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3" presetClass="emph" presetSubtype="2" fill="hold" grpId="0" nodeType="clickEffect">
                                  <p:stCondLst>
                                    <p:cond delay="0"/>
                                  </p:stCondLst>
                                  <p:childTnLst>
                                    <p:animClr clrSpc="rgb" dir="cw">
                                      <p:cBhvr override="childStyle">
                                        <p:cTn id="66" dur="2000" fill="hold"/>
                                        <p:tgtEl>
                                          <p:spTgt spid="14"/>
                                        </p:tgtEl>
                                        <p:attrNameLst>
                                          <p:attrName>style.color</p:attrName>
                                        </p:attrNameLst>
                                      </p:cBhvr>
                                      <p:to>
                                        <a:schemeClr val="accent2"/>
                                      </p:to>
                                    </p:animClr>
                                  </p:childTnLst>
                                </p:cTn>
                              </p:par>
                              <p:par>
                                <p:cTn id="67" presetID="3" presetClass="emph" presetSubtype="2" fill="hold" grpId="0" nodeType="withEffect">
                                  <p:stCondLst>
                                    <p:cond delay="0"/>
                                  </p:stCondLst>
                                  <p:childTnLst>
                                    <p:animClr clrSpc="rgb" dir="cw">
                                      <p:cBhvr override="childStyle">
                                        <p:cTn id="68" dur="2000" fill="hold"/>
                                        <p:tgtEl>
                                          <p:spTgt spid="3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E71517C-C525-4681-9E79-4D739AD31C6D}" type="slidenum">
              <a:rPr lang="en-US" smtClean="0"/>
              <a:pPr>
                <a:defRPr/>
              </a:pPr>
              <a:t>35</a:t>
            </a:fld>
            <a:endParaRPr lang="en-US"/>
          </a:p>
        </p:txBody>
      </p:sp>
      <p:graphicFrame>
        <p:nvGraphicFramePr>
          <p:cNvPr id="5" name="Chart 4">
            <a:extLst>
              <a:ext uri="{FF2B5EF4-FFF2-40B4-BE49-F238E27FC236}">
                <a16:creationId xmlns:a16="http://schemas.microsoft.com/office/drawing/2014/main" id="{00000000-0008-0000-2000-000002000000}"/>
              </a:ext>
            </a:extLst>
          </p:cNvPr>
          <p:cNvGraphicFramePr>
            <a:graphicFrameLocks noGrp="1"/>
          </p:cNvGraphicFramePr>
          <p:nvPr>
            <p:extLst>
              <p:ext uri="{D42A27DB-BD31-4B8C-83A1-F6EECF244321}">
                <p14:modId xmlns:p14="http://schemas.microsoft.com/office/powerpoint/2010/main" val="1547841669"/>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66943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BEAA64"/>
                </a:solidFill>
                <a:latin typeface="Times New Roman"/>
                <a:cs typeface="Times New Roman"/>
              </a:rPr>
              <a:t>P5: </a:t>
            </a:r>
            <a:r>
              <a:rPr lang="en-US" dirty="0">
                <a:solidFill>
                  <a:srgbClr val="BEAA64"/>
                </a:solidFill>
                <a:latin typeface="Times New Roman"/>
                <a:cs typeface="Times New Roman"/>
              </a:rPr>
              <a:t>Placement </a:t>
            </a:r>
            <a:r>
              <a:rPr lang="en-US" dirty="0" smtClean="0">
                <a:solidFill>
                  <a:srgbClr val="BEAA64"/>
                </a:solidFill>
                <a:latin typeface="Times New Roman"/>
                <a:cs typeface="Times New Roman"/>
              </a:rPr>
              <a:t>Stability*</a:t>
            </a:r>
            <a:endParaRPr lang="en-US" dirty="0">
              <a:solidFill>
                <a:srgbClr val="BEAA64"/>
              </a:solidFill>
            </a:endParaRPr>
          </a:p>
        </p:txBody>
      </p:sp>
      <p:grpSp>
        <p:nvGrpSpPr>
          <p:cNvPr id="17" name="Group 16"/>
          <p:cNvGrpSpPr/>
          <p:nvPr/>
        </p:nvGrpSpPr>
        <p:grpSpPr>
          <a:xfrm>
            <a:off x="415364" y="2362200"/>
            <a:ext cx="2289052" cy="830997"/>
            <a:chOff x="415364" y="2209800"/>
            <a:chExt cx="2289052" cy="830997"/>
          </a:xfrm>
        </p:grpSpPr>
        <p:sp>
          <p:nvSpPr>
            <p:cNvPr id="5" name="TextBox 4"/>
            <p:cNvSpPr txBox="1"/>
            <p:nvPr/>
          </p:nvSpPr>
          <p:spPr>
            <a:xfrm>
              <a:off x="838200" y="2209800"/>
              <a:ext cx="1866216" cy="830997"/>
            </a:xfrm>
            <a:prstGeom prst="rect">
              <a:avLst/>
            </a:prstGeom>
            <a:noFill/>
          </p:spPr>
          <p:txBody>
            <a:bodyPr wrap="none" rtlCol="0">
              <a:spAutoFit/>
            </a:bodyPr>
            <a:lstStyle/>
            <a:p>
              <a:r>
                <a:rPr lang="en-US" sz="1600" dirty="0" smtClean="0">
                  <a:solidFill>
                    <a:srgbClr val="FFFFFF"/>
                  </a:solidFill>
                  <a:latin typeface="Times New Roman"/>
                  <a:cs typeface="Times New Roman"/>
                </a:rPr>
                <a:t>Child A </a:t>
              </a:r>
            </a:p>
            <a:p>
              <a:r>
                <a:rPr lang="en-US" sz="1600" dirty="0" smtClean="0">
                  <a:solidFill>
                    <a:srgbClr val="FFFFFF"/>
                  </a:solidFill>
                  <a:latin typeface="Times New Roman"/>
                  <a:cs typeface="Times New Roman"/>
                </a:rPr>
                <a:t>Days in care: </a:t>
              </a:r>
              <a:r>
                <a:rPr lang="en-US" sz="1600" dirty="0" smtClean="0">
                  <a:solidFill>
                    <a:srgbClr val="BEAA64"/>
                  </a:solidFill>
                  <a:latin typeface="Times New Roman"/>
                  <a:cs typeface="Times New Roman"/>
                </a:rPr>
                <a:t>342</a:t>
              </a:r>
            </a:p>
            <a:p>
              <a:r>
                <a:rPr lang="en-US" sz="1600" dirty="0" smtClean="0">
                  <a:solidFill>
                    <a:srgbClr val="FFFFFF"/>
                  </a:solidFill>
                  <a:latin typeface="Times New Roman"/>
                  <a:cs typeface="Times New Roman"/>
                </a:rPr>
                <a:t>Placement moves: </a:t>
              </a:r>
              <a:r>
                <a:rPr lang="en-US" sz="1600" dirty="0">
                  <a:solidFill>
                    <a:srgbClr val="BEAA64"/>
                  </a:solidFill>
                  <a:latin typeface="Times New Roman"/>
                  <a:cs typeface="Times New Roman"/>
                </a:rPr>
                <a:t>2</a:t>
              </a:r>
            </a:p>
          </p:txBody>
        </p:sp>
        <p:pic>
          <p:nvPicPr>
            <p:cNvPr id="6" name="Picture 5"/>
            <p:cNvPicPr>
              <a:picLocks noChangeAspect="1"/>
            </p:cNvPicPr>
            <p:nvPr/>
          </p:nvPicPr>
          <p:blipFill>
            <a:blip r:embed="rId3" cstate="print"/>
            <a:stretch>
              <a:fillRect/>
            </a:stretch>
          </p:blipFill>
          <p:spPr>
            <a:xfrm>
              <a:off x="415364" y="2320498"/>
              <a:ext cx="346636" cy="609600"/>
            </a:xfrm>
            <a:prstGeom prst="rect">
              <a:avLst/>
            </a:prstGeom>
          </p:spPr>
        </p:pic>
      </p:grpSp>
      <p:sp>
        <p:nvSpPr>
          <p:cNvPr id="7" name="TextBox 6"/>
          <p:cNvSpPr txBox="1"/>
          <p:nvPr/>
        </p:nvSpPr>
        <p:spPr>
          <a:xfrm>
            <a:off x="838200" y="3292654"/>
            <a:ext cx="1866216" cy="830997"/>
          </a:xfrm>
          <a:prstGeom prst="rect">
            <a:avLst/>
          </a:prstGeom>
          <a:noFill/>
        </p:spPr>
        <p:txBody>
          <a:bodyPr wrap="none" rtlCol="0">
            <a:spAutoFit/>
          </a:bodyPr>
          <a:lstStyle/>
          <a:p>
            <a:r>
              <a:rPr lang="en-US" sz="1600" dirty="0" smtClean="0">
                <a:solidFill>
                  <a:srgbClr val="FFFFFF"/>
                </a:solidFill>
                <a:latin typeface="Times New Roman"/>
                <a:cs typeface="Times New Roman"/>
              </a:rPr>
              <a:t>Child B</a:t>
            </a:r>
          </a:p>
          <a:p>
            <a:r>
              <a:rPr lang="en-US" sz="1600" dirty="0" smtClean="0">
                <a:solidFill>
                  <a:srgbClr val="FFFFFF"/>
                </a:solidFill>
                <a:latin typeface="Times New Roman"/>
                <a:cs typeface="Times New Roman"/>
              </a:rPr>
              <a:t>Days in care: </a:t>
            </a:r>
            <a:r>
              <a:rPr lang="en-US" sz="1600" dirty="0" smtClean="0">
                <a:solidFill>
                  <a:srgbClr val="BEAA64"/>
                </a:solidFill>
                <a:latin typeface="Times New Roman"/>
                <a:cs typeface="Times New Roman"/>
              </a:rPr>
              <a:t>196</a:t>
            </a:r>
          </a:p>
          <a:p>
            <a:r>
              <a:rPr lang="en-US" sz="1600" dirty="0">
                <a:solidFill>
                  <a:srgbClr val="FFFFFF"/>
                </a:solidFill>
                <a:latin typeface="Times New Roman"/>
                <a:cs typeface="Times New Roman"/>
              </a:rPr>
              <a:t>Placement moves</a:t>
            </a:r>
            <a:r>
              <a:rPr lang="en-US" sz="1600" dirty="0" smtClean="0">
                <a:solidFill>
                  <a:srgbClr val="FFFFFF"/>
                </a:solidFill>
                <a:latin typeface="Times New Roman"/>
                <a:cs typeface="Times New Roman"/>
              </a:rPr>
              <a:t>: </a:t>
            </a:r>
            <a:r>
              <a:rPr lang="en-US" sz="1600" dirty="0" smtClean="0">
                <a:solidFill>
                  <a:srgbClr val="BEAA64"/>
                </a:solidFill>
                <a:latin typeface="Times New Roman"/>
                <a:cs typeface="Times New Roman"/>
              </a:rPr>
              <a:t>0</a:t>
            </a:r>
            <a:endParaRPr lang="en-US" sz="1600" dirty="0">
              <a:solidFill>
                <a:srgbClr val="BEAA64"/>
              </a:solidFill>
              <a:latin typeface="Times New Roman"/>
              <a:cs typeface="Times New Roman"/>
            </a:endParaRPr>
          </a:p>
        </p:txBody>
      </p:sp>
      <p:sp>
        <p:nvSpPr>
          <p:cNvPr id="9" name="TextBox 8"/>
          <p:cNvSpPr txBox="1"/>
          <p:nvPr/>
        </p:nvSpPr>
        <p:spPr>
          <a:xfrm>
            <a:off x="838200" y="4223108"/>
            <a:ext cx="2582758" cy="1323439"/>
          </a:xfrm>
          <a:prstGeom prst="rect">
            <a:avLst/>
          </a:prstGeom>
          <a:noFill/>
        </p:spPr>
        <p:txBody>
          <a:bodyPr wrap="none" rtlCol="0">
            <a:spAutoFit/>
          </a:bodyPr>
          <a:lstStyle/>
          <a:p>
            <a:r>
              <a:rPr lang="en-US" sz="1600" dirty="0" smtClean="0">
                <a:solidFill>
                  <a:srgbClr val="FFFFFF"/>
                </a:solidFill>
                <a:latin typeface="Times New Roman"/>
                <a:cs typeface="Times New Roman"/>
              </a:rPr>
              <a:t>Child C</a:t>
            </a:r>
          </a:p>
          <a:p>
            <a:r>
              <a:rPr lang="en-US" sz="1600" dirty="0" smtClean="0">
                <a:solidFill>
                  <a:srgbClr val="FFFFFF"/>
                </a:solidFill>
                <a:latin typeface="Times New Roman"/>
                <a:cs typeface="Times New Roman"/>
              </a:rPr>
              <a:t>Days in </a:t>
            </a:r>
            <a:r>
              <a:rPr lang="en-US" sz="1600" dirty="0">
                <a:solidFill>
                  <a:srgbClr val="FFFFFF"/>
                </a:solidFill>
                <a:latin typeface="Times New Roman"/>
                <a:cs typeface="Times New Roman"/>
              </a:rPr>
              <a:t>care (episode </a:t>
            </a:r>
            <a:r>
              <a:rPr lang="en-US" sz="1600" dirty="0" smtClean="0">
                <a:solidFill>
                  <a:srgbClr val="FFFFFF"/>
                </a:solidFill>
                <a:latin typeface="Times New Roman"/>
                <a:cs typeface="Times New Roman"/>
              </a:rPr>
              <a:t>1): </a:t>
            </a:r>
            <a:r>
              <a:rPr lang="en-US" sz="1600" dirty="0" smtClean="0">
                <a:solidFill>
                  <a:srgbClr val="BEAA64"/>
                </a:solidFill>
                <a:latin typeface="Times New Roman"/>
                <a:cs typeface="Times New Roman"/>
              </a:rPr>
              <a:t>35</a:t>
            </a:r>
          </a:p>
          <a:p>
            <a:r>
              <a:rPr lang="en-US" sz="1600" dirty="0">
                <a:solidFill>
                  <a:srgbClr val="FFFFFF"/>
                </a:solidFill>
                <a:latin typeface="Times New Roman"/>
                <a:cs typeface="Times New Roman"/>
              </a:rPr>
              <a:t>Placement moves: </a:t>
            </a:r>
            <a:r>
              <a:rPr lang="en-US" sz="1600" dirty="0" smtClean="0">
                <a:solidFill>
                  <a:srgbClr val="BEAA64"/>
                </a:solidFill>
                <a:latin typeface="Times New Roman"/>
                <a:cs typeface="Times New Roman"/>
              </a:rPr>
              <a:t>1</a:t>
            </a:r>
          </a:p>
          <a:p>
            <a:r>
              <a:rPr lang="en-US" sz="1600" dirty="0" smtClean="0">
                <a:solidFill>
                  <a:srgbClr val="FFFFFF"/>
                </a:solidFill>
                <a:latin typeface="Times New Roman"/>
                <a:cs typeface="Times New Roman"/>
              </a:rPr>
              <a:t>Days in care (episode 2): </a:t>
            </a:r>
            <a:r>
              <a:rPr lang="en-US" sz="1600" dirty="0" smtClean="0">
                <a:solidFill>
                  <a:srgbClr val="BEAA64"/>
                </a:solidFill>
                <a:latin typeface="Times New Roman"/>
                <a:cs typeface="Times New Roman"/>
              </a:rPr>
              <a:t>167</a:t>
            </a:r>
          </a:p>
          <a:p>
            <a:r>
              <a:rPr lang="en-US" sz="1600" dirty="0">
                <a:solidFill>
                  <a:srgbClr val="FFFFFF"/>
                </a:solidFill>
                <a:latin typeface="Times New Roman"/>
                <a:cs typeface="Times New Roman"/>
              </a:rPr>
              <a:t>Placement moves</a:t>
            </a:r>
            <a:r>
              <a:rPr lang="en-US" sz="1600" dirty="0" smtClean="0">
                <a:solidFill>
                  <a:srgbClr val="FFFFFF"/>
                </a:solidFill>
                <a:latin typeface="Times New Roman"/>
                <a:cs typeface="Times New Roman"/>
              </a:rPr>
              <a:t>: </a:t>
            </a:r>
            <a:r>
              <a:rPr lang="en-US" sz="1600" dirty="0">
                <a:solidFill>
                  <a:srgbClr val="BEAA64"/>
                </a:solidFill>
                <a:latin typeface="Times New Roman"/>
                <a:cs typeface="Times New Roman"/>
              </a:rPr>
              <a:t>1</a:t>
            </a:r>
          </a:p>
        </p:txBody>
      </p:sp>
      <p:sp>
        <p:nvSpPr>
          <p:cNvPr id="11" name="TextBox 10"/>
          <p:cNvSpPr txBox="1"/>
          <p:nvPr/>
        </p:nvSpPr>
        <p:spPr>
          <a:xfrm>
            <a:off x="838200" y="5646003"/>
            <a:ext cx="1866216" cy="830997"/>
          </a:xfrm>
          <a:prstGeom prst="rect">
            <a:avLst/>
          </a:prstGeom>
          <a:noFill/>
        </p:spPr>
        <p:txBody>
          <a:bodyPr wrap="none" rtlCol="0">
            <a:spAutoFit/>
          </a:bodyPr>
          <a:lstStyle/>
          <a:p>
            <a:r>
              <a:rPr lang="en-US" sz="1600" dirty="0" smtClean="0">
                <a:solidFill>
                  <a:srgbClr val="FFFFFF"/>
                </a:solidFill>
                <a:latin typeface="Times New Roman"/>
                <a:cs typeface="Times New Roman"/>
              </a:rPr>
              <a:t>Child D </a:t>
            </a:r>
          </a:p>
          <a:p>
            <a:r>
              <a:rPr lang="en-US" sz="1600" dirty="0" smtClean="0">
                <a:solidFill>
                  <a:srgbClr val="FFFFFF"/>
                </a:solidFill>
                <a:latin typeface="Times New Roman"/>
                <a:cs typeface="Times New Roman"/>
              </a:rPr>
              <a:t>Days in care: </a:t>
            </a:r>
            <a:r>
              <a:rPr lang="en-US" sz="1600" dirty="0" smtClean="0">
                <a:solidFill>
                  <a:srgbClr val="BEAA64"/>
                </a:solidFill>
                <a:latin typeface="Times New Roman"/>
                <a:cs typeface="Times New Roman"/>
              </a:rPr>
              <a:t>154</a:t>
            </a:r>
          </a:p>
          <a:p>
            <a:r>
              <a:rPr lang="en-US" sz="1600" dirty="0" smtClean="0">
                <a:solidFill>
                  <a:srgbClr val="FFFFFF"/>
                </a:solidFill>
                <a:latin typeface="Times New Roman"/>
                <a:cs typeface="Times New Roman"/>
              </a:rPr>
              <a:t>Placement moves: </a:t>
            </a:r>
            <a:r>
              <a:rPr lang="en-US" sz="1600" dirty="0" smtClean="0">
                <a:solidFill>
                  <a:srgbClr val="BEAA64"/>
                </a:solidFill>
                <a:latin typeface="Times New Roman"/>
                <a:cs typeface="Times New Roman"/>
              </a:rPr>
              <a:t>0</a:t>
            </a:r>
            <a:endParaRPr lang="en-US" sz="1600" dirty="0">
              <a:solidFill>
                <a:srgbClr val="BEAA64"/>
              </a:solidFill>
              <a:latin typeface="Times New Roman"/>
              <a:cs typeface="Times New Roman"/>
            </a:endParaRPr>
          </a:p>
        </p:txBody>
      </p:sp>
      <p:sp>
        <p:nvSpPr>
          <p:cNvPr id="13" name="TextBox 12"/>
          <p:cNvSpPr txBox="1"/>
          <p:nvPr/>
        </p:nvSpPr>
        <p:spPr>
          <a:xfrm>
            <a:off x="363553" y="1600200"/>
            <a:ext cx="7678769" cy="461665"/>
          </a:xfrm>
          <a:prstGeom prst="rect">
            <a:avLst/>
          </a:prstGeom>
          <a:noFill/>
        </p:spPr>
        <p:txBody>
          <a:bodyPr wrap="none" rtlCol="0">
            <a:spAutoFit/>
          </a:bodyPr>
          <a:lstStyle/>
          <a:p>
            <a:r>
              <a:rPr lang="en-US" sz="2400" b="1" dirty="0" smtClean="0">
                <a:solidFill>
                  <a:srgbClr val="FFFFFF"/>
                </a:solidFill>
                <a:latin typeface="Times New Roman"/>
                <a:cs typeface="Times New Roman"/>
              </a:rPr>
              <a:t>Cohort: Children Entering Care Between Jan – Dec 2019</a:t>
            </a:r>
            <a:endParaRPr lang="en-US" sz="2400" b="1" dirty="0">
              <a:solidFill>
                <a:srgbClr val="FFFFFF"/>
              </a:solidFill>
              <a:latin typeface="Times New Roman"/>
              <a:cs typeface="Times New Roman"/>
            </a:endParaRPr>
          </a:p>
        </p:txBody>
      </p:sp>
      <p:sp>
        <p:nvSpPr>
          <p:cNvPr id="18" name="Right Brace 17"/>
          <p:cNvSpPr/>
          <p:nvPr/>
        </p:nvSpPr>
        <p:spPr>
          <a:xfrm>
            <a:off x="3429000" y="2362200"/>
            <a:ext cx="533400" cy="4038600"/>
          </a:xfrm>
          <a:prstGeom prst="rightBrace">
            <a:avLst>
              <a:gd name="adj1" fmla="val 40903"/>
              <a:gd name="adj2" fmla="val 50000"/>
            </a:avLst>
          </a:prstGeom>
          <a:ln w="38100"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32" name="Group 31"/>
          <p:cNvGrpSpPr/>
          <p:nvPr/>
        </p:nvGrpSpPr>
        <p:grpSpPr>
          <a:xfrm>
            <a:off x="4419600" y="2305734"/>
            <a:ext cx="3477478" cy="584776"/>
            <a:chOff x="4648200" y="2305734"/>
            <a:chExt cx="3477478" cy="584776"/>
          </a:xfrm>
        </p:grpSpPr>
        <p:sp>
          <p:nvSpPr>
            <p:cNvPr id="19" name="TextBox 18"/>
            <p:cNvSpPr txBox="1"/>
            <p:nvPr/>
          </p:nvSpPr>
          <p:spPr>
            <a:xfrm>
              <a:off x="5105400" y="2305734"/>
              <a:ext cx="3020278" cy="584776"/>
            </a:xfrm>
            <a:prstGeom prst="rect">
              <a:avLst/>
            </a:prstGeom>
            <a:noFill/>
          </p:spPr>
          <p:txBody>
            <a:bodyPr wrap="none" rtlCol="0">
              <a:spAutoFit/>
            </a:bodyPr>
            <a:lstStyle/>
            <a:p>
              <a:r>
                <a:rPr lang="en-US" sz="1600" dirty="0" smtClean="0">
                  <a:solidFill>
                    <a:schemeClr val="bg1"/>
                  </a:solidFill>
                  <a:latin typeface="Times New Roman"/>
                  <a:cs typeface="Times New Roman"/>
                </a:rPr>
                <a:t>Denominator: total days in care </a:t>
              </a:r>
            </a:p>
            <a:p>
              <a:r>
                <a:rPr lang="en-US" sz="1600" dirty="0" smtClean="0">
                  <a:solidFill>
                    <a:srgbClr val="BEAA64"/>
                  </a:solidFill>
                  <a:latin typeface="Times New Roman"/>
                  <a:cs typeface="Times New Roman"/>
                </a:rPr>
                <a:t>342 + 196 + 35 + 167 + 154 = </a:t>
              </a:r>
              <a:r>
                <a:rPr lang="en-US" sz="1600" b="1" dirty="0" smtClean="0">
                  <a:solidFill>
                    <a:srgbClr val="BEAA64"/>
                  </a:solidFill>
                  <a:latin typeface="Times New Roman"/>
                  <a:cs typeface="Times New Roman"/>
                </a:rPr>
                <a:t>894</a:t>
              </a:r>
              <a:endParaRPr lang="en-US" sz="1600" dirty="0">
                <a:solidFill>
                  <a:srgbClr val="BEAA64"/>
                </a:solidFill>
                <a:latin typeface="Times New Roman"/>
                <a:cs typeface="Times New Roman"/>
              </a:endParaRPr>
            </a:p>
          </p:txBody>
        </p:sp>
        <p:sp>
          <p:nvSpPr>
            <p:cNvPr id="24" name="TextBox 23"/>
            <p:cNvSpPr txBox="1"/>
            <p:nvPr/>
          </p:nvSpPr>
          <p:spPr>
            <a:xfrm>
              <a:off x="4648200" y="2305734"/>
              <a:ext cx="392656" cy="584776"/>
            </a:xfrm>
            <a:prstGeom prst="rect">
              <a:avLst/>
            </a:prstGeom>
            <a:noFill/>
          </p:spPr>
          <p:txBody>
            <a:bodyPr wrap="none" rtlCol="0">
              <a:spAutoFit/>
            </a:bodyPr>
            <a:lstStyle/>
            <a:p>
              <a:r>
                <a:rPr lang="en-US" sz="3200" b="1" dirty="0" smtClean="0">
                  <a:solidFill>
                    <a:srgbClr val="BEAA64"/>
                  </a:solidFill>
                  <a:latin typeface="Times New Roman"/>
                  <a:cs typeface="Times New Roman"/>
                </a:rPr>
                <a:t>1</a:t>
              </a:r>
              <a:endParaRPr lang="en-US" sz="3200" b="1" dirty="0">
                <a:solidFill>
                  <a:srgbClr val="BEAA64"/>
                </a:solidFill>
                <a:latin typeface="Times New Roman"/>
                <a:cs typeface="Times New Roman"/>
              </a:endParaRPr>
            </a:p>
          </p:txBody>
        </p:sp>
      </p:grpSp>
      <p:grpSp>
        <p:nvGrpSpPr>
          <p:cNvPr id="30" name="Group 29"/>
          <p:cNvGrpSpPr/>
          <p:nvPr/>
        </p:nvGrpSpPr>
        <p:grpSpPr>
          <a:xfrm>
            <a:off x="4419600" y="3055034"/>
            <a:ext cx="3145757" cy="584776"/>
            <a:chOff x="4648200" y="3055034"/>
            <a:chExt cx="3145757" cy="584776"/>
          </a:xfrm>
        </p:grpSpPr>
        <p:sp>
          <p:nvSpPr>
            <p:cNvPr id="20" name="TextBox 19"/>
            <p:cNvSpPr txBox="1"/>
            <p:nvPr/>
          </p:nvSpPr>
          <p:spPr>
            <a:xfrm>
              <a:off x="5105400" y="3055034"/>
              <a:ext cx="2688557" cy="584776"/>
            </a:xfrm>
            <a:prstGeom prst="rect">
              <a:avLst/>
            </a:prstGeom>
            <a:noFill/>
          </p:spPr>
          <p:txBody>
            <a:bodyPr wrap="none" rtlCol="0">
              <a:spAutoFit/>
            </a:bodyPr>
            <a:lstStyle/>
            <a:p>
              <a:r>
                <a:rPr lang="en-US" sz="1600" dirty="0" smtClean="0">
                  <a:solidFill>
                    <a:schemeClr val="bg1"/>
                  </a:solidFill>
                  <a:latin typeface="Times New Roman"/>
                  <a:cs typeface="Times New Roman"/>
                </a:rPr>
                <a:t>Numerator: placement moves</a:t>
              </a:r>
            </a:p>
            <a:p>
              <a:r>
                <a:rPr lang="en-US" sz="1600" dirty="0" smtClean="0">
                  <a:solidFill>
                    <a:srgbClr val="BEAA64"/>
                  </a:solidFill>
                  <a:latin typeface="Times New Roman"/>
                  <a:cs typeface="Times New Roman"/>
                </a:rPr>
                <a:t>2 + 0 + 1 + </a:t>
              </a:r>
              <a:r>
                <a:rPr lang="en-US" sz="1600" dirty="0">
                  <a:solidFill>
                    <a:srgbClr val="BEAA64"/>
                  </a:solidFill>
                  <a:latin typeface="Times New Roman"/>
                  <a:cs typeface="Times New Roman"/>
                </a:rPr>
                <a:t>1</a:t>
              </a:r>
              <a:r>
                <a:rPr lang="en-US" sz="1600" dirty="0" smtClean="0">
                  <a:solidFill>
                    <a:srgbClr val="BEAA64"/>
                  </a:solidFill>
                  <a:latin typeface="Times New Roman"/>
                  <a:cs typeface="Times New Roman"/>
                </a:rPr>
                <a:t> + 0 = </a:t>
              </a:r>
              <a:r>
                <a:rPr lang="en-US" sz="1600" b="1" dirty="0">
                  <a:solidFill>
                    <a:srgbClr val="BEAA64"/>
                  </a:solidFill>
                  <a:latin typeface="Times New Roman"/>
                  <a:cs typeface="Times New Roman"/>
                </a:rPr>
                <a:t>4</a:t>
              </a:r>
              <a:endParaRPr lang="en-US" sz="1600" b="1" dirty="0" smtClean="0">
                <a:solidFill>
                  <a:srgbClr val="BEAA64"/>
                </a:solidFill>
                <a:latin typeface="Times New Roman"/>
                <a:cs typeface="Times New Roman"/>
              </a:endParaRPr>
            </a:p>
          </p:txBody>
        </p:sp>
        <p:sp>
          <p:nvSpPr>
            <p:cNvPr id="25" name="TextBox 24"/>
            <p:cNvSpPr txBox="1"/>
            <p:nvPr/>
          </p:nvSpPr>
          <p:spPr>
            <a:xfrm>
              <a:off x="4648200" y="3055034"/>
              <a:ext cx="392656" cy="584776"/>
            </a:xfrm>
            <a:prstGeom prst="rect">
              <a:avLst/>
            </a:prstGeom>
            <a:noFill/>
          </p:spPr>
          <p:txBody>
            <a:bodyPr wrap="none" rtlCol="0">
              <a:spAutoFit/>
            </a:bodyPr>
            <a:lstStyle/>
            <a:p>
              <a:r>
                <a:rPr lang="en-US" sz="3200" b="1" dirty="0">
                  <a:solidFill>
                    <a:srgbClr val="BEAA64"/>
                  </a:solidFill>
                  <a:latin typeface="Times"/>
                  <a:cs typeface="Times"/>
                </a:rPr>
                <a:t>2</a:t>
              </a:r>
            </a:p>
          </p:txBody>
        </p:sp>
      </p:grpSp>
      <p:grpSp>
        <p:nvGrpSpPr>
          <p:cNvPr id="29" name="Group 28"/>
          <p:cNvGrpSpPr/>
          <p:nvPr/>
        </p:nvGrpSpPr>
        <p:grpSpPr>
          <a:xfrm>
            <a:off x="4419600" y="3804334"/>
            <a:ext cx="3884641" cy="584776"/>
            <a:chOff x="4648200" y="3804334"/>
            <a:chExt cx="3884641" cy="584776"/>
          </a:xfrm>
        </p:grpSpPr>
        <p:sp>
          <p:nvSpPr>
            <p:cNvPr id="21" name="TextBox 20"/>
            <p:cNvSpPr txBox="1"/>
            <p:nvPr/>
          </p:nvSpPr>
          <p:spPr>
            <a:xfrm>
              <a:off x="5105400" y="3804334"/>
              <a:ext cx="3427441" cy="584776"/>
            </a:xfrm>
            <a:prstGeom prst="rect">
              <a:avLst/>
            </a:prstGeom>
            <a:noFill/>
          </p:spPr>
          <p:txBody>
            <a:bodyPr wrap="none" rtlCol="0">
              <a:spAutoFit/>
            </a:bodyPr>
            <a:lstStyle/>
            <a:p>
              <a:r>
                <a:rPr lang="en-US" sz="1600" dirty="0" smtClean="0">
                  <a:solidFill>
                    <a:schemeClr val="bg1"/>
                  </a:solidFill>
                  <a:latin typeface="Times New Roman"/>
                  <a:cs typeface="Times New Roman"/>
                </a:rPr>
                <a:t>Calculate rate of moves per day in care</a:t>
              </a:r>
            </a:p>
            <a:p>
              <a:r>
                <a:rPr lang="en-US" sz="1600" dirty="0">
                  <a:solidFill>
                    <a:srgbClr val="BEAA64"/>
                  </a:solidFill>
                  <a:latin typeface="Times New Roman"/>
                  <a:cs typeface="Times New Roman"/>
                </a:rPr>
                <a:t>4</a:t>
              </a:r>
              <a:r>
                <a:rPr lang="en-US" sz="1600" dirty="0" smtClean="0">
                  <a:solidFill>
                    <a:srgbClr val="BEAA64"/>
                  </a:solidFill>
                  <a:latin typeface="Times New Roman"/>
                  <a:cs typeface="Times New Roman"/>
                </a:rPr>
                <a:t> / 894 =  </a:t>
              </a:r>
              <a:r>
                <a:rPr lang="en-US" sz="1600" b="1" dirty="0">
                  <a:solidFill>
                    <a:srgbClr val="BEAA64"/>
                  </a:solidFill>
                  <a:latin typeface="Times New Roman"/>
                  <a:cs typeface="Times New Roman"/>
                </a:rPr>
                <a:t>0.00447</a:t>
              </a:r>
              <a:endParaRPr lang="en-US" sz="1600" b="1" dirty="0" smtClean="0">
                <a:solidFill>
                  <a:srgbClr val="BEAA64"/>
                </a:solidFill>
                <a:latin typeface="Times New Roman"/>
                <a:cs typeface="Times New Roman"/>
              </a:endParaRPr>
            </a:p>
          </p:txBody>
        </p:sp>
        <p:sp>
          <p:nvSpPr>
            <p:cNvPr id="26" name="TextBox 25"/>
            <p:cNvSpPr txBox="1"/>
            <p:nvPr/>
          </p:nvSpPr>
          <p:spPr>
            <a:xfrm>
              <a:off x="4648200" y="3804334"/>
              <a:ext cx="392656" cy="584776"/>
            </a:xfrm>
            <a:prstGeom prst="rect">
              <a:avLst/>
            </a:prstGeom>
            <a:noFill/>
          </p:spPr>
          <p:txBody>
            <a:bodyPr wrap="none" rtlCol="0">
              <a:spAutoFit/>
            </a:bodyPr>
            <a:lstStyle/>
            <a:p>
              <a:r>
                <a:rPr lang="en-US" sz="3200" b="1" dirty="0">
                  <a:solidFill>
                    <a:srgbClr val="BEAA64"/>
                  </a:solidFill>
                  <a:latin typeface="Times New Roman"/>
                  <a:cs typeface="Times New Roman"/>
                </a:rPr>
                <a:t>3</a:t>
              </a:r>
            </a:p>
          </p:txBody>
        </p:sp>
      </p:grpSp>
      <p:grpSp>
        <p:nvGrpSpPr>
          <p:cNvPr id="28" name="Group 27"/>
          <p:cNvGrpSpPr/>
          <p:nvPr/>
        </p:nvGrpSpPr>
        <p:grpSpPr>
          <a:xfrm>
            <a:off x="4419600" y="4553634"/>
            <a:ext cx="4419600" cy="830997"/>
            <a:chOff x="4648200" y="4553634"/>
            <a:chExt cx="2437530" cy="830997"/>
          </a:xfrm>
        </p:grpSpPr>
        <p:sp>
          <p:nvSpPr>
            <p:cNvPr id="22" name="TextBox 21"/>
            <p:cNvSpPr txBox="1"/>
            <p:nvPr/>
          </p:nvSpPr>
          <p:spPr>
            <a:xfrm>
              <a:off x="4942385" y="4553634"/>
              <a:ext cx="2143345" cy="830997"/>
            </a:xfrm>
            <a:prstGeom prst="rect">
              <a:avLst/>
            </a:prstGeom>
            <a:noFill/>
          </p:spPr>
          <p:txBody>
            <a:bodyPr wrap="square" rtlCol="0">
              <a:spAutoFit/>
            </a:bodyPr>
            <a:lstStyle/>
            <a:p>
              <a:r>
                <a:rPr lang="en-US" sz="1600" dirty="0" smtClean="0">
                  <a:solidFill>
                    <a:schemeClr val="bg1"/>
                  </a:solidFill>
                  <a:latin typeface="Times New Roman"/>
                  <a:cs typeface="Times New Roman"/>
                </a:rPr>
                <a:t>Multiply by </a:t>
              </a:r>
              <a:r>
                <a:rPr lang="en-US" sz="1600" dirty="0">
                  <a:solidFill>
                    <a:schemeClr val="bg1"/>
                  </a:solidFill>
                  <a:latin typeface="Times New Roman"/>
                  <a:cs typeface="Times New Roman"/>
                </a:rPr>
                <a:t>1</a:t>
              </a:r>
              <a:r>
                <a:rPr lang="en-US" sz="1600" dirty="0" smtClean="0">
                  <a:solidFill>
                    <a:schemeClr val="bg1"/>
                  </a:solidFill>
                  <a:latin typeface="Times New Roman"/>
                  <a:cs typeface="Times New Roman"/>
                </a:rPr>
                <a:t>,000</a:t>
              </a:r>
            </a:p>
            <a:p>
              <a:r>
                <a:rPr lang="en-US" sz="1600" dirty="0" smtClean="0">
                  <a:solidFill>
                    <a:srgbClr val="BEAA64"/>
                  </a:solidFill>
                  <a:latin typeface="Times New Roman"/>
                  <a:cs typeface="Times New Roman"/>
                </a:rPr>
                <a:t>0.00447 * 1,000 = </a:t>
              </a:r>
              <a:r>
                <a:rPr lang="en-US" sz="1600" b="1" dirty="0" smtClean="0">
                  <a:solidFill>
                    <a:srgbClr val="BEAA64"/>
                  </a:solidFill>
                  <a:latin typeface="Times New Roman"/>
                  <a:cs typeface="Times New Roman"/>
                </a:rPr>
                <a:t>4.5 placement moves per </a:t>
              </a:r>
            </a:p>
            <a:p>
              <a:r>
                <a:rPr lang="en-US" sz="1600" b="1" dirty="0" smtClean="0">
                  <a:solidFill>
                    <a:srgbClr val="BEAA64"/>
                  </a:solidFill>
                  <a:latin typeface="Times New Roman"/>
                  <a:cs typeface="Times New Roman"/>
                </a:rPr>
                <a:t>1,000 days in foster care</a:t>
              </a:r>
            </a:p>
          </p:txBody>
        </p:sp>
        <p:sp>
          <p:nvSpPr>
            <p:cNvPr id="27" name="TextBox 26"/>
            <p:cNvSpPr txBox="1"/>
            <p:nvPr/>
          </p:nvSpPr>
          <p:spPr>
            <a:xfrm>
              <a:off x="4648200" y="4553634"/>
              <a:ext cx="392656" cy="584776"/>
            </a:xfrm>
            <a:prstGeom prst="rect">
              <a:avLst/>
            </a:prstGeom>
            <a:noFill/>
          </p:spPr>
          <p:txBody>
            <a:bodyPr wrap="none" rtlCol="0">
              <a:spAutoFit/>
            </a:bodyPr>
            <a:lstStyle/>
            <a:p>
              <a:r>
                <a:rPr lang="en-US" sz="3200" b="1" dirty="0">
                  <a:solidFill>
                    <a:srgbClr val="BEAA64"/>
                  </a:solidFill>
                  <a:latin typeface="Times New Roman"/>
                  <a:cs typeface="Times New Roman"/>
                </a:rPr>
                <a:t>4</a:t>
              </a:r>
            </a:p>
          </p:txBody>
        </p:sp>
      </p:grpSp>
      <p:sp>
        <p:nvSpPr>
          <p:cNvPr id="3" name="TextBox 2"/>
          <p:cNvSpPr txBox="1"/>
          <p:nvPr/>
        </p:nvSpPr>
        <p:spPr>
          <a:xfrm>
            <a:off x="756652" y="2215636"/>
            <a:ext cx="184666" cy="369332"/>
          </a:xfrm>
          <a:prstGeom prst="rect">
            <a:avLst/>
          </a:prstGeom>
          <a:noFill/>
        </p:spPr>
        <p:txBody>
          <a:bodyPr wrap="none" rtlCol="0">
            <a:spAutoFit/>
          </a:bodyPr>
          <a:lstStyle/>
          <a:p>
            <a:endParaRPr lang="en-US" dirty="0"/>
          </a:p>
        </p:txBody>
      </p:sp>
      <p:pic>
        <p:nvPicPr>
          <p:cNvPr id="31" name="Picture 30"/>
          <p:cNvPicPr>
            <a:picLocks noChangeAspect="1"/>
          </p:cNvPicPr>
          <p:nvPr/>
        </p:nvPicPr>
        <p:blipFill>
          <a:blip r:embed="rId3" cstate="print"/>
          <a:stretch>
            <a:fillRect/>
          </a:stretch>
        </p:blipFill>
        <p:spPr>
          <a:xfrm>
            <a:off x="457200" y="3352800"/>
            <a:ext cx="346636" cy="609600"/>
          </a:xfrm>
          <a:prstGeom prst="rect">
            <a:avLst/>
          </a:prstGeom>
        </p:spPr>
      </p:pic>
      <p:pic>
        <p:nvPicPr>
          <p:cNvPr id="33" name="Picture 32"/>
          <p:cNvPicPr>
            <a:picLocks noChangeAspect="1"/>
          </p:cNvPicPr>
          <p:nvPr/>
        </p:nvPicPr>
        <p:blipFill>
          <a:blip r:embed="rId3" cstate="print"/>
          <a:stretch>
            <a:fillRect/>
          </a:stretch>
        </p:blipFill>
        <p:spPr>
          <a:xfrm>
            <a:off x="457200" y="4343400"/>
            <a:ext cx="346636" cy="609600"/>
          </a:xfrm>
          <a:prstGeom prst="rect">
            <a:avLst/>
          </a:prstGeom>
        </p:spPr>
      </p:pic>
      <p:pic>
        <p:nvPicPr>
          <p:cNvPr id="34" name="Picture 33"/>
          <p:cNvPicPr>
            <a:picLocks noChangeAspect="1"/>
          </p:cNvPicPr>
          <p:nvPr/>
        </p:nvPicPr>
        <p:blipFill>
          <a:blip r:embed="rId3" cstate="print"/>
          <a:stretch>
            <a:fillRect/>
          </a:stretch>
        </p:blipFill>
        <p:spPr>
          <a:xfrm>
            <a:off x="457200" y="5715000"/>
            <a:ext cx="346636" cy="609600"/>
          </a:xfrm>
          <a:prstGeom prst="rect">
            <a:avLst/>
          </a:prstGeom>
        </p:spPr>
      </p:pic>
      <p:sp>
        <p:nvSpPr>
          <p:cNvPr id="35" name="TextBox 34"/>
          <p:cNvSpPr txBox="1"/>
          <p:nvPr/>
        </p:nvSpPr>
        <p:spPr>
          <a:xfrm>
            <a:off x="4572000" y="5562600"/>
            <a:ext cx="4267200" cy="707886"/>
          </a:xfrm>
          <a:prstGeom prst="rect">
            <a:avLst/>
          </a:prstGeom>
          <a:noFill/>
        </p:spPr>
        <p:txBody>
          <a:bodyPr wrap="square" rtlCol="0">
            <a:spAutoFit/>
          </a:bodyPr>
          <a:lstStyle/>
          <a:p>
            <a:r>
              <a:rPr lang="en-US" sz="2000" dirty="0">
                <a:solidFill>
                  <a:schemeClr val="bg1"/>
                </a:solidFill>
                <a:latin typeface="Times New Roman"/>
                <a:cs typeface="Times New Roman"/>
              </a:rPr>
              <a:t>National Standard: </a:t>
            </a:r>
            <a:endParaRPr lang="en-US" sz="2000" dirty="0" smtClean="0">
              <a:solidFill>
                <a:schemeClr val="bg1"/>
              </a:solidFill>
              <a:latin typeface="Times New Roman"/>
              <a:cs typeface="Times New Roman"/>
            </a:endParaRPr>
          </a:p>
          <a:p>
            <a:r>
              <a:rPr lang="en-US" sz="2000" b="1" dirty="0" smtClean="0">
                <a:solidFill>
                  <a:srgbClr val="BEAA64"/>
                </a:solidFill>
                <a:latin typeface="Times New Roman"/>
                <a:cs typeface="Times New Roman"/>
              </a:rPr>
              <a:t>&lt;= 4.12 per 1,000 days in foster care</a:t>
            </a:r>
            <a:endParaRPr lang="en-US" sz="2000" b="1"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DE71517C-C525-4681-9E79-4D739AD31C6D}" type="slidenum">
              <a:rPr lang="en-US" smtClean="0"/>
              <a:pPr>
                <a:defRPr/>
              </a:pPr>
              <a:t>36</a:t>
            </a:fld>
            <a:endParaRPr lang="en-US"/>
          </a:p>
        </p:txBody>
      </p:sp>
    </p:spTree>
    <p:extLst>
      <p:ext uri="{BB962C8B-B14F-4D97-AF65-F5344CB8AC3E}">
        <p14:creationId xmlns:p14="http://schemas.microsoft.com/office/powerpoint/2010/main" val="914207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0-#ppt_w/2"/>
                                          </p:val>
                                        </p:tav>
                                        <p:tav tm="100000">
                                          <p:val>
                                            <p:strVal val="#ppt_x"/>
                                          </p:val>
                                        </p:tav>
                                      </p:tavLst>
                                    </p:anim>
                                    <p:anim calcmode="lin" valueType="num">
                                      <p:cBhvr additive="base">
                                        <p:cTn id="20"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0-#ppt_w/2"/>
                                          </p:val>
                                        </p:tav>
                                        <p:tav tm="100000">
                                          <p:val>
                                            <p:strVal val="#ppt_x"/>
                                          </p:val>
                                        </p:tav>
                                      </p:tavLst>
                                    </p:anim>
                                    <p:anim calcmode="lin" valueType="num">
                                      <p:cBhvr additive="base">
                                        <p:cTn id="26"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0-#ppt_w/2"/>
                                          </p:val>
                                        </p:tav>
                                        <p:tav tm="100000">
                                          <p:val>
                                            <p:strVal val="#ppt_x"/>
                                          </p:val>
                                        </p:tav>
                                      </p:tavLst>
                                    </p:anim>
                                    <p:anim calcmode="lin" valueType="num">
                                      <p:cBhvr additive="base">
                                        <p:cTn id="32"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E71517C-C525-4681-9E79-4D739AD31C6D}" type="slidenum">
              <a:rPr lang="en-US" smtClean="0"/>
              <a:pPr>
                <a:defRPr/>
              </a:pPr>
              <a:t>37</a:t>
            </a:fld>
            <a:endParaRPr lang="en-US"/>
          </a:p>
        </p:txBody>
      </p:sp>
      <p:graphicFrame>
        <p:nvGraphicFramePr>
          <p:cNvPr id="5" name="Chart 4">
            <a:extLst>
              <a:ext uri="{FF2B5EF4-FFF2-40B4-BE49-F238E27FC236}">
                <a16:creationId xmlns:a16="http://schemas.microsoft.com/office/drawing/2014/main" id="{00000000-0008-0000-2200-000002000000}"/>
              </a:ext>
            </a:extLst>
          </p:cNvPr>
          <p:cNvGraphicFramePr>
            <a:graphicFrameLocks noGrp="1"/>
          </p:cNvGraphicFramePr>
          <p:nvPr>
            <p:extLst>
              <p:ext uri="{D42A27DB-BD31-4B8C-83A1-F6EECF244321}">
                <p14:modId xmlns:p14="http://schemas.microsoft.com/office/powerpoint/2010/main" val="1895636445"/>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6132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pPr eaLnBrk="1" hangingPunct="1"/>
            <a:r>
              <a:rPr lang="en-US" dirty="0" smtClean="0">
                <a:solidFill>
                  <a:srgbClr val="BEAA64"/>
                </a:solidFill>
                <a:latin typeface="Times New Roman"/>
                <a:cs typeface="Times New Roman"/>
              </a:rPr>
              <a:t>Case Review Outcomes: Permanency</a:t>
            </a:r>
          </a:p>
        </p:txBody>
      </p:sp>
      <p:sp>
        <p:nvSpPr>
          <p:cNvPr id="3" name="Content Placeholder 2"/>
          <p:cNvSpPr>
            <a:spLocks noGrp="1"/>
          </p:cNvSpPr>
          <p:nvPr>
            <p:ph idx="1"/>
          </p:nvPr>
        </p:nvSpPr>
        <p:spPr>
          <a:xfrm>
            <a:off x="457200" y="1676400"/>
            <a:ext cx="8229600" cy="4953000"/>
          </a:xfrm>
        </p:spPr>
        <p:txBody>
          <a:bodyPr>
            <a:noAutofit/>
          </a:bodyPr>
          <a:lstStyle/>
          <a:p>
            <a:pPr marL="682625" lvl="1" indent="-457200">
              <a:lnSpc>
                <a:spcPct val="110000"/>
              </a:lnSpc>
              <a:buFont typeface="Arial"/>
              <a:buChar char="•"/>
            </a:pPr>
            <a:r>
              <a:rPr lang="en-US" sz="2400" u="sng" dirty="0" smtClean="0">
                <a:solidFill>
                  <a:schemeClr val="bg1"/>
                </a:solidFill>
                <a:latin typeface="Times"/>
                <a:cs typeface="Times"/>
              </a:rPr>
              <a:t>Case Review Item 4</a:t>
            </a:r>
            <a:r>
              <a:rPr lang="en-US" sz="2400" dirty="0" smtClean="0">
                <a:solidFill>
                  <a:schemeClr val="bg1"/>
                </a:solidFill>
                <a:latin typeface="Times"/>
                <a:cs typeface="Times"/>
              </a:rPr>
              <a:t>: Stability of Foster Care Placement</a:t>
            </a:r>
          </a:p>
          <a:p>
            <a:pPr marL="682625" lvl="1" indent="-457200">
              <a:lnSpc>
                <a:spcPct val="110000"/>
              </a:lnSpc>
              <a:buFont typeface="Arial"/>
              <a:buChar char="•"/>
            </a:pPr>
            <a:endParaRPr lang="en-US" sz="2400" dirty="0" smtClean="0">
              <a:solidFill>
                <a:schemeClr val="bg1"/>
              </a:solidFill>
              <a:latin typeface="Times"/>
              <a:cs typeface="Times"/>
            </a:endParaRPr>
          </a:p>
          <a:p>
            <a:pPr marL="682625" lvl="1" indent="-457200">
              <a:lnSpc>
                <a:spcPct val="110000"/>
              </a:lnSpc>
              <a:buFont typeface="Arial"/>
              <a:buChar char="•"/>
            </a:pPr>
            <a:r>
              <a:rPr lang="en-US" sz="2400" u="sng" dirty="0" smtClean="0">
                <a:solidFill>
                  <a:schemeClr val="bg1"/>
                </a:solidFill>
                <a:latin typeface="Times"/>
                <a:cs typeface="Times"/>
              </a:rPr>
              <a:t>Item 5</a:t>
            </a:r>
            <a:r>
              <a:rPr lang="en-US" sz="2400" dirty="0" smtClean="0">
                <a:solidFill>
                  <a:schemeClr val="bg1"/>
                </a:solidFill>
                <a:latin typeface="Times"/>
                <a:cs typeface="Times"/>
              </a:rPr>
              <a:t>: Permanency Goal for Child</a:t>
            </a:r>
          </a:p>
          <a:p>
            <a:pPr marL="682625" lvl="1" indent="-457200">
              <a:lnSpc>
                <a:spcPct val="110000"/>
              </a:lnSpc>
              <a:buFont typeface="Arial"/>
              <a:buChar char="•"/>
            </a:pPr>
            <a:endParaRPr lang="en-US" sz="2400" u="sng" dirty="0" smtClean="0">
              <a:solidFill>
                <a:schemeClr val="bg1"/>
              </a:solidFill>
              <a:latin typeface="Times"/>
              <a:cs typeface="Times"/>
            </a:endParaRPr>
          </a:p>
          <a:p>
            <a:pPr marL="682625" lvl="1" indent="-457200">
              <a:lnSpc>
                <a:spcPct val="110000"/>
              </a:lnSpc>
              <a:buFont typeface="Arial"/>
              <a:buChar char="•"/>
            </a:pPr>
            <a:r>
              <a:rPr lang="en-US" sz="2400" u="sng" dirty="0" smtClean="0">
                <a:solidFill>
                  <a:schemeClr val="bg1"/>
                </a:solidFill>
                <a:latin typeface="Times"/>
                <a:cs typeface="Times"/>
              </a:rPr>
              <a:t>Item 6</a:t>
            </a:r>
            <a:r>
              <a:rPr lang="en-US" sz="2400" dirty="0" smtClean="0">
                <a:solidFill>
                  <a:schemeClr val="bg1"/>
                </a:solidFill>
                <a:latin typeface="Times"/>
                <a:cs typeface="Times"/>
              </a:rPr>
              <a:t>: Achieving Reunification, Guardianship, Adoption, or Other Planned Permanent Living Arrangement</a:t>
            </a:r>
          </a:p>
        </p:txBody>
      </p:sp>
      <p:sp>
        <p:nvSpPr>
          <p:cNvPr id="2" name="Slide Number Placeholder 1"/>
          <p:cNvSpPr>
            <a:spLocks noGrp="1"/>
          </p:cNvSpPr>
          <p:nvPr>
            <p:ph type="sldNum" sz="quarter" idx="12"/>
          </p:nvPr>
        </p:nvSpPr>
        <p:spPr/>
        <p:txBody>
          <a:bodyPr/>
          <a:lstStyle/>
          <a:p>
            <a:pPr>
              <a:defRPr/>
            </a:pPr>
            <a:fld id="{69085D3B-0F38-4435-B2E1-BBB89093D85A}" type="slidenum">
              <a:rPr lang="en-US" smtClean="0"/>
              <a:pPr>
                <a:defRPr/>
              </a:pPr>
              <a:t>38</a:t>
            </a:fld>
            <a:endParaRPr lang="en-US"/>
          </a:p>
        </p:txBody>
      </p:sp>
    </p:spTree>
    <p:extLst>
      <p:ext uri="{BB962C8B-B14F-4D97-AF65-F5344CB8AC3E}">
        <p14:creationId xmlns:p14="http://schemas.microsoft.com/office/powerpoint/2010/main" val="3757697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pPr eaLnBrk="1" hangingPunct="1"/>
            <a:r>
              <a:rPr lang="en-US" dirty="0" smtClean="0">
                <a:solidFill>
                  <a:srgbClr val="BEAA64"/>
                </a:solidFill>
                <a:latin typeface="Times New Roman"/>
                <a:cs typeface="Times New Roman"/>
              </a:rPr>
              <a:t>Case Review Outcomes: Permanency (</a:t>
            </a:r>
            <a:r>
              <a:rPr lang="en-US" dirty="0" err="1" smtClean="0">
                <a:solidFill>
                  <a:srgbClr val="BEAA64"/>
                </a:solidFill>
                <a:latin typeface="Times New Roman"/>
                <a:cs typeface="Times New Roman"/>
              </a:rPr>
              <a:t>con’t</a:t>
            </a:r>
            <a:r>
              <a:rPr lang="en-US" dirty="0" smtClean="0">
                <a:solidFill>
                  <a:srgbClr val="BEAA64"/>
                </a:solidFill>
                <a:latin typeface="Times New Roman"/>
                <a:cs typeface="Times New Roman"/>
              </a:rPr>
              <a:t>)</a:t>
            </a:r>
          </a:p>
        </p:txBody>
      </p:sp>
      <p:sp>
        <p:nvSpPr>
          <p:cNvPr id="3" name="Content Placeholder 2"/>
          <p:cNvSpPr>
            <a:spLocks noGrp="1"/>
          </p:cNvSpPr>
          <p:nvPr>
            <p:ph idx="1"/>
          </p:nvPr>
        </p:nvSpPr>
        <p:spPr>
          <a:xfrm>
            <a:off x="457200" y="1676400"/>
            <a:ext cx="8229600" cy="4953000"/>
          </a:xfrm>
        </p:spPr>
        <p:txBody>
          <a:bodyPr>
            <a:noAutofit/>
          </a:bodyPr>
          <a:lstStyle/>
          <a:p>
            <a:pPr marL="682625" lvl="1" indent="-457200">
              <a:lnSpc>
                <a:spcPct val="110000"/>
              </a:lnSpc>
              <a:buFont typeface="Arial"/>
              <a:buChar char="•"/>
            </a:pPr>
            <a:r>
              <a:rPr lang="en-US" sz="2400" u="sng" dirty="0" smtClean="0">
                <a:solidFill>
                  <a:schemeClr val="bg1"/>
                </a:solidFill>
                <a:latin typeface="Times"/>
                <a:cs typeface="Times"/>
              </a:rPr>
              <a:t>Case Review Item </a:t>
            </a:r>
            <a:r>
              <a:rPr lang="en-US" sz="2400" u="sng" dirty="0">
                <a:solidFill>
                  <a:schemeClr val="bg1"/>
                </a:solidFill>
                <a:latin typeface="Times"/>
                <a:cs typeface="Times"/>
              </a:rPr>
              <a:t>7</a:t>
            </a:r>
            <a:r>
              <a:rPr lang="en-US" sz="2400" dirty="0">
                <a:solidFill>
                  <a:schemeClr val="bg1"/>
                </a:solidFill>
                <a:latin typeface="Times"/>
                <a:cs typeface="Times"/>
              </a:rPr>
              <a:t>: Placement with Siblings</a:t>
            </a:r>
          </a:p>
          <a:p>
            <a:pPr marL="682625" lvl="1" indent="-457200">
              <a:lnSpc>
                <a:spcPct val="110000"/>
              </a:lnSpc>
              <a:buFont typeface="Arial"/>
              <a:buChar char="•"/>
            </a:pPr>
            <a:endParaRPr lang="en-US" sz="2400" u="sng" dirty="0" smtClean="0">
              <a:solidFill>
                <a:schemeClr val="bg1"/>
              </a:solidFill>
              <a:latin typeface="Times"/>
              <a:cs typeface="Times"/>
            </a:endParaRPr>
          </a:p>
          <a:p>
            <a:pPr marL="682625" lvl="1" indent="-457200">
              <a:lnSpc>
                <a:spcPct val="110000"/>
              </a:lnSpc>
              <a:buFont typeface="Arial"/>
              <a:buChar char="•"/>
            </a:pPr>
            <a:r>
              <a:rPr lang="en-US" sz="2400" u="sng" dirty="0" smtClean="0">
                <a:solidFill>
                  <a:schemeClr val="bg1"/>
                </a:solidFill>
                <a:latin typeface="Times"/>
                <a:cs typeface="Times"/>
              </a:rPr>
              <a:t>Item </a:t>
            </a:r>
            <a:r>
              <a:rPr lang="en-US" sz="2400" u="sng" dirty="0">
                <a:solidFill>
                  <a:schemeClr val="bg1"/>
                </a:solidFill>
                <a:latin typeface="Times"/>
                <a:cs typeface="Times"/>
              </a:rPr>
              <a:t>8</a:t>
            </a:r>
            <a:r>
              <a:rPr lang="en-US" sz="2400" dirty="0">
                <a:solidFill>
                  <a:schemeClr val="bg1"/>
                </a:solidFill>
                <a:latin typeface="Times"/>
                <a:cs typeface="Times"/>
              </a:rPr>
              <a:t>: Visiting with Parents and Siblings in Foster Care</a:t>
            </a:r>
          </a:p>
          <a:p>
            <a:pPr marL="682625" lvl="1" indent="-457200">
              <a:lnSpc>
                <a:spcPct val="110000"/>
              </a:lnSpc>
              <a:buFont typeface="Arial"/>
              <a:buChar char="•"/>
            </a:pPr>
            <a:endParaRPr lang="en-US" sz="2400" u="sng" dirty="0" smtClean="0">
              <a:solidFill>
                <a:schemeClr val="bg1"/>
              </a:solidFill>
              <a:latin typeface="Times"/>
              <a:cs typeface="Times"/>
            </a:endParaRPr>
          </a:p>
          <a:p>
            <a:pPr marL="682625" lvl="1" indent="-457200">
              <a:lnSpc>
                <a:spcPct val="110000"/>
              </a:lnSpc>
              <a:buFont typeface="Arial"/>
              <a:buChar char="•"/>
            </a:pPr>
            <a:r>
              <a:rPr lang="en-US" sz="2400" u="sng" dirty="0" smtClean="0">
                <a:solidFill>
                  <a:schemeClr val="bg1"/>
                </a:solidFill>
                <a:latin typeface="Times"/>
                <a:cs typeface="Times"/>
              </a:rPr>
              <a:t>Item </a:t>
            </a:r>
            <a:r>
              <a:rPr lang="en-US" sz="2400" u="sng" dirty="0">
                <a:solidFill>
                  <a:schemeClr val="bg1"/>
                </a:solidFill>
                <a:latin typeface="Times"/>
                <a:cs typeface="Times"/>
              </a:rPr>
              <a:t>9</a:t>
            </a:r>
            <a:r>
              <a:rPr lang="en-US" sz="2400" dirty="0">
                <a:solidFill>
                  <a:schemeClr val="bg1"/>
                </a:solidFill>
                <a:latin typeface="Times"/>
                <a:cs typeface="Times"/>
              </a:rPr>
              <a:t>: Preserving Connections</a:t>
            </a:r>
          </a:p>
          <a:p>
            <a:pPr marL="682625" lvl="1" indent="-457200">
              <a:lnSpc>
                <a:spcPct val="110000"/>
              </a:lnSpc>
              <a:buFont typeface="Arial"/>
              <a:buChar char="•"/>
            </a:pPr>
            <a:endParaRPr lang="en-US" sz="2400" u="sng" dirty="0" smtClean="0">
              <a:solidFill>
                <a:schemeClr val="bg1"/>
              </a:solidFill>
              <a:latin typeface="Times"/>
              <a:cs typeface="Times"/>
            </a:endParaRPr>
          </a:p>
          <a:p>
            <a:pPr marL="682625" lvl="1" indent="-457200">
              <a:lnSpc>
                <a:spcPct val="110000"/>
              </a:lnSpc>
              <a:buFont typeface="Arial"/>
              <a:buChar char="•"/>
            </a:pPr>
            <a:r>
              <a:rPr lang="en-US" sz="2400" u="sng" dirty="0" smtClean="0">
                <a:solidFill>
                  <a:schemeClr val="bg1"/>
                </a:solidFill>
                <a:latin typeface="Times"/>
                <a:cs typeface="Times"/>
              </a:rPr>
              <a:t>Item </a:t>
            </a:r>
            <a:r>
              <a:rPr lang="en-US" sz="2400" u="sng" dirty="0">
                <a:solidFill>
                  <a:schemeClr val="bg1"/>
                </a:solidFill>
                <a:latin typeface="Times"/>
                <a:cs typeface="Times"/>
              </a:rPr>
              <a:t>10</a:t>
            </a:r>
            <a:r>
              <a:rPr lang="en-US" sz="2400" dirty="0">
                <a:solidFill>
                  <a:schemeClr val="bg1"/>
                </a:solidFill>
                <a:latin typeface="Times"/>
                <a:cs typeface="Times"/>
              </a:rPr>
              <a:t>: Relative Placement</a:t>
            </a:r>
          </a:p>
          <a:p>
            <a:pPr marL="682625" lvl="1" indent="-457200">
              <a:lnSpc>
                <a:spcPct val="110000"/>
              </a:lnSpc>
              <a:buFont typeface="Arial"/>
              <a:buChar char="•"/>
            </a:pPr>
            <a:endParaRPr lang="en-US" sz="2400" u="sng" dirty="0" smtClean="0">
              <a:solidFill>
                <a:schemeClr val="bg1"/>
              </a:solidFill>
              <a:latin typeface="Times"/>
              <a:cs typeface="Times"/>
            </a:endParaRPr>
          </a:p>
          <a:p>
            <a:pPr marL="682625" lvl="1" indent="-457200">
              <a:lnSpc>
                <a:spcPct val="110000"/>
              </a:lnSpc>
              <a:buFont typeface="Arial"/>
              <a:buChar char="•"/>
            </a:pPr>
            <a:r>
              <a:rPr lang="en-US" sz="2400" u="sng" dirty="0" smtClean="0">
                <a:solidFill>
                  <a:schemeClr val="bg1"/>
                </a:solidFill>
                <a:latin typeface="Times"/>
                <a:cs typeface="Times"/>
              </a:rPr>
              <a:t>Item </a:t>
            </a:r>
            <a:r>
              <a:rPr lang="en-US" sz="2400" u="sng" dirty="0">
                <a:solidFill>
                  <a:schemeClr val="bg1"/>
                </a:solidFill>
                <a:latin typeface="Times"/>
                <a:cs typeface="Times"/>
              </a:rPr>
              <a:t>11</a:t>
            </a:r>
            <a:r>
              <a:rPr lang="en-US" sz="2400" dirty="0">
                <a:solidFill>
                  <a:schemeClr val="bg1"/>
                </a:solidFill>
                <a:latin typeface="Times"/>
                <a:cs typeface="Times"/>
              </a:rPr>
              <a:t>: Relationship of Child in Care with Parents</a:t>
            </a:r>
            <a:endParaRPr lang="en-US" sz="2400" dirty="0" smtClean="0">
              <a:solidFill>
                <a:schemeClr val="bg1"/>
              </a:solidFill>
              <a:latin typeface="Times"/>
              <a:cs typeface="Times"/>
            </a:endParaRPr>
          </a:p>
        </p:txBody>
      </p:sp>
      <p:sp>
        <p:nvSpPr>
          <p:cNvPr id="2" name="Slide Number Placeholder 1"/>
          <p:cNvSpPr>
            <a:spLocks noGrp="1"/>
          </p:cNvSpPr>
          <p:nvPr>
            <p:ph type="sldNum" sz="quarter" idx="12"/>
          </p:nvPr>
        </p:nvSpPr>
        <p:spPr/>
        <p:txBody>
          <a:bodyPr/>
          <a:lstStyle/>
          <a:p>
            <a:pPr>
              <a:defRPr/>
            </a:pPr>
            <a:fld id="{69085D3B-0F38-4435-B2E1-BBB89093D85A}" type="slidenum">
              <a:rPr lang="en-US" smtClean="0"/>
              <a:pPr>
                <a:defRPr/>
              </a:pPr>
              <a:t>39</a:t>
            </a:fld>
            <a:endParaRPr lang="en-US"/>
          </a:p>
        </p:txBody>
      </p:sp>
    </p:spTree>
    <p:extLst>
      <p:ext uri="{BB962C8B-B14F-4D97-AF65-F5344CB8AC3E}">
        <p14:creationId xmlns:p14="http://schemas.microsoft.com/office/powerpoint/2010/main" val="782045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EAA64"/>
                </a:solidFill>
                <a:latin typeface="Times New Roman"/>
                <a:cs typeface="Times New Roman"/>
              </a:rPr>
              <a:t>The Importance of Data</a:t>
            </a:r>
            <a:endParaRPr lang="en-US" dirty="0">
              <a:solidFill>
                <a:srgbClr val="BEAA64"/>
              </a:solidFill>
              <a:latin typeface="Times New Roman"/>
              <a:cs typeface="Times New Roman"/>
            </a:endParaRPr>
          </a:p>
        </p:txBody>
      </p:sp>
      <p:sp>
        <p:nvSpPr>
          <p:cNvPr id="3" name="Content Placeholder 2"/>
          <p:cNvSpPr>
            <a:spLocks noGrp="1"/>
          </p:cNvSpPr>
          <p:nvPr>
            <p:ph idx="1"/>
          </p:nvPr>
        </p:nvSpPr>
        <p:spPr>
          <a:xfrm>
            <a:off x="457200" y="1600200"/>
            <a:ext cx="8534400" cy="4953000"/>
          </a:xfrm>
        </p:spPr>
        <p:txBody>
          <a:bodyPr/>
          <a:lstStyle/>
          <a:p>
            <a:pPr marL="0" indent="0">
              <a:buNone/>
            </a:pPr>
            <a:r>
              <a:rPr lang="en-US" sz="2400" b="1" dirty="0" smtClean="0">
                <a:solidFill>
                  <a:schemeClr val="bg1"/>
                </a:solidFill>
                <a:latin typeface="Times New Roman"/>
                <a:cs typeface="Times New Roman"/>
              </a:rPr>
              <a:t>Allows child welfare agencies to:</a:t>
            </a:r>
          </a:p>
          <a:p>
            <a:r>
              <a:rPr lang="en-US" sz="2400" b="1" dirty="0" smtClean="0">
                <a:solidFill>
                  <a:schemeClr val="bg1"/>
                </a:solidFill>
                <a:latin typeface="Times New Roman"/>
                <a:cs typeface="Times New Roman"/>
              </a:rPr>
              <a:t> </a:t>
            </a:r>
            <a:r>
              <a:rPr lang="en-US" sz="2400" b="1" dirty="0" smtClean="0">
                <a:solidFill>
                  <a:srgbClr val="FFFFFF"/>
                </a:solidFill>
                <a:latin typeface="Times New Roman"/>
                <a:cs typeface="Times New Roman"/>
              </a:rPr>
              <a:t>Compare</a:t>
            </a:r>
            <a:r>
              <a:rPr lang="en-US" sz="2400" dirty="0" smtClean="0">
                <a:solidFill>
                  <a:srgbClr val="FFFFFF"/>
                </a:solidFill>
                <a:latin typeface="Times New Roman"/>
                <a:cs typeface="Times New Roman"/>
              </a:rPr>
              <a:t> </a:t>
            </a:r>
            <a:r>
              <a:rPr lang="en-US" sz="2400" dirty="0" smtClean="0">
                <a:solidFill>
                  <a:schemeClr val="bg1"/>
                </a:solidFill>
                <a:latin typeface="Times New Roman"/>
                <a:cs typeface="Times New Roman"/>
              </a:rPr>
              <a:t>outcomes to agency mission &amp; practice model</a:t>
            </a:r>
          </a:p>
          <a:p>
            <a:pPr marL="0" indent="0">
              <a:buNone/>
            </a:pPr>
            <a:endParaRPr lang="en-US" sz="2400" dirty="0">
              <a:solidFill>
                <a:schemeClr val="bg1"/>
              </a:solidFill>
              <a:latin typeface="Times New Roman"/>
              <a:cs typeface="Times New Roman"/>
            </a:endParaRPr>
          </a:p>
          <a:p>
            <a:r>
              <a:rPr lang="en-US" sz="2400" b="1" dirty="0" smtClean="0">
                <a:solidFill>
                  <a:schemeClr val="bg1"/>
                </a:solidFill>
                <a:latin typeface="Times New Roman"/>
                <a:cs typeface="Times New Roman"/>
              </a:rPr>
              <a:t>  </a:t>
            </a:r>
            <a:r>
              <a:rPr lang="en-US" sz="2400" b="1" dirty="0" smtClean="0">
                <a:solidFill>
                  <a:srgbClr val="FFFFFF"/>
                </a:solidFill>
                <a:latin typeface="Times New Roman"/>
                <a:cs typeface="Times New Roman"/>
              </a:rPr>
              <a:t>Focus</a:t>
            </a:r>
            <a:r>
              <a:rPr lang="en-US" sz="2400" dirty="0" smtClean="0">
                <a:solidFill>
                  <a:srgbClr val="FFFFFF"/>
                </a:solidFill>
                <a:latin typeface="Times New Roman"/>
                <a:cs typeface="Times New Roman"/>
              </a:rPr>
              <a:t> </a:t>
            </a:r>
            <a:r>
              <a:rPr lang="en-US" sz="2400" dirty="0">
                <a:solidFill>
                  <a:schemeClr val="bg1"/>
                </a:solidFill>
                <a:latin typeface="Times New Roman"/>
                <a:cs typeface="Times New Roman"/>
              </a:rPr>
              <a:t>on what is being </a:t>
            </a:r>
            <a:r>
              <a:rPr lang="en-US" sz="2400" dirty="0" smtClean="0">
                <a:solidFill>
                  <a:schemeClr val="bg1"/>
                </a:solidFill>
                <a:latin typeface="Times New Roman"/>
                <a:cs typeface="Times New Roman"/>
              </a:rPr>
              <a:t>achieved</a:t>
            </a:r>
          </a:p>
          <a:p>
            <a:endParaRPr lang="en-US" sz="2400" b="1" dirty="0" smtClean="0">
              <a:solidFill>
                <a:schemeClr val="bg1"/>
              </a:solidFill>
              <a:latin typeface="Times New Roman"/>
              <a:cs typeface="Times New Roman"/>
            </a:endParaRPr>
          </a:p>
          <a:p>
            <a:r>
              <a:rPr lang="en-US" sz="2400" b="1" dirty="0" smtClean="0">
                <a:solidFill>
                  <a:schemeClr val="bg1"/>
                </a:solidFill>
                <a:latin typeface="Times New Roman"/>
                <a:cs typeface="Times New Roman"/>
              </a:rPr>
              <a:t> </a:t>
            </a:r>
            <a:r>
              <a:rPr lang="en-US" sz="2400" b="1" dirty="0" smtClean="0">
                <a:solidFill>
                  <a:srgbClr val="FFFFFF"/>
                </a:solidFill>
                <a:latin typeface="Times New Roman"/>
                <a:cs typeface="Times New Roman"/>
              </a:rPr>
              <a:t>Identify</a:t>
            </a:r>
            <a:r>
              <a:rPr lang="en-US" sz="2400" dirty="0" smtClean="0">
                <a:solidFill>
                  <a:srgbClr val="FFFFFF"/>
                </a:solidFill>
                <a:latin typeface="Times New Roman"/>
                <a:cs typeface="Times New Roman"/>
              </a:rPr>
              <a:t> </a:t>
            </a:r>
            <a:r>
              <a:rPr lang="en-US" sz="2400" dirty="0">
                <a:solidFill>
                  <a:schemeClr val="bg1"/>
                </a:solidFill>
                <a:latin typeface="Times New Roman"/>
                <a:cs typeface="Times New Roman"/>
              </a:rPr>
              <a:t>what needs </a:t>
            </a:r>
            <a:r>
              <a:rPr lang="en-US" sz="2400" dirty="0" smtClean="0">
                <a:solidFill>
                  <a:schemeClr val="bg1"/>
                </a:solidFill>
                <a:latin typeface="Times New Roman"/>
                <a:cs typeface="Times New Roman"/>
              </a:rPr>
              <a:t>attention</a:t>
            </a:r>
          </a:p>
          <a:p>
            <a:endParaRPr lang="en-US" sz="2400" dirty="0">
              <a:solidFill>
                <a:schemeClr val="bg1"/>
              </a:solidFill>
              <a:latin typeface="Times New Roman"/>
              <a:cs typeface="Times New Roman"/>
            </a:endParaRPr>
          </a:p>
          <a:p>
            <a:r>
              <a:rPr lang="en-US" sz="2400" b="1" dirty="0">
                <a:solidFill>
                  <a:srgbClr val="FFFFFF"/>
                </a:solidFill>
                <a:latin typeface="Times New Roman"/>
                <a:cs typeface="Times New Roman"/>
              </a:rPr>
              <a:t>Strategize</a:t>
            </a:r>
            <a:r>
              <a:rPr lang="en-US" sz="2400" b="1" dirty="0">
                <a:solidFill>
                  <a:srgbClr val="BEAA64"/>
                </a:solidFill>
                <a:latin typeface="Times New Roman"/>
                <a:cs typeface="Times New Roman"/>
              </a:rPr>
              <a:t> </a:t>
            </a:r>
            <a:r>
              <a:rPr lang="en-US" sz="2400" dirty="0">
                <a:solidFill>
                  <a:schemeClr val="bg1"/>
                </a:solidFill>
                <a:latin typeface="Times New Roman"/>
                <a:cs typeface="Times New Roman"/>
              </a:rPr>
              <a:t>on what work needs to be done</a:t>
            </a:r>
          </a:p>
          <a:p>
            <a:endParaRPr lang="en-US" sz="2400" dirty="0">
              <a:solidFill>
                <a:schemeClr val="bg1"/>
              </a:solidFill>
              <a:latin typeface="Times New Roman"/>
              <a:cs typeface="Times New Roman"/>
            </a:endParaRPr>
          </a:p>
          <a:p>
            <a:r>
              <a:rPr lang="en-US" sz="2400" b="1" dirty="0">
                <a:solidFill>
                  <a:srgbClr val="BEAA64"/>
                </a:solidFill>
                <a:latin typeface="Times New Roman"/>
                <a:cs typeface="Times New Roman"/>
              </a:rPr>
              <a:t>Connect</a:t>
            </a:r>
            <a:r>
              <a:rPr lang="en-US" sz="2400" dirty="0">
                <a:solidFill>
                  <a:srgbClr val="BEAA64"/>
                </a:solidFill>
                <a:latin typeface="Times New Roman"/>
                <a:cs typeface="Times New Roman"/>
              </a:rPr>
              <a:t> current practice to best practice and desired </a:t>
            </a:r>
            <a:r>
              <a:rPr lang="en-US" sz="2400" dirty="0" smtClean="0">
                <a:solidFill>
                  <a:srgbClr val="BEAA64"/>
                </a:solidFill>
                <a:latin typeface="Times New Roman"/>
                <a:cs typeface="Times New Roman"/>
              </a:rPr>
              <a:t>outcomes</a:t>
            </a:r>
            <a:endParaRPr lang="en-US" sz="2400" dirty="0">
              <a:solidFill>
                <a:srgbClr val="BEAA64"/>
              </a:solidFill>
              <a:latin typeface="Times New Roman"/>
              <a:cs typeface="Times New Roman"/>
            </a:endParaRPr>
          </a:p>
        </p:txBody>
      </p:sp>
      <p:sp>
        <p:nvSpPr>
          <p:cNvPr id="9" name="Slide Number Placeholder 8"/>
          <p:cNvSpPr>
            <a:spLocks noGrp="1"/>
          </p:cNvSpPr>
          <p:nvPr>
            <p:ph type="sldNum" sz="quarter" idx="12"/>
          </p:nvPr>
        </p:nvSpPr>
        <p:spPr/>
        <p:txBody>
          <a:bodyPr/>
          <a:lstStyle/>
          <a:p>
            <a:fld id="{4104C4B3-1342-4D3D-8426-5A37ABA9DDD3}" type="slidenum">
              <a:rPr lang="en-US" smtClean="0"/>
              <a:pPr/>
              <a:t>4</a:t>
            </a:fld>
            <a:endParaRPr lang="en-US" dirty="0"/>
          </a:p>
        </p:txBody>
      </p:sp>
    </p:spTree>
    <p:extLst>
      <p:ext uri="{BB962C8B-B14F-4D97-AF65-F5344CB8AC3E}">
        <p14:creationId xmlns:p14="http://schemas.microsoft.com/office/powerpoint/2010/main" val="13470827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pPr eaLnBrk="1" hangingPunct="1"/>
            <a:r>
              <a:rPr lang="en-US" dirty="0" smtClean="0">
                <a:solidFill>
                  <a:srgbClr val="BEAA64"/>
                </a:solidFill>
                <a:latin typeface="Times New Roman"/>
                <a:cs typeface="Times New Roman"/>
              </a:rPr>
              <a:t>Outcomes: Well-Being</a:t>
            </a:r>
          </a:p>
        </p:txBody>
      </p:sp>
      <p:sp>
        <p:nvSpPr>
          <p:cNvPr id="3" name="Content Placeholder 2"/>
          <p:cNvSpPr>
            <a:spLocks noGrp="1"/>
          </p:cNvSpPr>
          <p:nvPr>
            <p:ph idx="1"/>
          </p:nvPr>
        </p:nvSpPr>
        <p:spPr>
          <a:xfrm>
            <a:off x="457200" y="1600200"/>
            <a:ext cx="8229600" cy="4876800"/>
          </a:xfrm>
        </p:spPr>
        <p:txBody>
          <a:bodyPr>
            <a:noAutofit/>
          </a:bodyPr>
          <a:lstStyle/>
          <a:p>
            <a:pPr marL="282575" indent="-457200">
              <a:lnSpc>
                <a:spcPct val="110000"/>
              </a:lnSpc>
              <a:buFont typeface="Arial"/>
              <a:buChar char="•"/>
            </a:pPr>
            <a:r>
              <a:rPr lang="en-US" dirty="0" smtClean="0">
                <a:solidFill>
                  <a:schemeClr val="bg1"/>
                </a:solidFill>
                <a:latin typeface="Times"/>
                <a:cs typeface="Times"/>
              </a:rPr>
              <a:t>Families have enhanced capacity to provide for their children's needs.</a:t>
            </a:r>
          </a:p>
          <a:p>
            <a:pPr marL="282575" indent="-457200">
              <a:lnSpc>
                <a:spcPct val="110000"/>
              </a:lnSpc>
              <a:buFont typeface="Arial"/>
              <a:buChar char="•"/>
            </a:pPr>
            <a:endParaRPr lang="en-US" dirty="0" smtClean="0">
              <a:solidFill>
                <a:schemeClr val="bg1"/>
              </a:solidFill>
              <a:latin typeface="Times"/>
              <a:cs typeface="Times"/>
            </a:endParaRPr>
          </a:p>
          <a:p>
            <a:pPr marL="282575" indent="-457200">
              <a:lnSpc>
                <a:spcPct val="110000"/>
              </a:lnSpc>
              <a:buFont typeface="Arial"/>
              <a:buChar char="•"/>
            </a:pPr>
            <a:r>
              <a:rPr lang="en-US" dirty="0" smtClean="0">
                <a:solidFill>
                  <a:schemeClr val="bg1"/>
                </a:solidFill>
                <a:latin typeface="Times"/>
                <a:cs typeface="Times"/>
              </a:rPr>
              <a:t>Children receive appropriate services to meet their educational needs. </a:t>
            </a:r>
          </a:p>
          <a:p>
            <a:pPr marL="282575" indent="-457200">
              <a:lnSpc>
                <a:spcPct val="110000"/>
              </a:lnSpc>
              <a:buFont typeface="Arial"/>
              <a:buChar char="•"/>
            </a:pPr>
            <a:endParaRPr lang="en-US" dirty="0" smtClean="0">
              <a:solidFill>
                <a:schemeClr val="bg1"/>
              </a:solidFill>
              <a:latin typeface="Times"/>
              <a:cs typeface="Times"/>
            </a:endParaRPr>
          </a:p>
          <a:p>
            <a:pPr marL="282575" indent="-457200">
              <a:lnSpc>
                <a:spcPct val="110000"/>
              </a:lnSpc>
              <a:buFont typeface="Arial"/>
              <a:buChar char="•"/>
            </a:pPr>
            <a:r>
              <a:rPr lang="en-US" dirty="0" smtClean="0">
                <a:solidFill>
                  <a:schemeClr val="bg1"/>
                </a:solidFill>
                <a:latin typeface="Times"/>
                <a:cs typeface="Times"/>
              </a:rPr>
              <a:t>Children receive adequate services to meet their physical and mental health needs. </a:t>
            </a:r>
          </a:p>
        </p:txBody>
      </p:sp>
      <p:sp>
        <p:nvSpPr>
          <p:cNvPr id="2" name="Slide Number Placeholder 1"/>
          <p:cNvSpPr>
            <a:spLocks noGrp="1"/>
          </p:cNvSpPr>
          <p:nvPr>
            <p:ph type="sldNum" sz="quarter" idx="12"/>
          </p:nvPr>
        </p:nvSpPr>
        <p:spPr/>
        <p:txBody>
          <a:bodyPr/>
          <a:lstStyle/>
          <a:p>
            <a:pPr>
              <a:defRPr/>
            </a:pPr>
            <a:fld id="{69085D3B-0F38-4435-B2E1-BBB89093D85A}" type="slidenum">
              <a:rPr lang="en-US" smtClean="0"/>
              <a:pPr>
                <a:defRPr/>
              </a:pPr>
              <a:t>40</a:t>
            </a:fld>
            <a:endParaRPr lang="en-US"/>
          </a:p>
        </p:txBody>
      </p:sp>
    </p:spTree>
    <p:extLst>
      <p:ext uri="{BB962C8B-B14F-4D97-AF65-F5344CB8AC3E}">
        <p14:creationId xmlns:p14="http://schemas.microsoft.com/office/powerpoint/2010/main" val="3543731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pPr eaLnBrk="1" hangingPunct="1"/>
            <a:r>
              <a:rPr lang="en-US" dirty="0" smtClean="0">
                <a:solidFill>
                  <a:srgbClr val="BEAA64"/>
                </a:solidFill>
                <a:latin typeface="Times New Roman"/>
                <a:cs typeface="Times New Roman"/>
              </a:rPr>
              <a:t>Case Review Outcomes: </a:t>
            </a:r>
            <a:br>
              <a:rPr lang="en-US" dirty="0" smtClean="0">
                <a:solidFill>
                  <a:srgbClr val="BEAA64"/>
                </a:solidFill>
                <a:latin typeface="Times New Roman"/>
                <a:cs typeface="Times New Roman"/>
              </a:rPr>
            </a:br>
            <a:r>
              <a:rPr lang="en-US" dirty="0" smtClean="0">
                <a:solidFill>
                  <a:srgbClr val="BEAA64"/>
                </a:solidFill>
                <a:latin typeface="Times New Roman"/>
                <a:cs typeface="Times New Roman"/>
              </a:rPr>
              <a:t>Well-Being</a:t>
            </a:r>
          </a:p>
        </p:txBody>
      </p:sp>
      <p:sp>
        <p:nvSpPr>
          <p:cNvPr id="3" name="Content Placeholder 2"/>
          <p:cNvSpPr>
            <a:spLocks noGrp="1"/>
          </p:cNvSpPr>
          <p:nvPr>
            <p:ph idx="1"/>
          </p:nvPr>
        </p:nvSpPr>
        <p:spPr>
          <a:xfrm>
            <a:off x="457200" y="1600200"/>
            <a:ext cx="8229600" cy="4876800"/>
          </a:xfrm>
        </p:spPr>
        <p:txBody>
          <a:bodyPr>
            <a:noAutofit/>
          </a:bodyPr>
          <a:lstStyle/>
          <a:p>
            <a:pPr marL="682625" lvl="1" indent="-457200">
              <a:lnSpc>
                <a:spcPct val="110000"/>
              </a:lnSpc>
              <a:buFont typeface="Arial"/>
              <a:buChar char="•"/>
            </a:pPr>
            <a:r>
              <a:rPr lang="en-US" sz="2400" u="sng" dirty="0" smtClean="0">
                <a:solidFill>
                  <a:schemeClr val="bg1"/>
                </a:solidFill>
                <a:latin typeface="Times"/>
                <a:cs typeface="Times"/>
              </a:rPr>
              <a:t>Case Review Item 12</a:t>
            </a:r>
            <a:r>
              <a:rPr lang="en-US" sz="2400" dirty="0" smtClean="0">
                <a:solidFill>
                  <a:schemeClr val="bg1"/>
                </a:solidFill>
                <a:latin typeface="Times"/>
                <a:cs typeface="Times"/>
              </a:rPr>
              <a:t>: Needs and Services of Child (12A), Parents (12B), and Foster Parents (12C)</a:t>
            </a:r>
          </a:p>
          <a:p>
            <a:pPr marL="682625" lvl="1" indent="-457200">
              <a:lnSpc>
                <a:spcPct val="110000"/>
              </a:lnSpc>
              <a:buFont typeface="Arial"/>
              <a:buChar char="•"/>
            </a:pPr>
            <a:endParaRPr lang="en-US" sz="2400" dirty="0">
              <a:solidFill>
                <a:schemeClr val="bg1"/>
              </a:solidFill>
              <a:latin typeface="Times"/>
              <a:cs typeface="Times"/>
            </a:endParaRPr>
          </a:p>
          <a:p>
            <a:pPr marL="682625" lvl="1" indent="-457200">
              <a:lnSpc>
                <a:spcPct val="110000"/>
              </a:lnSpc>
              <a:buFont typeface="Arial"/>
              <a:buChar char="•"/>
            </a:pPr>
            <a:r>
              <a:rPr lang="en-US" sz="2400" u="sng" dirty="0" smtClean="0">
                <a:solidFill>
                  <a:schemeClr val="bg1"/>
                </a:solidFill>
                <a:latin typeface="Times"/>
                <a:cs typeface="Times"/>
              </a:rPr>
              <a:t>CR Item 13</a:t>
            </a:r>
            <a:r>
              <a:rPr lang="en-US" sz="2400" dirty="0" smtClean="0">
                <a:solidFill>
                  <a:schemeClr val="bg1"/>
                </a:solidFill>
                <a:latin typeface="Times"/>
                <a:cs typeface="Times"/>
              </a:rPr>
              <a:t>: Child and Family Involvement in Case Planning</a:t>
            </a:r>
            <a:endParaRPr lang="en-US" sz="2400" dirty="0">
              <a:solidFill>
                <a:schemeClr val="bg1"/>
              </a:solidFill>
              <a:latin typeface="Times"/>
              <a:cs typeface="Times"/>
            </a:endParaRPr>
          </a:p>
          <a:p>
            <a:pPr marL="682625" lvl="1" indent="-457200">
              <a:lnSpc>
                <a:spcPct val="110000"/>
              </a:lnSpc>
              <a:buFont typeface="Arial"/>
              <a:buChar char="•"/>
            </a:pPr>
            <a:endParaRPr lang="en-US" sz="2400" u="sng" dirty="0" smtClean="0">
              <a:solidFill>
                <a:schemeClr val="bg1"/>
              </a:solidFill>
              <a:latin typeface="Times"/>
              <a:cs typeface="Times"/>
            </a:endParaRPr>
          </a:p>
          <a:p>
            <a:pPr marL="682625" lvl="1" indent="-457200">
              <a:lnSpc>
                <a:spcPct val="110000"/>
              </a:lnSpc>
              <a:buFont typeface="Arial"/>
              <a:buChar char="•"/>
            </a:pPr>
            <a:r>
              <a:rPr lang="en-US" sz="2400" u="sng" dirty="0" smtClean="0">
                <a:solidFill>
                  <a:schemeClr val="bg1"/>
                </a:solidFill>
                <a:latin typeface="Times"/>
                <a:cs typeface="Times"/>
              </a:rPr>
              <a:t>CR Item 14</a:t>
            </a:r>
            <a:r>
              <a:rPr lang="en-US" sz="2400" dirty="0" smtClean="0">
                <a:solidFill>
                  <a:schemeClr val="bg1"/>
                </a:solidFill>
                <a:latin typeface="Times"/>
                <a:cs typeface="Times"/>
              </a:rPr>
              <a:t>: Caseworker Visits with Child</a:t>
            </a:r>
            <a:endParaRPr lang="en-US" sz="2400" dirty="0">
              <a:solidFill>
                <a:schemeClr val="bg1"/>
              </a:solidFill>
              <a:latin typeface="Times"/>
              <a:cs typeface="Times"/>
            </a:endParaRPr>
          </a:p>
          <a:p>
            <a:pPr marL="682625" lvl="1" indent="-457200">
              <a:lnSpc>
                <a:spcPct val="110000"/>
              </a:lnSpc>
              <a:buFont typeface="Arial"/>
              <a:buChar char="•"/>
            </a:pPr>
            <a:endParaRPr lang="en-US" sz="2400" u="sng" dirty="0" smtClean="0">
              <a:solidFill>
                <a:schemeClr val="bg1"/>
              </a:solidFill>
              <a:latin typeface="Times"/>
              <a:cs typeface="Times"/>
            </a:endParaRPr>
          </a:p>
          <a:p>
            <a:pPr marL="682625" lvl="1" indent="-457200">
              <a:lnSpc>
                <a:spcPct val="110000"/>
              </a:lnSpc>
              <a:buFont typeface="Arial"/>
              <a:buChar char="•"/>
            </a:pPr>
            <a:r>
              <a:rPr lang="en-US" sz="2400" u="sng" dirty="0" smtClean="0">
                <a:solidFill>
                  <a:schemeClr val="bg1"/>
                </a:solidFill>
                <a:latin typeface="Times"/>
                <a:cs typeface="Times"/>
              </a:rPr>
              <a:t>CR Item 15</a:t>
            </a:r>
            <a:r>
              <a:rPr lang="en-US" sz="2400" dirty="0" smtClean="0">
                <a:solidFill>
                  <a:schemeClr val="bg1"/>
                </a:solidFill>
                <a:latin typeface="Times"/>
                <a:cs typeface="Times"/>
              </a:rPr>
              <a:t>: Caseworker Visits with Parents</a:t>
            </a:r>
          </a:p>
        </p:txBody>
      </p:sp>
      <p:sp>
        <p:nvSpPr>
          <p:cNvPr id="2" name="Slide Number Placeholder 1"/>
          <p:cNvSpPr>
            <a:spLocks noGrp="1"/>
          </p:cNvSpPr>
          <p:nvPr>
            <p:ph type="sldNum" sz="quarter" idx="12"/>
          </p:nvPr>
        </p:nvSpPr>
        <p:spPr/>
        <p:txBody>
          <a:bodyPr/>
          <a:lstStyle/>
          <a:p>
            <a:pPr>
              <a:defRPr/>
            </a:pPr>
            <a:fld id="{69085D3B-0F38-4435-B2E1-BBB89093D85A}" type="slidenum">
              <a:rPr lang="en-US" smtClean="0"/>
              <a:pPr>
                <a:defRPr/>
              </a:pPr>
              <a:t>41</a:t>
            </a:fld>
            <a:endParaRPr lang="en-US"/>
          </a:p>
        </p:txBody>
      </p:sp>
    </p:spTree>
    <p:extLst>
      <p:ext uri="{BB962C8B-B14F-4D97-AF65-F5344CB8AC3E}">
        <p14:creationId xmlns:p14="http://schemas.microsoft.com/office/powerpoint/2010/main" val="2732160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pPr eaLnBrk="1" hangingPunct="1"/>
            <a:r>
              <a:rPr lang="en-US" dirty="0" smtClean="0">
                <a:solidFill>
                  <a:srgbClr val="BEAA64"/>
                </a:solidFill>
                <a:latin typeface="Times New Roman"/>
                <a:cs typeface="Times New Roman"/>
              </a:rPr>
              <a:t>Case Review Outcomes: </a:t>
            </a:r>
            <a:br>
              <a:rPr lang="en-US" dirty="0" smtClean="0">
                <a:solidFill>
                  <a:srgbClr val="BEAA64"/>
                </a:solidFill>
                <a:latin typeface="Times New Roman"/>
                <a:cs typeface="Times New Roman"/>
              </a:rPr>
            </a:br>
            <a:r>
              <a:rPr lang="en-US" dirty="0" smtClean="0">
                <a:solidFill>
                  <a:srgbClr val="BEAA64"/>
                </a:solidFill>
                <a:latin typeface="Times New Roman"/>
                <a:cs typeface="Times New Roman"/>
              </a:rPr>
              <a:t>Well-Being</a:t>
            </a:r>
          </a:p>
        </p:txBody>
      </p:sp>
      <p:sp>
        <p:nvSpPr>
          <p:cNvPr id="3" name="Content Placeholder 2"/>
          <p:cNvSpPr>
            <a:spLocks noGrp="1"/>
          </p:cNvSpPr>
          <p:nvPr>
            <p:ph idx="1"/>
          </p:nvPr>
        </p:nvSpPr>
        <p:spPr>
          <a:xfrm>
            <a:off x="457200" y="1981200"/>
            <a:ext cx="8229600" cy="4495800"/>
          </a:xfrm>
        </p:spPr>
        <p:txBody>
          <a:bodyPr>
            <a:noAutofit/>
          </a:bodyPr>
          <a:lstStyle/>
          <a:p>
            <a:pPr marL="682625" lvl="1" indent="-457200">
              <a:lnSpc>
                <a:spcPct val="110000"/>
              </a:lnSpc>
              <a:buFont typeface="Arial"/>
              <a:buChar char="•"/>
            </a:pPr>
            <a:r>
              <a:rPr lang="en-US" sz="2400" u="sng" dirty="0" smtClean="0">
                <a:solidFill>
                  <a:schemeClr val="bg1"/>
                </a:solidFill>
                <a:latin typeface="Times"/>
                <a:cs typeface="Times"/>
              </a:rPr>
              <a:t>Case Review </a:t>
            </a:r>
            <a:r>
              <a:rPr lang="en-US" sz="2400" u="sng" dirty="0">
                <a:solidFill>
                  <a:schemeClr val="bg1"/>
                </a:solidFill>
                <a:latin typeface="Times"/>
                <a:cs typeface="Times"/>
              </a:rPr>
              <a:t>Item 16</a:t>
            </a:r>
            <a:r>
              <a:rPr lang="en-US" sz="2400" dirty="0">
                <a:solidFill>
                  <a:schemeClr val="bg1"/>
                </a:solidFill>
                <a:latin typeface="Times"/>
                <a:cs typeface="Times"/>
              </a:rPr>
              <a:t>: Educational Needs of the </a:t>
            </a:r>
            <a:r>
              <a:rPr lang="en-US" sz="2400" dirty="0" smtClean="0">
                <a:solidFill>
                  <a:schemeClr val="bg1"/>
                </a:solidFill>
                <a:latin typeface="Times"/>
                <a:cs typeface="Times"/>
              </a:rPr>
              <a:t>Child</a:t>
            </a:r>
          </a:p>
          <a:p>
            <a:pPr marL="682625" lvl="1" indent="-457200">
              <a:lnSpc>
                <a:spcPct val="110000"/>
              </a:lnSpc>
              <a:buFont typeface="Arial"/>
              <a:buChar char="•"/>
            </a:pPr>
            <a:endParaRPr lang="en-US" sz="2400" dirty="0">
              <a:solidFill>
                <a:schemeClr val="bg1"/>
              </a:solidFill>
              <a:latin typeface="Times"/>
              <a:cs typeface="Times"/>
            </a:endParaRPr>
          </a:p>
          <a:p>
            <a:pPr marL="682625" lvl="1" indent="-457200">
              <a:lnSpc>
                <a:spcPct val="110000"/>
              </a:lnSpc>
              <a:buFont typeface="Arial"/>
              <a:buChar char="•"/>
            </a:pPr>
            <a:r>
              <a:rPr lang="en-US" sz="2400" u="sng" dirty="0">
                <a:solidFill>
                  <a:schemeClr val="bg1"/>
                </a:solidFill>
                <a:latin typeface="Times"/>
                <a:cs typeface="Times"/>
              </a:rPr>
              <a:t>CR Item 17</a:t>
            </a:r>
            <a:r>
              <a:rPr lang="en-US" sz="2400" dirty="0">
                <a:solidFill>
                  <a:schemeClr val="bg1"/>
                </a:solidFill>
                <a:latin typeface="Times"/>
                <a:cs typeface="Times"/>
              </a:rPr>
              <a:t>: Physical Health of the </a:t>
            </a:r>
            <a:r>
              <a:rPr lang="en-US" sz="2400" dirty="0" smtClean="0">
                <a:solidFill>
                  <a:schemeClr val="bg1"/>
                </a:solidFill>
                <a:latin typeface="Times"/>
                <a:cs typeface="Times"/>
              </a:rPr>
              <a:t>Child</a:t>
            </a:r>
          </a:p>
          <a:p>
            <a:pPr marL="682625" lvl="1" indent="-457200">
              <a:lnSpc>
                <a:spcPct val="110000"/>
              </a:lnSpc>
              <a:buFont typeface="Arial"/>
              <a:buChar char="•"/>
            </a:pPr>
            <a:endParaRPr lang="en-US" sz="2400" dirty="0">
              <a:solidFill>
                <a:schemeClr val="bg1"/>
              </a:solidFill>
              <a:latin typeface="Times"/>
              <a:cs typeface="Times"/>
            </a:endParaRPr>
          </a:p>
          <a:p>
            <a:pPr marL="682625" lvl="1" indent="-457200">
              <a:lnSpc>
                <a:spcPct val="110000"/>
              </a:lnSpc>
              <a:buFont typeface="Arial"/>
              <a:buChar char="•"/>
            </a:pPr>
            <a:r>
              <a:rPr lang="en-US" sz="2400" u="sng" dirty="0">
                <a:solidFill>
                  <a:schemeClr val="bg1"/>
                </a:solidFill>
                <a:latin typeface="Times"/>
                <a:cs typeface="Times"/>
              </a:rPr>
              <a:t>CR Item 18</a:t>
            </a:r>
            <a:r>
              <a:rPr lang="en-US" sz="2400" dirty="0">
                <a:solidFill>
                  <a:schemeClr val="bg1"/>
                </a:solidFill>
                <a:latin typeface="Times"/>
                <a:cs typeface="Times"/>
              </a:rPr>
              <a:t>: Mental/Behavioral Health of the Child</a:t>
            </a:r>
          </a:p>
          <a:p>
            <a:pPr marL="682625" lvl="1" indent="-457200">
              <a:lnSpc>
                <a:spcPct val="110000"/>
              </a:lnSpc>
              <a:buFont typeface="Arial"/>
              <a:buChar char="•"/>
            </a:pPr>
            <a:endParaRPr lang="en-US" sz="2400" dirty="0">
              <a:solidFill>
                <a:schemeClr val="bg1"/>
              </a:solidFill>
              <a:latin typeface="Times"/>
              <a:cs typeface="Times"/>
            </a:endParaRPr>
          </a:p>
          <a:p>
            <a:pPr marL="682625" lvl="1" indent="-457200">
              <a:lnSpc>
                <a:spcPct val="110000"/>
              </a:lnSpc>
              <a:buFont typeface="Arial"/>
              <a:buChar char="•"/>
            </a:pPr>
            <a:endParaRPr lang="en-US" sz="2400" dirty="0" smtClean="0">
              <a:solidFill>
                <a:schemeClr val="bg1"/>
              </a:solidFill>
              <a:latin typeface="Times"/>
              <a:cs typeface="Times"/>
            </a:endParaRPr>
          </a:p>
        </p:txBody>
      </p:sp>
      <p:sp>
        <p:nvSpPr>
          <p:cNvPr id="2" name="Slide Number Placeholder 1"/>
          <p:cNvSpPr>
            <a:spLocks noGrp="1"/>
          </p:cNvSpPr>
          <p:nvPr>
            <p:ph type="sldNum" sz="quarter" idx="12"/>
          </p:nvPr>
        </p:nvSpPr>
        <p:spPr/>
        <p:txBody>
          <a:bodyPr/>
          <a:lstStyle/>
          <a:p>
            <a:pPr>
              <a:defRPr/>
            </a:pPr>
            <a:fld id="{69085D3B-0F38-4435-B2E1-BBB89093D85A}" type="slidenum">
              <a:rPr lang="en-US" smtClean="0"/>
              <a:pPr>
                <a:defRPr/>
              </a:pPr>
              <a:t>42</a:t>
            </a:fld>
            <a:endParaRPr lang="en-US"/>
          </a:p>
        </p:txBody>
      </p:sp>
    </p:spTree>
    <p:extLst>
      <p:ext uri="{BB962C8B-B14F-4D97-AF65-F5344CB8AC3E}">
        <p14:creationId xmlns:p14="http://schemas.microsoft.com/office/powerpoint/2010/main" val="2937238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BEAA64"/>
                </a:solidFill>
                <a:latin typeface="Times New Roman"/>
                <a:cs typeface="Times New Roman"/>
              </a:rPr>
              <a:t>Additional Statewide Indicators</a:t>
            </a:r>
            <a:endParaRPr lang="en-US" dirty="0">
              <a:solidFill>
                <a:srgbClr val="BEAA64"/>
              </a:solidFill>
              <a:latin typeface="Times New Roman"/>
              <a:cs typeface="Times New Roman"/>
            </a:endParaRPr>
          </a:p>
        </p:txBody>
      </p:sp>
      <p:sp>
        <p:nvSpPr>
          <p:cNvPr id="3" name="Content Placeholder 2"/>
          <p:cNvSpPr>
            <a:spLocks noGrp="1"/>
          </p:cNvSpPr>
          <p:nvPr>
            <p:ph idx="1"/>
          </p:nvPr>
        </p:nvSpPr>
        <p:spPr>
          <a:xfrm>
            <a:off x="457200" y="1447800"/>
            <a:ext cx="8229600" cy="5105400"/>
          </a:xfrm>
        </p:spPr>
        <p:txBody>
          <a:bodyPr>
            <a:noAutofit/>
          </a:bodyPr>
          <a:lstStyle/>
          <a:p>
            <a:pPr>
              <a:lnSpc>
                <a:spcPct val="120000"/>
              </a:lnSpc>
            </a:pPr>
            <a:r>
              <a:rPr lang="en-US" sz="2600" dirty="0">
                <a:solidFill>
                  <a:schemeClr val="bg1"/>
                </a:solidFill>
                <a:latin typeface="Times New Roman"/>
                <a:cs typeface="Times New Roman"/>
              </a:rPr>
              <a:t>Participation Rates</a:t>
            </a:r>
          </a:p>
          <a:p>
            <a:pPr>
              <a:lnSpc>
                <a:spcPct val="120000"/>
              </a:lnSpc>
            </a:pPr>
            <a:r>
              <a:rPr lang="en-US" sz="2600" dirty="0">
                <a:solidFill>
                  <a:schemeClr val="bg1"/>
                </a:solidFill>
                <a:latin typeface="Times New Roman"/>
                <a:cs typeface="Times New Roman"/>
              </a:rPr>
              <a:t>Timely Response (Investigation &amp; Visitation)</a:t>
            </a:r>
          </a:p>
          <a:p>
            <a:pPr>
              <a:lnSpc>
                <a:spcPct val="120000"/>
              </a:lnSpc>
            </a:pPr>
            <a:r>
              <a:rPr lang="en-US" sz="2600" dirty="0">
                <a:solidFill>
                  <a:schemeClr val="bg1"/>
                </a:solidFill>
                <a:latin typeface="Times New Roman"/>
                <a:cs typeface="Times New Roman"/>
              </a:rPr>
              <a:t>Sibling Placement</a:t>
            </a:r>
          </a:p>
          <a:p>
            <a:pPr>
              <a:lnSpc>
                <a:spcPct val="120000"/>
              </a:lnSpc>
            </a:pPr>
            <a:r>
              <a:rPr lang="en-US" sz="2600" dirty="0">
                <a:solidFill>
                  <a:schemeClr val="bg1"/>
                </a:solidFill>
                <a:latin typeface="Times New Roman"/>
                <a:cs typeface="Times New Roman"/>
              </a:rPr>
              <a:t>Least Restrictive Placement</a:t>
            </a:r>
          </a:p>
          <a:p>
            <a:pPr>
              <a:lnSpc>
                <a:spcPct val="120000"/>
              </a:lnSpc>
            </a:pPr>
            <a:r>
              <a:rPr lang="en-US" sz="2600" dirty="0">
                <a:solidFill>
                  <a:schemeClr val="bg1"/>
                </a:solidFill>
                <a:latin typeface="Times New Roman"/>
                <a:cs typeface="Times New Roman"/>
              </a:rPr>
              <a:t>ICWA/Native American Placement Status</a:t>
            </a:r>
          </a:p>
          <a:p>
            <a:pPr>
              <a:lnSpc>
                <a:spcPct val="120000"/>
              </a:lnSpc>
            </a:pPr>
            <a:r>
              <a:rPr lang="en-US" sz="2600" dirty="0">
                <a:solidFill>
                  <a:schemeClr val="bg1"/>
                </a:solidFill>
                <a:latin typeface="Times New Roman"/>
                <a:cs typeface="Times New Roman"/>
              </a:rPr>
              <a:t>Timely Health/Dental Exams</a:t>
            </a:r>
          </a:p>
          <a:p>
            <a:pPr>
              <a:lnSpc>
                <a:spcPct val="120000"/>
              </a:lnSpc>
            </a:pPr>
            <a:r>
              <a:rPr lang="en-US" sz="2600" dirty="0" smtClean="0">
                <a:solidFill>
                  <a:schemeClr val="bg1"/>
                </a:solidFill>
                <a:latin typeface="Times New Roman"/>
                <a:cs typeface="Times New Roman"/>
              </a:rPr>
              <a:t>Psychotropic </a:t>
            </a:r>
            <a:r>
              <a:rPr lang="en-US" sz="2600" dirty="0">
                <a:solidFill>
                  <a:schemeClr val="bg1"/>
                </a:solidFill>
                <a:latin typeface="Times New Roman"/>
                <a:cs typeface="Times New Roman"/>
              </a:rPr>
              <a:t>Medications</a:t>
            </a:r>
          </a:p>
          <a:p>
            <a:pPr>
              <a:lnSpc>
                <a:spcPct val="120000"/>
              </a:lnSpc>
            </a:pPr>
            <a:r>
              <a:rPr lang="en-US" sz="2600" dirty="0">
                <a:solidFill>
                  <a:schemeClr val="bg1"/>
                </a:solidFill>
                <a:latin typeface="Times New Roman"/>
                <a:cs typeface="Times New Roman"/>
              </a:rPr>
              <a:t>Individualized Education Plans</a:t>
            </a:r>
          </a:p>
          <a:p>
            <a:pPr>
              <a:lnSpc>
                <a:spcPct val="120000"/>
              </a:lnSpc>
            </a:pPr>
            <a:r>
              <a:rPr lang="en-US" sz="2600" dirty="0">
                <a:solidFill>
                  <a:schemeClr val="bg1"/>
                </a:solidFill>
                <a:latin typeface="Times New Roman"/>
                <a:cs typeface="Times New Roman"/>
              </a:rPr>
              <a:t>Exit Outcomes for Youth Aging out of Foster </a:t>
            </a:r>
            <a:r>
              <a:rPr lang="en-US" sz="2600" dirty="0" smtClean="0">
                <a:solidFill>
                  <a:schemeClr val="bg1"/>
                </a:solidFill>
                <a:latin typeface="Times New Roman"/>
                <a:cs typeface="Times New Roman"/>
              </a:rPr>
              <a:t>Care</a:t>
            </a:r>
            <a:endParaRPr lang="en-US" sz="2600" dirty="0">
              <a:solidFill>
                <a:schemeClr val="bg1"/>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43</a:t>
            </a:fld>
            <a:endParaRPr lang="en-US"/>
          </a:p>
        </p:txBody>
      </p:sp>
    </p:spTree>
    <p:extLst>
      <p:ext uri="{BB962C8B-B14F-4D97-AF65-F5344CB8AC3E}">
        <p14:creationId xmlns:p14="http://schemas.microsoft.com/office/powerpoint/2010/main" val="3719085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352800"/>
            <a:ext cx="7772400" cy="1362075"/>
          </a:xfrm>
        </p:spPr>
        <p:txBody>
          <a:bodyPr/>
          <a:lstStyle/>
          <a:p>
            <a:pPr algn="r"/>
            <a:r>
              <a:rPr lang="en-US" sz="4400" dirty="0" smtClean="0">
                <a:solidFill>
                  <a:srgbClr val="BEAA64"/>
                </a:solidFill>
                <a:latin typeface="Times New Roman"/>
                <a:cs typeface="Times New Roman"/>
              </a:rPr>
              <a:t>examining child welfare data using the </a:t>
            </a:r>
            <a:r>
              <a:rPr lang="en-US" sz="4400" dirty="0" err="1" smtClean="0">
                <a:solidFill>
                  <a:srgbClr val="BEAA64"/>
                </a:solidFill>
                <a:latin typeface="Times New Roman"/>
                <a:cs typeface="Times New Roman"/>
              </a:rPr>
              <a:t>ccwip</a:t>
            </a:r>
            <a:r>
              <a:rPr lang="en-US" sz="4400" dirty="0" smtClean="0">
                <a:solidFill>
                  <a:srgbClr val="BEAA64"/>
                </a:solidFill>
                <a:latin typeface="Times New Roman"/>
                <a:cs typeface="Times New Roman"/>
              </a:rPr>
              <a:t> website</a:t>
            </a:r>
            <a:endParaRPr lang="en-US" sz="4400"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44</a:t>
            </a:fld>
            <a:endParaRPr lang="en-US"/>
          </a:p>
        </p:txBody>
      </p:sp>
    </p:spTree>
    <p:extLst>
      <p:ext uri="{BB962C8B-B14F-4D97-AF65-F5344CB8AC3E}">
        <p14:creationId xmlns:p14="http://schemas.microsoft.com/office/powerpoint/2010/main" val="27737854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stretch>
            <a:fillRect/>
          </a:stretch>
        </p:blipFill>
        <p:spPr>
          <a:xfrm>
            <a:off x="0" y="1371600"/>
            <a:ext cx="9144000" cy="5486400"/>
          </a:xfrm>
          <a:prstGeom prst="rect">
            <a:avLst/>
          </a:prstGeom>
        </p:spPr>
      </p:pic>
      <p:sp>
        <p:nvSpPr>
          <p:cNvPr id="4" name="Title 1"/>
          <p:cNvSpPr txBox="1">
            <a:spLocks/>
          </p:cNvSpPr>
          <p:nvPr/>
        </p:nvSpPr>
        <p:spPr>
          <a:xfrm>
            <a:off x="457200" y="274638"/>
            <a:ext cx="8229600" cy="1143000"/>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rgbClr val="BEAA64"/>
                </a:solidFill>
                <a:latin typeface="Times"/>
                <a:cs typeface="Times"/>
              </a:rPr>
              <a:t>Website</a:t>
            </a:r>
            <a:endParaRPr lang="en-US" dirty="0">
              <a:solidFill>
                <a:srgbClr val="BEAA64"/>
              </a:solidFill>
              <a:latin typeface="Times"/>
              <a:cs typeface="Times"/>
            </a:endParaRPr>
          </a:p>
        </p:txBody>
      </p:sp>
      <p:sp>
        <p:nvSpPr>
          <p:cNvPr id="5" name="Oval 4"/>
          <p:cNvSpPr/>
          <p:nvPr/>
        </p:nvSpPr>
        <p:spPr>
          <a:xfrm>
            <a:off x="76200" y="3505200"/>
            <a:ext cx="2057400" cy="1143000"/>
          </a:xfrm>
          <a:prstGeom prst="ellipse">
            <a:avLst/>
          </a:prstGeom>
          <a:noFill/>
          <a:ln w="3810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pPr>
              <a:defRPr/>
            </a:pPr>
            <a:fld id="{833F6093-41D8-40D4-AC2A-E6098CBDEFB9}" type="slidenum">
              <a:rPr lang="en-US" smtClean="0"/>
              <a:pPr>
                <a:defRPr/>
              </a:pPr>
              <a:t>45</a:t>
            </a:fld>
            <a:endParaRPr lang="en-US"/>
          </a:p>
        </p:txBody>
      </p:sp>
    </p:spTree>
    <p:extLst>
      <p:ext uri="{BB962C8B-B14F-4D97-AF65-F5344CB8AC3E}">
        <p14:creationId xmlns:p14="http://schemas.microsoft.com/office/powerpoint/2010/main" val="2839207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94095"/>
            <a:ext cx="9144000" cy="5263905"/>
          </a:xfrm>
          <a:prstGeom prst="rect">
            <a:avLst/>
          </a:prstGeom>
        </p:spPr>
      </p:pic>
      <p:sp>
        <p:nvSpPr>
          <p:cNvPr id="5" name="Title 4"/>
          <p:cNvSpPr>
            <a:spLocks noGrp="1"/>
          </p:cNvSpPr>
          <p:nvPr>
            <p:ph type="title"/>
          </p:nvPr>
        </p:nvSpPr>
        <p:spPr/>
        <p:txBody>
          <a:bodyPr/>
          <a:lstStyle/>
          <a:p>
            <a:r>
              <a:rPr lang="en-US" dirty="0" smtClean="0">
                <a:solidFill>
                  <a:srgbClr val="BEAA64"/>
                </a:solidFill>
                <a:latin typeface="Times New Roman"/>
                <a:cs typeface="Times New Roman"/>
              </a:rPr>
              <a:t>Report Index:</a:t>
            </a:r>
            <a:br>
              <a:rPr lang="en-US" dirty="0" smtClean="0">
                <a:solidFill>
                  <a:srgbClr val="BEAA64"/>
                </a:solidFill>
                <a:latin typeface="Times New Roman"/>
                <a:cs typeface="Times New Roman"/>
              </a:rPr>
            </a:br>
            <a:r>
              <a:rPr lang="en-US" dirty="0" smtClean="0">
                <a:solidFill>
                  <a:srgbClr val="BEAA64"/>
                </a:solidFill>
                <a:latin typeface="Times New Roman"/>
                <a:cs typeface="Times New Roman"/>
              </a:rPr>
              <a:t>Federal (CFSR) Measures</a:t>
            </a:r>
            <a:endParaRPr lang="en-US" dirty="0">
              <a:solidFill>
                <a:srgbClr val="BEAA64"/>
              </a:solidFill>
              <a:latin typeface="Times New Roman"/>
              <a:cs typeface="Times New Roman"/>
            </a:endParaRPr>
          </a:p>
        </p:txBody>
      </p:sp>
      <p:sp>
        <p:nvSpPr>
          <p:cNvPr id="8" name="Rectangle 7"/>
          <p:cNvSpPr/>
          <p:nvPr/>
        </p:nvSpPr>
        <p:spPr>
          <a:xfrm>
            <a:off x="228600" y="4343400"/>
            <a:ext cx="7086600" cy="990600"/>
          </a:xfrm>
          <a:prstGeom prst="rect">
            <a:avLst/>
          </a:prstGeom>
          <a:noFill/>
          <a:ln w="3810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a:defRPr/>
            </a:pPr>
            <a:fld id="{69085D3B-0F38-4435-B2E1-BBB89093D85A}" type="slidenum">
              <a:rPr lang="en-US" smtClean="0"/>
              <a:pPr>
                <a:defRPr/>
              </a:pPr>
              <a:t>46</a:t>
            </a:fld>
            <a:endParaRPr lang="en-US"/>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207969"/>
            <a:ext cx="3181350" cy="226162"/>
          </a:xfrm>
          <a:prstGeom prst="rect">
            <a:avLst/>
          </a:prstGeom>
        </p:spPr>
      </p:pic>
    </p:spTree>
    <p:extLst>
      <p:ext uri="{BB962C8B-B14F-4D97-AF65-F5344CB8AC3E}">
        <p14:creationId xmlns:p14="http://schemas.microsoft.com/office/powerpoint/2010/main" val="3356100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94095"/>
            <a:ext cx="9144000" cy="5263905"/>
          </a:xfrm>
          <a:prstGeom prst="rect">
            <a:avLst/>
          </a:prstGeom>
        </p:spPr>
      </p:pic>
      <p:sp>
        <p:nvSpPr>
          <p:cNvPr id="5" name="Title 4"/>
          <p:cNvSpPr>
            <a:spLocks noGrp="1"/>
          </p:cNvSpPr>
          <p:nvPr>
            <p:ph type="title"/>
          </p:nvPr>
        </p:nvSpPr>
        <p:spPr/>
        <p:txBody>
          <a:bodyPr/>
          <a:lstStyle/>
          <a:p>
            <a:r>
              <a:rPr lang="en-US" dirty="0" smtClean="0">
                <a:solidFill>
                  <a:srgbClr val="BEAA64"/>
                </a:solidFill>
                <a:latin typeface="Times New Roman"/>
                <a:cs typeface="Times New Roman"/>
              </a:rPr>
              <a:t>Report Index:</a:t>
            </a:r>
            <a:br>
              <a:rPr lang="en-US" dirty="0" smtClean="0">
                <a:solidFill>
                  <a:srgbClr val="BEAA64"/>
                </a:solidFill>
                <a:latin typeface="Times New Roman"/>
                <a:cs typeface="Times New Roman"/>
              </a:rPr>
            </a:br>
            <a:r>
              <a:rPr lang="en-US" dirty="0" smtClean="0">
                <a:solidFill>
                  <a:srgbClr val="BEAA64"/>
                </a:solidFill>
                <a:latin typeface="Times New Roman"/>
                <a:cs typeface="Times New Roman"/>
              </a:rPr>
              <a:t>State (C-CFSR) Measures</a:t>
            </a:r>
            <a:endParaRPr lang="en-US" dirty="0">
              <a:solidFill>
                <a:srgbClr val="BEAA64"/>
              </a:solidFill>
              <a:latin typeface="Times New Roman"/>
              <a:cs typeface="Times New Roman"/>
            </a:endParaRPr>
          </a:p>
        </p:txBody>
      </p:sp>
      <p:sp>
        <p:nvSpPr>
          <p:cNvPr id="8" name="Rectangle 7"/>
          <p:cNvSpPr/>
          <p:nvPr/>
        </p:nvSpPr>
        <p:spPr>
          <a:xfrm>
            <a:off x="228600" y="5334000"/>
            <a:ext cx="7086600" cy="1524000"/>
          </a:xfrm>
          <a:prstGeom prst="rect">
            <a:avLst/>
          </a:prstGeom>
          <a:noFill/>
          <a:ln w="3810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65" y="3048000"/>
            <a:ext cx="3581400" cy="352425"/>
          </a:xfrm>
          <a:prstGeom prst="rect">
            <a:avLst/>
          </a:prstGeom>
        </p:spPr>
      </p:pic>
      <p:sp>
        <p:nvSpPr>
          <p:cNvPr id="2" name="Slide Number Placeholder 1"/>
          <p:cNvSpPr>
            <a:spLocks noGrp="1"/>
          </p:cNvSpPr>
          <p:nvPr>
            <p:ph type="sldNum" sz="quarter" idx="12"/>
          </p:nvPr>
        </p:nvSpPr>
        <p:spPr/>
        <p:txBody>
          <a:bodyPr/>
          <a:lstStyle/>
          <a:p>
            <a:pPr>
              <a:defRPr/>
            </a:pPr>
            <a:fld id="{69085D3B-0F38-4435-B2E1-BBB89093D85A}" type="slidenum">
              <a:rPr lang="en-US" smtClean="0"/>
              <a:pPr>
                <a:defRPr/>
              </a:pPr>
              <a:t>47</a:t>
            </a:fld>
            <a:endParaRPr lang="en-US"/>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3111131"/>
            <a:ext cx="3601065" cy="256000"/>
          </a:xfrm>
          <a:prstGeom prst="rect">
            <a:avLst/>
          </a:prstGeom>
        </p:spPr>
      </p:pic>
    </p:spTree>
    <p:extLst>
      <p:ext uri="{BB962C8B-B14F-4D97-AF65-F5344CB8AC3E}">
        <p14:creationId xmlns:p14="http://schemas.microsoft.com/office/powerpoint/2010/main" val="3602207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8" y="1594095"/>
            <a:ext cx="9144000" cy="5263905"/>
          </a:xfrm>
          <a:prstGeom prst="rect">
            <a:avLst/>
          </a:prstGeom>
        </p:spPr>
      </p:pic>
      <p:sp>
        <p:nvSpPr>
          <p:cNvPr id="5" name="Title 4"/>
          <p:cNvSpPr>
            <a:spLocks noGrp="1"/>
          </p:cNvSpPr>
          <p:nvPr>
            <p:ph type="title"/>
          </p:nvPr>
        </p:nvSpPr>
        <p:spPr/>
        <p:txBody>
          <a:bodyPr/>
          <a:lstStyle/>
          <a:p>
            <a:r>
              <a:rPr lang="en-US" dirty="0" smtClean="0">
                <a:solidFill>
                  <a:srgbClr val="BEAA64"/>
                </a:solidFill>
                <a:latin typeface="Times New Roman"/>
                <a:cs typeface="Times New Roman"/>
              </a:rPr>
              <a:t>CWS Outcome Reports</a:t>
            </a:r>
            <a:endParaRPr lang="en-US" dirty="0">
              <a:solidFill>
                <a:srgbClr val="BEAA64"/>
              </a:solidFill>
              <a:latin typeface="Times New Roman"/>
              <a:cs typeface="Times New Roman"/>
            </a:endParaRPr>
          </a:p>
        </p:txBody>
      </p:sp>
      <p:sp>
        <p:nvSpPr>
          <p:cNvPr id="6" name="Oval 5"/>
          <p:cNvSpPr/>
          <p:nvPr/>
        </p:nvSpPr>
        <p:spPr>
          <a:xfrm>
            <a:off x="152400" y="2133600"/>
            <a:ext cx="1176997" cy="541606"/>
          </a:xfrm>
          <a:prstGeom prst="ellipse">
            <a:avLst/>
          </a:prstGeom>
          <a:noFill/>
          <a:ln w="3810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pPr>
              <a:defRPr/>
            </a:pPr>
            <a:fld id="{69085D3B-0F38-4435-B2E1-BBB89093D85A}" type="slidenum">
              <a:rPr lang="en-US" smtClean="0"/>
              <a:pPr>
                <a:defRPr/>
              </a:pPr>
              <a:t>48</a:t>
            </a:fld>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207969"/>
            <a:ext cx="3181350" cy="226162"/>
          </a:xfrm>
          <a:prstGeom prst="rect">
            <a:avLst/>
          </a:prstGeom>
        </p:spPr>
      </p:pic>
    </p:spTree>
    <p:extLst>
      <p:ext uri="{BB962C8B-B14F-4D97-AF65-F5344CB8AC3E}">
        <p14:creationId xmlns:p14="http://schemas.microsoft.com/office/powerpoint/2010/main" val="3109192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BEAA64"/>
                </a:solidFill>
                <a:latin typeface="Times New Roman"/>
                <a:cs typeface="Times New Roman"/>
              </a:rPr>
              <a:t>Methodology Links</a:t>
            </a:r>
            <a:endParaRPr lang="en-US" dirty="0">
              <a:solidFill>
                <a:srgbClr val="BEAA64"/>
              </a:solidFill>
              <a:latin typeface="Times New Roman"/>
              <a:cs typeface="Times New Roman"/>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7638"/>
            <a:ext cx="9144000" cy="5287996"/>
          </a:xfrm>
          <a:prstGeom prst="rect">
            <a:avLst/>
          </a:prstGeom>
        </p:spPr>
      </p:pic>
      <p:cxnSp>
        <p:nvCxnSpPr>
          <p:cNvPr id="6" name="Straight Arrow Connector 5"/>
          <p:cNvCxnSpPr/>
          <p:nvPr/>
        </p:nvCxnSpPr>
        <p:spPr>
          <a:xfrm flipH="1" flipV="1">
            <a:off x="1219200" y="3555907"/>
            <a:ext cx="990600" cy="25493"/>
          </a:xfrm>
          <a:prstGeom prst="straightConnector1">
            <a:avLst/>
          </a:prstGeom>
          <a:ln w="38100" cmpd="sng">
            <a:solidFill>
              <a:srgbClr val="800000"/>
            </a:solidFill>
            <a:tailEnd type="arrow"/>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69085D3B-0F38-4435-B2E1-BBB89093D85A}" type="slidenum">
              <a:rPr lang="en-US" smtClean="0"/>
              <a:pPr>
                <a:defRPr/>
              </a:pPr>
              <a:t>49</a:t>
            </a:fld>
            <a:endParaRPr lang="en-US"/>
          </a:p>
        </p:txBody>
      </p:sp>
    </p:spTree>
    <p:extLst>
      <p:ext uri="{BB962C8B-B14F-4D97-AF65-F5344CB8AC3E}">
        <p14:creationId xmlns:p14="http://schemas.microsoft.com/office/powerpoint/2010/main" val="1752459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
          </p:nvPr>
        </p:nvSpPr>
        <p:spPr/>
        <p:txBody>
          <a:bodyPr/>
          <a:lstStyle/>
          <a:p>
            <a:fld id="{86CB4B4D-7CA3-9044-876B-883B54F8677D}" type="slidenum">
              <a:rPr lang="en-US" smtClean="0"/>
              <a:t>5</a:t>
            </a:fld>
            <a:endParaRPr lang="en-US"/>
          </a:p>
        </p:txBody>
      </p:sp>
      <p:pic>
        <p:nvPicPr>
          <p:cNvPr id="9" name="Picture 8" descr="children on a train.jp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381000" y="-26440"/>
            <a:ext cx="10321618" cy="6884439"/>
          </a:xfrm>
          <a:prstGeom prst="rect">
            <a:avLst/>
          </a:prstGeom>
        </p:spPr>
      </p:pic>
      <p:sp>
        <p:nvSpPr>
          <p:cNvPr id="7" name="TextBox 6"/>
          <p:cNvSpPr txBox="1"/>
          <p:nvPr/>
        </p:nvSpPr>
        <p:spPr>
          <a:xfrm>
            <a:off x="533400" y="1143000"/>
            <a:ext cx="2819400" cy="769441"/>
          </a:xfrm>
          <a:prstGeom prst="rect">
            <a:avLst/>
          </a:prstGeom>
          <a:noFill/>
        </p:spPr>
        <p:txBody>
          <a:bodyPr wrap="square" rtlCol="0">
            <a:spAutoFit/>
          </a:bodyPr>
          <a:lstStyle/>
          <a:p>
            <a:r>
              <a:rPr lang="en-US" sz="4400" dirty="0" smtClean="0">
                <a:solidFill>
                  <a:srgbClr val="BEAA64"/>
                </a:solidFill>
                <a:latin typeface="Times New Roman"/>
                <a:cs typeface="Times New Roman"/>
              </a:rPr>
              <a:t>VISION</a:t>
            </a:r>
            <a:endParaRPr lang="en-US" sz="4400" dirty="0">
              <a:solidFill>
                <a:srgbClr val="BEAA64"/>
              </a:solidFill>
              <a:latin typeface="Times New Roman"/>
              <a:cs typeface="Times New Roman"/>
            </a:endParaRPr>
          </a:p>
        </p:txBody>
      </p:sp>
      <p:sp>
        <p:nvSpPr>
          <p:cNvPr id="10" name="TextBox 9"/>
          <p:cNvSpPr txBox="1"/>
          <p:nvPr/>
        </p:nvSpPr>
        <p:spPr>
          <a:xfrm>
            <a:off x="533400" y="1981200"/>
            <a:ext cx="4114800" cy="1692771"/>
          </a:xfrm>
          <a:prstGeom prst="rect">
            <a:avLst/>
          </a:prstGeom>
          <a:noFill/>
        </p:spPr>
        <p:txBody>
          <a:bodyPr wrap="square" rtlCol="0">
            <a:spAutoFit/>
          </a:bodyPr>
          <a:lstStyle/>
          <a:p>
            <a:r>
              <a:rPr lang="en-US" sz="2600" dirty="0" smtClean="0">
                <a:solidFill>
                  <a:schemeClr val="bg1"/>
                </a:solidFill>
                <a:latin typeface="Times New Roman"/>
                <a:cs typeface="Times New Roman"/>
              </a:rPr>
              <a:t>County SIPs</a:t>
            </a:r>
          </a:p>
          <a:p>
            <a:r>
              <a:rPr lang="en-US" sz="2600" dirty="0" smtClean="0">
                <a:solidFill>
                  <a:schemeClr val="bg1"/>
                </a:solidFill>
                <a:latin typeface="Times New Roman"/>
                <a:cs typeface="Times New Roman"/>
              </a:rPr>
              <a:t>Strategic Plans</a:t>
            </a:r>
          </a:p>
          <a:p>
            <a:r>
              <a:rPr lang="en-US" sz="2600" dirty="0" smtClean="0">
                <a:solidFill>
                  <a:schemeClr val="bg1"/>
                </a:solidFill>
                <a:latin typeface="Times New Roman"/>
                <a:cs typeface="Times New Roman"/>
              </a:rPr>
              <a:t>Community Partnerships</a:t>
            </a:r>
          </a:p>
          <a:p>
            <a:r>
              <a:rPr lang="en-US" sz="2600" dirty="0" smtClean="0">
                <a:solidFill>
                  <a:schemeClr val="bg1"/>
                </a:solidFill>
                <a:latin typeface="Times New Roman"/>
                <a:cs typeface="Times New Roman"/>
              </a:rPr>
              <a:t>Divisions/Programs</a:t>
            </a:r>
            <a:endParaRPr lang="en-US" sz="2600" dirty="0">
              <a:solidFill>
                <a:schemeClr val="bg1"/>
              </a:solidFill>
              <a:latin typeface="Times New Roman"/>
              <a:cs typeface="Times New Roman"/>
            </a:endParaRPr>
          </a:p>
        </p:txBody>
      </p:sp>
    </p:spTree>
    <p:extLst>
      <p:ext uri="{BB962C8B-B14F-4D97-AF65-F5344CB8AC3E}">
        <p14:creationId xmlns:p14="http://schemas.microsoft.com/office/powerpoint/2010/main" val="1254485098"/>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BEAA64"/>
                </a:solidFill>
                <a:latin typeface="Times New Roman"/>
                <a:cs typeface="Times New Roman"/>
              </a:rPr>
              <a:t>Multiple Time Periods</a:t>
            </a:r>
            <a:endParaRPr lang="en-US" dirty="0">
              <a:solidFill>
                <a:srgbClr val="BEAA64"/>
              </a:solidFill>
              <a:latin typeface="Times New Roman"/>
              <a:cs typeface="Times New Roman"/>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0004"/>
            <a:ext cx="9144000" cy="5287996"/>
          </a:xfrm>
          <a:prstGeom prst="rect">
            <a:avLst/>
          </a:prstGeom>
        </p:spPr>
      </p:pic>
      <p:cxnSp>
        <p:nvCxnSpPr>
          <p:cNvPr id="11" name="Straight Arrow Connector 10"/>
          <p:cNvCxnSpPr/>
          <p:nvPr/>
        </p:nvCxnSpPr>
        <p:spPr>
          <a:xfrm flipH="1">
            <a:off x="3695700" y="5410200"/>
            <a:ext cx="1752600" cy="0"/>
          </a:xfrm>
          <a:prstGeom prst="straightConnector1">
            <a:avLst/>
          </a:prstGeom>
          <a:ln w="38100" cmpd="sng">
            <a:solidFill>
              <a:srgbClr val="800000"/>
            </a:solidFill>
            <a:tailEnd type="arrow"/>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69085D3B-0F38-4435-B2E1-BBB89093D85A}" type="slidenum">
              <a:rPr lang="en-US" smtClean="0"/>
              <a:pPr>
                <a:defRPr/>
              </a:pPr>
              <a:t>50</a:t>
            </a:fld>
            <a:endParaRPr lang="en-US"/>
          </a:p>
        </p:txBody>
      </p:sp>
    </p:spTree>
    <p:extLst>
      <p:ext uri="{BB962C8B-B14F-4D97-AF65-F5344CB8AC3E}">
        <p14:creationId xmlns:p14="http://schemas.microsoft.com/office/powerpoint/2010/main" val="877875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BEAA64"/>
                </a:solidFill>
                <a:latin typeface="Times New Roman"/>
                <a:cs typeface="Times New Roman"/>
              </a:rPr>
              <a:t>Additional Subgroup Filters</a:t>
            </a:r>
            <a:endParaRPr lang="en-US" dirty="0">
              <a:solidFill>
                <a:srgbClr val="BEAA64"/>
              </a:solidFill>
              <a:latin typeface="Times New Roman"/>
              <a:cs typeface="Times New Roman"/>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0167"/>
            <a:ext cx="9144000" cy="4605342"/>
          </a:xfrm>
          <a:prstGeom prst="rect">
            <a:avLst/>
          </a:prstGeom>
        </p:spPr>
      </p:pic>
      <p:cxnSp>
        <p:nvCxnSpPr>
          <p:cNvPr id="10" name="Straight Arrow Connector 9"/>
          <p:cNvCxnSpPr/>
          <p:nvPr/>
        </p:nvCxnSpPr>
        <p:spPr>
          <a:xfrm>
            <a:off x="8077200" y="4800600"/>
            <a:ext cx="0" cy="838200"/>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69085D3B-0F38-4435-B2E1-BBB89093D85A}" type="slidenum">
              <a:rPr lang="en-US" smtClean="0"/>
              <a:pPr>
                <a:defRPr/>
              </a:pPr>
              <a:t>51</a:t>
            </a:fld>
            <a:endParaRPr lang="en-US"/>
          </a:p>
        </p:txBody>
      </p:sp>
    </p:spTree>
    <p:extLst>
      <p:ext uri="{BB962C8B-B14F-4D97-AF65-F5344CB8AC3E}">
        <p14:creationId xmlns:p14="http://schemas.microsoft.com/office/powerpoint/2010/main" val="382165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BEAA64"/>
                </a:solidFill>
                <a:latin typeface="Times New Roman"/>
                <a:cs typeface="Times New Roman"/>
              </a:rPr>
              <a:t>Additional Subgroup Filters</a:t>
            </a:r>
            <a:endParaRPr lang="en-US" dirty="0">
              <a:solidFill>
                <a:srgbClr val="BEAA64"/>
              </a:solidFill>
              <a:latin typeface="Times New Roman"/>
              <a:cs typeface="Times New Roman"/>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17638"/>
            <a:ext cx="9144000" cy="4925686"/>
          </a:xfrm>
          <a:prstGeom prst="rect">
            <a:avLst/>
          </a:prstGeom>
        </p:spPr>
      </p:pic>
      <p:sp>
        <p:nvSpPr>
          <p:cNvPr id="3" name="Oval 2"/>
          <p:cNvSpPr/>
          <p:nvPr/>
        </p:nvSpPr>
        <p:spPr>
          <a:xfrm>
            <a:off x="-29096" y="2332038"/>
            <a:ext cx="943495" cy="1554162"/>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a:defRPr/>
            </a:pPr>
            <a:fld id="{69085D3B-0F38-4435-B2E1-BBB89093D85A}" type="slidenum">
              <a:rPr lang="en-US" smtClean="0"/>
              <a:pPr>
                <a:defRPr/>
              </a:pPr>
              <a:t>52</a:t>
            </a:fld>
            <a:endParaRPr lang="en-US"/>
          </a:p>
        </p:txBody>
      </p:sp>
    </p:spTree>
    <p:extLst>
      <p:ext uri="{BB962C8B-B14F-4D97-AF65-F5344CB8AC3E}">
        <p14:creationId xmlns:p14="http://schemas.microsoft.com/office/powerpoint/2010/main" val="1610500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rgbClr val="BEAA64"/>
                </a:solidFill>
                <a:latin typeface="Times New Roman"/>
                <a:cs typeface="Times New Roman"/>
              </a:rPr>
              <a:t>Multi-Report Option</a:t>
            </a:r>
            <a:endParaRPr lang="en-US" dirty="0">
              <a:solidFill>
                <a:srgbClr val="BEAA64"/>
              </a:solidFill>
              <a:latin typeface="Times New Roman"/>
              <a:cs typeface="Times New Roman"/>
            </a:endParaRPr>
          </a:p>
        </p:txBody>
      </p:sp>
      <p:cxnSp>
        <p:nvCxnSpPr>
          <p:cNvPr id="16" name="Elbow Connector 15"/>
          <p:cNvCxnSpPr/>
          <p:nvPr/>
        </p:nvCxnSpPr>
        <p:spPr>
          <a:xfrm>
            <a:off x="6115469" y="2039833"/>
            <a:ext cx="1828800" cy="1371600"/>
          </a:xfrm>
          <a:prstGeom prst="bentConnector3">
            <a:avLst>
              <a:gd name="adj1" fmla="val 99708"/>
            </a:avLst>
          </a:prstGeom>
          <a:ln w="38100" cmpd="sng">
            <a:solidFill>
              <a:srgbClr val="800000"/>
            </a:solidFill>
            <a:headEnd type="arrow"/>
            <a:tailEnd type="arrow"/>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589" y="1928688"/>
            <a:ext cx="5472880" cy="324042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2637" y="3522578"/>
            <a:ext cx="4544163" cy="2678806"/>
          </a:xfrm>
          <a:prstGeom prst="rect">
            <a:avLst/>
          </a:prstGeom>
        </p:spPr>
      </p:pic>
      <p:sp>
        <p:nvSpPr>
          <p:cNvPr id="2" name="Slide Number Placeholder 1"/>
          <p:cNvSpPr>
            <a:spLocks noGrp="1"/>
          </p:cNvSpPr>
          <p:nvPr>
            <p:ph type="sldNum" sz="quarter" idx="12"/>
          </p:nvPr>
        </p:nvSpPr>
        <p:spPr/>
        <p:txBody>
          <a:bodyPr/>
          <a:lstStyle/>
          <a:p>
            <a:pPr>
              <a:defRPr/>
            </a:pPr>
            <a:fld id="{69085D3B-0F38-4435-B2E1-BBB89093D85A}" type="slidenum">
              <a:rPr lang="en-US" smtClean="0"/>
              <a:pPr>
                <a:defRPr/>
              </a:pPr>
              <a:t>53</a:t>
            </a:fld>
            <a:endParaRPr lang="en-US"/>
          </a:p>
        </p:txBody>
      </p:sp>
    </p:spTree>
    <p:extLst>
      <p:ext uri="{BB962C8B-B14F-4D97-AF65-F5344CB8AC3E}">
        <p14:creationId xmlns:p14="http://schemas.microsoft.com/office/powerpoint/2010/main" val="278036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352800"/>
            <a:ext cx="7772400" cy="1362075"/>
          </a:xfrm>
        </p:spPr>
        <p:txBody>
          <a:bodyPr/>
          <a:lstStyle/>
          <a:p>
            <a:pPr algn="r"/>
            <a:r>
              <a:rPr lang="en-US" sz="4400" dirty="0" smtClean="0">
                <a:solidFill>
                  <a:srgbClr val="BEAA64"/>
                </a:solidFill>
                <a:latin typeface="Times New Roman"/>
                <a:cs typeface="Times New Roman"/>
              </a:rPr>
              <a:t> Maximizing the usefulness of </a:t>
            </a:r>
            <a:r>
              <a:rPr lang="en-US" sz="4400" dirty="0" err="1" smtClean="0">
                <a:solidFill>
                  <a:srgbClr val="BEAA64"/>
                </a:solidFill>
                <a:latin typeface="Times New Roman"/>
                <a:cs typeface="Times New Roman"/>
              </a:rPr>
              <a:t>SafeMeasures</a:t>
            </a:r>
            <a:endParaRPr lang="en-US" sz="4400"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54</a:t>
            </a:fld>
            <a:endParaRPr lang="en-US"/>
          </a:p>
        </p:txBody>
      </p:sp>
    </p:spTree>
    <p:extLst>
      <p:ext uri="{BB962C8B-B14F-4D97-AF65-F5344CB8AC3E}">
        <p14:creationId xmlns:p14="http://schemas.microsoft.com/office/powerpoint/2010/main" val="29060715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rgbClr val="BEAA64"/>
                </a:solidFill>
                <a:latin typeface="Times"/>
                <a:cs typeface="Times"/>
              </a:rPr>
              <a:t>Safe Measures Navigation &amp; Help</a:t>
            </a:r>
            <a:endParaRPr lang="en-US" dirty="0">
              <a:solidFill>
                <a:srgbClr val="BEAA64"/>
              </a:solidFill>
              <a:latin typeface="Times"/>
              <a:cs typeface="Times"/>
            </a:endParaRPr>
          </a:p>
        </p:txBody>
      </p:sp>
      <p:sp>
        <p:nvSpPr>
          <p:cNvPr id="6" name="TextBox 5"/>
          <p:cNvSpPr txBox="1"/>
          <p:nvPr/>
        </p:nvSpPr>
        <p:spPr>
          <a:xfrm>
            <a:off x="457200" y="5715000"/>
            <a:ext cx="8907780"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Source: https://app.safemeasures.org/Content/tutorials/common/SM51%20icons.png</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07731"/>
            <a:ext cx="8253518" cy="4254870"/>
          </a:xfrm>
          <a:prstGeom prst="rect">
            <a:avLst/>
          </a:prstGeom>
        </p:spPr>
      </p:pic>
      <p:sp>
        <p:nvSpPr>
          <p:cNvPr id="2" name="Slide Number Placeholder 1"/>
          <p:cNvSpPr>
            <a:spLocks noGrp="1"/>
          </p:cNvSpPr>
          <p:nvPr>
            <p:ph type="sldNum" sz="quarter" idx="12"/>
          </p:nvPr>
        </p:nvSpPr>
        <p:spPr/>
        <p:txBody>
          <a:bodyPr/>
          <a:lstStyle/>
          <a:p>
            <a:pPr>
              <a:defRPr/>
            </a:pPr>
            <a:fld id="{833F6093-41D8-40D4-AC2A-E6098CBDEFB9}" type="slidenum">
              <a:rPr lang="en-US" smtClean="0"/>
              <a:pPr>
                <a:defRPr/>
              </a:pPr>
              <a:t>55</a:t>
            </a:fld>
            <a:endParaRPr lang="en-US"/>
          </a:p>
        </p:txBody>
      </p:sp>
    </p:spTree>
    <p:extLst>
      <p:ext uri="{BB962C8B-B14F-4D97-AF65-F5344CB8AC3E}">
        <p14:creationId xmlns:p14="http://schemas.microsoft.com/office/powerpoint/2010/main" val="10626113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rgbClr val="BEAA64"/>
                </a:solidFill>
                <a:latin typeface="Times"/>
                <a:cs typeface="Times"/>
              </a:rPr>
              <a:t>Filters</a:t>
            </a:r>
            <a:endParaRPr lang="en-US" dirty="0">
              <a:solidFill>
                <a:srgbClr val="BEAA64"/>
              </a:solidFill>
              <a:latin typeface="Times"/>
              <a:cs typeface="Time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417638"/>
            <a:ext cx="8458200" cy="4481540"/>
          </a:xfrm>
          <a:prstGeom prst="rect">
            <a:avLst/>
          </a:prstGeom>
        </p:spPr>
      </p:pic>
      <p:cxnSp>
        <p:nvCxnSpPr>
          <p:cNvPr id="5" name="Straight Arrow Connector 4"/>
          <p:cNvCxnSpPr/>
          <p:nvPr/>
        </p:nvCxnSpPr>
        <p:spPr>
          <a:xfrm flipV="1">
            <a:off x="4953000" y="2209800"/>
            <a:ext cx="0" cy="76200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772400" y="1676400"/>
            <a:ext cx="1066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pPr>
              <a:defRPr/>
            </a:pPr>
            <a:fld id="{833F6093-41D8-40D4-AC2A-E6098CBDEFB9}" type="slidenum">
              <a:rPr lang="en-US" smtClean="0"/>
              <a:pPr>
                <a:defRPr/>
              </a:pPr>
              <a:t>56</a:t>
            </a:fld>
            <a:endParaRPr lang="en-US"/>
          </a:p>
        </p:txBody>
      </p:sp>
    </p:spTree>
    <p:extLst>
      <p:ext uri="{BB962C8B-B14F-4D97-AF65-F5344CB8AC3E}">
        <p14:creationId xmlns:p14="http://schemas.microsoft.com/office/powerpoint/2010/main" val="9323776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rgbClr val="BEAA64"/>
                </a:solidFill>
                <a:latin typeface="Times"/>
                <a:cs typeface="Times"/>
              </a:rPr>
              <a:t>Subsets</a:t>
            </a:r>
            <a:endParaRPr lang="en-US" dirty="0">
              <a:solidFill>
                <a:srgbClr val="BEAA64"/>
              </a:solidFill>
              <a:latin typeface="Times"/>
              <a:cs typeface="Time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398" y="1295401"/>
            <a:ext cx="8762945" cy="4648199"/>
          </a:xfrm>
          <a:prstGeom prst="rect">
            <a:avLst/>
          </a:prstGeom>
        </p:spPr>
      </p:pic>
      <p:cxnSp>
        <p:nvCxnSpPr>
          <p:cNvPr id="6" name="Straight Arrow Connector 5"/>
          <p:cNvCxnSpPr/>
          <p:nvPr/>
        </p:nvCxnSpPr>
        <p:spPr>
          <a:xfrm flipV="1">
            <a:off x="5715000" y="2057400"/>
            <a:ext cx="0" cy="83820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924800" y="1491563"/>
            <a:ext cx="999343"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p:txBody>
          <a:bodyPr/>
          <a:lstStyle/>
          <a:p>
            <a:pPr>
              <a:defRPr/>
            </a:pPr>
            <a:fld id="{833F6093-41D8-40D4-AC2A-E6098CBDEFB9}" type="slidenum">
              <a:rPr lang="en-US" smtClean="0"/>
              <a:pPr>
                <a:defRPr/>
              </a:pPr>
              <a:t>57</a:t>
            </a:fld>
            <a:endParaRPr lang="en-US"/>
          </a:p>
        </p:txBody>
      </p:sp>
    </p:spTree>
    <p:extLst>
      <p:ext uri="{BB962C8B-B14F-4D97-AF65-F5344CB8AC3E}">
        <p14:creationId xmlns:p14="http://schemas.microsoft.com/office/powerpoint/2010/main" val="28346276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rgbClr val="BEAA64"/>
                </a:solidFill>
                <a:latin typeface="Times"/>
                <a:cs typeface="Times"/>
              </a:rPr>
              <a:t>Crosstab &amp; Full List</a:t>
            </a:r>
            <a:endParaRPr lang="en-US" dirty="0">
              <a:solidFill>
                <a:srgbClr val="BEAA64"/>
              </a:solidFill>
              <a:latin typeface="Times"/>
              <a:cs typeface="Time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417639"/>
            <a:ext cx="8700566" cy="4144961"/>
          </a:xfrm>
          <a:prstGeom prst="rect">
            <a:avLst/>
          </a:prstGeom>
        </p:spPr>
      </p:pic>
      <p:cxnSp>
        <p:nvCxnSpPr>
          <p:cNvPr id="6" name="Straight Arrow Connector 5"/>
          <p:cNvCxnSpPr/>
          <p:nvPr/>
        </p:nvCxnSpPr>
        <p:spPr>
          <a:xfrm flipH="1">
            <a:off x="1066800" y="3200400"/>
            <a:ext cx="641888"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1066800" y="3505200"/>
            <a:ext cx="641888"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902054" y="1676400"/>
            <a:ext cx="1004366"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p:txBody>
          <a:bodyPr/>
          <a:lstStyle/>
          <a:p>
            <a:pPr>
              <a:defRPr/>
            </a:pPr>
            <a:fld id="{833F6093-41D8-40D4-AC2A-E6098CBDEFB9}" type="slidenum">
              <a:rPr lang="en-US" smtClean="0"/>
              <a:pPr>
                <a:defRPr/>
              </a:pPr>
              <a:t>58</a:t>
            </a:fld>
            <a:endParaRPr lang="en-US"/>
          </a:p>
        </p:txBody>
      </p:sp>
    </p:spTree>
    <p:extLst>
      <p:ext uri="{BB962C8B-B14F-4D97-AF65-F5344CB8AC3E}">
        <p14:creationId xmlns:p14="http://schemas.microsoft.com/office/powerpoint/2010/main" val="30495712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rgbClr val="BEAA64"/>
                </a:solidFill>
                <a:latin typeface="Times"/>
                <a:cs typeface="Times"/>
              </a:rPr>
              <a:t>Creating a Favorite</a:t>
            </a:r>
            <a:endParaRPr lang="en-US" dirty="0">
              <a:solidFill>
                <a:srgbClr val="BEAA64"/>
              </a:solidFill>
              <a:latin typeface="Times"/>
              <a:cs typeface="Time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9200"/>
            <a:ext cx="9144000" cy="5293002"/>
          </a:xfrm>
          <a:prstGeom prst="rect">
            <a:avLst/>
          </a:prstGeom>
        </p:spPr>
      </p:pic>
      <p:cxnSp>
        <p:nvCxnSpPr>
          <p:cNvPr id="9" name="Straight Arrow Connector 8"/>
          <p:cNvCxnSpPr/>
          <p:nvPr/>
        </p:nvCxnSpPr>
        <p:spPr>
          <a:xfrm flipV="1">
            <a:off x="6934200" y="2133600"/>
            <a:ext cx="0" cy="60960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Right Brace 12"/>
          <p:cNvSpPr/>
          <p:nvPr/>
        </p:nvSpPr>
        <p:spPr>
          <a:xfrm rot="5400000">
            <a:off x="4619625" y="1714016"/>
            <a:ext cx="590550" cy="1295400"/>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TextBox 13"/>
          <p:cNvSpPr txBox="1"/>
          <p:nvPr/>
        </p:nvSpPr>
        <p:spPr>
          <a:xfrm>
            <a:off x="4114800" y="2656991"/>
            <a:ext cx="1828800" cy="830997"/>
          </a:xfrm>
          <a:prstGeom prst="rect">
            <a:avLst/>
          </a:prstGeom>
          <a:noFill/>
        </p:spPr>
        <p:txBody>
          <a:bodyPr wrap="square" rtlCol="0">
            <a:spAutoFit/>
          </a:bodyPr>
          <a:lstStyle/>
          <a:p>
            <a:r>
              <a:rPr lang="en-US" sz="1600" dirty="0" smtClean="0">
                <a:solidFill>
                  <a:srgbClr val="C00000"/>
                </a:solidFill>
                <a:latin typeface="Times New Roman" panose="02020603050405020304" pitchFamily="18" charset="0"/>
                <a:cs typeface="Times New Roman" panose="02020603050405020304" pitchFamily="18" charset="0"/>
              </a:rPr>
              <a:t>Make sure you set your filters &amp; subsets first!</a:t>
            </a:r>
            <a:endParaRPr lang="en-US" sz="1600" dirty="0">
              <a:solidFill>
                <a:srgbClr val="C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8077200" y="1417638"/>
            <a:ext cx="990600" cy="2587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p:txBody>
          <a:bodyPr/>
          <a:lstStyle/>
          <a:p>
            <a:pPr>
              <a:defRPr/>
            </a:pPr>
            <a:fld id="{833F6093-41D8-40D4-AC2A-E6098CBDEFB9}" type="slidenum">
              <a:rPr lang="en-US" smtClean="0"/>
              <a:pPr>
                <a:defRPr/>
              </a:pPr>
              <a:t>59</a:t>
            </a:fld>
            <a:endParaRPr lang="en-US"/>
          </a:p>
        </p:txBody>
      </p:sp>
    </p:spTree>
    <p:extLst>
      <p:ext uri="{BB962C8B-B14F-4D97-AF65-F5344CB8AC3E}">
        <p14:creationId xmlns:p14="http://schemas.microsoft.com/office/powerpoint/2010/main" val="2637373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
          </p:nvPr>
        </p:nvSpPr>
        <p:spPr/>
        <p:txBody>
          <a:bodyPr/>
          <a:lstStyle/>
          <a:p>
            <a:fld id="{86CB4B4D-7CA3-9044-876B-883B54F8677D}" type="slidenum">
              <a:rPr lang="en-US" smtClean="0"/>
              <a:t>6</a:t>
            </a:fld>
            <a:endParaRPr lang="en-US"/>
          </a:p>
        </p:txBody>
      </p:sp>
      <p:pic>
        <p:nvPicPr>
          <p:cNvPr id="8" name="Picture 7" descr="amtrakboard2_6-21_melwert.jp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3616" y="-914401"/>
            <a:ext cx="10588183" cy="7966347"/>
          </a:xfrm>
          <a:prstGeom prst="rect">
            <a:avLst/>
          </a:prstGeom>
        </p:spPr>
      </p:pic>
      <p:sp>
        <p:nvSpPr>
          <p:cNvPr id="9" name="TextBox 8"/>
          <p:cNvSpPr txBox="1"/>
          <p:nvPr/>
        </p:nvSpPr>
        <p:spPr>
          <a:xfrm>
            <a:off x="457200" y="1066800"/>
            <a:ext cx="3505200" cy="769441"/>
          </a:xfrm>
          <a:prstGeom prst="rect">
            <a:avLst/>
          </a:prstGeom>
          <a:noFill/>
        </p:spPr>
        <p:txBody>
          <a:bodyPr wrap="square" rtlCol="0">
            <a:spAutoFit/>
          </a:bodyPr>
          <a:lstStyle/>
          <a:p>
            <a:r>
              <a:rPr lang="en-US" sz="4400" dirty="0" smtClean="0">
                <a:solidFill>
                  <a:srgbClr val="BEAA64"/>
                </a:solidFill>
                <a:latin typeface="Times New Roman"/>
                <a:cs typeface="Times New Roman"/>
              </a:rPr>
              <a:t>Measurement</a:t>
            </a:r>
            <a:endParaRPr lang="en-US" sz="4400" dirty="0">
              <a:solidFill>
                <a:srgbClr val="BEAA64"/>
              </a:solidFill>
              <a:latin typeface="Times New Roman"/>
              <a:cs typeface="Times New Roman"/>
            </a:endParaRPr>
          </a:p>
        </p:txBody>
      </p:sp>
      <p:sp>
        <p:nvSpPr>
          <p:cNvPr id="10" name="TextBox 9"/>
          <p:cNvSpPr txBox="1"/>
          <p:nvPr/>
        </p:nvSpPr>
        <p:spPr>
          <a:xfrm>
            <a:off x="457200" y="1905000"/>
            <a:ext cx="3810000" cy="1292662"/>
          </a:xfrm>
          <a:prstGeom prst="rect">
            <a:avLst/>
          </a:prstGeom>
          <a:noFill/>
        </p:spPr>
        <p:txBody>
          <a:bodyPr wrap="square" rtlCol="0">
            <a:spAutoFit/>
          </a:bodyPr>
          <a:lstStyle/>
          <a:p>
            <a:r>
              <a:rPr lang="en-US" sz="2600" dirty="0" smtClean="0">
                <a:solidFill>
                  <a:schemeClr val="bg1"/>
                </a:solidFill>
                <a:latin typeface="Times New Roman"/>
                <a:cs typeface="Times New Roman"/>
              </a:rPr>
              <a:t>CFSR Case Reviews</a:t>
            </a:r>
          </a:p>
          <a:p>
            <a:r>
              <a:rPr lang="en-US" sz="2600" dirty="0" smtClean="0">
                <a:solidFill>
                  <a:schemeClr val="bg1"/>
                </a:solidFill>
                <a:latin typeface="Times New Roman"/>
                <a:cs typeface="Times New Roman"/>
              </a:rPr>
              <a:t>CFSR Self-Assessments</a:t>
            </a:r>
          </a:p>
          <a:p>
            <a:r>
              <a:rPr lang="en-US" sz="2600" dirty="0" smtClean="0">
                <a:solidFill>
                  <a:schemeClr val="bg1"/>
                </a:solidFill>
                <a:latin typeface="Times New Roman"/>
                <a:cs typeface="Times New Roman"/>
              </a:rPr>
              <a:t>CCWIP Website</a:t>
            </a:r>
          </a:p>
        </p:txBody>
      </p:sp>
    </p:spTree>
    <p:extLst>
      <p:ext uri="{BB962C8B-B14F-4D97-AF65-F5344CB8AC3E}">
        <p14:creationId xmlns:p14="http://schemas.microsoft.com/office/powerpoint/2010/main" val="3978979878"/>
      </p:ext>
    </p:extLst>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err="1" smtClean="0">
                <a:solidFill>
                  <a:srgbClr val="BEAA64"/>
                </a:solidFill>
                <a:latin typeface="Times"/>
                <a:cs typeface="Times"/>
              </a:rPr>
              <a:t>SafeMeasures</a:t>
            </a:r>
            <a:r>
              <a:rPr lang="en-US" dirty="0" smtClean="0">
                <a:solidFill>
                  <a:srgbClr val="BEAA64"/>
                </a:solidFill>
                <a:latin typeface="Times"/>
                <a:cs typeface="Times"/>
              </a:rPr>
              <a:t> Features &amp; Lists</a:t>
            </a:r>
            <a:endParaRPr lang="en-US" dirty="0">
              <a:solidFill>
                <a:srgbClr val="BEAA64"/>
              </a:solidFill>
              <a:latin typeface="Times"/>
              <a:cs typeface="Times"/>
            </a:endParaRPr>
          </a:p>
        </p:txBody>
      </p:sp>
      <p:sp>
        <p:nvSpPr>
          <p:cNvPr id="5" name="TextBox 4"/>
          <p:cNvSpPr txBox="1"/>
          <p:nvPr/>
        </p:nvSpPr>
        <p:spPr>
          <a:xfrm>
            <a:off x="2501238" y="1076800"/>
            <a:ext cx="6642762" cy="1846659"/>
          </a:xfrm>
          <a:prstGeom prst="rect">
            <a:avLst/>
          </a:prstGeom>
          <a:noFill/>
        </p:spPr>
        <p:txBody>
          <a:bodyPr wrap="square" rtlCol="0">
            <a:spAutoFit/>
          </a:bodyPr>
          <a:lstStyle/>
          <a:p>
            <a:r>
              <a:rPr lang="en-US" sz="1600" dirty="0" smtClean="0">
                <a:solidFill>
                  <a:srgbClr val="BEAA64"/>
                </a:solidFill>
                <a:latin typeface="Times New Roman" panose="02020603050405020304" pitchFamily="18" charset="0"/>
                <a:cs typeface="Times New Roman" panose="02020603050405020304" pitchFamily="18" charset="0"/>
              </a:rPr>
              <a:t>My Dashboard: Favorites, Alerts, Recommendations</a:t>
            </a:r>
          </a:p>
          <a:p>
            <a:r>
              <a:rPr lang="en-US" sz="1600" dirty="0" smtClean="0">
                <a:solidFill>
                  <a:srgbClr val="BEAA64"/>
                </a:solidFill>
                <a:latin typeface="Times New Roman" panose="02020603050405020304" pitchFamily="18" charset="0"/>
                <a:cs typeface="Times New Roman" panose="02020603050405020304" pitchFamily="18" charset="0"/>
              </a:rPr>
              <a:t>My Upcoming </a:t>
            </a:r>
            <a:r>
              <a:rPr lang="en-US" sz="1600" dirty="0">
                <a:solidFill>
                  <a:srgbClr val="BEAA64"/>
                </a:solidFill>
                <a:latin typeface="Times New Roman" panose="02020603050405020304" pitchFamily="18" charset="0"/>
                <a:cs typeface="Times New Roman" panose="02020603050405020304" pitchFamily="18" charset="0"/>
              </a:rPr>
              <a:t>Work</a:t>
            </a:r>
            <a:r>
              <a:rPr lang="en-US" sz="1600" dirty="0" smtClean="0">
                <a:solidFill>
                  <a:srgbClr val="BEAA64"/>
                </a:solidFill>
                <a:latin typeface="Times New Roman" panose="02020603050405020304" pitchFamily="18" charset="0"/>
                <a:cs typeface="Times New Roman" panose="02020603050405020304" pitchFamily="18" charset="0"/>
              </a:rPr>
              <a:t>: Stay On Top of Your Caseload</a:t>
            </a:r>
          </a:p>
          <a:p>
            <a:r>
              <a:rPr lang="en-US" sz="1600" dirty="0" smtClean="0">
                <a:solidFill>
                  <a:srgbClr val="BEAA64"/>
                </a:solidFill>
                <a:latin typeface="Times New Roman" panose="02020603050405020304" pitchFamily="18" charset="0"/>
                <a:cs typeface="Times New Roman" panose="02020603050405020304" pitchFamily="18" charset="0"/>
              </a:rPr>
              <a:t>My Unit’s Upcoming Work: Be Aware of Problems</a:t>
            </a:r>
          </a:p>
          <a:p>
            <a:endParaRPr lang="en-US" sz="900" dirty="0" smtClean="0">
              <a:solidFill>
                <a:srgbClr val="BEAA64"/>
              </a:solidFill>
              <a:latin typeface="Times New Roman" panose="02020603050405020304" pitchFamily="18" charset="0"/>
              <a:cs typeface="Times New Roman" panose="02020603050405020304" pitchFamily="18" charset="0"/>
            </a:endParaRPr>
          </a:p>
          <a:p>
            <a:r>
              <a:rPr lang="en-US" sz="1600" dirty="0" smtClean="0">
                <a:solidFill>
                  <a:srgbClr val="BEAA64"/>
                </a:solidFill>
                <a:latin typeface="Times New Roman" panose="02020603050405020304" pitchFamily="18" charset="0"/>
                <a:cs typeface="Times New Roman" panose="02020603050405020304" pitchFamily="18" charset="0"/>
              </a:rPr>
              <a:t>Calendars</a:t>
            </a:r>
          </a:p>
          <a:p>
            <a:endParaRPr lang="en-US" sz="900" dirty="0" smtClean="0">
              <a:solidFill>
                <a:srgbClr val="BEAA64"/>
              </a:solidFill>
              <a:latin typeface="Times New Roman" panose="02020603050405020304" pitchFamily="18" charset="0"/>
              <a:cs typeface="Times New Roman" panose="02020603050405020304" pitchFamily="18" charset="0"/>
            </a:endParaRPr>
          </a:p>
          <a:p>
            <a:r>
              <a:rPr lang="en-US" sz="1600" dirty="0" smtClean="0">
                <a:solidFill>
                  <a:srgbClr val="BEAA64"/>
                </a:solidFill>
                <a:latin typeface="Times New Roman" panose="02020603050405020304" pitchFamily="18" charset="0"/>
                <a:cs typeface="Times New Roman" panose="02020603050405020304" pitchFamily="18" charset="0"/>
              </a:rPr>
              <a:t>County Measures: Outcomes &amp; Process Measures Pre-Selected with NCCD</a:t>
            </a:r>
          </a:p>
          <a:p>
            <a:r>
              <a:rPr lang="en-US" sz="1600" dirty="0" smtClean="0">
                <a:solidFill>
                  <a:srgbClr val="BEAA64"/>
                </a:solidFill>
                <a:latin typeface="Times New Roman" panose="02020603050405020304" pitchFamily="18" charset="0"/>
                <a:cs typeface="Times New Roman" panose="02020603050405020304" pitchFamily="18" charset="0"/>
              </a:rPr>
              <a:t>Well-Being Project: Dashboard and Trend Graphs</a:t>
            </a:r>
            <a:endParaRPr lang="en-US" sz="1600" dirty="0">
              <a:solidFill>
                <a:srgbClr val="BEAA64"/>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481918" y="2956714"/>
            <a:ext cx="6317274" cy="338554"/>
          </a:xfrm>
          <a:prstGeom prst="rect">
            <a:avLst/>
          </a:prstGeom>
          <a:noFill/>
        </p:spPr>
        <p:txBody>
          <a:bodyPr wrap="square" rtlCol="0">
            <a:spAutoFit/>
          </a:bodyPr>
          <a:lstStyle/>
          <a:p>
            <a:r>
              <a:rPr lang="en-US" sz="1600" dirty="0" smtClean="0">
                <a:solidFill>
                  <a:schemeClr val="bg1"/>
                </a:solidFill>
                <a:latin typeface="Times New Roman" panose="02020603050405020304" pitchFamily="18" charset="0"/>
                <a:cs typeface="Times New Roman" panose="02020603050405020304" pitchFamily="18" charset="0"/>
              </a:rPr>
              <a:t>Major reports that have been used for 10 years and still receive a lot of use</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2467403" y="3255835"/>
            <a:ext cx="6317274" cy="338554"/>
          </a:xfrm>
          <a:prstGeom prst="rect">
            <a:avLst/>
          </a:prstGeom>
          <a:noFill/>
        </p:spPr>
        <p:txBody>
          <a:bodyPr wrap="square" rtlCol="0">
            <a:spAutoFit/>
          </a:bodyPr>
          <a:lstStyle/>
          <a:p>
            <a:r>
              <a:rPr lang="en-US" sz="1600" dirty="0" smtClean="0">
                <a:solidFill>
                  <a:schemeClr val="bg1"/>
                </a:solidFill>
                <a:latin typeface="Times New Roman" panose="02020603050405020304" pitchFamily="18" charset="0"/>
                <a:cs typeface="Times New Roman" panose="02020603050405020304" pitchFamily="18" charset="0"/>
              </a:rPr>
              <a:t>Reports from CFSR 2 &amp; CFSR 3 &amp; Statewide Measures </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2444454" y="3566074"/>
            <a:ext cx="6317274" cy="338554"/>
          </a:xfrm>
          <a:prstGeom prst="rect">
            <a:avLst/>
          </a:prstGeom>
          <a:noFill/>
        </p:spPr>
        <p:txBody>
          <a:bodyPr wrap="square" rtlCol="0">
            <a:spAutoFit/>
          </a:bodyPr>
          <a:lstStyle/>
          <a:p>
            <a:r>
              <a:rPr lang="en-US" sz="1600" dirty="0" smtClean="0">
                <a:solidFill>
                  <a:schemeClr val="bg1"/>
                </a:solidFill>
                <a:latin typeface="Times New Roman" panose="02020603050405020304" pitchFamily="18" charset="0"/>
                <a:cs typeface="Times New Roman" panose="02020603050405020304" pitchFamily="18" charset="0"/>
              </a:rPr>
              <a:t>Safety, Risk, and Strengths/Needs (Case Plan) Assessments</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2453553" y="3876312"/>
            <a:ext cx="6317274" cy="338554"/>
          </a:xfrm>
          <a:prstGeom prst="rect">
            <a:avLst/>
          </a:prstGeom>
          <a:noFill/>
        </p:spPr>
        <p:txBody>
          <a:bodyPr wrap="square" rtlCol="0">
            <a:spAutoFit/>
          </a:bodyPr>
          <a:lstStyle/>
          <a:p>
            <a:r>
              <a:rPr lang="en-US" sz="1600" dirty="0" smtClean="0">
                <a:solidFill>
                  <a:schemeClr val="bg1"/>
                </a:solidFill>
                <a:latin typeface="Times New Roman" panose="02020603050405020304" pitchFamily="18" charset="0"/>
                <a:cs typeface="Times New Roman" panose="02020603050405020304" pitchFamily="18" charset="0"/>
              </a:rPr>
              <a:t>Outdated and rarely used - these features can be accessed via the reports</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2455827" y="4199710"/>
            <a:ext cx="6317274" cy="338554"/>
          </a:xfrm>
          <a:prstGeom prst="rect">
            <a:avLst/>
          </a:prstGeom>
          <a:noFill/>
        </p:spPr>
        <p:txBody>
          <a:bodyPr wrap="square" rtlCol="0">
            <a:spAutoFit/>
          </a:bodyPr>
          <a:lstStyle/>
          <a:p>
            <a:r>
              <a:rPr lang="en-US" sz="1600" dirty="0" smtClean="0">
                <a:solidFill>
                  <a:schemeClr val="bg1"/>
                </a:solidFill>
                <a:latin typeface="Times New Roman" panose="02020603050405020304" pitchFamily="18" charset="0"/>
                <a:cs typeface="Times New Roman" panose="02020603050405020304" pitchFamily="18" charset="0"/>
              </a:rPr>
              <a:t>Ancillary reports that may be useful</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2472887" y="4523108"/>
            <a:ext cx="6317274" cy="338554"/>
          </a:xfrm>
          <a:prstGeom prst="rect">
            <a:avLst/>
          </a:prstGeom>
          <a:noFill/>
        </p:spPr>
        <p:txBody>
          <a:bodyPr wrap="square" rtlCol="0">
            <a:spAutoFit/>
          </a:bodyPr>
          <a:lstStyle/>
          <a:p>
            <a:r>
              <a:rPr lang="en-US" sz="1600" dirty="0" smtClean="0">
                <a:solidFill>
                  <a:schemeClr val="bg1"/>
                </a:solidFill>
                <a:latin typeface="Times New Roman" panose="02020603050405020304" pitchFamily="18" charset="0"/>
                <a:cs typeface="Times New Roman" panose="02020603050405020304" pitchFamily="18" charset="0"/>
              </a:rPr>
              <a:t>Includes measures relevant to probation-supervised caseloads only</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2490352" y="4856992"/>
            <a:ext cx="6317274" cy="338554"/>
          </a:xfrm>
          <a:prstGeom prst="rect">
            <a:avLst/>
          </a:prstGeom>
          <a:noFill/>
        </p:spPr>
        <p:txBody>
          <a:bodyPr wrap="square" rtlCol="0">
            <a:spAutoFit/>
          </a:bodyPr>
          <a:lstStyle/>
          <a:p>
            <a:r>
              <a:rPr lang="en-US" sz="1600" dirty="0" smtClean="0">
                <a:solidFill>
                  <a:schemeClr val="bg1"/>
                </a:solidFill>
                <a:latin typeface="Times New Roman" panose="02020603050405020304" pitchFamily="18" charset="0"/>
                <a:cs typeface="Times New Roman" panose="02020603050405020304" pitchFamily="18" charset="0"/>
              </a:rPr>
              <a:t>New measures that address new state initiatives (e.g., CCR and RFA)</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2467403" y="5217195"/>
            <a:ext cx="6317274" cy="338554"/>
          </a:xfrm>
          <a:prstGeom prst="rect">
            <a:avLst/>
          </a:prstGeom>
          <a:noFill/>
        </p:spPr>
        <p:txBody>
          <a:bodyPr wrap="square" rtlCol="0">
            <a:spAutoFit/>
          </a:bodyPr>
          <a:lstStyle/>
          <a:p>
            <a:r>
              <a:rPr lang="en-US" sz="1600" dirty="0" smtClean="0">
                <a:solidFill>
                  <a:schemeClr val="bg1"/>
                </a:solidFill>
                <a:latin typeface="Times New Roman" panose="02020603050405020304" pitchFamily="18" charset="0"/>
                <a:cs typeface="Times New Roman" panose="02020603050405020304" pitchFamily="18" charset="0"/>
              </a:rPr>
              <a:t>Reports that are reported quarterly in addition to monthly</a:t>
            </a:r>
            <a:endParaRPr lang="en-US" sz="1600" dirty="0">
              <a:solidFill>
                <a:schemeClr val="bg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6800"/>
            <a:ext cx="2519381" cy="5791199"/>
          </a:xfrm>
          <a:prstGeom prst="rect">
            <a:avLst/>
          </a:prstGeom>
        </p:spPr>
      </p:pic>
      <p:sp>
        <p:nvSpPr>
          <p:cNvPr id="21" name="TextBox 20"/>
          <p:cNvSpPr txBox="1"/>
          <p:nvPr/>
        </p:nvSpPr>
        <p:spPr>
          <a:xfrm>
            <a:off x="2462597" y="5508117"/>
            <a:ext cx="6317274" cy="338554"/>
          </a:xfrm>
          <a:prstGeom prst="rect">
            <a:avLst/>
          </a:prstGeom>
          <a:noFill/>
        </p:spPr>
        <p:txBody>
          <a:bodyPr wrap="square" rtlCol="0">
            <a:spAutoFit/>
          </a:bodyPr>
          <a:lstStyle/>
          <a:p>
            <a:r>
              <a:rPr lang="en-US" sz="1600" dirty="0" smtClean="0">
                <a:solidFill>
                  <a:schemeClr val="bg1"/>
                </a:solidFill>
                <a:latin typeface="Times New Roman" panose="02020603050405020304" pitchFamily="18" charset="0"/>
                <a:cs typeface="Times New Roman" panose="02020603050405020304" pitchFamily="18" charset="0"/>
              </a:rPr>
              <a:t>All measures, alphabetically</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0" y="2956714"/>
            <a:ext cx="2519381" cy="288995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20556077">
            <a:off x="132628" y="1483756"/>
            <a:ext cx="2133600" cy="461665"/>
          </a:xfrm>
          <a:prstGeom prst="rect">
            <a:avLst/>
          </a:prstGeom>
          <a:noFill/>
        </p:spPr>
        <p:txBody>
          <a:bodyPr wrap="square" rtlCol="0">
            <a:spAutoFit/>
          </a:bodyPr>
          <a:lstStyle/>
          <a:p>
            <a:r>
              <a:rPr lang="en-US" sz="2400" b="1" dirty="0" smtClean="0">
                <a:solidFill>
                  <a:srgbClr val="C00000"/>
                </a:solidFill>
              </a:rPr>
              <a:t>Features!</a:t>
            </a:r>
            <a:endParaRPr lang="en-US" sz="2400" b="1" dirty="0">
              <a:solidFill>
                <a:srgbClr val="C00000"/>
              </a:solidFill>
            </a:endParaRPr>
          </a:p>
        </p:txBody>
      </p:sp>
      <p:sp>
        <p:nvSpPr>
          <p:cNvPr id="23" name="TextBox 22"/>
          <p:cNvSpPr txBox="1"/>
          <p:nvPr/>
        </p:nvSpPr>
        <p:spPr>
          <a:xfrm rot="20556077">
            <a:off x="402319" y="3661288"/>
            <a:ext cx="2133600" cy="461665"/>
          </a:xfrm>
          <a:prstGeom prst="rect">
            <a:avLst/>
          </a:prstGeom>
          <a:noFill/>
        </p:spPr>
        <p:txBody>
          <a:bodyPr wrap="square" rtlCol="0">
            <a:spAutoFit/>
          </a:bodyPr>
          <a:lstStyle/>
          <a:p>
            <a:r>
              <a:rPr lang="en-US" sz="2400" b="1" dirty="0" smtClean="0">
                <a:solidFill>
                  <a:srgbClr val="C00000"/>
                </a:solidFill>
              </a:rPr>
              <a:t>Lists!!</a:t>
            </a:r>
            <a:endParaRPr lang="en-US" sz="2400" b="1" dirty="0">
              <a:solidFill>
                <a:srgbClr val="C00000"/>
              </a:solidFill>
            </a:endParaRPr>
          </a:p>
        </p:txBody>
      </p:sp>
      <p:sp>
        <p:nvSpPr>
          <p:cNvPr id="2" name="Slide Number Placeholder 1"/>
          <p:cNvSpPr>
            <a:spLocks noGrp="1"/>
          </p:cNvSpPr>
          <p:nvPr>
            <p:ph type="sldNum" sz="quarter" idx="12"/>
          </p:nvPr>
        </p:nvSpPr>
        <p:spPr/>
        <p:txBody>
          <a:bodyPr/>
          <a:lstStyle/>
          <a:p>
            <a:pPr>
              <a:defRPr/>
            </a:pPr>
            <a:fld id="{833F6093-41D8-40D4-AC2A-E6098CBDEFB9}" type="slidenum">
              <a:rPr lang="en-US" smtClean="0"/>
              <a:pPr>
                <a:defRPr/>
              </a:pPr>
              <a:t>60</a:t>
            </a:fld>
            <a:endParaRPr lang="en-US"/>
          </a:p>
        </p:txBody>
      </p:sp>
    </p:spTree>
    <p:extLst>
      <p:ext uri="{BB962C8B-B14F-4D97-AF65-F5344CB8AC3E}">
        <p14:creationId xmlns:p14="http://schemas.microsoft.com/office/powerpoint/2010/main" val="236106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5" grpId="0"/>
      <p:bldP spid="16" grpId="0"/>
      <p:bldP spid="17" grpId="0"/>
      <p:bldP spid="18" grpId="0"/>
      <p:bldP spid="19" grpId="0"/>
      <p:bldP spid="20" grpId="0"/>
      <p:bldP spid="21" grpId="0"/>
      <p:bldP spid="7" grpId="0"/>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rgbClr val="BEAA64"/>
                </a:solidFill>
                <a:latin typeface="Times"/>
                <a:cs typeface="Times"/>
              </a:rPr>
              <a:t>Key </a:t>
            </a:r>
            <a:r>
              <a:rPr lang="en-US" dirty="0" err="1" smtClean="0">
                <a:solidFill>
                  <a:srgbClr val="BEAA64"/>
                </a:solidFill>
                <a:latin typeface="Times"/>
                <a:cs typeface="Times"/>
              </a:rPr>
              <a:t>SafeMeasures</a:t>
            </a:r>
            <a:r>
              <a:rPr lang="en-US" dirty="0" smtClean="0">
                <a:solidFill>
                  <a:srgbClr val="BEAA64"/>
                </a:solidFill>
                <a:latin typeface="Times"/>
                <a:cs typeface="Times"/>
              </a:rPr>
              <a:t> Features</a:t>
            </a:r>
            <a:endParaRPr lang="en-US" dirty="0">
              <a:solidFill>
                <a:srgbClr val="BEAA64"/>
              </a:solidFill>
              <a:latin typeface="Times"/>
              <a:cs typeface="Time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143000"/>
            <a:ext cx="8752997" cy="5104836"/>
          </a:xfrm>
          <a:prstGeom prst="rect">
            <a:avLst/>
          </a:prstGeom>
        </p:spPr>
      </p:pic>
      <p:sp>
        <p:nvSpPr>
          <p:cNvPr id="7" name="Rectangle 6"/>
          <p:cNvSpPr/>
          <p:nvPr/>
        </p:nvSpPr>
        <p:spPr>
          <a:xfrm>
            <a:off x="134202" y="1600200"/>
            <a:ext cx="1694597" cy="1219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pPr>
              <a:defRPr/>
            </a:pPr>
            <a:fld id="{833F6093-41D8-40D4-AC2A-E6098CBDEFB9}" type="slidenum">
              <a:rPr lang="en-US" smtClean="0"/>
              <a:pPr>
                <a:defRPr/>
              </a:pPr>
              <a:t>61</a:t>
            </a:fld>
            <a:endParaRPr lang="en-US"/>
          </a:p>
        </p:txBody>
      </p:sp>
    </p:spTree>
    <p:extLst>
      <p:ext uri="{BB962C8B-B14F-4D97-AF65-F5344CB8AC3E}">
        <p14:creationId xmlns:p14="http://schemas.microsoft.com/office/powerpoint/2010/main" val="27771818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rgbClr val="BEAA64"/>
                </a:solidFill>
                <a:latin typeface="Times"/>
                <a:cs typeface="Times"/>
              </a:rPr>
              <a:t>My Dashboard</a:t>
            </a:r>
            <a:endParaRPr lang="en-US" dirty="0">
              <a:solidFill>
                <a:srgbClr val="BEAA64"/>
              </a:solidFill>
              <a:latin typeface="Times"/>
              <a:cs typeface="Time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8" y="1471598"/>
            <a:ext cx="9139304" cy="3914804"/>
          </a:xfrm>
          <a:prstGeom prst="rect">
            <a:avLst/>
          </a:prstGeom>
        </p:spPr>
      </p:pic>
      <p:sp>
        <p:nvSpPr>
          <p:cNvPr id="3" name="Rectangle 2"/>
          <p:cNvSpPr/>
          <p:nvPr/>
        </p:nvSpPr>
        <p:spPr>
          <a:xfrm>
            <a:off x="8458200" y="1676400"/>
            <a:ext cx="683452"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833F6093-41D8-40D4-AC2A-E6098CBDEFB9}" type="slidenum">
              <a:rPr lang="en-US" smtClean="0"/>
              <a:pPr>
                <a:defRPr/>
              </a:pPr>
              <a:t>62</a:t>
            </a:fld>
            <a:endParaRPr lang="en-US"/>
          </a:p>
        </p:txBody>
      </p:sp>
    </p:spTree>
    <p:extLst>
      <p:ext uri="{BB962C8B-B14F-4D97-AF65-F5344CB8AC3E}">
        <p14:creationId xmlns:p14="http://schemas.microsoft.com/office/powerpoint/2010/main" val="257601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rgbClr val="BEAA64"/>
                </a:solidFill>
                <a:latin typeface="Times"/>
                <a:cs typeface="Times"/>
              </a:rPr>
              <a:t>My Upcoming Work - Referral</a:t>
            </a:r>
            <a:endParaRPr lang="en-US" dirty="0">
              <a:solidFill>
                <a:srgbClr val="BEAA64"/>
              </a:solidFill>
              <a:latin typeface="Times"/>
              <a:cs typeface="Time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10" y="1417638"/>
            <a:ext cx="9053579" cy="3128985"/>
          </a:xfrm>
          <a:prstGeom prst="rect">
            <a:avLst/>
          </a:prstGeom>
        </p:spPr>
      </p:pic>
      <p:sp>
        <p:nvSpPr>
          <p:cNvPr id="5" name="TextBox 4"/>
          <p:cNvSpPr txBox="1"/>
          <p:nvPr/>
        </p:nvSpPr>
        <p:spPr>
          <a:xfrm>
            <a:off x="76166" y="4800600"/>
            <a:ext cx="8991666"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Note: This display comes from a training system. No actual client names or IDs are displayed</a:t>
            </a:r>
          </a:p>
        </p:txBody>
      </p:sp>
      <p:sp>
        <p:nvSpPr>
          <p:cNvPr id="3" name="Slide Number Placeholder 2"/>
          <p:cNvSpPr>
            <a:spLocks noGrp="1"/>
          </p:cNvSpPr>
          <p:nvPr>
            <p:ph type="sldNum" sz="quarter" idx="12"/>
          </p:nvPr>
        </p:nvSpPr>
        <p:spPr/>
        <p:txBody>
          <a:bodyPr/>
          <a:lstStyle/>
          <a:p>
            <a:pPr>
              <a:defRPr/>
            </a:pPr>
            <a:fld id="{833F6093-41D8-40D4-AC2A-E6098CBDEFB9}" type="slidenum">
              <a:rPr lang="en-US" smtClean="0"/>
              <a:pPr>
                <a:defRPr/>
              </a:pPr>
              <a:t>63</a:t>
            </a:fld>
            <a:endParaRPr lang="en-US"/>
          </a:p>
        </p:txBody>
      </p:sp>
    </p:spTree>
    <p:extLst>
      <p:ext uri="{BB962C8B-B14F-4D97-AF65-F5344CB8AC3E}">
        <p14:creationId xmlns:p14="http://schemas.microsoft.com/office/powerpoint/2010/main" val="15070697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rgbClr val="BEAA64"/>
                </a:solidFill>
                <a:latin typeface="Times"/>
                <a:cs typeface="Times"/>
              </a:rPr>
              <a:t>My Upcoming Work - Case</a:t>
            </a:r>
            <a:endParaRPr lang="en-US" dirty="0">
              <a:solidFill>
                <a:srgbClr val="BEAA64"/>
              </a:solidFill>
              <a:latin typeface="Times"/>
              <a:cs typeface="Time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67" y="2050246"/>
            <a:ext cx="8991666" cy="2757508"/>
          </a:xfrm>
          <a:prstGeom prst="rect">
            <a:avLst/>
          </a:prstGeom>
        </p:spPr>
      </p:pic>
      <p:sp>
        <p:nvSpPr>
          <p:cNvPr id="3" name="TextBox 2"/>
          <p:cNvSpPr txBox="1"/>
          <p:nvPr/>
        </p:nvSpPr>
        <p:spPr>
          <a:xfrm>
            <a:off x="76167" y="5105400"/>
            <a:ext cx="8991666"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Note: This display comes from a training system. No actual client names or IDs are displayed</a:t>
            </a:r>
          </a:p>
        </p:txBody>
      </p:sp>
      <p:sp>
        <p:nvSpPr>
          <p:cNvPr id="5" name="Slide Number Placeholder 4"/>
          <p:cNvSpPr>
            <a:spLocks noGrp="1"/>
          </p:cNvSpPr>
          <p:nvPr>
            <p:ph type="sldNum" sz="quarter" idx="12"/>
          </p:nvPr>
        </p:nvSpPr>
        <p:spPr/>
        <p:txBody>
          <a:bodyPr/>
          <a:lstStyle/>
          <a:p>
            <a:pPr>
              <a:defRPr/>
            </a:pPr>
            <a:fld id="{833F6093-41D8-40D4-AC2A-E6098CBDEFB9}" type="slidenum">
              <a:rPr lang="en-US" smtClean="0"/>
              <a:pPr>
                <a:defRPr/>
              </a:pPr>
              <a:t>64</a:t>
            </a:fld>
            <a:endParaRPr lang="en-US"/>
          </a:p>
        </p:txBody>
      </p:sp>
    </p:spTree>
    <p:extLst>
      <p:ext uri="{BB962C8B-B14F-4D97-AF65-F5344CB8AC3E}">
        <p14:creationId xmlns:p14="http://schemas.microsoft.com/office/powerpoint/2010/main" val="40758826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rgbClr val="BEAA64"/>
                </a:solidFill>
                <a:latin typeface="Times"/>
                <a:cs typeface="Times"/>
              </a:rPr>
              <a:t>My Unit’s Upcoming Work</a:t>
            </a:r>
            <a:endParaRPr lang="en-US" dirty="0">
              <a:solidFill>
                <a:srgbClr val="BEAA64"/>
              </a:solidFill>
              <a:latin typeface="Times"/>
              <a:cs typeface="Time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58432"/>
            <a:ext cx="9144000" cy="2341135"/>
          </a:xfrm>
          <a:prstGeom prst="rect">
            <a:avLst/>
          </a:prstGeom>
        </p:spPr>
      </p:pic>
      <p:sp>
        <p:nvSpPr>
          <p:cNvPr id="2" name="Oval 1"/>
          <p:cNvSpPr/>
          <p:nvPr/>
        </p:nvSpPr>
        <p:spPr>
          <a:xfrm>
            <a:off x="4724400" y="4343400"/>
            <a:ext cx="457200" cy="25616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140890" y="2514600"/>
            <a:ext cx="914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pPr>
              <a:defRPr/>
            </a:pPr>
            <a:fld id="{833F6093-41D8-40D4-AC2A-E6098CBDEFB9}" type="slidenum">
              <a:rPr lang="en-US" smtClean="0"/>
              <a:pPr>
                <a:defRPr/>
              </a:pPr>
              <a:t>65</a:t>
            </a:fld>
            <a:endParaRPr lang="en-US"/>
          </a:p>
        </p:txBody>
      </p:sp>
    </p:spTree>
    <p:extLst>
      <p:ext uri="{BB962C8B-B14F-4D97-AF65-F5344CB8AC3E}">
        <p14:creationId xmlns:p14="http://schemas.microsoft.com/office/powerpoint/2010/main" val="10347587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rgbClr val="BEAA64"/>
                </a:solidFill>
                <a:latin typeface="Times"/>
                <a:cs typeface="Times"/>
              </a:rPr>
              <a:t>Key </a:t>
            </a:r>
            <a:r>
              <a:rPr lang="en-US" dirty="0" err="1" smtClean="0">
                <a:solidFill>
                  <a:srgbClr val="BEAA64"/>
                </a:solidFill>
                <a:latin typeface="Times"/>
                <a:cs typeface="Times"/>
              </a:rPr>
              <a:t>SafeMeasures</a:t>
            </a:r>
            <a:r>
              <a:rPr lang="en-US" dirty="0" smtClean="0">
                <a:solidFill>
                  <a:srgbClr val="BEAA64"/>
                </a:solidFill>
                <a:latin typeface="Times"/>
                <a:cs typeface="Times"/>
              </a:rPr>
              <a:t> Lists</a:t>
            </a:r>
            <a:endParaRPr lang="en-US" dirty="0">
              <a:solidFill>
                <a:srgbClr val="BEAA64"/>
              </a:solidFill>
              <a:latin typeface="Times"/>
              <a:cs typeface="Times"/>
            </a:endParaRPr>
          </a:p>
        </p:txBody>
      </p:sp>
      <p:sp>
        <p:nvSpPr>
          <p:cNvPr id="13" name="TextBox 12"/>
          <p:cNvSpPr txBox="1"/>
          <p:nvPr/>
        </p:nvSpPr>
        <p:spPr>
          <a:xfrm>
            <a:off x="2501238" y="1907372"/>
            <a:ext cx="6317274" cy="338554"/>
          </a:xfrm>
          <a:prstGeom prst="rect">
            <a:avLst/>
          </a:prstGeom>
          <a:noFill/>
        </p:spPr>
        <p:txBody>
          <a:bodyPr wrap="square" rtlCol="0">
            <a:spAutoFit/>
          </a:bodyPr>
          <a:lstStyle/>
          <a:p>
            <a:r>
              <a:rPr lang="en-US" sz="1600" dirty="0" smtClean="0">
                <a:solidFill>
                  <a:schemeClr val="bg1"/>
                </a:solidFill>
                <a:latin typeface="Times New Roman" panose="02020603050405020304" pitchFamily="18" charset="0"/>
                <a:cs typeface="Times New Roman" panose="02020603050405020304" pitchFamily="18" charset="0"/>
              </a:rPr>
              <a:t>Major reports that have been used for 10 years and still receive a lot of use</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2501238" y="2284558"/>
            <a:ext cx="6317274" cy="338554"/>
          </a:xfrm>
          <a:prstGeom prst="rect">
            <a:avLst/>
          </a:prstGeom>
          <a:noFill/>
        </p:spPr>
        <p:txBody>
          <a:bodyPr wrap="square" rtlCol="0">
            <a:spAutoFit/>
          </a:bodyPr>
          <a:lstStyle/>
          <a:p>
            <a:r>
              <a:rPr lang="en-US" sz="1600" dirty="0" smtClean="0">
                <a:solidFill>
                  <a:schemeClr val="bg1"/>
                </a:solidFill>
                <a:latin typeface="Times New Roman" panose="02020603050405020304" pitchFamily="18" charset="0"/>
                <a:cs typeface="Times New Roman" panose="02020603050405020304" pitchFamily="18" charset="0"/>
              </a:rPr>
              <a:t>Reports from CFSR 2 &amp; CFSR 3 &amp; Statewide Measures </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2501238" y="2677904"/>
            <a:ext cx="6317274" cy="338554"/>
          </a:xfrm>
          <a:prstGeom prst="rect">
            <a:avLst/>
          </a:prstGeom>
          <a:noFill/>
        </p:spPr>
        <p:txBody>
          <a:bodyPr wrap="square" rtlCol="0">
            <a:spAutoFit/>
          </a:bodyPr>
          <a:lstStyle/>
          <a:p>
            <a:r>
              <a:rPr lang="en-US" sz="1600" dirty="0" smtClean="0">
                <a:solidFill>
                  <a:schemeClr val="bg1"/>
                </a:solidFill>
                <a:latin typeface="Times New Roman" panose="02020603050405020304" pitchFamily="18" charset="0"/>
                <a:cs typeface="Times New Roman" panose="02020603050405020304" pitchFamily="18" charset="0"/>
              </a:rPr>
              <a:t>Safety, Risk, and Strengths/Needs (Case Plan) Assessments</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2501238" y="3087068"/>
            <a:ext cx="6317274" cy="338554"/>
          </a:xfrm>
          <a:prstGeom prst="rect">
            <a:avLst/>
          </a:prstGeom>
          <a:noFill/>
        </p:spPr>
        <p:txBody>
          <a:bodyPr wrap="square" rtlCol="0">
            <a:spAutoFit/>
          </a:bodyPr>
          <a:lstStyle/>
          <a:p>
            <a:r>
              <a:rPr lang="en-US" sz="1600" dirty="0" smtClean="0">
                <a:solidFill>
                  <a:schemeClr val="bg1"/>
                </a:solidFill>
                <a:latin typeface="Times New Roman" panose="02020603050405020304" pitchFamily="18" charset="0"/>
                <a:cs typeface="Times New Roman" panose="02020603050405020304" pitchFamily="18" charset="0"/>
              </a:rPr>
              <a:t>Outdated and rarely used - these features can be accessed via the reports</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2501238" y="3412769"/>
            <a:ext cx="6317274" cy="338554"/>
          </a:xfrm>
          <a:prstGeom prst="rect">
            <a:avLst/>
          </a:prstGeom>
          <a:noFill/>
        </p:spPr>
        <p:txBody>
          <a:bodyPr wrap="square" rtlCol="0">
            <a:spAutoFit/>
          </a:bodyPr>
          <a:lstStyle/>
          <a:p>
            <a:r>
              <a:rPr lang="en-US" sz="1600" dirty="0" smtClean="0">
                <a:solidFill>
                  <a:schemeClr val="bg1"/>
                </a:solidFill>
                <a:latin typeface="Times New Roman" panose="02020603050405020304" pitchFamily="18" charset="0"/>
                <a:cs typeface="Times New Roman" panose="02020603050405020304" pitchFamily="18" charset="0"/>
              </a:rPr>
              <a:t>Ancillary reports that may be useful</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2501238" y="3785477"/>
            <a:ext cx="6317274" cy="338554"/>
          </a:xfrm>
          <a:prstGeom prst="rect">
            <a:avLst/>
          </a:prstGeom>
          <a:noFill/>
        </p:spPr>
        <p:txBody>
          <a:bodyPr wrap="square" rtlCol="0">
            <a:spAutoFit/>
          </a:bodyPr>
          <a:lstStyle/>
          <a:p>
            <a:r>
              <a:rPr lang="en-US" sz="1600" dirty="0" smtClean="0">
                <a:solidFill>
                  <a:schemeClr val="bg1"/>
                </a:solidFill>
                <a:latin typeface="Times New Roman" panose="02020603050405020304" pitchFamily="18" charset="0"/>
                <a:cs typeface="Times New Roman" panose="02020603050405020304" pitchFamily="18" charset="0"/>
              </a:rPr>
              <a:t>Includes measures relevant to probation-supervised caseloads only</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2501238" y="4172898"/>
            <a:ext cx="6317274" cy="338554"/>
          </a:xfrm>
          <a:prstGeom prst="rect">
            <a:avLst/>
          </a:prstGeom>
          <a:noFill/>
        </p:spPr>
        <p:txBody>
          <a:bodyPr wrap="square" rtlCol="0">
            <a:spAutoFit/>
          </a:bodyPr>
          <a:lstStyle/>
          <a:p>
            <a:r>
              <a:rPr lang="en-US" sz="1600" dirty="0" smtClean="0">
                <a:solidFill>
                  <a:schemeClr val="bg1"/>
                </a:solidFill>
                <a:latin typeface="Times New Roman" panose="02020603050405020304" pitchFamily="18" charset="0"/>
                <a:cs typeface="Times New Roman" panose="02020603050405020304" pitchFamily="18" charset="0"/>
              </a:rPr>
              <a:t>New measures that address new state initiatives (e.g., CCR and RFA)</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2501238" y="4517523"/>
            <a:ext cx="6317274" cy="338554"/>
          </a:xfrm>
          <a:prstGeom prst="rect">
            <a:avLst/>
          </a:prstGeom>
          <a:noFill/>
        </p:spPr>
        <p:txBody>
          <a:bodyPr wrap="square" rtlCol="0">
            <a:spAutoFit/>
          </a:bodyPr>
          <a:lstStyle/>
          <a:p>
            <a:r>
              <a:rPr lang="en-US" sz="1600" dirty="0" smtClean="0">
                <a:solidFill>
                  <a:schemeClr val="bg1"/>
                </a:solidFill>
                <a:latin typeface="Times New Roman" panose="02020603050405020304" pitchFamily="18" charset="0"/>
                <a:cs typeface="Times New Roman" panose="02020603050405020304" pitchFamily="18" charset="0"/>
              </a:rPr>
              <a:t>Reports that are reported quarterly in addition to monthly</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2501238" y="5295085"/>
            <a:ext cx="6317274" cy="338554"/>
          </a:xfrm>
          <a:prstGeom prst="rect">
            <a:avLst/>
          </a:prstGeom>
          <a:noFill/>
        </p:spPr>
        <p:txBody>
          <a:bodyPr wrap="square" rtlCol="0">
            <a:spAutoFit/>
          </a:bodyPr>
          <a:lstStyle/>
          <a:p>
            <a:r>
              <a:rPr lang="en-US" sz="1600" dirty="0" smtClean="0">
                <a:solidFill>
                  <a:schemeClr val="bg1"/>
                </a:solidFill>
                <a:latin typeface="Times New Roman" panose="02020603050405020304" pitchFamily="18" charset="0"/>
                <a:cs typeface="Times New Roman" panose="02020603050405020304" pitchFamily="18" charset="0"/>
              </a:rPr>
              <a:t>All measures, alphabetically</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2501238" y="4890231"/>
            <a:ext cx="6317274" cy="338554"/>
          </a:xfrm>
          <a:prstGeom prst="rect">
            <a:avLst/>
          </a:prstGeom>
          <a:noFill/>
        </p:spPr>
        <p:txBody>
          <a:bodyPr wrap="square" rtlCol="0">
            <a:spAutoFit/>
          </a:bodyPr>
          <a:lstStyle/>
          <a:p>
            <a:r>
              <a:rPr lang="en-US" sz="1600" dirty="0" smtClean="0">
                <a:solidFill>
                  <a:schemeClr val="bg1"/>
                </a:solidFill>
                <a:latin typeface="Times New Roman" panose="02020603050405020304" pitchFamily="18" charset="0"/>
                <a:cs typeface="Times New Roman" panose="02020603050405020304" pitchFamily="18" charset="0"/>
              </a:rPr>
              <a:t>Measures that use link </a:t>
            </a:r>
            <a:r>
              <a:rPr lang="en-US" sz="1600" dirty="0" err="1" smtClean="0">
                <a:solidFill>
                  <a:schemeClr val="bg1"/>
                </a:solidFill>
                <a:latin typeface="Times New Roman" panose="02020603050405020304" pitchFamily="18" charset="0"/>
                <a:cs typeface="Times New Roman" panose="02020603050405020304" pitchFamily="18" charset="0"/>
              </a:rPr>
              <a:t>Medi</a:t>
            </a:r>
            <a:r>
              <a:rPr lang="en-US" sz="1600" dirty="0" smtClean="0">
                <a:solidFill>
                  <a:schemeClr val="bg1"/>
                </a:solidFill>
                <a:latin typeface="Times New Roman" panose="02020603050405020304" pitchFamily="18" charset="0"/>
                <a:cs typeface="Times New Roman" panose="02020603050405020304" pitchFamily="18" charset="0"/>
              </a:rPr>
              <a:t>-Cal and CWS/CMS data</a:t>
            </a:r>
            <a:endParaRPr lang="en-US" sz="1600" dirty="0">
              <a:solidFill>
                <a:schemeClr val="bg1"/>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1" y="1166715"/>
            <a:ext cx="2577439" cy="5663189"/>
          </a:xfrm>
          <a:prstGeom prst="rect">
            <a:avLst/>
          </a:prstGeom>
        </p:spPr>
      </p:pic>
      <p:sp>
        <p:nvSpPr>
          <p:cNvPr id="3" name="Rectangle 2"/>
          <p:cNvSpPr/>
          <p:nvPr/>
        </p:nvSpPr>
        <p:spPr>
          <a:xfrm>
            <a:off x="-76201" y="1919291"/>
            <a:ext cx="2601037" cy="37143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a:defRPr/>
            </a:pPr>
            <a:fld id="{833F6093-41D8-40D4-AC2A-E6098CBDEFB9}" type="slidenum">
              <a:rPr lang="en-US" smtClean="0"/>
              <a:pPr>
                <a:defRPr/>
              </a:pPr>
              <a:t>66</a:t>
            </a:fld>
            <a:endParaRPr lang="en-US"/>
          </a:p>
        </p:txBody>
      </p:sp>
    </p:spTree>
    <p:extLst>
      <p:ext uri="{BB962C8B-B14F-4D97-AF65-F5344CB8AC3E}">
        <p14:creationId xmlns:p14="http://schemas.microsoft.com/office/powerpoint/2010/main" val="174472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274638"/>
            <a:ext cx="9113076" cy="1143000"/>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rgbClr val="BEAA64"/>
                </a:solidFill>
                <a:latin typeface="Times"/>
                <a:cs typeface="Times"/>
              </a:rPr>
              <a:t>Main Menu</a:t>
            </a:r>
            <a:endParaRPr lang="en-US" dirty="0">
              <a:solidFill>
                <a:srgbClr val="BEAA64"/>
              </a:solidFill>
              <a:latin typeface="Times"/>
              <a:cs typeface="Times"/>
            </a:endParaRPr>
          </a:p>
        </p:txBody>
      </p:sp>
      <p:graphicFrame>
        <p:nvGraphicFramePr>
          <p:cNvPr id="2" name="Table 1"/>
          <p:cNvGraphicFramePr>
            <a:graphicFrameLocks noGrp="1"/>
          </p:cNvGraphicFramePr>
          <p:nvPr>
            <p:extLst>
              <p:ext uri="{D42A27DB-BD31-4B8C-83A1-F6EECF244321}">
                <p14:modId xmlns:p14="http://schemas.microsoft.com/office/powerpoint/2010/main" val="3270553267"/>
              </p:ext>
            </p:extLst>
          </p:nvPr>
        </p:nvGraphicFramePr>
        <p:xfrm>
          <a:off x="289339" y="1752600"/>
          <a:ext cx="8534400" cy="4634230"/>
        </p:xfrm>
        <a:graphic>
          <a:graphicData uri="http://schemas.openxmlformats.org/drawingml/2006/table">
            <a:tbl>
              <a:tblPr firstRow="1" bandRow="1">
                <a:tableStyleId>{69012ECD-51FC-41F1-AA8D-1B2483CD663E}</a:tableStyleId>
              </a:tblPr>
              <a:tblGrid>
                <a:gridCol w="2844800">
                  <a:extLst>
                    <a:ext uri="{9D8B030D-6E8A-4147-A177-3AD203B41FA5}">
                      <a16:colId xmlns:a16="http://schemas.microsoft.com/office/drawing/2014/main" val="1510035766"/>
                    </a:ext>
                  </a:extLst>
                </a:gridCol>
                <a:gridCol w="2844800">
                  <a:extLst>
                    <a:ext uri="{9D8B030D-6E8A-4147-A177-3AD203B41FA5}">
                      <a16:colId xmlns:a16="http://schemas.microsoft.com/office/drawing/2014/main" val="1003104534"/>
                    </a:ext>
                  </a:extLst>
                </a:gridCol>
                <a:gridCol w="2844800">
                  <a:extLst>
                    <a:ext uri="{9D8B030D-6E8A-4147-A177-3AD203B41FA5}">
                      <a16:colId xmlns:a16="http://schemas.microsoft.com/office/drawing/2014/main" val="3386210942"/>
                    </a:ext>
                  </a:extLst>
                </a:gridCol>
              </a:tblGrid>
              <a:tr h="615950">
                <a:tc>
                  <a:txBody>
                    <a:bodyPr/>
                    <a:lstStyle/>
                    <a:p>
                      <a:pPr algn="ctr"/>
                      <a:r>
                        <a:rPr lang="en-US" sz="2400" dirty="0" smtClean="0"/>
                        <a:t>Workers</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400" dirty="0" smtClean="0"/>
                        <a:t>Supervisors</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400" dirty="0" smtClean="0"/>
                        <a:t>Both</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10514402"/>
                  </a:ext>
                </a:extLst>
              </a:tr>
              <a:tr h="615950">
                <a:tc>
                  <a:txBody>
                    <a:bodyPr/>
                    <a:lstStyle/>
                    <a:p>
                      <a:r>
                        <a:rPr lang="en-US" sz="1800" dirty="0" smtClean="0"/>
                        <a:t>My Caseload </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US" sz="1800" dirty="0" smtClean="0"/>
                        <a:t>My Unit</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US" sz="1800" dirty="0" smtClean="0"/>
                        <a:t>Compliance Summaries</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939372313"/>
                  </a:ext>
                </a:extLst>
              </a:tr>
              <a:tr h="615950">
                <a:tc>
                  <a:txBody>
                    <a:bodyPr/>
                    <a:lstStyle/>
                    <a:p>
                      <a:r>
                        <a:rPr lang="en-US" sz="1800" dirty="0" smtClean="0"/>
                        <a:t>Investigation Time Open</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US" sz="1800" dirty="0" smtClean="0"/>
                        <a:t>Time to Referral</a:t>
                      </a:r>
                      <a:r>
                        <a:rPr lang="en-US" sz="1800" baseline="0" dirty="0" smtClean="0"/>
                        <a:t> Assignment</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US" sz="1800" dirty="0" smtClean="0"/>
                        <a:t>Time to First Contact</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4260074681"/>
                  </a:ext>
                </a:extLst>
              </a:tr>
              <a:tr h="615950">
                <a:tc>
                  <a:txBody>
                    <a:bodyPr/>
                    <a:lstStyle/>
                    <a:p>
                      <a:r>
                        <a:rPr lang="en-US" sz="1800" dirty="0" smtClean="0">
                          <a:latin typeface="Times New Roman" panose="02020603050405020304" pitchFamily="18" charset="0"/>
                          <a:cs typeface="Times New Roman" panose="02020603050405020304" pitchFamily="18" charset="0"/>
                        </a:rPr>
                        <a:t>Face-to-Face</a:t>
                      </a:r>
                      <a:r>
                        <a:rPr lang="en-US" sz="1800" baseline="0" dirty="0" smtClean="0">
                          <a:latin typeface="Times New Roman" panose="02020603050405020304" pitchFamily="18" charset="0"/>
                          <a:cs typeface="Times New Roman" panose="02020603050405020304" pitchFamily="18" charset="0"/>
                        </a:rPr>
                        <a:t> Contacts</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US" sz="1800" dirty="0" smtClean="0">
                          <a:latin typeface="Times New Roman" panose="02020603050405020304" pitchFamily="18" charset="0"/>
                          <a:cs typeface="Times New Roman" panose="02020603050405020304" pitchFamily="18" charset="0"/>
                        </a:rPr>
                        <a:t>Data Issues</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US" sz="1800" dirty="0" smtClean="0">
                          <a:latin typeface="Times New Roman" panose="02020603050405020304" pitchFamily="18" charset="0"/>
                          <a:cs typeface="Times New Roman" panose="02020603050405020304" pitchFamily="18" charset="0"/>
                        </a:rPr>
                        <a:t>Case Plan</a:t>
                      </a:r>
                      <a:r>
                        <a:rPr lang="en-US" sz="1800" baseline="0" dirty="0" smtClean="0">
                          <a:latin typeface="Times New Roman" panose="02020603050405020304" pitchFamily="18" charset="0"/>
                          <a:cs typeface="Times New Roman" panose="02020603050405020304" pitchFamily="18" charset="0"/>
                        </a:rPr>
                        <a:t> Status</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533042882"/>
                  </a:ext>
                </a:extLst>
              </a:tr>
              <a:tr h="615950">
                <a:tc>
                  <a:txBody>
                    <a:bodyPr/>
                    <a:lstStyle/>
                    <a:p>
                      <a:r>
                        <a:rPr lang="en-US" sz="1800" dirty="0" smtClean="0">
                          <a:latin typeface="Times New Roman" panose="02020603050405020304" pitchFamily="18" charset="0"/>
                          <a:cs typeface="Times New Roman" panose="02020603050405020304" pitchFamily="18" charset="0"/>
                        </a:rPr>
                        <a:t>Face-to-Face</a:t>
                      </a:r>
                      <a:r>
                        <a:rPr lang="en-US" sz="1800" baseline="0" dirty="0" smtClean="0">
                          <a:latin typeface="Times New Roman" panose="02020603050405020304" pitchFamily="18" charset="0"/>
                          <a:cs typeface="Times New Roman" panose="02020603050405020304" pitchFamily="18" charset="0"/>
                        </a:rPr>
                        <a:t> Contacts in Preferred Location</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US" sz="1800" dirty="0" smtClean="0">
                          <a:latin typeface="Times New Roman" panose="02020603050405020304" pitchFamily="18" charset="0"/>
                          <a:cs typeface="Times New Roman" panose="02020603050405020304" pitchFamily="18" charset="0"/>
                        </a:rPr>
                        <a:t>Parent Signature</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517579041"/>
                  </a:ext>
                </a:extLst>
              </a:tr>
              <a:tr h="615950">
                <a:tc>
                  <a:txBody>
                    <a:bodyPr/>
                    <a:lstStyle/>
                    <a:p>
                      <a:r>
                        <a:rPr lang="en-US" sz="1800" dirty="0" smtClean="0">
                          <a:latin typeface="Times New Roman" panose="02020603050405020304" pitchFamily="18" charset="0"/>
                          <a:cs typeface="Times New Roman" panose="02020603050405020304" pitchFamily="18" charset="0"/>
                        </a:rPr>
                        <a:t>Education Enrollment</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US" sz="1800" dirty="0" smtClean="0">
                          <a:latin typeface="Times New Roman" panose="02020603050405020304" pitchFamily="18" charset="0"/>
                          <a:cs typeface="Times New Roman" panose="02020603050405020304" pitchFamily="18" charset="0"/>
                        </a:rPr>
                        <a:t>TILP Services</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751657202"/>
                  </a:ext>
                </a:extLst>
              </a:tr>
              <a:tr h="6159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panose="02020603050405020304" pitchFamily="18" charset="0"/>
                          <a:cs typeface="Times New Roman" panose="02020603050405020304" pitchFamily="18" charset="0"/>
                        </a:rPr>
                        <a:t>Children Authorized for Psychotropic Mediation</a:t>
                      </a:r>
                    </a:p>
                    <a:p>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137081799"/>
                  </a:ext>
                </a:extLst>
              </a:tr>
            </a:tbl>
          </a:graphicData>
        </a:graphic>
      </p:graphicFrame>
      <p:sp>
        <p:nvSpPr>
          <p:cNvPr id="5" name="TextBox 4"/>
          <p:cNvSpPr txBox="1"/>
          <p:nvPr/>
        </p:nvSpPr>
        <p:spPr>
          <a:xfrm>
            <a:off x="289339" y="1186805"/>
            <a:ext cx="8382000" cy="461665"/>
          </a:xfrm>
          <a:prstGeom prst="rect">
            <a:avLst/>
          </a:prstGeom>
          <a:noFill/>
        </p:spPr>
        <p:txBody>
          <a:bodyPr wrap="square" rtlCol="0">
            <a:spAutoFit/>
          </a:bodyPr>
          <a:lstStyle/>
          <a:p>
            <a:pPr algn="ctr"/>
            <a:r>
              <a:rPr lang="en-US" sz="2400" dirty="0" smtClean="0">
                <a:solidFill>
                  <a:schemeClr val="bg1"/>
                </a:solidFill>
                <a:latin typeface="Times New Roman" panose="02020603050405020304" pitchFamily="18" charset="0"/>
                <a:cs typeface="Times New Roman" panose="02020603050405020304" pitchFamily="18" charset="0"/>
              </a:rPr>
              <a:t>Notable Reports for Workers, Supervisors, or Both</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833F6093-41D8-40D4-AC2A-E6098CBDEFB9}" type="slidenum">
              <a:rPr lang="en-US" smtClean="0"/>
              <a:pPr>
                <a:defRPr/>
              </a:pPr>
              <a:t>67</a:t>
            </a:fld>
            <a:endParaRPr lang="en-US"/>
          </a:p>
        </p:txBody>
      </p:sp>
    </p:spTree>
    <p:extLst>
      <p:ext uri="{BB962C8B-B14F-4D97-AF65-F5344CB8AC3E}">
        <p14:creationId xmlns:p14="http://schemas.microsoft.com/office/powerpoint/2010/main" val="10615879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274638"/>
            <a:ext cx="9113076" cy="1143000"/>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rgbClr val="BEAA64"/>
                </a:solidFill>
                <a:latin typeface="Times"/>
                <a:cs typeface="Times"/>
              </a:rPr>
              <a:t>Children and Family Services Review</a:t>
            </a:r>
            <a:endParaRPr lang="en-US" dirty="0">
              <a:solidFill>
                <a:srgbClr val="BEAA64"/>
              </a:solidFill>
              <a:latin typeface="Times"/>
              <a:cs typeface="Time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66800"/>
            <a:ext cx="9144000" cy="5061493"/>
          </a:xfrm>
          <a:prstGeom prst="rect">
            <a:avLst/>
          </a:prstGeom>
        </p:spPr>
      </p:pic>
      <p:sp>
        <p:nvSpPr>
          <p:cNvPr id="7" name="Rectangle 6"/>
          <p:cNvSpPr/>
          <p:nvPr/>
        </p:nvSpPr>
        <p:spPr>
          <a:xfrm>
            <a:off x="8274877" y="1299357"/>
            <a:ext cx="838200" cy="198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a:defRPr/>
            </a:pPr>
            <a:fld id="{833F6093-41D8-40D4-AC2A-E6098CBDEFB9}" type="slidenum">
              <a:rPr lang="en-US" smtClean="0"/>
              <a:pPr>
                <a:defRPr/>
              </a:pPr>
              <a:t>68</a:t>
            </a:fld>
            <a:endParaRPr lang="en-US"/>
          </a:p>
        </p:txBody>
      </p:sp>
    </p:spTree>
    <p:extLst>
      <p:ext uri="{BB962C8B-B14F-4D97-AF65-F5344CB8AC3E}">
        <p14:creationId xmlns:p14="http://schemas.microsoft.com/office/powerpoint/2010/main" val="129433046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274638"/>
            <a:ext cx="9113076" cy="1143000"/>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rgbClr val="BEAA64"/>
                </a:solidFill>
                <a:latin typeface="Times"/>
                <a:cs typeface="Times"/>
              </a:rPr>
              <a:t>SDM Measures</a:t>
            </a:r>
            <a:endParaRPr lang="en-US" dirty="0">
              <a:solidFill>
                <a:srgbClr val="BEAA64"/>
              </a:solidFill>
              <a:latin typeface="Times"/>
              <a:cs typeface="Time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23" y="1066800"/>
            <a:ext cx="9144000" cy="5017182"/>
          </a:xfrm>
          <a:prstGeom prst="rect">
            <a:avLst/>
          </a:prstGeom>
        </p:spPr>
      </p:pic>
      <p:sp>
        <p:nvSpPr>
          <p:cNvPr id="5" name="Rectangle 4"/>
          <p:cNvSpPr/>
          <p:nvPr/>
        </p:nvSpPr>
        <p:spPr>
          <a:xfrm>
            <a:off x="8413737" y="1219200"/>
            <a:ext cx="654877" cy="198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pPr>
              <a:defRPr/>
            </a:pPr>
            <a:fld id="{833F6093-41D8-40D4-AC2A-E6098CBDEFB9}" type="slidenum">
              <a:rPr lang="en-US" smtClean="0"/>
              <a:pPr>
                <a:defRPr/>
              </a:pPr>
              <a:t>69</a:t>
            </a:fld>
            <a:endParaRPr lang="en-US"/>
          </a:p>
        </p:txBody>
      </p:sp>
    </p:spTree>
    <p:extLst>
      <p:ext uri="{BB962C8B-B14F-4D97-AF65-F5344CB8AC3E}">
        <p14:creationId xmlns:p14="http://schemas.microsoft.com/office/powerpoint/2010/main" val="325096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dirty="0">
              <a:solidFill>
                <a:srgbClr val="BEAA64"/>
              </a:solidFill>
              <a:latin typeface="Times New Roman"/>
              <a:cs typeface="Times New Roman"/>
            </a:endParaRPr>
          </a:p>
        </p:txBody>
      </p:sp>
      <p:pic>
        <p:nvPicPr>
          <p:cNvPr id="2" name="Picture 1" descr="cockpit bullet train.jp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457200" y="-3175"/>
            <a:ext cx="10515600" cy="7364237"/>
          </a:xfrm>
          <a:prstGeom prst="rect">
            <a:avLst/>
          </a:prstGeom>
        </p:spPr>
      </p:pic>
      <p:sp>
        <p:nvSpPr>
          <p:cNvPr id="4" name="TextBox 3"/>
          <p:cNvSpPr txBox="1"/>
          <p:nvPr/>
        </p:nvSpPr>
        <p:spPr>
          <a:xfrm>
            <a:off x="457200" y="1066800"/>
            <a:ext cx="3505200" cy="769441"/>
          </a:xfrm>
          <a:prstGeom prst="rect">
            <a:avLst/>
          </a:prstGeom>
          <a:noFill/>
        </p:spPr>
        <p:txBody>
          <a:bodyPr wrap="square" rtlCol="0">
            <a:spAutoFit/>
          </a:bodyPr>
          <a:lstStyle/>
          <a:p>
            <a:r>
              <a:rPr lang="en-US" sz="4400" dirty="0" smtClean="0">
                <a:solidFill>
                  <a:srgbClr val="BEAA64"/>
                </a:solidFill>
                <a:latin typeface="Times New Roman"/>
                <a:cs typeface="Times New Roman"/>
              </a:rPr>
              <a:t>Performance</a:t>
            </a:r>
            <a:endParaRPr lang="en-US" sz="4400" dirty="0">
              <a:solidFill>
                <a:srgbClr val="BEAA64"/>
              </a:solidFill>
              <a:latin typeface="Times New Roman"/>
              <a:cs typeface="Times New Roman"/>
            </a:endParaRPr>
          </a:p>
        </p:txBody>
      </p:sp>
      <p:sp>
        <p:nvSpPr>
          <p:cNvPr id="6" name="TextBox 5"/>
          <p:cNvSpPr txBox="1"/>
          <p:nvPr/>
        </p:nvSpPr>
        <p:spPr>
          <a:xfrm>
            <a:off x="457200" y="1905000"/>
            <a:ext cx="3810000" cy="2492990"/>
          </a:xfrm>
          <a:prstGeom prst="rect">
            <a:avLst/>
          </a:prstGeom>
          <a:noFill/>
        </p:spPr>
        <p:txBody>
          <a:bodyPr wrap="square" rtlCol="0">
            <a:spAutoFit/>
          </a:bodyPr>
          <a:lstStyle/>
          <a:p>
            <a:r>
              <a:rPr lang="en-US" sz="2600" dirty="0" smtClean="0">
                <a:solidFill>
                  <a:schemeClr val="bg1"/>
                </a:solidFill>
                <a:latin typeface="Times New Roman"/>
                <a:cs typeface="Times New Roman"/>
              </a:rPr>
              <a:t>Timely Visits</a:t>
            </a:r>
          </a:p>
          <a:p>
            <a:r>
              <a:rPr lang="en-US" sz="2600" dirty="0" smtClean="0">
                <a:solidFill>
                  <a:schemeClr val="bg1"/>
                </a:solidFill>
                <a:latin typeface="Times New Roman"/>
                <a:cs typeface="Times New Roman"/>
              </a:rPr>
              <a:t>Accurate Assessments</a:t>
            </a:r>
          </a:p>
          <a:p>
            <a:r>
              <a:rPr lang="en-US" sz="2600" dirty="0" smtClean="0">
                <a:solidFill>
                  <a:schemeClr val="bg1"/>
                </a:solidFill>
                <a:latin typeface="Times New Roman"/>
                <a:cs typeface="Times New Roman"/>
              </a:rPr>
              <a:t>Diligent Monitoring</a:t>
            </a:r>
          </a:p>
          <a:p>
            <a:r>
              <a:rPr lang="en-US" sz="2600" dirty="0" smtClean="0">
                <a:solidFill>
                  <a:schemeClr val="bg1"/>
                </a:solidFill>
                <a:latin typeface="Times New Roman"/>
                <a:cs typeface="Times New Roman"/>
              </a:rPr>
              <a:t>Adequate Services</a:t>
            </a:r>
          </a:p>
          <a:p>
            <a:r>
              <a:rPr lang="en-US" sz="2600" dirty="0" smtClean="0">
                <a:solidFill>
                  <a:schemeClr val="bg1"/>
                </a:solidFill>
                <a:latin typeface="Times New Roman"/>
                <a:cs typeface="Times New Roman"/>
              </a:rPr>
              <a:t>Concurrent Planning</a:t>
            </a:r>
          </a:p>
          <a:p>
            <a:endParaRPr lang="en-US" sz="2600" dirty="0">
              <a:solidFill>
                <a:schemeClr val="bg1"/>
              </a:solidFill>
              <a:latin typeface="Times New Roman"/>
              <a:cs typeface="Times New Roman"/>
            </a:endParaRPr>
          </a:p>
        </p:txBody>
      </p:sp>
      <p:sp>
        <p:nvSpPr>
          <p:cNvPr id="3" name="Slide Number Placeholder 2"/>
          <p:cNvSpPr>
            <a:spLocks noGrp="1"/>
          </p:cNvSpPr>
          <p:nvPr>
            <p:ph type="sldNum" sz="quarter" idx="2"/>
          </p:nvPr>
        </p:nvSpPr>
        <p:spPr/>
        <p:txBody>
          <a:bodyPr/>
          <a:lstStyle/>
          <a:p>
            <a:fld id="{86CB4B4D-7CA3-9044-876B-883B54F8677D}" type="slidenum">
              <a:rPr lang="en-US" smtClean="0"/>
              <a:t>7</a:t>
            </a:fld>
            <a:endParaRPr lang="en-US"/>
          </a:p>
        </p:txBody>
      </p:sp>
    </p:spTree>
    <p:extLst>
      <p:ext uri="{BB962C8B-B14F-4D97-AF65-F5344CB8AC3E}">
        <p14:creationId xmlns:p14="http://schemas.microsoft.com/office/powerpoint/2010/main" val="1201676975"/>
      </p:ext>
    </p:extLst>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274638"/>
            <a:ext cx="9113076" cy="1143000"/>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rgbClr val="BEAA64"/>
                </a:solidFill>
                <a:latin typeface="Times"/>
                <a:cs typeface="Times"/>
              </a:rPr>
              <a:t>Extras Menu</a:t>
            </a:r>
            <a:endParaRPr lang="en-US" dirty="0">
              <a:solidFill>
                <a:srgbClr val="BEAA64"/>
              </a:solidFill>
              <a:latin typeface="Times"/>
              <a:cs typeface="Time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12006"/>
            <a:ext cx="9144000" cy="4633988"/>
          </a:xfrm>
          <a:prstGeom prst="rect">
            <a:avLst/>
          </a:prstGeom>
        </p:spPr>
      </p:pic>
      <p:sp>
        <p:nvSpPr>
          <p:cNvPr id="5" name="Rectangle 4"/>
          <p:cNvSpPr/>
          <p:nvPr/>
        </p:nvSpPr>
        <p:spPr>
          <a:xfrm>
            <a:off x="8229600" y="1318419"/>
            <a:ext cx="883477" cy="198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a:defRPr/>
            </a:pPr>
            <a:fld id="{833F6093-41D8-40D4-AC2A-E6098CBDEFB9}" type="slidenum">
              <a:rPr lang="en-US" smtClean="0"/>
              <a:pPr>
                <a:defRPr/>
              </a:pPr>
              <a:t>70</a:t>
            </a:fld>
            <a:endParaRPr lang="en-US"/>
          </a:p>
        </p:txBody>
      </p:sp>
    </p:spTree>
    <p:extLst>
      <p:ext uri="{BB962C8B-B14F-4D97-AF65-F5344CB8AC3E}">
        <p14:creationId xmlns:p14="http://schemas.microsoft.com/office/powerpoint/2010/main" val="25056430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274638"/>
            <a:ext cx="9113076" cy="1143000"/>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rgbClr val="BEAA64"/>
                </a:solidFill>
                <a:latin typeface="Times"/>
                <a:cs typeface="Times"/>
              </a:rPr>
              <a:t>Proposed Measures</a:t>
            </a:r>
            <a:endParaRPr lang="en-US" dirty="0">
              <a:solidFill>
                <a:srgbClr val="BEAA64"/>
              </a:solidFill>
              <a:latin typeface="Times"/>
              <a:cs typeface="Time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43" y="1219200"/>
            <a:ext cx="9144000" cy="5123764"/>
          </a:xfrm>
          <a:prstGeom prst="rect">
            <a:avLst/>
          </a:prstGeom>
        </p:spPr>
      </p:pic>
      <p:sp>
        <p:nvSpPr>
          <p:cNvPr id="3" name="Slide Number Placeholder 2"/>
          <p:cNvSpPr>
            <a:spLocks noGrp="1"/>
          </p:cNvSpPr>
          <p:nvPr>
            <p:ph type="sldNum" sz="quarter" idx="12"/>
          </p:nvPr>
        </p:nvSpPr>
        <p:spPr/>
        <p:txBody>
          <a:bodyPr/>
          <a:lstStyle/>
          <a:p>
            <a:pPr>
              <a:defRPr/>
            </a:pPr>
            <a:fld id="{833F6093-41D8-40D4-AC2A-E6098CBDEFB9}" type="slidenum">
              <a:rPr lang="en-US" smtClean="0"/>
              <a:pPr>
                <a:defRPr/>
              </a:pPr>
              <a:t>71</a:t>
            </a:fld>
            <a:endParaRPr lang="en-US"/>
          </a:p>
        </p:txBody>
      </p:sp>
    </p:spTree>
    <p:extLst>
      <p:ext uri="{BB962C8B-B14F-4D97-AF65-F5344CB8AC3E}">
        <p14:creationId xmlns:p14="http://schemas.microsoft.com/office/powerpoint/2010/main" val="318179107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274638"/>
            <a:ext cx="9113076" cy="1143000"/>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err="1" smtClean="0">
                <a:solidFill>
                  <a:srgbClr val="BEAA64"/>
                </a:solidFill>
                <a:latin typeface="Times"/>
                <a:cs typeface="Times"/>
              </a:rPr>
              <a:t>Medi</a:t>
            </a:r>
            <a:r>
              <a:rPr lang="en-US" dirty="0" smtClean="0">
                <a:solidFill>
                  <a:srgbClr val="BEAA64"/>
                </a:solidFill>
                <a:latin typeface="Times"/>
                <a:cs typeface="Times"/>
              </a:rPr>
              <a:t>-Cal Reports</a:t>
            </a:r>
            <a:endParaRPr lang="en-US" dirty="0">
              <a:solidFill>
                <a:srgbClr val="BEAA64"/>
              </a:solidFill>
              <a:latin typeface="Times"/>
              <a:cs typeface="Time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9200"/>
            <a:ext cx="9144000" cy="4019159"/>
          </a:xfrm>
          <a:prstGeom prst="rect">
            <a:avLst/>
          </a:prstGeom>
        </p:spPr>
      </p:pic>
      <p:sp>
        <p:nvSpPr>
          <p:cNvPr id="3" name="Rectangle 2"/>
          <p:cNvSpPr/>
          <p:nvPr/>
        </p:nvSpPr>
        <p:spPr>
          <a:xfrm>
            <a:off x="8382000" y="1417638"/>
            <a:ext cx="731077" cy="182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833F6093-41D8-40D4-AC2A-E6098CBDEFB9}" type="slidenum">
              <a:rPr lang="en-US" smtClean="0"/>
              <a:pPr>
                <a:defRPr/>
              </a:pPr>
              <a:t>72</a:t>
            </a:fld>
            <a:endParaRPr lang="en-US"/>
          </a:p>
        </p:txBody>
      </p:sp>
    </p:spTree>
    <p:extLst>
      <p:ext uri="{BB962C8B-B14F-4D97-AF65-F5344CB8AC3E}">
        <p14:creationId xmlns:p14="http://schemas.microsoft.com/office/powerpoint/2010/main" val="58388186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EAA64"/>
                </a:solidFill>
                <a:latin typeface="Times New Roman"/>
                <a:cs typeface="Times New Roman"/>
              </a:rPr>
              <a:t>Thank You!</a:t>
            </a:r>
            <a:endParaRPr lang="en-US" dirty="0">
              <a:solidFill>
                <a:srgbClr val="BEAA64"/>
              </a:solidFill>
              <a:latin typeface="Times New Roman"/>
              <a:cs typeface="Times New Roman"/>
            </a:endParaRPr>
          </a:p>
        </p:txBody>
      </p:sp>
      <p:sp>
        <p:nvSpPr>
          <p:cNvPr id="3" name="Content Placeholder 2"/>
          <p:cNvSpPr>
            <a:spLocks noGrp="1"/>
          </p:cNvSpPr>
          <p:nvPr>
            <p:ph idx="1"/>
          </p:nvPr>
        </p:nvSpPr>
        <p:spPr/>
        <p:txBody>
          <a:bodyPr/>
          <a:lstStyle/>
          <a:p>
            <a:pPr marL="457200" lvl="1" indent="0" algn="ctr">
              <a:buNone/>
            </a:pPr>
            <a:r>
              <a:rPr lang="en-US" i="1" dirty="0">
                <a:solidFill>
                  <a:schemeClr val="bg1"/>
                </a:solidFill>
                <a:latin typeface="Times New Roman"/>
                <a:cs typeface="Times New Roman"/>
              </a:rPr>
              <a:t>The California Child Welfare Indicators Project (CCWIP) is a collaboration of the California Department of Social Services and the School of Social Welfare, University of California at Berkeley, and is supported by the California Department of Social </a:t>
            </a:r>
            <a:r>
              <a:rPr lang="en-US" i="1" dirty="0" smtClean="0">
                <a:solidFill>
                  <a:schemeClr val="bg1"/>
                </a:solidFill>
                <a:latin typeface="Times New Roman"/>
                <a:cs typeface="Times New Roman"/>
              </a:rPr>
              <a:t>Services, Casey Family Programs, and the Conrad N. Hilton Foundation.</a:t>
            </a:r>
            <a:endParaRPr lang="en-US" i="1" dirty="0">
              <a:solidFill>
                <a:schemeClr val="bg1"/>
              </a:solidFill>
              <a:latin typeface="Times New Roman"/>
              <a:cs typeface="Times New Roman"/>
            </a:endParaRPr>
          </a:p>
          <a:p>
            <a:pPr lvl="1"/>
            <a:endParaRPr lang="en-US" dirty="0">
              <a:solidFill>
                <a:schemeClr val="bg1"/>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73</a:t>
            </a:fld>
            <a:endParaRPr lang="en-US"/>
          </a:p>
        </p:txBody>
      </p:sp>
      <p:pic>
        <p:nvPicPr>
          <p:cNvPr id="5" name="Picture 3"/>
          <p:cNvPicPr>
            <a:picLocks noChangeAspect="1"/>
          </p:cNvPicPr>
          <p:nvPr/>
        </p:nvPicPr>
        <p:blipFill>
          <a:blip r:embed="rId3"/>
          <a:srcRect/>
          <a:stretch>
            <a:fillRect/>
          </a:stretch>
        </p:blipFill>
        <p:spPr bwMode="auto">
          <a:xfrm>
            <a:off x="2782558" y="4876800"/>
            <a:ext cx="3537735" cy="603250"/>
          </a:xfrm>
          <a:prstGeom prst="rect">
            <a:avLst/>
          </a:prstGeom>
          <a:noFill/>
          <a:ln w="9525">
            <a:noFill/>
            <a:miter lim="800000"/>
            <a:headEnd/>
            <a:tailEnd/>
          </a:ln>
        </p:spPr>
      </p:pic>
      <p:pic>
        <p:nvPicPr>
          <p:cNvPr id="6" name="Picture 5"/>
          <p:cNvPicPr>
            <a:picLocks noChangeAspect="1"/>
          </p:cNvPicPr>
          <p:nvPr/>
        </p:nvPicPr>
        <p:blipFill>
          <a:blip r:embed="rId4"/>
          <a:stretch>
            <a:fillRect/>
          </a:stretch>
        </p:blipFill>
        <p:spPr>
          <a:xfrm>
            <a:off x="1676400" y="4876800"/>
            <a:ext cx="838200" cy="1611923"/>
          </a:xfrm>
          <a:prstGeom prst="rect">
            <a:avLst/>
          </a:prstGeom>
        </p:spPr>
      </p:pic>
      <p:pic>
        <p:nvPicPr>
          <p:cNvPr id="8" name="Picture 7"/>
          <p:cNvPicPr>
            <a:picLocks noChangeAspect="1"/>
          </p:cNvPicPr>
          <p:nvPr/>
        </p:nvPicPr>
        <p:blipFill>
          <a:blip r:embed="rId5"/>
          <a:stretch>
            <a:fillRect/>
          </a:stretch>
        </p:blipFill>
        <p:spPr>
          <a:xfrm>
            <a:off x="6477000" y="4876800"/>
            <a:ext cx="1482852" cy="16002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7174" y="5524053"/>
            <a:ext cx="2397252" cy="1024847"/>
          </a:xfrm>
          <a:prstGeom prst="rect">
            <a:avLst/>
          </a:prstGeom>
        </p:spPr>
      </p:pic>
    </p:spTree>
    <p:extLst>
      <p:ext uri="{BB962C8B-B14F-4D97-AF65-F5344CB8AC3E}">
        <p14:creationId xmlns:p14="http://schemas.microsoft.com/office/powerpoint/2010/main" val="9754816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EAA64"/>
                </a:solidFill>
                <a:latin typeface="Times New Roman"/>
                <a:cs typeface="Times New Roman"/>
              </a:rPr>
              <a:t>Questions?</a:t>
            </a:r>
            <a:endParaRPr lang="en-US" dirty="0">
              <a:solidFill>
                <a:srgbClr val="BEAA64"/>
              </a:solidFill>
              <a:latin typeface="Times New Roman"/>
              <a:cs typeface="Times New Roman"/>
            </a:endParaRPr>
          </a:p>
        </p:txBody>
      </p:sp>
      <p:sp>
        <p:nvSpPr>
          <p:cNvPr id="3" name="Content Placeholder 2"/>
          <p:cNvSpPr>
            <a:spLocks noGrp="1"/>
          </p:cNvSpPr>
          <p:nvPr>
            <p:ph idx="1"/>
          </p:nvPr>
        </p:nvSpPr>
        <p:spPr/>
        <p:txBody>
          <a:bodyPr/>
          <a:lstStyle/>
          <a:p>
            <a:pPr marL="457200" lvl="1" indent="0">
              <a:buNone/>
            </a:pPr>
            <a:r>
              <a:rPr lang="en-US" dirty="0" smtClean="0">
                <a:solidFill>
                  <a:schemeClr val="bg1"/>
                </a:solidFill>
                <a:latin typeface="Times New Roman"/>
                <a:cs typeface="Times New Roman"/>
              </a:rPr>
              <a:t>Wendy </a:t>
            </a:r>
            <a:r>
              <a:rPr lang="en-US" dirty="0" err="1" smtClean="0">
                <a:solidFill>
                  <a:schemeClr val="bg1"/>
                </a:solidFill>
                <a:latin typeface="Times New Roman"/>
                <a:cs typeface="Times New Roman"/>
              </a:rPr>
              <a:t>Wiegmann</a:t>
            </a:r>
            <a:endParaRPr lang="en-US" dirty="0" smtClean="0">
              <a:solidFill>
                <a:schemeClr val="bg1"/>
              </a:solidFill>
              <a:latin typeface="Times New Roman"/>
              <a:cs typeface="Times New Roman"/>
            </a:endParaRPr>
          </a:p>
          <a:p>
            <a:pPr marL="457200" lvl="1" indent="0">
              <a:buNone/>
            </a:pPr>
            <a:r>
              <a:rPr lang="en-US" dirty="0" smtClean="0">
                <a:solidFill>
                  <a:schemeClr val="bg1"/>
                </a:solidFill>
                <a:latin typeface="Times New Roman"/>
                <a:cs typeface="Times New Roman"/>
              </a:rPr>
              <a:t>wendy.wiegmann@berkeley.edu</a:t>
            </a:r>
          </a:p>
          <a:p>
            <a:pPr marL="457200" lvl="1" indent="0">
              <a:buNone/>
            </a:pPr>
            <a:endParaRPr lang="en-US" dirty="0">
              <a:solidFill>
                <a:schemeClr val="bg1"/>
              </a:solidFill>
              <a:latin typeface="Times New Roman"/>
              <a:cs typeface="Times New Roman"/>
            </a:endParaRPr>
          </a:p>
          <a:p>
            <a:pPr marL="457200" lvl="1" indent="0">
              <a:buNone/>
            </a:pPr>
            <a:r>
              <a:rPr lang="en-US" dirty="0" err="1" smtClean="0">
                <a:solidFill>
                  <a:schemeClr val="bg1"/>
                </a:solidFill>
                <a:latin typeface="Times New Roman"/>
                <a:cs typeface="Times New Roman"/>
              </a:rPr>
              <a:t>SafeMeasures</a:t>
            </a:r>
            <a:endParaRPr lang="en-US" dirty="0" smtClean="0">
              <a:solidFill>
                <a:schemeClr val="bg1"/>
              </a:solidFill>
              <a:latin typeface="Times New Roman"/>
              <a:cs typeface="Times New Roman"/>
            </a:endParaRPr>
          </a:p>
          <a:p>
            <a:pPr marL="457200" lvl="1" indent="0">
              <a:buNone/>
            </a:pPr>
            <a:r>
              <a:rPr lang="en-US" dirty="0" smtClean="0">
                <a:solidFill>
                  <a:schemeClr val="bg1"/>
                </a:solidFill>
                <a:latin typeface="Times New Roman"/>
                <a:cs typeface="Times New Roman"/>
              </a:rPr>
              <a:t>support@safemeasures.org</a:t>
            </a:r>
          </a:p>
          <a:p>
            <a:pPr marL="457200" lvl="1" indent="0">
              <a:buNone/>
            </a:pPr>
            <a:r>
              <a:rPr lang="en-US" dirty="0" smtClean="0">
                <a:solidFill>
                  <a:schemeClr val="bg1"/>
                </a:solidFill>
                <a:latin typeface="Times New Roman"/>
                <a:cs typeface="Times New Roman"/>
              </a:rPr>
              <a:t>“Contact Us” at top of </a:t>
            </a:r>
            <a:r>
              <a:rPr lang="en-US" dirty="0" err="1" smtClean="0">
                <a:solidFill>
                  <a:schemeClr val="bg1"/>
                </a:solidFill>
                <a:latin typeface="Times New Roman"/>
                <a:cs typeface="Times New Roman"/>
              </a:rPr>
              <a:t>SafeMeasures</a:t>
            </a:r>
            <a:r>
              <a:rPr lang="en-US" dirty="0" smtClean="0">
                <a:solidFill>
                  <a:schemeClr val="bg1"/>
                </a:solidFill>
                <a:latin typeface="Times New Roman"/>
                <a:cs typeface="Times New Roman"/>
              </a:rPr>
              <a:t> website</a:t>
            </a:r>
            <a:endParaRPr lang="en-US" dirty="0">
              <a:solidFill>
                <a:schemeClr val="bg1"/>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74</a:t>
            </a:fld>
            <a:endParaRPr lang="en-US"/>
          </a:p>
        </p:txBody>
      </p:sp>
    </p:spTree>
    <p:extLst>
      <p:ext uri="{BB962C8B-B14F-4D97-AF65-F5344CB8AC3E}">
        <p14:creationId xmlns:p14="http://schemas.microsoft.com/office/powerpoint/2010/main" val="2324687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
          </p:nvPr>
        </p:nvSpPr>
        <p:spPr/>
        <p:txBody>
          <a:bodyPr/>
          <a:lstStyle/>
          <a:p>
            <a:fld id="{86CB4B4D-7CA3-9044-876B-883B54F8677D}" type="slidenum">
              <a:rPr lang="en-US" smtClean="0"/>
              <a:t>8</a:t>
            </a:fld>
            <a:endParaRPr lang="en-US"/>
          </a:p>
        </p:txBody>
      </p:sp>
      <p:sp>
        <p:nvSpPr>
          <p:cNvPr id="6" name="Title 1"/>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rgbClr val="BEAA64"/>
                </a:solidFill>
                <a:latin typeface="Times New Roman"/>
                <a:cs typeface="Times New Roman"/>
              </a:rPr>
              <a:t>Making the Connections</a:t>
            </a:r>
            <a:endParaRPr lang="en-US" dirty="0">
              <a:solidFill>
                <a:srgbClr val="BEAA64"/>
              </a:solidFill>
              <a:latin typeface="Times New Roman"/>
              <a:cs typeface="Times New Roman"/>
            </a:endParaRPr>
          </a:p>
        </p:txBody>
      </p:sp>
      <p:pic>
        <p:nvPicPr>
          <p:cNvPr id="19" name="Picture Placeholder 18" descr="cockpit bullet train.jpg"/>
          <p:cNvPicPr>
            <a:picLocks noGrp="1" noChangeAspect="1"/>
          </p:cNvPicPr>
          <p:nvPr>
            <p:ph type="pic" sz="half" idx="15"/>
          </p:nvPr>
        </p:nvPicPr>
        <p:blipFill>
          <a:blip r:embed="rId3" cstate="print">
            <a:extLst>
              <a:ext uri="{28A0092B-C50C-407E-A947-70E740481C1C}">
                <a14:useLocalDpi xmlns:a14="http://schemas.microsoft.com/office/drawing/2010/main" val="0"/>
              </a:ext>
            </a:extLst>
          </a:blip>
          <a:srcRect l="18562" r="18562"/>
          <a:stretch>
            <a:fillRect/>
          </a:stretch>
        </p:blipFill>
        <p:spPr>
          <a:xfrm>
            <a:off x="381000" y="2971800"/>
            <a:ext cx="1665288" cy="1854817"/>
          </a:xfrm>
        </p:spPr>
      </p:pic>
      <p:pic>
        <p:nvPicPr>
          <p:cNvPr id="17" name="Picture Placeholder 16" descr="children on a train.jpg"/>
          <p:cNvPicPr>
            <a:picLocks noGrp="1" noChangeAspect="1"/>
          </p:cNvPicPr>
          <p:nvPr>
            <p:ph type="pic" sz="half" idx="15"/>
          </p:nvPr>
        </p:nvPicPr>
        <p:blipFill>
          <a:blip r:embed="rId4" cstate="print">
            <a:extLst>
              <a:ext uri="{28A0092B-C50C-407E-A947-70E740481C1C}">
                <a14:useLocalDpi xmlns:a14="http://schemas.microsoft.com/office/drawing/2010/main" val="0"/>
              </a:ext>
            </a:extLst>
          </a:blip>
          <a:srcRect l="20058" r="20058"/>
          <a:stretch>
            <a:fillRect/>
          </a:stretch>
        </p:blipFill>
        <p:spPr>
          <a:xfrm>
            <a:off x="2971800" y="1524000"/>
            <a:ext cx="1905000" cy="2121811"/>
          </a:xfrm>
        </p:spPr>
      </p:pic>
      <p:sp>
        <p:nvSpPr>
          <p:cNvPr id="20" name="TextBox 19"/>
          <p:cNvSpPr txBox="1"/>
          <p:nvPr/>
        </p:nvSpPr>
        <p:spPr>
          <a:xfrm>
            <a:off x="457200" y="2438400"/>
            <a:ext cx="1447800" cy="461665"/>
          </a:xfrm>
          <a:prstGeom prst="rect">
            <a:avLst/>
          </a:prstGeom>
          <a:noFill/>
        </p:spPr>
        <p:txBody>
          <a:bodyPr wrap="square" rtlCol="0">
            <a:spAutoFit/>
          </a:bodyPr>
          <a:lstStyle/>
          <a:p>
            <a:pPr algn="ctr"/>
            <a:r>
              <a:rPr lang="en-US" sz="2400" dirty="0" smtClean="0">
                <a:solidFill>
                  <a:schemeClr val="bg1"/>
                </a:solidFill>
                <a:latin typeface="Times New Roman"/>
                <a:cs typeface="Times New Roman"/>
              </a:rPr>
              <a:t>Between</a:t>
            </a:r>
            <a:endParaRPr lang="en-US" sz="2400" dirty="0">
              <a:solidFill>
                <a:schemeClr val="bg1"/>
              </a:solidFill>
              <a:latin typeface="Times New Roman"/>
              <a:cs typeface="Times New Roman"/>
            </a:endParaRPr>
          </a:p>
        </p:txBody>
      </p:sp>
      <p:sp>
        <p:nvSpPr>
          <p:cNvPr id="21" name="TextBox 20"/>
          <p:cNvSpPr txBox="1"/>
          <p:nvPr/>
        </p:nvSpPr>
        <p:spPr>
          <a:xfrm>
            <a:off x="2133600" y="3429000"/>
            <a:ext cx="762000" cy="769441"/>
          </a:xfrm>
          <a:prstGeom prst="rect">
            <a:avLst/>
          </a:prstGeom>
          <a:noFill/>
        </p:spPr>
        <p:txBody>
          <a:bodyPr wrap="square" rtlCol="0">
            <a:spAutoFit/>
          </a:bodyPr>
          <a:lstStyle/>
          <a:p>
            <a:pPr algn="ctr"/>
            <a:r>
              <a:rPr lang="en-US" sz="4400" dirty="0" smtClean="0">
                <a:solidFill>
                  <a:srgbClr val="FFFFFF"/>
                </a:solidFill>
                <a:latin typeface="Times New Roman"/>
                <a:cs typeface="Times New Roman"/>
              </a:rPr>
              <a:t>&amp;</a:t>
            </a:r>
            <a:endParaRPr lang="en-US" sz="4400" dirty="0">
              <a:solidFill>
                <a:srgbClr val="FFFFFF"/>
              </a:solidFill>
              <a:latin typeface="Times New Roman"/>
              <a:cs typeface="Times New Roman"/>
            </a:endParaRPr>
          </a:p>
        </p:txBody>
      </p:sp>
      <p:sp>
        <p:nvSpPr>
          <p:cNvPr id="23" name="TextBox 22"/>
          <p:cNvSpPr txBox="1"/>
          <p:nvPr/>
        </p:nvSpPr>
        <p:spPr>
          <a:xfrm>
            <a:off x="4953000" y="1524000"/>
            <a:ext cx="3886200" cy="1969770"/>
          </a:xfrm>
          <a:prstGeom prst="rect">
            <a:avLst/>
          </a:prstGeom>
          <a:noFill/>
        </p:spPr>
        <p:txBody>
          <a:bodyPr wrap="square" rtlCol="0">
            <a:spAutoFit/>
          </a:bodyPr>
          <a:lstStyle/>
          <a:p>
            <a:pPr marL="285750" indent="-285750">
              <a:buFont typeface="Arial"/>
              <a:buChar char="•"/>
            </a:pPr>
            <a:r>
              <a:rPr lang="en-US" dirty="0" smtClean="0">
                <a:solidFill>
                  <a:srgbClr val="FFFFFF"/>
                </a:solidFill>
                <a:latin typeface="Times New Roman"/>
                <a:cs typeface="Times New Roman"/>
              </a:rPr>
              <a:t>Child welfare staff are aware of the outcomes under strategic focus and why.</a:t>
            </a:r>
          </a:p>
          <a:p>
            <a:endParaRPr lang="en-US" sz="1400" dirty="0" smtClean="0">
              <a:solidFill>
                <a:srgbClr val="FFFFFF"/>
              </a:solidFill>
              <a:latin typeface="Times New Roman"/>
              <a:cs typeface="Times New Roman"/>
            </a:endParaRPr>
          </a:p>
          <a:p>
            <a:pPr marL="285750" indent="-285750">
              <a:buFont typeface="Arial"/>
              <a:buChar char="•"/>
            </a:pPr>
            <a:r>
              <a:rPr lang="en-US" dirty="0" smtClean="0">
                <a:solidFill>
                  <a:srgbClr val="FFFFFF"/>
                </a:solidFill>
                <a:latin typeface="Times New Roman"/>
                <a:cs typeface="Times New Roman"/>
              </a:rPr>
              <a:t>They understand how county plans/programs are supposed to help them influence these outcomes.</a:t>
            </a:r>
          </a:p>
        </p:txBody>
      </p:sp>
      <p:sp>
        <p:nvSpPr>
          <p:cNvPr id="24" name="TextBox 23"/>
          <p:cNvSpPr txBox="1"/>
          <p:nvPr/>
        </p:nvSpPr>
        <p:spPr>
          <a:xfrm>
            <a:off x="4953000" y="4038600"/>
            <a:ext cx="3886200" cy="2185214"/>
          </a:xfrm>
          <a:prstGeom prst="rect">
            <a:avLst/>
          </a:prstGeom>
          <a:noFill/>
        </p:spPr>
        <p:txBody>
          <a:bodyPr wrap="square" rtlCol="0">
            <a:spAutoFit/>
          </a:bodyPr>
          <a:lstStyle/>
          <a:p>
            <a:pPr marL="285750" indent="-285750">
              <a:buFont typeface="Arial"/>
              <a:buChar char="•"/>
            </a:pPr>
            <a:r>
              <a:rPr lang="en-US" dirty="0" smtClean="0">
                <a:solidFill>
                  <a:srgbClr val="FFFFFF"/>
                </a:solidFill>
                <a:latin typeface="Times New Roman"/>
                <a:cs typeface="Times New Roman"/>
              </a:rPr>
              <a:t>Child welfare staff know how outcomes are measured.</a:t>
            </a:r>
          </a:p>
          <a:p>
            <a:endParaRPr lang="en-US" sz="1400" dirty="0" smtClean="0">
              <a:solidFill>
                <a:srgbClr val="FFFFFF"/>
              </a:solidFill>
              <a:latin typeface="Times New Roman"/>
              <a:cs typeface="Times New Roman"/>
            </a:endParaRPr>
          </a:p>
          <a:p>
            <a:pPr marL="285750" indent="-285750">
              <a:buFont typeface="Arial"/>
              <a:buChar char="•"/>
            </a:pPr>
            <a:r>
              <a:rPr lang="en-US" dirty="0" smtClean="0">
                <a:solidFill>
                  <a:srgbClr val="FFFFFF"/>
                </a:solidFill>
                <a:latin typeface="Times New Roman"/>
                <a:cs typeface="Times New Roman"/>
              </a:rPr>
              <a:t>They  know which groups are most impacted by outcomes.</a:t>
            </a:r>
          </a:p>
          <a:p>
            <a:pPr marL="285750" indent="-285750">
              <a:buFont typeface="Arial"/>
              <a:buChar char="•"/>
            </a:pPr>
            <a:endParaRPr lang="en-US" sz="1400" dirty="0">
              <a:solidFill>
                <a:srgbClr val="FFFFFF"/>
              </a:solidFill>
              <a:latin typeface="Times New Roman"/>
              <a:cs typeface="Times New Roman"/>
            </a:endParaRPr>
          </a:p>
          <a:p>
            <a:pPr marL="285750" indent="-285750">
              <a:buFont typeface="Arial"/>
              <a:buChar char="•"/>
            </a:pPr>
            <a:r>
              <a:rPr lang="en-US" dirty="0" smtClean="0">
                <a:solidFill>
                  <a:srgbClr val="FFFFFF"/>
                </a:solidFill>
                <a:latin typeface="Times New Roman"/>
                <a:cs typeface="Times New Roman"/>
              </a:rPr>
              <a:t>They connect their daily activities to these outcomes.</a:t>
            </a:r>
          </a:p>
        </p:txBody>
      </p:sp>
      <p:pic>
        <p:nvPicPr>
          <p:cNvPr id="29" name="Picture 28" descr="amtrakboard2_6-21_melwer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800" y="4114800"/>
            <a:ext cx="1905000" cy="2057400"/>
          </a:xfrm>
          <a:prstGeom prst="rect">
            <a:avLst/>
          </a:prstGeom>
        </p:spPr>
      </p:pic>
    </p:spTree>
    <p:extLst>
      <p:ext uri="{BB962C8B-B14F-4D97-AF65-F5344CB8AC3E}">
        <p14:creationId xmlns:p14="http://schemas.microsoft.com/office/powerpoint/2010/main" val="141348731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EAA64"/>
                </a:solidFill>
                <a:latin typeface="Times New Roman"/>
                <a:cs typeface="Times New Roman"/>
              </a:rPr>
              <a:t>Mission</a:t>
            </a:r>
            <a:endParaRPr lang="en-US" dirty="0">
              <a:solidFill>
                <a:srgbClr val="BEAA64"/>
              </a:solidFill>
              <a:latin typeface="Times New Roman"/>
              <a:cs typeface="Times New Roman"/>
            </a:endParaRPr>
          </a:p>
        </p:txBody>
      </p:sp>
      <p:sp>
        <p:nvSpPr>
          <p:cNvPr id="3" name="Content Placeholder 2"/>
          <p:cNvSpPr>
            <a:spLocks noGrp="1"/>
          </p:cNvSpPr>
          <p:nvPr>
            <p:ph idx="1"/>
          </p:nvPr>
        </p:nvSpPr>
        <p:spPr>
          <a:xfrm>
            <a:off x="457200" y="1295400"/>
            <a:ext cx="8534400" cy="5257800"/>
          </a:xfrm>
        </p:spPr>
        <p:txBody>
          <a:bodyPr/>
          <a:lstStyle/>
          <a:p>
            <a:pPr marL="0" indent="0" algn="ctr">
              <a:buNone/>
            </a:pPr>
            <a:r>
              <a:rPr lang="en-US" sz="2400" b="1" dirty="0">
                <a:solidFill>
                  <a:srgbClr val="BEAA64"/>
                </a:solidFill>
                <a:latin typeface="Times New Roman"/>
                <a:cs typeface="Times New Roman"/>
              </a:rPr>
              <a:t>Connect</a:t>
            </a:r>
            <a:r>
              <a:rPr lang="en-US" sz="2400" dirty="0">
                <a:solidFill>
                  <a:srgbClr val="BEAA64"/>
                </a:solidFill>
                <a:latin typeface="Times New Roman"/>
                <a:cs typeface="Times New Roman"/>
              </a:rPr>
              <a:t> current practice to best practice and desired </a:t>
            </a:r>
            <a:r>
              <a:rPr lang="en-US" sz="2400" dirty="0" smtClean="0">
                <a:solidFill>
                  <a:srgbClr val="BEAA64"/>
                </a:solidFill>
                <a:latin typeface="Times New Roman"/>
                <a:cs typeface="Times New Roman"/>
              </a:rPr>
              <a:t>outcomes</a:t>
            </a:r>
          </a:p>
          <a:p>
            <a:pPr marL="0" indent="0" algn="ctr">
              <a:buNone/>
            </a:pPr>
            <a:endParaRPr lang="en-US" sz="2400" dirty="0">
              <a:solidFill>
                <a:schemeClr val="bg1"/>
              </a:solidFill>
              <a:latin typeface="Times New Roman" panose="02020603050405020304" pitchFamily="18" charset="0"/>
              <a:cs typeface="Times New Roman" panose="02020603050405020304" pitchFamily="18" charset="0"/>
            </a:endParaRPr>
          </a:p>
          <a:p>
            <a:r>
              <a:rPr lang="en-US" sz="2400" dirty="0" smtClean="0">
                <a:solidFill>
                  <a:schemeClr val="bg1"/>
                </a:solidFill>
                <a:latin typeface="Times New Roman" panose="02020603050405020304" pitchFamily="18" charset="0"/>
                <a:cs typeface="Times New Roman" panose="02020603050405020304" pitchFamily="18" charset="0"/>
              </a:rPr>
              <a:t>This </a:t>
            </a:r>
            <a:r>
              <a:rPr lang="en-US" sz="2400" dirty="0">
                <a:solidFill>
                  <a:schemeClr val="bg1"/>
                </a:solidFill>
                <a:latin typeface="Times New Roman" panose="02020603050405020304" pitchFamily="18" charset="0"/>
                <a:cs typeface="Times New Roman" panose="02020603050405020304" pitchFamily="18" charset="0"/>
              </a:rPr>
              <a:t>training attempts to get at </a:t>
            </a:r>
            <a:r>
              <a:rPr lang="en-US" sz="2400" dirty="0" smtClean="0">
                <a:solidFill>
                  <a:schemeClr val="bg1"/>
                </a:solidFill>
                <a:latin typeface="Times New Roman" panose="02020603050405020304" pitchFamily="18" charset="0"/>
                <a:cs typeface="Times New Roman" panose="02020603050405020304" pitchFamily="18" charset="0"/>
              </a:rPr>
              <a:t>this final, most difficult, but </a:t>
            </a:r>
            <a:r>
              <a:rPr lang="en-US" sz="2400" dirty="0">
                <a:solidFill>
                  <a:schemeClr val="bg1"/>
                </a:solidFill>
                <a:latin typeface="Times New Roman" panose="02020603050405020304" pitchFamily="18" charset="0"/>
                <a:cs typeface="Times New Roman" panose="02020603050405020304" pitchFamily="18" charset="0"/>
              </a:rPr>
              <a:t>essential </a:t>
            </a:r>
            <a:r>
              <a:rPr lang="en-US" sz="2400" dirty="0" smtClean="0">
                <a:solidFill>
                  <a:schemeClr val="bg1"/>
                </a:solidFill>
                <a:latin typeface="Times New Roman" panose="02020603050405020304" pitchFamily="18" charset="0"/>
                <a:cs typeface="Times New Roman" panose="02020603050405020304" pitchFamily="18" charset="0"/>
              </a:rPr>
              <a:t>process by </a:t>
            </a:r>
            <a:r>
              <a:rPr lang="en-US" sz="2400" dirty="0">
                <a:solidFill>
                  <a:schemeClr val="bg1"/>
                </a:solidFill>
                <a:latin typeface="Times New Roman" panose="02020603050405020304" pitchFamily="18" charset="0"/>
                <a:cs typeface="Times New Roman" panose="02020603050405020304" pitchFamily="18" charset="0"/>
              </a:rPr>
              <a:t>training child welfare staff to find and understand how their work is related to outcome measures.  </a:t>
            </a:r>
            <a:endParaRPr lang="en-US" sz="2400" dirty="0" smtClean="0">
              <a:solidFill>
                <a:schemeClr val="bg1"/>
              </a:solidFill>
              <a:latin typeface="Times New Roman" panose="02020603050405020304" pitchFamily="18" charset="0"/>
              <a:cs typeface="Times New Roman" panose="02020603050405020304" pitchFamily="18" charset="0"/>
            </a:endParaRPr>
          </a:p>
          <a:p>
            <a:endParaRPr lang="en-US" sz="2400" dirty="0" smtClean="0">
              <a:solidFill>
                <a:schemeClr val="bg1"/>
              </a:solidFill>
              <a:latin typeface="Times New Roman" panose="02020603050405020304" pitchFamily="18" charset="0"/>
              <a:cs typeface="Times New Roman" panose="02020603050405020304" pitchFamily="18" charset="0"/>
            </a:endParaRPr>
          </a:p>
          <a:p>
            <a:r>
              <a:rPr lang="en-US" sz="2400" i="1" dirty="0" smtClean="0">
                <a:solidFill>
                  <a:schemeClr val="bg1"/>
                </a:solidFill>
                <a:latin typeface="Times New Roman" panose="02020603050405020304" pitchFamily="18" charset="0"/>
                <a:cs typeface="Times New Roman" panose="02020603050405020304" pitchFamily="18" charset="0"/>
              </a:rPr>
              <a:t>To do so, we will focus specifically </a:t>
            </a:r>
            <a:r>
              <a:rPr lang="en-US" sz="2400" i="1" dirty="0">
                <a:solidFill>
                  <a:schemeClr val="bg1"/>
                </a:solidFill>
                <a:latin typeface="Times New Roman" panose="02020603050405020304" pitchFamily="18" charset="0"/>
                <a:cs typeface="Times New Roman" panose="02020603050405020304" pitchFamily="18" charset="0"/>
              </a:rPr>
              <a:t>on how workers can use </a:t>
            </a:r>
            <a:r>
              <a:rPr lang="en-US" sz="2400" i="1" dirty="0" smtClean="0">
                <a:solidFill>
                  <a:schemeClr val="bg1"/>
                </a:solidFill>
                <a:latin typeface="Times New Roman" panose="02020603050405020304" pitchFamily="18" charset="0"/>
                <a:cs typeface="Times New Roman" panose="02020603050405020304" pitchFamily="18" charset="0"/>
              </a:rPr>
              <a:t>the CCWIP and </a:t>
            </a:r>
            <a:r>
              <a:rPr lang="en-US" sz="2400" i="1" dirty="0" err="1" smtClean="0">
                <a:solidFill>
                  <a:schemeClr val="bg1"/>
                </a:solidFill>
                <a:latin typeface="Times New Roman" panose="02020603050405020304" pitchFamily="18" charset="0"/>
                <a:cs typeface="Times New Roman" panose="02020603050405020304" pitchFamily="18" charset="0"/>
              </a:rPr>
              <a:t>SafeMeasures</a:t>
            </a:r>
            <a:r>
              <a:rPr lang="en-US" sz="2400" i="1" dirty="0" smtClean="0">
                <a:solidFill>
                  <a:schemeClr val="bg1"/>
                </a:solidFill>
                <a:latin typeface="Times New Roman" panose="02020603050405020304" pitchFamily="18" charset="0"/>
                <a:cs typeface="Times New Roman" panose="02020603050405020304" pitchFamily="18" charset="0"/>
              </a:rPr>
              <a:t> websites to </a:t>
            </a:r>
            <a:r>
              <a:rPr lang="en-US" sz="2400" i="1" dirty="0">
                <a:solidFill>
                  <a:schemeClr val="bg1"/>
                </a:solidFill>
                <a:latin typeface="Times New Roman" panose="02020603050405020304" pitchFamily="18" charset="0"/>
                <a:cs typeface="Times New Roman" panose="02020603050405020304" pitchFamily="18" charset="0"/>
              </a:rPr>
              <a:t>stay on top of the processes that directly impact those measures.</a:t>
            </a:r>
          </a:p>
          <a:p>
            <a:pPr marL="0" indent="0">
              <a:buNone/>
            </a:pPr>
            <a:endParaRPr lang="en-US" sz="2400" dirty="0">
              <a:solidFill>
                <a:schemeClr val="bg1"/>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9</a:t>
            </a:fld>
            <a:endParaRPr lang="en-US"/>
          </a:p>
        </p:txBody>
      </p:sp>
    </p:spTree>
    <p:extLst>
      <p:ext uri="{BB962C8B-B14F-4D97-AF65-F5344CB8AC3E}">
        <p14:creationId xmlns:p14="http://schemas.microsoft.com/office/powerpoint/2010/main" val="9007958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8|2.6|2.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10438</TotalTime>
  <Words>7246</Words>
  <Application>Microsoft Office PowerPoint</Application>
  <PresentationFormat>On-screen Show (4:3)</PresentationFormat>
  <Paragraphs>919</Paragraphs>
  <Slides>74</Slides>
  <Notes>50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82" baseType="lpstr">
      <vt:lpstr>ＭＳ Ｐゴシック</vt:lpstr>
      <vt:lpstr>Arial</vt:lpstr>
      <vt:lpstr>Calibri</vt:lpstr>
      <vt:lpstr>Helvetica</vt:lpstr>
      <vt:lpstr>Times</vt:lpstr>
      <vt:lpstr>Times New Roman</vt:lpstr>
      <vt:lpstr>Office Theme</vt:lpstr>
      <vt:lpstr>Clip</vt:lpstr>
      <vt:lpstr>The Data Train</vt:lpstr>
      <vt:lpstr>Outline</vt:lpstr>
      <vt:lpstr>importance &amp;  Uses of Data</vt:lpstr>
      <vt:lpstr>The Importance of Data</vt:lpstr>
      <vt:lpstr>PowerPoint Presentation</vt:lpstr>
      <vt:lpstr>PowerPoint Presentation</vt:lpstr>
      <vt:lpstr>PowerPoint Presentation</vt:lpstr>
      <vt:lpstr>PowerPoint Presentation</vt:lpstr>
      <vt:lpstr>Mission</vt:lpstr>
      <vt:lpstr> child welfare data measurement</vt:lpstr>
      <vt:lpstr>The Current Placement System* (highly simplified)</vt:lpstr>
      <vt:lpstr>Counterbalanced Indicators of  System Performance</vt:lpstr>
      <vt:lpstr>3 Key Data Views in Child Welfare</vt:lpstr>
      <vt:lpstr>What are the implications?</vt:lpstr>
      <vt:lpstr>PowerPoint Presentation</vt:lpstr>
      <vt:lpstr>PowerPoint Presentation</vt:lpstr>
      <vt:lpstr>CCWIP Refresh Schedule</vt:lpstr>
      <vt:lpstr>The cfsr:  History, goals, &amp; Process</vt:lpstr>
      <vt:lpstr>Federal Legislation: Child and Family Service Reviews</vt:lpstr>
      <vt:lpstr>CFSR History</vt:lpstr>
      <vt:lpstr>Child Welfare System Improvement and Accountability Act (AB 636)</vt:lpstr>
      <vt:lpstr>The System Improvement Plan (SIP)</vt:lpstr>
      <vt:lpstr>Placer County  System Improvement Goals</vt:lpstr>
      <vt:lpstr> federal CFSR3 measures</vt:lpstr>
      <vt:lpstr>Outcomes: Safety</vt:lpstr>
      <vt:lpstr>S1: Maltreatment in foster care</vt:lpstr>
      <vt:lpstr>S2: Recurrence of maltreatment</vt:lpstr>
      <vt:lpstr>Case Review Outcomes:  Safety</vt:lpstr>
      <vt:lpstr>Outcomes: Permanency</vt:lpstr>
      <vt:lpstr>P1: Permanency in 12 months for children entering foster care*</vt:lpstr>
      <vt:lpstr>PowerPoint Presentation</vt:lpstr>
      <vt:lpstr>P2: Permanency in 12 months for children in care for 12-23 months</vt:lpstr>
      <vt:lpstr>P3: Permanency in 12 months for children in care for 24+ months</vt:lpstr>
      <vt:lpstr>P4: Re-Entry to Foster Care*</vt:lpstr>
      <vt:lpstr>PowerPoint Presentation</vt:lpstr>
      <vt:lpstr>P5: Placement Stability*</vt:lpstr>
      <vt:lpstr>PowerPoint Presentation</vt:lpstr>
      <vt:lpstr>Case Review Outcomes: Permanency</vt:lpstr>
      <vt:lpstr>Case Review Outcomes: Permanency (con’t)</vt:lpstr>
      <vt:lpstr>Outcomes: Well-Being</vt:lpstr>
      <vt:lpstr>Case Review Outcomes:  Well-Being</vt:lpstr>
      <vt:lpstr>Case Review Outcomes:  Well-Being</vt:lpstr>
      <vt:lpstr>Additional Statewide Indicators</vt:lpstr>
      <vt:lpstr>examining child welfare data using the ccwip website</vt:lpstr>
      <vt:lpstr>PowerPoint Presentation</vt:lpstr>
      <vt:lpstr>Report Index: Federal (CFSR) Measures</vt:lpstr>
      <vt:lpstr>Report Index: State (C-CFSR) Measures</vt:lpstr>
      <vt:lpstr>CWS Outcome Reports</vt:lpstr>
      <vt:lpstr>Methodology Links</vt:lpstr>
      <vt:lpstr>Multiple Time Periods</vt:lpstr>
      <vt:lpstr>Additional Subgroup Filters</vt:lpstr>
      <vt:lpstr>Additional Subgroup Filters</vt:lpstr>
      <vt:lpstr>Multi-Report Option</vt:lpstr>
      <vt:lpstr> Maximizing the usefulness of SafeMeasures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Questions?</vt:lpstr>
    </vt:vector>
  </TitlesOfParts>
  <Company>School of Social Welfare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Development Assistant 2</dc:creator>
  <cp:lastModifiedBy>wendy.wiegmann</cp:lastModifiedBy>
  <cp:revision>2477</cp:revision>
  <dcterms:created xsi:type="dcterms:W3CDTF">2012-12-12T19:35:09Z</dcterms:created>
  <dcterms:modified xsi:type="dcterms:W3CDTF">2020-06-24T19:11:54Z</dcterms:modified>
</cp:coreProperties>
</file>