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95" r:id="rId5"/>
    <p:sldMasterId id="2147483697" r:id="rId6"/>
    <p:sldMasterId id="2147483699" r:id="rId7"/>
    <p:sldMasterId id="2147483701" r:id="rId8"/>
    <p:sldMasterId id="2147483703" r:id="rId9"/>
    <p:sldMasterId id="2147483705" r:id="rId10"/>
    <p:sldMasterId id="2147483707" r:id="rId11"/>
    <p:sldMasterId id="2147483709" r:id="rId12"/>
    <p:sldMasterId id="2147483711" r:id="rId13"/>
    <p:sldMasterId id="2147483733" r:id="rId14"/>
  </p:sldMasterIdLst>
  <p:notesMasterIdLst>
    <p:notesMasterId r:id="rId70"/>
  </p:notesMasterIdLst>
  <p:handoutMasterIdLst>
    <p:handoutMasterId r:id="rId71"/>
  </p:handoutMasterIdLst>
  <p:sldIdLst>
    <p:sldId id="621" r:id="rId15"/>
    <p:sldId id="622" r:id="rId16"/>
    <p:sldId id="256" r:id="rId17"/>
    <p:sldId id="530" r:id="rId18"/>
    <p:sldId id="485" r:id="rId19"/>
    <p:sldId id="257" r:id="rId20"/>
    <p:sldId id="592" r:id="rId21"/>
    <p:sldId id="352" r:id="rId22"/>
    <p:sldId id="260" r:id="rId23"/>
    <p:sldId id="588" r:id="rId24"/>
    <p:sldId id="589" r:id="rId25"/>
    <p:sldId id="590" r:id="rId26"/>
    <p:sldId id="361" r:id="rId27"/>
    <p:sldId id="435" r:id="rId28"/>
    <p:sldId id="441" r:id="rId29"/>
    <p:sldId id="350" r:id="rId30"/>
    <p:sldId id="535" r:id="rId31"/>
    <p:sldId id="547" r:id="rId32"/>
    <p:sldId id="549" r:id="rId33"/>
    <p:sldId id="591" r:id="rId34"/>
    <p:sldId id="594" r:id="rId35"/>
    <p:sldId id="596" r:id="rId36"/>
    <p:sldId id="551" r:id="rId37"/>
    <p:sldId id="593" r:id="rId38"/>
    <p:sldId id="555" r:id="rId39"/>
    <p:sldId id="597" r:id="rId40"/>
    <p:sldId id="603" r:id="rId41"/>
    <p:sldId id="598" r:id="rId42"/>
    <p:sldId id="600" r:id="rId43"/>
    <p:sldId id="601" r:id="rId44"/>
    <p:sldId id="558" r:id="rId45"/>
    <p:sldId id="604" r:id="rId46"/>
    <p:sldId id="605" r:id="rId47"/>
    <p:sldId id="606" r:id="rId48"/>
    <p:sldId id="565" r:id="rId49"/>
    <p:sldId id="607" r:id="rId50"/>
    <p:sldId id="608" r:id="rId51"/>
    <p:sldId id="609" r:id="rId52"/>
    <p:sldId id="611" r:id="rId53"/>
    <p:sldId id="613" r:id="rId54"/>
    <p:sldId id="569" r:id="rId55"/>
    <p:sldId id="614" r:id="rId56"/>
    <p:sldId id="571" r:id="rId57"/>
    <p:sldId id="615" r:id="rId58"/>
    <p:sldId id="616" r:id="rId59"/>
    <p:sldId id="617" r:id="rId60"/>
    <p:sldId id="618" r:id="rId61"/>
    <p:sldId id="619" r:id="rId62"/>
    <p:sldId id="620" r:id="rId63"/>
    <p:sldId id="579" r:id="rId64"/>
    <p:sldId id="581" r:id="rId65"/>
    <p:sldId id="582" r:id="rId66"/>
    <p:sldId id="610" r:id="rId67"/>
    <p:sldId id="546" r:id="rId68"/>
    <p:sldId id="464" r:id="rId6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800000"/>
    <a:srgbClr val="4D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0" autoAdjust="0"/>
    <p:restoredTop sz="85926" autoAdjust="0"/>
  </p:normalViewPr>
  <p:slideViewPr>
    <p:cSldViewPr snapToGrid="0" snapToObjects="1">
      <p:cViewPr>
        <p:scale>
          <a:sx n="80" d="100"/>
          <a:sy n="80" d="100"/>
        </p:scale>
        <p:origin x="-130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02"/>
    </p:cViewPr>
  </p:sorterViewPr>
  <p:notesViewPr>
    <p:cSldViewPr snapToGrid="0" snapToObjects="1">
      <p:cViewPr varScale="1">
        <p:scale>
          <a:sx n="56" d="100"/>
          <a:sy n="56" d="100"/>
        </p:scale>
        <p:origin x="-245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 Type="http://schemas.openxmlformats.org/officeDocument/2006/relationships/slideMaster" Target="slideMasters/slideMaster4.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3E247-6050-4FD9-A201-0A780E33B0C5}" type="doc">
      <dgm:prSet loTypeId="urn:microsoft.com/office/officeart/2005/8/layout/radial1" loCatId="relationship" qsTypeId="urn:microsoft.com/office/officeart/2005/8/quickstyle/simple1#1" qsCatId="simple" csTypeId="urn:microsoft.com/office/officeart/2005/8/colors/accent1_2#1" csCatId="accent1" phldr="1"/>
      <dgm:spPr/>
    </dgm:pt>
    <dgm:pt modelId="{4646E6AC-0A87-40C4-8816-61B030754284}">
      <dgm:prSet/>
      <dgm:spPr>
        <a:solidFill>
          <a:srgbClr val="FFFF00"/>
        </a:solidFill>
      </dgm:spPr>
      <dgm:t>
        <a:bodyPr/>
        <a:lstStyle/>
        <a:p>
          <a:endParaRPr lang="en-US" dirty="0"/>
        </a:p>
      </dgm:t>
    </dgm:pt>
    <dgm:pt modelId="{BDCA8B4A-6B35-4459-AC9D-16CBD3D0B237}" type="parTrans" cxnId="{4A17AEAE-C17C-4B50-9CF8-2CCA2B51C9BE}">
      <dgm:prSet/>
      <dgm:spPr/>
      <dgm:t>
        <a:bodyPr/>
        <a:lstStyle/>
        <a:p>
          <a:endParaRPr lang="en-US"/>
        </a:p>
      </dgm:t>
    </dgm:pt>
    <dgm:pt modelId="{B7E824EC-18FC-4843-A201-1A56E2A1D03A}" type="sibTrans" cxnId="{4A17AEAE-C17C-4B50-9CF8-2CCA2B51C9BE}">
      <dgm:prSet/>
      <dgm:spPr/>
      <dgm:t>
        <a:bodyPr/>
        <a:lstStyle/>
        <a:p>
          <a:endParaRPr lang="en-US"/>
        </a:p>
      </dgm:t>
    </dgm:pt>
    <dgm:pt modelId="{7F5EDFA5-B843-408A-B3E3-FADDE310797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cs typeface="Arial" charset="0"/>
            </a:rPr>
            <a:t>entry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cs typeface="Arial" charset="0"/>
            </a:rPr>
            <a:t>cohorts</a:t>
          </a:r>
        </a:p>
      </dgm:t>
    </dgm:pt>
    <dgm:pt modelId="{0FDA9271-B786-4DC8-A6C7-36C379AE8173}" type="parTrans" cxnId="{16BA7378-F93E-4E98-953F-1165120123FE}">
      <dgm:prSet/>
      <dgm:spPr/>
      <dgm:t>
        <a:bodyPr/>
        <a:lstStyle/>
        <a:p>
          <a:endParaRPr lang="en-US"/>
        </a:p>
      </dgm:t>
    </dgm:pt>
    <dgm:pt modelId="{B948F379-71D4-4134-9C23-F93728483C8A}" type="sibTrans" cxnId="{16BA7378-F93E-4E98-953F-1165120123FE}">
      <dgm:prSet/>
      <dgm:spPr/>
      <dgm:t>
        <a:bodyPr/>
        <a:lstStyle/>
        <a:p>
          <a:endParaRPr lang="en-US"/>
        </a:p>
      </dgm:t>
    </dgm:pt>
    <dgm:pt modelId="{4EA48F0F-81AF-4057-B3B0-BCA81057E4EA}">
      <dgm:prSet/>
      <dgm:spPr>
        <a:solidFill>
          <a:srgbClr val="FFC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cs typeface="Arial" charset="0"/>
            </a:rPr>
            <a:t>exit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cs typeface="Arial" charset="0"/>
            </a:rPr>
            <a:t>cohorts</a:t>
          </a:r>
        </a:p>
      </dgm:t>
    </dgm:pt>
    <dgm:pt modelId="{3D882EAD-A318-41EC-8784-35790CACE395}" type="parTrans" cxnId="{D0A8FB9B-73CE-4062-8B2C-87ABC15B05A2}">
      <dgm:prSet/>
      <dgm:spPr/>
      <dgm:t>
        <a:bodyPr/>
        <a:lstStyle/>
        <a:p>
          <a:endParaRPr lang="en-US"/>
        </a:p>
      </dgm:t>
    </dgm:pt>
    <dgm:pt modelId="{FA00E335-8E2B-443F-AB44-225D6A5434B8}" type="sibTrans" cxnId="{D0A8FB9B-73CE-4062-8B2C-87ABC15B05A2}">
      <dgm:prSet/>
      <dgm:spPr/>
      <dgm:t>
        <a:bodyPr/>
        <a:lstStyle/>
        <a:p>
          <a:endParaRPr lang="en-US"/>
        </a:p>
      </dgm:t>
    </dgm:pt>
    <dgm:pt modelId="{11716C94-EC16-44ED-846D-13E888CA0C64}">
      <dgm:prSet/>
      <dgm:spPr>
        <a:solidFill>
          <a:srgbClr val="92D05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cs typeface="Arial" charset="0"/>
            </a:rPr>
            <a:t>point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cs typeface="Arial" charset="0"/>
            </a:rPr>
            <a:t>in time</a:t>
          </a:r>
        </a:p>
      </dgm:t>
    </dgm:pt>
    <dgm:pt modelId="{FC3FEED4-ADE3-496C-BEAA-1906864ACEEA}" type="parTrans" cxnId="{A0E30321-3D0F-4D15-8080-E6F994BEB3CF}">
      <dgm:prSet/>
      <dgm:spPr/>
      <dgm:t>
        <a:bodyPr/>
        <a:lstStyle/>
        <a:p>
          <a:endParaRPr lang="en-US"/>
        </a:p>
      </dgm:t>
    </dgm:pt>
    <dgm:pt modelId="{FAAAE8A2-15F9-4B5B-8BCB-F5C2AAF4779D}" type="sibTrans" cxnId="{A0E30321-3D0F-4D15-8080-E6F994BEB3CF}">
      <dgm:prSet/>
      <dgm:spPr/>
      <dgm:t>
        <a:bodyPr/>
        <a:lstStyle/>
        <a:p>
          <a:endParaRPr lang="en-US"/>
        </a:p>
      </dgm:t>
    </dgm:pt>
    <dgm:pt modelId="{5C950584-1693-4DDA-B123-A7C20A196E28}" type="pres">
      <dgm:prSet presAssocID="{B1F3E247-6050-4FD9-A201-0A780E33B0C5}" presName="cycle" presStyleCnt="0">
        <dgm:presLayoutVars>
          <dgm:chMax val="1"/>
          <dgm:dir/>
          <dgm:animLvl val="ctr"/>
          <dgm:resizeHandles val="exact"/>
        </dgm:presLayoutVars>
      </dgm:prSet>
      <dgm:spPr/>
    </dgm:pt>
    <dgm:pt modelId="{C6C697D7-DEB8-4914-97AD-C13C448E22CC}" type="pres">
      <dgm:prSet presAssocID="{4646E6AC-0A87-40C4-8816-61B030754284}" presName="centerShape" presStyleLbl="node0" presStyleIdx="0" presStyleCnt="1"/>
      <dgm:spPr/>
      <dgm:t>
        <a:bodyPr/>
        <a:lstStyle/>
        <a:p>
          <a:endParaRPr lang="en-US"/>
        </a:p>
      </dgm:t>
    </dgm:pt>
    <dgm:pt modelId="{17395268-8E34-4408-AE8A-EA477A3C1869}" type="pres">
      <dgm:prSet presAssocID="{0FDA9271-B786-4DC8-A6C7-36C379AE8173}" presName="Name9" presStyleLbl="parChTrans1D2" presStyleIdx="0" presStyleCnt="3"/>
      <dgm:spPr/>
      <dgm:t>
        <a:bodyPr/>
        <a:lstStyle/>
        <a:p>
          <a:endParaRPr lang="en-US"/>
        </a:p>
      </dgm:t>
    </dgm:pt>
    <dgm:pt modelId="{834A2A4D-FFD0-4207-BA42-522C9705BC85}" type="pres">
      <dgm:prSet presAssocID="{0FDA9271-B786-4DC8-A6C7-36C379AE8173}" presName="connTx" presStyleLbl="parChTrans1D2" presStyleIdx="0" presStyleCnt="3"/>
      <dgm:spPr/>
      <dgm:t>
        <a:bodyPr/>
        <a:lstStyle/>
        <a:p>
          <a:endParaRPr lang="en-US"/>
        </a:p>
      </dgm:t>
    </dgm:pt>
    <dgm:pt modelId="{554CB8C4-95DA-4914-BF82-D787E709868C}" type="pres">
      <dgm:prSet presAssocID="{7F5EDFA5-B843-408A-B3E3-FADDE3107971}" presName="node" presStyleLbl="node1" presStyleIdx="0" presStyleCnt="3">
        <dgm:presLayoutVars>
          <dgm:bulletEnabled val="1"/>
        </dgm:presLayoutVars>
      </dgm:prSet>
      <dgm:spPr/>
      <dgm:t>
        <a:bodyPr/>
        <a:lstStyle/>
        <a:p>
          <a:endParaRPr lang="en-US"/>
        </a:p>
      </dgm:t>
    </dgm:pt>
    <dgm:pt modelId="{F243077D-9E3A-40B3-B9A6-1CA41B5F1D50}" type="pres">
      <dgm:prSet presAssocID="{3D882EAD-A318-41EC-8784-35790CACE395}" presName="Name9" presStyleLbl="parChTrans1D2" presStyleIdx="1" presStyleCnt="3"/>
      <dgm:spPr/>
      <dgm:t>
        <a:bodyPr/>
        <a:lstStyle/>
        <a:p>
          <a:endParaRPr lang="en-US"/>
        </a:p>
      </dgm:t>
    </dgm:pt>
    <dgm:pt modelId="{A692002A-8971-4359-BDB1-52F2686DCC14}" type="pres">
      <dgm:prSet presAssocID="{3D882EAD-A318-41EC-8784-35790CACE395}" presName="connTx" presStyleLbl="parChTrans1D2" presStyleIdx="1" presStyleCnt="3"/>
      <dgm:spPr/>
      <dgm:t>
        <a:bodyPr/>
        <a:lstStyle/>
        <a:p>
          <a:endParaRPr lang="en-US"/>
        </a:p>
      </dgm:t>
    </dgm:pt>
    <dgm:pt modelId="{A6352B17-3B0A-4896-B447-AAD13AC8E380}" type="pres">
      <dgm:prSet presAssocID="{4EA48F0F-81AF-4057-B3B0-BCA81057E4EA}" presName="node" presStyleLbl="node1" presStyleIdx="1" presStyleCnt="3">
        <dgm:presLayoutVars>
          <dgm:bulletEnabled val="1"/>
        </dgm:presLayoutVars>
      </dgm:prSet>
      <dgm:spPr/>
      <dgm:t>
        <a:bodyPr/>
        <a:lstStyle/>
        <a:p>
          <a:endParaRPr lang="en-US"/>
        </a:p>
      </dgm:t>
    </dgm:pt>
    <dgm:pt modelId="{AB6C826C-8268-485B-8ED5-38401FB900F5}" type="pres">
      <dgm:prSet presAssocID="{FC3FEED4-ADE3-496C-BEAA-1906864ACEEA}" presName="Name9" presStyleLbl="parChTrans1D2" presStyleIdx="2" presStyleCnt="3"/>
      <dgm:spPr/>
      <dgm:t>
        <a:bodyPr/>
        <a:lstStyle/>
        <a:p>
          <a:endParaRPr lang="en-US"/>
        </a:p>
      </dgm:t>
    </dgm:pt>
    <dgm:pt modelId="{529D46AF-92EC-4FF2-9BD3-561D367B7C36}" type="pres">
      <dgm:prSet presAssocID="{FC3FEED4-ADE3-496C-BEAA-1906864ACEEA}" presName="connTx" presStyleLbl="parChTrans1D2" presStyleIdx="2" presStyleCnt="3"/>
      <dgm:spPr/>
      <dgm:t>
        <a:bodyPr/>
        <a:lstStyle/>
        <a:p>
          <a:endParaRPr lang="en-US"/>
        </a:p>
      </dgm:t>
    </dgm:pt>
    <dgm:pt modelId="{C342597D-EF1F-42A1-BB5C-6E5D9AD80224}" type="pres">
      <dgm:prSet presAssocID="{11716C94-EC16-44ED-846D-13E888CA0C64}" presName="node" presStyleLbl="node1" presStyleIdx="2" presStyleCnt="3">
        <dgm:presLayoutVars>
          <dgm:bulletEnabled val="1"/>
        </dgm:presLayoutVars>
      </dgm:prSet>
      <dgm:spPr/>
      <dgm:t>
        <a:bodyPr/>
        <a:lstStyle/>
        <a:p>
          <a:endParaRPr lang="en-US"/>
        </a:p>
      </dgm:t>
    </dgm:pt>
  </dgm:ptLst>
  <dgm:cxnLst>
    <dgm:cxn modelId="{853CE072-D3AC-4A1A-B4B5-9C10D3349DB4}" type="presOf" srcId="{4EA48F0F-81AF-4057-B3B0-BCA81057E4EA}" destId="{A6352B17-3B0A-4896-B447-AAD13AC8E380}" srcOrd="0" destOrd="0" presId="urn:microsoft.com/office/officeart/2005/8/layout/radial1"/>
    <dgm:cxn modelId="{8885D178-0B89-4BB6-8EA4-0717E9D75574}" type="presOf" srcId="{3D882EAD-A318-41EC-8784-35790CACE395}" destId="{A692002A-8971-4359-BDB1-52F2686DCC14}" srcOrd="1" destOrd="0" presId="urn:microsoft.com/office/officeart/2005/8/layout/radial1"/>
    <dgm:cxn modelId="{A9860899-0055-4389-88E3-528F45816A07}" type="presOf" srcId="{4646E6AC-0A87-40C4-8816-61B030754284}" destId="{C6C697D7-DEB8-4914-97AD-C13C448E22CC}" srcOrd="0" destOrd="0" presId="urn:microsoft.com/office/officeart/2005/8/layout/radial1"/>
    <dgm:cxn modelId="{72D34022-621B-49C5-8631-8CD6E7C68A24}" type="presOf" srcId="{FC3FEED4-ADE3-496C-BEAA-1906864ACEEA}" destId="{529D46AF-92EC-4FF2-9BD3-561D367B7C36}" srcOrd="1" destOrd="0" presId="urn:microsoft.com/office/officeart/2005/8/layout/radial1"/>
    <dgm:cxn modelId="{AB7FFD83-A827-4B55-95EA-A80E55805BD6}" type="presOf" srcId="{FC3FEED4-ADE3-496C-BEAA-1906864ACEEA}" destId="{AB6C826C-8268-485B-8ED5-38401FB900F5}" srcOrd="0" destOrd="0" presId="urn:microsoft.com/office/officeart/2005/8/layout/radial1"/>
    <dgm:cxn modelId="{B9D6ED79-752A-4399-9781-D45FCD09A1C6}" type="presOf" srcId="{0FDA9271-B786-4DC8-A6C7-36C379AE8173}" destId="{834A2A4D-FFD0-4207-BA42-522C9705BC85}" srcOrd="1" destOrd="0" presId="urn:microsoft.com/office/officeart/2005/8/layout/radial1"/>
    <dgm:cxn modelId="{4A17AEAE-C17C-4B50-9CF8-2CCA2B51C9BE}" srcId="{B1F3E247-6050-4FD9-A201-0A780E33B0C5}" destId="{4646E6AC-0A87-40C4-8816-61B030754284}" srcOrd="0" destOrd="0" parTransId="{BDCA8B4A-6B35-4459-AC9D-16CBD3D0B237}" sibTransId="{B7E824EC-18FC-4843-A201-1A56E2A1D03A}"/>
    <dgm:cxn modelId="{A0FCE38D-875D-433B-930D-0881DDE71B55}" type="presOf" srcId="{3D882EAD-A318-41EC-8784-35790CACE395}" destId="{F243077D-9E3A-40B3-B9A6-1CA41B5F1D50}" srcOrd="0" destOrd="0" presId="urn:microsoft.com/office/officeart/2005/8/layout/radial1"/>
    <dgm:cxn modelId="{E38DBABB-FF6F-42C9-A844-6383BCBA6A06}" type="presOf" srcId="{11716C94-EC16-44ED-846D-13E888CA0C64}" destId="{C342597D-EF1F-42A1-BB5C-6E5D9AD80224}" srcOrd="0" destOrd="0" presId="urn:microsoft.com/office/officeart/2005/8/layout/radial1"/>
    <dgm:cxn modelId="{A6ED22DA-A102-4384-B769-0A8AED0C0AD3}" type="presOf" srcId="{7F5EDFA5-B843-408A-B3E3-FADDE3107971}" destId="{554CB8C4-95DA-4914-BF82-D787E709868C}" srcOrd="0" destOrd="0" presId="urn:microsoft.com/office/officeart/2005/8/layout/radial1"/>
    <dgm:cxn modelId="{16BA7378-F93E-4E98-953F-1165120123FE}" srcId="{4646E6AC-0A87-40C4-8816-61B030754284}" destId="{7F5EDFA5-B843-408A-B3E3-FADDE3107971}" srcOrd="0" destOrd="0" parTransId="{0FDA9271-B786-4DC8-A6C7-36C379AE8173}" sibTransId="{B948F379-71D4-4134-9C23-F93728483C8A}"/>
    <dgm:cxn modelId="{94DBDDDD-FF68-450F-9952-4D0C5CE6D274}" type="presOf" srcId="{B1F3E247-6050-4FD9-A201-0A780E33B0C5}" destId="{5C950584-1693-4DDA-B123-A7C20A196E28}" srcOrd="0" destOrd="0" presId="urn:microsoft.com/office/officeart/2005/8/layout/radial1"/>
    <dgm:cxn modelId="{D0A8FB9B-73CE-4062-8B2C-87ABC15B05A2}" srcId="{4646E6AC-0A87-40C4-8816-61B030754284}" destId="{4EA48F0F-81AF-4057-B3B0-BCA81057E4EA}" srcOrd="1" destOrd="0" parTransId="{3D882EAD-A318-41EC-8784-35790CACE395}" sibTransId="{FA00E335-8E2B-443F-AB44-225D6A5434B8}"/>
    <dgm:cxn modelId="{74D146E7-83D5-443E-A338-A0F3131D87C9}" type="presOf" srcId="{0FDA9271-B786-4DC8-A6C7-36C379AE8173}" destId="{17395268-8E34-4408-AE8A-EA477A3C1869}" srcOrd="0" destOrd="0" presId="urn:microsoft.com/office/officeart/2005/8/layout/radial1"/>
    <dgm:cxn modelId="{A0E30321-3D0F-4D15-8080-E6F994BEB3CF}" srcId="{4646E6AC-0A87-40C4-8816-61B030754284}" destId="{11716C94-EC16-44ED-846D-13E888CA0C64}" srcOrd="2" destOrd="0" parTransId="{FC3FEED4-ADE3-496C-BEAA-1906864ACEEA}" sibTransId="{FAAAE8A2-15F9-4B5B-8BCB-F5C2AAF4779D}"/>
    <dgm:cxn modelId="{70DFC312-5392-4D51-B683-53B180F39EFA}" type="presParOf" srcId="{5C950584-1693-4DDA-B123-A7C20A196E28}" destId="{C6C697D7-DEB8-4914-97AD-C13C448E22CC}" srcOrd="0" destOrd="0" presId="urn:microsoft.com/office/officeart/2005/8/layout/radial1"/>
    <dgm:cxn modelId="{342F1909-D0EC-4C09-A283-B40F877BA474}" type="presParOf" srcId="{5C950584-1693-4DDA-B123-A7C20A196E28}" destId="{17395268-8E34-4408-AE8A-EA477A3C1869}" srcOrd="1" destOrd="0" presId="urn:microsoft.com/office/officeart/2005/8/layout/radial1"/>
    <dgm:cxn modelId="{976FFD10-5866-42B1-A5E1-F4DD38D7D3E8}" type="presParOf" srcId="{17395268-8E34-4408-AE8A-EA477A3C1869}" destId="{834A2A4D-FFD0-4207-BA42-522C9705BC85}" srcOrd="0" destOrd="0" presId="urn:microsoft.com/office/officeart/2005/8/layout/radial1"/>
    <dgm:cxn modelId="{C0813A19-9303-4AF4-95FD-0A9E9022D4B7}" type="presParOf" srcId="{5C950584-1693-4DDA-B123-A7C20A196E28}" destId="{554CB8C4-95DA-4914-BF82-D787E709868C}" srcOrd="2" destOrd="0" presId="urn:microsoft.com/office/officeart/2005/8/layout/radial1"/>
    <dgm:cxn modelId="{776CE343-83A8-4F8C-8E9C-64955284BF63}" type="presParOf" srcId="{5C950584-1693-4DDA-B123-A7C20A196E28}" destId="{F243077D-9E3A-40B3-B9A6-1CA41B5F1D50}" srcOrd="3" destOrd="0" presId="urn:microsoft.com/office/officeart/2005/8/layout/radial1"/>
    <dgm:cxn modelId="{E43DA5A4-DB23-4A6B-A0A8-A0918D957885}" type="presParOf" srcId="{F243077D-9E3A-40B3-B9A6-1CA41B5F1D50}" destId="{A692002A-8971-4359-BDB1-52F2686DCC14}" srcOrd="0" destOrd="0" presId="urn:microsoft.com/office/officeart/2005/8/layout/radial1"/>
    <dgm:cxn modelId="{2D50EA82-AA85-43EE-9BDE-3FB4B0D38604}" type="presParOf" srcId="{5C950584-1693-4DDA-B123-A7C20A196E28}" destId="{A6352B17-3B0A-4896-B447-AAD13AC8E380}" srcOrd="4" destOrd="0" presId="urn:microsoft.com/office/officeart/2005/8/layout/radial1"/>
    <dgm:cxn modelId="{3EBA88BD-AAA3-4F5D-AC37-F31F47EE998D}" type="presParOf" srcId="{5C950584-1693-4DDA-B123-A7C20A196E28}" destId="{AB6C826C-8268-485B-8ED5-38401FB900F5}" srcOrd="5" destOrd="0" presId="urn:microsoft.com/office/officeart/2005/8/layout/radial1"/>
    <dgm:cxn modelId="{A88A8FA5-6EE2-4BCD-A13D-3277B73A7794}" type="presParOf" srcId="{AB6C826C-8268-485B-8ED5-38401FB900F5}" destId="{529D46AF-92EC-4FF2-9BD3-561D367B7C36}" srcOrd="0" destOrd="0" presId="urn:microsoft.com/office/officeart/2005/8/layout/radial1"/>
    <dgm:cxn modelId="{CA78E84F-93D9-49D2-8E3E-11FD28BFB9E9}" type="presParOf" srcId="{5C950584-1693-4DDA-B123-A7C20A196E28}" destId="{C342597D-EF1F-42A1-BB5C-6E5D9AD80224}"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E276E1-021E-4CE0-80A9-ADC11A6D4D99}" type="doc">
      <dgm:prSet loTypeId="urn:microsoft.com/office/officeart/2005/8/layout/chevron2" loCatId="list" qsTypeId="urn:microsoft.com/office/officeart/2005/8/quickstyle/simple1#2" qsCatId="simple" csTypeId="urn:microsoft.com/office/officeart/2005/8/colors/accent1_2#2" csCatId="accent1" phldr="1"/>
      <dgm:spPr/>
    </dgm:pt>
    <dgm:pt modelId="{1321DAE9-6054-4203-B166-B15C95682D73}">
      <dgm:prSet phldrT="[Text]"/>
      <dgm:spPr>
        <a:solidFill>
          <a:schemeClr val="tx2">
            <a:lumMod val="50000"/>
          </a:schemeClr>
        </a:solidFill>
      </dgm:spPr>
      <dgm:t>
        <a:bodyPr/>
        <a:lstStyle/>
        <a:p>
          <a:r>
            <a:rPr lang="en-US" dirty="0" smtClean="0"/>
            <a:t>Observe</a:t>
          </a:r>
          <a:endParaRPr lang="en-US" dirty="0"/>
        </a:p>
      </dgm:t>
    </dgm:pt>
    <dgm:pt modelId="{19D4184F-3B71-4D1A-9ED2-563BBC69139F}" type="parTrans" cxnId="{0BA97BA8-D11F-49E2-852F-CF953D25887D}">
      <dgm:prSet/>
      <dgm:spPr/>
      <dgm:t>
        <a:bodyPr/>
        <a:lstStyle/>
        <a:p>
          <a:endParaRPr lang="en-US"/>
        </a:p>
      </dgm:t>
    </dgm:pt>
    <dgm:pt modelId="{1501E278-DA00-4957-8D6E-FA7EE1518663}" type="sibTrans" cxnId="{0BA97BA8-D11F-49E2-852F-CF953D25887D}">
      <dgm:prSet/>
      <dgm:spPr/>
      <dgm:t>
        <a:bodyPr/>
        <a:lstStyle/>
        <a:p>
          <a:endParaRPr lang="en-US"/>
        </a:p>
      </dgm:t>
    </dgm:pt>
    <dgm:pt modelId="{6C2C3150-696E-4E34-B9C3-E9E8BDCFDD2B}">
      <dgm:prSet phldrT="[Text]"/>
      <dgm:spPr>
        <a:solidFill>
          <a:schemeClr val="tx2">
            <a:lumMod val="75000"/>
          </a:schemeClr>
        </a:solidFill>
      </dgm:spPr>
      <dgm:t>
        <a:bodyPr/>
        <a:lstStyle/>
        <a:p>
          <a:r>
            <a:rPr lang="en-US" dirty="0" smtClean="0"/>
            <a:t>Explain</a:t>
          </a:r>
          <a:endParaRPr lang="en-US" dirty="0"/>
        </a:p>
      </dgm:t>
    </dgm:pt>
    <dgm:pt modelId="{8D953F23-A96C-4CCD-8CFD-99834AFB29D2}" type="parTrans" cxnId="{C557D947-2FB8-4A86-9DE6-BD74A469F91D}">
      <dgm:prSet/>
      <dgm:spPr/>
      <dgm:t>
        <a:bodyPr/>
        <a:lstStyle/>
        <a:p>
          <a:endParaRPr lang="en-US"/>
        </a:p>
      </dgm:t>
    </dgm:pt>
    <dgm:pt modelId="{261D4294-8994-427F-A127-DFA996E3EA67}" type="sibTrans" cxnId="{C557D947-2FB8-4A86-9DE6-BD74A469F91D}">
      <dgm:prSet/>
      <dgm:spPr/>
      <dgm:t>
        <a:bodyPr/>
        <a:lstStyle/>
        <a:p>
          <a:endParaRPr lang="en-US"/>
        </a:p>
      </dgm:t>
    </dgm:pt>
    <dgm:pt modelId="{C77DA59F-B55B-4C9B-A3C6-3C88A714B23C}">
      <dgm:prSet phldrT="[Text]"/>
      <dgm:spPr>
        <a:solidFill>
          <a:schemeClr val="tx2">
            <a:lumMod val="60000"/>
            <a:lumOff val="40000"/>
          </a:schemeClr>
        </a:solidFill>
      </dgm:spPr>
      <dgm:t>
        <a:bodyPr/>
        <a:lstStyle/>
        <a:p>
          <a:r>
            <a:rPr lang="en-US" dirty="0" smtClean="0"/>
            <a:t>Strategy</a:t>
          </a:r>
          <a:endParaRPr lang="en-US" dirty="0"/>
        </a:p>
      </dgm:t>
    </dgm:pt>
    <dgm:pt modelId="{D1505E99-000F-409C-A4E0-EC2616F08A69}" type="parTrans" cxnId="{19A91C9E-A0C1-4028-9458-9E7581186C9A}">
      <dgm:prSet/>
      <dgm:spPr/>
      <dgm:t>
        <a:bodyPr/>
        <a:lstStyle/>
        <a:p>
          <a:endParaRPr lang="en-US"/>
        </a:p>
      </dgm:t>
    </dgm:pt>
    <dgm:pt modelId="{7CA712F1-A1E3-423A-9DAE-F2BB9E592F11}" type="sibTrans" cxnId="{19A91C9E-A0C1-4028-9458-9E7581186C9A}">
      <dgm:prSet/>
      <dgm:spPr/>
      <dgm:t>
        <a:bodyPr/>
        <a:lstStyle/>
        <a:p>
          <a:endParaRPr lang="en-US"/>
        </a:p>
      </dgm:t>
    </dgm:pt>
    <dgm:pt modelId="{46D0257E-1356-4E71-ACFD-4B99121C7F32}">
      <dgm:prSet/>
      <dgm:spPr>
        <a:solidFill>
          <a:schemeClr val="tx2">
            <a:lumMod val="40000"/>
            <a:lumOff val="60000"/>
          </a:schemeClr>
        </a:solidFill>
      </dgm:spPr>
      <dgm:t>
        <a:bodyPr/>
        <a:lstStyle/>
        <a:p>
          <a:r>
            <a:rPr lang="en-US" dirty="0" smtClean="0"/>
            <a:t>Outcome</a:t>
          </a:r>
          <a:endParaRPr lang="en-US" dirty="0"/>
        </a:p>
      </dgm:t>
    </dgm:pt>
    <dgm:pt modelId="{A1BAE163-D397-412D-82DB-28C7C360B4C4}" type="parTrans" cxnId="{A18A949E-C77A-4282-9E34-E84F5025D508}">
      <dgm:prSet/>
      <dgm:spPr/>
      <dgm:t>
        <a:bodyPr/>
        <a:lstStyle/>
        <a:p>
          <a:endParaRPr lang="en-US"/>
        </a:p>
      </dgm:t>
    </dgm:pt>
    <dgm:pt modelId="{383E0032-45D1-4BC0-9C67-85F08D60480C}" type="sibTrans" cxnId="{A18A949E-C77A-4282-9E34-E84F5025D508}">
      <dgm:prSet/>
      <dgm:spPr/>
      <dgm:t>
        <a:bodyPr/>
        <a:lstStyle/>
        <a:p>
          <a:endParaRPr lang="en-US"/>
        </a:p>
      </dgm:t>
    </dgm:pt>
    <dgm:pt modelId="{08811BDE-3F93-4BEE-80F5-B158E73B5EE7}">
      <dgm:prSet custT="1"/>
      <dgm:spPr/>
      <dgm:t>
        <a:bodyPr/>
        <a:lstStyle/>
        <a:p>
          <a:pPr eaLnBrk="1" latinLnBrk="0"/>
          <a:r>
            <a:rPr lang="en-US" sz="2000" b="1" dirty="0" smtClean="0">
              <a:solidFill>
                <a:schemeClr val="accent1">
                  <a:lumMod val="75000"/>
                </a:schemeClr>
              </a:solidFill>
            </a:rPr>
            <a:t>We’ve noted that:</a:t>
          </a:r>
          <a:endParaRPr lang="en-US" sz="2000" b="1" dirty="0">
            <a:solidFill>
              <a:schemeClr val="accent1">
                <a:lumMod val="75000"/>
              </a:schemeClr>
            </a:solidFill>
          </a:endParaRPr>
        </a:p>
      </dgm:t>
    </dgm:pt>
    <dgm:pt modelId="{2C02FAB1-1E2E-49D2-B3C8-779A7CDF1990}" type="parTrans" cxnId="{2400B8BE-2443-450F-A3CF-8FF5AC89011C}">
      <dgm:prSet/>
      <dgm:spPr/>
      <dgm:t>
        <a:bodyPr/>
        <a:lstStyle/>
        <a:p>
          <a:endParaRPr lang="en-US"/>
        </a:p>
      </dgm:t>
    </dgm:pt>
    <dgm:pt modelId="{7322325D-BB5F-4050-818D-E4138C0B743D}" type="sibTrans" cxnId="{2400B8BE-2443-450F-A3CF-8FF5AC89011C}">
      <dgm:prSet/>
      <dgm:spPr/>
      <dgm:t>
        <a:bodyPr/>
        <a:lstStyle/>
        <a:p>
          <a:endParaRPr lang="en-US"/>
        </a:p>
      </dgm:t>
    </dgm:pt>
    <dgm:pt modelId="{2CE9C0A7-3E92-4BB7-A19C-9F647B481F60}">
      <dgm:prSet custT="1"/>
      <dgm:spPr/>
      <dgm:t>
        <a:bodyPr/>
        <a:lstStyle/>
        <a:p>
          <a:pPr eaLnBrk="1" latinLnBrk="0"/>
          <a:r>
            <a:rPr lang="en-US" sz="2000" b="1" dirty="0" smtClean="0">
              <a:solidFill>
                <a:schemeClr val="accent1">
                  <a:lumMod val="75000"/>
                </a:schemeClr>
              </a:solidFill>
            </a:rPr>
            <a:t>And we believe it is because:</a:t>
          </a:r>
          <a:endParaRPr lang="en-US" sz="2000" b="1" dirty="0">
            <a:solidFill>
              <a:schemeClr val="accent1">
                <a:lumMod val="75000"/>
              </a:schemeClr>
            </a:solidFill>
          </a:endParaRPr>
        </a:p>
      </dgm:t>
    </dgm:pt>
    <dgm:pt modelId="{5F9036FA-5734-4ABA-94EE-04A927FC3073}" type="parTrans" cxnId="{C346E4A4-177D-47E5-85AC-C73D79FDC27D}">
      <dgm:prSet/>
      <dgm:spPr/>
      <dgm:t>
        <a:bodyPr/>
        <a:lstStyle/>
        <a:p>
          <a:endParaRPr lang="en-US"/>
        </a:p>
      </dgm:t>
    </dgm:pt>
    <dgm:pt modelId="{DC5D0B19-BFA9-422E-A0E8-E5AD4AEF011C}" type="sibTrans" cxnId="{C346E4A4-177D-47E5-85AC-C73D79FDC27D}">
      <dgm:prSet/>
      <dgm:spPr/>
      <dgm:t>
        <a:bodyPr/>
        <a:lstStyle/>
        <a:p>
          <a:endParaRPr lang="en-US"/>
        </a:p>
      </dgm:t>
    </dgm:pt>
    <dgm:pt modelId="{70C06BB8-D045-4665-AF6D-B77747626C1A}">
      <dgm:prSet custT="1"/>
      <dgm:spPr/>
      <dgm:t>
        <a:bodyPr/>
        <a:lstStyle/>
        <a:p>
          <a:pPr eaLnBrk="1" latinLnBrk="0"/>
          <a:r>
            <a:rPr lang="en-US" sz="2000" b="1" dirty="0" smtClean="0">
              <a:solidFill>
                <a:schemeClr val="accent1">
                  <a:lumMod val="75000"/>
                </a:schemeClr>
              </a:solidFill>
            </a:rPr>
            <a:t>So we plan to:</a:t>
          </a:r>
          <a:endParaRPr lang="en-US" sz="2000" b="1" dirty="0">
            <a:solidFill>
              <a:schemeClr val="accent1">
                <a:lumMod val="75000"/>
              </a:schemeClr>
            </a:solidFill>
          </a:endParaRPr>
        </a:p>
      </dgm:t>
    </dgm:pt>
    <dgm:pt modelId="{7795AA9C-52DB-40A0-847F-75E0C945B2F0}" type="parTrans" cxnId="{BEC4DF39-2259-4D59-A1E7-754E5103D828}">
      <dgm:prSet/>
      <dgm:spPr/>
      <dgm:t>
        <a:bodyPr/>
        <a:lstStyle/>
        <a:p>
          <a:endParaRPr lang="en-US"/>
        </a:p>
      </dgm:t>
    </dgm:pt>
    <dgm:pt modelId="{68A31283-A009-4A11-868B-FA44E8219EF5}" type="sibTrans" cxnId="{BEC4DF39-2259-4D59-A1E7-754E5103D828}">
      <dgm:prSet/>
      <dgm:spPr/>
      <dgm:t>
        <a:bodyPr/>
        <a:lstStyle/>
        <a:p>
          <a:endParaRPr lang="en-US"/>
        </a:p>
      </dgm:t>
    </dgm:pt>
    <dgm:pt modelId="{7B689C13-9152-4883-91CC-5FA0ED912D2E}">
      <dgm:prSet custT="1"/>
      <dgm:spPr/>
      <dgm:t>
        <a:bodyPr/>
        <a:lstStyle/>
        <a:p>
          <a:pPr eaLnBrk="1" latinLnBrk="0"/>
          <a:r>
            <a:rPr lang="en-US" sz="2000" b="1" dirty="0" smtClean="0">
              <a:solidFill>
                <a:schemeClr val="accent1">
                  <a:lumMod val="75000"/>
                </a:schemeClr>
              </a:solidFill>
            </a:rPr>
            <a:t>Which will result in ENVISIONED OUTCOME:</a:t>
          </a:r>
          <a:endParaRPr lang="en-US" sz="2000" b="1" dirty="0">
            <a:solidFill>
              <a:schemeClr val="accent1">
                <a:lumMod val="75000"/>
              </a:schemeClr>
            </a:solidFill>
          </a:endParaRPr>
        </a:p>
      </dgm:t>
    </dgm:pt>
    <dgm:pt modelId="{D2010686-9789-4692-81D0-B33AA583E81E}" type="parTrans" cxnId="{44A7C333-DA5E-44D2-842A-3397B7BAF823}">
      <dgm:prSet/>
      <dgm:spPr/>
      <dgm:t>
        <a:bodyPr/>
        <a:lstStyle/>
        <a:p>
          <a:endParaRPr lang="en-US"/>
        </a:p>
      </dgm:t>
    </dgm:pt>
    <dgm:pt modelId="{619ED91A-3AA6-49F0-9E5F-98042482B98E}" type="sibTrans" cxnId="{44A7C333-DA5E-44D2-842A-3397B7BAF823}">
      <dgm:prSet/>
      <dgm:spPr/>
      <dgm:t>
        <a:bodyPr/>
        <a:lstStyle/>
        <a:p>
          <a:endParaRPr lang="en-US"/>
        </a:p>
      </dgm:t>
    </dgm:pt>
    <dgm:pt modelId="{B4F13C2E-5949-4A5C-A079-49A1AAFB37F5}">
      <dgm:prSet custT="1"/>
      <dgm:spPr/>
      <dgm:t>
        <a:bodyPr/>
        <a:lstStyle/>
        <a:p>
          <a:pPr eaLnBrk="1" latinLnBrk="0"/>
          <a:r>
            <a:rPr lang="en-US" sz="1800" dirty="0" smtClean="0"/>
            <a:t>Consider internal (practice/policy) and external (partners/services)</a:t>
          </a:r>
          <a:endParaRPr lang="en-US" sz="1800" dirty="0"/>
        </a:p>
      </dgm:t>
    </dgm:pt>
    <dgm:pt modelId="{ED5D1B41-49B4-4455-AEDB-B5003F5CE7E0}" type="parTrans" cxnId="{D43A7986-5698-478F-82BB-88F75A9653EC}">
      <dgm:prSet/>
      <dgm:spPr/>
      <dgm:t>
        <a:bodyPr/>
        <a:lstStyle/>
        <a:p>
          <a:endParaRPr lang="en-US"/>
        </a:p>
      </dgm:t>
    </dgm:pt>
    <dgm:pt modelId="{D5FD3FF9-FE2B-4B16-9256-CC75BEFD5DD2}" type="sibTrans" cxnId="{D43A7986-5698-478F-82BB-88F75A9653EC}">
      <dgm:prSet/>
      <dgm:spPr/>
      <dgm:t>
        <a:bodyPr/>
        <a:lstStyle/>
        <a:p>
          <a:endParaRPr lang="en-US"/>
        </a:p>
      </dgm:t>
    </dgm:pt>
    <dgm:pt modelId="{3AEE1ED5-63A6-47EC-9586-F595566F404C}">
      <dgm:prSet custT="1"/>
      <dgm:spPr/>
      <dgm:t>
        <a:bodyPr/>
        <a:lstStyle/>
        <a:p>
          <a:pPr eaLnBrk="1" latinLnBrk="0"/>
          <a:r>
            <a:rPr lang="en-US" sz="1800" dirty="0" smtClean="0"/>
            <a:t>Review key outcome measures – look for variation in subgroups</a:t>
          </a:r>
          <a:endParaRPr lang="en-US" sz="1800" dirty="0"/>
        </a:p>
      </dgm:t>
    </dgm:pt>
    <dgm:pt modelId="{971B413B-57F3-48C4-BAEC-7E57A6841AEC}" type="parTrans" cxnId="{A9575B14-DD62-488F-A47D-D90D580EC523}">
      <dgm:prSet/>
      <dgm:spPr/>
      <dgm:t>
        <a:bodyPr/>
        <a:lstStyle/>
        <a:p>
          <a:endParaRPr lang="en-US"/>
        </a:p>
      </dgm:t>
    </dgm:pt>
    <dgm:pt modelId="{61E0E13A-EA28-4ED5-B617-05215E94C994}" type="sibTrans" cxnId="{A9575B14-DD62-488F-A47D-D90D580EC523}">
      <dgm:prSet/>
      <dgm:spPr/>
      <dgm:t>
        <a:bodyPr/>
        <a:lstStyle/>
        <a:p>
          <a:endParaRPr lang="en-US"/>
        </a:p>
      </dgm:t>
    </dgm:pt>
    <dgm:pt modelId="{62BFA1B1-CE82-4806-AA0E-BB62DE5501C3}">
      <dgm:prSet custT="1"/>
      <dgm:spPr/>
      <dgm:t>
        <a:bodyPr/>
        <a:lstStyle/>
        <a:p>
          <a:pPr eaLnBrk="1" latinLnBrk="0"/>
          <a:r>
            <a:rPr lang="en-US" sz="1800" dirty="0" smtClean="0"/>
            <a:t> </a:t>
          </a:r>
          <a:r>
            <a:rPr lang="en-US" sz="1800" dirty="0" smtClean="0">
              <a:latin typeface="Calibri" pitchFamily="34" charset="0"/>
            </a:rPr>
            <a:t>Short term/intermediate AND long term outcomes</a:t>
          </a:r>
          <a:endParaRPr lang="en-US" sz="1800" dirty="0"/>
        </a:p>
      </dgm:t>
    </dgm:pt>
    <dgm:pt modelId="{98EA0372-3D2B-45B3-BC8C-1D303CD89FFB}" type="parTrans" cxnId="{2B2E03A2-4489-4A23-9CB7-CE51E4C33F31}">
      <dgm:prSet/>
      <dgm:spPr/>
      <dgm:t>
        <a:bodyPr/>
        <a:lstStyle/>
        <a:p>
          <a:endParaRPr lang="en-US"/>
        </a:p>
      </dgm:t>
    </dgm:pt>
    <dgm:pt modelId="{E5D93C43-359C-4C78-91E5-17C945062B19}" type="sibTrans" cxnId="{2B2E03A2-4489-4A23-9CB7-CE51E4C33F31}">
      <dgm:prSet/>
      <dgm:spPr/>
      <dgm:t>
        <a:bodyPr/>
        <a:lstStyle/>
        <a:p>
          <a:endParaRPr lang="en-US"/>
        </a:p>
      </dgm:t>
    </dgm:pt>
    <dgm:pt modelId="{2796DB65-D19C-4130-B2C5-DD8AD82B24DA}">
      <dgm:prSet custT="1"/>
      <dgm:spPr/>
      <dgm:t>
        <a:bodyPr/>
        <a:lstStyle/>
        <a:p>
          <a:pPr eaLnBrk="1" latinLnBrk="0"/>
          <a:r>
            <a:rPr lang="en-US" sz="1800" dirty="0" smtClean="0"/>
            <a:t>What can you do? How will you know you did it?</a:t>
          </a:r>
          <a:endParaRPr lang="en-US" sz="1800" dirty="0"/>
        </a:p>
      </dgm:t>
    </dgm:pt>
    <dgm:pt modelId="{962B1B4E-62EE-43E9-918F-17FD00845450}" type="sibTrans" cxnId="{45B16610-BDE4-4408-B5B3-AEC0430C3260}">
      <dgm:prSet/>
      <dgm:spPr/>
      <dgm:t>
        <a:bodyPr/>
        <a:lstStyle/>
        <a:p>
          <a:endParaRPr lang="en-US"/>
        </a:p>
      </dgm:t>
    </dgm:pt>
    <dgm:pt modelId="{8E349114-59DD-4A21-94A4-299ECE2C0314}" type="parTrans" cxnId="{45B16610-BDE4-4408-B5B3-AEC0430C3260}">
      <dgm:prSet/>
      <dgm:spPr/>
      <dgm:t>
        <a:bodyPr/>
        <a:lstStyle/>
        <a:p>
          <a:endParaRPr lang="en-US"/>
        </a:p>
      </dgm:t>
    </dgm:pt>
    <dgm:pt modelId="{E48D6DB8-62C5-4D68-9267-3AE44370D1D8}">
      <dgm:prSet custT="1"/>
      <dgm:spPr/>
      <dgm:t>
        <a:bodyPr/>
        <a:lstStyle/>
        <a:p>
          <a:pPr eaLnBrk="1" latinLnBrk="0"/>
          <a:r>
            <a:rPr lang="en-US" sz="1800" dirty="0" smtClean="0"/>
            <a:t>Use multiple sources of data</a:t>
          </a:r>
          <a:endParaRPr lang="en-US" sz="1800" dirty="0"/>
        </a:p>
      </dgm:t>
    </dgm:pt>
    <dgm:pt modelId="{05CF139B-F978-4A29-84FB-A1F2E97EDA94}" type="parTrans" cxnId="{5D9082BD-72EB-44B4-AD50-4AC326C61618}">
      <dgm:prSet/>
      <dgm:spPr/>
    </dgm:pt>
    <dgm:pt modelId="{3CEFD89A-A5F4-4BAD-8B1D-10AA8FA729EA}" type="sibTrans" cxnId="{5D9082BD-72EB-44B4-AD50-4AC326C61618}">
      <dgm:prSet/>
      <dgm:spPr/>
    </dgm:pt>
    <dgm:pt modelId="{FFDBC685-F325-481E-B30E-FD0252D87861}" type="pres">
      <dgm:prSet presAssocID="{ECE276E1-021E-4CE0-80A9-ADC11A6D4D99}" presName="linearFlow" presStyleCnt="0">
        <dgm:presLayoutVars>
          <dgm:dir/>
          <dgm:animLvl val="lvl"/>
          <dgm:resizeHandles val="exact"/>
        </dgm:presLayoutVars>
      </dgm:prSet>
      <dgm:spPr/>
    </dgm:pt>
    <dgm:pt modelId="{1C3237A0-8931-495B-A743-EF24FCD737F4}" type="pres">
      <dgm:prSet presAssocID="{1321DAE9-6054-4203-B166-B15C95682D73}" presName="composite" presStyleCnt="0"/>
      <dgm:spPr/>
    </dgm:pt>
    <dgm:pt modelId="{9E9E4B1E-D661-490B-9553-2E731C069FDF}" type="pres">
      <dgm:prSet presAssocID="{1321DAE9-6054-4203-B166-B15C95682D73}" presName="parentText" presStyleLbl="alignNode1" presStyleIdx="0" presStyleCnt="4">
        <dgm:presLayoutVars>
          <dgm:chMax val="1"/>
          <dgm:bulletEnabled val="1"/>
        </dgm:presLayoutVars>
      </dgm:prSet>
      <dgm:spPr/>
      <dgm:t>
        <a:bodyPr/>
        <a:lstStyle/>
        <a:p>
          <a:endParaRPr lang="en-US"/>
        </a:p>
      </dgm:t>
    </dgm:pt>
    <dgm:pt modelId="{F2339E8B-7741-4D47-9C14-7F1288C0BC8F}" type="pres">
      <dgm:prSet presAssocID="{1321DAE9-6054-4203-B166-B15C95682D73}" presName="descendantText" presStyleLbl="alignAcc1" presStyleIdx="0" presStyleCnt="4">
        <dgm:presLayoutVars>
          <dgm:bulletEnabled val="1"/>
        </dgm:presLayoutVars>
      </dgm:prSet>
      <dgm:spPr/>
      <dgm:t>
        <a:bodyPr/>
        <a:lstStyle/>
        <a:p>
          <a:endParaRPr lang="en-US"/>
        </a:p>
      </dgm:t>
    </dgm:pt>
    <dgm:pt modelId="{E719C1B0-FD0B-4E1B-B20A-E28BE5433726}" type="pres">
      <dgm:prSet presAssocID="{1501E278-DA00-4957-8D6E-FA7EE1518663}" presName="sp" presStyleCnt="0"/>
      <dgm:spPr/>
    </dgm:pt>
    <dgm:pt modelId="{BB2407A0-385C-4C72-93DF-17D72C0098A0}" type="pres">
      <dgm:prSet presAssocID="{6C2C3150-696E-4E34-B9C3-E9E8BDCFDD2B}" presName="composite" presStyleCnt="0"/>
      <dgm:spPr/>
    </dgm:pt>
    <dgm:pt modelId="{4C4985B5-0263-4F9A-8CB4-7342CB4D4AAA}" type="pres">
      <dgm:prSet presAssocID="{6C2C3150-696E-4E34-B9C3-E9E8BDCFDD2B}" presName="parentText" presStyleLbl="alignNode1" presStyleIdx="1" presStyleCnt="4">
        <dgm:presLayoutVars>
          <dgm:chMax val="1"/>
          <dgm:bulletEnabled val="1"/>
        </dgm:presLayoutVars>
      </dgm:prSet>
      <dgm:spPr/>
      <dgm:t>
        <a:bodyPr/>
        <a:lstStyle/>
        <a:p>
          <a:endParaRPr lang="en-US"/>
        </a:p>
      </dgm:t>
    </dgm:pt>
    <dgm:pt modelId="{7EC0932A-58E8-48A3-B2BC-EE1DE750411F}" type="pres">
      <dgm:prSet presAssocID="{6C2C3150-696E-4E34-B9C3-E9E8BDCFDD2B}" presName="descendantText" presStyleLbl="alignAcc1" presStyleIdx="1" presStyleCnt="4">
        <dgm:presLayoutVars>
          <dgm:bulletEnabled val="1"/>
        </dgm:presLayoutVars>
      </dgm:prSet>
      <dgm:spPr/>
      <dgm:t>
        <a:bodyPr/>
        <a:lstStyle/>
        <a:p>
          <a:endParaRPr lang="en-US"/>
        </a:p>
      </dgm:t>
    </dgm:pt>
    <dgm:pt modelId="{B53237FD-C2EF-4E60-BD87-A9BFABC8C5A8}" type="pres">
      <dgm:prSet presAssocID="{261D4294-8994-427F-A127-DFA996E3EA67}" presName="sp" presStyleCnt="0"/>
      <dgm:spPr/>
    </dgm:pt>
    <dgm:pt modelId="{8312CCCB-F71E-4473-AE81-FB533AF1211D}" type="pres">
      <dgm:prSet presAssocID="{C77DA59F-B55B-4C9B-A3C6-3C88A714B23C}" presName="composite" presStyleCnt="0"/>
      <dgm:spPr/>
    </dgm:pt>
    <dgm:pt modelId="{D48310C6-5A4F-4F9E-8858-1F4000083014}" type="pres">
      <dgm:prSet presAssocID="{C77DA59F-B55B-4C9B-A3C6-3C88A714B23C}" presName="parentText" presStyleLbl="alignNode1" presStyleIdx="2" presStyleCnt="4">
        <dgm:presLayoutVars>
          <dgm:chMax val="1"/>
          <dgm:bulletEnabled val="1"/>
        </dgm:presLayoutVars>
      </dgm:prSet>
      <dgm:spPr/>
      <dgm:t>
        <a:bodyPr/>
        <a:lstStyle/>
        <a:p>
          <a:endParaRPr lang="en-US"/>
        </a:p>
      </dgm:t>
    </dgm:pt>
    <dgm:pt modelId="{38D5ED6B-3512-45B1-AC09-82F2E85AE67C}" type="pres">
      <dgm:prSet presAssocID="{C77DA59F-B55B-4C9B-A3C6-3C88A714B23C}" presName="descendantText" presStyleLbl="alignAcc1" presStyleIdx="2" presStyleCnt="4">
        <dgm:presLayoutVars>
          <dgm:bulletEnabled val="1"/>
        </dgm:presLayoutVars>
      </dgm:prSet>
      <dgm:spPr/>
      <dgm:t>
        <a:bodyPr/>
        <a:lstStyle/>
        <a:p>
          <a:endParaRPr lang="en-US"/>
        </a:p>
      </dgm:t>
    </dgm:pt>
    <dgm:pt modelId="{F204DE45-312B-4F57-B6BE-CD00934C9C36}" type="pres">
      <dgm:prSet presAssocID="{7CA712F1-A1E3-423A-9DAE-F2BB9E592F11}" presName="sp" presStyleCnt="0"/>
      <dgm:spPr/>
    </dgm:pt>
    <dgm:pt modelId="{E8998AC8-F5E1-4350-B49C-FB58C8DD81E7}" type="pres">
      <dgm:prSet presAssocID="{46D0257E-1356-4E71-ACFD-4B99121C7F32}" presName="composite" presStyleCnt="0"/>
      <dgm:spPr/>
    </dgm:pt>
    <dgm:pt modelId="{26C24D1E-07F5-4A97-BC22-B0ABD1FC3F51}" type="pres">
      <dgm:prSet presAssocID="{46D0257E-1356-4E71-ACFD-4B99121C7F32}" presName="parentText" presStyleLbl="alignNode1" presStyleIdx="3" presStyleCnt="4">
        <dgm:presLayoutVars>
          <dgm:chMax val="1"/>
          <dgm:bulletEnabled val="1"/>
        </dgm:presLayoutVars>
      </dgm:prSet>
      <dgm:spPr/>
      <dgm:t>
        <a:bodyPr/>
        <a:lstStyle/>
        <a:p>
          <a:endParaRPr lang="en-US"/>
        </a:p>
      </dgm:t>
    </dgm:pt>
    <dgm:pt modelId="{258B2AD1-EA00-4B41-B34C-40D13F5406A6}" type="pres">
      <dgm:prSet presAssocID="{46D0257E-1356-4E71-ACFD-4B99121C7F32}" presName="descendantText" presStyleLbl="alignAcc1" presStyleIdx="3" presStyleCnt="4" custScaleY="119915">
        <dgm:presLayoutVars>
          <dgm:bulletEnabled val="1"/>
        </dgm:presLayoutVars>
      </dgm:prSet>
      <dgm:spPr/>
      <dgm:t>
        <a:bodyPr/>
        <a:lstStyle/>
        <a:p>
          <a:endParaRPr lang="en-US"/>
        </a:p>
      </dgm:t>
    </dgm:pt>
  </dgm:ptLst>
  <dgm:cxnLst>
    <dgm:cxn modelId="{C557D947-2FB8-4A86-9DE6-BD74A469F91D}" srcId="{ECE276E1-021E-4CE0-80A9-ADC11A6D4D99}" destId="{6C2C3150-696E-4E34-B9C3-E9E8BDCFDD2B}" srcOrd="1" destOrd="0" parTransId="{8D953F23-A96C-4CCD-8CFD-99834AFB29D2}" sibTransId="{261D4294-8994-427F-A127-DFA996E3EA67}"/>
    <dgm:cxn modelId="{45CD54DE-5667-4407-A7EB-16098006E888}" type="presOf" srcId="{E48D6DB8-62C5-4D68-9267-3AE44370D1D8}" destId="{7EC0932A-58E8-48A3-B2BC-EE1DE750411F}" srcOrd="0" destOrd="2" presId="urn:microsoft.com/office/officeart/2005/8/layout/chevron2"/>
    <dgm:cxn modelId="{7910D8C1-5B9E-41DD-81EC-7A2FCF062CAD}" type="presOf" srcId="{08811BDE-3F93-4BEE-80F5-B158E73B5EE7}" destId="{F2339E8B-7741-4D47-9C14-7F1288C0BC8F}" srcOrd="0" destOrd="0" presId="urn:microsoft.com/office/officeart/2005/8/layout/chevron2"/>
    <dgm:cxn modelId="{A9575B14-DD62-488F-A47D-D90D580EC523}" srcId="{1321DAE9-6054-4203-B166-B15C95682D73}" destId="{3AEE1ED5-63A6-47EC-9586-F595566F404C}" srcOrd="1" destOrd="0" parTransId="{971B413B-57F3-48C4-BAEC-7E57A6841AEC}" sibTransId="{61E0E13A-EA28-4ED5-B617-05215E94C994}"/>
    <dgm:cxn modelId="{2B2E03A2-4489-4A23-9CB7-CE51E4C33F31}" srcId="{46D0257E-1356-4E71-ACFD-4B99121C7F32}" destId="{62BFA1B1-CE82-4806-AA0E-BB62DE5501C3}" srcOrd="1" destOrd="0" parTransId="{98EA0372-3D2B-45B3-BC8C-1D303CD89FFB}" sibTransId="{E5D93C43-359C-4C78-91E5-17C945062B19}"/>
    <dgm:cxn modelId="{A18A949E-C77A-4282-9E34-E84F5025D508}" srcId="{ECE276E1-021E-4CE0-80A9-ADC11A6D4D99}" destId="{46D0257E-1356-4E71-ACFD-4B99121C7F32}" srcOrd="3" destOrd="0" parTransId="{A1BAE163-D397-412D-82DB-28C7C360B4C4}" sibTransId="{383E0032-45D1-4BC0-9C67-85F08D60480C}"/>
    <dgm:cxn modelId="{7EB4B813-62A9-4F97-90BC-62F0B39F0BC4}" type="presOf" srcId="{2CE9C0A7-3E92-4BB7-A19C-9F647B481F60}" destId="{7EC0932A-58E8-48A3-B2BC-EE1DE750411F}" srcOrd="0" destOrd="0" presId="urn:microsoft.com/office/officeart/2005/8/layout/chevron2"/>
    <dgm:cxn modelId="{30A9BC06-CE5D-4934-A589-E38F9847794C}" type="presOf" srcId="{46D0257E-1356-4E71-ACFD-4B99121C7F32}" destId="{26C24D1E-07F5-4A97-BC22-B0ABD1FC3F51}" srcOrd="0" destOrd="0" presId="urn:microsoft.com/office/officeart/2005/8/layout/chevron2"/>
    <dgm:cxn modelId="{8F1C8727-5E75-4131-83BD-83BF53EF464E}" type="presOf" srcId="{70C06BB8-D045-4665-AF6D-B77747626C1A}" destId="{38D5ED6B-3512-45B1-AC09-82F2E85AE67C}" srcOrd="0" destOrd="0" presId="urn:microsoft.com/office/officeart/2005/8/layout/chevron2"/>
    <dgm:cxn modelId="{4BDF9DB5-BDB6-4D34-8297-1D893CA4A48D}" type="presOf" srcId="{C77DA59F-B55B-4C9B-A3C6-3C88A714B23C}" destId="{D48310C6-5A4F-4F9E-8858-1F4000083014}" srcOrd="0" destOrd="0" presId="urn:microsoft.com/office/officeart/2005/8/layout/chevron2"/>
    <dgm:cxn modelId="{BEC4DF39-2259-4D59-A1E7-754E5103D828}" srcId="{C77DA59F-B55B-4C9B-A3C6-3C88A714B23C}" destId="{70C06BB8-D045-4665-AF6D-B77747626C1A}" srcOrd="0" destOrd="0" parTransId="{7795AA9C-52DB-40A0-847F-75E0C945B2F0}" sibTransId="{68A31283-A009-4A11-868B-FA44E8219EF5}"/>
    <dgm:cxn modelId="{44A7C333-DA5E-44D2-842A-3397B7BAF823}" srcId="{46D0257E-1356-4E71-ACFD-4B99121C7F32}" destId="{7B689C13-9152-4883-91CC-5FA0ED912D2E}" srcOrd="0" destOrd="0" parTransId="{D2010686-9789-4692-81D0-B33AA583E81E}" sibTransId="{619ED91A-3AA6-49F0-9E5F-98042482B98E}"/>
    <dgm:cxn modelId="{617F14C1-DC1F-4441-8763-C4F7C2B2B056}" type="presOf" srcId="{7B689C13-9152-4883-91CC-5FA0ED912D2E}" destId="{258B2AD1-EA00-4B41-B34C-40D13F5406A6}" srcOrd="0" destOrd="0" presId="urn:microsoft.com/office/officeart/2005/8/layout/chevron2"/>
    <dgm:cxn modelId="{A3EFDF51-49D8-4B32-9B0A-18A314C3E6E6}" type="presOf" srcId="{3AEE1ED5-63A6-47EC-9586-F595566F404C}" destId="{F2339E8B-7741-4D47-9C14-7F1288C0BC8F}" srcOrd="0" destOrd="1" presId="urn:microsoft.com/office/officeart/2005/8/layout/chevron2"/>
    <dgm:cxn modelId="{5D9082BD-72EB-44B4-AD50-4AC326C61618}" srcId="{6C2C3150-696E-4E34-B9C3-E9E8BDCFDD2B}" destId="{E48D6DB8-62C5-4D68-9267-3AE44370D1D8}" srcOrd="2" destOrd="0" parTransId="{05CF139B-F978-4A29-84FB-A1F2E97EDA94}" sibTransId="{3CEFD89A-A5F4-4BAD-8B1D-10AA8FA729EA}"/>
    <dgm:cxn modelId="{2400B8BE-2443-450F-A3CF-8FF5AC89011C}" srcId="{1321DAE9-6054-4203-B166-B15C95682D73}" destId="{08811BDE-3F93-4BEE-80F5-B158E73B5EE7}" srcOrd="0" destOrd="0" parTransId="{2C02FAB1-1E2E-49D2-B3C8-779A7CDF1990}" sibTransId="{7322325D-BB5F-4050-818D-E4138C0B743D}"/>
    <dgm:cxn modelId="{8876E305-39DB-47F4-90DB-43FCFDAA3403}" type="presOf" srcId="{ECE276E1-021E-4CE0-80A9-ADC11A6D4D99}" destId="{FFDBC685-F325-481E-B30E-FD0252D87861}" srcOrd="0" destOrd="0" presId="urn:microsoft.com/office/officeart/2005/8/layout/chevron2"/>
    <dgm:cxn modelId="{C346E4A4-177D-47E5-85AC-C73D79FDC27D}" srcId="{6C2C3150-696E-4E34-B9C3-E9E8BDCFDD2B}" destId="{2CE9C0A7-3E92-4BB7-A19C-9F647B481F60}" srcOrd="0" destOrd="0" parTransId="{5F9036FA-5734-4ABA-94EE-04A927FC3073}" sibTransId="{DC5D0B19-BFA9-422E-A0E8-E5AD4AEF011C}"/>
    <dgm:cxn modelId="{19A91C9E-A0C1-4028-9458-9E7581186C9A}" srcId="{ECE276E1-021E-4CE0-80A9-ADC11A6D4D99}" destId="{C77DA59F-B55B-4C9B-A3C6-3C88A714B23C}" srcOrd="2" destOrd="0" parTransId="{D1505E99-000F-409C-A4E0-EC2616F08A69}" sibTransId="{7CA712F1-A1E3-423A-9DAE-F2BB9E592F11}"/>
    <dgm:cxn modelId="{1BE91933-2583-4393-B451-0E298B6C3283}" type="presOf" srcId="{6C2C3150-696E-4E34-B9C3-E9E8BDCFDD2B}" destId="{4C4985B5-0263-4F9A-8CB4-7342CB4D4AAA}" srcOrd="0" destOrd="0" presId="urn:microsoft.com/office/officeart/2005/8/layout/chevron2"/>
    <dgm:cxn modelId="{D43A7986-5698-478F-82BB-88F75A9653EC}" srcId="{6C2C3150-696E-4E34-B9C3-E9E8BDCFDD2B}" destId="{B4F13C2E-5949-4A5C-A079-49A1AAFB37F5}" srcOrd="1" destOrd="0" parTransId="{ED5D1B41-49B4-4455-AEDB-B5003F5CE7E0}" sibTransId="{D5FD3FF9-FE2B-4B16-9256-CC75BEFD5DD2}"/>
    <dgm:cxn modelId="{E75C0057-8189-4DCB-A363-077A3B9753CF}" type="presOf" srcId="{B4F13C2E-5949-4A5C-A079-49A1AAFB37F5}" destId="{7EC0932A-58E8-48A3-B2BC-EE1DE750411F}" srcOrd="0" destOrd="1" presId="urn:microsoft.com/office/officeart/2005/8/layout/chevron2"/>
    <dgm:cxn modelId="{1E246F71-6B1F-4D14-AABC-E6D055E02639}" type="presOf" srcId="{1321DAE9-6054-4203-B166-B15C95682D73}" destId="{9E9E4B1E-D661-490B-9553-2E731C069FDF}" srcOrd="0" destOrd="0" presId="urn:microsoft.com/office/officeart/2005/8/layout/chevron2"/>
    <dgm:cxn modelId="{45B16610-BDE4-4408-B5B3-AEC0430C3260}" srcId="{C77DA59F-B55B-4C9B-A3C6-3C88A714B23C}" destId="{2796DB65-D19C-4130-B2C5-DD8AD82B24DA}" srcOrd="1" destOrd="0" parTransId="{8E349114-59DD-4A21-94A4-299ECE2C0314}" sibTransId="{962B1B4E-62EE-43E9-918F-17FD00845450}"/>
    <dgm:cxn modelId="{08698FA2-0D03-4AFE-B97A-063CE718BFFA}" type="presOf" srcId="{2796DB65-D19C-4130-B2C5-DD8AD82B24DA}" destId="{38D5ED6B-3512-45B1-AC09-82F2E85AE67C}" srcOrd="0" destOrd="1" presId="urn:microsoft.com/office/officeart/2005/8/layout/chevron2"/>
    <dgm:cxn modelId="{48141C13-A3C7-4066-BAD3-A6FE63B241A7}" type="presOf" srcId="{62BFA1B1-CE82-4806-AA0E-BB62DE5501C3}" destId="{258B2AD1-EA00-4B41-B34C-40D13F5406A6}" srcOrd="0" destOrd="1" presId="urn:microsoft.com/office/officeart/2005/8/layout/chevron2"/>
    <dgm:cxn modelId="{0BA97BA8-D11F-49E2-852F-CF953D25887D}" srcId="{ECE276E1-021E-4CE0-80A9-ADC11A6D4D99}" destId="{1321DAE9-6054-4203-B166-B15C95682D73}" srcOrd="0" destOrd="0" parTransId="{19D4184F-3B71-4D1A-9ED2-563BBC69139F}" sibTransId="{1501E278-DA00-4957-8D6E-FA7EE1518663}"/>
    <dgm:cxn modelId="{5B90FAB3-157E-4CE7-99D1-E705A09F1D82}" type="presParOf" srcId="{FFDBC685-F325-481E-B30E-FD0252D87861}" destId="{1C3237A0-8931-495B-A743-EF24FCD737F4}" srcOrd="0" destOrd="0" presId="urn:microsoft.com/office/officeart/2005/8/layout/chevron2"/>
    <dgm:cxn modelId="{68A200DF-CF26-4D44-8E70-2A2C7AE89637}" type="presParOf" srcId="{1C3237A0-8931-495B-A743-EF24FCD737F4}" destId="{9E9E4B1E-D661-490B-9553-2E731C069FDF}" srcOrd="0" destOrd="0" presId="urn:microsoft.com/office/officeart/2005/8/layout/chevron2"/>
    <dgm:cxn modelId="{55E61C23-08F1-4A3B-8C55-577A7AC5139F}" type="presParOf" srcId="{1C3237A0-8931-495B-A743-EF24FCD737F4}" destId="{F2339E8B-7741-4D47-9C14-7F1288C0BC8F}" srcOrd="1" destOrd="0" presId="urn:microsoft.com/office/officeart/2005/8/layout/chevron2"/>
    <dgm:cxn modelId="{E04DB333-DB7F-46D4-9D67-6E2B7A4CC1EF}" type="presParOf" srcId="{FFDBC685-F325-481E-B30E-FD0252D87861}" destId="{E719C1B0-FD0B-4E1B-B20A-E28BE5433726}" srcOrd="1" destOrd="0" presId="urn:microsoft.com/office/officeart/2005/8/layout/chevron2"/>
    <dgm:cxn modelId="{D95275F0-0CC1-42D9-BB65-76D535D646BD}" type="presParOf" srcId="{FFDBC685-F325-481E-B30E-FD0252D87861}" destId="{BB2407A0-385C-4C72-93DF-17D72C0098A0}" srcOrd="2" destOrd="0" presId="urn:microsoft.com/office/officeart/2005/8/layout/chevron2"/>
    <dgm:cxn modelId="{E5E06736-24D9-486D-BD77-AB6895624EDA}" type="presParOf" srcId="{BB2407A0-385C-4C72-93DF-17D72C0098A0}" destId="{4C4985B5-0263-4F9A-8CB4-7342CB4D4AAA}" srcOrd="0" destOrd="0" presId="urn:microsoft.com/office/officeart/2005/8/layout/chevron2"/>
    <dgm:cxn modelId="{7F47844A-8AAA-4D1E-90B4-14786C831567}" type="presParOf" srcId="{BB2407A0-385C-4C72-93DF-17D72C0098A0}" destId="{7EC0932A-58E8-48A3-B2BC-EE1DE750411F}" srcOrd="1" destOrd="0" presId="urn:microsoft.com/office/officeart/2005/8/layout/chevron2"/>
    <dgm:cxn modelId="{AD13F4BF-8C73-45FD-9BFF-3D89B862A3FD}" type="presParOf" srcId="{FFDBC685-F325-481E-B30E-FD0252D87861}" destId="{B53237FD-C2EF-4E60-BD87-A9BFABC8C5A8}" srcOrd="3" destOrd="0" presId="urn:microsoft.com/office/officeart/2005/8/layout/chevron2"/>
    <dgm:cxn modelId="{F1B412A4-6733-4DA7-B533-1AA8C97246BA}" type="presParOf" srcId="{FFDBC685-F325-481E-B30E-FD0252D87861}" destId="{8312CCCB-F71E-4473-AE81-FB533AF1211D}" srcOrd="4" destOrd="0" presId="urn:microsoft.com/office/officeart/2005/8/layout/chevron2"/>
    <dgm:cxn modelId="{AC150216-DA5F-48CC-AD16-25698E6F56B1}" type="presParOf" srcId="{8312CCCB-F71E-4473-AE81-FB533AF1211D}" destId="{D48310C6-5A4F-4F9E-8858-1F4000083014}" srcOrd="0" destOrd="0" presId="urn:microsoft.com/office/officeart/2005/8/layout/chevron2"/>
    <dgm:cxn modelId="{07C63B9C-3425-4210-9900-CED731794830}" type="presParOf" srcId="{8312CCCB-F71E-4473-AE81-FB533AF1211D}" destId="{38D5ED6B-3512-45B1-AC09-82F2E85AE67C}" srcOrd="1" destOrd="0" presId="urn:microsoft.com/office/officeart/2005/8/layout/chevron2"/>
    <dgm:cxn modelId="{595D55E0-9ED4-46FE-A688-DD1CD8F7E2A8}" type="presParOf" srcId="{FFDBC685-F325-481E-B30E-FD0252D87861}" destId="{F204DE45-312B-4F57-B6BE-CD00934C9C36}" srcOrd="5" destOrd="0" presId="urn:microsoft.com/office/officeart/2005/8/layout/chevron2"/>
    <dgm:cxn modelId="{CBDBA025-8A28-4300-A8C7-B2EFE786C88B}" type="presParOf" srcId="{FFDBC685-F325-481E-B30E-FD0252D87861}" destId="{E8998AC8-F5E1-4350-B49C-FB58C8DD81E7}" srcOrd="6" destOrd="0" presId="urn:microsoft.com/office/officeart/2005/8/layout/chevron2"/>
    <dgm:cxn modelId="{C568D9E6-4961-42F6-925A-B5E6BCAD50FE}" type="presParOf" srcId="{E8998AC8-F5E1-4350-B49C-FB58C8DD81E7}" destId="{26C24D1E-07F5-4A97-BC22-B0ABD1FC3F51}" srcOrd="0" destOrd="0" presId="urn:microsoft.com/office/officeart/2005/8/layout/chevron2"/>
    <dgm:cxn modelId="{A923C7ED-AE26-42B7-8769-576C2B955433}" type="presParOf" srcId="{E8998AC8-F5E1-4350-B49C-FB58C8DD81E7}" destId="{258B2AD1-EA00-4B41-B34C-40D13F5406A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697D7-DEB8-4914-97AD-C13C448E22CC}">
      <dsp:nvSpPr>
        <dsp:cNvPr id="0" name=""/>
        <dsp:cNvSpPr/>
      </dsp:nvSpPr>
      <dsp:spPr>
        <a:xfrm>
          <a:off x="1759609" y="1917163"/>
          <a:ext cx="1459180" cy="1459180"/>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a:off x="1973301" y="2130855"/>
        <a:ext cx="1031796" cy="1031796"/>
      </dsp:txXfrm>
    </dsp:sp>
    <dsp:sp modelId="{17395268-8E34-4408-AE8A-EA477A3C1869}">
      <dsp:nvSpPr>
        <dsp:cNvPr id="0" name=""/>
        <dsp:cNvSpPr/>
      </dsp:nvSpPr>
      <dsp:spPr>
        <a:xfrm rot="16200000">
          <a:off x="2268682" y="1670266"/>
          <a:ext cx="441035" cy="52758"/>
        </a:xfrm>
        <a:custGeom>
          <a:avLst/>
          <a:gdLst/>
          <a:ahLst/>
          <a:cxnLst/>
          <a:rect l="0" t="0" r="0" b="0"/>
          <a:pathLst>
            <a:path>
              <a:moveTo>
                <a:pt x="0" y="26379"/>
              </a:moveTo>
              <a:lnTo>
                <a:pt x="441035" y="263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78174" y="1685620"/>
        <a:ext cx="22051" cy="22051"/>
      </dsp:txXfrm>
    </dsp:sp>
    <dsp:sp modelId="{554CB8C4-95DA-4914-BF82-D787E709868C}">
      <dsp:nvSpPr>
        <dsp:cNvPr id="0" name=""/>
        <dsp:cNvSpPr/>
      </dsp:nvSpPr>
      <dsp:spPr>
        <a:xfrm>
          <a:off x="1759609" y="16947"/>
          <a:ext cx="1459180" cy="14591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kern="1200" cap="none" normalizeH="0" baseline="0" dirty="0" smtClean="0">
              <a:ln>
                <a:noFill/>
              </a:ln>
              <a:solidFill>
                <a:schemeClr val="tx1"/>
              </a:solidFill>
              <a:effectLst/>
              <a:cs typeface="Arial" charset="0"/>
            </a:rPr>
            <a:t>entry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kern="1200" cap="none" normalizeH="0" baseline="0" dirty="0" smtClean="0">
              <a:ln>
                <a:noFill/>
              </a:ln>
              <a:solidFill>
                <a:schemeClr val="tx1"/>
              </a:solidFill>
              <a:effectLst/>
              <a:cs typeface="Arial" charset="0"/>
            </a:rPr>
            <a:t>cohorts</a:t>
          </a:r>
        </a:p>
      </dsp:txBody>
      <dsp:txXfrm>
        <a:off x="1973301" y="230639"/>
        <a:ext cx="1031796" cy="1031796"/>
      </dsp:txXfrm>
    </dsp:sp>
    <dsp:sp modelId="{F243077D-9E3A-40B3-B9A6-1CA41B5F1D50}">
      <dsp:nvSpPr>
        <dsp:cNvPr id="0" name=""/>
        <dsp:cNvSpPr/>
      </dsp:nvSpPr>
      <dsp:spPr>
        <a:xfrm rot="1800000">
          <a:off x="3091499" y="3095428"/>
          <a:ext cx="441035" cy="52758"/>
        </a:xfrm>
        <a:custGeom>
          <a:avLst/>
          <a:gdLst/>
          <a:ahLst/>
          <a:cxnLst/>
          <a:rect l="0" t="0" r="0" b="0"/>
          <a:pathLst>
            <a:path>
              <a:moveTo>
                <a:pt x="0" y="26379"/>
              </a:moveTo>
              <a:lnTo>
                <a:pt x="441035" y="263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00991" y="3110782"/>
        <a:ext cx="22051" cy="22051"/>
      </dsp:txXfrm>
    </dsp:sp>
    <dsp:sp modelId="{A6352B17-3B0A-4896-B447-AAD13AC8E380}">
      <dsp:nvSpPr>
        <dsp:cNvPr id="0" name=""/>
        <dsp:cNvSpPr/>
      </dsp:nvSpPr>
      <dsp:spPr>
        <a:xfrm>
          <a:off x="3405245" y="2867271"/>
          <a:ext cx="1459180" cy="1459180"/>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kern="1200" cap="none" normalizeH="0" baseline="0" dirty="0" smtClean="0">
              <a:ln>
                <a:noFill/>
              </a:ln>
              <a:solidFill>
                <a:schemeClr val="tx1"/>
              </a:solidFill>
              <a:effectLst/>
              <a:cs typeface="Arial" charset="0"/>
            </a:rPr>
            <a:t>exit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kern="1200" cap="none" normalizeH="0" baseline="0" dirty="0" smtClean="0">
              <a:ln>
                <a:noFill/>
              </a:ln>
              <a:solidFill>
                <a:schemeClr val="tx1"/>
              </a:solidFill>
              <a:effectLst/>
              <a:cs typeface="Arial" charset="0"/>
            </a:rPr>
            <a:t>cohorts</a:t>
          </a:r>
        </a:p>
      </dsp:txBody>
      <dsp:txXfrm>
        <a:off x="3618937" y="3080963"/>
        <a:ext cx="1031796" cy="1031796"/>
      </dsp:txXfrm>
    </dsp:sp>
    <dsp:sp modelId="{AB6C826C-8268-485B-8ED5-38401FB900F5}">
      <dsp:nvSpPr>
        <dsp:cNvPr id="0" name=""/>
        <dsp:cNvSpPr/>
      </dsp:nvSpPr>
      <dsp:spPr>
        <a:xfrm rot="9000000">
          <a:off x="1445864" y="3095428"/>
          <a:ext cx="441035" cy="52758"/>
        </a:xfrm>
        <a:custGeom>
          <a:avLst/>
          <a:gdLst/>
          <a:ahLst/>
          <a:cxnLst/>
          <a:rect l="0" t="0" r="0" b="0"/>
          <a:pathLst>
            <a:path>
              <a:moveTo>
                <a:pt x="0" y="26379"/>
              </a:moveTo>
              <a:lnTo>
                <a:pt x="441035" y="263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55356" y="3110782"/>
        <a:ext cx="22051" cy="22051"/>
      </dsp:txXfrm>
    </dsp:sp>
    <dsp:sp modelId="{C342597D-EF1F-42A1-BB5C-6E5D9AD80224}">
      <dsp:nvSpPr>
        <dsp:cNvPr id="0" name=""/>
        <dsp:cNvSpPr/>
      </dsp:nvSpPr>
      <dsp:spPr>
        <a:xfrm>
          <a:off x="113974" y="2867271"/>
          <a:ext cx="1459180" cy="1459180"/>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kern="1200" cap="none" normalizeH="0" baseline="0" dirty="0" smtClean="0">
              <a:ln>
                <a:noFill/>
              </a:ln>
              <a:solidFill>
                <a:schemeClr val="tx1"/>
              </a:solidFill>
              <a:effectLst/>
              <a:cs typeface="Arial" charset="0"/>
            </a:rPr>
            <a:t>point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kern="1200" cap="none" normalizeH="0" baseline="0" dirty="0" smtClean="0">
              <a:ln>
                <a:noFill/>
              </a:ln>
              <a:solidFill>
                <a:schemeClr val="tx1"/>
              </a:solidFill>
              <a:effectLst/>
              <a:cs typeface="Arial" charset="0"/>
            </a:rPr>
            <a:t>in time</a:t>
          </a:r>
        </a:p>
      </dsp:txBody>
      <dsp:txXfrm>
        <a:off x="327666" y="3080963"/>
        <a:ext cx="1031796" cy="1031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650" tIns="45825" rIns="91650" bIns="4582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650" tIns="45825" rIns="91650" bIns="45825" rtlCol="0"/>
          <a:lstStyle>
            <a:lvl1pPr algn="r" fontAlgn="auto">
              <a:spcBef>
                <a:spcPts val="0"/>
              </a:spcBef>
              <a:spcAft>
                <a:spcPts val="0"/>
              </a:spcAft>
              <a:defRPr sz="1200" smtClean="0">
                <a:latin typeface="+mn-lt"/>
              </a:defRPr>
            </a:lvl1pPr>
          </a:lstStyle>
          <a:p>
            <a:pPr>
              <a:defRPr/>
            </a:pPr>
            <a:fld id="{2A990022-1B0B-4C0F-A835-F02B56DC5E9C}" type="datetimeFigureOut">
              <a:rPr lang="en-US"/>
              <a:pPr>
                <a:defRPr/>
              </a:pPr>
              <a:t>3/21/2013</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650" tIns="45825" rIns="91650" bIns="45825"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650" tIns="45825" rIns="91650" bIns="45825" rtlCol="0" anchor="b"/>
          <a:lstStyle>
            <a:lvl1pPr algn="r" fontAlgn="auto">
              <a:spcBef>
                <a:spcPts val="0"/>
              </a:spcBef>
              <a:spcAft>
                <a:spcPts val="0"/>
              </a:spcAft>
              <a:defRPr sz="1200" smtClean="0">
                <a:latin typeface="+mn-lt"/>
              </a:defRPr>
            </a:lvl1pPr>
          </a:lstStyle>
          <a:p>
            <a:pPr>
              <a:defRPr/>
            </a:pPr>
            <a:fld id="{D0C2A1CC-78DC-4765-9D84-8992F555E02E}" type="slidenum">
              <a:rPr lang="en-US"/>
              <a:pPr>
                <a:defRPr/>
              </a:pPr>
              <a:t>‹#›</a:t>
            </a:fld>
            <a:endParaRPr lang="en-US"/>
          </a:p>
        </p:txBody>
      </p:sp>
    </p:spTree>
    <p:extLst>
      <p:ext uri="{BB962C8B-B14F-4D97-AF65-F5344CB8AC3E}">
        <p14:creationId xmlns:p14="http://schemas.microsoft.com/office/powerpoint/2010/main" val="190638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57" tIns="46579" rIns="93157" bIns="4657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57" tIns="46579" rIns="93157" bIns="46579" rtlCol="0"/>
          <a:lstStyle>
            <a:lvl1pPr algn="r" fontAlgn="auto">
              <a:spcBef>
                <a:spcPts val="0"/>
              </a:spcBef>
              <a:spcAft>
                <a:spcPts val="0"/>
              </a:spcAft>
              <a:defRPr sz="1200" smtClean="0">
                <a:latin typeface="+mn-lt"/>
              </a:defRPr>
            </a:lvl1pPr>
          </a:lstStyle>
          <a:p>
            <a:pPr>
              <a:defRPr/>
            </a:pPr>
            <a:fld id="{EC74644D-E78A-48CF-AC50-26B11C0FB9BB}" type="datetimeFigureOut">
              <a:rPr lang="en-US"/>
              <a:pPr>
                <a:defRPr/>
              </a:pPr>
              <a:t>3/21/2013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7" tIns="46579" rIns="93157" bIns="4657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57" tIns="46579" rIns="93157" bIns="465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57" tIns="46579" rIns="93157" bIns="4657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57" tIns="46579" rIns="93157" bIns="46579" rtlCol="0" anchor="b"/>
          <a:lstStyle>
            <a:lvl1pPr algn="r" fontAlgn="auto">
              <a:spcBef>
                <a:spcPts val="0"/>
              </a:spcBef>
              <a:spcAft>
                <a:spcPts val="0"/>
              </a:spcAft>
              <a:defRPr sz="1200" smtClean="0">
                <a:latin typeface="+mn-lt"/>
              </a:defRPr>
            </a:lvl1pPr>
          </a:lstStyle>
          <a:p>
            <a:pPr>
              <a:defRPr/>
            </a:pPr>
            <a:fld id="{ABAC6111-DC85-40B3-9C2E-CCD886CEEA1F}" type="slidenum">
              <a:rPr lang="en-US"/>
              <a:pPr>
                <a:defRPr/>
              </a:pPr>
              <a:t>‹#›</a:t>
            </a:fld>
            <a:endParaRPr lang="en-US" dirty="0"/>
          </a:p>
        </p:txBody>
      </p:sp>
    </p:spTree>
    <p:extLst>
      <p:ext uri="{BB962C8B-B14F-4D97-AF65-F5344CB8AC3E}">
        <p14:creationId xmlns:p14="http://schemas.microsoft.com/office/powerpoint/2010/main" val="9943421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B3F0BE-3CA0-4F65-A6B6-FF7672284EF3}"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8:30 to 9:15</a:t>
            </a:r>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8:30 to 9:15</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8:30 to 9:15</a:t>
            </a:r>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p:cNvSpPr>
          <p:nvPr>
            <p:ph type="sldImg"/>
          </p:nvPr>
        </p:nvSpPr>
        <p:spPr bwMode="auto">
          <a:noFill/>
          <a:ln>
            <a:solidFill>
              <a:srgbClr val="000000"/>
            </a:solidFill>
            <a:miter lim="800000"/>
            <a:headEnd/>
            <a:tailEnd/>
          </a:ln>
        </p:spPr>
      </p:sp>
      <p:sp>
        <p:nvSpPr>
          <p:cNvPr id="2426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Helping to structure key data elements in this way helps avoid “data overload” </a:t>
            </a:r>
          </a:p>
          <a:p>
            <a:pPr>
              <a:spcBef>
                <a:spcPct val="0"/>
              </a:spcBef>
            </a:pPr>
            <a:endParaRPr lang="en-US" dirty="0" smtClean="0"/>
          </a:p>
          <a:p>
            <a:pPr>
              <a:spcBef>
                <a:spcPct val="0"/>
              </a:spcBef>
            </a:pPr>
            <a:r>
              <a:rPr lang="en-US" dirty="0" smtClean="0"/>
              <a:t>Why is it important to visit with both parents (a process measure) – because we think it improves engagement</a:t>
            </a:r>
          </a:p>
          <a:p>
            <a:pPr>
              <a:spcBef>
                <a:spcPct val="0"/>
              </a:spcBef>
            </a:pPr>
            <a:r>
              <a:rPr lang="en-US" dirty="0" smtClean="0"/>
              <a:t>(a shot term or intermediate outcome) which in turn leads to timely reunification without re-entry</a:t>
            </a:r>
          </a:p>
          <a:p>
            <a:pPr>
              <a:spcBef>
                <a:spcPct val="0"/>
              </a:spcBef>
            </a:pPr>
            <a:endParaRPr lang="en-US" dirty="0" smtClean="0"/>
          </a:p>
          <a:p>
            <a:pPr>
              <a:spcBef>
                <a:spcPct val="0"/>
              </a:spcBef>
            </a:pPr>
            <a:r>
              <a:rPr lang="en-US" dirty="0" smtClean="0"/>
              <a:t>Tells the story of system reform to key stakeholders</a:t>
            </a:r>
          </a:p>
          <a:p>
            <a:pPr>
              <a:spcBef>
                <a:spcPct val="0"/>
              </a:spcBef>
            </a:pPr>
            <a:r>
              <a:rPr lang="en-US" dirty="0" smtClean="0"/>
              <a:t>Helps the field understand their role in connection to the larger system’s goals</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8:30 to 9:15</a:t>
            </a:r>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242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228922-4D06-4942-ADF1-141952BC658C}"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D966E2-D980-4F9B-A6A6-07C2EFFE9AE6}" type="slidenum">
              <a:rPr lang="en-US"/>
              <a:pPr fontAlgn="base">
                <a:spcBef>
                  <a:spcPct val="0"/>
                </a:spcBef>
                <a:spcAft>
                  <a:spcPct val="0"/>
                </a:spcAft>
              </a:pPr>
              <a:t>14</a:t>
            </a:fld>
            <a:endParaRPr lang="en-US"/>
          </a:p>
        </p:txBody>
      </p:sp>
      <p:sp>
        <p:nvSpPr>
          <p:cNvPr id="2447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47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And we have some evidence that there is an association…</a:t>
            </a:r>
          </a:p>
          <a:p>
            <a:pPr>
              <a:spcBef>
                <a:spcPct val="0"/>
              </a:spcBef>
            </a:pPr>
            <a:endParaRPr lang="en-US" dirty="0" smtClean="0"/>
          </a:p>
          <a:p>
            <a:pPr>
              <a:spcBef>
                <a:spcPct val="0"/>
              </a:spcBef>
            </a:pPr>
            <a:r>
              <a:rPr lang="en-US" dirty="0" smtClean="0"/>
              <a:t>(Includes the 35 States reviewed in 2002-2004)  This slide represents statistically significant associations between “strength” ratings on Item 8 (length of time to achieve reunification) in Permanency Outcome 1 with other performance indicators used to evaluate the outcomes and systemic factors in the CFSR.</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8:30 to 9:15</a:t>
            </a:r>
          </a:p>
          <a:p>
            <a:pPr>
              <a:spcBef>
                <a:spcPct val="0"/>
              </a:spcBef>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EF4ABD-CDB8-4D3C-841C-B06702026F0E}" type="slidenum">
              <a:rPr lang="en-US">
                <a:solidFill>
                  <a:srgbClr val="000000"/>
                </a:solidFill>
                <a:latin typeface="Arial" charset="0"/>
              </a:rPr>
              <a:pPr fontAlgn="base">
                <a:spcBef>
                  <a:spcPct val="0"/>
                </a:spcBef>
                <a:spcAft>
                  <a:spcPct val="0"/>
                </a:spcAft>
              </a:pPr>
              <a:t>15</a:t>
            </a:fld>
            <a:endParaRPr lang="en-US">
              <a:solidFill>
                <a:srgbClr val="000000"/>
              </a:solidFill>
              <a:latin typeface="Arial" charset="0"/>
            </a:endParaRPr>
          </a:p>
        </p:txBody>
      </p:sp>
      <p:sp>
        <p:nvSpPr>
          <p:cNvPr id="2467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67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Key concepts for performance measurement (Not just limited to permanency – other “endings”)</a:t>
            </a:r>
          </a:p>
          <a:p>
            <a:pPr>
              <a:spcBef>
                <a:spcPct val="0"/>
              </a:spcBef>
            </a:pPr>
            <a:r>
              <a:rPr lang="en-US" dirty="0" smtClean="0"/>
              <a:t>Three views of the data</a:t>
            </a:r>
          </a:p>
          <a:p>
            <a:pPr>
              <a:spcBef>
                <a:spcPct val="0"/>
              </a:spcBef>
            </a:pPr>
            <a:r>
              <a:rPr lang="en-US" dirty="0" smtClean="0"/>
              <a:t>For a long time, PIT was it – but we learned that neither PIT nor exit cohorts are appropriate for performance measurement</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8:30 to 9:15</a:t>
            </a:r>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57" tIns="46579" rIns="93157" bIns="46579" anchor="b"/>
          <a:lstStyle/>
          <a:p>
            <a:pPr algn="r"/>
            <a:fld id="{D5A68CF7-E377-41F7-B212-971A5696A371}" type="slidenum">
              <a:rPr lang="en-US" sz="1200">
                <a:solidFill>
                  <a:srgbClr val="000000"/>
                </a:solidFill>
              </a:rPr>
              <a:pPr algn="r"/>
              <a:t>16</a:t>
            </a:fld>
            <a:endParaRPr lang="en-US" sz="1200">
              <a:solidFill>
                <a:srgbClr val="000000"/>
              </a:solidFill>
            </a:endParaRPr>
          </a:p>
        </p:txBody>
      </p:sp>
      <p:sp>
        <p:nvSpPr>
          <p:cNvPr id="2488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88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slide is used to demonstrate the inherent bias in point in time counts</a:t>
            </a:r>
          </a:p>
          <a:p>
            <a:pPr>
              <a:spcBef>
                <a:spcPct val="0"/>
              </a:spcBef>
            </a:pPr>
            <a:r>
              <a:rPr lang="en-US" smtClean="0"/>
              <a:t>Very important for performance measurement</a:t>
            </a:r>
          </a:p>
          <a:p>
            <a:pPr>
              <a:spcBef>
                <a:spcPct val="0"/>
              </a:spcBef>
            </a:pPr>
            <a:r>
              <a:rPr lang="en-US" smtClean="0"/>
              <a:t>PIT is useful for some things, but not for measuring outcomes – overestimates LOS</a:t>
            </a:r>
          </a:p>
          <a:p>
            <a:pPr>
              <a:spcBef>
                <a:spcPct val="0"/>
              </a:spcBef>
            </a:pPr>
            <a:r>
              <a:rPr lang="en-US" smtClean="0"/>
              <a:t>Exit cohorts are also imperfect – ignores those that don’t exit, so can underestimate LOS, can also punish you for good work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p:cNvSpPr>
            <a:spLocks noGrp="1" noRot="1" noChangeAspect="1"/>
          </p:cNvSpPr>
          <p:nvPr>
            <p:ph type="sldImg"/>
          </p:nvPr>
        </p:nvSpPr>
        <p:spPr bwMode="auto">
          <a:noFill/>
          <a:ln>
            <a:solidFill>
              <a:srgbClr val="000000"/>
            </a:solidFill>
            <a:miter lim="800000"/>
            <a:headEnd/>
            <a:tailEnd/>
          </a:ln>
        </p:spPr>
      </p:sp>
      <p:sp>
        <p:nvSpPr>
          <p:cNvPr id="254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9:15 to 10</a:t>
            </a:r>
          </a:p>
        </p:txBody>
      </p:sp>
      <p:sp>
        <p:nvSpPr>
          <p:cNvPr id="254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CBDF97-0FC0-418C-A5A9-1E511BC242B3}"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9:15 to 10</a:t>
            </a:r>
          </a:p>
          <a:p>
            <a:endParaRPr lang="en-US" baseline="0" dirty="0" smtClean="0"/>
          </a:p>
          <a:p>
            <a:r>
              <a:rPr lang="en-US" baseline="0" dirty="0" smtClean="0"/>
              <a:t>Explain the use of rates to control for population sizes. </a:t>
            </a:r>
          </a:p>
          <a:p>
            <a:r>
              <a:rPr lang="en-US" baseline="0" dirty="0" smtClean="0"/>
              <a:t>Begin discussion of the caution around making comparisons.</a:t>
            </a:r>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9:15 to 10</a:t>
            </a:r>
          </a:p>
        </p:txBody>
      </p:sp>
      <p:sp>
        <p:nvSpPr>
          <p:cNvPr id="4" name="Slide Number Placeholder 3"/>
          <p:cNvSpPr>
            <a:spLocks noGrp="1"/>
          </p:cNvSpPr>
          <p:nvPr>
            <p:ph type="sldNum" sz="quarter" idx="10"/>
          </p:nvPr>
        </p:nvSpPr>
        <p:spPr/>
        <p:txBody>
          <a:bodyPr/>
          <a:lstStyle/>
          <a:p>
            <a:fld id="{A3A929DE-1CED-4A68-9EFB-159607E3479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B3F0BE-3CA0-4F65-A6B6-FF7672284EF3}"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dirty="0" smtClean="0"/>
              <a:t>A</a:t>
            </a:r>
            <a:r>
              <a:rPr lang="en-US" baseline="0" dirty="0" smtClean="0"/>
              <a:t> closer look at the dynamics – bathtub analogy refer to previous discussion of the view</a:t>
            </a:r>
            <a:endParaRPr lang="en-US" dirty="0" smtClean="0"/>
          </a:p>
        </p:txBody>
      </p:sp>
      <p:sp>
        <p:nvSpPr>
          <p:cNvPr id="74756" name="Slide Number Placeholder 3"/>
          <p:cNvSpPr>
            <a:spLocks noGrp="1"/>
          </p:cNvSpPr>
          <p:nvPr>
            <p:ph type="sldNum" sz="quarter" idx="5"/>
          </p:nvPr>
        </p:nvSpPr>
        <p:spPr>
          <a:noFill/>
        </p:spPr>
        <p:txBody>
          <a:bodyPr/>
          <a:lstStyle/>
          <a:p>
            <a:pPr algn="r" rtl="0" fontAlgn="base">
              <a:spcBef>
                <a:spcPct val="0"/>
              </a:spcBef>
              <a:spcAft>
                <a:spcPct val="0"/>
              </a:spcAft>
            </a:pPr>
            <a:fld id="{75457216-4B76-4BFE-A4D4-B490E6134595}" type="slidenum">
              <a:rPr lang="en-US">
                <a:solidFill>
                  <a:srgbClr val="000000"/>
                </a:solidFill>
                <a:latin typeface="Arial" charset="0"/>
              </a:rPr>
              <a:pPr algn="r" rtl="0" fontAlgn="base">
                <a:spcBef>
                  <a:spcPct val="0"/>
                </a:spcBef>
                <a:spcAft>
                  <a:spcPct val="0"/>
                </a:spcAft>
              </a:pPr>
              <a:t>20</a:t>
            </a:fld>
            <a:endParaRPr lang="en-US">
              <a:solidFill>
                <a:srgbClr val="000000"/>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9:15 to 10</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not “how much data do you have” but how well can you</a:t>
            </a:r>
            <a:r>
              <a:rPr lang="en-US" baseline="0" dirty="0" smtClean="0"/>
              <a:t> describe your agency?</a:t>
            </a:r>
          </a:p>
          <a:p>
            <a:pPr defTabSz="914350">
              <a:defRPr/>
            </a:pPr>
            <a:endParaRPr lang="en-US" dirty="0" smtClean="0"/>
          </a:p>
          <a:p>
            <a:pPr defTabSz="914350">
              <a:defRPr/>
            </a:pPr>
            <a:r>
              <a:rPr lang="en-US" dirty="0" smtClean="0"/>
              <a:t>I’m</a:t>
            </a:r>
            <a:r>
              <a:rPr lang="en-US" baseline="0" dirty="0" smtClean="0"/>
              <a:t> not going to cover all of this now, but answering these questions with available data could be part of a future work.</a:t>
            </a:r>
          </a:p>
          <a:p>
            <a:pPr marL="0" marR="0" indent="0" algn="l" defTabSz="914350" rtl="0" eaLnBrk="1" fontAlgn="base" latinLnBrk="0" hangingPunct="1">
              <a:lnSpc>
                <a:spcPct val="100000"/>
              </a:lnSpc>
              <a:spcBef>
                <a:spcPct val="30000"/>
              </a:spcBef>
              <a:spcAft>
                <a:spcPct val="0"/>
              </a:spcAft>
              <a:buClrTx/>
              <a:buSzTx/>
              <a:buFontTx/>
              <a:buNone/>
              <a:tabLst/>
              <a:defRPr/>
            </a:pPr>
            <a:r>
              <a:rPr lang="en-US" dirty="0" smtClean="0"/>
              <a:t>9:15 to 10</a:t>
            </a:r>
          </a:p>
          <a:p>
            <a:pPr defTabSz="914350">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fontAlgn="auto">
              <a:spcBef>
                <a:spcPts val="0"/>
              </a:spcBef>
              <a:spcAft>
                <a:spcPts val="0"/>
              </a:spcAft>
              <a:defRPr/>
            </a:pPr>
            <a:r>
              <a:rPr lang="en-US" dirty="0" smtClean="0"/>
              <a:t>Discuss issues related</a:t>
            </a:r>
            <a:r>
              <a:rPr lang="en-US" baseline="0" dirty="0" smtClean="0"/>
              <a:t> to variation across jurisdictions in law, policy, practice: </a:t>
            </a:r>
            <a:r>
              <a:rPr lang="en-US" dirty="0"/>
              <a:t>Substantiation rates.  The standard of evidence for a finding of maltreatment varies greatly – as does time to investigation.</a:t>
            </a:r>
          </a:p>
          <a:p>
            <a:pPr defTabSz="931774" fontAlgn="auto">
              <a:spcBef>
                <a:spcPts val="0"/>
              </a:spcBef>
              <a:spcAft>
                <a:spcPts val="0"/>
              </a:spcAft>
              <a:defRPr/>
            </a:pPr>
            <a:endParaRPr lang="en-US" dirty="0"/>
          </a:p>
          <a:p>
            <a:pPr defTabSz="931774" fontAlgn="auto">
              <a:spcBef>
                <a:spcPts val="0"/>
              </a:spcBef>
              <a:spcAft>
                <a:spcPts val="0"/>
              </a:spcAft>
              <a:defRPr/>
            </a:pPr>
            <a:r>
              <a:rPr lang="en-US" dirty="0"/>
              <a:t>(Again, Those are just a few of the differences that would impact state and national comparisons.  Overall, we suggest using such comparisons sparingly – to prompt discussion and generate dialogue about policy and practice.  For performance improvement targets, our recommendation is </a:t>
            </a:r>
            <a:r>
              <a:rPr lang="en-US" b="1" i="1" dirty="0"/>
              <a:t>always</a:t>
            </a:r>
            <a:r>
              <a:rPr lang="en-US" dirty="0"/>
              <a:t> that jurisdictions use their own data as a baseline for improvement.</a:t>
            </a:r>
            <a:r>
              <a:rPr lang="en-US" dirty="0" smtClean="0"/>
              <a:t>)</a:t>
            </a:r>
          </a:p>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t>9:15 to 10</a:t>
            </a:r>
          </a:p>
          <a:p>
            <a:pPr defTabSz="931774" fontAlgn="auto">
              <a:spcBef>
                <a:spcPts val="0"/>
              </a:spcBef>
              <a:spcAft>
                <a:spcPts val="0"/>
              </a:spcAft>
              <a:defRPr/>
            </a:pPr>
            <a:endParaRPr lang="en-US" dirty="0"/>
          </a:p>
          <a:p>
            <a:pPr defTabSz="931774" fontAlgn="auto">
              <a:spcBef>
                <a:spcPts val="0"/>
              </a:spcBef>
              <a:spcAft>
                <a:spcPts val="0"/>
              </a:spcAft>
              <a:defRPr/>
            </a:pPr>
            <a:endParaRPr lang="en-US" dirty="0"/>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limitations of federal safety measure what’s NOT counted</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9:15 to 10</a:t>
            </a:r>
          </a:p>
          <a:p>
            <a:endParaRPr lang="en-US" dirty="0"/>
          </a:p>
        </p:txBody>
      </p:sp>
      <p:sp>
        <p:nvSpPr>
          <p:cNvPr id="4" name="Slide Number Placeholder 3"/>
          <p:cNvSpPr>
            <a:spLocks noGrp="1"/>
          </p:cNvSpPr>
          <p:nvPr>
            <p:ph type="sldNum" sz="quarter" idx="10"/>
          </p:nvPr>
        </p:nvSpPr>
        <p:spPr/>
        <p:txBody>
          <a:bodyPr/>
          <a:lstStyle/>
          <a:p>
            <a:pPr>
              <a:defRPr/>
            </a:pPr>
            <a:fld id="{ABAC6111-DC85-40B3-9C2E-CCD886CEEA1F}" type="slidenum">
              <a:rPr lang="en-US" smtClean="0"/>
              <a:pPr>
                <a:defRPr/>
              </a:pPr>
              <a:t>24</a:t>
            </a:fld>
            <a:endParaRPr lang="en-US" dirty="0"/>
          </a:p>
        </p:txBody>
      </p:sp>
    </p:spTree>
    <p:extLst>
      <p:ext uri="{BB962C8B-B14F-4D97-AF65-F5344CB8AC3E}">
        <p14:creationId xmlns:p14="http://schemas.microsoft.com/office/powerpoint/2010/main" val="3855379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9:15 to 10</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 Entry rate similar to National (3.2</a:t>
            </a:r>
            <a:r>
              <a:rPr lang="en-US"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9:15 to 10</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 the entry rate in Riverside is about 4 children per</a:t>
            </a:r>
            <a:r>
              <a:rPr lang="en-US" baseline="0" dirty="0" smtClean="0"/>
              <a:t> 1,000 – but this measure may mask differences – if you want to lower it, where should you focus?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9:15 to 10</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27</a:t>
            </a:fld>
            <a:endParaRPr lang="en-US" dirty="0"/>
          </a:p>
        </p:txBody>
      </p:sp>
    </p:spTree>
    <p:extLst>
      <p:ext uri="{BB962C8B-B14F-4D97-AF65-F5344CB8AC3E}">
        <p14:creationId xmlns:p14="http://schemas.microsoft.com/office/powerpoint/2010/main" val="3828368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9:15 to 10</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9:15 to 10</a:t>
            </a:r>
          </a:p>
          <a:p>
            <a:pPr>
              <a:spcBef>
                <a:spcPct val="0"/>
              </a:spcBef>
            </a:pPr>
            <a:r>
              <a:rPr lang="en-US" dirty="0" smtClean="0"/>
              <a:t>(any slides from </a:t>
            </a:r>
            <a:r>
              <a:rPr lang="en-US" dirty="0" err="1" smtClean="0"/>
              <a:t>daniel</a:t>
            </a:r>
            <a:r>
              <a:rPr lang="en-US" dirty="0" smtClean="0"/>
              <a:t>?)</a:t>
            </a:r>
          </a:p>
        </p:txBody>
      </p:sp>
      <p:sp>
        <p:nvSpPr>
          <p:cNvPr id="4" name="Slide Number Placeholder 3"/>
          <p:cNvSpPr>
            <a:spLocks noGrp="1"/>
          </p:cNvSpPr>
          <p:nvPr>
            <p:ph type="sldNum" sz="quarter" idx="10"/>
          </p:nvPr>
        </p:nvSpPr>
        <p:spPr/>
        <p:txBody>
          <a:bodyPr/>
          <a:lstStyle/>
          <a:p>
            <a:fld id="{A3A929DE-1CED-4A68-9EFB-159607E3479D}" type="slidenum">
              <a:rPr lang="en-US" smtClean="0"/>
              <a:pPr/>
              <a:t>29</a:t>
            </a:fld>
            <a:endParaRPr lang="en-US" dirty="0"/>
          </a:p>
        </p:txBody>
      </p:sp>
    </p:spTree>
    <p:extLst>
      <p:ext uri="{BB962C8B-B14F-4D97-AF65-F5344CB8AC3E}">
        <p14:creationId xmlns:p14="http://schemas.microsoft.com/office/powerpoint/2010/main" val="166238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F407CD-C6DE-4691-8EEB-57BF1B036399}"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greatest disparity in</a:t>
            </a:r>
            <a:r>
              <a:rPr lang="en-US" baseline="0" dirty="0" smtClean="0"/>
              <a:t> terms of number of entries exists among babies of color</a:t>
            </a:r>
          </a:p>
          <a:p>
            <a:endParaRPr lang="en-US" baseline="0" dirty="0" smtClean="0"/>
          </a:p>
          <a:p>
            <a:r>
              <a:rPr lang="en-US" baseline="0" dirty="0" smtClean="0"/>
              <a:t>The rate is per 1000, which means that 2% of </a:t>
            </a:r>
            <a:r>
              <a:rPr lang="en-US" baseline="0" dirty="0" err="1" smtClean="0"/>
              <a:t>american</a:t>
            </a:r>
            <a:r>
              <a:rPr lang="en-US" baseline="0" dirty="0" smtClean="0"/>
              <a:t> </a:t>
            </a:r>
            <a:r>
              <a:rPr lang="en-US" baseline="0" dirty="0" err="1" smtClean="0"/>
              <a:t>indian</a:t>
            </a:r>
            <a:r>
              <a:rPr lang="en-US" baseline="0" dirty="0" smtClean="0"/>
              <a:t> babies are coming into foster care.  And More than 1.5% of AA babies.  MUCH higher in some states.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9:15 to 10</a:t>
            </a:r>
          </a:p>
          <a:p>
            <a:endParaRPr lang="en-US" dirty="0"/>
          </a:p>
        </p:txBody>
      </p:sp>
      <p:sp>
        <p:nvSpPr>
          <p:cNvPr id="4" name="Slide Number Placeholder 3"/>
          <p:cNvSpPr>
            <a:spLocks noGrp="1"/>
          </p:cNvSpPr>
          <p:nvPr>
            <p:ph type="sldNum" sz="quarter" idx="10"/>
          </p:nvPr>
        </p:nvSpPr>
        <p:spPr/>
        <p:txBody>
          <a:bodyPr/>
          <a:lstStyle/>
          <a:p>
            <a:fld id="{CFECB3BF-42D2-4672-80AF-22A380D1D839}"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9:15 to 10</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Reiterate the difference between rates and counts.</a:t>
            </a:r>
            <a:r>
              <a:rPr lang="en-US" baseline="0" dirty="0" smtClean="0"/>
              <a:t>  Entries declined considerably for all but the oldest youth.</a:t>
            </a:r>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9:15 to 10</a:t>
            </a:r>
          </a:p>
          <a:p>
            <a:endParaRPr lang="en-US" dirty="0"/>
          </a:p>
        </p:txBody>
      </p:sp>
      <p:sp>
        <p:nvSpPr>
          <p:cNvPr id="4" name="Slide Number Placeholder 3"/>
          <p:cNvSpPr>
            <a:spLocks noGrp="1"/>
          </p:cNvSpPr>
          <p:nvPr>
            <p:ph type="sldNum" sz="quarter" idx="10"/>
          </p:nvPr>
        </p:nvSpPr>
        <p:spPr/>
        <p:txBody>
          <a:bodyPr/>
          <a:lstStyle/>
          <a:p>
            <a:pPr>
              <a:defRPr/>
            </a:pPr>
            <a:fld id="{ABAC6111-DC85-40B3-9C2E-CCD886CEEA1F}" type="slidenum">
              <a:rPr lang="en-US" smtClean="0"/>
              <a:pPr>
                <a:defRPr/>
              </a:pPr>
              <a:t>33</a:t>
            </a:fld>
            <a:endParaRPr lang="en-US" dirty="0"/>
          </a:p>
        </p:txBody>
      </p:sp>
    </p:spTree>
    <p:extLst>
      <p:ext uri="{BB962C8B-B14F-4D97-AF65-F5344CB8AC3E}">
        <p14:creationId xmlns:p14="http://schemas.microsoft.com/office/powerpoint/2010/main" val="1724695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9:15 to 10</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BREAK 10 to 10:15</a:t>
            </a:r>
            <a:endParaRPr lang="en-US" dirty="0" smtClean="0"/>
          </a:p>
          <a:p>
            <a:pPr>
              <a:spcBef>
                <a:spcPct val="0"/>
              </a:spcBef>
            </a:pPr>
            <a:endParaRPr lang="en-US" dirty="0" smtClean="0"/>
          </a:p>
        </p:txBody>
      </p:sp>
      <p:sp>
        <p:nvSpPr>
          <p:cNvPr id="4" name="Slide Number Placeholder 3"/>
          <p:cNvSpPr>
            <a:spLocks noGrp="1"/>
          </p:cNvSpPr>
          <p:nvPr>
            <p:ph type="sldNum" sz="quarter" idx="10"/>
          </p:nvPr>
        </p:nvSpPr>
        <p:spPr/>
        <p:txBody>
          <a:bodyPr/>
          <a:lstStyle/>
          <a:p>
            <a:fld id="{A3A929DE-1CED-4A68-9EFB-159607E3479D}" type="slidenum">
              <a:rPr lang="en-US" smtClean="0"/>
              <a:pPr/>
              <a:t>34</a:t>
            </a:fld>
            <a:endParaRPr lang="en-US" dirty="0"/>
          </a:p>
        </p:txBody>
      </p:sp>
    </p:spTree>
    <p:extLst>
      <p:ext uri="{BB962C8B-B14F-4D97-AF65-F5344CB8AC3E}">
        <p14:creationId xmlns:p14="http://schemas.microsoft.com/office/powerpoint/2010/main" val="3186827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useful for strategies like PRTs that reach children in care NOW</a:t>
            </a:r>
          </a:p>
          <a:p>
            <a:endParaRPr lang="en-US" baseline="0" dirty="0" smtClean="0"/>
          </a:p>
          <a:p>
            <a:r>
              <a:rPr lang="en-US" baseline="0" dirty="0" smtClean="0"/>
              <a:t>10:15 to 11</a:t>
            </a:r>
          </a:p>
        </p:txBody>
      </p:sp>
      <p:sp>
        <p:nvSpPr>
          <p:cNvPr id="4" name="Slide Number Placeholder 3"/>
          <p:cNvSpPr>
            <a:spLocks noGrp="1"/>
          </p:cNvSpPr>
          <p:nvPr>
            <p:ph type="sldNum" sz="quarter" idx="10"/>
          </p:nvPr>
        </p:nvSpPr>
        <p:spPr/>
        <p:txBody>
          <a:bodyPr/>
          <a:lstStyle/>
          <a:p>
            <a:fld id="{A3A929DE-1CED-4A68-9EFB-159607E3479D}"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t>
            </a:r>
            <a:r>
              <a:rPr lang="en-US" baseline="0" dirty="0" smtClean="0"/>
              <a:t> not going to  answer all of these , but answering these questions with available data could be part of a future CQI workshop</a:t>
            </a:r>
          </a:p>
          <a:p>
            <a:endParaRPr lang="en-US" baseline="0" dirty="0" smtClean="0"/>
          </a:p>
          <a:p>
            <a:r>
              <a:rPr lang="en-US" baseline="0" dirty="0" smtClean="0"/>
              <a:t>10:15 to 11</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some counties we</a:t>
            </a:r>
            <a:r>
              <a:rPr lang="en-US" baseline="0" dirty="0" smtClean="0"/>
              <a:t> see the older teens have really high in care rates, despite their relatively low entry rates, because of LOS.  This doesn’t seem to be the case here.</a:t>
            </a:r>
          </a:p>
          <a:p>
            <a:endParaRPr lang="en-US" baseline="0" dirty="0" smtClean="0"/>
          </a:p>
          <a:p>
            <a:endParaRPr lang="en-US" baseline="0" dirty="0" smtClean="0"/>
          </a:p>
          <a:p>
            <a:r>
              <a:rPr lang="en-US" baseline="0" dirty="0" smtClean="0"/>
              <a:t>10:15 to 11</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baseline="0" dirty="0" smtClean="0"/>
          </a:p>
          <a:p>
            <a:r>
              <a:rPr lang="en-US" baseline="0" dirty="0" smtClean="0"/>
              <a:t>10:15 to 11</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other ways to measure – first placement</a:t>
            </a:r>
            <a:r>
              <a:rPr lang="en-US" baseline="0" dirty="0" smtClean="0"/>
              <a:t> type, predominant placement type etc…</a:t>
            </a:r>
          </a:p>
          <a:p>
            <a:r>
              <a:rPr lang="en-US" baseline="0" dirty="0" smtClean="0"/>
              <a:t>Likely variations by age/race</a:t>
            </a:r>
          </a:p>
          <a:p>
            <a:r>
              <a:rPr lang="en-US" baseline="0" dirty="0" smtClean="0"/>
              <a:t>Also, about 10% in “guardian – other”</a:t>
            </a:r>
          </a:p>
          <a:p>
            <a:endParaRPr lang="en-US" baseline="0" dirty="0" smtClean="0"/>
          </a:p>
          <a:p>
            <a:endParaRPr lang="en-US" baseline="0" dirty="0" smtClean="0"/>
          </a:p>
          <a:p>
            <a:r>
              <a:rPr lang="en-US" baseline="0" dirty="0" smtClean="0"/>
              <a:t>10:15 to 11</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8:30 to 9:15</a:t>
            </a: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B3F0BE-3CA0-4F65-A6B6-FF7672284EF3}" type="slidenum">
              <a:rPr lang="en-US"/>
              <a:pPr fontAlgn="base">
                <a:spcBef>
                  <a:spcPct val="0"/>
                </a:spcBef>
                <a:spcAft>
                  <a:spcPct val="0"/>
                </a:spcAft>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Can also break down by age and race and placement type (guardianship will be a factor, and also may effect the permanency outcomes we will discuss next.)</a:t>
            </a:r>
          </a:p>
          <a:p>
            <a:endParaRPr lang="en-US" baseline="0" dirty="0" smtClean="0"/>
          </a:p>
          <a:p>
            <a:r>
              <a:rPr lang="en-US" baseline="0" dirty="0" smtClean="0"/>
              <a:t>10:15 to 11</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40</a:t>
            </a:fld>
            <a:endParaRPr lang="en-US" dirty="0"/>
          </a:p>
        </p:txBody>
      </p:sp>
    </p:spTree>
    <p:extLst>
      <p:ext uri="{BB962C8B-B14F-4D97-AF65-F5344CB8AC3E}">
        <p14:creationId xmlns:p14="http://schemas.microsoft.com/office/powerpoint/2010/main" val="2016182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Strategies to affect LOS/exits/placement type</a:t>
            </a:r>
          </a:p>
          <a:p>
            <a:endParaRPr lang="en-US" baseline="0" dirty="0" smtClean="0"/>
          </a:p>
          <a:p>
            <a:r>
              <a:rPr lang="en-US" baseline="0" dirty="0" smtClean="0"/>
              <a:t>10:15 to 11</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Likelihood and timeliness</a:t>
            </a:r>
          </a:p>
          <a:p>
            <a:endParaRPr lang="en-US" baseline="0" dirty="0" smtClean="0"/>
          </a:p>
          <a:p>
            <a:r>
              <a:rPr lang="en-US" baseline="0" dirty="0" smtClean="0"/>
              <a:t>10:15 to 11</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What’s interesting is that this</a:t>
            </a:r>
            <a:r>
              <a:rPr lang="en-US" b="1" baseline="0" dirty="0" smtClean="0"/>
              <a:t> measure improved steadily when entry rates were declining dramatically</a:t>
            </a:r>
          </a:p>
          <a:p>
            <a:endParaRPr lang="en-US" baseline="0" dirty="0" smtClean="0"/>
          </a:p>
          <a:p>
            <a:r>
              <a:rPr lang="en-US" baseline="0" dirty="0" smtClean="0"/>
              <a:t>10:15 to 11</a:t>
            </a:r>
          </a:p>
          <a:p>
            <a:endParaRPr lang="en-US" b="1" dirty="0"/>
          </a:p>
        </p:txBody>
      </p:sp>
      <p:sp>
        <p:nvSpPr>
          <p:cNvPr id="4" name="Slide Number Placeholder 3"/>
          <p:cNvSpPr>
            <a:spLocks noGrp="1"/>
          </p:cNvSpPr>
          <p:nvPr>
            <p:ph type="sldNum" sz="quarter" idx="10"/>
          </p:nvPr>
        </p:nvSpPr>
        <p:spPr/>
        <p:txBody>
          <a:bodyPr/>
          <a:lstStyle/>
          <a:p>
            <a:pPr>
              <a:defRPr/>
            </a:pPr>
            <a:fld id="{ABAC6111-DC85-40B3-9C2E-CCD886CEEA1F}" type="slidenum">
              <a:rPr lang="en-US" smtClean="0"/>
              <a:pPr>
                <a:defRPr/>
              </a:pPr>
              <a:t>43</a:t>
            </a:fld>
            <a:endParaRPr lang="en-US" dirty="0"/>
          </a:p>
        </p:txBody>
      </p:sp>
    </p:spTree>
    <p:extLst>
      <p:ext uri="{BB962C8B-B14F-4D97-AF65-F5344CB8AC3E}">
        <p14:creationId xmlns:p14="http://schemas.microsoft.com/office/powerpoint/2010/main" val="33017218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Jan-Jun 11 first</a:t>
            </a:r>
            <a:r>
              <a:rPr lang="en-US" baseline="0" dirty="0" smtClean="0"/>
              <a:t> entries (8 days or longer)</a:t>
            </a:r>
          </a:p>
          <a:p>
            <a:endParaRPr lang="en-US" baseline="0" dirty="0" smtClean="0"/>
          </a:p>
          <a:p>
            <a:r>
              <a:rPr lang="en-US" baseline="0" dirty="0" smtClean="0"/>
              <a:t>10:15 to 11</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44</a:t>
            </a:fld>
            <a:endParaRPr lang="en-US" dirty="0"/>
          </a:p>
        </p:txBody>
      </p:sp>
    </p:spTree>
    <p:extLst>
      <p:ext uri="{BB962C8B-B14F-4D97-AF65-F5344CB8AC3E}">
        <p14:creationId xmlns:p14="http://schemas.microsoft.com/office/powerpoint/2010/main" val="39163040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the point about who is entering – (African American newborns!) and who is least likely to go home?</a:t>
            </a:r>
          </a:p>
          <a:p>
            <a:pPr defTabSz="931774" fontAlgn="auto">
              <a:spcBef>
                <a:spcPts val="0"/>
              </a:spcBef>
              <a:spcAft>
                <a:spcPts val="0"/>
              </a:spcAft>
              <a:defRPr/>
            </a:pPr>
            <a:r>
              <a:rPr lang="en-US" dirty="0" smtClean="0"/>
              <a:t>Jan-Jun 11 first</a:t>
            </a:r>
            <a:r>
              <a:rPr lang="en-US" baseline="0" dirty="0" smtClean="0"/>
              <a:t> entries</a:t>
            </a:r>
          </a:p>
          <a:p>
            <a:endParaRPr lang="en-US" baseline="0" dirty="0" smtClean="0"/>
          </a:p>
          <a:p>
            <a:r>
              <a:rPr lang="en-US" baseline="0" dirty="0" smtClean="0"/>
              <a:t>10:15 to 11</a:t>
            </a:r>
          </a:p>
          <a:p>
            <a:pPr defTabSz="931774" fontAlgn="auto">
              <a:spcBef>
                <a:spcPts val="0"/>
              </a:spcBef>
              <a:spcAft>
                <a:spcPts val="0"/>
              </a:spcAf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45</a:t>
            </a:fld>
            <a:endParaRPr lang="en-US" dirty="0"/>
          </a:p>
        </p:txBody>
      </p:sp>
    </p:spTree>
    <p:extLst>
      <p:ext uri="{BB962C8B-B14F-4D97-AF65-F5344CB8AC3E}">
        <p14:creationId xmlns:p14="http://schemas.microsoft.com/office/powerpoint/2010/main" val="20893394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10:15 to 11</a:t>
            </a:r>
          </a:p>
          <a:p>
            <a:endParaRPr lang="en-US" dirty="0"/>
          </a:p>
        </p:txBody>
      </p:sp>
      <p:sp>
        <p:nvSpPr>
          <p:cNvPr id="4" name="Slide Number Placeholder 3"/>
          <p:cNvSpPr>
            <a:spLocks noGrp="1"/>
          </p:cNvSpPr>
          <p:nvPr>
            <p:ph type="sldNum" sz="quarter" idx="10"/>
          </p:nvPr>
        </p:nvSpPr>
        <p:spPr/>
        <p:txBody>
          <a:bodyPr/>
          <a:lstStyle/>
          <a:p>
            <a:pPr>
              <a:defRPr/>
            </a:pPr>
            <a:fld id="{ABAC6111-DC85-40B3-9C2E-CCD886CEEA1F}" type="slidenum">
              <a:rPr lang="en-US" smtClean="0"/>
              <a:pPr>
                <a:defRPr/>
              </a:pPr>
              <a:t>46</a:t>
            </a:fld>
            <a:endParaRPr lang="en-US" dirty="0"/>
          </a:p>
        </p:txBody>
      </p:sp>
    </p:spTree>
    <p:extLst>
      <p:ext uri="{BB962C8B-B14F-4D97-AF65-F5344CB8AC3E}">
        <p14:creationId xmlns:p14="http://schemas.microsoft.com/office/powerpoint/2010/main" val="4217294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Exits to reunification during the year: Reentered in less than 12 months</a:t>
            </a:r>
            <a:r>
              <a:rPr lang="en-US" dirty="0" smtClean="0"/>
              <a:t> </a:t>
            </a:r>
            <a:r>
              <a:rPr lang="en-US" dirty="0"/>
              <a:t>Agency Type=Child Welfare</a:t>
            </a:r>
            <a:r>
              <a:rPr lang="en-US" dirty="0" smtClean="0"/>
              <a:t> </a:t>
            </a:r>
            <a:r>
              <a:rPr lang="en-US" dirty="0"/>
              <a:t>Jul 1, 2010 to Jun 30, 2011</a:t>
            </a:r>
            <a:r>
              <a:rPr lang="en-US" dirty="0" smtClean="0"/>
              <a:t> </a:t>
            </a:r>
          </a:p>
          <a:p>
            <a:endParaRPr lang="en-US" baseline="0" dirty="0" smtClean="0"/>
          </a:p>
          <a:p>
            <a:r>
              <a:rPr lang="en-US" baseline="0" dirty="0" smtClean="0"/>
              <a:t>10:15 to 11</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47</a:t>
            </a:fld>
            <a:endParaRPr lang="en-US" dirty="0"/>
          </a:p>
        </p:txBody>
      </p:sp>
    </p:spTree>
    <p:extLst>
      <p:ext uri="{BB962C8B-B14F-4D97-AF65-F5344CB8AC3E}">
        <p14:creationId xmlns:p14="http://schemas.microsoft.com/office/powerpoint/2010/main" val="3976655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Exits to reunification during the year: Reentered in less than 12 months</a:t>
            </a:r>
            <a:r>
              <a:rPr lang="en-US" dirty="0" smtClean="0"/>
              <a:t> </a:t>
            </a:r>
            <a:r>
              <a:rPr lang="en-US" dirty="0"/>
              <a:t>Agency Type=Child Welfare</a:t>
            </a:r>
            <a:r>
              <a:rPr lang="en-US" dirty="0" smtClean="0"/>
              <a:t> </a:t>
            </a:r>
            <a:r>
              <a:rPr lang="en-US" dirty="0"/>
              <a:t>Jul 1, 2010 to Jun 30, 2011</a:t>
            </a:r>
            <a:r>
              <a:rPr lang="en-US" dirty="0" smtClean="0"/>
              <a:t> </a:t>
            </a:r>
          </a:p>
          <a:p>
            <a:r>
              <a:rPr lang="en-US" dirty="0" smtClean="0"/>
              <a:t>Native and Asian N = 9 and 1</a:t>
            </a:r>
          </a:p>
          <a:p>
            <a:r>
              <a:rPr lang="en-US" dirty="0" smtClean="0"/>
              <a:t>As with all of these,</a:t>
            </a:r>
            <a:r>
              <a:rPr lang="en-US" baseline="0" dirty="0" smtClean="0"/>
              <a:t> the next step would be to look at trends to see if these differences hold over time</a:t>
            </a:r>
          </a:p>
          <a:p>
            <a:endParaRPr lang="en-US" baseline="0" dirty="0" smtClean="0"/>
          </a:p>
          <a:p>
            <a:endParaRPr lang="en-US" baseline="0" dirty="0" smtClean="0"/>
          </a:p>
          <a:p>
            <a:r>
              <a:rPr lang="en-US" baseline="0" dirty="0" smtClean="0"/>
              <a:t>10:15 to 11</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48</a:t>
            </a:fld>
            <a:endParaRPr lang="en-US" dirty="0"/>
          </a:p>
        </p:txBody>
      </p:sp>
    </p:spTree>
    <p:extLst>
      <p:ext uri="{BB962C8B-B14F-4D97-AF65-F5344CB8AC3E}">
        <p14:creationId xmlns:p14="http://schemas.microsoft.com/office/powerpoint/2010/main" val="20400353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Breakdown by exit type</a:t>
            </a:r>
            <a:r>
              <a:rPr lang="en-US" baseline="0" dirty="0" smtClean="0"/>
              <a:t> on next slide – data also available by age and race</a:t>
            </a:r>
          </a:p>
          <a:p>
            <a:endParaRPr lang="en-US" baseline="0" dirty="0" smtClean="0"/>
          </a:p>
          <a:p>
            <a:r>
              <a:rPr lang="en-US" baseline="0" dirty="0" smtClean="0"/>
              <a:t>10:15 to 11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8:30 to 9:15</a:t>
            </a:r>
          </a:p>
          <a:p>
            <a:endParaRPr lang="en-US" dirty="0"/>
          </a:p>
        </p:txBody>
      </p:sp>
      <p:sp>
        <p:nvSpPr>
          <p:cNvPr id="4" name="Slide Number Placeholder 3"/>
          <p:cNvSpPr>
            <a:spLocks noGrp="1"/>
          </p:cNvSpPr>
          <p:nvPr>
            <p:ph type="sldNum" sz="quarter" idx="10"/>
          </p:nvPr>
        </p:nvSpPr>
        <p:spPr/>
        <p:txBody>
          <a:bodyPr/>
          <a:lstStyle/>
          <a:p>
            <a:pPr>
              <a:defRPr/>
            </a:pPr>
            <a:fld id="{ABAC6111-DC85-40B3-9C2E-CCD886CEEA1F}" type="slidenum">
              <a:rPr lang="en-US" smtClean="0"/>
              <a:pPr>
                <a:defRPr/>
              </a:pPr>
              <a:t>5</a:t>
            </a:fld>
            <a:endParaRPr lang="en-US" dirty="0"/>
          </a:p>
        </p:txBody>
      </p:sp>
    </p:spTree>
    <p:extLst>
      <p:ext uri="{BB962C8B-B14F-4D97-AF65-F5344CB8AC3E}">
        <p14:creationId xmlns:p14="http://schemas.microsoft.com/office/powerpoint/2010/main" val="9194687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reunification</a:t>
            </a:r>
            <a:r>
              <a:rPr lang="en-US" baseline="0" dirty="0" smtClean="0"/>
              <a:t> flattens out at 18 months – discuss the children still in care with guardian-other as their placement type</a:t>
            </a:r>
          </a:p>
          <a:p>
            <a:r>
              <a:rPr lang="en-US" baseline="0" dirty="0" smtClean="0"/>
              <a:t>Should review how this plays out by age and race</a:t>
            </a:r>
          </a:p>
          <a:p>
            <a:endParaRPr lang="en-US" baseline="0" dirty="0" smtClean="0"/>
          </a:p>
          <a:p>
            <a:r>
              <a:rPr lang="en-US" baseline="0" dirty="0" smtClean="0"/>
              <a:t>10:15 to 11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measures the “back end” efforts such as PRTs, family finding, any efforts aimed at the “long stayers”</a:t>
            </a:r>
          </a:p>
          <a:p>
            <a:r>
              <a:rPr lang="en-US" baseline="0" dirty="0" smtClean="0"/>
              <a:t>Which would not get captured by first entry cohorts.</a:t>
            </a:r>
          </a:p>
          <a:p>
            <a:endParaRPr lang="en-US" baseline="0" dirty="0" smtClean="0"/>
          </a:p>
          <a:p>
            <a:r>
              <a:rPr lang="en-US" baseline="0" dirty="0" smtClean="0"/>
              <a:t>can also do by race – age differences are substantial (next slide)</a:t>
            </a:r>
          </a:p>
          <a:p>
            <a:endParaRPr lang="en-US" baseline="0" dirty="0" smtClean="0"/>
          </a:p>
          <a:p>
            <a:endParaRPr lang="en-US" baseline="0" dirty="0" smtClean="0"/>
          </a:p>
          <a:p>
            <a:r>
              <a:rPr lang="en-US" baseline="0" dirty="0" smtClean="0"/>
              <a:t>10:15 to 11</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General</a:t>
            </a:r>
            <a:r>
              <a:rPr lang="en-US" b="1" baseline="0" dirty="0" smtClean="0"/>
              <a:t> improvement for all – expected trends by age</a:t>
            </a:r>
          </a:p>
          <a:p>
            <a:endParaRPr lang="en-US" baseline="0" dirty="0" smtClean="0"/>
          </a:p>
          <a:p>
            <a:r>
              <a:rPr lang="en-US" baseline="0" dirty="0" smtClean="0"/>
              <a:t>10:15 to 11</a:t>
            </a:r>
          </a:p>
          <a:p>
            <a:endParaRPr lang="en-US" b="1"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look more closely at entries and exits – what are your thoughts?</a:t>
            </a:r>
          </a:p>
          <a:p>
            <a:endParaRPr lang="en-US" baseline="0" dirty="0" smtClean="0"/>
          </a:p>
          <a:p>
            <a:r>
              <a:rPr lang="en-US" baseline="0" dirty="0" smtClean="0"/>
              <a:t>10:15 to 11</a:t>
            </a:r>
          </a:p>
          <a:p>
            <a:endParaRPr lang="en-US" dirty="0"/>
          </a:p>
        </p:txBody>
      </p:sp>
      <p:sp>
        <p:nvSpPr>
          <p:cNvPr id="4" name="Slide Number Placeholder 3"/>
          <p:cNvSpPr>
            <a:spLocks noGrp="1"/>
          </p:cNvSpPr>
          <p:nvPr>
            <p:ph type="sldNum" sz="quarter" idx="10"/>
          </p:nvPr>
        </p:nvSpPr>
        <p:spPr/>
        <p:txBody>
          <a:bodyPr/>
          <a:lstStyle/>
          <a:p>
            <a:fld id="{A3A929DE-1CED-4A68-9EFB-159607E3479D}" type="slidenum">
              <a:rPr lang="en-US" smtClean="0"/>
              <a:pPr/>
              <a:t>53</a:t>
            </a:fld>
            <a:endParaRPr lang="en-US" dirty="0"/>
          </a:p>
        </p:txBody>
      </p:sp>
    </p:spTree>
    <p:extLst>
      <p:ext uri="{BB962C8B-B14F-4D97-AF65-F5344CB8AC3E}">
        <p14:creationId xmlns:p14="http://schemas.microsoft.com/office/powerpoint/2010/main" val="31868271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p:cNvSpPr>
            <a:spLocks noGrp="1" noRot="1" noChangeAspect="1"/>
          </p:cNvSpPr>
          <p:nvPr>
            <p:ph type="sldImg"/>
          </p:nvPr>
        </p:nvSpPr>
        <p:spPr bwMode="auto">
          <a:noFill/>
          <a:ln>
            <a:solidFill>
              <a:srgbClr val="000000"/>
            </a:solidFill>
            <a:miter lim="800000"/>
            <a:headEnd/>
            <a:tailEnd/>
          </a:ln>
        </p:spPr>
      </p:sp>
      <p:sp>
        <p:nvSpPr>
          <p:cNvPr id="254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Only</a:t>
            </a:r>
            <a:r>
              <a:rPr lang="en-US" baseline="0" dirty="0" smtClean="0"/>
              <a:t> if time allows</a:t>
            </a:r>
            <a:endParaRPr lang="en-US" dirty="0" smtClean="0"/>
          </a:p>
        </p:txBody>
      </p:sp>
      <p:sp>
        <p:nvSpPr>
          <p:cNvPr id="254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CBDF97-0FC0-418C-A5A9-1E511BC242B3}" type="slidenum">
              <a:rPr lang="en-US"/>
              <a:pPr fontAlgn="base">
                <a:spcBef>
                  <a:spcPct val="0"/>
                </a:spcBef>
                <a:spcAft>
                  <a:spcPct val="0"/>
                </a:spcAft>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p:cNvSpPr>
            <a:spLocks noGrp="1" noRot="1" noChangeAspect="1" noTextEdit="1"/>
          </p:cNvSpPr>
          <p:nvPr>
            <p:ph type="sldImg"/>
          </p:nvPr>
        </p:nvSpPr>
        <p:spPr bwMode="auto">
          <a:noFill/>
          <a:ln>
            <a:solidFill>
              <a:srgbClr val="000000"/>
            </a:solidFill>
            <a:miter lim="800000"/>
            <a:headEnd/>
            <a:tailEnd/>
          </a:ln>
        </p:spPr>
      </p:sp>
      <p:sp>
        <p:nvSpPr>
          <p:cNvPr id="2529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a:cs typeface="ＭＳ Ｐゴシック"/>
              </a:rPr>
              <a:t>Only if time allows – transition</a:t>
            </a:r>
            <a:r>
              <a:rPr lang="en-US" baseline="0" dirty="0" smtClean="0">
                <a:ea typeface="ＭＳ Ｐゴシック"/>
                <a:cs typeface="ＭＳ Ｐゴシック"/>
              </a:rPr>
              <a:t> to Adam</a:t>
            </a:r>
            <a:endParaRPr lang="en-US" dirty="0" smtClean="0">
              <a:ea typeface="ＭＳ Ｐゴシック"/>
              <a:cs typeface="ＭＳ Ｐゴシック"/>
            </a:endParaRPr>
          </a:p>
        </p:txBody>
      </p:sp>
      <p:sp>
        <p:nvSpPr>
          <p:cNvPr id="2529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7A37D3-0E61-40B7-A7BE-AE9A10AE3F91}" type="slidenum">
              <a:rPr lang="en-US"/>
              <a:pPr fontAlgn="base">
                <a:spcBef>
                  <a:spcPct val="0"/>
                </a:spcBef>
                <a:spcAft>
                  <a:spcPct val="0"/>
                </a:spcAft>
              </a:pPr>
              <a:t>55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8:30 to 9:15</a:t>
            </a: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2CC1C9-F0B9-43BF-90DB-C60A8245FF64}"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970940" y="8829968"/>
            <a:ext cx="3037840" cy="464820"/>
          </a:xfrm>
          <a:prstGeom prst="rect">
            <a:avLst/>
          </a:prstGeom>
          <a:noFill/>
          <a:ln w="9525">
            <a:noFill/>
            <a:miter lim="800000"/>
            <a:headEnd/>
            <a:tailEnd/>
          </a:ln>
        </p:spPr>
        <p:txBody>
          <a:bodyPr lIns="93148" tIns="46573" rIns="93148" bIns="46573" anchor="b"/>
          <a:lstStyle/>
          <a:p>
            <a:pPr algn="r" rtl="0" fontAlgn="base">
              <a:spcBef>
                <a:spcPct val="0"/>
              </a:spcBef>
              <a:spcAft>
                <a:spcPct val="0"/>
              </a:spcAft>
            </a:pPr>
            <a:fld id="{991F0864-3276-4DB4-8565-E2AC07C098CA}" type="slidenum">
              <a:rPr lang="en-US" sz="1200">
                <a:solidFill>
                  <a:srgbClr val="000000"/>
                </a:solidFill>
              </a:rPr>
              <a:pPr algn="r" rtl="0" fontAlgn="base">
                <a:spcBef>
                  <a:spcPct val="0"/>
                </a:spcBef>
                <a:spcAft>
                  <a:spcPct val="0"/>
                </a:spcAft>
              </a:pPr>
              <a:t>7</a:t>
            </a:fld>
            <a:endParaRPr lang="en-US" sz="1200" dirty="0">
              <a:solidFill>
                <a:srgbClr val="000000"/>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8:30 to 9:15</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184BD9-FAF0-4950-B69B-915FAA2A97D7}" type="slidenum">
              <a:rPr lang="en-US">
                <a:solidFill>
                  <a:srgbClr val="000000"/>
                </a:solidFill>
                <a:latin typeface="Arial" charset="0"/>
              </a:rPr>
              <a:pPr fontAlgn="base">
                <a:spcBef>
                  <a:spcPct val="0"/>
                </a:spcBef>
                <a:spcAft>
                  <a:spcPct val="0"/>
                </a:spcAft>
              </a:pPr>
              <a:t>8</a:t>
            </a:fld>
            <a:endParaRPr lang="en-US">
              <a:solidFill>
                <a:srgbClr val="000000"/>
              </a:solidFill>
              <a:latin typeface="Arial" charset="0"/>
            </a:endParaRPr>
          </a:p>
        </p:txBody>
      </p:sp>
      <p:sp>
        <p:nvSpPr>
          <p:cNvPr id="103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slide provides a framework for the kinds of things commonly measured in CW</a:t>
            </a:r>
          </a:p>
          <a:p>
            <a:pPr>
              <a:spcBef>
                <a:spcPct val="0"/>
              </a:spcBef>
            </a:pPr>
            <a:r>
              <a:rPr lang="en-US" dirty="0" smtClean="0"/>
              <a:t>Reinforces the idea that measuring one outcome can be misleading</a:t>
            </a:r>
          </a:p>
          <a:p>
            <a:pPr>
              <a:spcBef>
                <a:spcPct val="0"/>
              </a:spcBef>
            </a:pPr>
            <a:r>
              <a:rPr lang="en-US" dirty="0" smtClean="0"/>
              <a:t>Can’t just measure “reunification” without knowing what happened before and what happens after</a:t>
            </a:r>
          </a:p>
          <a:p>
            <a:pPr>
              <a:spcBef>
                <a:spcPct val="0"/>
              </a:spcBef>
            </a:pPr>
            <a:r>
              <a:rPr lang="en-US" dirty="0" smtClean="0"/>
              <a:t>Examples of interrelated measures: entry rate and timely reunification; placement stability and group care</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8:30 to 9:15</a:t>
            </a:r>
          </a:p>
          <a:p>
            <a:pPr>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p:cNvSpPr>
          <p:nvPr>
            <p:ph type="sldImg"/>
          </p:nvPr>
        </p:nvSpPr>
        <p:spPr bwMode="auto">
          <a:noFill/>
          <a:ln>
            <a:solidFill>
              <a:srgbClr val="000000"/>
            </a:solidFill>
            <a:miter lim="800000"/>
            <a:headEnd/>
            <a:tailEnd/>
          </a:ln>
        </p:spPr>
      </p:sp>
      <p:sp>
        <p:nvSpPr>
          <p:cNvPr id="240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Stress the connection between caseworker visits and positive outcomes (will cover in the next section the connection between data and practice.</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8:30 to 9:15</a:t>
            </a:r>
          </a:p>
          <a:p>
            <a:pPr>
              <a:spcBef>
                <a:spcPct val="0"/>
              </a:spcBef>
            </a:pPr>
            <a:endParaRPr lang="en-US" dirty="0" smtClean="0"/>
          </a:p>
        </p:txBody>
      </p:sp>
      <p:sp>
        <p:nvSpPr>
          <p:cNvPr id="240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249C15-4853-4E39-87FB-B79670008DA4}"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76865"/>
            <a:ext cx="2804871" cy="2147854"/>
          </a:xfrm>
          <a:prstGeom prst="rect">
            <a:avLst/>
          </a:prstGeom>
        </p:spPr>
        <p:txBody>
          <a:bodyPr>
            <a:normAutofit/>
          </a:bodyPr>
          <a:lstStyle>
            <a:lvl1pPr algn="l">
              <a:defRPr sz="4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042084"/>
            <a:ext cx="2804871" cy="1820984"/>
          </a:xfrm>
          <a:prstGeom prst="rect">
            <a:avLst/>
          </a:prstGeo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76865"/>
            <a:ext cx="2804871" cy="2147854"/>
          </a:xfrm>
          <a:prstGeom prst="rect">
            <a:avLst/>
          </a:prstGeom>
        </p:spPr>
        <p:txBody>
          <a:bodyPr>
            <a:normAutofit/>
          </a:bodyPr>
          <a:lstStyle>
            <a:lvl1pPr algn="l">
              <a:defRPr sz="4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042084"/>
            <a:ext cx="2804871" cy="1820984"/>
          </a:xfrm>
          <a:prstGeom prst="rect">
            <a:avLst/>
          </a:prstGeo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64768"/>
            <a:ext cx="8229600" cy="835723"/>
          </a:xfrm>
          <a:prstGeom prst="rect">
            <a:avLst/>
          </a:prstGeom>
        </p:spPr>
        <p:txBody>
          <a:bodyPr/>
          <a:lstStyle>
            <a:lvl1pPr algn="l">
              <a:defRPr sz="3600">
                <a:solidFill>
                  <a:srgbClr val="7D1628"/>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55701"/>
            <a:ext cx="8229600" cy="4525963"/>
          </a:xfrm>
          <a:prstGeom prst="rect">
            <a:avLst/>
          </a:prstGeom>
        </p:spPr>
        <p:txBody>
          <a:bodyPr/>
          <a:lstStyle>
            <a:lvl1pPr>
              <a:defRPr>
                <a:solidFill>
                  <a:srgbClr val="4D4141"/>
                </a:solidFill>
              </a:defRPr>
            </a:lvl1pPr>
            <a:lvl2pPr>
              <a:defRPr>
                <a:solidFill>
                  <a:srgbClr val="4D4141"/>
                </a:solidFill>
              </a:defRPr>
            </a:lvl2pPr>
            <a:lvl3pPr>
              <a:defRPr>
                <a:solidFill>
                  <a:srgbClr val="4D4141"/>
                </a:solidFill>
              </a:defRPr>
            </a:lvl3pPr>
            <a:lvl4pPr>
              <a:defRPr>
                <a:solidFill>
                  <a:srgbClr val="4D4141"/>
                </a:solidFill>
              </a:defRPr>
            </a:lvl4pPr>
            <a:lvl5pPr>
              <a:defRPr>
                <a:solidFill>
                  <a:srgbClr val="4D414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B5FD5EA-0AC7-404C-AA17-9C54961FD81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9970"/>
            <a:ext cx="8229600" cy="877668"/>
          </a:xfrm>
          <a:prstGeom prst="rect">
            <a:avLst/>
          </a:prstGeom>
        </p:spPr>
        <p:txBody>
          <a:bodyPr/>
          <a:lstStyle>
            <a:lvl1pPr algn="l">
              <a:defRPr sz="3600">
                <a:solidFill>
                  <a:srgbClr val="7D1628"/>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531753"/>
            <a:ext cx="4038600" cy="3799501"/>
          </a:xfrm>
          <a:prstGeom prst="rect">
            <a:avLst/>
          </a:prstGeom>
        </p:spPr>
        <p:txBody>
          <a:bodyPr/>
          <a:lstStyle>
            <a:lvl1pPr>
              <a:defRPr sz="2800">
                <a:solidFill>
                  <a:srgbClr val="4D4141"/>
                </a:solidFill>
              </a:defRPr>
            </a:lvl1pPr>
            <a:lvl2pPr>
              <a:defRPr sz="2400">
                <a:solidFill>
                  <a:srgbClr val="4D4141"/>
                </a:solidFill>
              </a:defRPr>
            </a:lvl2pPr>
            <a:lvl3pPr>
              <a:defRPr sz="2000">
                <a:solidFill>
                  <a:srgbClr val="4D4141"/>
                </a:solidFill>
              </a:defRPr>
            </a:lvl3pPr>
            <a:lvl4pPr>
              <a:defRPr sz="1800">
                <a:solidFill>
                  <a:srgbClr val="4D4141"/>
                </a:solidFill>
              </a:defRPr>
            </a:lvl4pPr>
            <a:lvl5pPr>
              <a:defRPr sz="1800">
                <a:solidFill>
                  <a:srgbClr val="4D414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31753"/>
            <a:ext cx="4038600" cy="4103709"/>
          </a:xfrm>
          <a:prstGeom prst="rect">
            <a:avLst/>
          </a:prstGeom>
        </p:spPr>
        <p:txBody>
          <a:bodyPr/>
          <a:lstStyle>
            <a:lvl1pPr>
              <a:defRPr sz="2800">
                <a:solidFill>
                  <a:srgbClr val="4D4141"/>
                </a:solidFill>
              </a:defRPr>
            </a:lvl1pPr>
            <a:lvl2pPr>
              <a:defRPr sz="2400">
                <a:solidFill>
                  <a:srgbClr val="4D4141"/>
                </a:solidFill>
              </a:defRPr>
            </a:lvl2pPr>
            <a:lvl3pPr>
              <a:defRPr sz="2000">
                <a:solidFill>
                  <a:srgbClr val="4D4141"/>
                </a:solidFill>
              </a:defRPr>
            </a:lvl3pPr>
            <a:lvl4pPr>
              <a:defRPr sz="1800">
                <a:solidFill>
                  <a:srgbClr val="4D4141"/>
                </a:solidFill>
              </a:defRPr>
            </a:lvl4pPr>
            <a:lvl5pPr>
              <a:defRPr sz="1800">
                <a:solidFill>
                  <a:srgbClr val="4D414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BDB2D64F-F39F-4BC2-AF32-61A0F8D61B5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935206"/>
            <a:ext cx="7772400" cy="1362075"/>
          </a:xfrm>
          <a:prstGeom prst="rect">
            <a:avLst/>
          </a:prstGeom>
        </p:spPr>
        <p:txBody>
          <a:bodyPr anchor="t"/>
          <a:lstStyle>
            <a:lvl1pPr algn="l">
              <a:defRPr sz="4000" b="1" cap="all">
                <a:solidFill>
                  <a:srgbClr val="4D414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35019"/>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A7139E0B-FF82-495A-A16A-686E3B459ED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798889"/>
          </a:xfrm>
          <a:prstGeom prst="rect">
            <a:avLst/>
          </a:prstGeom>
        </p:spPr>
        <p:txBody>
          <a:bodyPr anchor="ctr"/>
          <a:lstStyle>
            <a:lvl1pPr>
              <a:defRPr sz="4000">
                <a:solidFill>
                  <a:srgbClr val="4D4141"/>
                </a:solidFill>
              </a:defRPr>
            </a:lvl1pPr>
          </a:lstStyle>
          <a:p>
            <a:r>
              <a:rPr lang="en-US"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4FA9D490-FC44-433B-9D5D-FD69D0AB40F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78954" y="2966033"/>
            <a:ext cx="7772400" cy="1380025"/>
          </a:xfrm>
          <a:prstGeom prst="rect">
            <a:avLst/>
          </a:prstGeom>
        </p:spPr>
        <p:txBody>
          <a:bodyPr anchor="ctr"/>
          <a:lstStyle>
            <a:lvl1pPr marL="0" indent="0">
              <a:buNone/>
              <a:defRPr sz="2000">
                <a:solidFill>
                  <a:srgbClr val="4D414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Click to edit Master text styles</a:t>
            </a:r>
          </a:p>
        </p:txBody>
      </p:sp>
      <p:sp>
        <p:nvSpPr>
          <p:cNvPr id="3" name="Slide Number Placeholder 3"/>
          <p:cNvSpPr>
            <a:spLocks noGrp="1"/>
          </p:cNvSpPr>
          <p:nvPr>
            <p:ph type="sldNum" sz="quarter" idx="10"/>
          </p:nvPr>
        </p:nvSpPr>
        <p:spPr/>
        <p:txBody>
          <a:bodyPr/>
          <a:lstStyle>
            <a:lvl1pPr>
              <a:defRPr/>
            </a:lvl1pPr>
          </a:lstStyle>
          <a:p>
            <a:pPr>
              <a:defRPr/>
            </a:pPr>
            <a:fld id="{DF6A9230-F4D6-4373-9EF6-B364DB312E5B}"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fontAlgn="base">
              <a:spcBef>
                <a:spcPct val="0"/>
              </a:spcBef>
              <a:spcAft>
                <a:spcPct val="0"/>
              </a:spcAft>
              <a:defRPr dirty="0">
                <a:solidFill>
                  <a:srgbClr val="000000"/>
                </a:solidFill>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lgn="l" fontAlgn="base">
              <a:spcBef>
                <a:spcPct val="0"/>
              </a:spcBef>
              <a:spcAft>
                <a:spcPct val="0"/>
              </a:spcAft>
              <a:defRPr dirty="0">
                <a:solidFill>
                  <a:srgbClr val="000000"/>
                </a:solidFill>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lgn="l" fontAlgn="base">
              <a:spcBef>
                <a:spcPct val="0"/>
              </a:spcBef>
              <a:spcAft>
                <a:spcPct val="0"/>
              </a:spcAft>
              <a:defRPr>
                <a:solidFill>
                  <a:srgbClr val="000000"/>
                </a:solidFill>
              </a:defRPr>
            </a:lvl1pPr>
          </a:lstStyle>
          <a:p>
            <a:pPr>
              <a:defRPr/>
            </a:pPr>
            <a:fld id="{B658A5CD-1EC0-4390-91FE-B6F2FC3273F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64768"/>
            <a:ext cx="8229600" cy="835723"/>
          </a:xfrm>
          <a:prstGeom prst="rect">
            <a:avLst/>
          </a:prstGeom>
        </p:spPr>
        <p:txBody>
          <a:bodyPr/>
          <a:lstStyle>
            <a:lvl1pPr algn="l">
              <a:defRPr sz="3600">
                <a:solidFill>
                  <a:srgbClr val="7D1628"/>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55701"/>
            <a:ext cx="8229600" cy="4525963"/>
          </a:xfrm>
          <a:prstGeom prst="rect">
            <a:avLst/>
          </a:prstGeom>
        </p:spPr>
        <p:txBody>
          <a:bodyPr/>
          <a:lstStyle>
            <a:lvl1pPr>
              <a:defRPr>
                <a:solidFill>
                  <a:srgbClr val="4D4141"/>
                </a:solidFill>
              </a:defRPr>
            </a:lvl1pPr>
            <a:lvl2pPr>
              <a:defRPr>
                <a:solidFill>
                  <a:srgbClr val="4D4141"/>
                </a:solidFill>
              </a:defRPr>
            </a:lvl2pPr>
            <a:lvl3pPr>
              <a:defRPr>
                <a:solidFill>
                  <a:srgbClr val="4D4141"/>
                </a:solidFill>
              </a:defRPr>
            </a:lvl3pPr>
            <a:lvl4pPr>
              <a:defRPr>
                <a:solidFill>
                  <a:srgbClr val="4D4141"/>
                </a:solidFill>
              </a:defRPr>
            </a:lvl4pPr>
            <a:lvl5pPr>
              <a:defRPr>
                <a:solidFill>
                  <a:srgbClr val="4D414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42312908-41DB-4D72-8DAC-8460F40C677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9970"/>
            <a:ext cx="8229600" cy="877668"/>
          </a:xfrm>
          <a:prstGeom prst="rect">
            <a:avLst/>
          </a:prstGeom>
        </p:spPr>
        <p:txBody>
          <a:bodyPr/>
          <a:lstStyle>
            <a:lvl1pPr algn="l">
              <a:defRPr sz="3600">
                <a:solidFill>
                  <a:srgbClr val="7D1628"/>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531753"/>
            <a:ext cx="4038600" cy="3799501"/>
          </a:xfrm>
          <a:prstGeom prst="rect">
            <a:avLst/>
          </a:prstGeom>
        </p:spPr>
        <p:txBody>
          <a:bodyPr/>
          <a:lstStyle>
            <a:lvl1pPr>
              <a:defRPr sz="2800">
                <a:solidFill>
                  <a:srgbClr val="4D4141"/>
                </a:solidFill>
              </a:defRPr>
            </a:lvl1pPr>
            <a:lvl2pPr>
              <a:defRPr sz="2400">
                <a:solidFill>
                  <a:srgbClr val="4D4141"/>
                </a:solidFill>
              </a:defRPr>
            </a:lvl2pPr>
            <a:lvl3pPr>
              <a:defRPr sz="2000">
                <a:solidFill>
                  <a:srgbClr val="4D4141"/>
                </a:solidFill>
              </a:defRPr>
            </a:lvl3pPr>
            <a:lvl4pPr>
              <a:defRPr sz="1800">
                <a:solidFill>
                  <a:srgbClr val="4D4141"/>
                </a:solidFill>
              </a:defRPr>
            </a:lvl4pPr>
            <a:lvl5pPr>
              <a:defRPr sz="1800">
                <a:solidFill>
                  <a:srgbClr val="4D414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31753"/>
            <a:ext cx="4038600" cy="4103709"/>
          </a:xfrm>
          <a:prstGeom prst="rect">
            <a:avLst/>
          </a:prstGeom>
        </p:spPr>
        <p:txBody>
          <a:bodyPr/>
          <a:lstStyle>
            <a:lvl1pPr>
              <a:defRPr sz="2800">
                <a:solidFill>
                  <a:srgbClr val="4D4141"/>
                </a:solidFill>
              </a:defRPr>
            </a:lvl1pPr>
            <a:lvl2pPr>
              <a:defRPr sz="2400">
                <a:solidFill>
                  <a:srgbClr val="4D4141"/>
                </a:solidFill>
              </a:defRPr>
            </a:lvl2pPr>
            <a:lvl3pPr>
              <a:defRPr sz="2000">
                <a:solidFill>
                  <a:srgbClr val="4D4141"/>
                </a:solidFill>
              </a:defRPr>
            </a:lvl3pPr>
            <a:lvl4pPr>
              <a:defRPr sz="1800">
                <a:solidFill>
                  <a:srgbClr val="4D4141"/>
                </a:solidFill>
              </a:defRPr>
            </a:lvl4pPr>
            <a:lvl5pPr>
              <a:defRPr sz="1800">
                <a:solidFill>
                  <a:srgbClr val="4D414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E63FECCE-0AD2-4065-BE5A-230602E6D09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935206"/>
            <a:ext cx="7772400" cy="1362075"/>
          </a:xfrm>
          <a:prstGeom prst="rect">
            <a:avLst/>
          </a:prstGeom>
        </p:spPr>
        <p:txBody>
          <a:bodyPr anchor="t"/>
          <a:lstStyle>
            <a:lvl1pPr algn="l">
              <a:defRPr sz="4000" b="1" cap="all">
                <a:solidFill>
                  <a:srgbClr val="4D414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35019"/>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F82A4EA-9D50-420D-AEFF-4CF7AC51FD4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798889"/>
          </a:xfrm>
          <a:prstGeom prst="rect">
            <a:avLst/>
          </a:prstGeom>
        </p:spPr>
        <p:txBody>
          <a:bodyPr anchor="ctr"/>
          <a:lstStyle>
            <a:lvl1pPr>
              <a:defRPr sz="4000">
                <a:solidFill>
                  <a:srgbClr val="4D4141"/>
                </a:solidFill>
              </a:defRPr>
            </a:lvl1pPr>
          </a:lstStyle>
          <a:p>
            <a:r>
              <a:rPr lang="en-US"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A2B173DF-3083-49A1-8B91-867F49CCF0D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78954" y="2966033"/>
            <a:ext cx="7772400" cy="1380025"/>
          </a:xfrm>
          <a:prstGeom prst="rect">
            <a:avLst/>
          </a:prstGeom>
        </p:spPr>
        <p:txBody>
          <a:bodyPr anchor="ctr"/>
          <a:lstStyle>
            <a:lvl1pPr marL="0" indent="0">
              <a:buNone/>
              <a:defRPr sz="2000">
                <a:solidFill>
                  <a:srgbClr val="4D414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Click to edit Master text styles</a:t>
            </a:r>
          </a:p>
        </p:txBody>
      </p:sp>
      <p:sp>
        <p:nvSpPr>
          <p:cNvPr id="3" name="Slide Number Placeholder 3"/>
          <p:cNvSpPr>
            <a:spLocks noGrp="1"/>
          </p:cNvSpPr>
          <p:nvPr>
            <p:ph type="sldNum" sz="quarter" idx="10"/>
          </p:nvPr>
        </p:nvSpPr>
        <p:spPr/>
        <p:txBody>
          <a:bodyPr/>
          <a:lstStyle>
            <a:lvl1pPr>
              <a:defRPr/>
            </a:lvl1pPr>
          </a:lstStyle>
          <a:p>
            <a:pPr>
              <a:defRPr/>
            </a:pPr>
            <a:fld id="{B07A2502-23FD-4E65-8752-3FC7C0A36B6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fontAlgn="base">
              <a:spcBef>
                <a:spcPct val="0"/>
              </a:spcBef>
              <a:spcAft>
                <a:spcPct val="0"/>
              </a:spcAft>
              <a:defRPr dirty="0">
                <a:solidFill>
                  <a:srgbClr val="000000"/>
                </a:solidFill>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lgn="l" fontAlgn="base">
              <a:spcBef>
                <a:spcPct val="0"/>
              </a:spcBef>
              <a:spcAft>
                <a:spcPct val="0"/>
              </a:spcAft>
              <a:defRPr dirty="0">
                <a:solidFill>
                  <a:srgbClr val="000000"/>
                </a:solidFill>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lgn="l" fontAlgn="base">
              <a:spcBef>
                <a:spcPct val="0"/>
              </a:spcBef>
              <a:spcAft>
                <a:spcPct val="0"/>
              </a:spcAft>
              <a:defRPr>
                <a:solidFill>
                  <a:srgbClr val="000000"/>
                </a:solidFill>
              </a:defRPr>
            </a:lvl1pPr>
          </a:lstStyle>
          <a:p>
            <a:pPr>
              <a:defRPr/>
            </a:pPr>
            <a:fld id="{0DC431F5-A484-44AF-A6B2-A99868D0573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62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798889"/>
          </a:xfrm>
          <a:prstGeom prst="rect">
            <a:avLst/>
          </a:prstGeom>
        </p:spPr>
        <p:txBody>
          <a:bodyPr/>
          <a:lstStyle>
            <a:lvl1pPr>
              <a:defRPr sz="4000">
                <a:solidFill>
                  <a:srgbClr val="4D4141"/>
                </a:solidFill>
              </a:defRPr>
            </a:lvl1pPr>
          </a:lstStyle>
          <a:p>
            <a:r>
              <a:rPr lang="en-US" smtClean="0"/>
              <a:t>Click to edit Master title style</a:t>
            </a:r>
            <a:endParaRPr lang="en-US" dirty="0"/>
          </a:p>
        </p:txBody>
      </p:sp>
      <p:sp>
        <p:nvSpPr>
          <p:cNvPr id="3" name="Slide Number Placeholder 4"/>
          <p:cNvSpPr>
            <a:spLocks noGrp="1"/>
          </p:cNvSpPr>
          <p:nvPr>
            <p:ph type="sldNum" sz="quarter" idx="10"/>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5D291B8-34C5-4420-B5D8-13840C7641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10.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theme" Target="../theme/theme2.xml"/><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theme" Target="../theme/theme3.xml"/><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theme" Target="../theme/theme4.xml"/><Relationship Id="rId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theme" Target="../theme/theme5.xml"/><Relationship Id="rId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theme" Target="../theme/theme6.xml"/><Relationship Id="rId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theme" Target="../theme/theme7.xml"/><Relationship Id="rId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theme" Target="../theme/theme8.xml"/><Relationship Id="rId4"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theme" Target="../theme/theme9.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5876EBB-9155-449C-9EE5-E6E284A15AC2}" type="datetimeFigureOut">
              <a:rPr lang="en-US"/>
              <a:pPr>
                <a:defRPr/>
              </a:pPr>
              <a:t>3/21/2013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0BAD9AF-C603-4722-9E61-4537285A7B1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813" r:id="rId8"/>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Arial" charset="0"/>
        </a:defRPr>
      </a:lvl2pPr>
      <a:lvl3pPr algn="ctr" defTabSz="457200" rtl="0" fontAlgn="base">
        <a:spcBef>
          <a:spcPct val="0"/>
        </a:spcBef>
        <a:spcAft>
          <a:spcPct val="0"/>
        </a:spcAft>
        <a:defRPr sz="4400">
          <a:solidFill>
            <a:schemeClr val="tx1"/>
          </a:solidFill>
          <a:latin typeface="Arial" charset="0"/>
        </a:defRPr>
      </a:lvl3pPr>
      <a:lvl4pPr algn="ctr" defTabSz="457200" rtl="0" fontAlgn="base">
        <a:spcBef>
          <a:spcPct val="0"/>
        </a:spcBef>
        <a:spcAft>
          <a:spcPct val="0"/>
        </a:spcAft>
        <a:defRPr sz="4400">
          <a:solidFill>
            <a:schemeClr val="tx1"/>
          </a:solidFill>
          <a:latin typeface="Arial" charset="0"/>
        </a:defRPr>
      </a:lvl4pPr>
      <a:lvl5pPr algn="ctr" defTabSz="457200" rtl="0" fontAlgn="base">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7412" name="Picture 5" descr="Picture3"/>
          <p:cNvPicPr>
            <a:picLocks noChangeAspect="1" noChangeArrowheads="1"/>
          </p:cNvPicPr>
          <p:nvPr/>
        </p:nvPicPr>
        <p:blipFill>
          <a:blip r:embed="rId3"/>
          <a:srcRect/>
          <a:stretch>
            <a:fillRect/>
          </a:stretch>
        </p:blipFill>
        <p:spPr bwMode="auto">
          <a:xfrm>
            <a:off x="381000" y="0"/>
            <a:ext cx="8458200" cy="420688"/>
          </a:xfrm>
          <a:prstGeom prst="rect">
            <a:avLst/>
          </a:prstGeom>
          <a:noFill/>
          <a:ln w="9525">
            <a:noFill/>
            <a:miter lim="800000"/>
            <a:headEnd/>
            <a:tailEnd/>
          </a:ln>
        </p:spPr>
      </p:pic>
      <p:pic>
        <p:nvPicPr>
          <p:cNvPr id="17413" name="Picture 21" descr="ucbseal_75x75"/>
          <p:cNvPicPr>
            <a:picLocks noChangeAspect="1" noChangeArrowheads="1"/>
          </p:cNvPicPr>
          <p:nvPr/>
        </p:nvPicPr>
        <p:blipFill>
          <a:blip r:embed="rId4"/>
          <a:srcRect/>
          <a:stretch>
            <a:fillRect/>
          </a:stretch>
        </p:blipFill>
        <p:spPr bwMode="auto">
          <a:xfrm>
            <a:off x="0" y="6477000"/>
            <a:ext cx="381000" cy="381000"/>
          </a:xfrm>
          <a:prstGeom prst="rect">
            <a:avLst/>
          </a:prstGeom>
          <a:noFill/>
          <a:ln w="9525">
            <a:noFill/>
            <a:miter lim="800000"/>
            <a:headEnd/>
            <a:tailEnd/>
          </a:ln>
        </p:spPr>
      </p:pic>
      <p:sp>
        <p:nvSpPr>
          <p:cNvPr id="1030" name="Text Box 22"/>
          <p:cNvSpPr txBox="1">
            <a:spLocks noChangeArrowheads="1"/>
          </p:cNvSpPr>
          <p:nvPr/>
        </p:nvSpPr>
        <p:spPr bwMode="auto">
          <a:xfrm>
            <a:off x="381000" y="6492875"/>
            <a:ext cx="2667000" cy="3651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900" b="1" dirty="0" smtClean="0">
                <a:solidFill>
                  <a:srgbClr val="000000"/>
                </a:solidFill>
                <a:latin typeface="Calibri" pitchFamily="34" charset="0"/>
                <a:cs typeface="Arial" charset="0"/>
              </a:rPr>
              <a:t>CENTER FOR SOCIAL SERVICES RESEARCH                 School of Social Welfare, UC Berkeley</a:t>
            </a:r>
          </a:p>
        </p:txBody>
      </p:sp>
      <p:pic>
        <p:nvPicPr>
          <p:cNvPr id="17415" name="Picture 10" descr="CDSS Logo"/>
          <p:cNvPicPr>
            <a:picLocks noChangeAspect="1" noChangeArrowheads="1"/>
          </p:cNvPicPr>
          <p:nvPr/>
        </p:nvPicPr>
        <p:blipFill>
          <a:blip r:embed="rId5"/>
          <a:srcRect/>
          <a:stretch>
            <a:fillRect/>
          </a:stretch>
        </p:blipFill>
        <p:spPr bwMode="auto">
          <a:xfrm>
            <a:off x="8534400" y="6445250"/>
            <a:ext cx="6096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0" r:id="rId1"/>
  </p:sldLayoutIdLst>
  <p:txStyles>
    <p:titleStyle>
      <a:lvl1pPr algn="ctr" rtl="0" eaLnBrk="0" fontAlgn="base" hangingPunct="0">
        <a:spcBef>
          <a:spcPct val="0"/>
        </a:spcBef>
        <a:spcAft>
          <a:spcPct val="0"/>
        </a:spcAft>
        <a:defRPr sz="4000" b="1">
          <a:solidFill>
            <a:srgbClr val="800000"/>
          </a:solidFill>
          <a:latin typeface="+mj-lt"/>
          <a:ea typeface="+mj-ea"/>
          <a:cs typeface="+mj-cs"/>
        </a:defRPr>
      </a:lvl1pPr>
      <a:lvl2pPr algn="ctr" rtl="0" eaLnBrk="0" fontAlgn="base" hangingPunct="0">
        <a:spcBef>
          <a:spcPct val="0"/>
        </a:spcBef>
        <a:spcAft>
          <a:spcPct val="0"/>
        </a:spcAft>
        <a:defRPr sz="4000" b="1">
          <a:solidFill>
            <a:srgbClr val="800000"/>
          </a:solidFill>
          <a:latin typeface="Calibri" pitchFamily="34" charset="0"/>
        </a:defRPr>
      </a:lvl2pPr>
      <a:lvl3pPr algn="ctr" rtl="0" eaLnBrk="0" fontAlgn="base" hangingPunct="0">
        <a:spcBef>
          <a:spcPct val="0"/>
        </a:spcBef>
        <a:spcAft>
          <a:spcPct val="0"/>
        </a:spcAft>
        <a:defRPr sz="4000" b="1">
          <a:solidFill>
            <a:srgbClr val="800000"/>
          </a:solidFill>
          <a:latin typeface="Calibri" pitchFamily="34" charset="0"/>
        </a:defRPr>
      </a:lvl3pPr>
      <a:lvl4pPr algn="ctr" rtl="0" eaLnBrk="0" fontAlgn="base" hangingPunct="0">
        <a:spcBef>
          <a:spcPct val="0"/>
        </a:spcBef>
        <a:spcAft>
          <a:spcPct val="0"/>
        </a:spcAft>
        <a:defRPr sz="4000" b="1">
          <a:solidFill>
            <a:srgbClr val="800000"/>
          </a:solidFill>
          <a:latin typeface="Calibri" pitchFamily="34" charset="0"/>
        </a:defRPr>
      </a:lvl4pPr>
      <a:lvl5pPr algn="ctr" rtl="0" eaLnBrk="0" fontAlgn="base" hangingPunct="0">
        <a:spcBef>
          <a:spcPct val="0"/>
        </a:spcBef>
        <a:spcAft>
          <a:spcPct val="0"/>
        </a:spcAft>
        <a:defRPr sz="4000" b="1">
          <a:solidFill>
            <a:srgbClr val="800000"/>
          </a:solidFill>
          <a:latin typeface="Calibri" pitchFamily="34" charset="0"/>
        </a:defRPr>
      </a:lvl5pPr>
      <a:lvl6pPr marL="457200" algn="ctr" rtl="0" fontAlgn="base">
        <a:spcBef>
          <a:spcPct val="0"/>
        </a:spcBef>
        <a:spcAft>
          <a:spcPct val="0"/>
        </a:spcAft>
        <a:defRPr sz="4000" b="1">
          <a:solidFill>
            <a:srgbClr val="800000"/>
          </a:solidFill>
          <a:latin typeface="Calibri" pitchFamily="34" charset="0"/>
        </a:defRPr>
      </a:lvl6pPr>
      <a:lvl7pPr marL="914400" algn="ctr" rtl="0" fontAlgn="base">
        <a:spcBef>
          <a:spcPct val="0"/>
        </a:spcBef>
        <a:spcAft>
          <a:spcPct val="0"/>
        </a:spcAft>
        <a:defRPr sz="4000" b="1">
          <a:solidFill>
            <a:srgbClr val="800000"/>
          </a:solidFill>
          <a:latin typeface="Calibri" pitchFamily="34" charset="0"/>
        </a:defRPr>
      </a:lvl7pPr>
      <a:lvl8pPr marL="1371600" algn="ctr" rtl="0" fontAlgn="base">
        <a:spcBef>
          <a:spcPct val="0"/>
        </a:spcBef>
        <a:spcAft>
          <a:spcPct val="0"/>
        </a:spcAft>
        <a:defRPr sz="4000" b="1">
          <a:solidFill>
            <a:srgbClr val="800000"/>
          </a:solidFill>
          <a:latin typeface="Calibri" pitchFamily="34" charset="0"/>
        </a:defRPr>
      </a:lvl8pPr>
      <a:lvl9pPr marL="1828800" algn="ctr" rtl="0" fontAlgn="base">
        <a:spcBef>
          <a:spcPct val="0"/>
        </a:spcBef>
        <a:spcAft>
          <a:spcPct val="0"/>
        </a:spcAft>
        <a:defRPr sz="4000" b="1">
          <a:solidFill>
            <a:srgbClr val="800000"/>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8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800000"/>
          </a:solidFill>
          <a:latin typeface="+mn-lt"/>
        </a:defRPr>
      </a:lvl2pPr>
      <a:lvl3pPr marL="1143000" indent="-228600" algn="l" rtl="0" eaLnBrk="0" fontAlgn="base" hangingPunct="0">
        <a:spcBef>
          <a:spcPct val="20000"/>
        </a:spcBef>
        <a:spcAft>
          <a:spcPct val="0"/>
        </a:spcAft>
        <a:buChar char="•"/>
        <a:defRPr sz="2400">
          <a:solidFill>
            <a:srgbClr val="800000"/>
          </a:solidFill>
          <a:latin typeface="+mn-lt"/>
        </a:defRPr>
      </a:lvl3pPr>
      <a:lvl4pPr marL="1600200" indent="-228600" algn="l" rtl="0" eaLnBrk="0" fontAlgn="base" hangingPunct="0">
        <a:spcBef>
          <a:spcPct val="20000"/>
        </a:spcBef>
        <a:spcAft>
          <a:spcPct val="0"/>
        </a:spcAft>
        <a:buChar char="–"/>
        <a:defRPr sz="2000">
          <a:solidFill>
            <a:srgbClr val="800000"/>
          </a:solidFill>
          <a:latin typeface="+mn-lt"/>
        </a:defRPr>
      </a:lvl4pPr>
      <a:lvl5pPr marL="2057400" indent="-228600" algn="l" rtl="0" eaLnBrk="0" fontAlgn="base" hangingPunct="0">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defRPr>
            </a:lvl1pPr>
          </a:lstStyle>
          <a:p>
            <a:pPr>
              <a:defRPr/>
            </a:pPr>
            <a:fld id="{D91DBE65-3A54-4BC9-8873-9ED153C8A9A4}" type="datetimeFigureOut">
              <a:rPr lang="en-US"/>
              <a:pPr>
                <a:defRPr/>
              </a:pPr>
              <a:t>3/21/2013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defRPr>
            </a:lvl1pPr>
          </a:lstStyle>
          <a:p>
            <a:pPr>
              <a:defRPr/>
            </a:pPr>
            <a:fld id="{07F8BE11-4AEA-4D48-9A37-B6CCF240E2B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Arial" charset="0"/>
        </a:defRPr>
      </a:lvl2pPr>
      <a:lvl3pPr algn="ctr" defTabSz="457200" rtl="0" fontAlgn="base">
        <a:spcBef>
          <a:spcPct val="0"/>
        </a:spcBef>
        <a:spcAft>
          <a:spcPct val="0"/>
        </a:spcAft>
        <a:defRPr sz="4400">
          <a:solidFill>
            <a:schemeClr val="tx1"/>
          </a:solidFill>
          <a:latin typeface="Arial" charset="0"/>
        </a:defRPr>
      </a:lvl3pPr>
      <a:lvl4pPr algn="ctr" defTabSz="457200" rtl="0" fontAlgn="base">
        <a:spcBef>
          <a:spcPct val="0"/>
        </a:spcBef>
        <a:spcAft>
          <a:spcPct val="0"/>
        </a:spcAft>
        <a:defRPr sz="4400">
          <a:solidFill>
            <a:schemeClr val="tx1"/>
          </a:solidFill>
          <a:latin typeface="Arial" charset="0"/>
        </a:defRPr>
      </a:lvl4pPr>
      <a:lvl5pPr algn="ctr" defTabSz="457200" rtl="0" fontAlgn="base">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0" name="Picture 5" descr="Picture3"/>
          <p:cNvPicPr>
            <a:picLocks noChangeAspect="1" noChangeArrowheads="1"/>
          </p:cNvPicPr>
          <p:nvPr/>
        </p:nvPicPr>
        <p:blipFill>
          <a:blip r:embed="rId2"/>
          <a:srcRect/>
          <a:stretch>
            <a:fillRect/>
          </a:stretch>
        </p:blipFill>
        <p:spPr bwMode="auto">
          <a:xfrm>
            <a:off x="381000" y="0"/>
            <a:ext cx="8458200" cy="420688"/>
          </a:xfrm>
          <a:prstGeom prst="rect">
            <a:avLst/>
          </a:prstGeom>
          <a:noFill/>
          <a:ln w="9525">
            <a:noFill/>
            <a:miter lim="800000"/>
            <a:headEnd/>
            <a:tailEnd/>
          </a:ln>
        </p:spPr>
      </p:pic>
      <p:pic>
        <p:nvPicPr>
          <p:cNvPr id="9221" name="Picture 21" descr="ucbseal_75x75"/>
          <p:cNvPicPr>
            <a:picLocks noChangeAspect="1" noChangeArrowheads="1"/>
          </p:cNvPicPr>
          <p:nvPr/>
        </p:nvPicPr>
        <p:blipFill>
          <a:blip r:embed="rId3"/>
          <a:srcRect/>
          <a:stretch>
            <a:fillRect/>
          </a:stretch>
        </p:blipFill>
        <p:spPr bwMode="auto">
          <a:xfrm>
            <a:off x="0" y="6477000"/>
            <a:ext cx="381000" cy="381000"/>
          </a:xfrm>
          <a:prstGeom prst="rect">
            <a:avLst/>
          </a:prstGeom>
          <a:noFill/>
          <a:ln w="9525">
            <a:noFill/>
            <a:miter lim="800000"/>
            <a:headEnd/>
            <a:tailEnd/>
          </a:ln>
        </p:spPr>
      </p:pic>
      <p:sp>
        <p:nvSpPr>
          <p:cNvPr id="1030" name="Text Box 22"/>
          <p:cNvSpPr txBox="1">
            <a:spLocks noChangeArrowheads="1"/>
          </p:cNvSpPr>
          <p:nvPr/>
        </p:nvSpPr>
        <p:spPr bwMode="auto">
          <a:xfrm>
            <a:off x="381000" y="6492875"/>
            <a:ext cx="2667000" cy="3651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900" b="1" dirty="0" smtClean="0">
                <a:solidFill>
                  <a:srgbClr val="000000"/>
                </a:solidFill>
                <a:latin typeface="Calibri" pitchFamily="34" charset="0"/>
                <a:cs typeface="Arial" charset="0"/>
              </a:rPr>
              <a:t>CENTER FOR SOCIAL SERVICES RESEARCH                 School of Social Welfare, UC Berkeley</a:t>
            </a:r>
          </a:p>
        </p:txBody>
      </p:sp>
      <p:pic>
        <p:nvPicPr>
          <p:cNvPr id="9223" name="Picture 10" descr="CDSS Logo"/>
          <p:cNvPicPr>
            <a:picLocks noChangeAspect="1" noChangeArrowheads="1"/>
          </p:cNvPicPr>
          <p:nvPr/>
        </p:nvPicPr>
        <p:blipFill>
          <a:blip r:embed="rId4"/>
          <a:srcRect/>
          <a:stretch>
            <a:fillRect/>
          </a:stretch>
        </p:blipFill>
        <p:spPr bwMode="auto">
          <a:xfrm>
            <a:off x="8534400" y="6445250"/>
            <a:ext cx="6096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000" b="1">
          <a:solidFill>
            <a:srgbClr val="800000"/>
          </a:solidFill>
          <a:latin typeface="+mj-lt"/>
          <a:ea typeface="+mj-ea"/>
          <a:cs typeface="+mj-cs"/>
        </a:defRPr>
      </a:lvl1pPr>
      <a:lvl2pPr algn="ctr" rtl="0" eaLnBrk="0" fontAlgn="base" hangingPunct="0">
        <a:spcBef>
          <a:spcPct val="0"/>
        </a:spcBef>
        <a:spcAft>
          <a:spcPct val="0"/>
        </a:spcAft>
        <a:defRPr sz="4000" b="1">
          <a:solidFill>
            <a:srgbClr val="800000"/>
          </a:solidFill>
          <a:latin typeface="Calibri" pitchFamily="34" charset="0"/>
        </a:defRPr>
      </a:lvl2pPr>
      <a:lvl3pPr algn="ctr" rtl="0" eaLnBrk="0" fontAlgn="base" hangingPunct="0">
        <a:spcBef>
          <a:spcPct val="0"/>
        </a:spcBef>
        <a:spcAft>
          <a:spcPct val="0"/>
        </a:spcAft>
        <a:defRPr sz="4000" b="1">
          <a:solidFill>
            <a:srgbClr val="800000"/>
          </a:solidFill>
          <a:latin typeface="Calibri" pitchFamily="34" charset="0"/>
        </a:defRPr>
      </a:lvl3pPr>
      <a:lvl4pPr algn="ctr" rtl="0" eaLnBrk="0" fontAlgn="base" hangingPunct="0">
        <a:spcBef>
          <a:spcPct val="0"/>
        </a:spcBef>
        <a:spcAft>
          <a:spcPct val="0"/>
        </a:spcAft>
        <a:defRPr sz="4000" b="1">
          <a:solidFill>
            <a:srgbClr val="800000"/>
          </a:solidFill>
          <a:latin typeface="Calibri" pitchFamily="34" charset="0"/>
        </a:defRPr>
      </a:lvl4pPr>
      <a:lvl5pPr algn="ctr" rtl="0" eaLnBrk="0" fontAlgn="base" hangingPunct="0">
        <a:spcBef>
          <a:spcPct val="0"/>
        </a:spcBef>
        <a:spcAft>
          <a:spcPct val="0"/>
        </a:spcAft>
        <a:defRPr sz="4000" b="1">
          <a:solidFill>
            <a:srgbClr val="800000"/>
          </a:solidFill>
          <a:latin typeface="Calibri" pitchFamily="34" charset="0"/>
        </a:defRPr>
      </a:lvl5pPr>
      <a:lvl6pPr marL="457200" algn="ctr" rtl="0" fontAlgn="base">
        <a:spcBef>
          <a:spcPct val="0"/>
        </a:spcBef>
        <a:spcAft>
          <a:spcPct val="0"/>
        </a:spcAft>
        <a:defRPr sz="4000" b="1">
          <a:solidFill>
            <a:srgbClr val="800000"/>
          </a:solidFill>
          <a:latin typeface="Calibri" pitchFamily="34" charset="0"/>
        </a:defRPr>
      </a:lvl6pPr>
      <a:lvl7pPr marL="914400" algn="ctr" rtl="0" fontAlgn="base">
        <a:spcBef>
          <a:spcPct val="0"/>
        </a:spcBef>
        <a:spcAft>
          <a:spcPct val="0"/>
        </a:spcAft>
        <a:defRPr sz="4000" b="1">
          <a:solidFill>
            <a:srgbClr val="800000"/>
          </a:solidFill>
          <a:latin typeface="Calibri" pitchFamily="34" charset="0"/>
        </a:defRPr>
      </a:lvl7pPr>
      <a:lvl8pPr marL="1371600" algn="ctr" rtl="0" fontAlgn="base">
        <a:spcBef>
          <a:spcPct val="0"/>
        </a:spcBef>
        <a:spcAft>
          <a:spcPct val="0"/>
        </a:spcAft>
        <a:defRPr sz="4000" b="1">
          <a:solidFill>
            <a:srgbClr val="800000"/>
          </a:solidFill>
          <a:latin typeface="Calibri" pitchFamily="34" charset="0"/>
        </a:defRPr>
      </a:lvl8pPr>
      <a:lvl9pPr marL="1828800" algn="ctr" rtl="0" fontAlgn="base">
        <a:spcBef>
          <a:spcPct val="0"/>
        </a:spcBef>
        <a:spcAft>
          <a:spcPct val="0"/>
        </a:spcAft>
        <a:defRPr sz="4000" b="1">
          <a:solidFill>
            <a:srgbClr val="800000"/>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8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800000"/>
          </a:solidFill>
          <a:latin typeface="+mn-lt"/>
        </a:defRPr>
      </a:lvl2pPr>
      <a:lvl3pPr marL="1143000" indent="-228600" algn="l" rtl="0" eaLnBrk="0" fontAlgn="base" hangingPunct="0">
        <a:spcBef>
          <a:spcPct val="20000"/>
        </a:spcBef>
        <a:spcAft>
          <a:spcPct val="0"/>
        </a:spcAft>
        <a:buChar char="•"/>
        <a:defRPr sz="2400">
          <a:solidFill>
            <a:srgbClr val="800000"/>
          </a:solidFill>
          <a:latin typeface="+mn-lt"/>
        </a:defRPr>
      </a:lvl3pPr>
      <a:lvl4pPr marL="1600200" indent="-228600" algn="l" rtl="0" eaLnBrk="0" fontAlgn="base" hangingPunct="0">
        <a:spcBef>
          <a:spcPct val="20000"/>
        </a:spcBef>
        <a:spcAft>
          <a:spcPct val="0"/>
        </a:spcAft>
        <a:buChar char="–"/>
        <a:defRPr sz="2000">
          <a:solidFill>
            <a:srgbClr val="800000"/>
          </a:solidFill>
          <a:latin typeface="+mn-lt"/>
        </a:defRPr>
      </a:lvl4pPr>
      <a:lvl5pPr marL="2057400" indent="-228600" algn="l" rtl="0" eaLnBrk="0" fontAlgn="base" hangingPunct="0">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44" name="Picture 5" descr="Picture3"/>
          <p:cNvPicPr>
            <a:picLocks noChangeAspect="1" noChangeArrowheads="1"/>
          </p:cNvPicPr>
          <p:nvPr/>
        </p:nvPicPr>
        <p:blipFill>
          <a:blip r:embed="rId2"/>
          <a:srcRect/>
          <a:stretch>
            <a:fillRect/>
          </a:stretch>
        </p:blipFill>
        <p:spPr bwMode="auto">
          <a:xfrm>
            <a:off x="381000" y="0"/>
            <a:ext cx="8458200" cy="420688"/>
          </a:xfrm>
          <a:prstGeom prst="rect">
            <a:avLst/>
          </a:prstGeom>
          <a:noFill/>
          <a:ln w="9525">
            <a:noFill/>
            <a:miter lim="800000"/>
            <a:headEnd/>
            <a:tailEnd/>
          </a:ln>
        </p:spPr>
      </p:pic>
      <p:pic>
        <p:nvPicPr>
          <p:cNvPr id="10245" name="Picture 21" descr="ucbseal_75x75"/>
          <p:cNvPicPr>
            <a:picLocks noChangeAspect="1" noChangeArrowheads="1"/>
          </p:cNvPicPr>
          <p:nvPr/>
        </p:nvPicPr>
        <p:blipFill>
          <a:blip r:embed="rId3"/>
          <a:srcRect/>
          <a:stretch>
            <a:fillRect/>
          </a:stretch>
        </p:blipFill>
        <p:spPr bwMode="auto">
          <a:xfrm>
            <a:off x="0" y="6477000"/>
            <a:ext cx="381000" cy="381000"/>
          </a:xfrm>
          <a:prstGeom prst="rect">
            <a:avLst/>
          </a:prstGeom>
          <a:noFill/>
          <a:ln w="9525">
            <a:noFill/>
            <a:miter lim="800000"/>
            <a:headEnd/>
            <a:tailEnd/>
          </a:ln>
        </p:spPr>
      </p:pic>
      <p:sp>
        <p:nvSpPr>
          <p:cNvPr id="1030" name="Text Box 22"/>
          <p:cNvSpPr txBox="1">
            <a:spLocks noChangeArrowheads="1"/>
          </p:cNvSpPr>
          <p:nvPr/>
        </p:nvSpPr>
        <p:spPr bwMode="auto">
          <a:xfrm>
            <a:off x="381000" y="6492875"/>
            <a:ext cx="2667000" cy="3651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900" b="1" dirty="0" smtClean="0">
                <a:solidFill>
                  <a:srgbClr val="000000"/>
                </a:solidFill>
                <a:latin typeface="Calibri" pitchFamily="34" charset="0"/>
                <a:cs typeface="Arial" charset="0"/>
              </a:rPr>
              <a:t>CENTER FOR SOCIAL SERVICES RESEARCH                 School of Social Welfare, UC Berkeley</a:t>
            </a:r>
          </a:p>
        </p:txBody>
      </p:sp>
      <p:pic>
        <p:nvPicPr>
          <p:cNvPr id="10247" name="Picture 10" descr="CDSS Logo"/>
          <p:cNvPicPr>
            <a:picLocks noChangeAspect="1" noChangeArrowheads="1"/>
          </p:cNvPicPr>
          <p:nvPr/>
        </p:nvPicPr>
        <p:blipFill>
          <a:blip r:embed="rId4"/>
          <a:srcRect/>
          <a:stretch>
            <a:fillRect/>
          </a:stretch>
        </p:blipFill>
        <p:spPr bwMode="auto">
          <a:xfrm>
            <a:off x="8534400" y="6445250"/>
            <a:ext cx="6096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000" b="1">
          <a:solidFill>
            <a:srgbClr val="800000"/>
          </a:solidFill>
          <a:latin typeface="+mj-lt"/>
          <a:ea typeface="+mj-ea"/>
          <a:cs typeface="+mj-cs"/>
        </a:defRPr>
      </a:lvl1pPr>
      <a:lvl2pPr algn="ctr" rtl="0" eaLnBrk="0" fontAlgn="base" hangingPunct="0">
        <a:spcBef>
          <a:spcPct val="0"/>
        </a:spcBef>
        <a:spcAft>
          <a:spcPct val="0"/>
        </a:spcAft>
        <a:defRPr sz="4000" b="1">
          <a:solidFill>
            <a:srgbClr val="800000"/>
          </a:solidFill>
          <a:latin typeface="Calibri" pitchFamily="34" charset="0"/>
        </a:defRPr>
      </a:lvl2pPr>
      <a:lvl3pPr algn="ctr" rtl="0" eaLnBrk="0" fontAlgn="base" hangingPunct="0">
        <a:spcBef>
          <a:spcPct val="0"/>
        </a:spcBef>
        <a:spcAft>
          <a:spcPct val="0"/>
        </a:spcAft>
        <a:defRPr sz="4000" b="1">
          <a:solidFill>
            <a:srgbClr val="800000"/>
          </a:solidFill>
          <a:latin typeface="Calibri" pitchFamily="34" charset="0"/>
        </a:defRPr>
      </a:lvl3pPr>
      <a:lvl4pPr algn="ctr" rtl="0" eaLnBrk="0" fontAlgn="base" hangingPunct="0">
        <a:spcBef>
          <a:spcPct val="0"/>
        </a:spcBef>
        <a:spcAft>
          <a:spcPct val="0"/>
        </a:spcAft>
        <a:defRPr sz="4000" b="1">
          <a:solidFill>
            <a:srgbClr val="800000"/>
          </a:solidFill>
          <a:latin typeface="Calibri" pitchFamily="34" charset="0"/>
        </a:defRPr>
      </a:lvl4pPr>
      <a:lvl5pPr algn="ctr" rtl="0" eaLnBrk="0" fontAlgn="base" hangingPunct="0">
        <a:spcBef>
          <a:spcPct val="0"/>
        </a:spcBef>
        <a:spcAft>
          <a:spcPct val="0"/>
        </a:spcAft>
        <a:defRPr sz="4000" b="1">
          <a:solidFill>
            <a:srgbClr val="800000"/>
          </a:solidFill>
          <a:latin typeface="Calibri" pitchFamily="34" charset="0"/>
        </a:defRPr>
      </a:lvl5pPr>
      <a:lvl6pPr marL="457200" algn="ctr" rtl="0" fontAlgn="base">
        <a:spcBef>
          <a:spcPct val="0"/>
        </a:spcBef>
        <a:spcAft>
          <a:spcPct val="0"/>
        </a:spcAft>
        <a:defRPr sz="4000" b="1">
          <a:solidFill>
            <a:srgbClr val="800000"/>
          </a:solidFill>
          <a:latin typeface="Calibri" pitchFamily="34" charset="0"/>
        </a:defRPr>
      </a:lvl6pPr>
      <a:lvl7pPr marL="914400" algn="ctr" rtl="0" fontAlgn="base">
        <a:spcBef>
          <a:spcPct val="0"/>
        </a:spcBef>
        <a:spcAft>
          <a:spcPct val="0"/>
        </a:spcAft>
        <a:defRPr sz="4000" b="1">
          <a:solidFill>
            <a:srgbClr val="800000"/>
          </a:solidFill>
          <a:latin typeface="Calibri" pitchFamily="34" charset="0"/>
        </a:defRPr>
      </a:lvl7pPr>
      <a:lvl8pPr marL="1371600" algn="ctr" rtl="0" fontAlgn="base">
        <a:spcBef>
          <a:spcPct val="0"/>
        </a:spcBef>
        <a:spcAft>
          <a:spcPct val="0"/>
        </a:spcAft>
        <a:defRPr sz="4000" b="1">
          <a:solidFill>
            <a:srgbClr val="800000"/>
          </a:solidFill>
          <a:latin typeface="Calibri" pitchFamily="34" charset="0"/>
        </a:defRPr>
      </a:lvl8pPr>
      <a:lvl9pPr marL="1828800" algn="ctr" rtl="0" fontAlgn="base">
        <a:spcBef>
          <a:spcPct val="0"/>
        </a:spcBef>
        <a:spcAft>
          <a:spcPct val="0"/>
        </a:spcAft>
        <a:defRPr sz="4000" b="1">
          <a:solidFill>
            <a:srgbClr val="800000"/>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8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800000"/>
          </a:solidFill>
          <a:latin typeface="+mn-lt"/>
        </a:defRPr>
      </a:lvl2pPr>
      <a:lvl3pPr marL="1143000" indent="-228600" algn="l" rtl="0" eaLnBrk="0" fontAlgn="base" hangingPunct="0">
        <a:spcBef>
          <a:spcPct val="20000"/>
        </a:spcBef>
        <a:spcAft>
          <a:spcPct val="0"/>
        </a:spcAft>
        <a:buChar char="•"/>
        <a:defRPr sz="2400">
          <a:solidFill>
            <a:srgbClr val="800000"/>
          </a:solidFill>
          <a:latin typeface="+mn-lt"/>
        </a:defRPr>
      </a:lvl3pPr>
      <a:lvl4pPr marL="1600200" indent="-228600" algn="l" rtl="0" eaLnBrk="0" fontAlgn="base" hangingPunct="0">
        <a:spcBef>
          <a:spcPct val="20000"/>
        </a:spcBef>
        <a:spcAft>
          <a:spcPct val="0"/>
        </a:spcAft>
        <a:buChar char="–"/>
        <a:defRPr sz="2000">
          <a:solidFill>
            <a:srgbClr val="800000"/>
          </a:solidFill>
          <a:latin typeface="+mn-lt"/>
        </a:defRPr>
      </a:lvl4pPr>
      <a:lvl5pPr marL="2057400" indent="-228600" algn="l" rtl="0" eaLnBrk="0" fontAlgn="base" hangingPunct="0">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1268" name="Picture 5" descr="Picture3"/>
          <p:cNvPicPr>
            <a:picLocks noChangeAspect="1" noChangeArrowheads="1"/>
          </p:cNvPicPr>
          <p:nvPr/>
        </p:nvPicPr>
        <p:blipFill>
          <a:blip r:embed="rId2"/>
          <a:srcRect/>
          <a:stretch>
            <a:fillRect/>
          </a:stretch>
        </p:blipFill>
        <p:spPr bwMode="auto">
          <a:xfrm>
            <a:off x="381000" y="0"/>
            <a:ext cx="8458200" cy="420688"/>
          </a:xfrm>
          <a:prstGeom prst="rect">
            <a:avLst/>
          </a:prstGeom>
          <a:noFill/>
          <a:ln w="9525">
            <a:noFill/>
            <a:miter lim="800000"/>
            <a:headEnd/>
            <a:tailEnd/>
          </a:ln>
        </p:spPr>
      </p:pic>
      <p:pic>
        <p:nvPicPr>
          <p:cNvPr id="11269" name="Picture 21" descr="ucbseal_75x75"/>
          <p:cNvPicPr>
            <a:picLocks noChangeAspect="1" noChangeArrowheads="1"/>
          </p:cNvPicPr>
          <p:nvPr/>
        </p:nvPicPr>
        <p:blipFill>
          <a:blip r:embed="rId3"/>
          <a:srcRect/>
          <a:stretch>
            <a:fillRect/>
          </a:stretch>
        </p:blipFill>
        <p:spPr bwMode="auto">
          <a:xfrm>
            <a:off x="0" y="6477000"/>
            <a:ext cx="381000" cy="381000"/>
          </a:xfrm>
          <a:prstGeom prst="rect">
            <a:avLst/>
          </a:prstGeom>
          <a:noFill/>
          <a:ln w="9525">
            <a:noFill/>
            <a:miter lim="800000"/>
            <a:headEnd/>
            <a:tailEnd/>
          </a:ln>
        </p:spPr>
      </p:pic>
      <p:sp>
        <p:nvSpPr>
          <p:cNvPr id="1030" name="Text Box 22"/>
          <p:cNvSpPr txBox="1">
            <a:spLocks noChangeArrowheads="1"/>
          </p:cNvSpPr>
          <p:nvPr/>
        </p:nvSpPr>
        <p:spPr bwMode="auto">
          <a:xfrm>
            <a:off x="381000" y="6492875"/>
            <a:ext cx="2667000" cy="3651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900" b="1" dirty="0" smtClean="0">
                <a:solidFill>
                  <a:srgbClr val="000000"/>
                </a:solidFill>
                <a:latin typeface="Calibri" pitchFamily="34" charset="0"/>
                <a:cs typeface="Arial" charset="0"/>
              </a:rPr>
              <a:t>CENTER FOR SOCIAL SERVICES RESEARCH                 School of Social Welfare, UC Berkeley</a:t>
            </a:r>
          </a:p>
        </p:txBody>
      </p:sp>
      <p:pic>
        <p:nvPicPr>
          <p:cNvPr id="11271" name="Picture 10" descr="CDSS Logo"/>
          <p:cNvPicPr>
            <a:picLocks noChangeAspect="1" noChangeArrowheads="1"/>
          </p:cNvPicPr>
          <p:nvPr/>
        </p:nvPicPr>
        <p:blipFill>
          <a:blip r:embed="rId4"/>
          <a:srcRect/>
          <a:stretch>
            <a:fillRect/>
          </a:stretch>
        </p:blipFill>
        <p:spPr bwMode="auto">
          <a:xfrm>
            <a:off x="8534400" y="6445250"/>
            <a:ext cx="6096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000" b="1">
          <a:solidFill>
            <a:srgbClr val="800000"/>
          </a:solidFill>
          <a:latin typeface="+mj-lt"/>
          <a:ea typeface="+mj-ea"/>
          <a:cs typeface="+mj-cs"/>
        </a:defRPr>
      </a:lvl1pPr>
      <a:lvl2pPr algn="ctr" rtl="0" eaLnBrk="0" fontAlgn="base" hangingPunct="0">
        <a:spcBef>
          <a:spcPct val="0"/>
        </a:spcBef>
        <a:spcAft>
          <a:spcPct val="0"/>
        </a:spcAft>
        <a:defRPr sz="4000" b="1">
          <a:solidFill>
            <a:srgbClr val="800000"/>
          </a:solidFill>
          <a:latin typeface="Calibri" pitchFamily="34" charset="0"/>
        </a:defRPr>
      </a:lvl2pPr>
      <a:lvl3pPr algn="ctr" rtl="0" eaLnBrk="0" fontAlgn="base" hangingPunct="0">
        <a:spcBef>
          <a:spcPct val="0"/>
        </a:spcBef>
        <a:spcAft>
          <a:spcPct val="0"/>
        </a:spcAft>
        <a:defRPr sz="4000" b="1">
          <a:solidFill>
            <a:srgbClr val="800000"/>
          </a:solidFill>
          <a:latin typeface="Calibri" pitchFamily="34" charset="0"/>
        </a:defRPr>
      </a:lvl3pPr>
      <a:lvl4pPr algn="ctr" rtl="0" eaLnBrk="0" fontAlgn="base" hangingPunct="0">
        <a:spcBef>
          <a:spcPct val="0"/>
        </a:spcBef>
        <a:spcAft>
          <a:spcPct val="0"/>
        </a:spcAft>
        <a:defRPr sz="4000" b="1">
          <a:solidFill>
            <a:srgbClr val="800000"/>
          </a:solidFill>
          <a:latin typeface="Calibri" pitchFamily="34" charset="0"/>
        </a:defRPr>
      </a:lvl4pPr>
      <a:lvl5pPr algn="ctr" rtl="0" eaLnBrk="0" fontAlgn="base" hangingPunct="0">
        <a:spcBef>
          <a:spcPct val="0"/>
        </a:spcBef>
        <a:spcAft>
          <a:spcPct val="0"/>
        </a:spcAft>
        <a:defRPr sz="4000" b="1">
          <a:solidFill>
            <a:srgbClr val="800000"/>
          </a:solidFill>
          <a:latin typeface="Calibri" pitchFamily="34" charset="0"/>
        </a:defRPr>
      </a:lvl5pPr>
      <a:lvl6pPr marL="457200" algn="ctr" rtl="0" fontAlgn="base">
        <a:spcBef>
          <a:spcPct val="0"/>
        </a:spcBef>
        <a:spcAft>
          <a:spcPct val="0"/>
        </a:spcAft>
        <a:defRPr sz="4000" b="1">
          <a:solidFill>
            <a:srgbClr val="800000"/>
          </a:solidFill>
          <a:latin typeface="Calibri" pitchFamily="34" charset="0"/>
        </a:defRPr>
      </a:lvl6pPr>
      <a:lvl7pPr marL="914400" algn="ctr" rtl="0" fontAlgn="base">
        <a:spcBef>
          <a:spcPct val="0"/>
        </a:spcBef>
        <a:spcAft>
          <a:spcPct val="0"/>
        </a:spcAft>
        <a:defRPr sz="4000" b="1">
          <a:solidFill>
            <a:srgbClr val="800000"/>
          </a:solidFill>
          <a:latin typeface="Calibri" pitchFamily="34" charset="0"/>
        </a:defRPr>
      </a:lvl7pPr>
      <a:lvl8pPr marL="1371600" algn="ctr" rtl="0" fontAlgn="base">
        <a:spcBef>
          <a:spcPct val="0"/>
        </a:spcBef>
        <a:spcAft>
          <a:spcPct val="0"/>
        </a:spcAft>
        <a:defRPr sz="4000" b="1">
          <a:solidFill>
            <a:srgbClr val="800000"/>
          </a:solidFill>
          <a:latin typeface="Calibri" pitchFamily="34" charset="0"/>
        </a:defRPr>
      </a:lvl8pPr>
      <a:lvl9pPr marL="1828800" algn="ctr" rtl="0" fontAlgn="base">
        <a:spcBef>
          <a:spcPct val="0"/>
        </a:spcBef>
        <a:spcAft>
          <a:spcPct val="0"/>
        </a:spcAft>
        <a:defRPr sz="4000" b="1">
          <a:solidFill>
            <a:srgbClr val="800000"/>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8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800000"/>
          </a:solidFill>
          <a:latin typeface="+mn-lt"/>
        </a:defRPr>
      </a:lvl2pPr>
      <a:lvl3pPr marL="1143000" indent="-228600" algn="l" rtl="0" eaLnBrk="0" fontAlgn="base" hangingPunct="0">
        <a:spcBef>
          <a:spcPct val="20000"/>
        </a:spcBef>
        <a:spcAft>
          <a:spcPct val="0"/>
        </a:spcAft>
        <a:buChar char="•"/>
        <a:defRPr sz="2400">
          <a:solidFill>
            <a:srgbClr val="800000"/>
          </a:solidFill>
          <a:latin typeface="+mn-lt"/>
        </a:defRPr>
      </a:lvl3pPr>
      <a:lvl4pPr marL="1600200" indent="-228600" algn="l" rtl="0" eaLnBrk="0" fontAlgn="base" hangingPunct="0">
        <a:spcBef>
          <a:spcPct val="20000"/>
        </a:spcBef>
        <a:spcAft>
          <a:spcPct val="0"/>
        </a:spcAft>
        <a:buChar char="–"/>
        <a:defRPr sz="2000">
          <a:solidFill>
            <a:srgbClr val="800000"/>
          </a:solidFill>
          <a:latin typeface="+mn-lt"/>
        </a:defRPr>
      </a:lvl4pPr>
      <a:lvl5pPr marL="2057400" indent="-228600" algn="l" rtl="0" eaLnBrk="0" fontAlgn="base" hangingPunct="0">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2292" name="Picture 5" descr="Picture3"/>
          <p:cNvPicPr>
            <a:picLocks noChangeAspect="1" noChangeArrowheads="1"/>
          </p:cNvPicPr>
          <p:nvPr/>
        </p:nvPicPr>
        <p:blipFill>
          <a:blip r:embed="rId2"/>
          <a:srcRect/>
          <a:stretch>
            <a:fillRect/>
          </a:stretch>
        </p:blipFill>
        <p:spPr bwMode="auto">
          <a:xfrm>
            <a:off x="381000" y="0"/>
            <a:ext cx="8458200" cy="420688"/>
          </a:xfrm>
          <a:prstGeom prst="rect">
            <a:avLst/>
          </a:prstGeom>
          <a:noFill/>
          <a:ln w="9525">
            <a:noFill/>
            <a:miter lim="800000"/>
            <a:headEnd/>
            <a:tailEnd/>
          </a:ln>
        </p:spPr>
      </p:pic>
      <p:pic>
        <p:nvPicPr>
          <p:cNvPr id="12293" name="Picture 21" descr="ucbseal_75x75"/>
          <p:cNvPicPr>
            <a:picLocks noChangeAspect="1" noChangeArrowheads="1"/>
          </p:cNvPicPr>
          <p:nvPr/>
        </p:nvPicPr>
        <p:blipFill>
          <a:blip r:embed="rId3"/>
          <a:srcRect/>
          <a:stretch>
            <a:fillRect/>
          </a:stretch>
        </p:blipFill>
        <p:spPr bwMode="auto">
          <a:xfrm>
            <a:off x="0" y="6477000"/>
            <a:ext cx="381000" cy="381000"/>
          </a:xfrm>
          <a:prstGeom prst="rect">
            <a:avLst/>
          </a:prstGeom>
          <a:noFill/>
          <a:ln w="9525">
            <a:noFill/>
            <a:miter lim="800000"/>
            <a:headEnd/>
            <a:tailEnd/>
          </a:ln>
        </p:spPr>
      </p:pic>
      <p:sp>
        <p:nvSpPr>
          <p:cNvPr id="1030" name="Text Box 22"/>
          <p:cNvSpPr txBox="1">
            <a:spLocks noChangeArrowheads="1"/>
          </p:cNvSpPr>
          <p:nvPr/>
        </p:nvSpPr>
        <p:spPr bwMode="auto">
          <a:xfrm>
            <a:off x="381000" y="6492875"/>
            <a:ext cx="2667000" cy="3651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900" b="1" dirty="0" smtClean="0">
                <a:solidFill>
                  <a:srgbClr val="000000"/>
                </a:solidFill>
                <a:latin typeface="Calibri" pitchFamily="34" charset="0"/>
                <a:cs typeface="Arial" charset="0"/>
              </a:rPr>
              <a:t>CENTER FOR SOCIAL SERVICES RESEARCH                 School of Social Welfare, UC Berkeley</a:t>
            </a:r>
          </a:p>
        </p:txBody>
      </p:sp>
      <p:pic>
        <p:nvPicPr>
          <p:cNvPr id="12295" name="Picture 10" descr="CDSS Logo"/>
          <p:cNvPicPr>
            <a:picLocks noChangeAspect="1" noChangeArrowheads="1"/>
          </p:cNvPicPr>
          <p:nvPr/>
        </p:nvPicPr>
        <p:blipFill>
          <a:blip r:embed="rId4"/>
          <a:srcRect/>
          <a:stretch>
            <a:fillRect/>
          </a:stretch>
        </p:blipFill>
        <p:spPr bwMode="auto">
          <a:xfrm>
            <a:off x="8534400" y="6445250"/>
            <a:ext cx="6096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000" b="1">
          <a:solidFill>
            <a:srgbClr val="800000"/>
          </a:solidFill>
          <a:latin typeface="+mj-lt"/>
          <a:ea typeface="+mj-ea"/>
          <a:cs typeface="+mj-cs"/>
        </a:defRPr>
      </a:lvl1pPr>
      <a:lvl2pPr algn="ctr" rtl="0" eaLnBrk="0" fontAlgn="base" hangingPunct="0">
        <a:spcBef>
          <a:spcPct val="0"/>
        </a:spcBef>
        <a:spcAft>
          <a:spcPct val="0"/>
        </a:spcAft>
        <a:defRPr sz="4000" b="1">
          <a:solidFill>
            <a:srgbClr val="800000"/>
          </a:solidFill>
          <a:latin typeface="Calibri" pitchFamily="34" charset="0"/>
        </a:defRPr>
      </a:lvl2pPr>
      <a:lvl3pPr algn="ctr" rtl="0" eaLnBrk="0" fontAlgn="base" hangingPunct="0">
        <a:spcBef>
          <a:spcPct val="0"/>
        </a:spcBef>
        <a:spcAft>
          <a:spcPct val="0"/>
        </a:spcAft>
        <a:defRPr sz="4000" b="1">
          <a:solidFill>
            <a:srgbClr val="800000"/>
          </a:solidFill>
          <a:latin typeface="Calibri" pitchFamily="34" charset="0"/>
        </a:defRPr>
      </a:lvl3pPr>
      <a:lvl4pPr algn="ctr" rtl="0" eaLnBrk="0" fontAlgn="base" hangingPunct="0">
        <a:spcBef>
          <a:spcPct val="0"/>
        </a:spcBef>
        <a:spcAft>
          <a:spcPct val="0"/>
        </a:spcAft>
        <a:defRPr sz="4000" b="1">
          <a:solidFill>
            <a:srgbClr val="800000"/>
          </a:solidFill>
          <a:latin typeface="Calibri" pitchFamily="34" charset="0"/>
        </a:defRPr>
      </a:lvl4pPr>
      <a:lvl5pPr algn="ctr" rtl="0" eaLnBrk="0" fontAlgn="base" hangingPunct="0">
        <a:spcBef>
          <a:spcPct val="0"/>
        </a:spcBef>
        <a:spcAft>
          <a:spcPct val="0"/>
        </a:spcAft>
        <a:defRPr sz="4000" b="1">
          <a:solidFill>
            <a:srgbClr val="800000"/>
          </a:solidFill>
          <a:latin typeface="Calibri" pitchFamily="34" charset="0"/>
        </a:defRPr>
      </a:lvl5pPr>
      <a:lvl6pPr marL="457200" algn="ctr" rtl="0" fontAlgn="base">
        <a:spcBef>
          <a:spcPct val="0"/>
        </a:spcBef>
        <a:spcAft>
          <a:spcPct val="0"/>
        </a:spcAft>
        <a:defRPr sz="4000" b="1">
          <a:solidFill>
            <a:srgbClr val="800000"/>
          </a:solidFill>
          <a:latin typeface="Calibri" pitchFamily="34" charset="0"/>
        </a:defRPr>
      </a:lvl6pPr>
      <a:lvl7pPr marL="914400" algn="ctr" rtl="0" fontAlgn="base">
        <a:spcBef>
          <a:spcPct val="0"/>
        </a:spcBef>
        <a:spcAft>
          <a:spcPct val="0"/>
        </a:spcAft>
        <a:defRPr sz="4000" b="1">
          <a:solidFill>
            <a:srgbClr val="800000"/>
          </a:solidFill>
          <a:latin typeface="Calibri" pitchFamily="34" charset="0"/>
        </a:defRPr>
      </a:lvl7pPr>
      <a:lvl8pPr marL="1371600" algn="ctr" rtl="0" fontAlgn="base">
        <a:spcBef>
          <a:spcPct val="0"/>
        </a:spcBef>
        <a:spcAft>
          <a:spcPct val="0"/>
        </a:spcAft>
        <a:defRPr sz="4000" b="1">
          <a:solidFill>
            <a:srgbClr val="800000"/>
          </a:solidFill>
          <a:latin typeface="Calibri" pitchFamily="34" charset="0"/>
        </a:defRPr>
      </a:lvl8pPr>
      <a:lvl9pPr marL="1828800" algn="ctr" rtl="0" fontAlgn="base">
        <a:spcBef>
          <a:spcPct val="0"/>
        </a:spcBef>
        <a:spcAft>
          <a:spcPct val="0"/>
        </a:spcAft>
        <a:defRPr sz="4000" b="1">
          <a:solidFill>
            <a:srgbClr val="800000"/>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8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800000"/>
          </a:solidFill>
          <a:latin typeface="+mn-lt"/>
        </a:defRPr>
      </a:lvl2pPr>
      <a:lvl3pPr marL="1143000" indent="-228600" algn="l" rtl="0" eaLnBrk="0" fontAlgn="base" hangingPunct="0">
        <a:spcBef>
          <a:spcPct val="20000"/>
        </a:spcBef>
        <a:spcAft>
          <a:spcPct val="0"/>
        </a:spcAft>
        <a:buChar char="•"/>
        <a:defRPr sz="2400">
          <a:solidFill>
            <a:srgbClr val="800000"/>
          </a:solidFill>
          <a:latin typeface="+mn-lt"/>
        </a:defRPr>
      </a:lvl3pPr>
      <a:lvl4pPr marL="1600200" indent="-228600" algn="l" rtl="0" eaLnBrk="0" fontAlgn="base" hangingPunct="0">
        <a:spcBef>
          <a:spcPct val="20000"/>
        </a:spcBef>
        <a:spcAft>
          <a:spcPct val="0"/>
        </a:spcAft>
        <a:buChar char="–"/>
        <a:defRPr sz="2000">
          <a:solidFill>
            <a:srgbClr val="800000"/>
          </a:solidFill>
          <a:latin typeface="+mn-lt"/>
        </a:defRPr>
      </a:lvl4pPr>
      <a:lvl5pPr marL="2057400" indent="-228600" algn="l" rtl="0" eaLnBrk="0" fontAlgn="base" hangingPunct="0">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3316" name="Picture 5" descr="Picture3"/>
          <p:cNvPicPr>
            <a:picLocks noChangeAspect="1" noChangeArrowheads="1"/>
          </p:cNvPicPr>
          <p:nvPr/>
        </p:nvPicPr>
        <p:blipFill>
          <a:blip r:embed="rId2"/>
          <a:srcRect/>
          <a:stretch>
            <a:fillRect/>
          </a:stretch>
        </p:blipFill>
        <p:spPr bwMode="auto">
          <a:xfrm>
            <a:off x="381000" y="0"/>
            <a:ext cx="8458200" cy="420688"/>
          </a:xfrm>
          <a:prstGeom prst="rect">
            <a:avLst/>
          </a:prstGeom>
          <a:noFill/>
          <a:ln w="9525">
            <a:noFill/>
            <a:miter lim="800000"/>
            <a:headEnd/>
            <a:tailEnd/>
          </a:ln>
        </p:spPr>
      </p:pic>
      <p:pic>
        <p:nvPicPr>
          <p:cNvPr id="13317" name="Picture 21" descr="ucbseal_75x75"/>
          <p:cNvPicPr>
            <a:picLocks noChangeAspect="1" noChangeArrowheads="1"/>
          </p:cNvPicPr>
          <p:nvPr/>
        </p:nvPicPr>
        <p:blipFill>
          <a:blip r:embed="rId3"/>
          <a:srcRect/>
          <a:stretch>
            <a:fillRect/>
          </a:stretch>
        </p:blipFill>
        <p:spPr bwMode="auto">
          <a:xfrm>
            <a:off x="0" y="6477000"/>
            <a:ext cx="381000" cy="381000"/>
          </a:xfrm>
          <a:prstGeom prst="rect">
            <a:avLst/>
          </a:prstGeom>
          <a:noFill/>
          <a:ln w="9525">
            <a:noFill/>
            <a:miter lim="800000"/>
            <a:headEnd/>
            <a:tailEnd/>
          </a:ln>
        </p:spPr>
      </p:pic>
      <p:sp>
        <p:nvSpPr>
          <p:cNvPr id="1030" name="Text Box 22"/>
          <p:cNvSpPr txBox="1">
            <a:spLocks noChangeArrowheads="1"/>
          </p:cNvSpPr>
          <p:nvPr/>
        </p:nvSpPr>
        <p:spPr bwMode="auto">
          <a:xfrm>
            <a:off x="381000" y="6492875"/>
            <a:ext cx="2667000" cy="3651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900" b="1" dirty="0" smtClean="0">
                <a:solidFill>
                  <a:srgbClr val="000000"/>
                </a:solidFill>
                <a:latin typeface="Calibri" pitchFamily="34" charset="0"/>
                <a:cs typeface="Arial" charset="0"/>
              </a:rPr>
              <a:t>CENTER FOR SOCIAL SERVICES RESEARCH                 School of Social Welfare, UC Berkeley</a:t>
            </a:r>
          </a:p>
        </p:txBody>
      </p:sp>
      <p:pic>
        <p:nvPicPr>
          <p:cNvPr id="13319" name="Picture 10" descr="CDSS Logo"/>
          <p:cNvPicPr>
            <a:picLocks noChangeAspect="1" noChangeArrowheads="1"/>
          </p:cNvPicPr>
          <p:nvPr/>
        </p:nvPicPr>
        <p:blipFill>
          <a:blip r:embed="rId4"/>
          <a:srcRect/>
          <a:stretch>
            <a:fillRect/>
          </a:stretch>
        </p:blipFill>
        <p:spPr bwMode="auto">
          <a:xfrm>
            <a:off x="8534400" y="6445250"/>
            <a:ext cx="6096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000" b="1">
          <a:solidFill>
            <a:srgbClr val="800000"/>
          </a:solidFill>
          <a:latin typeface="+mj-lt"/>
          <a:ea typeface="+mj-ea"/>
          <a:cs typeface="+mj-cs"/>
        </a:defRPr>
      </a:lvl1pPr>
      <a:lvl2pPr algn="ctr" rtl="0" eaLnBrk="0" fontAlgn="base" hangingPunct="0">
        <a:spcBef>
          <a:spcPct val="0"/>
        </a:spcBef>
        <a:spcAft>
          <a:spcPct val="0"/>
        </a:spcAft>
        <a:defRPr sz="4000" b="1">
          <a:solidFill>
            <a:srgbClr val="800000"/>
          </a:solidFill>
          <a:latin typeface="Calibri" pitchFamily="34" charset="0"/>
        </a:defRPr>
      </a:lvl2pPr>
      <a:lvl3pPr algn="ctr" rtl="0" eaLnBrk="0" fontAlgn="base" hangingPunct="0">
        <a:spcBef>
          <a:spcPct val="0"/>
        </a:spcBef>
        <a:spcAft>
          <a:spcPct val="0"/>
        </a:spcAft>
        <a:defRPr sz="4000" b="1">
          <a:solidFill>
            <a:srgbClr val="800000"/>
          </a:solidFill>
          <a:latin typeface="Calibri" pitchFamily="34" charset="0"/>
        </a:defRPr>
      </a:lvl3pPr>
      <a:lvl4pPr algn="ctr" rtl="0" eaLnBrk="0" fontAlgn="base" hangingPunct="0">
        <a:spcBef>
          <a:spcPct val="0"/>
        </a:spcBef>
        <a:spcAft>
          <a:spcPct val="0"/>
        </a:spcAft>
        <a:defRPr sz="4000" b="1">
          <a:solidFill>
            <a:srgbClr val="800000"/>
          </a:solidFill>
          <a:latin typeface="Calibri" pitchFamily="34" charset="0"/>
        </a:defRPr>
      </a:lvl4pPr>
      <a:lvl5pPr algn="ctr" rtl="0" eaLnBrk="0" fontAlgn="base" hangingPunct="0">
        <a:spcBef>
          <a:spcPct val="0"/>
        </a:spcBef>
        <a:spcAft>
          <a:spcPct val="0"/>
        </a:spcAft>
        <a:defRPr sz="4000" b="1">
          <a:solidFill>
            <a:srgbClr val="800000"/>
          </a:solidFill>
          <a:latin typeface="Calibri" pitchFamily="34" charset="0"/>
        </a:defRPr>
      </a:lvl5pPr>
      <a:lvl6pPr marL="457200" algn="ctr" rtl="0" fontAlgn="base">
        <a:spcBef>
          <a:spcPct val="0"/>
        </a:spcBef>
        <a:spcAft>
          <a:spcPct val="0"/>
        </a:spcAft>
        <a:defRPr sz="4000" b="1">
          <a:solidFill>
            <a:srgbClr val="800000"/>
          </a:solidFill>
          <a:latin typeface="Calibri" pitchFamily="34" charset="0"/>
        </a:defRPr>
      </a:lvl6pPr>
      <a:lvl7pPr marL="914400" algn="ctr" rtl="0" fontAlgn="base">
        <a:spcBef>
          <a:spcPct val="0"/>
        </a:spcBef>
        <a:spcAft>
          <a:spcPct val="0"/>
        </a:spcAft>
        <a:defRPr sz="4000" b="1">
          <a:solidFill>
            <a:srgbClr val="800000"/>
          </a:solidFill>
          <a:latin typeface="Calibri" pitchFamily="34" charset="0"/>
        </a:defRPr>
      </a:lvl7pPr>
      <a:lvl8pPr marL="1371600" algn="ctr" rtl="0" fontAlgn="base">
        <a:spcBef>
          <a:spcPct val="0"/>
        </a:spcBef>
        <a:spcAft>
          <a:spcPct val="0"/>
        </a:spcAft>
        <a:defRPr sz="4000" b="1">
          <a:solidFill>
            <a:srgbClr val="800000"/>
          </a:solidFill>
          <a:latin typeface="Calibri" pitchFamily="34" charset="0"/>
        </a:defRPr>
      </a:lvl8pPr>
      <a:lvl9pPr marL="1828800" algn="ctr" rtl="0" fontAlgn="base">
        <a:spcBef>
          <a:spcPct val="0"/>
        </a:spcBef>
        <a:spcAft>
          <a:spcPct val="0"/>
        </a:spcAft>
        <a:defRPr sz="4000" b="1">
          <a:solidFill>
            <a:srgbClr val="800000"/>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8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800000"/>
          </a:solidFill>
          <a:latin typeface="+mn-lt"/>
        </a:defRPr>
      </a:lvl2pPr>
      <a:lvl3pPr marL="1143000" indent="-228600" algn="l" rtl="0" eaLnBrk="0" fontAlgn="base" hangingPunct="0">
        <a:spcBef>
          <a:spcPct val="20000"/>
        </a:spcBef>
        <a:spcAft>
          <a:spcPct val="0"/>
        </a:spcAft>
        <a:buChar char="•"/>
        <a:defRPr sz="2400">
          <a:solidFill>
            <a:srgbClr val="800000"/>
          </a:solidFill>
          <a:latin typeface="+mn-lt"/>
        </a:defRPr>
      </a:lvl3pPr>
      <a:lvl4pPr marL="1600200" indent="-228600" algn="l" rtl="0" eaLnBrk="0" fontAlgn="base" hangingPunct="0">
        <a:spcBef>
          <a:spcPct val="20000"/>
        </a:spcBef>
        <a:spcAft>
          <a:spcPct val="0"/>
        </a:spcAft>
        <a:buChar char="–"/>
        <a:defRPr sz="2000">
          <a:solidFill>
            <a:srgbClr val="800000"/>
          </a:solidFill>
          <a:latin typeface="+mn-lt"/>
        </a:defRPr>
      </a:lvl4pPr>
      <a:lvl5pPr marL="2057400" indent="-228600" algn="l" rtl="0" eaLnBrk="0" fontAlgn="base" hangingPunct="0">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4340" name="Picture 5" descr="Picture3"/>
          <p:cNvPicPr>
            <a:picLocks noChangeAspect="1" noChangeArrowheads="1"/>
          </p:cNvPicPr>
          <p:nvPr/>
        </p:nvPicPr>
        <p:blipFill>
          <a:blip r:embed="rId2"/>
          <a:srcRect/>
          <a:stretch>
            <a:fillRect/>
          </a:stretch>
        </p:blipFill>
        <p:spPr bwMode="auto">
          <a:xfrm>
            <a:off x="381000" y="0"/>
            <a:ext cx="8458200" cy="420688"/>
          </a:xfrm>
          <a:prstGeom prst="rect">
            <a:avLst/>
          </a:prstGeom>
          <a:noFill/>
          <a:ln w="9525">
            <a:noFill/>
            <a:miter lim="800000"/>
            <a:headEnd/>
            <a:tailEnd/>
          </a:ln>
        </p:spPr>
      </p:pic>
      <p:pic>
        <p:nvPicPr>
          <p:cNvPr id="14341" name="Picture 21" descr="ucbseal_75x75"/>
          <p:cNvPicPr>
            <a:picLocks noChangeAspect="1" noChangeArrowheads="1"/>
          </p:cNvPicPr>
          <p:nvPr/>
        </p:nvPicPr>
        <p:blipFill>
          <a:blip r:embed="rId3"/>
          <a:srcRect/>
          <a:stretch>
            <a:fillRect/>
          </a:stretch>
        </p:blipFill>
        <p:spPr bwMode="auto">
          <a:xfrm>
            <a:off x="0" y="6477000"/>
            <a:ext cx="381000" cy="381000"/>
          </a:xfrm>
          <a:prstGeom prst="rect">
            <a:avLst/>
          </a:prstGeom>
          <a:noFill/>
          <a:ln w="9525">
            <a:noFill/>
            <a:miter lim="800000"/>
            <a:headEnd/>
            <a:tailEnd/>
          </a:ln>
        </p:spPr>
      </p:pic>
      <p:sp>
        <p:nvSpPr>
          <p:cNvPr id="1030" name="Text Box 22"/>
          <p:cNvSpPr txBox="1">
            <a:spLocks noChangeArrowheads="1"/>
          </p:cNvSpPr>
          <p:nvPr/>
        </p:nvSpPr>
        <p:spPr bwMode="auto">
          <a:xfrm>
            <a:off x="381000" y="6492875"/>
            <a:ext cx="2667000" cy="3651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900" b="1" dirty="0" smtClean="0">
                <a:solidFill>
                  <a:srgbClr val="000000"/>
                </a:solidFill>
                <a:latin typeface="Calibri" pitchFamily="34" charset="0"/>
                <a:cs typeface="Arial" charset="0"/>
              </a:rPr>
              <a:t>CENTER FOR SOCIAL SERVICES RESEARCH                 School of Social Welfare, UC Berkeley</a:t>
            </a:r>
          </a:p>
        </p:txBody>
      </p:sp>
      <p:pic>
        <p:nvPicPr>
          <p:cNvPr id="14343" name="Picture 10" descr="CDSS Logo"/>
          <p:cNvPicPr>
            <a:picLocks noChangeAspect="1" noChangeArrowheads="1"/>
          </p:cNvPicPr>
          <p:nvPr/>
        </p:nvPicPr>
        <p:blipFill>
          <a:blip r:embed="rId4"/>
          <a:srcRect/>
          <a:stretch>
            <a:fillRect/>
          </a:stretch>
        </p:blipFill>
        <p:spPr bwMode="auto">
          <a:xfrm>
            <a:off x="8534400" y="6445250"/>
            <a:ext cx="6096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000" b="1">
          <a:solidFill>
            <a:srgbClr val="800000"/>
          </a:solidFill>
          <a:latin typeface="+mj-lt"/>
          <a:ea typeface="+mj-ea"/>
          <a:cs typeface="+mj-cs"/>
        </a:defRPr>
      </a:lvl1pPr>
      <a:lvl2pPr algn="ctr" rtl="0" eaLnBrk="0" fontAlgn="base" hangingPunct="0">
        <a:spcBef>
          <a:spcPct val="0"/>
        </a:spcBef>
        <a:spcAft>
          <a:spcPct val="0"/>
        </a:spcAft>
        <a:defRPr sz="4000" b="1">
          <a:solidFill>
            <a:srgbClr val="800000"/>
          </a:solidFill>
          <a:latin typeface="Calibri" pitchFamily="34" charset="0"/>
        </a:defRPr>
      </a:lvl2pPr>
      <a:lvl3pPr algn="ctr" rtl="0" eaLnBrk="0" fontAlgn="base" hangingPunct="0">
        <a:spcBef>
          <a:spcPct val="0"/>
        </a:spcBef>
        <a:spcAft>
          <a:spcPct val="0"/>
        </a:spcAft>
        <a:defRPr sz="4000" b="1">
          <a:solidFill>
            <a:srgbClr val="800000"/>
          </a:solidFill>
          <a:latin typeface="Calibri" pitchFamily="34" charset="0"/>
        </a:defRPr>
      </a:lvl3pPr>
      <a:lvl4pPr algn="ctr" rtl="0" eaLnBrk="0" fontAlgn="base" hangingPunct="0">
        <a:spcBef>
          <a:spcPct val="0"/>
        </a:spcBef>
        <a:spcAft>
          <a:spcPct val="0"/>
        </a:spcAft>
        <a:defRPr sz="4000" b="1">
          <a:solidFill>
            <a:srgbClr val="800000"/>
          </a:solidFill>
          <a:latin typeface="Calibri" pitchFamily="34" charset="0"/>
        </a:defRPr>
      </a:lvl4pPr>
      <a:lvl5pPr algn="ctr" rtl="0" eaLnBrk="0" fontAlgn="base" hangingPunct="0">
        <a:spcBef>
          <a:spcPct val="0"/>
        </a:spcBef>
        <a:spcAft>
          <a:spcPct val="0"/>
        </a:spcAft>
        <a:defRPr sz="4000" b="1">
          <a:solidFill>
            <a:srgbClr val="800000"/>
          </a:solidFill>
          <a:latin typeface="Calibri" pitchFamily="34" charset="0"/>
        </a:defRPr>
      </a:lvl5pPr>
      <a:lvl6pPr marL="457200" algn="ctr" rtl="0" fontAlgn="base">
        <a:spcBef>
          <a:spcPct val="0"/>
        </a:spcBef>
        <a:spcAft>
          <a:spcPct val="0"/>
        </a:spcAft>
        <a:defRPr sz="4000" b="1">
          <a:solidFill>
            <a:srgbClr val="800000"/>
          </a:solidFill>
          <a:latin typeface="Calibri" pitchFamily="34" charset="0"/>
        </a:defRPr>
      </a:lvl6pPr>
      <a:lvl7pPr marL="914400" algn="ctr" rtl="0" fontAlgn="base">
        <a:spcBef>
          <a:spcPct val="0"/>
        </a:spcBef>
        <a:spcAft>
          <a:spcPct val="0"/>
        </a:spcAft>
        <a:defRPr sz="4000" b="1">
          <a:solidFill>
            <a:srgbClr val="800000"/>
          </a:solidFill>
          <a:latin typeface="Calibri" pitchFamily="34" charset="0"/>
        </a:defRPr>
      </a:lvl7pPr>
      <a:lvl8pPr marL="1371600" algn="ctr" rtl="0" fontAlgn="base">
        <a:spcBef>
          <a:spcPct val="0"/>
        </a:spcBef>
        <a:spcAft>
          <a:spcPct val="0"/>
        </a:spcAft>
        <a:defRPr sz="4000" b="1">
          <a:solidFill>
            <a:srgbClr val="800000"/>
          </a:solidFill>
          <a:latin typeface="Calibri" pitchFamily="34" charset="0"/>
        </a:defRPr>
      </a:lvl8pPr>
      <a:lvl9pPr marL="1828800" algn="ctr" rtl="0" fontAlgn="base">
        <a:spcBef>
          <a:spcPct val="0"/>
        </a:spcBef>
        <a:spcAft>
          <a:spcPct val="0"/>
        </a:spcAft>
        <a:defRPr sz="4000" b="1">
          <a:solidFill>
            <a:srgbClr val="800000"/>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8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800000"/>
          </a:solidFill>
          <a:latin typeface="+mn-lt"/>
        </a:defRPr>
      </a:lvl2pPr>
      <a:lvl3pPr marL="1143000" indent="-228600" algn="l" rtl="0" eaLnBrk="0" fontAlgn="base" hangingPunct="0">
        <a:spcBef>
          <a:spcPct val="20000"/>
        </a:spcBef>
        <a:spcAft>
          <a:spcPct val="0"/>
        </a:spcAft>
        <a:buChar char="•"/>
        <a:defRPr sz="2400">
          <a:solidFill>
            <a:srgbClr val="800000"/>
          </a:solidFill>
          <a:latin typeface="+mn-lt"/>
        </a:defRPr>
      </a:lvl3pPr>
      <a:lvl4pPr marL="1600200" indent="-228600" algn="l" rtl="0" eaLnBrk="0" fontAlgn="base" hangingPunct="0">
        <a:spcBef>
          <a:spcPct val="20000"/>
        </a:spcBef>
        <a:spcAft>
          <a:spcPct val="0"/>
        </a:spcAft>
        <a:buChar char="–"/>
        <a:defRPr sz="2000">
          <a:solidFill>
            <a:srgbClr val="800000"/>
          </a:solidFill>
          <a:latin typeface="+mn-lt"/>
        </a:defRPr>
      </a:lvl4pPr>
      <a:lvl5pPr marL="2057400" indent="-228600" algn="l" rtl="0" eaLnBrk="0" fontAlgn="base" hangingPunct="0">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5364" name="Picture 5" descr="Picture3"/>
          <p:cNvPicPr>
            <a:picLocks noChangeAspect="1" noChangeArrowheads="1"/>
          </p:cNvPicPr>
          <p:nvPr/>
        </p:nvPicPr>
        <p:blipFill>
          <a:blip r:embed="rId2"/>
          <a:srcRect/>
          <a:stretch>
            <a:fillRect/>
          </a:stretch>
        </p:blipFill>
        <p:spPr bwMode="auto">
          <a:xfrm>
            <a:off x="381000" y="0"/>
            <a:ext cx="8458200" cy="420688"/>
          </a:xfrm>
          <a:prstGeom prst="rect">
            <a:avLst/>
          </a:prstGeom>
          <a:noFill/>
          <a:ln w="9525">
            <a:noFill/>
            <a:miter lim="800000"/>
            <a:headEnd/>
            <a:tailEnd/>
          </a:ln>
        </p:spPr>
      </p:pic>
      <p:pic>
        <p:nvPicPr>
          <p:cNvPr id="15365" name="Picture 21" descr="ucbseal_75x75"/>
          <p:cNvPicPr>
            <a:picLocks noChangeAspect="1" noChangeArrowheads="1"/>
          </p:cNvPicPr>
          <p:nvPr/>
        </p:nvPicPr>
        <p:blipFill>
          <a:blip r:embed="rId3"/>
          <a:srcRect/>
          <a:stretch>
            <a:fillRect/>
          </a:stretch>
        </p:blipFill>
        <p:spPr bwMode="auto">
          <a:xfrm>
            <a:off x="0" y="6477000"/>
            <a:ext cx="381000" cy="381000"/>
          </a:xfrm>
          <a:prstGeom prst="rect">
            <a:avLst/>
          </a:prstGeom>
          <a:noFill/>
          <a:ln w="9525">
            <a:noFill/>
            <a:miter lim="800000"/>
            <a:headEnd/>
            <a:tailEnd/>
          </a:ln>
        </p:spPr>
      </p:pic>
      <p:sp>
        <p:nvSpPr>
          <p:cNvPr id="1030" name="Text Box 22"/>
          <p:cNvSpPr txBox="1">
            <a:spLocks noChangeArrowheads="1"/>
          </p:cNvSpPr>
          <p:nvPr/>
        </p:nvSpPr>
        <p:spPr bwMode="auto">
          <a:xfrm>
            <a:off x="381000" y="6492875"/>
            <a:ext cx="2667000" cy="3651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900" b="1" dirty="0" smtClean="0">
                <a:solidFill>
                  <a:srgbClr val="000000"/>
                </a:solidFill>
                <a:latin typeface="Calibri" pitchFamily="34" charset="0"/>
                <a:cs typeface="Arial" charset="0"/>
              </a:rPr>
              <a:t>CENTER FOR SOCIAL SERVICES RESEARCH                 School of Social Welfare, UC Berkeley</a:t>
            </a:r>
          </a:p>
        </p:txBody>
      </p:sp>
      <p:pic>
        <p:nvPicPr>
          <p:cNvPr id="15367" name="Picture 10" descr="CDSS Logo"/>
          <p:cNvPicPr>
            <a:picLocks noChangeAspect="1" noChangeArrowheads="1"/>
          </p:cNvPicPr>
          <p:nvPr/>
        </p:nvPicPr>
        <p:blipFill>
          <a:blip r:embed="rId4"/>
          <a:srcRect/>
          <a:stretch>
            <a:fillRect/>
          </a:stretch>
        </p:blipFill>
        <p:spPr bwMode="auto">
          <a:xfrm>
            <a:off x="8534400" y="6445250"/>
            <a:ext cx="6096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000" b="1">
          <a:solidFill>
            <a:srgbClr val="800000"/>
          </a:solidFill>
          <a:latin typeface="+mj-lt"/>
          <a:ea typeface="+mj-ea"/>
          <a:cs typeface="+mj-cs"/>
        </a:defRPr>
      </a:lvl1pPr>
      <a:lvl2pPr algn="ctr" rtl="0" eaLnBrk="0" fontAlgn="base" hangingPunct="0">
        <a:spcBef>
          <a:spcPct val="0"/>
        </a:spcBef>
        <a:spcAft>
          <a:spcPct val="0"/>
        </a:spcAft>
        <a:defRPr sz="4000" b="1">
          <a:solidFill>
            <a:srgbClr val="800000"/>
          </a:solidFill>
          <a:latin typeface="Calibri" pitchFamily="34" charset="0"/>
        </a:defRPr>
      </a:lvl2pPr>
      <a:lvl3pPr algn="ctr" rtl="0" eaLnBrk="0" fontAlgn="base" hangingPunct="0">
        <a:spcBef>
          <a:spcPct val="0"/>
        </a:spcBef>
        <a:spcAft>
          <a:spcPct val="0"/>
        </a:spcAft>
        <a:defRPr sz="4000" b="1">
          <a:solidFill>
            <a:srgbClr val="800000"/>
          </a:solidFill>
          <a:latin typeface="Calibri" pitchFamily="34" charset="0"/>
        </a:defRPr>
      </a:lvl3pPr>
      <a:lvl4pPr algn="ctr" rtl="0" eaLnBrk="0" fontAlgn="base" hangingPunct="0">
        <a:spcBef>
          <a:spcPct val="0"/>
        </a:spcBef>
        <a:spcAft>
          <a:spcPct val="0"/>
        </a:spcAft>
        <a:defRPr sz="4000" b="1">
          <a:solidFill>
            <a:srgbClr val="800000"/>
          </a:solidFill>
          <a:latin typeface="Calibri" pitchFamily="34" charset="0"/>
        </a:defRPr>
      </a:lvl4pPr>
      <a:lvl5pPr algn="ctr" rtl="0" eaLnBrk="0" fontAlgn="base" hangingPunct="0">
        <a:spcBef>
          <a:spcPct val="0"/>
        </a:spcBef>
        <a:spcAft>
          <a:spcPct val="0"/>
        </a:spcAft>
        <a:defRPr sz="4000" b="1">
          <a:solidFill>
            <a:srgbClr val="800000"/>
          </a:solidFill>
          <a:latin typeface="Calibri" pitchFamily="34" charset="0"/>
        </a:defRPr>
      </a:lvl5pPr>
      <a:lvl6pPr marL="457200" algn="ctr" rtl="0" fontAlgn="base">
        <a:spcBef>
          <a:spcPct val="0"/>
        </a:spcBef>
        <a:spcAft>
          <a:spcPct val="0"/>
        </a:spcAft>
        <a:defRPr sz="4000" b="1">
          <a:solidFill>
            <a:srgbClr val="800000"/>
          </a:solidFill>
          <a:latin typeface="Calibri" pitchFamily="34" charset="0"/>
        </a:defRPr>
      </a:lvl6pPr>
      <a:lvl7pPr marL="914400" algn="ctr" rtl="0" fontAlgn="base">
        <a:spcBef>
          <a:spcPct val="0"/>
        </a:spcBef>
        <a:spcAft>
          <a:spcPct val="0"/>
        </a:spcAft>
        <a:defRPr sz="4000" b="1">
          <a:solidFill>
            <a:srgbClr val="800000"/>
          </a:solidFill>
          <a:latin typeface="Calibri" pitchFamily="34" charset="0"/>
        </a:defRPr>
      </a:lvl7pPr>
      <a:lvl8pPr marL="1371600" algn="ctr" rtl="0" fontAlgn="base">
        <a:spcBef>
          <a:spcPct val="0"/>
        </a:spcBef>
        <a:spcAft>
          <a:spcPct val="0"/>
        </a:spcAft>
        <a:defRPr sz="4000" b="1">
          <a:solidFill>
            <a:srgbClr val="800000"/>
          </a:solidFill>
          <a:latin typeface="Calibri" pitchFamily="34" charset="0"/>
        </a:defRPr>
      </a:lvl8pPr>
      <a:lvl9pPr marL="1828800" algn="ctr" rtl="0" fontAlgn="base">
        <a:spcBef>
          <a:spcPct val="0"/>
        </a:spcBef>
        <a:spcAft>
          <a:spcPct val="0"/>
        </a:spcAft>
        <a:defRPr sz="4000" b="1">
          <a:solidFill>
            <a:srgbClr val="800000"/>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8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800000"/>
          </a:solidFill>
          <a:latin typeface="+mn-lt"/>
        </a:defRPr>
      </a:lvl2pPr>
      <a:lvl3pPr marL="1143000" indent="-228600" algn="l" rtl="0" eaLnBrk="0" fontAlgn="base" hangingPunct="0">
        <a:spcBef>
          <a:spcPct val="20000"/>
        </a:spcBef>
        <a:spcAft>
          <a:spcPct val="0"/>
        </a:spcAft>
        <a:buChar char="•"/>
        <a:defRPr sz="2400">
          <a:solidFill>
            <a:srgbClr val="800000"/>
          </a:solidFill>
          <a:latin typeface="+mn-lt"/>
        </a:defRPr>
      </a:lvl3pPr>
      <a:lvl4pPr marL="1600200" indent="-228600" algn="l" rtl="0" eaLnBrk="0" fontAlgn="base" hangingPunct="0">
        <a:spcBef>
          <a:spcPct val="20000"/>
        </a:spcBef>
        <a:spcAft>
          <a:spcPct val="0"/>
        </a:spcAft>
        <a:buChar char="–"/>
        <a:defRPr sz="2000">
          <a:solidFill>
            <a:srgbClr val="800000"/>
          </a:solidFill>
          <a:latin typeface="+mn-lt"/>
        </a:defRPr>
      </a:lvl4pPr>
      <a:lvl5pPr marL="2057400" indent="-228600" algn="l" rtl="0" eaLnBrk="0" fontAlgn="base" hangingPunct="0">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6388" name="Picture 5" descr="Picture3"/>
          <p:cNvPicPr>
            <a:picLocks noChangeAspect="1" noChangeArrowheads="1"/>
          </p:cNvPicPr>
          <p:nvPr/>
        </p:nvPicPr>
        <p:blipFill>
          <a:blip r:embed="rId2"/>
          <a:srcRect/>
          <a:stretch>
            <a:fillRect/>
          </a:stretch>
        </p:blipFill>
        <p:spPr bwMode="auto">
          <a:xfrm>
            <a:off x="381000" y="0"/>
            <a:ext cx="8458200" cy="420688"/>
          </a:xfrm>
          <a:prstGeom prst="rect">
            <a:avLst/>
          </a:prstGeom>
          <a:noFill/>
          <a:ln w="9525">
            <a:noFill/>
            <a:miter lim="800000"/>
            <a:headEnd/>
            <a:tailEnd/>
          </a:ln>
        </p:spPr>
      </p:pic>
      <p:pic>
        <p:nvPicPr>
          <p:cNvPr id="16389" name="Picture 21" descr="ucbseal_75x75"/>
          <p:cNvPicPr>
            <a:picLocks noChangeAspect="1" noChangeArrowheads="1"/>
          </p:cNvPicPr>
          <p:nvPr/>
        </p:nvPicPr>
        <p:blipFill>
          <a:blip r:embed="rId3"/>
          <a:srcRect/>
          <a:stretch>
            <a:fillRect/>
          </a:stretch>
        </p:blipFill>
        <p:spPr bwMode="auto">
          <a:xfrm>
            <a:off x="0" y="6477000"/>
            <a:ext cx="381000" cy="381000"/>
          </a:xfrm>
          <a:prstGeom prst="rect">
            <a:avLst/>
          </a:prstGeom>
          <a:noFill/>
          <a:ln w="9525">
            <a:noFill/>
            <a:miter lim="800000"/>
            <a:headEnd/>
            <a:tailEnd/>
          </a:ln>
        </p:spPr>
      </p:pic>
      <p:sp>
        <p:nvSpPr>
          <p:cNvPr id="1030" name="Text Box 22"/>
          <p:cNvSpPr txBox="1">
            <a:spLocks noChangeArrowheads="1"/>
          </p:cNvSpPr>
          <p:nvPr/>
        </p:nvSpPr>
        <p:spPr bwMode="auto">
          <a:xfrm>
            <a:off x="381000" y="6492875"/>
            <a:ext cx="2667000" cy="36512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900" b="1" dirty="0" smtClean="0">
                <a:solidFill>
                  <a:srgbClr val="000000"/>
                </a:solidFill>
                <a:latin typeface="Calibri" pitchFamily="34" charset="0"/>
                <a:cs typeface="Arial" charset="0"/>
              </a:rPr>
              <a:t>CENTER FOR SOCIAL SERVICES RESEARCH                 School of Social Welfare, UC Berkeley</a:t>
            </a:r>
          </a:p>
        </p:txBody>
      </p:sp>
      <p:pic>
        <p:nvPicPr>
          <p:cNvPr id="16391" name="Picture 10" descr="CDSS Logo"/>
          <p:cNvPicPr>
            <a:picLocks noChangeAspect="1" noChangeArrowheads="1"/>
          </p:cNvPicPr>
          <p:nvPr/>
        </p:nvPicPr>
        <p:blipFill>
          <a:blip r:embed="rId4"/>
          <a:srcRect/>
          <a:stretch>
            <a:fillRect/>
          </a:stretch>
        </p:blipFill>
        <p:spPr bwMode="auto">
          <a:xfrm>
            <a:off x="8534400" y="6445250"/>
            <a:ext cx="6096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000" b="1">
          <a:solidFill>
            <a:srgbClr val="800000"/>
          </a:solidFill>
          <a:latin typeface="+mj-lt"/>
          <a:ea typeface="+mj-ea"/>
          <a:cs typeface="+mj-cs"/>
        </a:defRPr>
      </a:lvl1pPr>
      <a:lvl2pPr algn="ctr" rtl="0" eaLnBrk="0" fontAlgn="base" hangingPunct="0">
        <a:spcBef>
          <a:spcPct val="0"/>
        </a:spcBef>
        <a:spcAft>
          <a:spcPct val="0"/>
        </a:spcAft>
        <a:defRPr sz="4000" b="1">
          <a:solidFill>
            <a:srgbClr val="800000"/>
          </a:solidFill>
          <a:latin typeface="Calibri" pitchFamily="34" charset="0"/>
        </a:defRPr>
      </a:lvl2pPr>
      <a:lvl3pPr algn="ctr" rtl="0" eaLnBrk="0" fontAlgn="base" hangingPunct="0">
        <a:spcBef>
          <a:spcPct val="0"/>
        </a:spcBef>
        <a:spcAft>
          <a:spcPct val="0"/>
        </a:spcAft>
        <a:defRPr sz="4000" b="1">
          <a:solidFill>
            <a:srgbClr val="800000"/>
          </a:solidFill>
          <a:latin typeface="Calibri" pitchFamily="34" charset="0"/>
        </a:defRPr>
      </a:lvl3pPr>
      <a:lvl4pPr algn="ctr" rtl="0" eaLnBrk="0" fontAlgn="base" hangingPunct="0">
        <a:spcBef>
          <a:spcPct val="0"/>
        </a:spcBef>
        <a:spcAft>
          <a:spcPct val="0"/>
        </a:spcAft>
        <a:defRPr sz="4000" b="1">
          <a:solidFill>
            <a:srgbClr val="800000"/>
          </a:solidFill>
          <a:latin typeface="Calibri" pitchFamily="34" charset="0"/>
        </a:defRPr>
      </a:lvl4pPr>
      <a:lvl5pPr algn="ctr" rtl="0" eaLnBrk="0" fontAlgn="base" hangingPunct="0">
        <a:spcBef>
          <a:spcPct val="0"/>
        </a:spcBef>
        <a:spcAft>
          <a:spcPct val="0"/>
        </a:spcAft>
        <a:defRPr sz="4000" b="1">
          <a:solidFill>
            <a:srgbClr val="800000"/>
          </a:solidFill>
          <a:latin typeface="Calibri" pitchFamily="34" charset="0"/>
        </a:defRPr>
      </a:lvl5pPr>
      <a:lvl6pPr marL="457200" algn="ctr" rtl="0" fontAlgn="base">
        <a:spcBef>
          <a:spcPct val="0"/>
        </a:spcBef>
        <a:spcAft>
          <a:spcPct val="0"/>
        </a:spcAft>
        <a:defRPr sz="4000" b="1">
          <a:solidFill>
            <a:srgbClr val="800000"/>
          </a:solidFill>
          <a:latin typeface="Calibri" pitchFamily="34" charset="0"/>
        </a:defRPr>
      </a:lvl6pPr>
      <a:lvl7pPr marL="914400" algn="ctr" rtl="0" fontAlgn="base">
        <a:spcBef>
          <a:spcPct val="0"/>
        </a:spcBef>
        <a:spcAft>
          <a:spcPct val="0"/>
        </a:spcAft>
        <a:defRPr sz="4000" b="1">
          <a:solidFill>
            <a:srgbClr val="800000"/>
          </a:solidFill>
          <a:latin typeface="Calibri" pitchFamily="34" charset="0"/>
        </a:defRPr>
      </a:lvl7pPr>
      <a:lvl8pPr marL="1371600" algn="ctr" rtl="0" fontAlgn="base">
        <a:spcBef>
          <a:spcPct val="0"/>
        </a:spcBef>
        <a:spcAft>
          <a:spcPct val="0"/>
        </a:spcAft>
        <a:defRPr sz="4000" b="1">
          <a:solidFill>
            <a:srgbClr val="800000"/>
          </a:solidFill>
          <a:latin typeface="Calibri" pitchFamily="34" charset="0"/>
        </a:defRPr>
      </a:lvl8pPr>
      <a:lvl9pPr marL="1828800" algn="ctr" rtl="0" fontAlgn="base">
        <a:spcBef>
          <a:spcPct val="0"/>
        </a:spcBef>
        <a:spcAft>
          <a:spcPct val="0"/>
        </a:spcAft>
        <a:defRPr sz="4000" b="1">
          <a:solidFill>
            <a:srgbClr val="800000"/>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8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800000"/>
          </a:solidFill>
          <a:latin typeface="+mn-lt"/>
        </a:defRPr>
      </a:lvl2pPr>
      <a:lvl3pPr marL="1143000" indent="-228600" algn="l" rtl="0" eaLnBrk="0" fontAlgn="base" hangingPunct="0">
        <a:spcBef>
          <a:spcPct val="20000"/>
        </a:spcBef>
        <a:spcAft>
          <a:spcPct val="0"/>
        </a:spcAft>
        <a:buChar char="•"/>
        <a:defRPr sz="2400">
          <a:solidFill>
            <a:srgbClr val="800000"/>
          </a:solidFill>
          <a:latin typeface="+mn-lt"/>
        </a:defRPr>
      </a:lvl3pPr>
      <a:lvl4pPr marL="1600200" indent="-228600" algn="l" rtl="0" eaLnBrk="0" fontAlgn="base" hangingPunct="0">
        <a:spcBef>
          <a:spcPct val="20000"/>
        </a:spcBef>
        <a:spcAft>
          <a:spcPct val="0"/>
        </a:spcAft>
        <a:buChar char="–"/>
        <a:defRPr sz="2000">
          <a:solidFill>
            <a:srgbClr val="800000"/>
          </a:solidFill>
          <a:latin typeface="+mn-lt"/>
        </a:defRPr>
      </a:lvl4pPr>
      <a:lvl5pPr marL="2057400" indent="-228600" algn="l" rtl="0" eaLnBrk="0" fontAlgn="base" hangingPunct="0">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0.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 Id="rId9" Type="http://schemas.openxmlformats.org/officeDocument/2006/relationships/image" Target="../media/image13.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1.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4.wmf"/><Relationship Id="rId4" Type="http://schemas.openxmlformats.org/officeDocument/2006/relationships/oleObject" Target="../embeddings/oleObject5.bin"/><Relationship Id="rId9"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cssr.berkeley.edu/ucb_childwelfare/default.asp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cssr.berkeley.edu/ucb_childwelfare/default.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800101" y="1305342"/>
            <a:ext cx="7348538" cy="4973669"/>
          </a:xfrm>
          <a:prstGeom prst="rect">
            <a:avLst/>
          </a:prstGeom>
        </p:spPr>
        <p:txBody>
          <a:bodyPr wrap="square">
            <a:spAutoFit/>
          </a:bodyPr>
          <a:lstStyle/>
          <a:p>
            <a:pPr algn="ctr">
              <a:defRPr/>
            </a:pPr>
            <a:r>
              <a:rPr lang="en-US" sz="2800" i="1" dirty="0" smtClean="0"/>
              <a:t>Data Driven Practice for Program Managers:</a:t>
            </a:r>
          </a:p>
          <a:p>
            <a:pPr algn="ctr">
              <a:defRPr/>
            </a:pPr>
            <a:r>
              <a:rPr lang="en-US" sz="2800" i="1" dirty="0" smtClean="0"/>
              <a:t>Riverside County</a:t>
            </a:r>
            <a:endParaRPr lang="en-US" sz="2800" i="1" dirty="0"/>
          </a:p>
          <a:p>
            <a:pPr algn="ctr">
              <a:defRPr/>
            </a:pPr>
            <a:endParaRPr lang="en-US" sz="1400" i="1" dirty="0" smtClean="0"/>
          </a:p>
          <a:p>
            <a:pPr algn="ctr">
              <a:defRPr/>
            </a:pPr>
            <a:r>
              <a:rPr lang="en-US" sz="1600" dirty="0" smtClean="0"/>
              <a:t>Melissa Correia</a:t>
            </a:r>
          </a:p>
          <a:p>
            <a:pPr algn="ctr">
              <a:defRPr/>
            </a:pPr>
            <a:r>
              <a:rPr lang="en-US" sz="1600" dirty="0" smtClean="0"/>
              <a:t>Adam Darnell</a:t>
            </a:r>
            <a:endParaRPr lang="en-US" sz="1600" dirty="0"/>
          </a:p>
          <a:p>
            <a:pPr algn="ctr">
              <a:defRPr/>
            </a:pPr>
            <a:r>
              <a:rPr lang="en-US" sz="1400" i="1" dirty="0" smtClean="0"/>
              <a:t>Casey Family Programs</a:t>
            </a:r>
            <a:endParaRPr lang="en-US" sz="1400" i="1" dirty="0"/>
          </a:p>
          <a:p>
            <a:pPr algn="ctr">
              <a:defRPr/>
            </a:pPr>
            <a:endParaRPr lang="en-US" sz="1400" i="1" dirty="0"/>
          </a:p>
          <a:p>
            <a:pPr algn="ctr">
              <a:defRPr/>
            </a:pPr>
            <a:r>
              <a:rPr lang="en-US" sz="1600" dirty="0"/>
              <a:t>Daniel Webster, </a:t>
            </a:r>
            <a:r>
              <a:rPr lang="en-US" sz="1400" dirty="0"/>
              <a:t>MSW PhD</a:t>
            </a:r>
          </a:p>
          <a:p>
            <a:pPr algn="ctr">
              <a:defRPr/>
            </a:pPr>
            <a:r>
              <a:rPr lang="en-US" sz="1400" i="1" dirty="0"/>
              <a:t>Center for Social Services Research</a:t>
            </a:r>
            <a:br>
              <a:rPr lang="en-US" sz="1400" i="1" dirty="0"/>
            </a:br>
            <a:r>
              <a:rPr lang="en-US" sz="1400" i="1" dirty="0"/>
              <a:t>University of California, Berkeley</a:t>
            </a:r>
          </a:p>
          <a:p>
            <a:pPr algn="ctr">
              <a:defRPr/>
            </a:pPr>
            <a:endParaRPr lang="en-US" sz="1200" i="1" dirty="0"/>
          </a:p>
          <a:p>
            <a:pPr algn="ctr"/>
            <a:r>
              <a:rPr lang="en-US" sz="1600" dirty="0"/>
              <a:t>Riverside County </a:t>
            </a:r>
            <a:r>
              <a:rPr lang="en-US" sz="1600" dirty="0" smtClean="0"/>
              <a:t>DPSS</a:t>
            </a:r>
          </a:p>
          <a:p>
            <a:pPr algn="ctr"/>
            <a:r>
              <a:rPr lang="en-US" sz="1600" dirty="0" smtClean="0"/>
              <a:t>10281 </a:t>
            </a:r>
            <a:r>
              <a:rPr lang="en-US" sz="1600" dirty="0"/>
              <a:t>Kidd Street, 2nd floor - </a:t>
            </a:r>
            <a:r>
              <a:rPr lang="en-US" sz="1600" dirty="0" smtClean="0"/>
              <a:t>Conference Room </a:t>
            </a:r>
            <a:r>
              <a:rPr lang="en-US" sz="1600" dirty="0"/>
              <a:t>2a &amp; 2b</a:t>
            </a:r>
          </a:p>
          <a:p>
            <a:pPr algn="ctr">
              <a:defRPr/>
            </a:pPr>
            <a:r>
              <a:rPr lang="en-US" sz="1600" i="1" dirty="0" smtClean="0"/>
              <a:t>Riverside, </a:t>
            </a:r>
            <a:r>
              <a:rPr lang="en-US" sz="1600" i="1" dirty="0"/>
              <a:t>CA</a:t>
            </a:r>
          </a:p>
          <a:p>
            <a:pPr algn="ctr">
              <a:defRPr/>
            </a:pPr>
            <a:r>
              <a:rPr lang="en-US" sz="1600" i="1" dirty="0" smtClean="0"/>
              <a:t>October 2012</a:t>
            </a:r>
          </a:p>
          <a:p>
            <a:pPr algn="ctr">
              <a:defRPr/>
            </a:pPr>
            <a:endParaRPr lang="en-US" sz="1600" i="1" dirty="0"/>
          </a:p>
          <a:p>
            <a:pPr algn="ctr">
              <a:defRPr/>
            </a:pPr>
            <a:endParaRPr lang="en-US" sz="1600" i="1" dirty="0" smtClean="0"/>
          </a:p>
          <a:p>
            <a:pPr algn="ctr">
              <a:lnSpc>
                <a:spcPct val="80000"/>
              </a:lnSpc>
              <a:defRPr/>
            </a:pPr>
            <a:r>
              <a:rPr lang="en-US" sz="1200" i="1" dirty="0"/>
              <a:t>The Performance Indicators Project at CSSR is supported by the </a:t>
            </a:r>
          </a:p>
          <a:p>
            <a:pPr algn="ctr">
              <a:lnSpc>
                <a:spcPct val="80000"/>
              </a:lnSpc>
              <a:defRPr/>
            </a:pPr>
            <a:r>
              <a:rPr lang="en-US" sz="1200" i="1" dirty="0"/>
              <a:t>California Department of Social </a:t>
            </a:r>
            <a:r>
              <a:rPr lang="en-US" sz="1200" i="1" dirty="0" smtClean="0"/>
              <a:t>Services, and the </a:t>
            </a:r>
            <a:r>
              <a:rPr lang="en-US" sz="1200" i="1" dirty="0"/>
              <a:t>Stuart Foundation</a:t>
            </a:r>
          </a:p>
          <a:p>
            <a:pPr algn="ctr">
              <a:defRPr/>
            </a:pPr>
            <a:endParaRPr lang="en-US" sz="1600" i="1" dirty="0"/>
          </a:p>
        </p:txBody>
      </p:sp>
    </p:spTree>
    <p:extLst>
      <p:ext uri="{BB962C8B-B14F-4D97-AF65-F5344CB8AC3E}">
        <p14:creationId xmlns:p14="http://schemas.microsoft.com/office/powerpoint/2010/main" val="2545459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r>
              <a:rPr lang="en-US" smtClean="0"/>
              <a:t>Measures of Central Tendency</a:t>
            </a:r>
          </a:p>
        </p:txBody>
      </p:sp>
      <p:sp>
        <p:nvSpPr>
          <p:cNvPr id="145411" name="Rectangle 3"/>
          <p:cNvSpPr>
            <a:spLocks noGrp="1" noChangeArrowheads="1"/>
          </p:cNvSpPr>
          <p:nvPr>
            <p:ph type="body" idx="1"/>
          </p:nvPr>
        </p:nvSpPr>
        <p:spPr>
          <a:xfrm>
            <a:off x="457200" y="1300491"/>
            <a:ext cx="8229600" cy="4681173"/>
          </a:xfrm>
        </p:spPr>
        <p:txBody>
          <a:bodyPr/>
          <a:lstStyle/>
          <a:p>
            <a:pPr>
              <a:buFontTx/>
              <a:buNone/>
            </a:pPr>
            <a:r>
              <a:rPr lang="en-US" sz="2000" u="sng" dirty="0" smtClean="0"/>
              <a:t>Mean:</a:t>
            </a:r>
            <a:r>
              <a:rPr lang="en-US" sz="2000" dirty="0" smtClean="0"/>
              <a:t> the average value for a range of data </a:t>
            </a:r>
          </a:p>
          <a:p>
            <a:pPr marL="0" indent="0">
              <a:buFontTx/>
              <a:buNone/>
            </a:pPr>
            <a:r>
              <a:rPr lang="en-US" sz="2000" u="sng" dirty="0" smtClean="0"/>
              <a:t>Median:</a:t>
            </a:r>
            <a:r>
              <a:rPr lang="en-US" sz="2000" dirty="0" smtClean="0"/>
              <a:t> the value of the middle item when the data are arranged from  smallest to largest</a:t>
            </a:r>
          </a:p>
          <a:p>
            <a:pPr>
              <a:buFontTx/>
              <a:buNone/>
            </a:pPr>
            <a:r>
              <a:rPr lang="en-US" sz="2000" u="sng" dirty="0" smtClean="0"/>
              <a:t>Mode:</a:t>
            </a:r>
            <a:r>
              <a:rPr lang="en-US" sz="2000" dirty="0" smtClean="0"/>
              <a:t> the value that occurs most frequently within the data</a:t>
            </a:r>
          </a:p>
        </p:txBody>
      </p:sp>
      <p:sp>
        <p:nvSpPr>
          <p:cNvPr id="145412" name="Text Box 4"/>
          <p:cNvSpPr txBox="1">
            <a:spLocks noChangeArrowheads="1"/>
          </p:cNvSpPr>
          <p:nvPr/>
        </p:nvSpPr>
        <p:spPr bwMode="auto">
          <a:xfrm>
            <a:off x="1600200" y="3276600"/>
            <a:ext cx="5638800" cy="427038"/>
          </a:xfrm>
          <a:prstGeom prst="rect">
            <a:avLst/>
          </a:prstGeom>
          <a:noFill/>
          <a:ln w="9525">
            <a:noFill/>
            <a:miter lim="800000"/>
            <a:headEnd/>
            <a:tailEnd/>
          </a:ln>
        </p:spPr>
        <p:txBody>
          <a:bodyPr>
            <a:spAutoFit/>
          </a:bodyPr>
          <a:lstStyle/>
          <a:p>
            <a:pPr>
              <a:spcBef>
                <a:spcPct val="50000"/>
              </a:spcBef>
            </a:pPr>
            <a:r>
              <a:rPr lang="en-US">
                <a:solidFill>
                  <a:srgbClr val="FF0000"/>
                </a:solidFill>
                <a:latin typeface="Times New Roman" pitchFamily="18" charset="0"/>
              </a:rPr>
              <a:t>12    4    15    63    7    9    4    17 </a:t>
            </a:r>
          </a:p>
        </p:txBody>
      </p:sp>
      <p:sp>
        <p:nvSpPr>
          <p:cNvPr id="145413" name="Text Box 5"/>
          <p:cNvSpPr txBox="1">
            <a:spLocks noChangeArrowheads="1"/>
          </p:cNvSpPr>
          <p:nvPr/>
        </p:nvSpPr>
        <p:spPr bwMode="auto">
          <a:xfrm>
            <a:off x="1752600" y="3276600"/>
            <a:ext cx="5638800" cy="427038"/>
          </a:xfrm>
          <a:prstGeom prst="rect">
            <a:avLst/>
          </a:prstGeom>
          <a:noFill/>
          <a:ln w="9525">
            <a:noFill/>
            <a:miter lim="800000"/>
            <a:headEnd/>
            <a:tailEnd/>
          </a:ln>
        </p:spPr>
        <p:txBody>
          <a:bodyPr>
            <a:spAutoFit/>
          </a:bodyPr>
          <a:lstStyle/>
          <a:p>
            <a:pPr>
              <a:spcBef>
                <a:spcPct val="50000"/>
              </a:spcBef>
            </a:pPr>
            <a:r>
              <a:rPr lang="en-US" dirty="0">
                <a:solidFill>
                  <a:srgbClr val="FF0000"/>
                </a:solidFill>
                <a:latin typeface="Times New Roman" pitchFamily="18" charset="0"/>
              </a:rPr>
              <a:t>4    4    7    9    12    15    17    63</a:t>
            </a:r>
          </a:p>
        </p:txBody>
      </p:sp>
      <p:sp>
        <p:nvSpPr>
          <p:cNvPr id="3081" name="Rectangle 8"/>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endParaRPr lang="en-US"/>
          </a:p>
        </p:txBody>
      </p:sp>
      <p:sp>
        <p:nvSpPr>
          <p:cNvPr id="3082" name="Rectangle 10"/>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endParaRPr lang="en-US"/>
          </a:p>
        </p:txBody>
      </p:sp>
      <p:sp>
        <p:nvSpPr>
          <p:cNvPr id="3083" name="Rectangle 12"/>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endParaRPr lang="en-US"/>
          </a:p>
        </p:txBody>
      </p:sp>
      <p:graphicFrame>
        <p:nvGraphicFramePr>
          <p:cNvPr id="145419" name="Object 11"/>
          <p:cNvGraphicFramePr>
            <a:graphicFrameLocks noChangeAspect="1"/>
          </p:cNvGraphicFramePr>
          <p:nvPr/>
        </p:nvGraphicFramePr>
        <p:xfrm>
          <a:off x="1371600" y="4038600"/>
          <a:ext cx="5638800" cy="738188"/>
        </p:xfrm>
        <a:graphic>
          <a:graphicData uri="http://schemas.openxmlformats.org/presentationml/2006/ole">
            <mc:AlternateContent xmlns:mc="http://schemas.openxmlformats.org/markup-compatibility/2006">
              <mc:Choice xmlns:v="urn:schemas-microsoft-com:vml" Requires="v">
                <p:oleObj spid="_x0000_s239796" name="Equation" r:id="rId4" imgW="4749480" imgH="622080" progId="Equation.3">
                  <p:embed/>
                </p:oleObj>
              </mc:Choice>
              <mc:Fallback>
                <p:oleObj name="Equation" r:id="rId4" imgW="4749480" imgH="622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038600"/>
                        <a:ext cx="563880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425" name="Object 17"/>
          <p:cNvGraphicFramePr>
            <a:graphicFrameLocks noChangeAspect="1"/>
          </p:cNvGraphicFramePr>
          <p:nvPr/>
        </p:nvGraphicFramePr>
        <p:xfrm>
          <a:off x="1371600" y="4800600"/>
          <a:ext cx="2743200" cy="701675"/>
        </p:xfrm>
        <a:graphic>
          <a:graphicData uri="http://schemas.openxmlformats.org/presentationml/2006/ole">
            <mc:AlternateContent xmlns:mc="http://schemas.openxmlformats.org/markup-compatibility/2006">
              <mc:Choice xmlns:v="urn:schemas-microsoft-com:vml" Requires="v">
                <p:oleObj spid="_x0000_s239797" name="Equation" r:id="rId6" imgW="2438280" imgH="622080" progId="Equation.3">
                  <p:embed/>
                </p:oleObj>
              </mc:Choice>
              <mc:Fallback>
                <p:oleObj name="Equation" r:id="rId6" imgW="2438280" imgH="622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800600"/>
                        <a:ext cx="2743200"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427" name="Object 19"/>
          <p:cNvGraphicFramePr>
            <a:graphicFrameLocks noChangeAspect="1"/>
          </p:cNvGraphicFramePr>
          <p:nvPr/>
        </p:nvGraphicFramePr>
        <p:xfrm>
          <a:off x="1371600" y="5715000"/>
          <a:ext cx="1143000" cy="268288"/>
        </p:xfrm>
        <a:graphic>
          <a:graphicData uri="http://schemas.openxmlformats.org/presentationml/2006/ole">
            <mc:AlternateContent xmlns:mc="http://schemas.openxmlformats.org/markup-compatibility/2006">
              <mc:Choice xmlns:v="urn:schemas-microsoft-com:vml" Requires="v">
                <p:oleObj spid="_x0000_s239798" name="Equation" r:id="rId8" imgW="1041120" imgH="241200" progId="Equation.3">
                  <p:embed/>
                </p:oleObj>
              </mc:Choice>
              <mc:Fallback>
                <p:oleObj name="Equation" r:id="rId8" imgW="104112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5715000"/>
                        <a:ext cx="1143000" cy="26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28" name="Oval 20"/>
          <p:cNvSpPr>
            <a:spLocks noChangeArrowheads="1"/>
          </p:cNvSpPr>
          <p:nvPr/>
        </p:nvSpPr>
        <p:spPr bwMode="auto">
          <a:xfrm>
            <a:off x="2819400" y="3224213"/>
            <a:ext cx="914400" cy="457200"/>
          </a:xfrm>
          <a:prstGeom prst="ellipse">
            <a:avLst/>
          </a:prstGeom>
          <a:noFill/>
          <a:ln w="25400">
            <a:solidFill>
              <a:schemeClr val="tx1"/>
            </a:solidFill>
            <a:round/>
            <a:headEnd/>
            <a:tailEnd/>
          </a:ln>
        </p:spPr>
        <p:txBody>
          <a:bodyPr wrap="none" anchor="ctr"/>
          <a:lstStyle/>
          <a:p>
            <a:endParaRPr lang="en-US"/>
          </a:p>
        </p:txBody>
      </p:sp>
      <p:sp>
        <p:nvSpPr>
          <p:cNvPr id="145431" name="Line 23"/>
          <p:cNvSpPr>
            <a:spLocks noChangeShapeType="1"/>
          </p:cNvSpPr>
          <p:nvPr/>
        </p:nvSpPr>
        <p:spPr bwMode="auto">
          <a:xfrm>
            <a:off x="4495800" y="3376613"/>
            <a:ext cx="304800" cy="304800"/>
          </a:xfrm>
          <a:prstGeom prst="line">
            <a:avLst/>
          </a:prstGeom>
          <a:noFill/>
          <a:ln w="25400">
            <a:solidFill>
              <a:schemeClr val="tx1"/>
            </a:solidFill>
            <a:round/>
            <a:headEnd/>
            <a:tailEnd/>
          </a:ln>
        </p:spPr>
        <p:txBody>
          <a:bodyPr/>
          <a:lstStyle/>
          <a:p>
            <a:endParaRPr lang="en-US"/>
          </a:p>
        </p:txBody>
      </p:sp>
      <p:sp>
        <p:nvSpPr>
          <p:cNvPr id="145433" name="Line 25"/>
          <p:cNvSpPr>
            <a:spLocks noChangeShapeType="1"/>
          </p:cNvSpPr>
          <p:nvPr/>
        </p:nvSpPr>
        <p:spPr bwMode="auto">
          <a:xfrm flipV="1">
            <a:off x="4495800" y="3376613"/>
            <a:ext cx="304800" cy="304800"/>
          </a:xfrm>
          <a:prstGeom prst="line">
            <a:avLst/>
          </a:prstGeom>
          <a:noFill/>
          <a:ln w="25400">
            <a:solidFill>
              <a:schemeClr val="tx1"/>
            </a:solidFill>
            <a:round/>
            <a:headEnd/>
            <a:tailEnd/>
          </a:ln>
        </p:spPr>
        <p:txBody>
          <a:bodyPr/>
          <a:lstStyle/>
          <a:p>
            <a:endParaRPr lang="en-US"/>
          </a:p>
        </p:txBody>
      </p:sp>
      <p:sp>
        <p:nvSpPr>
          <p:cNvPr id="145434" name="Line 26"/>
          <p:cNvSpPr>
            <a:spLocks noChangeShapeType="1"/>
          </p:cNvSpPr>
          <p:nvPr/>
        </p:nvSpPr>
        <p:spPr bwMode="auto">
          <a:xfrm>
            <a:off x="5867400" y="4038600"/>
            <a:ext cx="304800" cy="304800"/>
          </a:xfrm>
          <a:prstGeom prst="line">
            <a:avLst/>
          </a:prstGeom>
          <a:noFill/>
          <a:ln w="25400">
            <a:solidFill>
              <a:schemeClr val="tx1"/>
            </a:solidFill>
            <a:round/>
            <a:headEnd/>
            <a:tailEnd/>
          </a:ln>
        </p:spPr>
        <p:txBody>
          <a:bodyPr/>
          <a:lstStyle/>
          <a:p>
            <a:endParaRPr lang="en-US"/>
          </a:p>
        </p:txBody>
      </p:sp>
      <p:sp>
        <p:nvSpPr>
          <p:cNvPr id="145435" name="Line 27"/>
          <p:cNvSpPr>
            <a:spLocks noChangeShapeType="1"/>
          </p:cNvSpPr>
          <p:nvPr/>
        </p:nvSpPr>
        <p:spPr bwMode="auto">
          <a:xfrm flipV="1">
            <a:off x="5867400" y="4038600"/>
            <a:ext cx="304800" cy="304800"/>
          </a:xfrm>
          <a:prstGeom prst="line">
            <a:avLst/>
          </a:prstGeom>
          <a:noFill/>
          <a:ln w="25400">
            <a:solidFill>
              <a:schemeClr val="tx1"/>
            </a:solidFill>
            <a:round/>
            <a:headEnd/>
            <a:tailEnd/>
          </a:ln>
        </p:spPr>
        <p:txBody>
          <a:bodyPr/>
          <a:lstStyle/>
          <a:p>
            <a:endParaRPr lang="en-US"/>
          </a:p>
        </p:txBody>
      </p:sp>
      <p:sp>
        <p:nvSpPr>
          <p:cNvPr id="145436" name="Line 28"/>
          <p:cNvSpPr>
            <a:spLocks noChangeShapeType="1"/>
          </p:cNvSpPr>
          <p:nvPr/>
        </p:nvSpPr>
        <p:spPr bwMode="auto">
          <a:xfrm flipV="1">
            <a:off x="6629400" y="4191000"/>
            <a:ext cx="381000" cy="381000"/>
          </a:xfrm>
          <a:prstGeom prst="line">
            <a:avLst/>
          </a:prstGeom>
          <a:noFill/>
          <a:ln w="25400">
            <a:solidFill>
              <a:schemeClr val="tx1"/>
            </a:solidFill>
            <a:round/>
            <a:headEnd/>
            <a:tailEnd/>
          </a:ln>
        </p:spPr>
        <p:txBody>
          <a:bodyPr/>
          <a:lstStyle/>
          <a:p>
            <a:endParaRPr lang="en-US"/>
          </a:p>
        </p:txBody>
      </p:sp>
      <p:sp>
        <p:nvSpPr>
          <p:cNvPr id="145439" name="Line 31"/>
          <p:cNvSpPr>
            <a:spLocks noChangeShapeType="1"/>
          </p:cNvSpPr>
          <p:nvPr/>
        </p:nvSpPr>
        <p:spPr bwMode="auto">
          <a:xfrm flipV="1">
            <a:off x="4114800" y="4419600"/>
            <a:ext cx="381000" cy="381000"/>
          </a:xfrm>
          <a:prstGeom prst="line">
            <a:avLst/>
          </a:prstGeom>
          <a:noFill/>
          <a:ln w="25400">
            <a:solidFill>
              <a:schemeClr val="tx1"/>
            </a:solidFill>
            <a:round/>
            <a:headEnd/>
            <a:tailEnd/>
          </a:ln>
        </p:spPr>
        <p:txBody>
          <a:bodyPr/>
          <a:lstStyle/>
          <a:p>
            <a:endParaRPr lang="en-US"/>
          </a:p>
        </p:txBody>
      </p:sp>
      <p:sp>
        <p:nvSpPr>
          <p:cNvPr id="145440" name="Text Box 32"/>
          <p:cNvSpPr txBox="1">
            <a:spLocks noChangeArrowheads="1"/>
          </p:cNvSpPr>
          <p:nvPr/>
        </p:nvSpPr>
        <p:spPr bwMode="auto">
          <a:xfrm>
            <a:off x="4343400" y="4419600"/>
            <a:ext cx="457200" cy="488950"/>
          </a:xfrm>
          <a:prstGeom prst="rect">
            <a:avLst/>
          </a:prstGeom>
          <a:noFill/>
          <a:ln w="9525">
            <a:noFill/>
            <a:miter lim="800000"/>
            <a:headEnd/>
            <a:tailEnd/>
          </a:ln>
        </p:spPr>
        <p:txBody>
          <a:bodyPr>
            <a:spAutoFit/>
          </a:bodyPr>
          <a:lstStyle/>
          <a:p>
            <a:pPr>
              <a:spcBef>
                <a:spcPct val="50000"/>
              </a:spcBef>
            </a:pPr>
            <a:r>
              <a:rPr lang="en-US" sz="2600">
                <a:latin typeface="Times New Roman" pitchFamily="18" charset="0"/>
              </a:rPr>
              <a:t>7</a:t>
            </a:r>
          </a:p>
        </p:txBody>
      </p:sp>
      <p:sp>
        <p:nvSpPr>
          <p:cNvPr id="145441" name="Text Box 33"/>
          <p:cNvSpPr txBox="1">
            <a:spLocks noChangeArrowheads="1"/>
          </p:cNvSpPr>
          <p:nvPr/>
        </p:nvSpPr>
        <p:spPr bwMode="auto">
          <a:xfrm>
            <a:off x="7010400" y="4191000"/>
            <a:ext cx="1219200" cy="457200"/>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 9.7</a:t>
            </a:r>
          </a:p>
        </p:txBody>
      </p:sp>
      <p:sp>
        <p:nvSpPr>
          <p:cNvPr id="145442" name="Oval 34"/>
          <p:cNvSpPr>
            <a:spLocks noChangeArrowheads="1"/>
          </p:cNvSpPr>
          <p:nvPr/>
        </p:nvSpPr>
        <p:spPr bwMode="auto">
          <a:xfrm>
            <a:off x="2819400" y="3352800"/>
            <a:ext cx="381000" cy="304800"/>
          </a:xfrm>
          <a:prstGeom prst="ellipse">
            <a:avLst/>
          </a:prstGeom>
          <a:noFill/>
          <a:ln w="25400">
            <a:solidFill>
              <a:schemeClr val="tx1"/>
            </a:solidFill>
            <a:round/>
            <a:headEnd/>
            <a:tailEnd/>
          </a:ln>
        </p:spPr>
        <p:txBody>
          <a:bodyPr wrap="none" anchor="ctr"/>
          <a:lstStyle/>
          <a:p>
            <a:endParaRPr lang="en-US"/>
          </a:p>
        </p:txBody>
      </p:sp>
      <p:sp>
        <p:nvSpPr>
          <p:cNvPr id="145443" name="Line 35"/>
          <p:cNvSpPr>
            <a:spLocks noChangeShapeType="1"/>
          </p:cNvSpPr>
          <p:nvPr/>
        </p:nvSpPr>
        <p:spPr bwMode="auto">
          <a:xfrm flipV="1">
            <a:off x="3733800" y="4953000"/>
            <a:ext cx="381000" cy="381000"/>
          </a:xfrm>
          <a:prstGeom prst="line">
            <a:avLst/>
          </a:prstGeom>
          <a:noFill/>
          <a:ln w="25400">
            <a:solidFill>
              <a:schemeClr val="tx1"/>
            </a:solidFill>
            <a:round/>
            <a:headEnd/>
            <a:tailEnd/>
          </a:ln>
        </p:spPr>
        <p:txBody>
          <a:bodyPr/>
          <a:lstStyle/>
          <a:p>
            <a:endParaRPr lang="en-US"/>
          </a:p>
        </p:txBody>
      </p:sp>
      <p:sp>
        <p:nvSpPr>
          <p:cNvPr id="145444" name="Text Box 36"/>
          <p:cNvSpPr txBox="1">
            <a:spLocks noChangeArrowheads="1"/>
          </p:cNvSpPr>
          <p:nvPr/>
        </p:nvSpPr>
        <p:spPr bwMode="auto">
          <a:xfrm>
            <a:off x="4114800" y="4953000"/>
            <a:ext cx="685800" cy="457200"/>
          </a:xfrm>
          <a:prstGeom prst="rect">
            <a:avLst/>
          </a:prstGeom>
          <a:noFill/>
          <a:ln w="9525">
            <a:noFill/>
            <a:miter lim="800000"/>
            <a:headEnd/>
            <a:tailEnd/>
          </a:ln>
        </p:spPr>
        <p:txBody>
          <a:bodyPr>
            <a:spAutoFit/>
          </a:bodyPr>
          <a:lstStyle/>
          <a:p>
            <a:pPr algn="l">
              <a:spcBef>
                <a:spcPct val="50000"/>
              </a:spcBef>
            </a:pPr>
            <a:r>
              <a:rPr lang="en-US" sz="2400">
                <a:latin typeface="Times New Roman" pitchFamily="18" charset="0"/>
              </a:rPr>
              <a:t>= 9</a:t>
            </a:r>
          </a:p>
        </p:txBody>
      </p:sp>
      <p:sp>
        <p:nvSpPr>
          <p:cNvPr id="24" name="TextBox 23"/>
          <p:cNvSpPr txBox="1"/>
          <p:nvPr/>
        </p:nvSpPr>
        <p:spPr>
          <a:xfrm>
            <a:off x="457201" y="6478292"/>
            <a:ext cx="2363492" cy="379708"/>
          </a:xfrm>
          <a:prstGeom prst="rect">
            <a:avLst/>
          </a:prstGeom>
          <a:noFill/>
        </p:spPr>
        <p:txBody>
          <a:bodyPr wrap="square" rtlCol="0">
            <a:spAutoFit/>
          </a:bodyPr>
          <a:lstStyle/>
          <a:p>
            <a:r>
              <a:rPr lang="en-US" i="1" dirty="0" smtClean="0"/>
              <a:t>Data 101</a:t>
            </a:r>
            <a:endParaRPr lang="en-US" i="1" dirty="0"/>
          </a:p>
        </p:txBody>
      </p:sp>
    </p:spTree>
    <p:extLst>
      <p:ext uri="{BB962C8B-B14F-4D97-AF65-F5344CB8AC3E}">
        <p14:creationId xmlns:p14="http://schemas.microsoft.com/office/powerpoint/2010/main" val="391392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blinds(horizontal)">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blinds(horizontal)">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blinds(horizontal)">
                                      <p:cBhvr>
                                        <p:cTn id="17" dur="500"/>
                                        <p:tgtEl>
                                          <p:spTgt spid="145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5412"/>
                                        </p:tgtEl>
                                        <p:attrNameLst>
                                          <p:attrName>style.visibility</p:attrName>
                                        </p:attrNameLst>
                                      </p:cBhvr>
                                      <p:to>
                                        <p:strVal val="visible"/>
                                      </p:to>
                                    </p:set>
                                    <p:animEffect transition="in" filter="blinds(horizontal)">
                                      <p:cBhvr>
                                        <p:cTn id="22" dur="500"/>
                                        <p:tgtEl>
                                          <p:spTgt spid="1454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145412"/>
                                        </p:tgtEl>
                                      </p:cBhvr>
                                    </p:animEffect>
                                    <p:set>
                                      <p:cBhvr>
                                        <p:cTn id="27" dur="1" fill="hold">
                                          <p:stCondLst>
                                            <p:cond delay="499"/>
                                          </p:stCondLst>
                                        </p:cTn>
                                        <p:tgtEl>
                                          <p:spTgt spid="145412"/>
                                        </p:tgtEl>
                                        <p:attrNameLst>
                                          <p:attrName>style.visibility</p:attrName>
                                        </p:attrNameLst>
                                      </p:cBhvr>
                                      <p:to>
                                        <p:strVal val="hidden"/>
                                      </p:to>
                                    </p:set>
                                  </p:childTnLst>
                                </p:cTn>
                              </p:par>
                              <p:par>
                                <p:cTn id="28" presetID="9" presetClass="entr" presetSubtype="0" fill="hold" grpId="0" nodeType="withEffect">
                                  <p:stCondLst>
                                    <p:cond delay="0"/>
                                  </p:stCondLst>
                                  <p:childTnLst>
                                    <p:set>
                                      <p:cBhvr>
                                        <p:cTn id="29" dur="1" fill="hold">
                                          <p:stCondLst>
                                            <p:cond delay="0"/>
                                          </p:stCondLst>
                                        </p:cTn>
                                        <p:tgtEl>
                                          <p:spTgt spid="145413"/>
                                        </p:tgtEl>
                                        <p:attrNameLst>
                                          <p:attrName>style.visibility</p:attrName>
                                        </p:attrNameLst>
                                      </p:cBhvr>
                                      <p:to>
                                        <p:strVal val="visible"/>
                                      </p:to>
                                    </p:set>
                                    <p:animEffect transition="in" filter="dissolve">
                                      <p:cBhvr>
                                        <p:cTn id="30" dur="500"/>
                                        <p:tgtEl>
                                          <p:spTgt spid="1454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5419"/>
                                        </p:tgtEl>
                                        <p:attrNameLst>
                                          <p:attrName>style.visibility</p:attrName>
                                        </p:attrNameLst>
                                      </p:cBhvr>
                                      <p:to>
                                        <p:strVal val="visible"/>
                                      </p:to>
                                    </p:set>
                                    <p:animEffect transition="in" filter="blinds(horizontal)">
                                      <p:cBhvr>
                                        <p:cTn id="35" dur="500"/>
                                        <p:tgtEl>
                                          <p:spTgt spid="14541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45425"/>
                                        </p:tgtEl>
                                        <p:attrNameLst>
                                          <p:attrName>style.visibility</p:attrName>
                                        </p:attrNameLst>
                                      </p:cBhvr>
                                      <p:to>
                                        <p:strVal val="visible"/>
                                      </p:to>
                                    </p:set>
                                    <p:animEffect transition="in" filter="blinds(horizontal)">
                                      <p:cBhvr>
                                        <p:cTn id="40" dur="500"/>
                                        <p:tgtEl>
                                          <p:spTgt spid="14542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45428"/>
                                        </p:tgtEl>
                                        <p:attrNameLst>
                                          <p:attrName>style.visibility</p:attrName>
                                        </p:attrNameLst>
                                      </p:cBhvr>
                                      <p:to>
                                        <p:strVal val="visible"/>
                                      </p:to>
                                    </p:set>
                                    <p:animEffect transition="in" filter="blinds(horizontal)">
                                      <p:cBhvr>
                                        <p:cTn id="45" dur="500"/>
                                        <p:tgtEl>
                                          <p:spTgt spid="14542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45427"/>
                                        </p:tgtEl>
                                        <p:attrNameLst>
                                          <p:attrName>style.visibility</p:attrName>
                                        </p:attrNameLst>
                                      </p:cBhvr>
                                      <p:to>
                                        <p:strVal val="visible"/>
                                      </p:to>
                                    </p:set>
                                    <p:animEffect transition="in" filter="blinds(horizontal)">
                                      <p:cBhvr>
                                        <p:cTn id="50" dur="500"/>
                                        <p:tgtEl>
                                          <p:spTgt spid="14542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1" nodeType="clickEffect">
                                  <p:stCondLst>
                                    <p:cond delay="0"/>
                                  </p:stCondLst>
                                  <p:childTnLst>
                                    <p:animEffect transition="out" filter="blinds(horizontal)">
                                      <p:cBhvr>
                                        <p:cTn id="54" dur="500"/>
                                        <p:tgtEl>
                                          <p:spTgt spid="145428"/>
                                        </p:tgtEl>
                                      </p:cBhvr>
                                    </p:animEffect>
                                    <p:set>
                                      <p:cBhvr>
                                        <p:cTn id="55" dur="1" fill="hold">
                                          <p:stCondLst>
                                            <p:cond delay="499"/>
                                          </p:stCondLst>
                                        </p:cTn>
                                        <p:tgtEl>
                                          <p:spTgt spid="14542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45431"/>
                                        </p:tgtEl>
                                        <p:attrNameLst>
                                          <p:attrName>style.visibility</p:attrName>
                                        </p:attrNameLst>
                                      </p:cBhvr>
                                      <p:to>
                                        <p:strVal val="visible"/>
                                      </p:to>
                                    </p:set>
                                    <p:animEffect transition="in" filter="blinds(horizontal)">
                                      <p:cBhvr>
                                        <p:cTn id="60" dur="500"/>
                                        <p:tgtEl>
                                          <p:spTgt spid="14543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45433"/>
                                        </p:tgtEl>
                                        <p:attrNameLst>
                                          <p:attrName>style.visibility</p:attrName>
                                        </p:attrNameLst>
                                      </p:cBhvr>
                                      <p:to>
                                        <p:strVal val="visible"/>
                                      </p:to>
                                    </p:set>
                                    <p:animEffect transition="in" filter="blinds(horizontal)">
                                      <p:cBhvr>
                                        <p:cTn id="63" dur="500"/>
                                        <p:tgtEl>
                                          <p:spTgt spid="145433"/>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45434"/>
                                        </p:tgtEl>
                                        <p:attrNameLst>
                                          <p:attrName>style.visibility</p:attrName>
                                        </p:attrNameLst>
                                      </p:cBhvr>
                                      <p:to>
                                        <p:strVal val="visible"/>
                                      </p:to>
                                    </p:set>
                                    <p:animEffect transition="in" filter="blinds(horizontal)">
                                      <p:cBhvr>
                                        <p:cTn id="68" dur="500"/>
                                        <p:tgtEl>
                                          <p:spTgt spid="145434"/>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45435"/>
                                        </p:tgtEl>
                                        <p:attrNameLst>
                                          <p:attrName>style.visibility</p:attrName>
                                        </p:attrNameLst>
                                      </p:cBhvr>
                                      <p:to>
                                        <p:strVal val="visible"/>
                                      </p:to>
                                    </p:set>
                                    <p:animEffect transition="in" filter="blinds(horizontal)">
                                      <p:cBhvr>
                                        <p:cTn id="71" dur="500"/>
                                        <p:tgtEl>
                                          <p:spTgt spid="145435"/>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145439"/>
                                        </p:tgtEl>
                                        <p:attrNameLst>
                                          <p:attrName>style.visibility</p:attrName>
                                        </p:attrNameLst>
                                      </p:cBhvr>
                                      <p:to>
                                        <p:strVal val="visible"/>
                                      </p:to>
                                    </p:set>
                                    <p:animEffect transition="in" filter="blinds(horizontal)">
                                      <p:cBhvr>
                                        <p:cTn id="76" dur="500"/>
                                        <p:tgtEl>
                                          <p:spTgt spid="145439"/>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45440"/>
                                        </p:tgtEl>
                                        <p:attrNameLst>
                                          <p:attrName>style.visibility</p:attrName>
                                        </p:attrNameLst>
                                      </p:cBhvr>
                                      <p:to>
                                        <p:strVal val="visible"/>
                                      </p:to>
                                    </p:set>
                                    <p:animEffect transition="in" filter="blinds(horizontal)">
                                      <p:cBhvr>
                                        <p:cTn id="79" dur="500"/>
                                        <p:tgtEl>
                                          <p:spTgt spid="145440"/>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45436"/>
                                        </p:tgtEl>
                                        <p:attrNameLst>
                                          <p:attrName>style.visibility</p:attrName>
                                        </p:attrNameLst>
                                      </p:cBhvr>
                                      <p:to>
                                        <p:strVal val="visible"/>
                                      </p:to>
                                    </p:set>
                                    <p:animEffect transition="in" filter="blinds(horizontal)">
                                      <p:cBhvr>
                                        <p:cTn id="84" dur="500"/>
                                        <p:tgtEl>
                                          <p:spTgt spid="145436"/>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145441"/>
                                        </p:tgtEl>
                                        <p:attrNameLst>
                                          <p:attrName>style.visibility</p:attrName>
                                        </p:attrNameLst>
                                      </p:cBhvr>
                                      <p:to>
                                        <p:strVal val="visible"/>
                                      </p:to>
                                    </p:set>
                                    <p:animEffect transition="in" filter="blinds(horizontal)">
                                      <p:cBhvr>
                                        <p:cTn id="87" dur="500"/>
                                        <p:tgtEl>
                                          <p:spTgt spid="14544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45442"/>
                                        </p:tgtEl>
                                        <p:attrNameLst>
                                          <p:attrName>style.visibility</p:attrName>
                                        </p:attrNameLst>
                                      </p:cBhvr>
                                      <p:to>
                                        <p:strVal val="visible"/>
                                      </p:to>
                                    </p:set>
                                    <p:animEffect transition="in" filter="blinds(horizontal)">
                                      <p:cBhvr>
                                        <p:cTn id="92" dur="500"/>
                                        <p:tgtEl>
                                          <p:spTgt spid="14544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45443"/>
                                        </p:tgtEl>
                                        <p:attrNameLst>
                                          <p:attrName>style.visibility</p:attrName>
                                        </p:attrNameLst>
                                      </p:cBhvr>
                                      <p:to>
                                        <p:strVal val="visible"/>
                                      </p:to>
                                    </p:set>
                                    <p:animEffect transition="in" filter="blinds(horizontal)">
                                      <p:cBhvr>
                                        <p:cTn id="97" dur="500"/>
                                        <p:tgtEl>
                                          <p:spTgt spid="145443"/>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45444"/>
                                        </p:tgtEl>
                                        <p:attrNameLst>
                                          <p:attrName>style.visibility</p:attrName>
                                        </p:attrNameLst>
                                      </p:cBhvr>
                                      <p:to>
                                        <p:strVal val="visible"/>
                                      </p:to>
                                    </p:set>
                                    <p:animEffect transition="in" filter="blinds(horizontal)">
                                      <p:cBhvr>
                                        <p:cTn id="102" dur="500"/>
                                        <p:tgtEl>
                                          <p:spTgt spid="145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P spid="145412" grpId="1"/>
      <p:bldP spid="145413" grpId="0"/>
      <p:bldP spid="145428" grpId="0" animBg="1"/>
      <p:bldP spid="145428" grpId="1" animBg="1"/>
      <p:bldP spid="145431" grpId="0" animBg="1"/>
      <p:bldP spid="145433" grpId="0" animBg="1"/>
      <p:bldP spid="145434" grpId="0" animBg="1"/>
      <p:bldP spid="145435" grpId="0" animBg="1"/>
      <p:bldP spid="145436" grpId="0" animBg="1"/>
      <p:bldP spid="145439" grpId="0" animBg="1"/>
      <p:bldP spid="145440" grpId="0"/>
      <p:bldP spid="145441" grpId="0"/>
      <p:bldP spid="145442" grpId="0" animBg="1"/>
      <p:bldP spid="145443" grpId="0" animBg="1"/>
      <p:bldP spid="1454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smtClean="0"/>
              <a:t>Measures of Variability</a:t>
            </a:r>
          </a:p>
        </p:txBody>
      </p:sp>
      <p:sp>
        <p:nvSpPr>
          <p:cNvPr id="150531" name="Rectangle 3"/>
          <p:cNvSpPr>
            <a:spLocks noGrp="1" noChangeArrowheads="1"/>
          </p:cNvSpPr>
          <p:nvPr>
            <p:ph type="body" idx="1"/>
          </p:nvPr>
        </p:nvSpPr>
        <p:spPr/>
        <p:txBody>
          <a:bodyPr/>
          <a:lstStyle/>
          <a:p>
            <a:pPr>
              <a:buFontTx/>
              <a:buNone/>
            </a:pPr>
            <a:r>
              <a:rPr lang="en-US" smtClean="0"/>
              <a:t>Minimum: the smallest value within the data</a:t>
            </a:r>
          </a:p>
          <a:p>
            <a:pPr>
              <a:buFontTx/>
              <a:buNone/>
            </a:pPr>
            <a:r>
              <a:rPr lang="en-US" smtClean="0"/>
              <a:t>Maximum: the largest value within the data</a:t>
            </a:r>
          </a:p>
          <a:p>
            <a:pPr>
              <a:buFontTx/>
              <a:buNone/>
            </a:pPr>
            <a:r>
              <a:rPr lang="en-US" smtClean="0"/>
              <a:t>Range: the overall span of the data</a:t>
            </a:r>
          </a:p>
          <a:p>
            <a:endParaRPr lang="en-US" smtClean="0"/>
          </a:p>
        </p:txBody>
      </p:sp>
      <p:graphicFrame>
        <p:nvGraphicFramePr>
          <p:cNvPr id="150537" name="Object 9"/>
          <p:cNvGraphicFramePr>
            <a:graphicFrameLocks noChangeAspect="1"/>
          </p:cNvGraphicFramePr>
          <p:nvPr/>
        </p:nvGraphicFramePr>
        <p:xfrm>
          <a:off x="2895600" y="3962400"/>
          <a:ext cx="2209800" cy="354013"/>
        </p:xfrm>
        <a:graphic>
          <a:graphicData uri="http://schemas.openxmlformats.org/presentationml/2006/ole">
            <mc:AlternateContent xmlns:mc="http://schemas.openxmlformats.org/markup-compatibility/2006">
              <mc:Choice xmlns:v="urn:schemas-microsoft-com:vml" Requires="v">
                <p:oleObj spid="_x0000_s240820" name="Equation" r:id="rId4" imgW="1511280" imgH="241200" progId="Equation.3">
                  <p:embed/>
                </p:oleObj>
              </mc:Choice>
              <mc:Fallback>
                <p:oleObj name="Equation" r:id="rId4" imgW="151128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962400"/>
                        <a:ext cx="2209800"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0538" name="Object 10"/>
          <p:cNvGraphicFramePr>
            <a:graphicFrameLocks noChangeAspect="1"/>
          </p:cNvGraphicFramePr>
          <p:nvPr/>
        </p:nvGraphicFramePr>
        <p:xfrm>
          <a:off x="2895600" y="4648200"/>
          <a:ext cx="2286000" cy="330200"/>
        </p:xfrm>
        <a:graphic>
          <a:graphicData uri="http://schemas.openxmlformats.org/presentationml/2006/ole">
            <mc:AlternateContent xmlns:mc="http://schemas.openxmlformats.org/markup-compatibility/2006">
              <mc:Choice xmlns:v="urn:schemas-microsoft-com:vml" Requires="v">
                <p:oleObj spid="_x0000_s240821" name="Equation" r:id="rId6" imgW="1676160" imgH="241200" progId="Equation.3">
                  <p:embed/>
                </p:oleObj>
              </mc:Choice>
              <mc:Fallback>
                <p:oleObj name="Equation" r:id="rId6" imgW="167616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4648200"/>
                        <a:ext cx="22860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0539" name="Object 11"/>
          <p:cNvGraphicFramePr>
            <a:graphicFrameLocks noChangeAspect="1"/>
          </p:cNvGraphicFramePr>
          <p:nvPr/>
        </p:nvGraphicFramePr>
        <p:xfrm>
          <a:off x="2895600" y="5334000"/>
          <a:ext cx="2971800" cy="411163"/>
        </p:xfrm>
        <a:graphic>
          <a:graphicData uri="http://schemas.openxmlformats.org/presentationml/2006/ole">
            <mc:AlternateContent xmlns:mc="http://schemas.openxmlformats.org/markup-compatibility/2006">
              <mc:Choice xmlns:v="urn:schemas-microsoft-com:vml" Requires="v">
                <p:oleObj spid="_x0000_s240822" name="Equation" r:id="rId8" imgW="2108160" imgH="291960" progId="Equation.3">
                  <p:embed/>
                </p:oleObj>
              </mc:Choice>
              <mc:Fallback>
                <p:oleObj name="Equation" r:id="rId8" imgW="2108160" imgH="2919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5334000"/>
                        <a:ext cx="2971800"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0540" name="Oval 12"/>
          <p:cNvSpPr>
            <a:spLocks noChangeArrowheads="1"/>
          </p:cNvSpPr>
          <p:nvPr/>
        </p:nvSpPr>
        <p:spPr bwMode="auto">
          <a:xfrm>
            <a:off x="1219200" y="3200400"/>
            <a:ext cx="609600" cy="609600"/>
          </a:xfrm>
          <a:prstGeom prst="ellipse">
            <a:avLst/>
          </a:prstGeom>
          <a:noFill/>
          <a:ln w="25400">
            <a:solidFill>
              <a:schemeClr val="tx1"/>
            </a:solidFill>
            <a:round/>
            <a:headEnd/>
            <a:tailEnd/>
          </a:ln>
        </p:spPr>
        <p:txBody>
          <a:bodyPr wrap="none" anchor="ctr"/>
          <a:lstStyle/>
          <a:p>
            <a:endParaRPr lang="en-US"/>
          </a:p>
        </p:txBody>
      </p:sp>
      <p:sp>
        <p:nvSpPr>
          <p:cNvPr id="150541" name="Oval 13"/>
          <p:cNvSpPr>
            <a:spLocks noChangeArrowheads="1"/>
          </p:cNvSpPr>
          <p:nvPr/>
        </p:nvSpPr>
        <p:spPr bwMode="auto">
          <a:xfrm>
            <a:off x="4207933" y="3200400"/>
            <a:ext cx="685800" cy="609600"/>
          </a:xfrm>
          <a:prstGeom prst="ellipse">
            <a:avLst/>
          </a:prstGeom>
          <a:noFill/>
          <a:ln w="25400">
            <a:solidFill>
              <a:schemeClr val="tx1"/>
            </a:solidFill>
            <a:round/>
            <a:headEnd/>
            <a:tailEnd/>
          </a:ln>
        </p:spPr>
        <p:txBody>
          <a:bodyPr wrap="none" anchor="ctr"/>
          <a:lstStyle/>
          <a:p>
            <a:endParaRPr lang="en-US"/>
          </a:p>
        </p:txBody>
      </p:sp>
      <p:sp>
        <p:nvSpPr>
          <p:cNvPr id="150542" name="Text Box 14"/>
          <p:cNvSpPr txBox="1">
            <a:spLocks noChangeArrowheads="1"/>
          </p:cNvSpPr>
          <p:nvPr/>
        </p:nvSpPr>
        <p:spPr bwMode="auto">
          <a:xfrm>
            <a:off x="1524000" y="3276600"/>
            <a:ext cx="5638800" cy="427038"/>
          </a:xfrm>
          <a:prstGeom prst="rect">
            <a:avLst/>
          </a:prstGeom>
          <a:noFill/>
          <a:ln w="9525">
            <a:noFill/>
            <a:miter lim="800000"/>
            <a:headEnd/>
            <a:tailEnd/>
          </a:ln>
        </p:spPr>
        <p:txBody>
          <a:bodyPr>
            <a:spAutoFit/>
          </a:bodyPr>
          <a:lstStyle/>
          <a:p>
            <a:pPr>
              <a:spcBef>
                <a:spcPct val="50000"/>
              </a:spcBef>
            </a:pPr>
            <a:r>
              <a:rPr lang="en-US">
                <a:solidFill>
                  <a:srgbClr val="FF0000"/>
                </a:solidFill>
                <a:latin typeface="Times New Roman" pitchFamily="18" charset="0"/>
              </a:rPr>
              <a:t>4    4    7    9    12    15    17    63</a:t>
            </a:r>
          </a:p>
        </p:txBody>
      </p:sp>
      <p:sp>
        <p:nvSpPr>
          <p:cNvPr id="10" name="TextBox 9"/>
          <p:cNvSpPr txBox="1"/>
          <p:nvPr/>
        </p:nvSpPr>
        <p:spPr>
          <a:xfrm>
            <a:off x="457201" y="6478292"/>
            <a:ext cx="2363492" cy="379708"/>
          </a:xfrm>
          <a:prstGeom prst="rect">
            <a:avLst/>
          </a:prstGeom>
          <a:noFill/>
        </p:spPr>
        <p:txBody>
          <a:bodyPr wrap="square" rtlCol="0">
            <a:spAutoFit/>
          </a:bodyPr>
          <a:lstStyle/>
          <a:p>
            <a:r>
              <a:rPr lang="en-US" i="1" dirty="0" smtClean="0"/>
              <a:t>Data 101</a:t>
            </a:r>
            <a:endParaRPr lang="en-US" i="1" dirty="0"/>
          </a:p>
        </p:txBody>
      </p:sp>
    </p:spTree>
    <p:extLst>
      <p:ext uri="{BB962C8B-B14F-4D97-AF65-F5344CB8AC3E}">
        <p14:creationId xmlns:p14="http://schemas.microsoft.com/office/powerpoint/2010/main" val="98497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blinds(horizontal)">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blinds(horizontal)">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blinds(horizontal)">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0542"/>
                                        </p:tgtEl>
                                        <p:attrNameLst>
                                          <p:attrName>style.visibility</p:attrName>
                                        </p:attrNameLst>
                                      </p:cBhvr>
                                      <p:to>
                                        <p:strVal val="visible"/>
                                      </p:to>
                                    </p:set>
                                    <p:animEffect transition="in" filter="dissolve">
                                      <p:cBhvr>
                                        <p:cTn id="22" dur="500"/>
                                        <p:tgtEl>
                                          <p:spTgt spid="15054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0540"/>
                                        </p:tgtEl>
                                        <p:attrNameLst>
                                          <p:attrName>style.visibility</p:attrName>
                                        </p:attrNameLst>
                                      </p:cBhvr>
                                      <p:to>
                                        <p:strVal val="visible"/>
                                      </p:to>
                                    </p:set>
                                    <p:animEffect transition="in" filter="blinds(horizontal)">
                                      <p:cBhvr>
                                        <p:cTn id="27" dur="500"/>
                                        <p:tgtEl>
                                          <p:spTgt spid="15054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0537"/>
                                        </p:tgtEl>
                                        <p:attrNameLst>
                                          <p:attrName>style.visibility</p:attrName>
                                        </p:attrNameLst>
                                      </p:cBhvr>
                                      <p:to>
                                        <p:strVal val="visible"/>
                                      </p:to>
                                    </p:set>
                                    <p:animEffect transition="in" filter="blinds(horizontal)">
                                      <p:cBhvr>
                                        <p:cTn id="32" dur="500"/>
                                        <p:tgtEl>
                                          <p:spTgt spid="1505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150540"/>
                                        </p:tgtEl>
                                      </p:cBhvr>
                                    </p:animEffect>
                                    <p:set>
                                      <p:cBhvr>
                                        <p:cTn id="37" dur="1" fill="hold">
                                          <p:stCondLst>
                                            <p:cond delay="499"/>
                                          </p:stCondLst>
                                        </p:cTn>
                                        <p:tgtEl>
                                          <p:spTgt spid="15054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0541"/>
                                        </p:tgtEl>
                                        <p:attrNameLst>
                                          <p:attrName>style.visibility</p:attrName>
                                        </p:attrNameLst>
                                      </p:cBhvr>
                                      <p:to>
                                        <p:strVal val="visible"/>
                                      </p:to>
                                    </p:set>
                                    <p:animEffect transition="in" filter="blinds(horizontal)">
                                      <p:cBhvr>
                                        <p:cTn id="42" dur="500"/>
                                        <p:tgtEl>
                                          <p:spTgt spid="15054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0538"/>
                                        </p:tgtEl>
                                        <p:attrNameLst>
                                          <p:attrName>style.visibility</p:attrName>
                                        </p:attrNameLst>
                                      </p:cBhvr>
                                      <p:to>
                                        <p:strVal val="visible"/>
                                      </p:to>
                                    </p:set>
                                    <p:animEffect transition="in" filter="blinds(horizontal)">
                                      <p:cBhvr>
                                        <p:cTn id="47" dur="500"/>
                                        <p:tgtEl>
                                          <p:spTgt spid="15053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2" nodeType="clickEffect">
                                  <p:stCondLst>
                                    <p:cond delay="0"/>
                                  </p:stCondLst>
                                  <p:childTnLst>
                                    <p:set>
                                      <p:cBhvr>
                                        <p:cTn id="51" dur="1" fill="hold">
                                          <p:stCondLst>
                                            <p:cond delay="0"/>
                                          </p:stCondLst>
                                        </p:cTn>
                                        <p:tgtEl>
                                          <p:spTgt spid="150540"/>
                                        </p:tgtEl>
                                        <p:attrNameLst>
                                          <p:attrName>style.visibility</p:attrName>
                                        </p:attrNameLst>
                                      </p:cBhvr>
                                      <p:to>
                                        <p:strVal val="visible"/>
                                      </p:to>
                                    </p:set>
                                    <p:animEffect transition="in" filter="blinds(horizontal)">
                                      <p:cBhvr>
                                        <p:cTn id="52" dur="500"/>
                                        <p:tgtEl>
                                          <p:spTgt spid="15054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50539"/>
                                        </p:tgtEl>
                                        <p:attrNameLst>
                                          <p:attrName>style.visibility</p:attrName>
                                        </p:attrNameLst>
                                      </p:cBhvr>
                                      <p:to>
                                        <p:strVal val="visible"/>
                                      </p:to>
                                    </p:set>
                                    <p:animEffect transition="in" filter="blinds(horizontal)">
                                      <p:cBhvr>
                                        <p:cTn id="57" dur="500"/>
                                        <p:tgtEl>
                                          <p:spTgt spid="150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0" grpId="0" animBg="1"/>
      <p:bldP spid="150540" grpId="1" animBg="1"/>
      <p:bldP spid="150540" grpId="2" animBg="1"/>
      <p:bldP spid="150541" grpId="0" animBg="1"/>
      <p:bldP spid="1505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Disaggregation</a:t>
            </a:r>
          </a:p>
        </p:txBody>
      </p:sp>
      <p:sp>
        <p:nvSpPr>
          <p:cNvPr id="149507" name="Rectangle 3"/>
          <p:cNvSpPr>
            <a:spLocks noGrp="1" noChangeArrowheads="1"/>
          </p:cNvSpPr>
          <p:nvPr>
            <p:ph type="body" idx="1"/>
          </p:nvPr>
        </p:nvSpPr>
        <p:spPr/>
        <p:txBody>
          <a:bodyPr/>
          <a:lstStyle/>
          <a:p>
            <a:r>
              <a:rPr lang="en-US" sz="2400" dirty="0" smtClean="0"/>
              <a:t>One of the most powerful ways to work with data…</a:t>
            </a:r>
          </a:p>
          <a:p>
            <a:r>
              <a:rPr lang="en-US" sz="2400" dirty="0" smtClean="0"/>
              <a:t>Disaggregation involves dismantling or separating out groups within a population to better understand the dynamics and plan strategies for improvement</a:t>
            </a:r>
          </a:p>
          <a:p>
            <a:r>
              <a:rPr lang="en-US" sz="2400" dirty="0" smtClean="0"/>
              <a:t>Useful for identifying critical issues that were previously undetected</a:t>
            </a:r>
          </a:p>
        </p:txBody>
      </p:sp>
      <p:pic>
        <p:nvPicPr>
          <p:cNvPr id="149509" name="Picture 5" descr="3D Fight Club - Bucket"/>
          <p:cNvPicPr>
            <a:picLocks noChangeAspect="1" noChangeArrowheads="1"/>
          </p:cNvPicPr>
          <p:nvPr/>
        </p:nvPicPr>
        <p:blipFill>
          <a:blip r:embed="rId3"/>
          <a:srcRect/>
          <a:stretch>
            <a:fillRect/>
          </a:stretch>
        </p:blipFill>
        <p:spPr bwMode="auto">
          <a:xfrm>
            <a:off x="1981200" y="4572000"/>
            <a:ext cx="1576388" cy="1614488"/>
          </a:xfrm>
          <a:prstGeom prst="rect">
            <a:avLst/>
          </a:prstGeom>
          <a:noFill/>
          <a:ln w="9525">
            <a:noFill/>
            <a:miter lim="800000"/>
            <a:headEnd/>
            <a:tailEnd/>
          </a:ln>
        </p:spPr>
      </p:pic>
      <p:sp>
        <p:nvSpPr>
          <p:cNvPr id="149510" name="Text Box 6"/>
          <p:cNvSpPr txBox="1">
            <a:spLocks noChangeArrowheads="1"/>
          </p:cNvSpPr>
          <p:nvPr/>
        </p:nvSpPr>
        <p:spPr bwMode="auto">
          <a:xfrm>
            <a:off x="609600" y="4191000"/>
            <a:ext cx="4419600" cy="336550"/>
          </a:xfrm>
          <a:prstGeom prst="rect">
            <a:avLst/>
          </a:prstGeom>
          <a:noFill/>
          <a:ln w="9525">
            <a:noFill/>
            <a:miter lim="800000"/>
            <a:headEnd/>
            <a:tailEnd/>
          </a:ln>
        </p:spPr>
        <p:txBody>
          <a:bodyPr>
            <a:spAutoFit/>
          </a:bodyPr>
          <a:lstStyle/>
          <a:p>
            <a:pPr>
              <a:spcBef>
                <a:spcPct val="50000"/>
              </a:spcBef>
            </a:pPr>
            <a:r>
              <a:rPr lang="en-US" sz="1600">
                <a:solidFill>
                  <a:srgbClr val="FF0000"/>
                </a:solidFill>
                <a:latin typeface="Comic Sans MS" pitchFamily="66" charset="0"/>
              </a:rPr>
              <a:t>Aggregate Permanency Outcomes</a:t>
            </a:r>
          </a:p>
        </p:txBody>
      </p:sp>
      <p:sp>
        <p:nvSpPr>
          <p:cNvPr id="149514" name="Line 10"/>
          <p:cNvSpPr>
            <a:spLocks noChangeShapeType="1"/>
          </p:cNvSpPr>
          <p:nvPr/>
        </p:nvSpPr>
        <p:spPr bwMode="auto">
          <a:xfrm flipV="1">
            <a:off x="2895600" y="4572000"/>
            <a:ext cx="2362200" cy="533400"/>
          </a:xfrm>
          <a:prstGeom prst="line">
            <a:avLst/>
          </a:prstGeom>
          <a:noFill/>
          <a:ln w="38100">
            <a:solidFill>
              <a:srgbClr val="FF0000"/>
            </a:solidFill>
            <a:round/>
            <a:headEnd/>
            <a:tailEnd type="triangle" w="med" len="med"/>
          </a:ln>
        </p:spPr>
        <p:txBody>
          <a:bodyPr/>
          <a:lstStyle/>
          <a:p>
            <a:endParaRPr lang="en-US"/>
          </a:p>
        </p:txBody>
      </p:sp>
      <p:sp>
        <p:nvSpPr>
          <p:cNvPr id="149515" name="Line 11"/>
          <p:cNvSpPr>
            <a:spLocks noChangeShapeType="1"/>
          </p:cNvSpPr>
          <p:nvPr/>
        </p:nvSpPr>
        <p:spPr bwMode="auto">
          <a:xfrm>
            <a:off x="2895600" y="5105400"/>
            <a:ext cx="2362200" cy="76200"/>
          </a:xfrm>
          <a:prstGeom prst="line">
            <a:avLst/>
          </a:prstGeom>
          <a:noFill/>
          <a:ln w="38100">
            <a:solidFill>
              <a:srgbClr val="FF0000"/>
            </a:solidFill>
            <a:round/>
            <a:headEnd/>
            <a:tailEnd type="triangle" w="med" len="med"/>
          </a:ln>
        </p:spPr>
        <p:txBody>
          <a:bodyPr/>
          <a:lstStyle/>
          <a:p>
            <a:endParaRPr lang="en-US"/>
          </a:p>
        </p:txBody>
      </p:sp>
      <p:sp>
        <p:nvSpPr>
          <p:cNvPr id="149516" name="Text Box 12"/>
          <p:cNvSpPr txBox="1">
            <a:spLocks noChangeArrowheads="1"/>
          </p:cNvSpPr>
          <p:nvPr/>
        </p:nvSpPr>
        <p:spPr bwMode="auto">
          <a:xfrm>
            <a:off x="5181600" y="4419600"/>
            <a:ext cx="2133600" cy="336550"/>
          </a:xfrm>
          <a:prstGeom prst="rect">
            <a:avLst/>
          </a:prstGeom>
          <a:noFill/>
          <a:ln w="9525">
            <a:noFill/>
            <a:miter lim="800000"/>
            <a:headEnd/>
            <a:tailEnd/>
          </a:ln>
        </p:spPr>
        <p:txBody>
          <a:bodyPr>
            <a:spAutoFit/>
          </a:bodyPr>
          <a:lstStyle/>
          <a:p>
            <a:pPr algn="l">
              <a:spcBef>
                <a:spcPct val="50000"/>
              </a:spcBef>
            </a:pPr>
            <a:r>
              <a:rPr lang="en-US" sz="1600">
                <a:latin typeface="Comic Sans MS" pitchFamily="66" charset="0"/>
              </a:rPr>
              <a:t>Race/Ethnicity</a:t>
            </a:r>
          </a:p>
        </p:txBody>
      </p:sp>
      <p:sp>
        <p:nvSpPr>
          <p:cNvPr id="149517" name="Text Box 13"/>
          <p:cNvSpPr txBox="1">
            <a:spLocks noChangeArrowheads="1"/>
          </p:cNvSpPr>
          <p:nvPr/>
        </p:nvSpPr>
        <p:spPr bwMode="auto">
          <a:xfrm>
            <a:off x="5181600" y="5029200"/>
            <a:ext cx="2133600" cy="336550"/>
          </a:xfrm>
          <a:prstGeom prst="rect">
            <a:avLst/>
          </a:prstGeom>
          <a:noFill/>
          <a:ln w="9525">
            <a:noFill/>
            <a:miter lim="800000"/>
            <a:headEnd/>
            <a:tailEnd/>
          </a:ln>
        </p:spPr>
        <p:txBody>
          <a:bodyPr>
            <a:spAutoFit/>
          </a:bodyPr>
          <a:lstStyle/>
          <a:p>
            <a:pPr algn="l">
              <a:spcBef>
                <a:spcPct val="50000"/>
              </a:spcBef>
            </a:pPr>
            <a:r>
              <a:rPr lang="en-US" sz="1600">
                <a:latin typeface="Comic Sans MS" pitchFamily="66" charset="0"/>
              </a:rPr>
              <a:t>Age</a:t>
            </a:r>
          </a:p>
        </p:txBody>
      </p:sp>
      <p:sp>
        <p:nvSpPr>
          <p:cNvPr id="149518" name="Line 14"/>
          <p:cNvSpPr>
            <a:spLocks noChangeShapeType="1"/>
          </p:cNvSpPr>
          <p:nvPr/>
        </p:nvSpPr>
        <p:spPr bwMode="auto">
          <a:xfrm flipV="1">
            <a:off x="2895600" y="4876800"/>
            <a:ext cx="2362200" cy="228600"/>
          </a:xfrm>
          <a:prstGeom prst="line">
            <a:avLst/>
          </a:prstGeom>
          <a:noFill/>
          <a:ln w="38100">
            <a:solidFill>
              <a:srgbClr val="FF0000"/>
            </a:solidFill>
            <a:round/>
            <a:headEnd/>
            <a:tailEnd type="triangle" w="med" len="med"/>
          </a:ln>
        </p:spPr>
        <p:txBody>
          <a:bodyPr/>
          <a:lstStyle/>
          <a:p>
            <a:endParaRPr lang="en-US"/>
          </a:p>
        </p:txBody>
      </p:sp>
      <p:sp>
        <p:nvSpPr>
          <p:cNvPr id="149519" name="Text Box 15"/>
          <p:cNvSpPr txBox="1">
            <a:spLocks noChangeArrowheads="1"/>
          </p:cNvSpPr>
          <p:nvPr/>
        </p:nvSpPr>
        <p:spPr bwMode="auto">
          <a:xfrm>
            <a:off x="5181600" y="4724400"/>
            <a:ext cx="2133600" cy="336550"/>
          </a:xfrm>
          <a:prstGeom prst="rect">
            <a:avLst/>
          </a:prstGeom>
          <a:noFill/>
          <a:ln w="9525">
            <a:noFill/>
            <a:miter lim="800000"/>
            <a:headEnd/>
            <a:tailEnd/>
          </a:ln>
        </p:spPr>
        <p:txBody>
          <a:bodyPr>
            <a:spAutoFit/>
          </a:bodyPr>
          <a:lstStyle/>
          <a:p>
            <a:pPr algn="l">
              <a:spcBef>
                <a:spcPct val="50000"/>
              </a:spcBef>
            </a:pPr>
            <a:r>
              <a:rPr lang="en-US" sz="1600" dirty="0" smtClean="0">
                <a:latin typeface="Comic Sans MS" pitchFamily="66" charset="0"/>
              </a:rPr>
              <a:t>Service Bureau</a:t>
            </a:r>
            <a:endParaRPr lang="en-US" sz="1600" dirty="0">
              <a:latin typeface="Comic Sans MS" pitchFamily="66" charset="0"/>
            </a:endParaRPr>
          </a:p>
        </p:txBody>
      </p:sp>
      <p:sp>
        <p:nvSpPr>
          <p:cNvPr id="149520" name="Line 16"/>
          <p:cNvSpPr>
            <a:spLocks noChangeShapeType="1"/>
          </p:cNvSpPr>
          <p:nvPr/>
        </p:nvSpPr>
        <p:spPr bwMode="auto">
          <a:xfrm>
            <a:off x="2895600" y="5105400"/>
            <a:ext cx="2362200" cy="381000"/>
          </a:xfrm>
          <a:prstGeom prst="line">
            <a:avLst/>
          </a:prstGeom>
          <a:noFill/>
          <a:ln w="38100">
            <a:solidFill>
              <a:srgbClr val="FF0000"/>
            </a:solidFill>
            <a:round/>
            <a:headEnd/>
            <a:tailEnd type="triangle" w="med" len="med"/>
          </a:ln>
        </p:spPr>
        <p:txBody>
          <a:bodyPr/>
          <a:lstStyle/>
          <a:p>
            <a:endParaRPr lang="en-US"/>
          </a:p>
        </p:txBody>
      </p:sp>
      <p:sp>
        <p:nvSpPr>
          <p:cNvPr id="149521" name="Text Box 17"/>
          <p:cNvSpPr txBox="1">
            <a:spLocks noChangeArrowheads="1"/>
          </p:cNvSpPr>
          <p:nvPr/>
        </p:nvSpPr>
        <p:spPr bwMode="auto">
          <a:xfrm>
            <a:off x="5181600" y="5334000"/>
            <a:ext cx="2209800" cy="336550"/>
          </a:xfrm>
          <a:prstGeom prst="rect">
            <a:avLst/>
          </a:prstGeom>
          <a:noFill/>
          <a:ln w="9525">
            <a:noFill/>
            <a:miter lim="800000"/>
            <a:headEnd/>
            <a:tailEnd/>
          </a:ln>
        </p:spPr>
        <p:txBody>
          <a:bodyPr>
            <a:spAutoFit/>
          </a:bodyPr>
          <a:lstStyle/>
          <a:p>
            <a:pPr algn="l">
              <a:spcBef>
                <a:spcPct val="50000"/>
              </a:spcBef>
            </a:pPr>
            <a:r>
              <a:rPr lang="en-US" sz="1600">
                <a:latin typeface="Comic Sans MS" pitchFamily="66" charset="0"/>
              </a:rPr>
              <a:t>Placement Type</a:t>
            </a:r>
          </a:p>
        </p:txBody>
      </p:sp>
      <p:sp>
        <p:nvSpPr>
          <p:cNvPr id="14" name="TextBox 13"/>
          <p:cNvSpPr txBox="1"/>
          <p:nvPr/>
        </p:nvSpPr>
        <p:spPr>
          <a:xfrm>
            <a:off x="457201" y="6478292"/>
            <a:ext cx="2363492" cy="379708"/>
          </a:xfrm>
          <a:prstGeom prst="rect">
            <a:avLst/>
          </a:prstGeom>
          <a:noFill/>
        </p:spPr>
        <p:txBody>
          <a:bodyPr wrap="square" rtlCol="0">
            <a:spAutoFit/>
          </a:bodyPr>
          <a:lstStyle/>
          <a:p>
            <a:r>
              <a:rPr lang="en-US" i="1" dirty="0" smtClean="0"/>
              <a:t>Data 101</a:t>
            </a:r>
            <a:endParaRPr lang="en-US" i="1" dirty="0"/>
          </a:p>
        </p:txBody>
      </p:sp>
    </p:spTree>
    <p:extLst>
      <p:ext uri="{BB962C8B-B14F-4D97-AF65-F5344CB8AC3E}">
        <p14:creationId xmlns:p14="http://schemas.microsoft.com/office/powerpoint/2010/main" val="270930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blinds(horizontal)">
                                      <p:cBhvr>
                                        <p:cTn id="7" dur="500"/>
                                        <p:tgtEl>
                                          <p:spTgt spid="149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9507">
                                            <p:txEl>
                                              <p:pRg st="1" end="1"/>
                                            </p:txEl>
                                          </p:spTgt>
                                        </p:tgtEl>
                                        <p:attrNameLst>
                                          <p:attrName>style.visibility</p:attrName>
                                        </p:attrNameLst>
                                      </p:cBhvr>
                                      <p:to>
                                        <p:strVal val="visible"/>
                                      </p:to>
                                    </p:set>
                                    <p:animEffect transition="in" filter="blinds(horizontal)">
                                      <p:cBhvr>
                                        <p:cTn id="12" dur="500"/>
                                        <p:tgtEl>
                                          <p:spTgt spid="149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9507">
                                            <p:txEl>
                                              <p:pRg st="2" end="2"/>
                                            </p:txEl>
                                          </p:spTgt>
                                        </p:tgtEl>
                                        <p:attrNameLst>
                                          <p:attrName>style.visibility</p:attrName>
                                        </p:attrNameLst>
                                      </p:cBhvr>
                                      <p:to>
                                        <p:strVal val="visible"/>
                                      </p:to>
                                    </p:set>
                                    <p:animEffect transition="in" filter="blinds(horizontal)">
                                      <p:cBhvr>
                                        <p:cTn id="17" dur="500"/>
                                        <p:tgtEl>
                                          <p:spTgt spid="149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9509"/>
                                        </p:tgtEl>
                                        <p:attrNameLst>
                                          <p:attrName>style.visibility</p:attrName>
                                        </p:attrNameLst>
                                      </p:cBhvr>
                                      <p:to>
                                        <p:strVal val="visible"/>
                                      </p:to>
                                    </p:set>
                                    <p:animEffect transition="in" filter="blinds(horizontal)">
                                      <p:cBhvr>
                                        <p:cTn id="22" dur="500"/>
                                        <p:tgtEl>
                                          <p:spTgt spid="14950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9510"/>
                                        </p:tgtEl>
                                        <p:attrNameLst>
                                          <p:attrName>style.visibility</p:attrName>
                                        </p:attrNameLst>
                                      </p:cBhvr>
                                      <p:to>
                                        <p:strVal val="visible"/>
                                      </p:to>
                                    </p:set>
                                    <p:anim calcmode="lin" valueType="num">
                                      <p:cBhvr additive="base">
                                        <p:cTn id="27" dur="500" fill="hold"/>
                                        <p:tgtEl>
                                          <p:spTgt spid="149510"/>
                                        </p:tgtEl>
                                        <p:attrNameLst>
                                          <p:attrName>ppt_x</p:attrName>
                                        </p:attrNameLst>
                                      </p:cBhvr>
                                      <p:tavLst>
                                        <p:tav tm="0">
                                          <p:val>
                                            <p:strVal val="#ppt_x"/>
                                          </p:val>
                                        </p:tav>
                                        <p:tav tm="100000">
                                          <p:val>
                                            <p:strVal val="#ppt_x"/>
                                          </p:val>
                                        </p:tav>
                                      </p:tavLst>
                                    </p:anim>
                                    <p:anim calcmode="lin" valueType="num">
                                      <p:cBhvr additive="base">
                                        <p:cTn id="28" dur="500" fill="hold"/>
                                        <p:tgtEl>
                                          <p:spTgt spid="1495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49514"/>
                                        </p:tgtEl>
                                        <p:attrNameLst>
                                          <p:attrName>style.visibility</p:attrName>
                                        </p:attrNameLst>
                                      </p:cBhvr>
                                      <p:to>
                                        <p:strVal val="visible"/>
                                      </p:to>
                                    </p:set>
                                    <p:animEffect transition="in" filter="blinds(horizontal)">
                                      <p:cBhvr>
                                        <p:cTn id="33" dur="500"/>
                                        <p:tgtEl>
                                          <p:spTgt spid="14951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9516"/>
                                        </p:tgtEl>
                                        <p:attrNameLst>
                                          <p:attrName>style.visibility</p:attrName>
                                        </p:attrNameLst>
                                      </p:cBhvr>
                                      <p:to>
                                        <p:strVal val="visible"/>
                                      </p:to>
                                    </p:set>
                                    <p:animEffect transition="in" filter="blinds(horizontal)">
                                      <p:cBhvr>
                                        <p:cTn id="36" dur="500"/>
                                        <p:tgtEl>
                                          <p:spTgt spid="14951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49518"/>
                                        </p:tgtEl>
                                        <p:attrNameLst>
                                          <p:attrName>style.visibility</p:attrName>
                                        </p:attrNameLst>
                                      </p:cBhvr>
                                      <p:to>
                                        <p:strVal val="visible"/>
                                      </p:to>
                                    </p:set>
                                    <p:animEffect transition="in" filter="blinds(horizontal)">
                                      <p:cBhvr>
                                        <p:cTn id="39" dur="500"/>
                                        <p:tgtEl>
                                          <p:spTgt spid="14951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9519"/>
                                        </p:tgtEl>
                                        <p:attrNameLst>
                                          <p:attrName>style.visibility</p:attrName>
                                        </p:attrNameLst>
                                      </p:cBhvr>
                                      <p:to>
                                        <p:strVal val="visible"/>
                                      </p:to>
                                    </p:set>
                                    <p:animEffect transition="in" filter="blinds(horizontal)">
                                      <p:cBhvr>
                                        <p:cTn id="42" dur="500"/>
                                        <p:tgtEl>
                                          <p:spTgt spid="14951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49515"/>
                                        </p:tgtEl>
                                        <p:attrNameLst>
                                          <p:attrName>style.visibility</p:attrName>
                                        </p:attrNameLst>
                                      </p:cBhvr>
                                      <p:to>
                                        <p:strVal val="visible"/>
                                      </p:to>
                                    </p:set>
                                    <p:animEffect transition="in" filter="blinds(horizontal)">
                                      <p:cBhvr>
                                        <p:cTn id="45" dur="500"/>
                                        <p:tgtEl>
                                          <p:spTgt spid="14951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49517"/>
                                        </p:tgtEl>
                                        <p:attrNameLst>
                                          <p:attrName>style.visibility</p:attrName>
                                        </p:attrNameLst>
                                      </p:cBhvr>
                                      <p:to>
                                        <p:strVal val="visible"/>
                                      </p:to>
                                    </p:set>
                                    <p:animEffect transition="in" filter="blinds(horizontal)">
                                      <p:cBhvr>
                                        <p:cTn id="48" dur="500"/>
                                        <p:tgtEl>
                                          <p:spTgt spid="14951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49520"/>
                                        </p:tgtEl>
                                        <p:attrNameLst>
                                          <p:attrName>style.visibility</p:attrName>
                                        </p:attrNameLst>
                                      </p:cBhvr>
                                      <p:to>
                                        <p:strVal val="visible"/>
                                      </p:to>
                                    </p:set>
                                    <p:animEffect transition="in" filter="blinds(horizontal)">
                                      <p:cBhvr>
                                        <p:cTn id="51" dur="500"/>
                                        <p:tgtEl>
                                          <p:spTgt spid="14952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49521"/>
                                        </p:tgtEl>
                                        <p:attrNameLst>
                                          <p:attrName>style.visibility</p:attrName>
                                        </p:attrNameLst>
                                      </p:cBhvr>
                                      <p:to>
                                        <p:strVal val="visible"/>
                                      </p:to>
                                    </p:set>
                                    <p:animEffect transition="in" filter="blinds(horizontal)">
                                      <p:cBhvr>
                                        <p:cTn id="54" dur="500"/>
                                        <p:tgtEl>
                                          <p:spTgt spid="149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0" grpId="0"/>
      <p:bldP spid="149514" grpId="0" animBg="1"/>
      <p:bldP spid="149515" grpId="0" animBg="1"/>
      <p:bldP spid="149516" grpId="0"/>
      <p:bldP spid="149517" grpId="0"/>
      <p:bldP spid="149518" grpId="0" animBg="1"/>
      <p:bldP spid="149519" grpId="0"/>
      <p:bldP spid="149520" grpId="0" animBg="1"/>
      <p:bldP spid="1495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p:cNvSpPr>
            <a:spLocks noGrp="1"/>
          </p:cNvSpPr>
          <p:nvPr>
            <p:ph type="title"/>
          </p:nvPr>
        </p:nvSpPr>
        <p:spPr bwMode="auto">
          <a:xfrm>
            <a:off x="457200" y="465138"/>
            <a:ext cx="8229600" cy="835025"/>
          </a:xfrm>
          <a:noFill/>
          <a:ln>
            <a:miter lim="800000"/>
            <a:headEnd/>
            <a:tailEnd/>
          </a:ln>
        </p:spPr>
        <p:txBody>
          <a:bodyPr vert="horz" wrap="square" lIns="91440" tIns="45720" rIns="91440" bIns="45720" numCol="1" anchor="t" anchorCtr="0" compatLnSpc="1">
            <a:prstTxWarp prst="textNoShape">
              <a:avLst/>
            </a:prstTxWarp>
          </a:bodyPr>
          <a:lstStyle/>
          <a:p>
            <a:r>
              <a:rPr lang="en-US" smtClean="0"/>
              <a:t>Connecting the Dots</a:t>
            </a:r>
          </a:p>
        </p:txBody>
      </p:sp>
      <p:sp>
        <p:nvSpPr>
          <p:cNvPr id="5" name="Oval 4"/>
          <p:cNvSpPr/>
          <p:nvPr/>
        </p:nvSpPr>
        <p:spPr>
          <a:xfrm>
            <a:off x="105508" y="2255520"/>
            <a:ext cx="2895599" cy="1683435"/>
          </a:xfrm>
          <a:prstGeom prst="ellipse">
            <a:avLst/>
          </a:prstGeom>
          <a:gradFill flip="none" rotWithShape="1">
            <a:gsLst>
              <a:gs pos="0">
                <a:schemeClr val="accent2">
                  <a:lumMod val="60000"/>
                  <a:lumOff val="40000"/>
                  <a:tint val="66000"/>
                  <a:satMod val="160000"/>
                  <a:alpha val="65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chemeClr val="bg1"/>
            </a:solidFill>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lumMod val="85000"/>
                    <a:lumOff val="15000"/>
                  </a:schemeClr>
                </a:solidFill>
              </a:rPr>
              <a:t>Mgmt/Dashboard Reports: </a:t>
            </a:r>
            <a:r>
              <a:rPr lang="en-US" sz="1400" b="1" dirty="0">
                <a:solidFill>
                  <a:schemeClr val="tx1">
                    <a:lumMod val="85000"/>
                    <a:lumOff val="15000"/>
                  </a:schemeClr>
                </a:solidFill>
              </a:rPr>
              <a:t>Frequency </a:t>
            </a:r>
            <a:r>
              <a:rPr lang="en-US" sz="1400" dirty="0">
                <a:solidFill>
                  <a:schemeClr val="tx1">
                    <a:lumMod val="85000"/>
                    <a:lumOff val="15000"/>
                  </a:schemeClr>
                </a:solidFill>
              </a:rPr>
              <a:t>and</a:t>
            </a:r>
            <a:r>
              <a:rPr lang="en-US" sz="1400" b="1" dirty="0">
                <a:solidFill>
                  <a:schemeClr val="tx1">
                    <a:lumMod val="85000"/>
                    <a:lumOff val="15000"/>
                  </a:schemeClr>
                </a:solidFill>
              </a:rPr>
              <a:t> Quality </a:t>
            </a:r>
            <a:r>
              <a:rPr lang="en-US" sz="1400" dirty="0">
                <a:solidFill>
                  <a:schemeClr val="tx1">
                    <a:lumMod val="85000"/>
                    <a:lumOff val="15000"/>
                  </a:schemeClr>
                </a:solidFill>
              </a:rPr>
              <a:t>of worker visits with  birth parents, foster parents, children.</a:t>
            </a:r>
          </a:p>
        </p:txBody>
      </p:sp>
      <p:sp>
        <p:nvSpPr>
          <p:cNvPr id="7" name="Oval 6"/>
          <p:cNvSpPr/>
          <p:nvPr/>
        </p:nvSpPr>
        <p:spPr>
          <a:xfrm>
            <a:off x="3052688" y="1209051"/>
            <a:ext cx="2653603" cy="1735785"/>
          </a:xfrm>
          <a:prstGeom prst="ellipse">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chemeClr val="bg1"/>
            </a:solidFill>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lumMod val="85000"/>
                    <a:lumOff val="15000"/>
                  </a:schemeClr>
                </a:solidFill>
              </a:rPr>
              <a:t>Quality Service Review Measures: Engagement, support, involvement in case planning</a:t>
            </a:r>
          </a:p>
        </p:txBody>
      </p:sp>
      <p:sp>
        <p:nvSpPr>
          <p:cNvPr id="8" name="Oval 7"/>
          <p:cNvSpPr/>
          <p:nvPr/>
        </p:nvSpPr>
        <p:spPr>
          <a:xfrm>
            <a:off x="3159369" y="3352799"/>
            <a:ext cx="2543908" cy="1430215"/>
          </a:xfrm>
          <a:prstGeom prst="ellipse">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chemeClr val="bg1"/>
            </a:solidFill>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85000"/>
                    <a:lumOff val="15000"/>
                  </a:schemeClr>
                </a:solidFill>
              </a:rPr>
              <a:t>Quality Service Review: Individualized Services</a:t>
            </a:r>
          </a:p>
        </p:txBody>
      </p:sp>
      <p:sp>
        <p:nvSpPr>
          <p:cNvPr id="9" name="Oval 8"/>
          <p:cNvSpPr/>
          <p:nvPr/>
        </p:nvSpPr>
        <p:spPr>
          <a:xfrm>
            <a:off x="6013938" y="2057400"/>
            <a:ext cx="3130061" cy="1881555"/>
          </a:xfrm>
          <a:prstGeom prst="ellipse">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a:solidFill>
              <a:schemeClr val="bg1"/>
            </a:solidFill>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tx1">
                    <a:lumMod val="85000"/>
                    <a:lumOff val="15000"/>
                  </a:schemeClr>
                </a:solidFill>
              </a:rPr>
              <a:t>Outcome Measures: Timely reunifications; placement stability; improved well-being</a:t>
            </a:r>
          </a:p>
        </p:txBody>
      </p:sp>
      <p:sp>
        <p:nvSpPr>
          <p:cNvPr id="10" name="Right Arrow 9"/>
          <p:cNvSpPr/>
          <p:nvPr/>
        </p:nvSpPr>
        <p:spPr>
          <a:xfrm>
            <a:off x="3000375" y="3113088"/>
            <a:ext cx="400050" cy="280987"/>
          </a:xfrm>
          <a:prstGeom prst="rightArrow">
            <a:avLst/>
          </a:prstGeom>
          <a:solidFill>
            <a:schemeClr val="accent2">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ight Arrow 10"/>
          <p:cNvSpPr/>
          <p:nvPr/>
        </p:nvSpPr>
        <p:spPr>
          <a:xfrm>
            <a:off x="5614988" y="3113088"/>
            <a:ext cx="398462" cy="280987"/>
          </a:xfrm>
          <a:prstGeom prst="rightArrow">
            <a:avLst/>
          </a:prstGeom>
          <a:solidFill>
            <a:schemeClr val="accent2">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58738" y="4891088"/>
            <a:ext cx="2625725" cy="75565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lumMod val="85000"/>
                    <a:lumOff val="15000"/>
                  </a:schemeClr>
                </a:solidFill>
              </a:rPr>
              <a:t>Process Data: Accountability and case mgmt - Relevant to workers and supervisors</a:t>
            </a:r>
          </a:p>
        </p:txBody>
      </p:sp>
      <p:sp>
        <p:nvSpPr>
          <p:cNvPr id="13" name="Rectangle 12"/>
          <p:cNvSpPr/>
          <p:nvPr/>
        </p:nvSpPr>
        <p:spPr>
          <a:xfrm>
            <a:off x="3186113" y="4913313"/>
            <a:ext cx="2627312" cy="754062"/>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lumMod val="85000"/>
                    <a:lumOff val="15000"/>
                  </a:schemeClr>
                </a:solidFill>
              </a:rPr>
              <a:t>Intermediate Outcomes</a:t>
            </a:r>
          </a:p>
          <a:p>
            <a:pPr algn="ctr" fontAlgn="auto">
              <a:spcBef>
                <a:spcPts val="0"/>
              </a:spcBef>
              <a:spcAft>
                <a:spcPts val="0"/>
              </a:spcAft>
              <a:defRPr/>
            </a:pPr>
            <a:r>
              <a:rPr lang="en-US" sz="1400" dirty="0">
                <a:solidFill>
                  <a:schemeClr val="tx1">
                    <a:lumMod val="85000"/>
                    <a:lumOff val="15000"/>
                  </a:schemeClr>
                </a:solidFill>
              </a:rPr>
              <a:t>Relevant to workers, supervisors, managers</a:t>
            </a:r>
          </a:p>
        </p:txBody>
      </p:sp>
      <p:sp>
        <p:nvSpPr>
          <p:cNvPr id="14" name="Rectangle 13"/>
          <p:cNvSpPr/>
          <p:nvPr/>
        </p:nvSpPr>
        <p:spPr>
          <a:xfrm>
            <a:off x="6307138" y="4899025"/>
            <a:ext cx="2625725" cy="754063"/>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lumMod val="85000"/>
                    <a:lumOff val="15000"/>
                  </a:schemeClr>
                </a:solidFill>
              </a:rPr>
              <a:t>Outcomes: “So What?”</a:t>
            </a:r>
          </a:p>
          <a:p>
            <a:pPr algn="ctr" fontAlgn="auto">
              <a:spcBef>
                <a:spcPts val="0"/>
              </a:spcBef>
              <a:spcAft>
                <a:spcPts val="0"/>
              </a:spcAft>
              <a:defRPr/>
            </a:pPr>
            <a:r>
              <a:rPr lang="en-US" sz="1400" dirty="0">
                <a:solidFill>
                  <a:schemeClr val="tx1">
                    <a:lumMod val="85000"/>
                    <a:lumOff val="15000"/>
                  </a:schemeClr>
                </a:solidFill>
              </a:rPr>
              <a:t>Reflect Key Priorities of Leadership</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ChangeArrowheads="1"/>
          </p:cNvSpPr>
          <p:nvPr>
            <p:ph type="title"/>
          </p:nvPr>
        </p:nvSpPr>
        <p:spPr bwMode="auto">
          <a:xfrm>
            <a:off x="0" y="152400"/>
            <a:ext cx="8631238" cy="1295400"/>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t>Factors Associated with Timely Reunification, Guardianship, and Permanent Relative Placement</a:t>
            </a:r>
          </a:p>
        </p:txBody>
      </p:sp>
      <p:sp>
        <p:nvSpPr>
          <p:cNvPr id="243714" name="Rectangle 3"/>
          <p:cNvSpPr>
            <a:spLocks noGrp="1" noChangeArrowheads="1"/>
          </p:cNvSpPr>
          <p:nvPr>
            <p:ph type="body" sz="half" idx="1"/>
          </p:nvPr>
        </p:nvSpPr>
        <p:spPr bwMode="auto">
          <a:xfrm>
            <a:off x="238125" y="2514600"/>
            <a:ext cx="2581275" cy="3657600"/>
          </a:xfrm>
          <a:noFill/>
          <a:ln>
            <a:miter lim="800000"/>
            <a:headEnd/>
            <a:tailEnd/>
          </a:ln>
        </p:spPr>
        <p:txBody>
          <a:bodyPr vert="horz" wrap="square" lIns="91440" tIns="45720" rIns="91440" bIns="45720" numCol="1" anchor="t" anchorCtr="0" compatLnSpc="1">
            <a:prstTxWarp prst="textNoShape">
              <a:avLst/>
            </a:prstTxWarp>
          </a:bodyPr>
          <a:lstStyle/>
          <a:p>
            <a:pPr marL="0" indent="0">
              <a:buFont typeface="Wingdings" pitchFamily="2" charset="2"/>
              <a:buNone/>
              <a:tabLst>
                <a:tab pos="292100" algn="l"/>
              </a:tabLst>
            </a:pPr>
            <a:r>
              <a:rPr lang="en-US" b="1" smtClean="0">
                <a:solidFill>
                  <a:schemeClr val="tx2"/>
                </a:solidFill>
              </a:rPr>
              <a:t>The strongest associations with timely permanency included:</a:t>
            </a:r>
          </a:p>
        </p:txBody>
      </p:sp>
      <p:sp>
        <p:nvSpPr>
          <p:cNvPr id="243715" name="Rectangle 4"/>
          <p:cNvSpPr>
            <a:spLocks noGrp="1" noChangeArrowheads="1"/>
          </p:cNvSpPr>
          <p:nvPr>
            <p:ph type="body" sz="half" idx="2"/>
          </p:nvPr>
        </p:nvSpPr>
        <p:spPr bwMode="auto">
          <a:xfrm>
            <a:off x="3995738" y="1685925"/>
            <a:ext cx="4919662" cy="480060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None/>
            </a:pPr>
            <a:r>
              <a:rPr lang="en-US" sz="2400" smtClean="0"/>
              <a:t> Caseworker Visits with Parents </a:t>
            </a:r>
          </a:p>
          <a:p>
            <a:pPr>
              <a:buFont typeface="Wingdings" pitchFamily="2" charset="2"/>
              <a:buNone/>
            </a:pPr>
            <a:r>
              <a:rPr lang="en-US" sz="2400" smtClean="0"/>
              <a:t> Child’s Visits with Parents and Siblings in Foster Care </a:t>
            </a:r>
          </a:p>
          <a:p>
            <a:pPr>
              <a:buFont typeface="Wingdings" pitchFamily="2" charset="2"/>
              <a:buNone/>
            </a:pPr>
            <a:r>
              <a:rPr lang="en-US" sz="2400" smtClean="0"/>
              <a:t>Services to Children, Parents, &amp; Foster Parents</a:t>
            </a:r>
          </a:p>
          <a:p>
            <a:pPr>
              <a:buFont typeface="Wingdings" pitchFamily="2" charset="2"/>
              <a:buNone/>
            </a:pPr>
            <a:r>
              <a:rPr lang="en-US" sz="2400" smtClean="0"/>
              <a:t>Family/Child Involvement in Case Planning</a:t>
            </a:r>
          </a:p>
          <a:p>
            <a:pPr>
              <a:buFont typeface="Wingdings" pitchFamily="2" charset="2"/>
              <a:buNone/>
            </a:pPr>
            <a:r>
              <a:rPr lang="en-US" sz="2400" smtClean="0"/>
              <a:t>ASFA Requirements Regarding Termination of Parental Rights</a:t>
            </a:r>
          </a:p>
          <a:p>
            <a:pPr>
              <a:buFont typeface="Wingdings" pitchFamily="2" charset="2"/>
              <a:buNone/>
            </a:pPr>
            <a:r>
              <a:rPr lang="en-US" sz="2400" smtClean="0"/>
              <a:t> Placement Stability</a:t>
            </a:r>
          </a:p>
        </p:txBody>
      </p:sp>
      <p:sp>
        <p:nvSpPr>
          <p:cNvPr id="243716" name="AutoShape 7"/>
          <p:cNvSpPr>
            <a:spLocks noChangeArrowheads="1"/>
          </p:cNvSpPr>
          <p:nvPr/>
        </p:nvSpPr>
        <p:spPr bwMode="auto">
          <a:xfrm>
            <a:off x="3124200" y="1752600"/>
            <a:ext cx="762000" cy="304800"/>
          </a:xfrm>
          <a:prstGeom prst="rightArrow">
            <a:avLst>
              <a:gd name="adj1" fmla="val 50000"/>
              <a:gd name="adj2" fmla="val 62500"/>
            </a:avLst>
          </a:prstGeom>
          <a:solidFill>
            <a:srgbClr val="FF6600"/>
          </a:solidFill>
          <a:ln w="9525">
            <a:solidFill>
              <a:schemeClr val="tx1"/>
            </a:solidFill>
            <a:miter lim="800000"/>
            <a:headEnd/>
            <a:tailEnd/>
          </a:ln>
        </p:spPr>
        <p:txBody>
          <a:bodyPr wrap="none" anchor="ctr"/>
          <a:lstStyle/>
          <a:p>
            <a:endParaRPr lang="en-US"/>
          </a:p>
        </p:txBody>
      </p:sp>
      <p:sp>
        <p:nvSpPr>
          <p:cNvPr id="243717" name="AutoShape 9"/>
          <p:cNvSpPr>
            <a:spLocks noChangeArrowheads="1"/>
          </p:cNvSpPr>
          <p:nvPr/>
        </p:nvSpPr>
        <p:spPr bwMode="auto">
          <a:xfrm>
            <a:off x="3124200" y="2209800"/>
            <a:ext cx="762000" cy="304800"/>
          </a:xfrm>
          <a:prstGeom prst="rightArrow">
            <a:avLst>
              <a:gd name="adj1" fmla="val 50000"/>
              <a:gd name="adj2" fmla="val 62500"/>
            </a:avLst>
          </a:prstGeom>
          <a:solidFill>
            <a:srgbClr val="FFCC00"/>
          </a:solidFill>
          <a:ln w="9525">
            <a:solidFill>
              <a:schemeClr val="tx1"/>
            </a:solidFill>
            <a:miter lim="800000"/>
            <a:headEnd/>
            <a:tailEnd/>
          </a:ln>
        </p:spPr>
        <p:txBody>
          <a:bodyPr wrap="none" anchor="ctr"/>
          <a:lstStyle/>
          <a:p>
            <a:endParaRPr lang="en-US"/>
          </a:p>
        </p:txBody>
      </p:sp>
      <p:sp>
        <p:nvSpPr>
          <p:cNvPr id="243718" name="AutoShape 10"/>
          <p:cNvSpPr>
            <a:spLocks noChangeArrowheads="1"/>
          </p:cNvSpPr>
          <p:nvPr/>
        </p:nvSpPr>
        <p:spPr bwMode="auto">
          <a:xfrm>
            <a:off x="3124200" y="3048000"/>
            <a:ext cx="762000" cy="304800"/>
          </a:xfrm>
          <a:prstGeom prst="rightArrow">
            <a:avLst>
              <a:gd name="adj1" fmla="val 50000"/>
              <a:gd name="adj2" fmla="val 62500"/>
            </a:avLst>
          </a:prstGeom>
          <a:solidFill>
            <a:srgbClr val="FF6600"/>
          </a:solidFill>
          <a:ln w="9525">
            <a:solidFill>
              <a:schemeClr val="tx1"/>
            </a:solidFill>
            <a:miter lim="800000"/>
            <a:headEnd/>
            <a:tailEnd/>
          </a:ln>
        </p:spPr>
        <p:txBody>
          <a:bodyPr wrap="none" anchor="ctr"/>
          <a:lstStyle/>
          <a:p>
            <a:endParaRPr lang="en-US"/>
          </a:p>
        </p:txBody>
      </p:sp>
      <p:sp>
        <p:nvSpPr>
          <p:cNvPr id="243719" name="AutoShape 12"/>
          <p:cNvSpPr>
            <a:spLocks noChangeArrowheads="1"/>
          </p:cNvSpPr>
          <p:nvPr/>
        </p:nvSpPr>
        <p:spPr bwMode="auto">
          <a:xfrm>
            <a:off x="3124200" y="4559300"/>
            <a:ext cx="762000" cy="304800"/>
          </a:xfrm>
          <a:prstGeom prst="rightArrow">
            <a:avLst>
              <a:gd name="adj1" fmla="val 50000"/>
              <a:gd name="adj2" fmla="val 62500"/>
            </a:avLst>
          </a:prstGeom>
          <a:solidFill>
            <a:srgbClr val="FF6600"/>
          </a:solidFill>
          <a:ln w="9525">
            <a:solidFill>
              <a:schemeClr val="tx1"/>
            </a:solidFill>
            <a:miter lim="800000"/>
            <a:headEnd/>
            <a:tailEnd/>
          </a:ln>
        </p:spPr>
        <p:txBody>
          <a:bodyPr wrap="none" anchor="ctr"/>
          <a:lstStyle/>
          <a:p>
            <a:endParaRPr lang="en-US"/>
          </a:p>
        </p:txBody>
      </p:sp>
      <p:sp>
        <p:nvSpPr>
          <p:cNvPr id="243720" name="AutoShape 13"/>
          <p:cNvSpPr>
            <a:spLocks noChangeArrowheads="1"/>
          </p:cNvSpPr>
          <p:nvPr/>
        </p:nvSpPr>
        <p:spPr bwMode="auto">
          <a:xfrm>
            <a:off x="3124200" y="3886200"/>
            <a:ext cx="762000" cy="304800"/>
          </a:xfrm>
          <a:prstGeom prst="rightArrow">
            <a:avLst>
              <a:gd name="adj1" fmla="val 50000"/>
              <a:gd name="adj2" fmla="val 62500"/>
            </a:avLst>
          </a:prstGeom>
          <a:solidFill>
            <a:srgbClr val="FFCC00"/>
          </a:solidFill>
          <a:ln w="9525">
            <a:solidFill>
              <a:schemeClr val="tx1"/>
            </a:solidFill>
            <a:miter lim="800000"/>
            <a:headEnd/>
            <a:tailEnd/>
          </a:ln>
        </p:spPr>
        <p:txBody>
          <a:bodyPr wrap="none" anchor="ctr"/>
          <a:lstStyle/>
          <a:p>
            <a:endParaRPr lang="en-US"/>
          </a:p>
        </p:txBody>
      </p:sp>
      <p:sp>
        <p:nvSpPr>
          <p:cNvPr id="243721" name="AutoShape 13"/>
          <p:cNvSpPr>
            <a:spLocks noChangeArrowheads="1"/>
          </p:cNvSpPr>
          <p:nvPr/>
        </p:nvSpPr>
        <p:spPr bwMode="auto">
          <a:xfrm>
            <a:off x="3124200" y="5407025"/>
            <a:ext cx="762000" cy="304800"/>
          </a:xfrm>
          <a:prstGeom prst="rightArrow">
            <a:avLst>
              <a:gd name="adj1" fmla="val 50000"/>
              <a:gd name="adj2" fmla="val 62500"/>
            </a:avLst>
          </a:prstGeom>
          <a:solidFill>
            <a:srgbClr val="FFCC00"/>
          </a:solidFill>
          <a:ln w="9525">
            <a:solidFill>
              <a:schemeClr val="tx1"/>
            </a:solidFill>
            <a:miter lim="800000"/>
            <a:headEnd/>
            <a:tailEnd/>
          </a:ln>
        </p:spPr>
        <p:txBody>
          <a:bodyPr wrap="none" anchor="ctr"/>
          <a:lstStyle/>
          <a:p>
            <a:endParaRPr lang="en-US"/>
          </a:p>
        </p:txBody>
      </p:sp>
      <p:sp>
        <p:nvSpPr>
          <p:cNvPr id="243722" name="Rectangle 11"/>
          <p:cNvSpPr>
            <a:spLocks noChangeArrowheads="1"/>
          </p:cNvSpPr>
          <p:nvPr/>
        </p:nvSpPr>
        <p:spPr bwMode="auto">
          <a:xfrm>
            <a:off x="165100" y="6324600"/>
            <a:ext cx="8923338" cy="461963"/>
          </a:xfrm>
          <a:prstGeom prst="rect">
            <a:avLst/>
          </a:prstGeom>
          <a:noFill/>
          <a:ln w="9525">
            <a:noFill/>
            <a:miter lim="800000"/>
            <a:headEnd/>
            <a:tailEnd/>
          </a:ln>
        </p:spPr>
        <p:txBody>
          <a:bodyPr>
            <a:spAutoFit/>
          </a:bodyPr>
          <a:lstStyle/>
          <a:p>
            <a:r>
              <a:rPr lang="en-US" sz="1200"/>
              <a:t>Administration for Children and Families, U.S Department of Health and Human Services, </a:t>
            </a:r>
            <a:r>
              <a:rPr lang="en-US" sz="1200" i="1"/>
              <a:t>Findings From the Initial Child and Family Services Reviews, 2001–2004</a:t>
            </a:r>
            <a:r>
              <a:rPr lang="en-US" sz="1200"/>
              <a:t>. Available at http://www.acf.hhs.gov/programs/cb/cwmonitoring/results/index.htm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2057400" y="1676400"/>
            <a:ext cx="4978400" cy="4343400"/>
            <a:chOff x="2057400" y="1562100"/>
            <a:chExt cx="5207000" cy="4610100"/>
          </a:xfrm>
        </p:grpSpPr>
        <p:graphicFrame>
          <p:nvGraphicFramePr>
            <p:cNvPr id="2" name="Diagram 1"/>
            <p:cNvGraphicFramePr/>
            <p:nvPr/>
          </p:nvGraphicFramePr>
          <p:xfrm>
            <a:off x="2057400" y="1562100"/>
            <a:ext cx="5207000" cy="46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64" name="Text Box 13"/>
            <p:cNvSpPr txBox="1">
              <a:spLocks noChangeArrowheads="1"/>
            </p:cNvSpPr>
            <p:nvPr/>
          </p:nvSpPr>
          <p:spPr bwMode="auto">
            <a:xfrm>
              <a:off x="3932972" y="3907589"/>
              <a:ext cx="1371600" cy="980026"/>
            </a:xfrm>
            <a:prstGeom prst="rect">
              <a:avLst/>
            </a:prstGeom>
            <a:noFill/>
            <a:ln w="9525">
              <a:noFill/>
              <a:miter lim="800000"/>
              <a:headEnd/>
              <a:tailEnd/>
            </a:ln>
          </p:spPr>
          <p:txBody>
            <a:bodyPr>
              <a:spAutoFit/>
            </a:bodyPr>
            <a:lstStyle/>
            <a:p>
              <a:pPr algn="ctr">
                <a:spcBef>
                  <a:spcPct val="50000"/>
                </a:spcBef>
              </a:pPr>
              <a:r>
                <a:rPr lang="en-US" b="1">
                  <a:solidFill>
                    <a:srgbClr val="000000"/>
                  </a:solidFill>
                  <a:latin typeface="Calibri" pitchFamily="34" charset="0"/>
                  <a:cs typeface="Arial" charset="0"/>
                </a:rPr>
                <a:t>Three key data samples</a:t>
              </a:r>
            </a:p>
          </p:txBody>
        </p:sp>
      </p:grpSp>
      <p:sp>
        <p:nvSpPr>
          <p:cNvPr id="245762" name="Title 4"/>
          <p:cNvSpPr>
            <a:spLocks noGrp="1"/>
          </p:cNvSpPr>
          <p:nvPr>
            <p:ph type="title"/>
          </p:nvPr>
        </p:nvSpPr>
        <p:spPr bwMode="auto">
          <a:xfrm>
            <a:off x="457200" y="4572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i="1" smtClean="0"/>
              <a:t>the data landscape…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ChangeArrowheads="1"/>
          </p:cNvSpPr>
          <p:nvPr>
            <p:ph type="title"/>
          </p:nvPr>
        </p:nvSpPr>
        <p:spPr bwMode="auto">
          <a:xfrm>
            <a:off x="457200" y="465138"/>
            <a:ext cx="8229600" cy="835025"/>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t> </a:t>
            </a:r>
            <a:r>
              <a:rPr lang="en-US" i="1" smtClean="0"/>
              <a:t>The view matters…</a:t>
            </a:r>
          </a:p>
        </p:txBody>
      </p:sp>
      <p:sp>
        <p:nvSpPr>
          <p:cNvPr id="247810" name="Rectangle 4"/>
          <p:cNvSpPr>
            <a:spLocks noChangeArrowheads="1"/>
          </p:cNvSpPr>
          <p:nvPr/>
        </p:nvSpPr>
        <p:spPr bwMode="auto">
          <a:xfrm>
            <a:off x="1066800" y="1676400"/>
            <a:ext cx="7162800" cy="4419600"/>
          </a:xfrm>
          <a:prstGeom prst="rect">
            <a:avLst/>
          </a:prstGeom>
          <a:solidFill>
            <a:srgbClr val="FFFF99"/>
          </a:solidFill>
          <a:ln w="9525">
            <a:solidFill>
              <a:schemeClr val="tx2"/>
            </a:solidFill>
            <a:miter lim="800000"/>
            <a:headEnd/>
            <a:tailEnd/>
          </a:ln>
        </p:spPr>
        <p:txBody>
          <a:bodyPr wrap="none" anchor="ctr"/>
          <a:lstStyle/>
          <a:p>
            <a:endParaRPr lang="en-US">
              <a:solidFill>
                <a:srgbClr val="000000"/>
              </a:solidFill>
            </a:endParaRPr>
          </a:p>
        </p:txBody>
      </p:sp>
      <p:sp>
        <p:nvSpPr>
          <p:cNvPr id="24581" name="Rectangle 5"/>
          <p:cNvSpPr>
            <a:spLocks noChangeArrowheads="1"/>
          </p:cNvSpPr>
          <p:nvPr/>
        </p:nvSpPr>
        <p:spPr bwMode="auto">
          <a:xfrm>
            <a:off x="4572000" y="1676400"/>
            <a:ext cx="76200" cy="44196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grpSp>
        <p:nvGrpSpPr>
          <p:cNvPr id="247812" name="Group 6"/>
          <p:cNvGrpSpPr>
            <a:grpSpLocks/>
          </p:cNvGrpSpPr>
          <p:nvPr/>
        </p:nvGrpSpPr>
        <p:grpSpPr bwMode="auto">
          <a:xfrm>
            <a:off x="1066800" y="2057400"/>
            <a:ext cx="7186613" cy="3781425"/>
            <a:chOff x="960" y="1296"/>
            <a:chExt cx="4527" cy="2382"/>
          </a:xfrm>
        </p:grpSpPr>
        <p:sp>
          <p:nvSpPr>
            <p:cNvPr id="247817" name="Line 7"/>
            <p:cNvSpPr>
              <a:spLocks noChangeShapeType="1"/>
            </p:cNvSpPr>
            <p:nvPr/>
          </p:nvSpPr>
          <p:spPr bwMode="auto">
            <a:xfrm>
              <a:off x="960" y="3678"/>
              <a:ext cx="4520" cy="0"/>
            </a:xfrm>
            <a:prstGeom prst="line">
              <a:avLst/>
            </a:prstGeom>
            <a:noFill/>
            <a:ln w="76200">
              <a:solidFill>
                <a:srgbClr val="6600FF"/>
              </a:solidFill>
              <a:round/>
              <a:headEnd/>
              <a:tailEnd/>
            </a:ln>
          </p:spPr>
          <p:txBody>
            <a:bodyPr/>
            <a:lstStyle/>
            <a:p>
              <a:endParaRPr lang="en-US"/>
            </a:p>
          </p:txBody>
        </p:sp>
        <p:sp>
          <p:nvSpPr>
            <p:cNvPr id="247818" name="Line 8"/>
            <p:cNvSpPr>
              <a:spLocks noChangeShapeType="1"/>
            </p:cNvSpPr>
            <p:nvPr/>
          </p:nvSpPr>
          <p:spPr bwMode="auto">
            <a:xfrm>
              <a:off x="1703" y="2983"/>
              <a:ext cx="482" cy="0"/>
            </a:xfrm>
            <a:prstGeom prst="line">
              <a:avLst/>
            </a:prstGeom>
            <a:noFill/>
            <a:ln w="76200">
              <a:solidFill>
                <a:srgbClr val="6600FF"/>
              </a:solidFill>
              <a:round/>
              <a:headEnd/>
              <a:tailEnd/>
            </a:ln>
          </p:spPr>
          <p:txBody>
            <a:bodyPr/>
            <a:lstStyle/>
            <a:p>
              <a:endParaRPr lang="en-US"/>
            </a:p>
          </p:txBody>
        </p:sp>
        <p:sp>
          <p:nvSpPr>
            <p:cNvPr id="247819" name="Line 9"/>
            <p:cNvSpPr>
              <a:spLocks noChangeShapeType="1"/>
            </p:cNvSpPr>
            <p:nvPr/>
          </p:nvSpPr>
          <p:spPr bwMode="auto">
            <a:xfrm>
              <a:off x="4176" y="2090"/>
              <a:ext cx="482" cy="0"/>
            </a:xfrm>
            <a:prstGeom prst="line">
              <a:avLst/>
            </a:prstGeom>
            <a:noFill/>
            <a:ln w="76200">
              <a:solidFill>
                <a:srgbClr val="6600FF"/>
              </a:solidFill>
              <a:round/>
              <a:headEnd/>
              <a:tailEnd/>
            </a:ln>
          </p:spPr>
          <p:txBody>
            <a:bodyPr/>
            <a:lstStyle/>
            <a:p>
              <a:endParaRPr lang="en-US"/>
            </a:p>
          </p:txBody>
        </p:sp>
        <p:sp>
          <p:nvSpPr>
            <p:cNvPr id="247820" name="Line 10"/>
            <p:cNvSpPr>
              <a:spLocks noChangeShapeType="1"/>
            </p:cNvSpPr>
            <p:nvPr/>
          </p:nvSpPr>
          <p:spPr bwMode="auto">
            <a:xfrm>
              <a:off x="2976" y="2735"/>
              <a:ext cx="482" cy="0"/>
            </a:xfrm>
            <a:prstGeom prst="line">
              <a:avLst/>
            </a:prstGeom>
            <a:noFill/>
            <a:ln w="76200">
              <a:solidFill>
                <a:srgbClr val="6600FF"/>
              </a:solidFill>
              <a:round/>
              <a:headEnd/>
              <a:tailEnd/>
            </a:ln>
          </p:spPr>
          <p:txBody>
            <a:bodyPr/>
            <a:lstStyle/>
            <a:p>
              <a:endParaRPr lang="en-US"/>
            </a:p>
          </p:txBody>
        </p:sp>
        <p:sp>
          <p:nvSpPr>
            <p:cNvPr id="247821" name="Line 11"/>
            <p:cNvSpPr>
              <a:spLocks noChangeShapeType="1"/>
            </p:cNvSpPr>
            <p:nvPr/>
          </p:nvSpPr>
          <p:spPr bwMode="auto">
            <a:xfrm>
              <a:off x="4512" y="3529"/>
              <a:ext cx="482" cy="0"/>
            </a:xfrm>
            <a:prstGeom prst="line">
              <a:avLst/>
            </a:prstGeom>
            <a:noFill/>
            <a:ln w="76200">
              <a:solidFill>
                <a:srgbClr val="6600FF"/>
              </a:solidFill>
              <a:round/>
              <a:headEnd/>
              <a:tailEnd/>
            </a:ln>
          </p:spPr>
          <p:txBody>
            <a:bodyPr/>
            <a:lstStyle/>
            <a:p>
              <a:endParaRPr lang="en-US"/>
            </a:p>
          </p:txBody>
        </p:sp>
        <p:sp>
          <p:nvSpPr>
            <p:cNvPr id="247822" name="Line 12"/>
            <p:cNvSpPr>
              <a:spLocks noChangeShapeType="1"/>
            </p:cNvSpPr>
            <p:nvPr/>
          </p:nvSpPr>
          <p:spPr bwMode="auto">
            <a:xfrm>
              <a:off x="2640" y="3281"/>
              <a:ext cx="2847" cy="0"/>
            </a:xfrm>
            <a:prstGeom prst="line">
              <a:avLst/>
            </a:prstGeom>
            <a:noFill/>
            <a:ln w="76200">
              <a:solidFill>
                <a:srgbClr val="6600FF"/>
              </a:solidFill>
              <a:round/>
              <a:headEnd/>
              <a:tailEnd/>
            </a:ln>
          </p:spPr>
          <p:txBody>
            <a:bodyPr/>
            <a:lstStyle/>
            <a:p>
              <a:endParaRPr lang="en-US"/>
            </a:p>
          </p:txBody>
        </p:sp>
        <p:sp>
          <p:nvSpPr>
            <p:cNvPr id="247823" name="Line 13"/>
            <p:cNvSpPr>
              <a:spLocks noChangeShapeType="1"/>
            </p:cNvSpPr>
            <p:nvPr/>
          </p:nvSpPr>
          <p:spPr bwMode="auto">
            <a:xfrm>
              <a:off x="1104" y="1891"/>
              <a:ext cx="1884" cy="0"/>
            </a:xfrm>
            <a:prstGeom prst="line">
              <a:avLst/>
            </a:prstGeom>
            <a:noFill/>
            <a:ln w="76200">
              <a:solidFill>
                <a:srgbClr val="6600FF"/>
              </a:solidFill>
              <a:round/>
              <a:headEnd/>
              <a:tailEnd/>
            </a:ln>
          </p:spPr>
          <p:txBody>
            <a:bodyPr/>
            <a:lstStyle/>
            <a:p>
              <a:endParaRPr lang="en-US"/>
            </a:p>
          </p:txBody>
        </p:sp>
        <p:sp>
          <p:nvSpPr>
            <p:cNvPr id="247824" name="Line 14"/>
            <p:cNvSpPr>
              <a:spLocks noChangeShapeType="1"/>
            </p:cNvSpPr>
            <p:nvPr/>
          </p:nvSpPr>
          <p:spPr bwMode="auto">
            <a:xfrm>
              <a:off x="1872" y="2437"/>
              <a:ext cx="2847" cy="0"/>
            </a:xfrm>
            <a:prstGeom prst="line">
              <a:avLst/>
            </a:prstGeom>
            <a:noFill/>
            <a:ln w="76200">
              <a:solidFill>
                <a:srgbClr val="6600FF"/>
              </a:solidFill>
              <a:round/>
              <a:headEnd/>
              <a:tailEnd/>
            </a:ln>
          </p:spPr>
          <p:txBody>
            <a:bodyPr/>
            <a:lstStyle/>
            <a:p>
              <a:endParaRPr lang="en-US"/>
            </a:p>
          </p:txBody>
        </p:sp>
        <p:sp>
          <p:nvSpPr>
            <p:cNvPr id="247825" name="Line 15"/>
            <p:cNvSpPr>
              <a:spLocks noChangeShapeType="1"/>
            </p:cNvSpPr>
            <p:nvPr/>
          </p:nvSpPr>
          <p:spPr bwMode="auto">
            <a:xfrm>
              <a:off x="1344" y="1296"/>
              <a:ext cx="4134" cy="0"/>
            </a:xfrm>
            <a:prstGeom prst="line">
              <a:avLst/>
            </a:prstGeom>
            <a:noFill/>
            <a:ln w="76200">
              <a:solidFill>
                <a:srgbClr val="6600FF"/>
              </a:solidFill>
              <a:round/>
              <a:headEnd/>
              <a:tailEnd/>
            </a:ln>
          </p:spPr>
          <p:txBody>
            <a:bodyPr/>
            <a:lstStyle/>
            <a:p>
              <a:endParaRPr lang="en-US"/>
            </a:p>
          </p:txBody>
        </p:sp>
        <p:sp>
          <p:nvSpPr>
            <p:cNvPr id="247826" name="Line 16"/>
            <p:cNvSpPr>
              <a:spLocks noChangeShapeType="1"/>
            </p:cNvSpPr>
            <p:nvPr/>
          </p:nvSpPr>
          <p:spPr bwMode="auto">
            <a:xfrm>
              <a:off x="2112" y="1593"/>
              <a:ext cx="482" cy="0"/>
            </a:xfrm>
            <a:prstGeom prst="line">
              <a:avLst/>
            </a:prstGeom>
            <a:noFill/>
            <a:ln w="76200">
              <a:solidFill>
                <a:srgbClr val="6600FF"/>
              </a:solidFill>
              <a:round/>
              <a:headEnd/>
              <a:tailEnd/>
            </a:ln>
          </p:spPr>
          <p:txBody>
            <a:bodyPr/>
            <a:lstStyle/>
            <a:p>
              <a:endParaRPr lang="en-US"/>
            </a:p>
          </p:txBody>
        </p:sp>
      </p:grpSp>
      <p:sp>
        <p:nvSpPr>
          <p:cNvPr id="24593" name="Text Box 17"/>
          <p:cNvSpPr txBox="1">
            <a:spLocks noChangeArrowheads="1"/>
          </p:cNvSpPr>
          <p:nvPr/>
        </p:nvSpPr>
        <p:spPr bwMode="auto">
          <a:xfrm>
            <a:off x="838200" y="1371600"/>
            <a:ext cx="1600200" cy="304800"/>
          </a:xfrm>
          <a:prstGeom prst="rect">
            <a:avLst/>
          </a:prstGeom>
          <a:noFill/>
          <a:ln w="9525">
            <a:noFill/>
            <a:miter lim="800000"/>
            <a:headEnd/>
            <a:tailEnd/>
          </a:ln>
        </p:spPr>
        <p:txBody>
          <a:bodyPr>
            <a:spAutoFit/>
          </a:bodyPr>
          <a:lstStyle/>
          <a:p>
            <a:pPr algn="ctr">
              <a:spcBef>
                <a:spcPct val="50000"/>
              </a:spcBef>
            </a:pPr>
            <a:r>
              <a:rPr lang="en-US" sz="1400" b="1">
                <a:solidFill>
                  <a:srgbClr val="000000"/>
                </a:solidFill>
                <a:latin typeface="Calibri" pitchFamily="34" charset="0"/>
                <a:cs typeface="Arial" charset="0"/>
              </a:rPr>
              <a:t>January 1, 2010</a:t>
            </a:r>
          </a:p>
        </p:txBody>
      </p:sp>
      <p:sp>
        <p:nvSpPr>
          <p:cNvPr id="24594" name="Text Box 18"/>
          <p:cNvSpPr txBox="1">
            <a:spLocks noChangeArrowheads="1"/>
          </p:cNvSpPr>
          <p:nvPr/>
        </p:nvSpPr>
        <p:spPr bwMode="auto">
          <a:xfrm>
            <a:off x="6400800" y="1371600"/>
            <a:ext cx="2286000" cy="304800"/>
          </a:xfrm>
          <a:prstGeom prst="rect">
            <a:avLst/>
          </a:prstGeom>
          <a:noFill/>
          <a:ln w="9525">
            <a:noFill/>
            <a:miter lim="800000"/>
            <a:headEnd/>
            <a:tailEnd/>
          </a:ln>
        </p:spPr>
        <p:txBody>
          <a:bodyPr>
            <a:spAutoFit/>
          </a:bodyPr>
          <a:lstStyle/>
          <a:p>
            <a:pPr algn="ctr">
              <a:spcBef>
                <a:spcPct val="50000"/>
              </a:spcBef>
            </a:pPr>
            <a:r>
              <a:rPr lang="en-US" sz="1400" b="1">
                <a:solidFill>
                  <a:srgbClr val="000000"/>
                </a:solidFill>
                <a:latin typeface="Calibri" pitchFamily="34" charset="0"/>
                <a:cs typeface="Arial" charset="0"/>
              </a:rPr>
              <a:t>December 31, 2010</a:t>
            </a:r>
          </a:p>
        </p:txBody>
      </p:sp>
      <p:sp>
        <p:nvSpPr>
          <p:cNvPr id="24596" name="Text Box 20"/>
          <p:cNvSpPr txBox="1">
            <a:spLocks noChangeArrowheads="1"/>
          </p:cNvSpPr>
          <p:nvPr/>
        </p:nvSpPr>
        <p:spPr bwMode="auto">
          <a:xfrm>
            <a:off x="4038600" y="1371600"/>
            <a:ext cx="1054100" cy="307975"/>
          </a:xfrm>
          <a:prstGeom prst="rect">
            <a:avLst/>
          </a:prstGeom>
          <a:noFill/>
          <a:ln w="9525">
            <a:noFill/>
            <a:miter lim="800000"/>
            <a:headEnd/>
            <a:tailEnd/>
          </a:ln>
        </p:spPr>
        <p:txBody>
          <a:bodyPr wrap="none">
            <a:spAutoFit/>
          </a:bodyPr>
          <a:lstStyle/>
          <a:p>
            <a:r>
              <a:rPr lang="en-US" sz="1400" b="1">
                <a:solidFill>
                  <a:srgbClr val="000000"/>
                </a:solidFill>
                <a:latin typeface="Calibri" pitchFamily="34" charset="0"/>
                <a:cs typeface="Arial" charset="0"/>
              </a:rPr>
              <a:t>July 1, 2010</a:t>
            </a:r>
          </a:p>
        </p:txBody>
      </p:sp>
      <p:sp>
        <p:nvSpPr>
          <p:cNvPr id="247816" name="Text Box 18"/>
          <p:cNvSpPr txBox="1">
            <a:spLocks noChangeArrowheads="1"/>
          </p:cNvSpPr>
          <p:nvPr/>
        </p:nvSpPr>
        <p:spPr bwMode="auto">
          <a:xfrm>
            <a:off x="77788" y="6583363"/>
            <a:ext cx="4337050" cy="274637"/>
          </a:xfrm>
          <a:prstGeom prst="rect">
            <a:avLst/>
          </a:prstGeom>
          <a:noFill/>
          <a:ln w="9525">
            <a:noFill/>
            <a:miter lim="800000"/>
            <a:headEnd/>
            <a:tailEnd/>
          </a:ln>
        </p:spPr>
        <p:txBody>
          <a:bodyPr lIns="92075" tIns="46038" rIns="92075" bIns="46038">
            <a:spAutoFit/>
          </a:bodyPr>
          <a:lstStyle/>
          <a:p>
            <a:r>
              <a:rPr lang="en-US" sz="1200">
                <a:solidFill>
                  <a:srgbClr val="000000"/>
                </a:solidFill>
                <a:latin typeface="Calibri" pitchFamily="34" charset="0"/>
                <a:cs typeface="Arial" charset="0"/>
              </a:rPr>
              <a:t>Source:  Aron Shlonsky, University of Toronto  (formerly at CSSR)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93"/>
                                        </p:tgtEl>
                                        <p:attrNameLst>
                                          <p:attrName>style.visibility</p:attrName>
                                        </p:attrNameLst>
                                      </p:cBhvr>
                                      <p:to>
                                        <p:strVal val="visible"/>
                                      </p:to>
                                    </p:set>
                                    <p:animEffect transition="in" filter="blinds(horizontal)">
                                      <p:cBhvr>
                                        <p:cTn id="7" dur="500"/>
                                        <p:tgtEl>
                                          <p:spTgt spid="2459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4594"/>
                                        </p:tgtEl>
                                        <p:attrNameLst>
                                          <p:attrName>style.visibility</p:attrName>
                                        </p:attrNameLst>
                                      </p:cBhvr>
                                      <p:to>
                                        <p:strVal val="visible"/>
                                      </p:to>
                                    </p:set>
                                    <p:animEffect transition="in" filter="blinds(horizontal)">
                                      <p:cBhvr>
                                        <p:cTn id="11" dur="2000"/>
                                        <p:tgtEl>
                                          <p:spTgt spid="2459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596"/>
                                        </p:tgtEl>
                                        <p:attrNameLst>
                                          <p:attrName>style.visibility</p:attrName>
                                        </p:attrNameLst>
                                      </p:cBhvr>
                                      <p:to>
                                        <p:strVal val="visible"/>
                                      </p:to>
                                    </p:set>
                                  </p:childTnLst>
                                </p:cTn>
                              </p:par>
                              <p:par>
                                <p:cTn id="16" presetID="7" presetClass="entr" presetSubtype="1" fill="hold" grpId="0" nodeType="withEffect">
                                  <p:stCondLst>
                                    <p:cond delay="0"/>
                                  </p:stCondLst>
                                  <p:childTnLst>
                                    <p:set>
                                      <p:cBhvr>
                                        <p:cTn id="17" dur="1" fill="hold">
                                          <p:stCondLst>
                                            <p:cond delay="0"/>
                                          </p:stCondLst>
                                        </p:cTn>
                                        <p:tgtEl>
                                          <p:spTgt spid="24581"/>
                                        </p:tgtEl>
                                        <p:attrNameLst>
                                          <p:attrName>style.visibility</p:attrName>
                                        </p:attrNameLst>
                                      </p:cBhvr>
                                      <p:to>
                                        <p:strVal val="visible"/>
                                      </p:to>
                                    </p:set>
                                    <p:anim calcmode="lin" valueType="num">
                                      <p:cBhvr additive="base">
                                        <p:cTn id="18" dur="3000" fill="hold"/>
                                        <p:tgtEl>
                                          <p:spTgt spid="24581"/>
                                        </p:tgtEl>
                                        <p:attrNameLst>
                                          <p:attrName>ppt_x</p:attrName>
                                        </p:attrNameLst>
                                      </p:cBhvr>
                                      <p:tavLst>
                                        <p:tav tm="0">
                                          <p:val>
                                            <p:strVal val="#ppt_x"/>
                                          </p:val>
                                        </p:tav>
                                        <p:tav tm="100000">
                                          <p:val>
                                            <p:strVal val="#ppt_x"/>
                                          </p:val>
                                        </p:tav>
                                      </p:tavLst>
                                    </p:anim>
                                    <p:anim calcmode="lin" valueType="num">
                                      <p:cBhvr additive="base">
                                        <p:cTn id="19" dur="3000" fill="hold"/>
                                        <p:tgtEl>
                                          <p:spTgt spid="245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P spid="24593" grpId="0"/>
      <p:bldP spid="24594" grpId="0"/>
      <p:bldP spid="245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935163"/>
            <a:ext cx="7772400" cy="1362075"/>
          </a:xfrm>
        </p:spPr>
        <p:txBody>
          <a:bodyPr/>
          <a:lstStyle/>
          <a:p>
            <a:pPr fontAlgn="auto">
              <a:spcAft>
                <a:spcPts val="0"/>
              </a:spcAft>
              <a:defRPr/>
            </a:pPr>
            <a:r>
              <a:rPr lang="en-US" sz="3200" dirty="0" smtClean="0"/>
              <a:t>Overview of child welfare data</a:t>
            </a:r>
            <a:endParaRPr lang="en-US" sz="3200" dirty="0"/>
          </a:p>
        </p:txBody>
      </p:sp>
      <p:sp>
        <p:nvSpPr>
          <p:cNvPr id="3" name="Text Placeholder 2"/>
          <p:cNvSpPr>
            <a:spLocks noGrp="1"/>
          </p:cNvSpPr>
          <p:nvPr>
            <p:ph type="body" idx="1"/>
          </p:nvPr>
        </p:nvSpPr>
        <p:spPr>
          <a:xfrm>
            <a:off x="722313" y="434975"/>
            <a:ext cx="7772400" cy="1500188"/>
          </a:xfrm>
        </p:spPr>
        <p:txBody>
          <a:bodyPr/>
          <a:lstStyle/>
          <a:p>
            <a:pPr fontAlgn="auto">
              <a:spcAft>
                <a:spcPts val="0"/>
              </a:spcAft>
              <a:buFont typeface="Arial"/>
              <a:buNone/>
              <a:defRPr/>
            </a:pPr>
            <a:r>
              <a:rPr lang="en-US" dirty="0" smtClean="0"/>
              <a:t>Riverside County in Context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228"/>
            <a:ext cx="8229600" cy="1066800"/>
          </a:xfrm>
        </p:spPr>
        <p:txBody>
          <a:bodyPr/>
          <a:lstStyle/>
          <a:p>
            <a:r>
              <a:rPr lang="en-US" sz="2400" dirty="0" smtClean="0"/>
              <a:t>Nationwide, and in CA, the number of children in out of home care has been declining. </a:t>
            </a:r>
            <a:br>
              <a:rPr lang="en-US" sz="2400" dirty="0" smtClean="0"/>
            </a:br>
            <a:endParaRPr lang="en-US" sz="2400" dirty="0"/>
          </a:p>
        </p:txBody>
      </p:sp>
      <p:pic>
        <p:nvPicPr>
          <p:cNvPr id="1027" name="Picture 3"/>
          <p:cNvPicPr>
            <a:picLocks noChangeAspect="1" noChangeArrowheads="1"/>
          </p:cNvPicPr>
          <p:nvPr/>
        </p:nvPicPr>
        <p:blipFill>
          <a:blip r:embed="rId3"/>
          <a:srcRect/>
          <a:stretch>
            <a:fillRect/>
          </a:stretch>
        </p:blipFill>
        <p:spPr bwMode="auto">
          <a:xfrm>
            <a:off x="829759" y="1552028"/>
            <a:ext cx="7356436" cy="4219753"/>
          </a:xfrm>
          <a:prstGeom prst="rect">
            <a:avLst/>
          </a:prstGeom>
          <a:noFill/>
          <a:ln w="9525">
            <a:noFill/>
            <a:miter lim="800000"/>
            <a:headEnd/>
            <a:tailEnd/>
          </a:ln>
          <a:effectLst/>
        </p:spPr>
      </p:pic>
      <p:sp>
        <p:nvSpPr>
          <p:cNvPr id="6" name="TextBox 5"/>
          <p:cNvSpPr txBox="1"/>
          <p:nvPr/>
        </p:nvSpPr>
        <p:spPr>
          <a:xfrm>
            <a:off x="0" y="5891349"/>
            <a:ext cx="9144000" cy="830997"/>
          </a:xfrm>
          <a:prstGeom prst="rect">
            <a:avLst/>
          </a:prstGeom>
          <a:noFill/>
        </p:spPr>
        <p:txBody>
          <a:bodyPr wrap="square" rtlCol="0">
            <a:spAutoFit/>
          </a:bodyPr>
          <a:lstStyle/>
          <a:p>
            <a:r>
              <a:rPr lang="en-US" sz="1600" dirty="0" smtClean="0"/>
              <a:t>Throughout these slides, CA data are from the CWS/CMS  Dynamic Report System at  </a:t>
            </a:r>
            <a:r>
              <a:rPr lang="en-US" sz="1600" dirty="0" smtClean="0">
                <a:hlinkClick r:id="rId4"/>
              </a:rPr>
              <a:t>http://cssr.berkeley.edu/ucb_childwelfare/default.aspx</a:t>
            </a:r>
            <a:r>
              <a:rPr lang="en-US" sz="1600" dirty="0" smtClean="0"/>
              <a:t>  National data are from NCANDS and AFCARS</a:t>
            </a:r>
            <a:endParaRPr lang="en-US" sz="1600" dirty="0"/>
          </a:p>
        </p:txBody>
      </p:sp>
    </p:spTree>
    <p:extLst>
      <p:ext uri="{BB962C8B-B14F-4D97-AF65-F5344CB8AC3E}">
        <p14:creationId xmlns:p14="http://schemas.microsoft.com/office/powerpoint/2010/main" val="3507993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434"/>
            <a:ext cx="8229600" cy="1793766"/>
          </a:xfrm>
        </p:spPr>
        <p:txBody>
          <a:bodyPr/>
          <a:lstStyle/>
          <a:p>
            <a:r>
              <a:rPr lang="en-US" sz="2400" dirty="0" smtClean="0"/>
              <a:t>Riverside County has experienced a somewhat different trend.  The number of children in out of home care declined substantially between 2007 and 2009 and has been relatively stable since</a:t>
            </a:r>
          </a:p>
        </p:txBody>
      </p:sp>
      <p:sp>
        <p:nvSpPr>
          <p:cNvPr id="6" name="TextBox 5"/>
          <p:cNvSpPr txBox="1"/>
          <p:nvPr/>
        </p:nvSpPr>
        <p:spPr>
          <a:xfrm>
            <a:off x="0" y="5891349"/>
            <a:ext cx="9144000" cy="830997"/>
          </a:xfrm>
          <a:prstGeom prst="rect">
            <a:avLst/>
          </a:prstGeom>
          <a:noFill/>
        </p:spPr>
        <p:txBody>
          <a:bodyPr wrap="square" rtlCol="0">
            <a:spAutoFit/>
          </a:bodyPr>
          <a:lstStyle/>
          <a:p>
            <a:r>
              <a:rPr lang="en-US" sz="1600" dirty="0" smtClean="0"/>
              <a:t>Throughout these slides, CA data are from the CWS/CMS  Dynamic Report System at  </a:t>
            </a:r>
            <a:r>
              <a:rPr lang="en-US" sz="1600" dirty="0" smtClean="0">
                <a:hlinkClick r:id="rId3"/>
              </a:rPr>
              <a:t>http://cssr.berkeley.edu/ucb_childwelfare/default.aspx</a:t>
            </a:r>
            <a:r>
              <a:rPr lang="en-US" sz="1600" dirty="0" smtClean="0"/>
              <a:t>  National data are from NCANDS and AFCARS</a:t>
            </a:r>
            <a:endParaRPr lang="en-US" sz="1600" dirty="0"/>
          </a:p>
        </p:txBody>
      </p:sp>
      <p:pic>
        <p:nvPicPr>
          <p:cNvPr id="3" name="Picture 2"/>
          <p:cNvPicPr>
            <a:picLocks noChangeAspect="1"/>
          </p:cNvPicPr>
          <p:nvPr/>
        </p:nvPicPr>
        <p:blipFill>
          <a:blip r:embed="rId4"/>
          <a:stretch>
            <a:fillRect/>
          </a:stretch>
        </p:blipFill>
        <p:spPr>
          <a:xfrm>
            <a:off x="1498600" y="2551249"/>
            <a:ext cx="6134100" cy="3340100"/>
          </a:xfrm>
          <a:prstGeom prst="rect">
            <a:avLst/>
          </a:prstGeom>
        </p:spPr>
      </p:pic>
    </p:spTree>
    <p:extLst>
      <p:ext uri="{BB962C8B-B14F-4D97-AF65-F5344CB8AC3E}">
        <p14:creationId xmlns:p14="http://schemas.microsoft.com/office/powerpoint/2010/main" val="1913598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1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275" y="600075"/>
            <a:ext cx="4489450" cy="5657850"/>
          </a:xfrm>
          <a:prstGeom prst="rect">
            <a:avLst/>
          </a:prstGeom>
          <a:noFill/>
          <a:ln w="3175">
            <a:solidFill>
              <a:schemeClr val="tx1"/>
            </a:solidFill>
            <a:miter lim="800000"/>
            <a:headEnd/>
            <a:tailEnd/>
          </a:ln>
          <a:effectLst>
            <a:outerShdw blurRad="50800" dist="63500" dir="3000000" algn="ctr" rotWithShape="0">
              <a:schemeClr val="bg1">
                <a:lumMod val="65000"/>
              </a:scheme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32049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625" y="1330325"/>
            <a:ext cx="9042400" cy="5054600"/>
          </a:xfrm>
          <a:prstGeom prst="rect">
            <a:avLst/>
          </a:prstGeom>
        </p:spPr>
      </p:pic>
    </p:spTree>
    <p:extLst>
      <p:ext uri="{BB962C8B-B14F-4D97-AF65-F5344CB8AC3E}">
        <p14:creationId xmlns:p14="http://schemas.microsoft.com/office/powerpoint/2010/main" val="339743343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sz="3200" b="0" dirty="0"/>
          </a:p>
        </p:txBody>
      </p:sp>
      <p:sp>
        <p:nvSpPr>
          <p:cNvPr id="3" name="Text Placeholder 2"/>
          <p:cNvSpPr>
            <a:spLocks noGrp="1"/>
          </p:cNvSpPr>
          <p:nvPr>
            <p:ph type="body" idx="1"/>
          </p:nvPr>
        </p:nvSpPr>
        <p:spPr/>
        <p:txBody>
          <a:bodyPr/>
          <a:lstStyle/>
          <a:p>
            <a:r>
              <a:rPr lang="en-US" dirty="0" smtClean="0"/>
              <a:t>National and State and County Level</a:t>
            </a:r>
            <a:endParaRPr lang="en-US" dirty="0"/>
          </a:p>
        </p:txBody>
      </p:sp>
    </p:spTree>
    <p:extLst>
      <p:ext uri="{BB962C8B-B14F-4D97-AF65-F5344CB8AC3E}">
        <p14:creationId xmlns:p14="http://schemas.microsoft.com/office/powerpoint/2010/main" val="2926906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Key Questions: Prevention and In Home Services</a:t>
            </a:r>
            <a:endParaRPr lang="en-US" sz="2800" dirty="0"/>
          </a:p>
        </p:txBody>
      </p:sp>
      <p:sp>
        <p:nvSpPr>
          <p:cNvPr id="3" name="Content Placeholder 2"/>
          <p:cNvSpPr>
            <a:spLocks noGrp="1"/>
          </p:cNvSpPr>
          <p:nvPr>
            <p:ph idx="1"/>
          </p:nvPr>
        </p:nvSpPr>
        <p:spPr>
          <a:xfrm>
            <a:off x="457200" y="1528175"/>
            <a:ext cx="8229600" cy="3110213"/>
          </a:xfrm>
        </p:spPr>
        <p:txBody>
          <a:bodyPr/>
          <a:lstStyle/>
          <a:p>
            <a:r>
              <a:rPr lang="en-US" sz="2400" dirty="0" smtClean="0">
                <a:solidFill>
                  <a:schemeClr val="accent2">
                    <a:lumMod val="75000"/>
                  </a:schemeClr>
                </a:solidFill>
              </a:rPr>
              <a:t>For children that come to the attention of your agency – what proportion receive in-home and community-based services? (Compare to the proportion that enter care)</a:t>
            </a:r>
          </a:p>
          <a:p>
            <a:r>
              <a:rPr lang="en-US" sz="2400" dirty="0" smtClean="0"/>
              <a:t>Describe trends in service provision – how long are cases open? What services are provided? At what cost? </a:t>
            </a:r>
          </a:p>
          <a:p>
            <a:r>
              <a:rPr lang="en-US" sz="2400" dirty="0" smtClean="0">
                <a:solidFill>
                  <a:schemeClr val="accent2">
                    <a:lumMod val="75000"/>
                  </a:schemeClr>
                </a:solidFill>
              </a:rPr>
              <a:t>Are there differences by region? Age? Race?</a:t>
            </a:r>
          </a:p>
          <a:p>
            <a:r>
              <a:rPr lang="en-US" sz="2400" dirty="0" smtClean="0"/>
              <a:t>Do children enter care during or after services?</a:t>
            </a:r>
          </a:p>
          <a:p>
            <a:r>
              <a:rPr lang="en-US" sz="2400" dirty="0" smtClean="0">
                <a:solidFill>
                  <a:schemeClr val="accent2">
                    <a:lumMod val="75000"/>
                  </a:schemeClr>
                </a:solidFill>
              </a:rPr>
              <a:t>Do children experience repeat allegations or repeat maltreatment?</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4398ACB1-3594-2B4B-9E64-61224948F801}" type="slidenum">
              <a:rPr lang="en-US" smtClean="0"/>
              <a:pPr/>
              <a:t>22</a:t>
            </a:fld>
            <a:endParaRPr lang="en-US" dirty="0"/>
          </a:p>
        </p:txBody>
      </p:sp>
    </p:spTree>
    <p:extLst>
      <p:ext uri="{BB962C8B-B14F-4D97-AF65-F5344CB8AC3E}">
        <p14:creationId xmlns:p14="http://schemas.microsoft.com/office/powerpoint/2010/main" val="1264834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768"/>
            <a:ext cx="8229600" cy="1141963"/>
          </a:xfrm>
        </p:spPr>
        <p:txBody>
          <a:bodyPr/>
          <a:lstStyle/>
          <a:p>
            <a:r>
              <a:rPr lang="en-US" sz="2000" dirty="0" smtClean="0"/>
              <a:t>Between 2005 and 2010, the percent of children not experiencing repeat maltreatment increased and then declined in Riverside.  It remains below the CA statewide average and the national standard.</a:t>
            </a:r>
            <a:br>
              <a:rPr lang="en-US" sz="2000" dirty="0" smtClean="0"/>
            </a:br>
            <a:endParaRPr lang="en-US" sz="2000" dirty="0"/>
          </a:p>
        </p:txBody>
      </p:sp>
      <p:pic>
        <p:nvPicPr>
          <p:cNvPr id="3" name="Picture 2"/>
          <p:cNvPicPr>
            <a:picLocks noChangeAspect="1"/>
          </p:cNvPicPr>
          <p:nvPr/>
        </p:nvPicPr>
        <p:blipFill>
          <a:blip r:embed="rId3"/>
          <a:stretch>
            <a:fillRect/>
          </a:stretch>
        </p:blipFill>
        <p:spPr>
          <a:xfrm>
            <a:off x="457200" y="2209800"/>
            <a:ext cx="8099674" cy="2870200"/>
          </a:xfrm>
          <a:prstGeom prst="rect">
            <a:avLst/>
          </a:prstGeom>
        </p:spPr>
      </p:pic>
    </p:spTree>
    <p:extLst>
      <p:ext uri="{BB962C8B-B14F-4D97-AF65-F5344CB8AC3E}">
        <p14:creationId xmlns:p14="http://schemas.microsoft.com/office/powerpoint/2010/main" val="882675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Placeholder for repeat allegations?</a:t>
            </a:r>
            <a:endParaRPr lang="en-US" dirty="0"/>
          </a:p>
        </p:txBody>
      </p:sp>
      <p:pic>
        <p:nvPicPr>
          <p:cNvPr id="4" name="Picture 3"/>
          <p:cNvPicPr>
            <a:picLocks noChangeAspect="1"/>
          </p:cNvPicPr>
          <p:nvPr/>
        </p:nvPicPr>
        <p:blipFill>
          <a:blip r:embed="rId3"/>
          <a:stretch>
            <a:fillRect/>
          </a:stretch>
        </p:blipFill>
        <p:spPr>
          <a:xfrm>
            <a:off x="53975" y="495299"/>
            <a:ext cx="9042400" cy="6166489"/>
          </a:xfrm>
          <a:prstGeom prst="rect">
            <a:avLst/>
          </a:prstGeom>
        </p:spPr>
      </p:pic>
    </p:spTree>
    <p:extLst>
      <p:ext uri="{BB962C8B-B14F-4D97-AF65-F5344CB8AC3E}">
        <p14:creationId xmlns:p14="http://schemas.microsoft.com/office/powerpoint/2010/main" val="3450454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entering care</a:t>
            </a:r>
            <a:endParaRPr lang="en-US" sz="3200" b="0" dirty="0"/>
          </a:p>
        </p:txBody>
      </p:sp>
      <p:sp>
        <p:nvSpPr>
          <p:cNvPr id="3" name="Text Placeholder 2"/>
          <p:cNvSpPr>
            <a:spLocks noGrp="1"/>
          </p:cNvSpPr>
          <p:nvPr>
            <p:ph type="body" idx="1"/>
          </p:nvPr>
        </p:nvSpPr>
        <p:spPr/>
        <p:txBody>
          <a:bodyPr/>
          <a:lstStyle/>
          <a:p>
            <a:r>
              <a:rPr lang="en-US" dirty="0" smtClean="0"/>
              <a:t>National and State and County Level</a:t>
            </a:r>
            <a:endParaRPr lang="en-US" dirty="0"/>
          </a:p>
        </p:txBody>
      </p:sp>
    </p:spTree>
    <p:extLst>
      <p:ext uri="{BB962C8B-B14F-4D97-AF65-F5344CB8AC3E}">
        <p14:creationId xmlns:p14="http://schemas.microsoft.com/office/powerpoint/2010/main" val="1911792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3"/>
          <a:srcRect/>
          <a:stretch>
            <a:fillRect/>
          </a:stretch>
        </p:blipFill>
        <p:spPr bwMode="auto">
          <a:xfrm>
            <a:off x="152396" y="21772"/>
            <a:ext cx="8850791" cy="6825342"/>
          </a:xfrm>
          <a:prstGeom prst="rect">
            <a:avLst/>
          </a:prstGeom>
          <a:noFill/>
          <a:ln w="9525">
            <a:noFill/>
            <a:miter lim="800000"/>
            <a:headEnd/>
            <a:tailEnd/>
          </a:ln>
        </p:spPr>
      </p:pic>
    </p:spTree>
    <p:extLst>
      <p:ext uri="{BB962C8B-B14F-4D97-AF65-F5344CB8AC3E}">
        <p14:creationId xmlns:p14="http://schemas.microsoft.com/office/powerpoint/2010/main" val="2020607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Trends in CW Entry Rates: CA and Riverside County</a:t>
            </a:r>
            <a:endParaRPr lang="en-US" sz="2400" dirty="0"/>
          </a:p>
        </p:txBody>
      </p:sp>
      <p:pic>
        <p:nvPicPr>
          <p:cNvPr id="3" name="Picture 2"/>
          <p:cNvPicPr>
            <a:picLocks noChangeAspect="1"/>
          </p:cNvPicPr>
          <p:nvPr/>
        </p:nvPicPr>
        <p:blipFill>
          <a:blip r:embed="rId3"/>
          <a:stretch>
            <a:fillRect/>
          </a:stretch>
        </p:blipFill>
        <p:spPr>
          <a:xfrm>
            <a:off x="127001" y="1285330"/>
            <a:ext cx="8715374" cy="5096419"/>
          </a:xfrm>
          <a:prstGeom prst="rect">
            <a:avLst/>
          </a:prstGeom>
        </p:spPr>
      </p:pic>
    </p:spTree>
    <p:extLst>
      <p:ext uri="{BB962C8B-B14F-4D97-AF65-F5344CB8AC3E}">
        <p14:creationId xmlns:p14="http://schemas.microsoft.com/office/powerpoint/2010/main" val="1884422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769"/>
            <a:ext cx="8229600" cy="928602"/>
          </a:xfrm>
        </p:spPr>
        <p:txBody>
          <a:bodyPr/>
          <a:lstStyle/>
          <a:p>
            <a:r>
              <a:rPr lang="en-US" sz="3200" dirty="0" smtClean="0"/>
              <a:t>Questions to Consider: Entries (removals)</a:t>
            </a:r>
            <a:endParaRPr lang="en-US" sz="3200" dirty="0"/>
          </a:p>
        </p:txBody>
      </p:sp>
      <p:sp>
        <p:nvSpPr>
          <p:cNvPr id="3" name="Content Placeholder 2"/>
          <p:cNvSpPr>
            <a:spLocks noGrp="1"/>
          </p:cNvSpPr>
          <p:nvPr>
            <p:ph idx="1"/>
          </p:nvPr>
        </p:nvSpPr>
        <p:spPr>
          <a:xfrm>
            <a:off x="457200" y="1393371"/>
            <a:ext cx="8229600" cy="4071165"/>
          </a:xfrm>
        </p:spPr>
        <p:txBody>
          <a:bodyPr/>
          <a:lstStyle/>
          <a:p>
            <a:r>
              <a:rPr lang="en-US" sz="2400" dirty="0" smtClean="0"/>
              <a:t>Who are the children who are coming into care? (Demographic and case characteristics) Use rates per population, or per referrals received to make comparisons</a:t>
            </a:r>
          </a:p>
          <a:p>
            <a:r>
              <a:rPr lang="en-US" sz="2400" dirty="0" smtClean="0">
                <a:solidFill>
                  <a:schemeClr val="accent2">
                    <a:lumMod val="75000"/>
                  </a:schemeClr>
                </a:solidFill>
              </a:rPr>
              <a:t>Why are they entering care? (removal reasons, prior svc history)</a:t>
            </a:r>
          </a:p>
          <a:p>
            <a:r>
              <a:rPr lang="en-US" sz="2400" dirty="0" smtClean="0"/>
              <a:t>What strategies might impact different populations?</a:t>
            </a:r>
          </a:p>
          <a:p>
            <a:r>
              <a:rPr lang="en-US" sz="2400" dirty="0" smtClean="0">
                <a:solidFill>
                  <a:schemeClr val="accent2">
                    <a:lumMod val="75000"/>
                  </a:schemeClr>
                </a:solidFill>
              </a:rPr>
              <a:t> Review trends and local geographic variation – would the program(s) have equal impact in all regions? </a:t>
            </a:r>
          </a:p>
          <a:p>
            <a:r>
              <a:rPr lang="en-US" sz="2400" dirty="0" smtClean="0"/>
              <a:t>What jurisdictions have lower entry rates? How do the populations differ? Have similar states been successful in reducing entries? </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4398ACB1-3594-2B4B-9E64-61224948F801}" type="slidenum">
              <a:rPr lang="en-US" smtClean="0"/>
              <a:pPr/>
              <a:t>28</a:t>
            </a:fld>
            <a:endParaRPr lang="en-US" dirty="0"/>
          </a:p>
        </p:txBody>
      </p:sp>
    </p:spTree>
    <p:extLst>
      <p:ext uri="{BB962C8B-B14F-4D97-AF65-F5344CB8AC3E}">
        <p14:creationId xmlns:p14="http://schemas.microsoft.com/office/powerpoint/2010/main" val="1013232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44" y="464767"/>
            <a:ext cx="3632992" cy="4249957"/>
          </a:xfrm>
        </p:spPr>
        <p:txBody>
          <a:bodyPr/>
          <a:lstStyle/>
          <a:p>
            <a:r>
              <a:rPr lang="en-US" sz="2800" dirty="0" smtClean="0"/>
              <a:t>Comparing child welfare outcomes across jurisdictions can be useful to generate discussion about differences in demographics, policy, practice and service array</a:t>
            </a:r>
            <a:endParaRPr lang="en-US" sz="2800" dirty="0"/>
          </a:p>
        </p:txBody>
      </p:sp>
      <p:pic>
        <p:nvPicPr>
          <p:cNvPr id="4" name="Picture 3"/>
          <p:cNvPicPr>
            <a:picLocks noChangeAspect="1"/>
          </p:cNvPicPr>
          <p:nvPr/>
        </p:nvPicPr>
        <p:blipFill>
          <a:blip r:embed="rId3"/>
          <a:stretch>
            <a:fillRect/>
          </a:stretch>
        </p:blipFill>
        <p:spPr>
          <a:xfrm>
            <a:off x="3844636" y="0"/>
            <a:ext cx="5299364" cy="6858000"/>
          </a:xfrm>
          <a:prstGeom prst="rect">
            <a:avLst/>
          </a:prstGeom>
        </p:spPr>
      </p:pic>
    </p:spTree>
    <p:extLst>
      <p:ext uri="{BB962C8B-B14F-4D97-AF65-F5344CB8AC3E}">
        <p14:creationId xmlns:p14="http://schemas.microsoft.com/office/powerpoint/2010/main" val="4145018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ctrTitle"/>
          </p:nvPr>
        </p:nvSpPr>
        <p:spPr bwMode="auto">
          <a:xfrm>
            <a:off x="685800" y="1116013"/>
            <a:ext cx="3886200" cy="2624137"/>
          </a:xfrm>
          <a:noFill/>
          <a:ln>
            <a:miter lim="800000"/>
            <a:headEnd/>
            <a:tailEnd/>
          </a:ln>
        </p:spPr>
        <p:txBody>
          <a:bodyPr vert="horz" wrap="square" lIns="91440" tIns="45720" rIns="91440" bIns="45720" numCol="1" anchor="t" anchorCtr="0" compatLnSpc="1">
            <a:prstTxWarp prst="textNoShape">
              <a:avLst/>
            </a:prstTxWarp>
          </a:bodyPr>
          <a:lstStyle/>
          <a:p>
            <a:r>
              <a:rPr lang="en-US" sz="2800" b="1" dirty="0" smtClean="0"/>
              <a:t>Riverside County</a:t>
            </a:r>
            <a:br>
              <a:rPr lang="en-US" sz="2800" b="1" dirty="0" smtClean="0"/>
            </a:br>
            <a:r>
              <a:rPr lang="en-US" sz="2400" dirty="0" smtClean="0"/>
              <a:t>Using data to achieve outcomes and inform practice.</a:t>
            </a:r>
            <a:br>
              <a:rPr lang="en-US" sz="2400" dirty="0" smtClean="0"/>
            </a:br>
            <a:endParaRPr lang="en-US"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Nationwide Children Entering Care, Child Welfare:  Babies of color have the highest rate of entry </a:t>
            </a:r>
            <a:r>
              <a:rPr lang="en-US" sz="1800" dirty="0" smtClean="0"/>
              <a:t>(FY10, per 1000)</a:t>
            </a:r>
            <a:endParaRPr lang="en-US" dirty="0"/>
          </a:p>
        </p:txBody>
      </p:sp>
      <p:sp>
        <p:nvSpPr>
          <p:cNvPr id="3" name="TextBox 2"/>
          <p:cNvSpPr txBox="1"/>
          <p:nvPr/>
        </p:nvSpPr>
        <p:spPr>
          <a:xfrm>
            <a:off x="181429" y="6513286"/>
            <a:ext cx="7057571" cy="369332"/>
          </a:xfrm>
          <a:prstGeom prst="rect">
            <a:avLst/>
          </a:prstGeom>
          <a:noFill/>
        </p:spPr>
        <p:txBody>
          <a:bodyPr wrap="square" rtlCol="0">
            <a:spAutoFit/>
          </a:bodyPr>
          <a:lstStyle/>
          <a:p>
            <a:r>
              <a:rPr lang="en-US" dirty="0" smtClean="0"/>
              <a:t>Data source: AFCARS</a:t>
            </a:r>
            <a:endParaRPr lang="en-US" dirty="0"/>
          </a:p>
        </p:txBody>
      </p:sp>
      <p:pic>
        <p:nvPicPr>
          <p:cNvPr id="5" name="Picture 4"/>
          <p:cNvPicPr>
            <a:picLocks noChangeAspect="1"/>
          </p:cNvPicPr>
          <p:nvPr/>
        </p:nvPicPr>
        <p:blipFill>
          <a:blip r:embed="rId3"/>
          <a:stretch>
            <a:fillRect/>
          </a:stretch>
        </p:blipFill>
        <p:spPr>
          <a:xfrm>
            <a:off x="457200" y="1807033"/>
            <a:ext cx="8229600" cy="4368800"/>
          </a:xfrm>
          <a:prstGeom prst="rect">
            <a:avLst/>
          </a:prstGeom>
        </p:spPr>
      </p:pic>
    </p:spTree>
    <p:extLst>
      <p:ext uri="{BB962C8B-B14F-4D97-AF65-F5344CB8AC3E}">
        <p14:creationId xmlns:p14="http://schemas.microsoft.com/office/powerpoint/2010/main" val="3881104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294495" y="375251"/>
            <a:ext cx="8559219"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j-lt"/>
                <a:ea typeface="Arial" pitchFamily="34" charset="0"/>
                <a:cs typeface="Times New Roman" pitchFamily="18" charset="0"/>
              </a:rPr>
              <a:t>In CA and in Riverside County, entry rates are highest among African American and Native</a:t>
            </a:r>
            <a:r>
              <a:rPr kumimoji="0" lang="en-US" sz="2400" b="0" i="0" u="none" strike="noStrike" cap="none" normalizeH="0" dirty="0" smtClean="0">
                <a:ln>
                  <a:noFill/>
                </a:ln>
                <a:solidFill>
                  <a:schemeClr val="tx1"/>
                </a:solidFill>
                <a:effectLst/>
                <a:latin typeface="+mj-lt"/>
                <a:ea typeface="Arial" pitchFamily="34" charset="0"/>
                <a:cs typeface="Times New Roman" pitchFamily="18" charset="0"/>
              </a:rPr>
              <a:t> </a:t>
            </a:r>
            <a:r>
              <a:rPr kumimoji="0" lang="en-US" sz="2400" b="0" i="0" u="none" strike="noStrike" cap="none" normalizeH="0" baseline="0" dirty="0" smtClean="0">
                <a:ln>
                  <a:noFill/>
                </a:ln>
                <a:solidFill>
                  <a:schemeClr val="tx1"/>
                </a:solidFill>
                <a:effectLst/>
                <a:latin typeface="+mj-lt"/>
                <a:ea typeface="Arial" pitchFamily="34" charset="0"/>
                <a:cs typeface="Times New Roman" pitchFamily="18" charset="0"/>
              </a:rPr>
              <a:t>children.</a:t>
            </a:r>
            <a:r>
              <a:rPr kumimoji="0" lang="en-US" sz="2400" b="0" i="0" u="none" strike="noStrike" cap="none" normalizeH="0" dirty="0" smtClean="0">
                <a:ln>
                  <a:noFill/>
                </a:ln>
                <a:solidFill>
                  <a:schemeClr val="tx1"/>
                </a:solidFill>
                <a:effectLst/>
                <a:latin typeface="+mj-lt"/>
                <a:ea typeface="Arial" pitchFamily="34" charset="0"/>
                <a:cs typeface="Times New Roman" pitchFamily="18" charset="0"/>
              </a:rPr>
              <a:t>  Entry rates are also highest for</a:t>
            </a:r>
            <a:r>
              <a:rPr kumimoji="0" lang="en-US" sz="2400" b="0" i="0" u="none" strike="noStrike" cap="none" normalizeH="0" baseline="0" dirty="0" smtClean="0">
                <a:ln>
                  <a:noFill/>
                </a:ln>
                <a:solidFill>
                  <a:schemeClr val="tx1"/>
                </a:solidFill>
                <a:effectLst/>
                <a:latin typeface="+mj-lt"/>
                <a:ea typeface="Arial" pitchFamily="34" charset="0"/>
                <a:cs typeface="Times New Roman" pitchFamily="18" charset="0"/>
              </a:rPr>
              <a:t> infants.  This is consistent with national trends.  </a:t>
            </a:r>
            <a:endParaRPr kumimoji="0" lang="en-US" sz="2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j-lt"/>
              <a:cs typeface="Arial" pitchFamily="34" charset="0"/>
            </a:endParaRPr>
          </a:p>
        </p:txBody>
      </p:sp>
      <p:pic>
        <p:nvPicPr>
          <p:cNvPr id="4" name="Picture 3"/>
          <p:cNvPicPr>
            <a:picLocks noChangeAspect="1"/>
          </p:cNvPicPr>
          <p:nvPr/>
        </p:nvPicPr>
        <p:blipFill>
          <a:blip r:embed="rId3"/>
          <a:stretch>
            <a:fillRect/>
          </a:stretch>
        </p:blipFill>
        <p:spPr>
          <a:xfrm>
            <a:off x="0" y="1901604"/>
            <a:ext cx="4572000" cy="2794000"/>
          </a:xfrm>
          <a:prstGeom prst="rect">
            <a:avLst/>
          </a:prstGeom>
        </p:spPr>
      </p:pic>
      <p:pic>
        <p:nvPicPr>
          <p:cNvPr id="5" name="Picture 4"/>
          <p:cNvPicPr>
            <a:picLocks noChangeAspect="1"/>
          </p:cNvPicPr>
          <p:nvPr/>
        </p:nvPicPr>
        <p:blipFill>
          <a:blip r:embed="rId4"/>
          <a:stretch>
            <a:fillRect/>
          </a:stretch>
        </p:blipFill>
        <p:spPr>
          <a:xfrm>
            <a:off x="4572000" y="1901604"/>
            <a:ext cx="4572000" cy="2794000"/>
          </a:xfrm>
          <a:prstGeom prst="rect">
            <a:avLst/>
          </a:prstGeom>
        </p:spPr>
      </p:pic>
    </p:spTree>
    <p:extLst>
      <p:ext uri="{BB962C8B-B14F-4D97-AF65-F5344CB8AC3E}">
        <p14:creationId xmlns:p14="http://schemas.microsoft.com/office/powerpoint/2010/main" val="673777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3638" y="676452"/>
            <a:ext cx="2953161" cy="5115925"/>
          </a:xfrm>
        </p:spPr>
        <p:txBody>
          <a:bodyPr/>
          <a:lstStyle/>
          <a:p>
            <a:r>
              <a:rPr lang="en-US" sz="2000" dirty="0" smtClean="0"/>
              <a:t>For most children, entry rates increased steadily from 1998 through 2006, declined through 2009, and have begun to increase.</a:t>
            </a:r>
            <a:br>
              <a:rPr lang="en-US" sz="2000" dirty="0" smtClean="0"/>
            </a:br>
            <a:r>
              <a:rPr lang="en-US" sz="2000" dirty="0"/>
              <a:t/>
            </a:r>
            <a:br>
              <a:rPr lang="en-US" sz="2000" dirty="0"/>
            </a:br>
            <a:r>
              <a:rPr lang="en-US" sz="2000" dirty="0" smtClean="0"/>
              <a:t>Changes in entry rates are most dramatic for African American children and infants</a:t>
            </a:r>
            <a:endParaRPr lang="en-US" sz="2000" dirty="0"/>
          </a:p>
        </p:txBody>
      </p:sp>
      <p:pic>
        <p:nvPicPr>
          <p:cNvPr id="3" name="Picture 2"/>
          <p:cNvPicPr>
            <a:picLocks noChangeAspect="1"/>
          </p:cNvPicPr>
          <p:nvPr/>
        </p:nvPicPr>
        <p:blipFill>
          <a:blip r:embed="rId3"/>
          <a:stretch>
            <a:fillRect/>
          </a:stretch>
        </p:blipFill>
        <p:spPr>
          <a:xfrm>
            <a:off x="127000" y="196850"/>
            <a:ext cx="4572000" cy="5880100"/>
          </a:xfrm>
          <a:prstGeom prst="rect">
            <a:avLst/>
          </a:prstGeom>
        </p:spPr>
      </p:pic>
    </p:spTree>
    <p:extLst>
      <p:ext uri="{BB962C8B-B14F-4D97-AF65-F5344CB8AC3E}">
        <p14:creationId xmlns:p14="http://schemas.microsoft.com/office/powerpoint/2010/main" val="104726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138"/>
            <a:ext cx="8229600" cy="835723"/>
          </a:xfrm>
        </p:spPr>
        <p:txBody>
          <a:bodyPr/>
          <a:lstStyle/>
          <a:p>
            <a:r>
              <a:rPr lang="en-US" sz="2800" dirty="0" smtClean="0"/>
              <a:t>Entries by Removal Reason: Riverside County</a:t>
            </a:r>
            <a:endParaRPr lang="en-US" sz="2800" dirty="0"/>
          </a:p>
        </p:txBody>
      </p:sp>
      <p:pic>
        <p:nvPicPr>
          <p:cNvPr id="4" name="Picture 3"/>
          <p:cNvPicPr>
            <a:picLocks noChangeAspect="1"/>
          </p:cNvPicPr>
          <p:nvPr/>
        </p:nvPicPr>
        <p:blipFill>
          <a:blip r:embed="rId3"/>
          <a:stretch>
            <a:fillRect/>
          </a:stretch>
        </p:blipFill>
        <p:spPr>
          <a:xfrm>
            <a:off x="1612900" y="952500"/>
            <a:ext cx="5918200" cy="5575300"/>
          </a:xfrm>
          <a:prstGeom prst="rect">
            <a:avLst/>
          </a:prstGeom>
        </p:spPr>
      </p:pic>
    </p:spTree>
    <p:extLst>
      <p:ext uri="{BB962C8B-B14F-4D97-AF65-F5344CB8AC3E}">
        <p14:creationId xmlns:p14="http://schemas.microsoft.com/office/powerpoint/2010/main" val="3986719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Discussion</a:t>
            </a:r>
            <a:endParaRPr lang="en-US" dirty="0"/>
          </a:p>
        </p:txBody>
      </p:sp>
      <p:sp>
        <p:nvSpPr>
          <p:cNvPr id="3" name="Content Placeholder 2"/>
          <p:cNvSpPr>
            <a:spLocks noGrp="1"/>
          </p:cNvSpPr>
          <p:nvPr>
            <p:ph idx="1"/>
          </p:nvPr>
        </p:nvSpPr>
        <p:spPr>
          <a:xfrm>
            <a:off x="457200" y="1293665"/>
            <a:ext cx="8229600" cy="4525963"/>
          </a:xfrm>
        </p:spPr>
        <p:txBody>
          <a:bodyPr/>
          <a:lstStyle/>
          <a:p>
            <a:r>
              <a:rPr lang="en-US" sz="2800" dirty="0" smtClean="0"/>
              <a:t>What specific policy, practice, or service  changes have had the most impact on the number of children entering care?</a:t>
            </a:r>
          </a:p>
          <a:p>
            <a:r>
              <a:rPr lang="en-US" sz="2800" dirty="0" smtClean="0"/>
              <a:t>Where has the impact been strongest? Where has this been less effective?</a:t>
            </a:r>
          </a:p>
          <a:p>
            <a:r>
              <a:rPr lang="en-US" sz="2800" dirty="0" smtClean="0"/>
              <a:t>What challenges remain?</a:t>
            </a:r>
            <a:endParaRPr lang="en-US" sz="2800" dirty="0"/>
          </a:p>
        </p:txBody>
      </p:sp>
    </p:spTree>
    <p:extLst>
      <p:ext uri="{BB962C8B-B14F-4D97-AF65-F5344CB8AC3E}">
        <p14:creationId xmlns:p14="http://schemas.microsoft.com/office/powerpoint/2010/main" val="2229378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in care</a:t>
            </a:r>
            <a:br>
              <a:rPr lang="en-US" dirty="0" smtClean="0"/>
            </a:br>
            <a:r>
              <a:rPr lang="en-US" sz="2800" dirty="0" smtClean="0"/>
              <a:t>Point in time</a:t>
            </a:r>
            <a:endParaRPr lang="en-US" dirty="0"/>
          </a:p>
        </p:txBody>
      </p:sp>
      <p:sp>
        <p:nvSpPr>
          <p:cNvPr id="3" name="Text Placeholder 2"/>
          <p:cNvSpPr>
            <a:spLocks noGrp="1"/>
          </p:cNvSpPr>
          <p:nvPr>
            <p:ph type="body" idx="1"/>
          </p:nvPr>
        </p:nvSpPr>
        <p:spPr/>
        <p:txBody>
          <a:bodyPr/>
          <a:lstStyle/>
          <a:p>
            <a:r>
              <a:rPr lang="en-US" dirty="0" smtClean="0"/>
              <a:t>National and State and County Level</a:t>
            </a:r>
            <a:endParaRPr lang="en-US" dirty="0"/>
          </a:p>
        </p:txBody>
      </p:sp>
    </p:spTree>
    <p:extLst>
      <p:ext uri="{BB962C8B-B14F-4D97-AF65-F5344CB8AC3E}">
        <p14:creationId xmlns:p14="http://schemas.microsoft.com/office/powerpoint/2010/main" val="1310166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527"/>
            <a:ext cx="8229600" cy="835723"/>
          </a:xfrm>
        </p:spPr>
        <p:txBody>
          <a:bodyPr/>
          <a:lstStyle/>
          <a:p>
            <a:r>
              <a:rPr lang="en-US" sz="3200" dirty="0" smtClean="0"/>
              <a:t>Key Questions: Children currently in care</a:t>
            </a:r>
            <a:endParaRPr lang="en-US" sz="3200" dirty="0"/>
          </a:p>
        </p:txBody>
      </p:sp>
      <p:sp>
        <p:nvSpPr>
          <p:cNvPr id="3" name="Content Placeholder 2"/>
          <p:cNvSpPr>
            <a:spLocks noGrp="1"/>
          </p:cNvSpPr>
          <p:nvPr>
            <p:ph idx="1"/>
          </p:nvPr>
        </p:nvSpPr>
        <p:spPr>
          <a:xfrm>
            <a:off x="457200" y="1071249"/>
            <a:ext cx="8229600" cy="4854537"/>
          </a:xfrm>
        </p:spPr>
        <p:txBody>
          <a:bodyPr/>
          <a:lstStyle/>
          <a:p>
            <a:r>
              <a:rPr lang="en-US" sz="2400" dirty="0" smtClean="0">
                <a:solidFill>
                  <a:schemeClr val="accent2">
                    <a:lumMod val="75000"/>
                  </a:schemeClr>
                </a:solidFill>
              </a:rPr>
              <a:t>What are the population demographics (age, race)</a:t>
            </a:r>
          </a:p>
          <a:p>
            <a:r>
              <a:rPr lang="en-US" sz="2400" dirty="0" smtClean="0"/>
              <a:t>Has the number in care been changing or stable over time? </a:t>
            </a:r>
          </a:p>
          <a:p>
            <a:r>
              <a:rPr lang="en-US" sz="2400" dirty="0" smtClean="0">
                <a:solidFill>
                  <a:schemeClr val="accent2">
                    <a:lumMod val="75000"/>
                  </a:schemeClr>
                </a:solidFill>
              </a:rPr>
              <a:t>Is there a large group of older youth who have been in care a long period of time? What are the existing barriers to permanency for these youth?</a:t>
            </a:r>
          </a:p>
          <a:p>
            <a:r>
              <a:rPr lang="en-US" sz="2400" dirty="0" smtClean="0"/>
              <a:t>What types of placements are children in?</a:t>
            </a:r>
          </a:p>
          <a:p>
            <a:r>
              <a:rPr lang="en-US" sz="2400" dirty="0" smtClean="0">
                <a:solidFill>
                  <a:schemeClr val="accent2">
                    <a:lumMod val="75000"/>
                  </a:schemeClr>
                </a:solidFill>
              </a:rPr>
              <a:t>What are children’s case plan goals? Are there differences by region, age, race?</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4398ACB1-3594-2B4B-9E64-61224948F801}" type="slidenum">
              <a:rPr lang="en-US" smtClean="0"/>
              <a:pPr/>
              <a:t>36</a:t>
            </a:fld>
            <a:endParaRPr lang="en-US" dirty="0"/>
          </a:p>
        </p:txBody>
      </p:sp>
    </p:spTree>
    <p:extLst>
      <p:ext uri="{BB962C8B-B14F-4D97-AF65-F5344CB8AC3E}">
        <p14:creationId xmlns:p14="http://schemas.microsoft.com/office/powerpoint/2010/main" val="2413395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769"/>
            <a:ext cx="8229600" cy="603500"/>
          </a:xfrm>
        </p:spPr>
        <p:txBody>
          <a:bodyPr/>
          <a:lstStyle/>
          <a:p>
            <a:r>
              <a:rPr lang="en-US" sz="2800" dirty="0" smtClean="0"/>
              <a:t>Children in care by age: Riverside County Child Welfare</a:t>
            </a:r>
            <a:endParaRPr lang="en-US" sz="2800" dirty="0"/>
          </a:p>
        </p:txBody>
      </p:sp>
      <p:sp>
        <p:nvSpPr>
          <p:cNvPr id="10" name="TextBox 9"/>
          <p:cNvSpPr txBox="1"/>
          <p:nvPr/>
        </p:nvSpPr>
        <p:spPr>
          <a:xfrm>
            <a:off x="246744" y="1948482"/>
            <a:ext cx="2793240" cy="2308324"/>
          </a:xfrm>
          <a:prstGeom prst="rect">
            <a:avLst/>
          </a:prstGeom>
          <a:noFill/>
        </p:spPr>
        <p:txBody>
          <a:bodyPr wrap="square" rtlCol="0">
            <a:spAutoFit/>
          </a:bodyPr>
          <a:lstStyle/>
          <a:p>
            <a:r>
              <a:rPr lang="en-US" dirty="0" smtClean="0"/>
              <a:t>In care rates have declined for all children in Alameda County, but there are differences by age.  The youngest children still have the highest rate in care. (per 1,000 in the population)</a:t>
            </a:r>
            <a:endParaRPr lang="en-US" dirty="0"/>
          </a:p>
        </p:txBody>
      </p:sp>
      <p:pic>
        <p:nvPicPr>
          <p:cNvPr id="4" name="Picture 3"/>
          <p:cNvPicPr>
            <a:picLocks noChangeAspect="1"/>
          </p:cNvPicPr>
          <p:nvPr/>
        </p:nvPicPr>
        <p:blipFill>
          <a:blip r:embed="rId3"/>
          <a:stretch>
            <a:fillRect/>
          </a:stretch>
        </p:blipFill>
        <p:spPr>
          <a:xfrm>
            <a:off x="3164654" y="1694482"/>
            <a:ext cx="5674546" cy="3417268"/>
          </a:xfrm>
          <a:prstGeom prst="rect">
            <a:avLst/>
          </a:prstGeom>
        </p:spPr>
      </p:pic>
    </p:spTree>
    <p:extLst>
      <p:ext uri="{BB962C8B-B14F-4D97-AF65-F5344CB8AC3E}">
        <p14:creationId xmlns:p14="http://schemas.microsoft.com/office/powerpoint/2010/main" val="19247496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769"/>
            <a:ext cx="8229600" cy="603500"/>
          </a:xfrm>
        </p:spPr>
        <p:txBody>
          <a:bodyPr/>
          <a:lstStyle/>
          <a:p>
            <a:r>
              <a:rPr lang="en-US" sz="2800" dirty="0" smtClean="0"/>
              <a:t>Children in care by Race/Ethnicity: Alameda County Child Welfare (rate per 1,000 child pop)</a:t>
            </a:r>
            <a:endParaRPr lang="en-US" sz="2800" dirty="0"/>
          </a:p>
        </p:txBody>
      </p:sp>
      <p:sp>
        <p:nvSpPr>
          <p:cNvPr id="10" name="TextBox 9"/>
          <p:cNvSpPr txBox="1"/>
          <p:nvPr/>
        </p:nvSpPr>
        <p:spPr>
          <a:xfrm>
            <a:off x="246744" y="1948482"/>
            <a:ext cx="2515506" cy="1631216"/>
          </a:xfrm>
          <a:prstGeom prst="rect">
            <a:avLst/>
          </a:prstGeom>
          <a:noFill/>
        </p:spPr>
        <p:txBody>
          <a:bodyPr wrap="square" rtlCol="0">
            <a:spAutoFit/>
          </a:bodyPr>
          <a:lstStyle/>
          <a:p>
            <a:r>
              <a:rPr lang="en-US" sz="2000" dirty="0" smtClean="0"/>
              <a:t>In care rates declined most dramatically among African American children and youth</a:t>
            </a:r>
            <a:endParaRPr lang="en-US" sz="2000" dirty="0"/>
          </a:p>
        </p:txBody>
      </p:sp>
      <p:pic>
        <p:nvPicPr>
          <p:cNvPr id="3" name="Picture 2"/>
          <p:cNvPicPr>
            <a:picLocks noChangeAspect="1"/>
          </p:cNvPicPr>
          <p:nvPr/>
        </p:nvPicPr>
        <p:blipFill>
          <a:blip r:embed="rId3"/>
          <a:stretch>
            <a:fillRect/>
          </a:stretch>
        </p:blipFill>
        <p:spPr>
          <a:xfrm>
            <a:off x="2886743" y="1854200"/>
            <a:ext cx="6146132" cy="3892550"/>
          </a:xfrm>
          <a:prstGeom prst="rect">
            <a:avLst/>
          </a:prstGeom>
        </p:spPr>
      </p:pic>
    </p:spTree>
    <p:extLst>
      <p:ext uri="{BB962C8B-B14F-4D97-AF65-F5344CB8AC3E}">
        <p14:creationId xmlns:p14="http://schemas.microsoft.com/office/powerpoint/2010/main" val="6729062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768"/>
            <a:ext cx="8229600" cy="1523689"/>
          </a:xfrm>
        </p:spPr>
        <p:txBody>
          <a:bodyPr/>
          <a:lstStyle/>
          <a:p>
            <a:r>
              <a:rPr lang="en-US" sz="2000" b="1" dirty="0" smtClean="0"/>
              <a:t>Placement Type – Point in Time: </a:t>
            </a:r>
            <a:r>
              <a:rPr lang="en-US" sz="2000" dirty="0" smtClean="0"/>
              <a:t>Compared to statewide data, Riverside county has a similar proportion of children placed in kinship care, and a smaller proportion of children and youth placed in group care.</a:t>
            </a:r>
            <a:endParaRPr lang="en-US" sz="2000" dirty="0"/>
          </a:p>
        </p:txBody>
      </p:sp>
      <p:pic>
        <p:nvPicPr>
          <p:cNvPr id="4" name="Picture 3"/>
          <p:cNvPicPr>
            <a:picLocks noChangeAspect="1"/>
          </p:cNvPicPr>
          <p:nvPr/>
        </p:nvPicPr>
        <p:blipFill>
          <a:blip r:embed="rId3"/>
          <a:stretch>
            <a:fillRect/>
          </a:stretch>
        </p:blipFill>
        <p:spPr>
          <a:xfrm>
            <a:off x="-1" y="2262776"/>
            <a:ext cx="9144001" cy="2583543"/>
          </a:xfrm>
          <a:prstGeom prst="rect">
            <a:avLst/>
          </a:prstGeom>
        </p:spPr>
      </p:pic>
    </p:spTree>
    <p:extLst>
      <p:ext uri="{BB962C8B-B14F-4D97-AF65-F5344CB8AC3E}">
        <p14:creationId xmlns:p14="http://schemas.microsoft.com/office/powerpoint/2010/main" val="4149228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bwMode="auto">
          <a:xfrm>
            <a:off x="457200" y="244475"/>
            <a:ext cx="8229600" cy="835025"/>
          </a:xfrm>
          <a:noFill/>
          <a:ln>
            <a:miter lim="800000"/>
            <a:headEnd/>
            <a:tailEnd/>
          </a:ln>
        </p:spPr>
        <p:txBody>
          <a:bodyPr vert="horz" wrap="square" lIns="91440" tIns="45720" rIns="91440" bIns="45720" numCol="1" anchor="t" anchorCtr="0" compatLnSpc="1">
            <a:prstTxWarp prst="textNoShape">
              <a:avLst/>
            </a:prstTxWarp>
          </a:bodyPr>
          <a:lstStyle/>
          <a:p>
            <a:r>
              <a:rPr lang="en-US" smtClean="0"/>
              <a:t>Managing with Data</a:t>
            </a:r>
          </a:p>
        </p:txBody>
      </p:sp>
      <p:sp>
        <p:nvSpPr>
          <p:cNvPr id="64514" name="Content Placeholder 2"/>
          <p:cNvSpPr>
            <a:spLocks noGrp="1"/>
          </p:cNvSpPr>
          <p:nvPr>
            <p:ph idx="1"/>
          </p:nvPr>
        </p:nvSpPr>
        <p:spPr bwMode="auto">
          <a:xfrm>
            <a:off x="457200" y="1079500"/>
            <a:ext cx="8458200" cy="5130800"/>
          </a:xfrm>
          <a:noFill/>
          <a:ln>
            <a:miter lim="800000"/>
            <a:headEnd/>
            <a:tailEnd/>
          </a:ln>
        </p:spPr>
        <p:txBody>
          <a:bodyPr vert="horz" wrap="square" lIns="91440" tIns="45720" rIns="91440" bIns="45720" numCol="1" anchor="t" anchorCtr="0" compatLnSpc="1">
            <a:prstTxWarp prst="textNoShape">
              <a:avLst/>
            </a:prstTxWarp>
          </a:bodyPr>
          <a:lstStyle/>
          <a:p>
            <a:pPr defTabSz="914400" eaLnBrk="0" hangingPunct="0">
              <a:spcBef>
                <a:spcPct val="0"/>
              </a:spcBef>
              <a:buFont typeface="Arial" charset="0"/>
              <a:buNone/>
            </a:pPr>
            <a:r>
              <a:rPr lang="en-US" sz="2800" dirty="0" smtClean="0"/>
              <a:t>Provides us the ability to:</a:t>
            </a:r>
          </a:p>
          <a:p>
            <a:pPr defTabSz="914400" eaLnBrk="0" hangingPunct="0">
              <a:spcBef>
                <a:spcPct val="0"/>
              </a:spcBef>
              <a:buFont typeface="Arial" charset="0"/>
              <a:buNone/>
            </a:pPr>
            <a:endParaRPr lang="en-US" sz="2800" dirty="0" smtClean="0"/>
          </a:p>
          <a:p>
            <a:pPr defTabSz="914400" eaLnBrk="0" hangingPunct="0">
              <a:spcBef>
                <a:spcPct val="0"/>
              </a:spcBef>
              <a:buFontTx/>
              <a:buChar char="•"/>
            </a:pPr>
            <a:r>
              <a:rPr lang="en-US" sz="2400" dirty="0" smtClean="0"/>
              <a:t>Improve agency </a:t>
            </a:r>
            <a:r>
              <a:rPr lang="en-US" sz="2400" b="1" dirty="0" smtClean="0"/>
              <a:t>transparency</a:t>
            </a:r>
            <a:r>
              <a:rPr lang="en-US" sz="2400" dirty="0" smtClean="0"/>
              <a:t> and </a:t>
            </a:r>
            <a:r>
              <a:rPr lang="en-US" sz="2400" b="1" dirty="0" smtClean="0"/>
              <a:t>accountability</a:t>
            </a:r>
            <a:r>
              <a:rPr lang="en-US" sz="2400" dirty="0" smtClean="0"/>
              <a:t> (what did we do and how well did we do it?) </a:t>
            </a:r>
          </a:p>
          <a:p>
            <a:pPr defTabSz="914400" eaLnBrk="0" hangingPunct="0">
              <a:spcBef>
                <a:spcPct val="0"/>
              </a:spcBef>
              <a:buFontTx/>
              <a:buChar char="•"/>
            </a:pPr>
            <a:r>
              <a:rPr lang="en-US" sz="2400" b="1" dirty="0" smtClean="0"/>
              <a:t>Connect</a:t>
            </a:r>
            <a:r>
              <a:rPr lang="en-US" sz="2400" dirty="0" smtClean="0"/>
              <a:t> processes to desired </a:t>
            </a:r>
            <a:r>
              <a:rPr lang="en-US" sz="2400" b="1" dirty="0" smtClean="0"/>
              <a:t>outcomes</a:t>
            </a:r>
          </a:p>
          <a:p>
            <a:pPr defTabSz="914400" eaLnBrk="0" hangingPunct="0">
              <a:spcBef>
                <a:spcPct val="0"/>
              </a:spcBef>
              <a:buFontTx/>
              <a:buChar char="•"/>
            </a:pPr>
            <a:r>
              <a:rPr lang="en-US" sz="2400" b="1" dirty="0" smtClean="0"/>
              <a:t>Focus</a:t>
            </a:r>
            <a:r>
              <a:rPr lang="en-US" sz="2400" dirty="0" smtClean="0"/>
              <a:t> on key priorities</a:t>
            </a:r>
          </a:p>
          <a:p>
            <a:pPr defTabSz="914400" eaLnBrk="0" hangingPunct="0">
              <a:spcBef>
                <a:spcPct val="0"/>
              </a:spcBef>
              <a:buFontTx/>
              <a:buChar char="•"/>
            </a:pPr>
            <a:r>
              <a:rPr lang="en-US" sz="2400" b="1" dirty="0" smtClean="0"/>
              <a:t>Identify </a:t>
            </a:r>
            <a:r>
              <a:rPr lang="en-US" sz="2400" dirty="0" smtClean="0"/>
              <a:t>what needs attention</a:t>
            </a:r>
          </a:p>
          <a:p>
            <a:pPr defTabSz="914400" eaLnBrk="0" hangingPunct="0">
              <a:spcBef>
                <a:spcPct val="0"/>
              </a:spcBef>
              <a:buFontTx/>
              <a:buChar char="•"/>
            </a:pPr>
            <a:r>
              <a:rPr lang="en-US" sz="2400" b="1" dirty="0" smtClean="0"/>
              <a:t>Target </a:t>
            </a:r>
            <a:r>
              <a:rPr lang="en-US" sz="2400" dirty="0" smtClean="0"/>
              <a:t>resources and </a:t>
            </a:r>
            <a:r>
              <a:rPr lang="en-US" sz="2400" b="1" dirty="0" smtClean="0"/>
              <a:t>strategize</a:t>
            </a:r>
            <a:r>
              <a:rPr lang="en-US" sz="2400" dirty="0" smtClean="0"/>
              <a:t> on what work needs to be done</a:t>
            </a:r>
          </a:p>
          <a:p>
            <a:pPr defTabSz="914400" eaLnBrk="0" hangingPunct="0">
              <a:spcBef>
                <a:spcPct val="0"/>
              </a:spcBef>
              <a:buFontTx/>
              <a:buChar char="•"/>
            </a:pPr>
            <a:r>
              <a:rPr lang="en-US" sz="2400" b="1" dirty="0" smtClean="0"/>
              <a:t>Tell</a:t>
            </a:r>
            <a:r>
              <a:rPr lang="en-US" sz="2400" dirty="0" smtClean="0"/>
              <a:t> the story</a:t>
            </a:r>
          </a:p>
          <a:p>
            <a:pPr defTabSz="914400" eaLnBrk="0" hangingPunct="0">
              <a:spcBef>
                <a:spcPct val="0"/>
              </a:spcBef>
              <a:buFontTx/>
              <a:buChar char="•"/>
            </a:pPr>
            <a:r>
              <a:rPr lang="en-US" sz="2400" b="1" dirty="0" smtClean="0"/>
              <a:t>Engage</a:t>
            </a:r>
            <a:r>
              <a:rPr lang="en-US" sz="2400" dirty="0" smtClean="0"/>
              <a:t> stakeholders and staff, create urgency for action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768"/>
            <a:ext cx="8229600" cy="1074734"/>
          </a:xfrm>
        </p:spPr>
        <p:txBody>
          <a:bodyPr/>
          <a:lstStyle/>
          <a:p>
            <a:r>
              <a:rPr lang="en-US" sz="3200" dirty="0" smtClean="0"/>
              <a:t>What else do we know about who’s in care? </a:t>
            </a:r>
            <a:endParaRPr lang="en-US" sz="3200" dirty="0"/>
          </a:p>
        </p:txBody>
      </p:sp>
      <p:pic>
        <p:nvPicPr>
          <p:cNvPr id="3" name="Picture 2"/>
          <p:cNvPicPr>
            <a:picLocks noChangeAspect="1"/>
          </p:cNvPicPr>
          <p:nvPr/>
        </p:nvPicPr>
        <p:blipFill>
          <a:blip r:embed="rId3"/>
          <a:stretch>
            <a:fillRect/>
          </a:stretch>
        </p:blipFill>
        <p:spPr>
          <a:xfrm>
            <a:off x="746125" y="1143001"/>
            <a:ext cx="7420794" cy="4718864"/>
          </a:xfrm>
          <a:prstGeom prst="rect">
            <a:avLst/>
          </a:prstGeom>
        </p:spPr>
      </p:pic>
    </p:spTree>
    <p:extLst>
      <p:ext uri="{BB962C8B-B14F-4D97-AF65-F5344CB8AC3E}">
        <p14:creationId xmlns:p14="http://schemas.microsoft.com/office/powerpoint/2010/main" val="26051047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Exits and Length of stay</a:t>
            </a:r>
            <a:endParaRPr lang="en-US" dirty="0"/>
          </a:p>
        </p:txBody>
      </p:sp>
      <p:sp>
        <p:nvSpPr>
          <p:cNvPr id="3" name="Text Placeholder 2"/>
          <p:cNvSpPr>
            <a:spLocks noGrp="1"/>
          </p:cNvSpPr>
          <p:nvPr>
            <p:ph type="body" idx="1"/>
          </p:nvPr>
        </p:nvSpPr>
        <p:spPr/>
        <p:txBody>
          <a:bodyPr/>
          <a:lstStyle/>
          <a:p>
            <a:r>
              <a:rPr lang="en-US" dirty="0" smtClean="0"/>
              <a:t>National State  and County Level</a:t>
            </a:r>
            <a:endParaRPr lang="en-US" dirty="0"/>
          </a:p>
        </p:txBody>
      </p:sp>
    </p:spTree>
    <p:extLst>
      <p:ext uri="{BB962C8B-B14F-4D97-AF65-F5344CB8AC3E}">
        <p14:creationId xmlns:p14="http://schemas.microsoft.com/office/powerpoint/2010/main" val="17770961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527"/>
            <a:ext cx="8229600" cy="835723"/>
          </a:xfrm>
        </p:spPr>
        <p:txBody>
          <a:bodyPr/>
          <a:lstStyle/>
          <a:p>
            <a:r>
              <a:rPr lang="en-US" dirty="0" smtClean="0"/>
              <a:t>Key Questions: Permanency</a:t>
            </a:r>
            <a:endParaRPr lang="en-US" dirty="0"/>
          </a:p>
        </p:txBody>
      </p:sp>
      <p:sp>
        <p:nvSpPr>
          <p:cNvPr id="3" name="Content Placeholder 2"/>
          <p:cNvSpPr>
            <a:spLocks noGrp="1"/>
          </p:cNvSpPr>
          <p:nvPr>
            <p:ph idx="1"/>
          </p:nvPr>
        </p:nvSpPr>
        <p:spPr>
          <a:xfrm>
            <a:off x="457200" y="1071250"/>
            <a:ext cx="8229600" cy="5029026"/>
          </a:xfrm>
        </p:spPr>
        <p:txBody>
          <a:bodyPr/>
          <a:lstStyle/>
          <a:p>
            <a:r>
              <a:rPr lang="en-US" sz="2400" dirty="0" smtClean="0"/>
              <a:t>How long do children stay in care after removal (longitudinal analysis)</a:t>
            </a:r>
          </a:p>
          <a:p>
            <a:r>
              <a:rPr lang="en-US" sz="2400" dirty="0" smtClean="0">
                <a:solidFill>
                  <a:schemeClr val="accent2">
                    <a:lumMod val="75000"/>
                  </a:schemeClr>
                </a:solidFill>
              </a:rPr>
              <a:t> What proportion of children entering care will eventually reunify?</a:t>
            </a:r>
          </a:p>
          <a:p>
            <a:r>
              <a:rPr lang="en-US" sz="2400" dirty="0" smtClean="0"/>
              <a:t>What proportion of reunified children will re-enter care?</a:t>
            </a:r>
          </a:p>
          <a:p>
            <a:r>
              <a:rPr lang="en-US" sz="2400" dirty="0">
                <a:solidFill>
                  <a:schemeClr val="accent2">
                    <a:lumMod val="75000"/>
                  </a:schemeClr>
                </a:solidFill>
              </a:rPr>
              <a:t>What about children/youth who have already been in care long periods of time?</a:t>
            </a:r>
          </a:p>
          <a:p>
            <a:r>
              <a:rPr lang="en-US" sz="2400" dirty="0"/>
              <a:t>How does this differ by age, race, risk factors, placement type, case type, geography?</a:t>
            </a:r>
          </a:p>
          <a:p>
            <a:r>
              <a:rPr lang="en-US" sz="2400" dirty="0">
                <a:solidFill>
                  <a:schemeClr val="accent2">
                    <a:lumMod val="75000"/>
                  </a:schemeClr>
                </a:solidFill>
              </a:rPr>
              <a:t>Has this been changing or stable over time?</a:t>
            </a:r>
          </a:p>
          <a:p>
            <a:r>
              <a:rPr lang="en-US" sz="2400" dirty="0"/>
              <a:t>What interventions are currently in place to promote permanency?  Are they achieving the desired results?</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4398ACB1-3594-2B4B-9E64-61224948F801}" type="slidenum">
              <a:rPr lang="en-US" smtClean="0"/>
              <a:pPr/>
              <a:t>42</a:t>
            </a:fld>
            <a:endParaRPr lang="en-US" dirty="0"/>
          </a:p>
        </p:txBody>
      </p:sp>
    </p:spTree>
    <p:extLst>
      <p:ext uri="{BB962C8B-B14F-4D97-AF65-F5344CB8AC3E}">
        <p14:creationId xmlns:p14="http://schemas.microsoft.com/office/powerpoint/2010/main" val="1376383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Compared to the state, children entering care in Riverside County are more likely to be reunified within 12 months Performance declined in 2011 after improving steadily.</a:t>
            </a:r>
            <a:endParaRPr lang="en-US" sz="2800" dirty="0"/>
          </a:p>
        </p:txBody>
      </p:sp>
      <p:pic>
        <p:nvPicPr>
          <p:cNvPr id="3" name="Picture 2"/>
          <p:cNvPicPr>
            <a:picLocks noChangeAspect="1"/>
          </p:cNvPicPr>
          <p:nvPr/>
        </p:nvPicPr>
        <p:blipFill>
          <a:blip r:embed="rId3"/>
          <a:stretch>
            <a:fillRect/>
          </a:stretch>
        </p:blipFill>
        <p:spPr>
          <a:xfrm>
            <a:off x="317500" y="2295525"/>
            <a:ext cx="8496300" cy="3378200"/>
          </a:xfrm>
          <a:prstGeom prst="rect">
            <a:avLst/>
          </a:prstGeom>
        </p:spPr>
      </p:pic>
    </p:spTree>
    <p:extLst>
      <p:ext uri="{BB962C8B-B14F-4D97-AF65-F5344CB8AC3E}">
        <p14:creationId xmlns:p14="http://schemas.microsoft.com/office/powerpoint/2010/main" val="543101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Timely Reunification 2011 First Entries: Child Welfare</a:t>
            </a:r>
            <a:br>
              <a:rPr lang="en-US" sz="2400" dirty="0" smtClean="0"/>
            </a:br>
            <a:r>
              <a:rPr lang="en-US" sz="2400" dirty="0" smtClean="0"/>
              <a:t>Which groups of children are the most likely to return home within 12 months?</a:t>
            </a:r>
            <a:endParaRPr lang="en-US" sz="2400" dirty="0"/>
          </a:p>
        </p:txBody>
      </p:sp>
      <p:pic>
        <p:nvPicPr>
          <p:cNvPr id="3" name="Picture 2"/>
          <p:cNvPicPr>
            <a:picLocks noChangeAspect="1"/>
          </p:cNvPicPr>
          <p:nvPr/>
        </p:nvPicPr>
        <p:blipFill>
          <a:blip r:embed="rId3"/>
          <a:stretch>
            <a:fillRect/>
          </a:stretch>
        </p:blipFill>
        <p:spPr>
          <a:xfrm>
            <a:off x="469609" y="1949449"/>
            <a:ext cx="7674266" cy="4634322"/>
          </a:xfrm>
          <a:prstGeom prst="rect">
            <a:avLst/>
          </a:prstGeom>
        </p:spPr>
      </p:pic>
    </p:spTree>
    <p:extLst>
      <p:ext uri="{BB962C8B-B14F-4D97-AF65-F5344CB8AC3E}">
        <p14:creationId xmlns:p14="http://schemas.microsoft.com/office/powerpoint/2010/main" val="23010490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Timely Reunification 2011 First Entries: Child Welfare</a:t>
            </a:r>
            <a:br>
              <a:rPr lang="en-US" sz="2400" dirty="0"/>
            </a:br>
            <a:r>
              <a:rPr lang="en-US" sz="2400" dirty="0"/>
              <a:t>Which groups of children are the most likely to return home within 12 months?</a:t>
            </a:r>
          </a:p>
        </p:txBody>
      </p:sp>
      <p:pic>
        <p:nvPicPr>
          <p:cNvPr id="4" name="Picture 3"/>
          <p:cNvPicPr>
            <a:picLocks noChangeAspect="1"/>
          </p:cNvPicPr>
          <p:nvPr/>
        </p:nvPicPr>
        <p:blipFill>
          <a:blip r:embed="rId3"/>
          <a:stretch>
            <a:fillRect/>
          </a:stretch>
        </p:blipFill>
        <p:spPr>
          <a:xfrm>
            <a:off x="169672" y="1901824"/>
            <a:ext cx="7577327" cy="4563142"/>
          </a:xfrm>
          <a:prstGeom prst="rect">
            <a:avLst/>
          </a:prstGeom>
        </p:spPr>
      </p:pic>
    </p:spTree>
    <p:extLst>
      <p:ext uri="{BB962C8B-B14F-4D97-AF65-F5344CB8AC3E}">
        <p14:creationId xmlns:p14="http://schemas.microsoft.com/office/powerpoint/2010/main" val="41594697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Balancing Act: Timely Reunification and Low Re-Entry</a:t>
            </a:r>
            <a:endParaRPr lang="en-US" sz="3200" dirty="0"/>
          </a:p>
        </p:txBody>
      </p:sp>
      <p:pic>
        <p:nvPicPr>
          <p:cNvPr id="3" name="Picture 2"/>
          <p:cNvPicPr>
            <a:picLocks noChangeAspect="1"/>
          </p:cNvPicPr>
          <p:nvPr/>
        </p:nvPicPr>
        <p:blipFill>
          <a:blip r:embed="rId3"/>
          <a:stretch>
            <a:fillRect/>
          </a:stretch>
        </p:blipFill>
        <p:spPr>
          <a:xfrm>
            <a:off x="56339" y="1729490"/>
            <a:ext cx="9024162" cy="4382384"/>
          </a:xfrm>
          <a:prstGeom prst="rect">
            <a:avLst/>
          </a:prstGeom>
        </p:spPr>
      </p:pic>
    </p:spTree>
    <p:extLst>
      <p:ext uri="{BB962C8B-B14F-4D97-AF65-F5344CB8AC3E}">
        <p14:creationId xmlns:p14="http://schemas.microsoft.com/office/powerpoint/2010/main" val="35876496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 Riverside, infants are the most likely to re-enter</a:t>
            </a:r>
            <a:endParaRPr lang="en-US" sz="2800" dirty="0"/>
          </a:p>
        </p:txBody>
      </p:sp>
      <p:pic>
        <p:nvPicPr>
          <p:cNvPr id="3" name="Picture 2"/>
          <p:cNvPicPr>
            <a:picLocks noChangeAspect="1"/>
          </p:cNvPicPr>
          <p:nvPr/>
        </p:nvPicPr>
        <p:blipFill>
          <a:blip r:embed="rId3"/>
          <a:stretch>
            <a:fillRect/>
          </a:stretch>
        </p:blipFill>
        <p:spPr>
          <a:xfrm>
            <a:off x="359502" y="1300491"/>
            <a:ext cx="8413505" cy="5080731"/>
          </a:xfrm>
          <a:prstGeom prst="rect">
            <a:avLst/>
          </a:prstGeom>
        </p:spPr>
      </p:pic>
    </p:spTree>
    <p:extLst>
      <p:ext uri="{BB962C8B-B14F-4D97-AF65-F5344CB8AC3E}">
        <p14:creationId xmlns:p14="http://schemas.microsoft.com/office/powerpoint/2010/main" val="34725620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 Riverside, African American youth are the most likely to re-enter</a:t>
            </a:r>
            <a:endParaRPr lang="en-US" sz="2800" dirty="0"/>
          </a:p>
        </p:txBody>
      </p:sp>
      <p:pic>
        <p:nvPicPr>
          <p:cNvPr id="7" name="Picture 6"/>
          <p:cNvPicPr>
            <a:picLocks noChangeAspect="1"/>
          </p:cNvPicPr>
          <p:nvPr/>
        </p:nvPicPr>
        <p:blipFill>
          <a:blip r:embed="rId3"/>
          <a:stretch>
            <a:fillRect/>
          </a:stretch>
        </p:blipFill>
        <p:spPr>
          <a:xfrm>
            <a:off x="149195" y="1613305"/>
            <a:ext cx="7423179" cy="4482695"/>
          </a:xfrm>
          <a:prstGeom prst="rect">
            <a:avLst/>
          </a:prstGeom>
        </p:spPr>
      </p:pic>
    </p:spTree>
    <p:extLst>
      <p:ext uri="{BB962C8B-B14F-4D97-AF65-F5344CB8AC3E}">
        <p14:creationId xmlns:p14="http://schemas.microsoft.com/office/powerpoint/2010/main" val="31841827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Exits to Permanency within 3 years of First Entry: CW</a:t>
            </a:r>
            <a:endParaRPr lang="en-US" sz="2400" dirty="0"/>
          </a:p>
        </p:txBody>
      </p:sp>
      <p:pic>
        <p:nvPicPr>
          <p:cNvPr id="3" name="Picture 2"/>
          <p:cNvPicPr>
            <a:picLocks noChangeAspect="1"/>
          </p:cNvPicPr>
          <p:nvPr/>
        </p:nvPicPr>
        <p:blipFill>
          <a:blip r:embed="rId3"/>
          <a:stretch>
            <a:fillRect/>
          </a:stretch>
        </p:blipFill>
        <p:spPr>
          <a:xfrm>
            <a:off x="222395" y="1300491"/>
            <a:ext cx="7884099" cy="4747883"/>
          </a:xfrm>
          <a:prstGeom prst="rect">
            <a:avLst/>
          </a:prstGeom>
        </p:spPr>
      </p:pic>
    </p:spTree>
    <p:extLst>
      <p:ext uri="{BB962C8B-B14F-4D97-AF65-F5344CB8AC3E}">
        <p14:creationId xmlns:p14="http://schemas.microsoft.com/office/powerpoint/2010/main" val="205691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bwMode="auto">
          <a:xfrm>
            <a:off x="457200" y="465138"/>
            <a:ext cx="8229600" cy="835025"/>
          </a:xfrm>
          <a:noFill/>
          <a:ln>
            <a:miter lim="800000"/>
            <a:headEnd/>
            <a:tailEnd/>
          </a:ln>
        </p:spPr>
        <p:txBody>
          <a:bodyPr vert="horz" wrap="square" lIns="91440" tIns="45720" rIns="91440" bIns="45720" numCol="1" anchor="t" anchorCtr="0" compatLnSpc="1">
            <a:prstTxWarp prst="textNoShape">
              <a:avLst/>
            </a:prstTxWarp>
          </a:bodyPr>
          <a:lstStyle/>
          <a:p>
            <a:r>
              <a:rPr lang="en-US" smtClean="0"/>
              <a:t>Barriers to Managing with Data</a:t>
            </a:r>
          </a:p>
        </p:txBody>
      </p:sp>
      <p:sp>
        <p:nvSpPr>
          <p:cNvPr id="66562" name="Content Placeholder 2"/>
          <p:cNvSpPr>
            <a:spLocks noGrp="1"/>
          </p:cNvSpPr>
          <p:nvPr>
            <p:ph idx="1"/>
          </p:nvPr>
        </p:nvSpPr>
        <p:spPr bwMode="auto">
          <a:xfrm>
            <a:off x="457200" y="1455738"/>
            <a:ext cx="8229600" cy="4525962"/>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Data only framed as punitive “gotcha”</a:t>
            </a:r>
          </a:p>
          <a:p>
            <a:r>
              <a:rPr lang="en-US" sz="2800" dirty="0" smtClean="0"/>
              <a:t>Data presented in silos / processes disconnected from outcomes</a:t>
            </a:r>
          </a:p>
          <a:p>
            <a:r>
              <a:rPr lang="en-US" sz="2800" dirty="0" smtClean="0"/>
              <a:t>Lack of definitions / poorly labeled graphs and tables</a:t>
            </a:r>
          </a:p>
          <a:p>
            <a:r>
              <a:rPr lang="en-US" sz="2800" dirty="0" smtClean="0"/>
              <a:t>Drowning in data – measure and report on what is useful, know your audience</a:t>
            </a:r>
          </a:p>
          <a:p>
            <a:r>
              <a:rPr lang="en-US" sz="2800" dirty="0" smtClean="0"/>
              <a:t>Data Abuse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Permanency within 3 Years: Riverside Trends</a:t>
            </a:r>
            <a:endParaRPr lang="en-US" sz="2800" dirty="0"/>
          </a:p>
        </p:txBody>
      </p:sp>
      <p:pic>
        <p:nvPicPr>
          <p:cNvPr id="3" name="Picture 2"/>
          <p:cNvPicPr>
            <a:picLocks noChangeAspect="1"/>
          </p:cNvPicPr>
          <p:nvPr/>
        </p:nvPicPr>
        <p:blipFill>
          <a:blip r:embed="rId3"/>
          <a:stretch>
            <a:fillRect/>
          </a:stretch>
        </p:blipFill>
        <p:spPr>
          <a:xfrm>
            <a:off x="822324" y="1520824"/>
            <a:ext cx="7497097" cy="4067175"/>
          </a:xfrm>
          <a:prstGeom prst="rect">
            <a:avLst/>
          </a:prstGeom>
        </p:spPr>
      </p:pic>
    </p:spTree>
    <p:extLst>
      <p:ext uri="{BB962C8B-B14F-4D97-AF65-F5344CB8AC3E}">
        <p14:creationId xmlns:p14="http://schemas.microsoft.com/office/powerpoint/2010/main" val="2973791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Children who have already been in care two years or more – What proportion will exit to permanency during the year that follows?</a:t>
            </a:r>
            <a:endParaRPr lang="en-US" sz="2800" dirty="0"/>
          </a:p>
        </p:txBody>
      </p:sp>
      <p:pic>
        <p:nvPicPr>
          <p:cNvPr id="3" name="Picture 2"/>
          <p:cNvPicPr>
            <a:picLocks noChangeAspect="1"/>
          </p:cNvPicPr>
          <p:nvPr/>
        </p:nvPicPr>
        <p:blipFill>
          <a:blip r:embed="rId3"/>
          <a:stretch>
            <a:fillRect/>
          </a:stretch>
        </p:blipFill>
        <p:spPr>
          <a:xfrm>
            <a:off x="952261" y="2120899"/>
            <a:ext cx="7493239" cy="3673475"/>
          </a:xfrm>
          <a:prstGeom prst="rect">
            <a:avLst/>
          </a:prstGeom>
        </p:spPr>
      </p:pic>
    </p:spTree>
    <p:extLst>
      <p:ext uri="{BB962C8B-B14F-4D97-AF65-F5344CB8AC3E}">
        <p14:creationId xmlns:p14="http://schemas.microsoft.com/office/powerpoint/2010/main" val="33508043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Children who have already been in care two years or more – What proportion will exit to permanency during the year that follows?</a:t>
            </a:r>
            <a:endParaRPr lang="en-US" sz="2800" dirty="0"/>
          </a:p>
        </p:txBody>
      </p:sp>
      <p:pic>
        <p:nvPicPr>
          <p:cNvPr id="4" name="Picture 3"/>
          <p:cNvPicPr>
            <a:picLocks noChangeAspect="1"/>
          </p:cNvPicPr>
          <p:nvPr/>
        </p:nvPicPr>
        <p:blipFill>
          <a:blip r:embed="rId3"/>
          <a:stretch>
            <a:fillRect/>
          </a:stretch>
        </p:blipFill>
        <p:spPr>
          <a:xfrm>
            <a:off x="231729" y="2028825"/>
            <a:ext cx="7569246" cy="4305300"/>
          </a:xfrm>
          <a:prstGeom prst="rect">
            <a:avLst/>
          </a:prstGeom>
        </p:spPr>
      </p:pic>
    </p:spTree>
    <p:extLst>
      <p:ext uri="{BB962C8B-B14F-4D97-AF65-F5344CB8AC3E}">
        <p14:creationId xmlns:p14="http://schemas.microsoft.com/office/powerpoint/2010/main" val="24895313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Discussion</a:t>
            </a:r>
            <a:endParaRPr lang="en-US" dirty="0"/>
          </a:p>
        </p:txBody>
      </p:sp>
      <p:sp>
        <p:nvSpPr>
          <p:cNvPr id="3" name="Content Placeholder 2"/>
          <p:cNvSpPr>
            <a:spLocks noGrp="1"/>
          </p:cNvSpPr>
          <p:nvPr>
            <p:ph idx="1"/>
          </p:nvPr>
        </p:nvSpPr>
        <p:spPr>
          <a:xfrm>
            <a:off x="457200" y="1293665"/>
            <a:ext cx="8229600" cy="4525963"/>
          </a:xfrm>
        </p:spPr>
        <p:txBody>
          <a:bodyPr/>
          <a:lstStyle/>
          <a:p>
            <a:r>
              <a:rPr lang="en-US" sz="2800" dirty="0" smtClean="0"/>
              <a:t>What specific policy, practice, or service  changes have had the most impact on the number of children in out of home care?</a:t>
            </a:r>
          </a:p>
          <a:p>
            <a:r>
              <a:rPr lang="en-US" sz="2800" dirty="0" smtClean="0"/>
              <a:t>Where has the impact been strongest? (Front end, reducing entries; back end, increasing timely exits to permanency? Some combination? Something else?)</a:t>
            </a:r>
          </a:p>
          <a:p>
            <a:r>
              <a:rPr lang="en-US" sz="2800" dirty="0" smtClean="0"/>
              <a:t>Who are the children still in care? What changes might be necessary to adjust to this different population? </a:t>
            </a:r>
            <a:endParaRPr lang="en-US" sz="2800" dirty="0"/>
          </a:p>
        </p:txBody>
      </p:sp>
    </p:spTree>
    <p:extLst>
      <p:ext uri="{BB962C8B-B14F-4D97-AF65-F5344CB8AC3E}">
        <p14:creationId xmlns:p14="http://schemas.microsoft.com/office/powerpoint/2010/main" val="41799956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935163"/>
            <a:ext cx="7772400" cy="1362075"/>
          </a:xfrm>
        </p:spPr>
        <p:txBody>
          <a:bodyPr/>
          <a:lstStyle/>
          <a:p>
            <a:pPr fontAlgn="auto">
              <a:spcAft>
                <a:spcPts val="0"/>
              </a:spcAft>
              <a:defRPr/>
            </a:pPr>
            <a:r>
              <a:rPr lang="en-US" sz="3200" dirty="0" smtClean="0"/>
              <a:t>Make the data work for you</a:t>
            </a:r>
            <a:endParaRPr lang="en-US" sz="3200" dirty="0"/>
          </a:p>
        </p:txBody>
      </p:sp>
      <p:sp>
        <p:nvSpPr>
          <p:cNvPr id="3" name="Text Placeholder 2"/>
          <p:cNvSpPr>
            <a:spLocks noGrp="1"/>
          </p:cNvSpPr>
          <p:nvPr>
            <p:ph type="body" idx="1"/>
          </p:nvPr>
        </p:nvSpPr>
        <p:spPr>
          <a:xfrm>
            <a:off x="722313" y="434975"/>
            <a:ext cx="7772400" cy="1500188"/>
          </a:xfrm>
        </p:spPr>
        <p:txBody>
          <a:bodyPr/>
          <a:lstStyle/>
          <a:p>
            <a:pPr fontAlgn="auto">
              <a:spcAft>
                <a:spcPts val="0"/>
              </a:spcAft>
              <a:buFont typeface="Arial"/>
              <a:buNone/>
              <a:defRPr/>
            </a:pPr>
            <a:r>
              <a:rPr lang="en-US" dirty="0" smtClean="0"/>
              <a:t>Improving Outcomes</a:t>
            </a:r>
            <a:endParaRPr lang="en-US" dirty="0"/>
          </a:p>
        </p:txBody>
      </p:sp>
    </p:spTree>
    <p:extLst>
      <p:ext uri="{BB962C8B-B14F-4D97-AF65-F5344CB8AC3E}">
        <p14:creationId xmlns:p14="http://schemas.microsoft.com/office/powerpoint/2010/main" val="12427129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04800" y="762000"/>
          <a:ext cx="8458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1906" name="TextBox 6"/>
          <p:cNvSpPr txBox="1">
            <a:spLocks noChangeArrowheads="1"/>
          </p:cNvSpPr>
          <p:nvPr/>
        </p:nvSpPr>
        <p:spPr bwMode="auto">
          <a:xfrm>
            <a:off x="112713" y="6521450"/>
            <a:ext cx="2468562" cy="307975"/>
          </a:xfrm>
          <a:prstGeom prst="rect">
            <a:avLst/>
          </a:prstGeom>
          <a:noFill/>
          <a:ln w="9525">
            <a:noFill/>
            <a:miter lim="800000"/>
            <a:headEnd/>
            <a:tailEnd/>
          </a:ln>
        </p:spPr>
        <p:txBody>
          <a:bodyPr>
            <a:spAutoFit/>
          </a:bodyPr>
          <a:lstStyle/>
          <a:p>
            <a:r>
              <a:rPr lang="en-US" sz="1400" i="1"/>
              <a:t>Developed by NYS OCFS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bwMode="auto">
          <a:noFill/>
          <a:ln>
            <a:miter lim="800000"/>
            <a:headEnd/>
            <a:tailEnd/>
          </a:ln>
        </p:spPr>
        <p:txBody>
          <a:bodyPr vert="horz" wrap="square" lIns="91440" tIns="45720" rIns="91440" bIns="45720" numCol="1" anchorCtr="0" compatLnSpc="1">
            <a:prstTxWarp prst="textNoShape">
              <a:avLst/>
            </a:prstTxWarp>
          </a:bodyPr>
          <a:lstStyle/>
          <a:p>
            <a:pPr>
              <a:lnSpc>
                <a:spcPct val="80000"/>
              </a:lnSpc>
            </a:pPr>
            <a:r>
              <a:rPr lang="en-US" dirty="0" smtClean="0"/>
              <a:t>Key Analytic Concepts: </a:t>
            </a:r>
            <a:br>
              <a:rPr lang="en-US" dirty="0" smtClean="0"/>
            </a:br>
            <a:r>
              <a:rPr lang="en-US" dirty="0" smtClean="0"/>
              <a:t/>
            </a:r>
            <a:br>
              <a:rPr lang="en-US" dirty="0" smtClean="0"/>
            </a:br>
            <a:r>
              <a:rPr lang="en-US" sz="1800" dirty="0" smtClean="0"/>
              <a:t>Melissa Correia</a:t>
            </a:r>
            <a:br>
              <a:rPr lang="en-US" sz="1800" dirty="0" smtClean="0"/>
            </a:br>
            <a:r>
              <a:rPr lang="en-US" sz="1800" dirty="0" smtClean="0"/>
              <a:t>Daniel Webster</a:t>
            </a:r>
            <a:endParaRPr lang="en-US" sz="1400" dirty="0" smtClean="0"/>
          </a:p>
        </p:txBody>
      </p:sp>
      <p:sp>
        <p:nvSpPr>
          <p:cNvPr id="2" name="Text Placeholder 1"/>
          <p:cNvSpPr>
            <a:spLocks noGrp="1"/>
          </p:cNvSpPr>
          <p:nvPr>
            <p:ph type="body" idx="1"/>
          </p:nvPr>
        </p:nvSpPr>
        <p:spPr/>
        <p:txBody>
          <a:bodyPr/>
          <a:lstStyle/>
          <a:p>
            <a:r>
              <a:rPr lang="en-US" dirty="0"/>
              <a:t>The View Matters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7621" y="300974"/>
            <a:ext cx="8229600" cy="835723"/>
          </a:xfrm>
          <a:prstGeom prst="rect">
            <a:avLst/>
          </a:prstGeom>
        </p:spPr>
        <p:txBody>
          <a:bodyPr/>
          <a:lstStyle/>
          <a:p>
            <a:pPr eaLnBrk="1" hangingPunct="1"/>
            <a:r>
              <a:rPr lang="en-US" sz="3600" i="1" dirty="0"/>
              <a:t>t</a:t>
            </a:r>
            <a:r>
              <a:rPr lang="en-US" sz="3600" i="1" dirty="0" smtClean="0"/>
              <a:t>he </a:t>
            </a:r>
            <a:r>
              <a:rPr lang="en-US" sz="3600" i="1" dirty="0"/>
              <a:t>c</a:t>
            </a:r>
            <a:r>
              <a:rPr lang="en-US" sz="3600" i="1" dirty="0" smtClean="0"/>
              <a:t>urrent </a:t>
            </a:r>
            <a:r>
              <a:rPr lang="en-US" sz="3600" i="1" dirty="0"/>
              <a:t>p</a:t>
            </a:r>
            <a:r>
              <a:rPr lang="en-US" sz="3600" i="1" dirty="0" smtClean="0"/>
              <a:t>lacement </a:t>
            </a:r>
            <a:r>
              <a:rPr lang="en-US" sz="3600" i="1" dirty="0"/>
              <a:t>s</a:t>
            </a:r>
            <a:r>
              <a:rPr lang="en-US" sz="3600" i="1" dirty="0" smtClean="0"/>
              <a:t>ystem*</a:t>
            </a:r>
            <a:br>
              <a:rPr lang="en-US" sz="3600" i="1" dirty="0" smtClean="0"/>
            </a:br>
            <a:r>
              <a:rPr lang="en-US" sz="3200" i="1" dirty="0" smtClean="0"/>
              <a:t>(highly </a:t>
            </a:r>
            <a:r>
              <a:rPr lang="en-US" sz="3200" i="1" dirty="0"/>
              <a:t>s</a:t>
            </a:r>
            <a:r>
              <a:rPr lang="en-US" sz="3200" i="1" dirty="0" smtClean="0"/>
              <a:t>implified)</a:t>
            </a:r>
          </a:p>
        </p:txBody>
      </p:sp>
      <p:sp>
        <p:nvSpPr>
          <p:cNvPr id="4105" name="Text Box 18"/>
          <p:cNvSpPr txBox="1">
            <a:spLocks noChangeArrowheads="1"/>
          </p:cNvSpPr>
          <p:nvPr/>
        </p:nvSpPr>
        <p:spPr bwMode="auto">
          <a:xfrm>
            <a:off x="309528" y="6370634"/>
            <a:ext cx="7467600" cy="462307"/>
          </a:xfrm>
          <a:prstGeom prst="rect">
            <a:avLst/>
          </a:prstGeom>
          <a:noFill/>
          <a:ln w="9525">
            <a:noFill/>
            <a:miter lim="800000"/>
            <a:headEnd type="none" w="sm" len="sm"/>
            <a:tailEnd type="none" w="sm" len="sm"/>
          </a:ln>
        </p:spPr>
        <p:txBody>
          <a:bodyPr wrap="square" lIns="92075" tIns="46038" rIns="92075" bIns="46038">
            <a:spAutoFit/>
          </a:bodyPr>
          <a:lstStyle/>
          <a:p>
            <a:pPr algn="l" rtl="0" fontAlgn="base">
              <a:spcBef>
                <a:spcPct val="0"/>
              </a:spcBef>
              <a:spcAft>
                <a:spcPct val="0"/>
              </a:spcAft>
            </a:pPr>
            <a:r>
              <a:rPr lang="en-US" sz="1200" kern="1200" dirty="0">
                <a:solidFill>
                  <a:srgbClr val="000000"/>
                </a:solidFill>
                <a:latin typeface="Calibri"/>
                <a:ea typeface="+mn-ea"/>
                <a:cs typeface="Arial" charset="0"/>
              </a:rPr>
              <a:t>*</a:t>
            </a:r>
            <a:r>
              <a:rPr lang="en-US" sz="1200" kern="1200" dirty="0">
                <a:solidFill>
                  <a:srgbClr val="000000"/>
                </a:solidFill>
                <a:latin typeface="Calibri"/>
                <a:ea typeface="+mn-ea"/>
                <a:cs typeface="+mn-cs"/>
              </a:rPr>
              <a:t>adapted from Lyle, </a:t>
            </a:r>
            <a:r>
              <a:rPr lang="en-US" sz="1200" kern="1200" dirty="0" err="1">
                <a:solidFill>
                  <a:srgbClr val="000000"/>
                </a:solidFill>
                <a:latin typeface="Calibri"/>
                <a:ea typeface="+mn-ea"/>
                <a:cs typeface="+mn-cs"/>
              </a:rPr>
              <a:t>G</a:t>
            </a:r>
            <a:r>
              <a:rPr lang="en-US" sz="1200" kern="1200" dirty="0">
                <a:solidFill>
                  <a:srgbClr val="000000"/>
                </a:solidFill>
                <a:latin typeface="Calibri"/>
                <a:ea typeface="+mn-ea"/>
                <a:cs typeface="+mn-cs"/>
              </a:rPr>
              <a:t>. </a:t>
            </a:r>
            <a:r>
              <a:rPr lang="en-US" sz="1200" kern="1200" dirty="0" err="1">
                <a:solidFill>
                  <a:srgbClr val="000000"/>
                </a:solidFill>
                <a:latin typeface="Calibri"/>
                <a:ea typeface="+mn-ea"/>
                <a:cs typeface="+mn-cs"/>
              </a:rPr>
              <a:t>L</a:t>
            </a:r>
            <a:r>
              <a:rPr lang="en-US" sz="1200" kern="1200" dirty="0">
                <a:solidFill>
                  <a:srgbClr val="000000"/>
                </a:solidFill>
                <a:latin typeface="Calibri"/>
                <a:ea typeface="+mn-ea"/>
                <a:cs typeface="+mn-cs"/>
              </a:rPr>
              <a:t>., &amp; Barker, M.A. (1998)  Patterns &amp; Spells:  New approaches to  conceptualizing children’s out of home placement  experiences.  Chicago: American  Evaluation Association Annual Conference</a:t>
            </a:r>
            <a:endParaRPr lang="en-US" sz="1200" kern="1200" dirty="0">
              <a:solidFill>
                <a:srgbClr val="000000"/>
              </a:solidFill>
              <a:latin typeface="Calibri"/>
              <a:ea typeface="+mn-ea"/>
              <a:cs typeface="Arial" charset="0"/>
            </a:endParaRPr>
          </a:p>
        </p:txBody>
      </p:sp>
      <p:sp>
        <p:nvSpPr>
          <p:cNvPr id="20" name="TextBox 19"/>
          <p:cNvSpPr txBox="1"/>
          <p:nvPr/>
        </p:nvSpPr>
        <p:spPr>
          <a:xfrm>
            <a:off x="762000" y="3596478"/>
            <a:ext cx="1302310" cy="461665"/>
          </a:xfrm>
          <a:prstGeom prst="rect">
            <a:avLst/>
          </a:prstGeom>
          <a:noFill/>
        </p:spPr>
        <p:txBody>
          <a:bodyPr wrap="none" rtlCol="0">
            <a:spAutoFit/>
          </a:bodyPr>
          <a:lstStyle/>
          <a:p>
            <a:pPr algn="l" rtl="0" fontAlgn="base">
              <a:spcBef>
                <a:spcPct val="0"/>
              </a:spcBef>
              <a:spcAft>
                <a:spcPct val="0"/>
              </a:spcAft>
            </a:pPr>
            <a:r>
              <a:rPr lang="en-US" sz="2400" b="1" kern="1200" dirty="0">
                <a:solidFill>
                  <a:srgbClr val="3C8C93"/>
                </a:solidFill>
                <a:latin typeface="Calibri"/>
                <a:ea typeface="+mn-ea"/>
                <a:cs typeface="+mn-cs"/>
              </a:rPr>
              <a:t>CHILD IN</a:t>
            </a:r>
          </a:p>
        </p:txBody>
      </p:sp>
      <p:sp>
        <p:nvSpPr>
          <p:cNvPr id="23" name="Rectangle 22"/>
          <p:cNvSpPr/>
          <p:nvPr/>
        </p:nvSpPr>
        <p:spPr>
          <a:xfrm>
            <a:off x="3512108" y="2930220"/>
            <a:ext cx="2050492" cy="1794180"/>
          </a:xfrm>
          <a:prstGeom prst="rect">
            <a:avLst/>
          </a:prstGeom>
          <a:ln w="349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a:solidFill>
                <a:srgbClr val="FFFFFF"/>
              </a:solidFill>
              <a:latin typeface="Calibri"/>
              <a:ea typeface="+mn-ea"/>
              <a:cs typeface="+mn-cs"/>
            </a:endParaRPr>
          </a:p>
        </p:txBody>
      </p:sp>
      <p:sp>
        <p:nvSpPr>
          <p:cNvPr id="21" name="TextBox 20"/>
          <p:cNvSpPr txBox="1"/>
          <p:nvPr/>
        </p:nvSpPr>
        <p:spPr>
          <a:xfrm>
            <a:off x="3533879" y="3391021"/>
            <a:ext cx="205049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fontAlgn="base">
              <a:spcBef>
                <a:spcPct val="0"/>
              </a:spcBef>
              <a:spcAft>
                <a:spcPct val="0"/>
              </a:spcAft>
            </a:pPr>
            <a:r>
              <a:rPr lang="en-US" sz="2400" b="1" i="1" kern="1200" dirty="0">
                <a:solidFill>
                  <a:schemeClr val="tx1"/>
                </a:solidFill>
                <a:latin typeface="Calibri"/>
                <a:ea typeface="+mn-ea"/>
                <a:cs typeface="+mn-cs"/>
              </a:rPr>
              <a:t>a bunch of stuff happens</a:t>
            </a:r>
          </a:p>
        </p:txBody>
      </p:sp>
      <p:sp>
        <p:nvSpPr>
          <p:cNvPr id="22" name="TextBox 21"/>
          <p:cNvSpPr txBox="1"/>
          <p:nvPr/>
        </p:nvSpPr>
        <p:spPr>
          <a:xfrm>
            <a:off x="7010400" y="3596478"/>
            <a:ext cx="1578978" cy="461665"/>
          </a:xfrm>
          <a:prstGeom prst="rect">
            <a:avLst/>
          </a:prstGeom>
          <a:noFill/>
        </p:spPr>
        <p:txBody>
          <a:bodyPr wrap="none" rtlCol="0">
            <a:spAutoFit/>
          </a:bodyPr>
          <a:lstStyle/>
          <a:p>
            <a:pPr algn="l" rtl="0" fontAlgn="base">
              <a:spcBef>
                <a:spcPct val="0"/>
              </a:spcBef>
              <a:spcAft>
                <a:spcPct val="0"/>
              </a:spcAft>
            </a:pPr>
            <a:r>
              <a:rPr lang="en-US" sz="2400" b="1" kern="1200" dirty="0">
                <a:solidFill>
                  <a:srgbClr val="3C8C93"/>
                </a:solidFill>
                <a:latin typeface="Calibri"/>
                <a:ea typeface="+mn-ea"/>
                <a:cs typeface="+mn-cs"/>
              </a:rPr>
              <a:t>CHILD OUT</a:t>
            </a:r>
          </a:p>
        </p:txBody>
      </p:sp>
      <p:sp>
        <p:nvSpPr>
          <p:cNvPr id="27" name="Right Arrow 26"/>
          <p:cNvSpPr/>
          <p:nvPr/>
        </p:nvSpPr>
        <p:spPr>
          <a:xfrm>
            <a:off x="2209800" y="3560610"/>
            <a:ext cx="1066800" cy="533400"/>
          </a:xfrm>
          <a:prstGeom prst="rightArrow">
            <a:avLst>
              <a:gd name="adj1" fmla="val 35570"/>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0" fontAlgn="base">
              <a:spcBef>
                <a:spcPct val="0"/>
              </a:spcBef>
              <a:spcAft>
                <a:spcPct val="0"/>
              </a:spcAft>
            </a:pPr>
            <a:endParaRPr lang="en-US" kern="1200">
              <a:solidFill>
                <a:srgbClr val="FFFFFF"/>
              </a:solidFill>
              <a:latin typeface="Calibri"/>
              <a:ea typeface="+mn-ea"/>
              <a:cs typeface="+mn-cs"/>
            </a:endParaRPr>
          </a:p>
        </p:txBody>
      </p:sp>
      <p:sp>
        <p:nvSpPr>
          <p:cNvPr id="28" name="Right Arrow 27"/>
          <p:cNvSpPr/>
          <p:nvPr/>
        </p:nvSpPr>
        <p:spPr>
          <a:xfrm>
            <a:off x="5791200" y="3560610"/>
            <a:ext cx="1066800" cy="533400"/>
          </a:xfrm>
          <a:prstGeom prst="rightArrow">
            <a:avLst>
              <a:gd name="adj1" fmla="val 35570"/>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0" fontAlgn="base">
              <a:spcBef>
                <a:spcPct val="0"/>
              </a:spcBef>
              <a:spcAft>
                <a:spcPct val="0"/>
              </a:spcAft>
            </a:pPr>
            <a:endParaRPr lang="en-US" kern="1200">
              <a:solidFill>
                <a:srgbClr val="FFFFFF"/>
              </a:solidFill>
              <a:latin typeface="Calibri"/>
              <a:ea typeface="+mn-ea"/>
              <a:cs typeface="+mn-cs"/>
            </a:endParaRPr>
          </a:p>
        </p:txBody>
      </p:sp>
      <p:sp>
        <p:nvSpPr>
          <p:cNvPr id="10" name="TextBox 9"/>
          <p:cNvSpPr txBox="1"/>
          <p:nvPr/>
        </p:nvSpPr>
        <p:spPr>
          <a:xfrm>
            <a:off x="2882725" y="2468555"/>
            <a:ext cx="335280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fontAlgn="base">
              <a:spcBef>
                <a:spcPct val="0"/>
              </a:spcBef>
              <a:spcAft>
                <a:spcPct val="0"/>
              </a:spcAft>
            </a:pPr>
            <a:r>
              <a:rPr lang="en-US" sz="2000" i="1" kern="1200" dirty="0">
                <a:solidFill>
                  <a:srgbClr val="BBE0E3">
                    <a:lumMod val="50000"/>
                  </a:srgbClr>
                </a:solidFill>
                <a:latin typeface="Calibri"/>
                <a:ea typeface="+mn-ea"/>
                <a:cs typeface="+mn-cs"/>
              </a:rPr>
              <a:t>the foster care system</a:t>
            </a:r>
          </a:p>
        </p:txBody>
      </p:sp>
    </p:spTree>
    <p:extLst>
      <p:ext uri="{BB962C8B-B14F-4D97-AF65-F5344CB8AC3E}">
        <p14:creationId xmlns:p14="http://schemas.microsoft.com/office/powerpoint/2010/main" val="4212337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8" presetClass="emph" presetSubtype="0" fill="hold" grpId="0" nodeType="withEffect">
                                  <p:stCondLst>
                                    <p:cond delay="0"/>
                                  </p:stCondLst>
                                  <p:childTnLst>
                                    <p:animRot by="21600000">
                                      <p:cBhvr>
                                        <p:cTn id="18" dur="1000" fill="hold"/>
                                        <p:tgtEl>
                                          <p:spTgt spid="2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1" grpId="0"/>
      <p:bldP spid="22" grpId="0"/>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Text Box 2"/>
          <p:cNvSpPr txBox="1">
            <a:spLocks noChangeArrowheads="1"/>
          </p:cNvSpPr>
          <p:nvPr/>
        </p:nvSpPr>
        <p:spPr bwMode="auto">
          <a:xfrm>
            <a:off x="312738" y="303213"/>
            <a:ext cx="7897812" cy="954087"/>
          </a:xfrm>
          <a:prstGeom prst="rect">
            <a:avLst/>
          </a:prstGeom>
          <a:noFill/>
          <a:ln w="9525">
            <a:noFill/>
            <a:miter lim="800000"/>
            <a:headEnd/>
            <a:tailEnd/>
          </a:ln>
        </p:spPr>
        <p:txBody>
          <a:bodyPr lIns="91419" tIns="45709" rIns="91419" bIns="45709">
            <a:spAutoFit/>
          </a:bodyPr>
          <a:lstStyle/>
          <a:p>
            <a:r>
              <a:rPr lang="en-US" sz="3600" i="1">
                <a:solidFill>
                  <a:srgbClr val="800000"/>
                </a:solidFill>
                <a:latin typeface="Calibri" pitchFamily="34" charset="0"/>
              </a:rPr>
              <a:t>Key Outcome Areas in Child Welfare</a:t>
            </a:r>
          </a:p>
          <a:p>
            <a:endParaRPr lang="en-US" sz="2000" b="1">
              <a:solidFill>
                <a:srgbClr val="000000"/>
              </a:solidFill>
              <a:latin typeface="Calibri" pitchFamily="34" charset="0"/>
            </a:endParaRPr>
          </a:p>
        </p:txBody>
      </p:sp>
      <p:graphicFrame>
        <p:nvGraphicFramePr>
          <p:cNvPr id="234499" name="Object 5"/>
          <p:cNvGraphicFramePr>
            <a:graphicFrameLocks noGrp="1" noChangeAspect="1"/>
          </p:cNvGraphicFramePr>
          <p:nvPr>
            <p:ph idx="1"/>
          </p:nvPr>
        </p:nvGraphicFramePr>
        <p:xfrm>
          <a:off x="2271713" y="1455738"/>
          <a:ext cx="4600575" cy="4525962"/>
        </p:xfrm>
        <a:graphic>
          <a:graphicData uri="http://schemas.openxmlformats.org/presentationml/2006/ole">
            <mc:AlternateContent xmlns:mc="http://schemas.openxmlformats.org/markup-compatibility/2006">
              <mc:Choice xmlns:v="urn:schemas-microsoft-com:vml" Requires="v">
                <p:oleObj spid="_x0000_s102468" name="Clip" r:id="rId4" imgW="5598000" imgH="5507640" progId="">
                  <p:embed/>
                </p:oleObj>
              </mc:Choice>
              <mc:Fallback>
                <p:oleObj name="Clip" r:id="rId4" imgW="5598000" imgH="5507640" progId="">
                  <p:embed/>
                  <p:pic>
                    <p:nvPicPr>
                      <p:cNvPr id="0"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1713" y="1455738"/>
                        <a:ext cx="460057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234500" name="Text Box 4"/>
          <p:cNvSpPr txBox="1">
            <a:spLocks noChangeArrowheads="1"/>
          </p:cNvSpPr>
          <p:nvPr/>
        </p:nvSpPr>
        <p:spPr bwMode="auto">
          <a:xfrm>
            <a:off x="3584575" y="3100388"/>
            <a:ext cx="1814513" cy="1255712"/>
          </a:xfrm>
          <a:prstGeom prst="rect">
            <a:avLst/>
          </a:prstGeom>
          <a:noFill/>
          <a:ln w="9525">
            <a:noFill/>
            <a:miter lim="800000"/>
            <a:headEnd/>
            <a:tailEnd/>
          </a:ln>
        </p:spPr>
        <p:txBody>
          <a:bodyPr wrap="none" lIns="91419" tIns="45709" rIns="91419" bIns="45709">
            <a:spAutoFit/>
          </a:bodyPr>
          <a:lstStyle/>
          <a:p>
            <a:pPr algn="ctr">
              <a:lnSpc>
                <a:spcPct val="90000"/>
              </a:lnSpc>
              <a:spcBef>
                <a:spcPct val="20000"/>
              </a:spcBef>
            </a:pPr>
            <a:r>
              <a:rPr lang="en-US" b="1" dirty="0">
                <a:solidFill>
                  <a:srgbClr val="000000"/>
                </a:solidFill>
                <a:latin typeface="Calibri" pitchFamily="34" charset="0"/>
              </a:rPr>
              <a:t>Counterbalanced</a:t>
            </a:r>
          </a:p>
          <a:p>
            <a:pPr algn="ctr">
              <a:lnSpc>
                <a:spcPct val="90000"/>
              </a:lnSpc>
              <a:spcBef>
                <a:spcPct val="20000"/>
              </a:spcBef>
            </a:pPr>
            <a:r>
              <a:rPr lang="en-US" b="1" dirty="0">
                <a:solidFill>
                  <a:srgbClr val="000000"/>
                </a:solidFill>
                <a:latin typeface="Calibri" pitchFamily="34" charset="0"/>
              </a:rPr>
              <a:t>Indicators of</a:t>
            </a:r>
          </a:p>
          <a:p>
            <a:pPr algn="ctr">
              <a:lnSpc>
                <a:spcPct val="90000"/>
              </a:lnSpc>
              <a:spcBef>
                <a:spcPct val="20000"/>
              </a:spcBef>
            </a:pPr>
            <a:r>
              <a:rPr lang="en-US" b="1" dirty="0">
                <a:solidFill>
                  <a:srgbClr val="000000"/>
                </a:solidFill>
                <a:latin typeface="Calibri" pitchFamily="34" charset="0"/>
              </a:rPr>
              <a:t>System</a:t>
            </a:r>
          </a:p>
          <a:p>
            <a:pPr algn="ctr">
              <a:lnSpc>
                <a:spcPct val="90000"/>
              </a:lnSpc>
              <a:spcBef>
                <a:spcPct val="20000"/>
              </a:spcBef>
            </a:pPr>
            <a:r>
              <a:rPr lang="en-US" b="1" dirty="0">
                <a:solidFill>
                  <a:srgbClr val="000000"/>
                </a:solidFill>
                <a:latin typeface="Calibri" pitchFamily="34" charset="0"/>
              </a:rPr>
              <a:t>Performance</a:t>
            </a:r>
          </a:p>
        </p:txBody>
      </p:sp>
      <p:sp>
        <p:nvSpPr>
          <p:cNvPr id="234501" name="Text Box 5"/>
          <p:cNvSpPr txBox="1">
            <a:spLocks noChangeArrowheads="1"/>
          </p:cNvSpPr>
          <p:nvPr/>
        </p:nvSpPr>
        <p:spPr bwMode="auto">
          <a:xfrm>
            <a:off x="312738" y="2878138"/>
            <a:ext cx="1508125" cy="1477962"/>
          </a:xfrm>
          <a:prstGeom prst="rect">
            <a:avLst/>
          </a:prstGeom>
          <a:noFill/>
          <a:ln w="9525">
            <a:noFill/>
            <a:miter lim="800000"/>
            <a:headEnd/>
            <a:tailEnd/>
          </a:ln>
        </p:spPr>
        <p:txBody>
          <a:bodyPr wrap="none" lIns="91419" tIns="45709" rIns="91419" bIns="45709">
            <a:spAutoFit/>
          </a:bodyPr>
          <a:lstStyle/>
          <a:p>
            <a:r>
              <a:rPr lang="en-US">
                <a:solidFill>
                  <a:srgbClr val="000000"/>
                </a:solidFill>
                <a:latin typeface="Calibri" pitchFamily="34" charset="0"/>
              </a:rPr>
              <a:t>Permanency</a:t>
            </a:r>
          </a:p>
          <a:p>
            <a:r>
              <a:rPr lang="en-US">
                <a:solidFill>
                  <a:srgbClr val="000000"/>
                </a:solidFill>
                <a:latin typeface="Calibri" pitchFamily="34" charset="0"/>
              </a:rPr>
              <a:t>Through</a:t>
            </a:r>
          </a:p>
          <a:p>
            <a:r>
              <a:rPr lang="en-US">
                <a:solidFill>
                  <a:srgbClr val="000000"/>
                </a:solidFill>
                <a:latin typeface="Calibri" pitchFamily="34" charset="0"/>
              </a:rPr>
              <a:t>Reunification,</a:t>
            </a:r>
          </a:p>
          <a:p>
            <a:r>
              <a:rPr lang="en-US">
                <a:solidFill>
                  <a:srgbClr val="000000"/>
                </a:solidFill>
                <a:latin typeface="Calibri" pitchFamily="34" charset="0"/>
              </a:rPr>
              <a:t>Adoption, or</a:t>
            </a:r>
          </a:p>
          <a:p>
            <a:r>
              <a:rPr lang="en-US">
                <a:solidFill>
                  <a:srgbClr val="000000"/>
                </a:solidFill>
                <a:latin typeface="Calibri" pitchFamily="34" charset="0"/>
              </a:rPr>
              <a:t>Guardianship</a:t>
            </a:r>
          </a:p>
        </p:txBody>
      </p:sp>
      <p:sp>
        <p:nvSpPr>
          <p:cNvPr id="234502" name="Text Box 6"/>
          <p:cNvSpPr txBox="1">
            <a:spLocks noChangeArrowheads="1"/>
          </p:cNvSpPr>
          <p:nvPr/>
        </p:nvSpPr>
        <p:spPr bwMode="auto">
          <a:xfrm>
            <a:off x="1524000" y="4783138"/>
            <a:ext cx="923925" cy="923925"/>
          </a:xfrm>
          <a:prstGeom prst="rect">
            <a:avLst/>
          </a:prstGeom>
          <a:noFill/>
          <a:ln w="9525">
            <a:noFill/>
            <a:miter lim="800000"/>
            <a:headEnd/>
            <a:tailEnd/>
          </a:ln>
        </p:spPr>
        <p:txBody>
          <a:bodyPr wrap="none" lIns="91419" tIns="45709" rIns="91419" bIns="45709">
            <a:spAutoFit/>
          </a:bodyPr>
          <a:lstStyle/>
          <a:p>
            <a:r>
              <a:rPr lang="en-US">
                <a:solidFill>
                  <a:srgbClr val="000000"/>
                </a:solidFill>
                <a:latin typeface="Calibri" pitchFamily="34" charset="0"/>
              </a:rPr>
              <a:t>Shorter</a:t>
            </a:r>
          </a:p>
          <a:p>
            <a:r>
              <a:rPr lang="en-US">
                <a:solidFill>
                  <a:srgbClr val="000000"/>
                </a:solidFill>
                <a:latin typeface="Calibri" pitchFamily="34" charset="0"/>
              </a:rPr>
              <a:t>Lengths</a:t>
            </a:r>
          </a:p>
          <a:p>
            <a:r>
              <a:rPr lang="en-US">
                <a:solidFill>
                  <a:srgbClr val="000000"/>
                </a:solidFill>
                <a:latin typeface="Calibri" pitchFamily="34" charset="0"/>
              </a:rPr>
              <a:t>Of Stay</a:t>
            </a:r>
          </a:p>
        </p:txBody>
      </p:sp>
      <p:sp>
        <p:nvSpPr>
          <p:cNvPr id="234503" name="Text Box 7"/>
          <p:cNvSpPr txBox="1">
            <a:spLocks noChangeArrowheads="1"/>
          </p:cNvSpPr>
          <p:nvPr/>
        </p:nvSpPr>
        <p:spPr bwMode="auto">
          <a:xfrm>
            <a:off x="2900363" y="5799138"/>
            <a:ext cx="966787" cy="646112"/>
          </a:xfrm>
          <a:prstGeom prst="rect">
            <a:avLst/>
          </a:prstGeom>
          <a:noFill/>
          <a:ln w="9525">
            <a:noFill/>
            <a:miter lim="800000"/>
            <a:headEnd/>
            <a:tailEnd/>
          </a:ln>
        </p:spPr>
        <p:txBody>
          <a:bodyPr wrap="none" lIns="91419" tIns="45709" rIns="91419" bIns="45709">
            <a:spAutoFit/>
          </a:bodyPr>
          <a:lstStyle/>
          <a:p>
            <a:r>
              <a:rPr lang="en-US">
                <a:solidFill>
                  <a:srgbClr val="000000"/>
                </a:solidFill>
                <a:latin typeface="Calibri" pitchFamily="34" charset="0"/>
              </a:rPr>
              <a:t>Stability</a:t>
            </a:r>
          </a:p>
          <a:p>
            <a:r>
              <a:rPr lang="en-US">
                <a:solidFill>
                  <a:srgbClr val="000000"/>
                </a:solidFill>
                <a:latin typeface="Calibri" pitchFamily="34" charset="0"/>
              </a:rPr>
              <a:t>Of Care</a:t>
            </a:r>
          </a:p>
        </p:txBody>
      </p:sp>
      <p:sp>
        <p:nvSpPr>
          <p:cNvPr id="234504" name="Text Box 8"/>
          <p:cNvSpPr txBox="1">
            <a:spLocks noChangeArrowheads="1"/>
          </p:cNvSpPr>
          <p:nvPr/>
        </p:nvSpPr>
        <p:spPr bwMode="auto">
          <a:xfrm>
            <a:off x="2271713" y="950913"/>
            <a:ext cx="2359025" cy="641350"/>
          </a:xfrm>
          <a:prstGeom prst="rect">
            <a:avLst/>
          </a:prstGeom>
          <a:noFill/>
          <a:ln w="9525">
            <a:noFill/>
            <a:miter lim="800000"/>
            <a:headEnd/>
            <a:tailEnd/>
          </a:ln>
        </p:spPr>
        <p:txBody>
          <a:bodyPr wrap="none" lIns="91419" tIns="45709" rIns="91419" bIns="45709">
            <a:spAutoFit/>
          </a:bodyPr>
          <a:lstStyle/>
          <a:p>
            <a:r>
              <a:rPr lang="en-US">
                <a:solidFill>
                  <a:srgbClr val="000000"/>
                </a:solidFill>
                <a:latin typeface="Calibri" pitchFamily="34" charset="0"/>
              </a:rPr>
              <a:t>Rate of Referrals/</a:t>
            </a:r>
          </a:p>
          <a:p>
            <a:r>
              <a:rPr lang="en-US">
                <a:solidFill>
                  <a:srgbClr val="000000"/>
                </a:solidFill>
                <a:latin typeface="Calibri" pitchFamily="34" charset="0"/>
              </a:rPr>
              <a:t>Substantiated Referrals</a:t>
            </a:r>
          </a:p>
        </p:txBody>
      </p:sp>
      <p:sp>
        <p:nvSpPr>
          <p:cNvPr id="234505" name="Text Box 9"/>
          <p:cNvSpPr txBox="1">
            <a:spLocks noChangeArrowheads="1"/>
          </p:cNvSpPr>
          <p:nvPr/>
        </p:nvSpPr>
        <p:spPr bwMode="auto">
          <a:xfrm>
            <a:off x="6659563" y="1592263"/>
            <a:ext cx="2225675" cy="1200150"/>
          </a:xfrm>
          <a:prstGeom prst="rect">
            <a:avLst/>
          </a:prstGeom>
          <a:noFill/>
          <a:ln w="9525">
            <a:noFill/>
            <a:miter lim="800000"/>
            <a:headEnd/>
            <a:tailEnd/>
          </a:ln>
        </p:spPr>
        <p:txBody>
          <a:bodyPr lIns="91419" tIns="45709" rIns="91419" bIns="45709">
            <a:spAutoFit/>
          </a:bodyPr>
          <a:lstStyle/>
          <a:p>
            <a:r>
              <a:rPr lang="en-US">
                <a:solidFill>
                  <a:srgbClr val="000000"/>
                </a:solidFill>
                <a:latin typeface="Calibri" pitchFamily="34" charset="0"/>
              </a:rPr>
              <a:t>Home-Based</a:t>
            </a:r>
          </a:p>
          <a:p>
            <a:r>
              <a:rPr lang="en-US">
                <a:solidFill>
                  <a:srgbClr val="000000"/>
                </a:solidFill>
                <a:latin typeface="Calibri" pitchFamily="34" charset="0"/>
              </a:rPr>
              <a:t>Services vs.</a:t>
            </a:r>
          </a:p>
          <a:p>
            <a:r>
              <a:rPr lang="en-US">
                <a:solidFill>
                  <a:srgbClr val="000000"/>
                </a:solidFill>
                <a:latin typeface="Calibri" pitchFamily="34" charset="0"/>
              </a:rPr>
              <a:t>Out-of-Home</a:t>
            </a:r>
          </a:p>
          <a:p>
            <a:r>
              <a:rPr lang="en-US">
                <a:solidFill>
                  <a:srgbClr val="000000"/>
                </a:solidFill>
                <a:latin typeface="Calibri" pitchFamily="34" charset="0"/>
              </a:rPr>
              <a:t>Care</a:t>
            </a:r>
          </a:p>
        </p:txBody>
      </p:sp>
      <p:sp>
        <p:nvSpPr>
          <p:cNvPr id="234506" name="Text Box 10"/>
          <p:cNvSpPr txBox="1">
            <a:spLocks noChangeArrowheads="1"/>
          </p:cNvSpPr>
          <p:nvPr/>
        </p:nvSpPr>
        <p:spPr bwMode="auto">
          <a:xfrm>
            <a:off x="6116637" y="5106988"/>
            <a:ext cx="2916237" cy="923308"/>
          </a:xfrm>
          <a:prstGeom prst="rect">
            <a:avLst/>
          </a:prstGeom>
          <a:noFill/>
          <a:ln w="9525">
            <a:noFill/>
            <a:miter lim="800000"/>
            <a:headEnd/>
            <a:tailEnd/>
          </a:ln>
        </p:spPr>
        <p:txBody>
          <a:bodyPr wrap="square" lIns="91419" tIns="45709" rIns="91419" bIns="45709">
            <a:spAutoFit/>
          </a:bodyPr>
          <a:lstStyle/>
          <a:p>
            <a:r>
              <a:rPr lang="en-US" dirty="0" smtClean="0">
                <a:solidFill>
                  <a:srgbClr val="000000"/>
                </a:solidFill>
                <a:latin typeface="Calibri" pitchFamily="34" charset="0"/>
              </a:rPr>
              <a:t>Well Being</a:t>
            </a:r>
          </a:p>
          <a:p>
            <a:r>
              <a:rPr lang="en-US" dirty="0" smtClean="0">
                <a:solidFill>
                  <a:srgbClr val="000000"/>
                </a:solidFill>
                <a:latin typeface="Calibri" pitchFamily="34" charset="0"/>
              </a:rPr>
              <a:t>Maintain Positive Attachments</a:t>
            </a:r>
            <a:endParaRPr lang="en-US" dirty="0">
              <a:solidFill>
                <a:srgbClr val="000000"/>
              </a:solidFill>
              <a:latin typeface="Calibri" pitchFamily="34" charset="0"/>
            </a:endParaRPr>
          </a:p>
        </p:txBody>
      </p:sp>
      <p:sp>
        <p:nvSpPr>
          <p:cNvPr id="234507" name="Text Box 11"/>
          <p:cNvSpPr txBox="1">
            <a:spLocks noChangeArrowheads="1"/>
          </p:cNvSpPr>
          <p:nvPr/>
        </p:nvSpPr>
        <p:spPr bwMode="auto">
          <a:xfrm>
            <a:off x="7065963" y="3432175"/>
            <a:ext cx="1412875" cy="923925"/>
          </a:xfrm>
          <a:prstGeom prst="rect">
            <a:avLst/>
          </a:prstGeom>
          <a:noFill/>
          <a:ln w="9525">
            <a:noFill/>
            <a:miter lim="800000"/>
            <a:headEnd/>
            <a:tailEnd/>
          </a:ln>
        </p:spPr>
        <p:txBody>
          <a:bodyPr wrap="none" lIns="91419" tIns="45709" rIns="91419" bIns="45709">
            <a:spAutoFit/>
          </a:bodyPr>
          <a:lstStyle/>
          <a:p>
            <a:r>
              <a:rPr lang="en-US">
                <a:solidFill>
                  <a:srgbClr val="000000"/>
                </a:solidFill>
                <a:latin typeface="Calibri" pitchFamily="34" charset="0"/>
              </a:rPr>
              <a:t>Use of Least</a:t>
            </a:r>
          </a:p>
          <a:p>
            <a:r>
              <a:rPr lang="en-US">
                <a:solidFill>
                  <a:srgbClr val="000000"/>
                </a:solidFill>
                <a:latin typeface="Calibri" pitchFamily="34" charset="0"/>
              </a:rPr>
              <a:t>Restrictive</a:t>
            </a:r>
          </a:p>
          <a:p>
            <a:r>
              <a:rPr lang="en-US">
                <a:solidFill>
                  <a:srgbClr val="000000"/>
                </a:solidFill>
                <a:latin typeface="Calibri" pitchFamily="34" charset="0"/>
              </a:rPr>
              <a:t>Form of Care</a:t>
            </a:r>
          </a:p>
        </p:txBody>
      </p:sp>
      <p:sp>
        <p:nvSpPr>
          <p:cNvPr id="234509" name="Text Box 13"/>
          <p:cNvSpPr txBox="1">
            <a:spLocks noChangeArrowheads="1"/>
          </p:cNvSpPr>
          <p:nvPr/>
        </p:nvSpPr>
        <p:spPr bwMode="auto">
          <a:xfrm>
            <a:off x="1066800" y="2192338"/>
            <a:ext cx="1673225" cy="369887"/>
          </a:xfrm>
          <a:prstGeom prst="rect">
            <a:avLst/>
          </a:prstGeom>
          <a:noFill/>
          <a:ln w="9525">
            <a:noFill/>
            <a:miter lim="800000"/>
            <a:headEnd/>
            <a:tailEnd/>
          </a:ln>
        </p:spPr>
        <p:txBody>
          <a:bodyPr wrap="none" lIns="91419" tIns="45709" rIns="91419" bIns="45709">
            <a:spAutoFit/>
          </a:bodyPr>
          <a:lstStyle/>
          <a:p>
            <a:r>
              <a:rPr lang="en-US">
                <a:solidFill>
                  <a:srgbClr val="000000"/>
                </a:solidFill>
                <a:latin typeface="Calibri" pitchFamily="34" charset="0"/>
              </a:rPr>
              <a:t>Reentry to Care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34499"/>
                                        </p:tgtEl>
                                        <p:attrNameLst>
                                          <p:attrName>style.visibility</p:attrName>
                                        </p:attrNameLst>
                                      </p:cBhvr>
                                      <p:to>
                                        <p:strVal val="visible"/>
                                      </p:to>
                                    </p:set>
                                    <p:animEffect transition="in" filter="fade">
                                      <p:cBhvr>
                                        <p:cTn id="7" dur="3000"/>
                                        <p:tgtEl>
                                          <p:spTgt spid="234499"/>
                                        </p:tgtEl>
                                      </p:cBhvr>
                                    </p:animEffect>
                                    <p:anim calcmode="lin" valueType="num">
                                      <p:cBhvr>
                                        <p:cTn id="8" dur="3000" fill="hold"/>
                                        <p:tgtEl>
                                          <p:spTgt spid="234499"/>
                                        </p:tgtEl>
                                        <p:attrNameLst>
                                          <p:attrName>style.rotation</p:attrName>
                                        </p:attrNameLst>
                                      </p:cBhvr>
                                      <p:tavLst>
                                        <p:tav tm="0">
                                          <p:val>
                                            <p:fltVal val="720"/>
                                          </p:val>
                                        </p:tav>
                                        <p:tav tm="100000">
                                          <p:val>
                                            <p:fltVal val="0"/>
                                          </p:val>
                                        </p:tav>
                                      </p:tavLst>
                                    </p:anim>
                                    <p:anim calcmode="lin" valueType="num">
                                      <p:cBhvr>
                                        <p:cTn id="9" dur="3000" fill="hold"/>
                                        <p:tgtEl>
                                          <p:spTgt spid="234499"/>
                                        </p:tgtEl>
                                        <p:attrNameLst>
                                          <p:attrName>ppt_h</p:attrName>
                                        </p:attrNameLst>
                                      </p:cBhvr>
                                      <p:tavLst>
                                        <p:tav tm="0">
                                          <p:val>
                                            <p:fltVal val="0"/>
                                          </p:val>
                                        </p:tav>
                                        <p:tav tm="100000">
                                          <p:val>
                                            <p:strVal val="#ppt_h"/>
                                          </p:val>
                                        </p:tav>
                                      </p:tavLst>
                                    </p:anim>
                                    <p:anim calcmode="lin" valueType="num">
                                      <p:cBhvr>
                                        <p:cTn id="10" dur="3000" fill="hold"/>
                                        <p:tgtEl>
                                          <p:spTgt spid="234499"/>
                                        </p:tgtEl>
                                        <p:attrNameLst>
                                          <p:attrName>ppt_w</p:attrName>
                                        </p:attrNameLst>
                                      </p:cBhvr>
                                      <p:tavLst>
                                        <p:tav tm="0">
                                          <p:val>
                                            <p:fltVal val="0"/>
                                          </p:val>
                                        </p:tav>
                                        <p:tav tm="100000">
                                          <p:val>
                                            <p:strVal val="#ppt_w"/>
                                          </p:val>
                                        </p:tav>
                                      </p:tavLst>
                                    </p:anim>
                                  </p:childTnLst>
                                </p:cTn>
                              </p:par>
                              <p:par>
                                <p:cTn id="11" presetID="49" presetClass="entr" presetSubtype="0" decel="100000" fill="hold" grpId="0" nodeType="withEffect">
                                  <p:stCondLst>
                                    <p:cond delay="0"/>
                                  </p:stCondLst>
                                  <p:childTnLst>
                                    <p:set>
                                      <p:cBhvr>
                                        <p:cTn id="12" dur="1" fill="hold">
                                          <p:stCondLst>
                                            <p:cond delay="0"/>
                                          </p:stCondLst>
                                        </p:cTn>
                                        <p:tgtEl>
                                          <p:spTgt spid="234500"/>
                                        </p:tgtEl>
                                        <p:attrNameLst>
                                          <p:attrName>style.visibility</p:attrName>
                                        </p:attrNameLst>
                                      </p:cBhvr>
                                      <p:to>
                                        <p:strVal val="visible"/>
                                      </p:to>
                                    </p:set>
                                    <p:anim calcmode="lin" valueType="num">
                                      <p:cBhvr>
                                        <p:cTn id="13" dur="2000" fill="hold"/>
                                        <p:tgtEl>
                                          <p:spTgt spid="234500"/>
                                        </p:tgtEl>
                                        <p:attrNameLst>
                                          <p:attrName>ppt_w</p:attrName>
                                        </p:attrNameLst>
                                      </p:cBhvr>
                                      <p:tavLst>
                                        <p:tav tm="0">
                                          <p:val>
                                            <p:fltVal val="0"/>
                                          </p:val>
                                        </p:tav>
                                        <p:tav tm="100000">
                                          <p:val>
                                            <p:strVal val="#ppt_w"/>
                                          </p:val>
                                        </p:tav>
                                      </p:tavLst>
                                    </p:anim>
                                    <p:anim calcmode="lin" valueType="num">
                                      <p:cBhvr>
                                        <p:cTn id="14" dur="2000" fill="hold"/>
                                        <p:tgtEl>
                                          <p:spTgt spid="234500"/>
                                        </p:tgtEl>
                                        <p:attrNameLst>
                                          <p:attrName>ppt_h</p:attrName>
                                        </p:attrNameLst>
                                      </p:cBhvr>
                                      <p:tavLst>
                                        <p:tav tm="0">
                                          <p:val>
                                            <p:fltVal val="0"/>
                                          </p:val>
                                        </p:tav>
                                        <p:tav tm="100000">
                                          <p:val>
                                            <p:strVal val="#ppt_h"/>
                                          </p:val>
                                        </p:tav>
                                      </p:tavLst>
                                    </p:anim>
                                    <p:anim calcmode="lin" valueType="num">
                                      <p:cBhvr>
                                        <p:cTn id="15" dur="2000" fill="hold"/>
                                        <p:tgtEl>
                                          <p:spTgt spid="234500"/>
                                        </p:tgtEl>
                                        <p:attrNameLst>
                                          <p:attrName>style.rotation</p:attrName>
                                        </p:attrNameLst>
                                      </p:cBhvr>
                                      <p:tavLst>
                                        <p:tav tm="0">
                                          <p:val>
                                            <p:fltVal val="360"/>
                                          </p:val>
                                        </p:tav>
                                        <p:tav tm="100000">
                                          <p:val>
                                            <p:fltVal val="0"/>
                                          </p:val>
                                        </p:tav>
                                      </p:tavLst>
                                    </p:anim>
                                    <p:animEffect transition="in" filter="fade">
                                      <p:cBhvr>
                                        <p:cTn id="16" dur="2000"/>
                                        <p:tgtEl>
                                          <p:spTgt spid="234500"/>
                                        </p:tgtEl>
                                      </p:cBhvr>
                                    </p:animEffect>
                                  </p:childTnLst>
                                </p:cTn>
                              </p:par>
                            </p:childTnLst>
                          </p:cTn>
                        </p:par>
                      </p:childTnLst>
                    </p:cTn>
                  </p:par>
                  <p:par>
                    <p:cTn id="17" fill="hold">
                      <p:stCondLst>
                        <p:cond delay="indefinite"/>
                      </p:stCondLst>
                      <p:childTnLst>
                        <p:par>
                          <p:cTn id="18" fill="hold" nodeType="after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4504"/>
                                        </p:tgtEl>
                                        <p:attrNameLst>
                                          <p:attrName>style.visibility</p:attrName>
                                        </p:attrNameLst>
                                      </p:cBhvr>
                                      <p:to>
                                        <p:strVal val="visible"/>
                                      </p:to>
                                    </p:set>
                                    <p:animEffect transition="in" filter="fade">
                                      <p:cBhvr>
                                        <p:cTn id="21" dur="500"/>
                                        <p:tgtEl>
                                          <p:spTgt spid="234504"/>
                                        </p:tgtEl>
                                      </p:cBhvr>
                                    </p:animEffect>
                                  </p:childTnLst>
                                </p:cTn>
                              </p:par>
                            </p:childTnLst>
                          </p:cTn>
                        </p:par>
                      </p:childTnLst>
                    </p:cTn>
                  </p:par>
                  <p:par>
                    <p:cTn id="22" fill="hold">
                      <p:stCondLst>
                        <p:cond delay="indefinite"/>
                      </p:stCondLst>
                      <p:childTnLst>
                        <p:par>
                          <p:cTn id="23" fill="hold" nodeType="after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4505"/>
                                        </p:tgtEl>
                                        <p:attrNameLst>
                                          <p:attrName>style.visibility</p:attrName>
                                        </p:attrNameLst>
                                      </p:cBhvr>
                                      <p:to>
                                        <p:strVal val="visible"/>
                                      </p:to>
                                    </p:set>
                                    <p:animEffect transition="in" filter="fade">
                                      <p:cBhvr>
                                        <p:cTn id="26" dur="500"/>
                                        <p:tgtEl>
                                          <p:spTgt spid="234505"/>
                                        </p:tgtEl>
                                      </p:cBhvr>
                                    </p:animEffect>
                                  </p:childTnLst>
                                </p:cTn>
                              </p:par>
                            </p:childTnLst>
                          </p:cTn>
                        </p:par>
                      </p:childTnLst>
                    </p:cTn>
                  </p:par>
                  <p:par>
                    <p:cTn id="27" fill="hold">
                      <p:stCondLst>
                        <p:cond delay="indefinite"/>
                      </p:stCondLst>
                      <p:childTnLst>
                        <p:par>
                          <p:cTn id="28" fill="hold" nodeType="after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4507"/>
                                        </p:tgtEl>
                                        <p:attrNameLst>
                                          <p:attrName>style.visibility</p:attrName>
                                        </p:attrNameLst>
                                      </p:cBhvr>
                                      <p:to>
                                        <p:strVal val="visible"/>
                                      </p:to>
                                    </p:set>
                                    <p:animEffect transition="in" filter="fade">
                                      <p:cBhvr>
                                        <p:cTn id="31" dur="500"/>
                                        <p:tgtEl>
                                          <p:spTgt spid="234507"/>
                                        </p:tgtEl>
                                      </p:cBhvr>
                                    </p:animEffect>
                                  </p:childTnLst>
                                </p:cTn>
                              </p:par>
                            </p:childTnLst>
                          </p:cTn>
                        </p:par>
                      </p:childTnLst>
                    </p:cTn>
                  </p:par>
                  <p:par>
                    <p:cTn id="32" fill="hold">
                      <p:stCondLst>
                        <p:cond delay="indefinite"/>
                      </p:stCondLst>
                      <p:childTnLst>
                        <p:par>
                          <p:cTn id="33" fill="hold" nodeType="after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4506"/>
                                        </p:tgtEl>
                                        <p:attrNameLst>
                                          <p:attrName>style.visibility</p:attrName>
                                        </p:attrNameLst>
                                      </p:cBhvr>
                                      <p:to>
                                        <p:strVal val="visible"/>
                                      </p:to>
                                    </p:set>
                                    <p:animEffect transition="in" filter="fade">
                                      <p:cBhvr>
                                        <p:cTn id="36" dur="500"/>
                                        <p:tgtEl>
                                          <p:spTgt spid="234506"/>
                                        </p:tgtEl>
                                      </p:cBhvr>
                                    </p:animEffect>
                                  </p:childTnLst>
                                </p:cTn>
                              </p:par>
                            </p:childTnLst>
                          </p:cTn>
                        </p:par>
                      </p:childTnLst>
                    </p:cTn>
                  </p:par>
                  <p:par>
                    <p:cTn id="37" fill="hold">
                      <p:stCondLst>
                        <p:cond delay="indefinite"/>
                      </p:stCondLst>
                      <p:childTnLst>
                        <p:par>
                          <p:cTn id="38" fill="hold" nodeType="after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4503"/>
                                        </p:tgtEl>
                                        <p:attrNameLst>
                                          <p:attrName>style.visibility</p:attrName>
                                        </p:attrNameLst>
                                      </p:cBhvr>
                                      <p:to>
                                        <p:strVal val="visible"/>
                                      </p:to>
                                    </p:set>
                                    <p:animEffect transition="in" filter="fade">
                                      <p:cBhvr>
                                        <p:cTn id="41" dur="500"/>
                                        <p:tgtEl>
                                          <p:spTgt spid="234503"/>
                                        </p:tgtEl>
                                      </p:cBhvr>
                                    </p:animEffect>
                                  </p:childTnLst>
                                </p:cTn>
                              </p:par>
                            </p:childTnLst>
                          </p:cTn>
                        </p:par>
                      </p:childTnLst>
                    </p:cTn>
                  </p:par>
                  <p:par>
                    <p:cTn id="42" fill="hold">
                      <p:stCondLst>
                        <p:cond delay="indefinite"/>
                      </p:stCondLst>
                      <p:childTnLst>
                        <p:par>
                          <p:cTn id="43" fill="hold" nodeType="after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4502"/>
                                        </p:tgtEl>
                                        <p:attrNameLst>
                                          <p:attrName>style.visibility</p:attrName>
                                        </p:attrNameLst>
                                      </p:cBhvr>
                                      <p:to>
                                        <p:strVal val="visible"/>
                                      </p:to>
                                    </p:set>
                                    <p:animEffect transition="in" filter="fade">
                                      <p:cBhvr>
                                        <p:cTn id="46" dur="500"/>
                                        <p:tgtEl>
                                          <p:spTgt spid="234502"/>
                                        </p:tgtEl>
                                      </p:cBhvr>
                                    </p:animEffect>
                                  </p:childTnLst>
                                </p:cTn>
                              </p:par>
                            </p:childTnLst>
                          </p:cTn>
                        </p:par>
                      </p:childTnLst>
                    </p:cTn>
                  </p:par>
                  <p:par>
                    <p:cTn id="47" fill="hold">
                      <p:stCondLst>
                        <p:cond delay="indefinite"/>
                      </p:stCondLst>
                      <p:childTnLst>
                        <p:par>
                          <p:cTn id="48" fill="hold" nodeType="after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4501"/>
                                        </p:tgtEl>
                                        <p:attrNameLst>
                                          <p:attrName>style.visibility</p:attrName>
                                        </p:attrNameLst>
                                      </p:cBhvr>
                                      <p:to>
                                        <p:strVal val="visible"/>
                                      </p:to>
                                    </p:set>
                                    <p:animEffect transition="in" filter="fade">
                                      <p:cBhvr>
                                        <p:cTn id="51" dur="500"/>
                                        <p:tgtEl>
                                          <p:spTgt spid="234501"/>
                                        </p:tgtEl>
                                      </p:cBhvr>
                                    </p:animEffect>
                                  </p:childTnLst>
                                </p:cTn>
                              </p:par>
                            </p:childTnLst>
                          </p:cTn>
                        </p:par>
                      </p:childTnLst>
                    </p:cTn>
                  </p:par>
                  <p:par>
                    <p:cTn id="52" fill="hold">
                      <p:stCondLst>
                        <p:cond delay="indefinite"/>
                      </p:stCondLst>
                      <p:childTnLst>
                        <p:par>
                          <p:cTn id="53" fill="hold" nodeType="after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4509"/>
                                        </p:tgtEl>
                                        <p:attrNameLst>
                                          <p:attrName>style.visibility</p:attrName>
                                        </p:attrNameLst>
                                      </p:cBhvr>
                                      <p:to>
                                        <p:strVal val="visible"/>
                                      </p:to>
                                    </p:set>
                                    <p:animEffect transition="in" filter="fade">
                                      <p:cBhvr>
                                        <p:cTn id="56" dur="500"/>
                                        <p:tgtEl>
                                          <p:spTgt spid="234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0" grpId="0" autoUpdateAnimBg="0"/>
      <p:bldP spid="234501" grpId="0" autoUpdateAnimBg="0"/>
      <p:bldP spid="234502" grpId="0" autoUpdateAnimBg="0"/>
      <p:bldP spid="234503" grpId="0" autoUpdateAnimBg="0"/>
      <p:bldP spid="234504" grpId="0" autoUpdateAnimBg="0"/>
      <p:bldP spid="234505" grpId="0" autoUpdateAnimBg="0"/>
      <p:bldP spid="234506" grpId="0" autoUpdateAnimBg="0"/>
      <p:bldP spid="234507" grpId="0" autoUpdateAnimBg="0"/>
      <p:bldP spid="23450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bwMode="auto">
          <a:xfrm>
            <a:off x="457200" y="539750"/>
            <a:ext cx="8229600" cy="877888"/>
          </a:xfrm>
          <a:noFill/>
          <a:ln>
            <a:miter lim="800000"/>
            <a:headEnd/>
            <a:tailEnd/>
          </a:ln>
        </p:spPr>
        <p:txBody>
          <a:bodyPr vert="horz" wrap="square" lIns="91440" tIns="45720" rIns="91440" bIns="45720" numCol="1" anchor="t" anchorCtr="0" compatLnSpc="1">
            <a:prstTxWarp prst="textNoShape">
              <a:avLst/>
            </a:prstTxWarp>
          </a:bodyPr>
          <a:lstStyle/>
          <a:p>
            <a:r>
              <a:rPr lang="en-US" smtClean="0"/>
              <a:t>Basic Terminology</a:t>
            </a:r>
          </a:p>
        </p:txBody>
      </p:sp>
      <p:sp>
        <p:nvSpPr>
          <p:cNvPr id="239618" name="Content Placeholder 2"/>
          <p:cNvSpPr>
            <a:spLocks noGrp="1"/>
          </p:cNvSpPr>
          <p:nvPr>
            <p:ph sz="half" idx="1"/>
          </p:nvPr>
        </p:nvSpPr>
        <p:spPr bwMode="auto">
          <a:xfrm>
            <a:off x="457200" y="1162050"/>
            <a:ext cx="7850188" cy="4665663"/>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en-US" b="1" smtClean="0"/>
              <a:t>Process Measures </a:t>
            </a:r>
            <a:r>
              <a:rPr lang="en-US" sz="2400" b="1" smtClean="0"/>
              <a:t>- </a:t>
            </a:r>
            <a:r>
              <a:rPr lang="en-US" sz="2400" smtClean="0"/>
              <a:t>familiar to staff,  relevant at a caseworker level, current.  Connected to outcomes!</a:t>
            </a:r>
          </a:p>
          <a:p>
            <a:pPr>
              <a:buFont typeface="Arial" charset="0"/>
              <a:buNone/>
            </a:pPr>
            <a:endParaRPr lang="en-US" sz="1400" smtClean="0"/>
          </a:p>
          <a:p>
            <a:pPr algn="ctr">
              <a:buFont typeface="Arial" charset="0"/>
              <a:buNone/>
            </a:pPr>
            <a:r>
              <a:rPr lang="en-US" sz="2000" i="1" smtClean="0"/>
              <a:t>Examples: Quality and quantity of activities such as: on time transportation; frequency of visits…</a:t>
            </a:r>
          </a:p>
          <a:p>
            <a:pPr>
              <a:buFont typeface="Arial" charset="0"/>
              <a:buNone/>
            </a:pPr>
            <a:endParaRPr lang="en-US" sz="1400" smtClean="0"/>
          </a:p>
          <a:p>
            <a:pPr>
              <a:buFont typeface="Arial" charset="0"/>
              <a:buNone/>
            </a:pPr>
            <a:r>
              <a:rPr lang="en-US" b="1" smtClean="0"/>
              <a:t>Outcome Measures</a:t>
            </a:r>
            <a:r>
              <a:rPr lang="en-US" sz="2400" smtClean="0"/>
              <a:t> - the “big picture” measure of system performance, especially when looked at longitudinally</a:t>
            </a:r>
          </a:p>
          <a:p>
            <a:pPr>
              <a:buFont typeface="Arial" charset="0"/>
              <a:buNone/>
            </a:pPr>
            <a:endParaRPr lang="en-US" sz="1200" i="1" smtClean="0"/>
          </a:p>
          <a:p>
            <a:pPr algn="ctr">
              <a:buFont typeface="Arial" charset="0"/>
              <a:buNone/>
            </a:pPr>
            <a:r>
              <a:rPr lang="en-US" sz="2000" i="1" smtClean="0"/>
              <a:t>Examples: entry rates, timely reunification, exits to permanency, re-entries…</a:t>
            </a:r>
          </a:p>
          <a:p>
            <a:pPr>
              <a:buFont typeface="Arial" charset="0"/>
              <a:buNone/>
            </a:pPr>
            <a:endParaRPr lang="en-US" smtClean="0"/>
          </a:p>
          <a:p>
            <a:pPr>
              <a:buFont typeface="Arial" charset="0"/>
              <a:buNone/>
            </a:pP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sey OR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2009">
  <a:themeElements>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9">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Casey OR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09">
  <a:themeElements>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9">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2009">
  <a:themeElements>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9">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2009">
  <a:themeElements>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9">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2009">
  <a:themeElements>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9">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2009">
  <a:themeElements>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9">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2009">
  <a:themeElements>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9">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2009">
  <a:themeElements>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9">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2009">
  <a:themeElements>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9">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312B0EEB42964ABD457E9A40482947" ma:contentTypeVersion="0" ma:contentTypeDescription="Create a new document." ma:contentTypeScope="" ma:versionID="f5292e80c59af1c15b63eb9c2b20805e">
  <xsd:schema xmlns:xsd="http://www.w3.org/2001/XMLSchema" xmlns:p="http://schemas.microsoft.com/office/2006/metadata/properties" targetNamespace="http://schemas.microsoft.com/office/2006/metadata/properties" ma:root="true" ma:fieldsID="f4d196f5c675f743c82a55ad494504e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61B670-34FB-41C3-84FA-CD5A3858F0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B0EEDA9-A6CC-437B-B045-5DA2056394A2}">
  <ds:schemaRefs>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D80F297-06F1-48C2-9940-89B07DD4F5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Casey ORANGE.thmx</Template>
  <TotalTime>4568</TotalTime>
  <Words>2972</Words>
  <Application>Microsoft Office PowerPoint</Application>
  <PresentationFormat>On-screen Show (4:3)</PresentationFormat>
  <Paragraphs>428</Paragraphs>
  <Slides>55</Slides>
  <Notes>55</Notes>
  <HiddenSlides>0</HiddenSlides>
  <MMClips>0</MMClips>
  <ScaleCrop>false</ScaleCrop>
  <HeadingPairs>
    <vt:vector size="6" baseType="variant">
      <vt:variant>
        <vt:lpstr>Theme</vt:lpstr>
      </vt:variant>
      <vt:variant>
        <vt:i4>11</vt:i4>
      </vt:variant>
      <vt:variant>
        <vt:lpstr>Embedded OLE Servers</vt:lpstr>
      </vt:variant>
      <vt:variant>
        <vt:i4>2</vt:i4>
      </vt:variant>
      <vt:variant>
        <vt:lpstr>Slide Titles</vt:lpstr>
      </vt:variant>
      <vt:variant>
        <vt:i4>55</vt:i4>
      </vt:variant>
    </vt:vector>
  </HeadingPairs>
  <TitlesOfParts>
    <vt:vector size="68" baseType="lpstr">
      <vt:lpstr>Casey ORANGE</vt:lpstr>
      <vt:lpstr>2009</vt:lpstr>
      <vt:lpstr>1_2009</vt:lpstr>
      <vt:lpstr>2_2009</vt:lpstr>
      <vt:lpstr>3_2009</vt:lpstr>
      <vt:lpstr>4_2009</vt:lpstr>
      <vt:lpstr>5_2009</vt:lpstr>
      <vt:lpstr>6_2009</vt:lpstr>
      <vt:lpstr>7_2009</vt:lpstr>
      <vt:lpstr>8_2009</vt:lpstr>
      <vt:lpstr>1_Casey ORANGE</vt:lpstr>
      <vt:lpstr>Clip</vt:lpstr>
      <vt:lpstr>Equation</vt:lpstr>
      <vt:lpstr>PowerPoint Presentation</vt:lpstr>
      <vt:lpstr>PowerPoint Presentation</vt:lpstr>
      <vt:lpstr>Riverside County Using data to achieve outcomes and inform practice. </vt:lpstr>
      <vt:lpstr>Managing with Data</vt:lpstr>
      <vt:lpstr>Barriers to Managing with Data</vt:lpstr>
      <vt:lpstr>Key Analytic Concepts:   Melissa Correia Daniel Webster</vt:lpstr>
      <vt:lpstr>the current placement system* (highly simplified)</vt:lpstr>
      <vt:lpstr>PowerPoint Presentation</vt:lpstr>
      <vt:lpstr>Basic Terminology</vt:lpstr>
      <vt:lpstr>Measures of Central Tendency</vt:lpstr>
      <vt:lpstr>Measures of Variability</vt:lpstr>
      <vt:lpstr>Disaggregation</vt:lpstr>
      <vt:lpstr>Connecting the Dots</vt:lpstr>
      <vt:lpstr>Factors Associated with Timely Reunification, Guardianship, and Permanent Relative Placement</vt:lpstr>
      <vt:lpstr>the data landscape…</vt:lpstr>
      <vt:lpstr> The view matters…</vt:lpstr>
      <vt:lpstr>Overview of child welfare data</vt:lpstr>
      <vt:lpstr>Nationwide, and in CA, the number of children in out of home care has been declining.  </vt:lpstr>
      <vt:lpstr>Riverside County has experienced a somewhat different trend.  The number of children in out of home care declined substantially between 2007 and 2009 and has been relatively stable since</vt:lpstr>
      <vt:lpstr>PowerPoint Presentation</vt:lpstr>
      <vt:lpstr>Safety</vt:lpstr>
      <vt:lpstr>Key Questions: Prevention and In Home Services</vt:lpstr>
      <vt:lpstr>Between 2005 and 2010, the percent of children not experiencing repeat maltreatment increased and then declined in Riverside.  It remains below the CA statewide average and the national standard. </vt:lpstr>
      <vt:lpstr>Placeholder for repeat allegations?</vt:lpstr>
      <vt:lpstr>Children entering care</vt:lpstr>
      <vt:lpstr>PowerPoint Presentation</vt:lpstr>
      <vt:lpstr>Trends in CW Entry Rates: CA and Riverside County</vt:lpstr>
      <vt:lpstr>Questions to Consider: Entries (removals)</vt:lpstr>
      <vt:lpstr>Comparing child welfare outcomes across jurisdictions can be useful to generate discussion about differences in demographics, policy, practice and service array</vt:lpstr>
      <vt:lpstr>Nationwide Children Entering Care, Child Welfare:  Babies of color have the highest rate of entry (FY10, per 1000)</vt:lpstr>
      <vt:lpstr>PowerPoint Presentation</vt:lpstr>
      <vt:lpstr>For most children, entry rates increased steadily from 1998 through 2006, declined through 2009, and have begun to increase.  Changes in entry rates are most dramatic for African American children and infants</vt:lpstr>
      <vt:lpstr>Entries by Removal Reason: Riverside County</vt:lpstr>
      <vt:lpstr>Practice Discussion</vt:lpstr>
      <vt:lpstr>Children in care Point in time</vt:lpstr>
      <vt:lpstr>Key Questions: Children currently in care</vt:lpstr>
      <vt:lpstr>Children in care by age: Riverside County Child Welfare</vt:lpstr>
      <vt:lpstr>Children in care by Race/Ethnicity: Alameda County Child Welfare (rate per 1,000 child pop)</vt:lpstr>
      <vt:lpstr>Placement Type – Point in Time: Compared to statewide data, Riverside county has a similar proportion of children placed in kinship care, and a smaller proportion of children and youth placed in group care.</vt:lpstr>
      <vt:lpstr>What else do we know about who’s in care? </vt:lpstr>
      <vt:lpstr>Outcomes: Exits and Length of stay</vt:lpstr>
      <vt:lpstr>Key Questions: Permanency</vt:lpstr>
      <vt:lpstr>Compared to the state, children entering care in Riverside County are more likely to be reunified within 12 months Performance declined in 2011 after improving steadily.</vt:lpstr>
      <vt:lpstr>Timely Reunification 2011 First Entries: Child Welfare Which groups of children are the most likely to return home within 12 months?</vt:lpstr>
      <vt:lpstr>Timely Reunification 2011 First Entries: Child Welfare Which groups of children are the most likely to return home within 12 months?</vt:lpstr>
      <vt:lpstr>Balancing Act: Timely Reunification and Low Re-Entry</vt:lpstr>
      <vt:lpstr>In Riverside, infants are the most likely to re-enter</vt:lpstr>
      <vt:lpstr>In Riverside, African American youth are the most likely to re-enter</vt:lpstr>
      <vt:lpstr>Exits to Permanency within 3 years of First Entry: CW</vt:lpstr>
      <vt:lpstr>Permanency within 3 Years: Riverside Trends</vt:lpstr>
      <vt:lpstr>Children who have already been in care two years or more – What proportion will exit to permanency during the year that follows?</vt:lpstr>
      <vt:lpstr>Children who have already been in care two years or more – What proportion will exit to permanency during the year that follows?</vt:lpstr>
      <vt:lpstr>Practice Discussion</vt:lpstr>
      <vt:lpstr>Make the data work for you</vt:lpstr>
      <vt:lpstr>PowerPoint Presentation</vt:lpstr>
    </vt:vector>
  </TitlesOfParts>
  <Company>Casey Family Programs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Hutsen</dc:creator>
  <cp:lastModifiedBy>Daniel Webster</cp:lastModifiedBy>
  <cp:revision>418</cp:revision>
  <cp:lastPrinted>2012-07-08T16:22:58Z</cp:lastPrinted>
  <dcterms:created xsi:type="dcterms:W3CDTF">2011-01-27T23:46:16Z</dcterms:created>
  <dcterms:modified xsi:type="dcterms:W3CDTF">2013-03-21T15:23:17Z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0x010100FC312B0EEB42964ABD457E9A40482947</vt:lpwstr>
  </property>
</Properties>
</file>