
<file path=[Content_Types].xml><?xml version="1.0" encoding="utf-8"?>
<Types xmlns="http://schemas.openxmlformats.org/package/2006/content-types">
  <Default Extension="png" ContentType="image/png"/>
  <Default Extension="pdf" ContentType="application/pdf"/>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1" r:id="rId2"/>
    <p:sldId id="273" r:id="rId3"/>
    <p:sldId id="263" r:id="rId4"/>
    <p:sldId id="269" r:id="rId5"/>
    <p:sldId id="268" r:id="rId6"/>
    <p:sldId id="262" r:id="rId7"/>
    <p:sldId id="259" r:id="rId8"/>
    <p:sldId id="260" r:id="rId9"/>
    <p:sldId id="261" r:id="rId10"/>
    <p:sldId id="265" r:id="rId11"/>
    <p:sldId id="266" r:id="rId12"/>
    <p:sldId id="270" r:id="rId13"/>
    <p:sldId id="267" r:id="rId14"/>
    <p:sldId id="27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73" autoAdjust="0"/>
  </p:normalViewPr>
  <p:slideViewPr>
    <p:cSldViewPr>
      <p:cViewPr>
        <p:scale>
          <a:sx n="69" d="100"/>
          <a:sy n="69" d="100"/>
        </p:scale>
        <p:origin x="-1110" y="-18"/>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25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aseline="0"/>
              <a:t>Unknown Fathers</a:t>
            </a:r>
          </a:p>
          <a:p>
            <a:pPr>
              <a:defRPr/>
            </a:pPr>
            <a:r>
              <a:rPr lang="en-US" sz="2000" baseline="0"/>
              <a:t>Infants born 1999 to 2006</a:t>
            </a:r>
          </a:p>
        </c:rich>
      </c:tx>
      <c:layout/>
      <c:overlay val="0"/>
    </c:title>
    <c:autoTitleDeleted val="0"/>
    <c:plotArea>
      <c:layout>
        <c:manualLayout>
          <c:layoutTarget val="inner"/>
          <c:xMode val="edge"/>
          <c:yMode val="edge"/>
          <c:x val="9.4315930780858703E-2"/>
          <c:y val="0.21834479845310353"/>
          <c:w val="0.69882104099451747"/>
          <c:h val="0.58496542259446083"/>
        </c:manualLayout>
      </c:layout>
      <c:lineChart>
        <c:grouping val="standard"/>
        <c:varyColors val="0"/>
        <c:ser>
          <c:idx val="0"/>
          <c:order val="0"/>
          <c:tx>
            <c:strRef>
              <c:f>Sheet1!$F$11</c:f>
              <c:strCache>
                <c:ptCount val="1"/>
                <c:pt idx="0">
                  <c:v>Birth Certificate</c:v>
                </c:pt>
              </c:strCache>
            </c:strRef>
          </c:tx>
          <c:marker>
            <c:symbol val="circle"/>
            <c:size val="8"/>
          </c:marker>
          <c:cat>
            <c:strRef>
              <c:f>Sheet1!$E$12:$E$17</c:f>
              <c:strCache>
                <c:ptCount val="6"/>
                <c:pt idx="0">
                  <c:v>No CWS Involvement</c:v>
                </c:pt>
                <c:pt idx="1">
                  <c:v>Referral</c:v>
                </c:pt>
                <c:pt idx="2">
                  <c:v>Substantiated</c:v>
                </c:pt>
                <c:pt idx="3">
                  <c:v>Case Opened</c:v>
                </c:pt>
                <c:pt idx="4">
                  <c:v>Removal</c:v>
                </c:pt>
                <c:pt idx="5">
                  <c:v>Adoption</c:v>
                </c:pt>
              </c:strCache>
            </c:strRef>
          </c:cat>
          <c:val>
            <c:numRef>
              <c:f>Sheet1!$F$12:$F$17</c:f>
              <c:numCache>
                <c:formatCode>0.0</c:formatCode>
                <c:ptCount val="6"/>
                <c:pt idx="0">
                  <c:v>8.1999999999999993</c:v>
                </c:pt>
                <c:pt idx="1">
                  <c:v>23.900000000000006</c:v>
                </c:pt>
                <c:pt idx="2">
                  <c:v>25.900000000000006</c:v>
                </c:pt>
                <c:pt idx="3">
                  <c:v>27.900000000000006</c:v>
                </c:pt>
                <c:pt idx="4">
                  <c:v>38.4</c:v>
                </c:pt>
                <c:pt idx="5">
                  <c:v>57.4</c:v>
                </c:pt>
              </c:numCache>
            </c:numRef>
          </c:val>
          <c:smooth val="0"/>
        </c:ser>
        <c:dLbls>
          <c:showLegendKey val="0"/>
          <c:showVal val="0"/>
          <c:showCatName val="0"/>
          <c:showSerName val="0"/>
          <c:showPercent val="0"/>
          <c:showBubbleSize val="0"/>
        </c:dLbls>
        <c:marker val="1"/>
        <c:smooth val="0"/>
        <c:axId val="5913984"/>
        <c:axId val="32331264"/>
      </c:lineChart>
      <c:catAx>
        <c:axId val="5913984"/>
        <c:scaling>
          <c:orientation val="minMax"/>
        </c:scaling>
        <c:delete val="0"/>
        <c:axPos val="b"/>
        <c:title>
          <c:tx>
            <c:rich>
              <a:bodyPr/>
              <a:lstStyle/>
              <a:p>
                <a:pPr>
                  <a:defRPr/>
                </a:pPr>
                <a:r>
                  <a:rPr lang="en-US" sz="1600" baseline="0" dirty="0"/>
                  <a:t>Most Intensive </a:t>
                </a:r>
                <a:r>
                  <a:rPr lang="en-US" sz="1600" baseline="0" dirty="0" smtClean="0"/>
                  <a:t>Child Welfare </a:t>
                </a:r>
                <a:r>
                  <a:rPr lang="en-US" sz="1600" baseline="0" dirty="0"/>
                  <a:t>Service Level</a:t>
                </a:r>
              </a:p>
            </c:rich>
          </c:tx>
          <c:layout/>
          <c:overlay val="0"/>
        </c:title>
        <c:majorTickMark val="out"/>
        <c:minorTickMark val="none"/>
        <c:tickLblPos val="nextTo"/>
        <c:txPr>
          <a:bodyPr/>
          <a:lstStyle/>
          <a:p>
            <a:pPr>
              <a:defRPr sz="1200" baseline="0"/>
            </a:pPr>
            <a:endParaRPr lang="en-US"/>
          </a:p>
        </c:txPr>
        <c:crossAx val="32331264"/>
        <c:crosses val="autoZero"/>
        <c:auto val="0"/>
        <c:lblAlgn val="ctr"/>
        <c:lblOffset val="100"/>
        <c:noMultiLvlLbl val="0"/>
      </c:catAx>
      <c:valAx>
        <c:axId val="32331264"/>
        <c:scaling>
          <c:orientation val="minMax"/>
        </c:scaling>
        <c:delete val="0"/>
        <c:axPos val="l"/>
        <c:majorGridlines/>
        <c:title>
          <c:tx>
            <c:rich>
              <a:bodyPr rot="-5400000" vert="horz"/>
              <a:lstStyle/>
              <a:p>
                <a:pPr>
                  <a:defRPr/>
                </a:pPr>
                <a:r>
                  <a:rPr lang="en-US" sz="1600"/>
                  <a:t>Percent</a:t>
                </a:r>
                <a:r>
                  <a:rPr lang="en-US" sz="1600" baseline="0"/>
                  <a:t> with Unknown Fathers</a:t>
                </a:r>
                <a:endParaRPr lang="en-US" sz="1600"/>
              </a:p>
            </c:rich>
          </c:tx>
          <c:layout/>
          <c:overlay val="0"/>
        </c:title>
        <c:numFmt formatCode="0.0" sourceLinked="1"/>
        <c:majorTickMark val="out"/>
        <c:minorTickMark val="none"/>
        <c:tickLblPos val="nextTo"/>
        <c:crossAx val="5913984"/>
        <c:crosses val="autoZero"/>
        <c:crossBetween val="between"/>
      </c:valAx>
    </c:plotArea>
    <c:legend>
      <c:legendPos val="r"/>
      <c:layout/>
      <c:overlay val="0"/>
      <c:txPr>
        <a:bodyPr/>
        <a:lstStyle/>
        <a:p>
          <a:pPr>
            <a:defRPr sz="1400" baseline="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aseline="0"/>
              <a:t>Unknown Fathers</a:t>
            </a:r>
          </a:p>
          <a:p>
            <a:pPr>
              <a:defRPr/>
            </a:pPr>
            <a:r>
              <a:rPr lang="en-US" sz="2000" baseline="0"/>
              <a:t>Infants born 1999 to 2006</a:t>
            </a:r>
          </a:p>
        </c:rich>
      </c:tx>
      <c:layout/>
      <c:overlay val="0"/>
    </c:title>
    <c:autoTitleDeleted val="0"/>
    <c:plotArea>
      <c:layout>
        <c:manualLayout>
          <c:layoutTarget val="inner"/>
          <c:xMode val="edge"/>
          <c:yMode val="edge"/>
          <c:x val="9.4315930780858703E-2"/>
          <c:y val="0.21834479845310353"/>
          <c:w val="0.69882104099451747"/>
          <c:h val="0.58496542259446083"/>
        </c:manualLayout>
      </c:layout>
      <c:lineChart>
        <c:grouping val="standard"/>
        <c:varyColors val="0"/>
        <c:ser>
          <c:idx val="0"/>
          <c:order val="0"/>
          <c:tx>
            <c:strRef>
              <c:f>Sheet1!$F$11</c:f>
              <c:strCache>
                <c:ptCount val="1"/>
                <c:pt idx="0">
                  <c:v>Birth Certificate</c:v>
                </c:pt>
              </c:strCache>
            </c:strRef>
          </c:tx>
          <c:marker>
            <c:symbol val="circle"/>
            <c:size val="8"/>
          </c:marker>
          <c:cat>
            <c:strRef>
              <c:f>Sheet1!$E$12:$E$17</c:f>
              <c:strCache>
                <c:ptCount val="6"/>
                <c:pt idx="0">
                  <c:v>No CWS Involvement</c:v>
                </c:pt>
                <c:pt idx="1">
                  <c:v>Referral</c:v>
                </c:pt>
                <c:pt idx="2">
                  <c:v>Substantiated</c:v>
                </c:pt>
                <c:pt idx="3">
                  <c:v>Case Opened</c:v>
                </c:pt>
                <c:pt idx="4">
                  <c:v>Removal</c:v>
                </c:pt>
                <c:pt idx="5">
                  <c:v>Adoption</c:v>
                </c:pt>
              </c:strCache>
            </c:strRef>
          </c:cat>
          <c:val>
            <c:numRef>
              <c:f>Sheet1!$F$12:$F$17</c:f>
              <c:numCache>
                <c:formatCode>0.0</c:formatCode>
                <c:ptCount val="6"/>
                <c:pt idx="0">
                  <c:v>8.1999999999999993</c:v>
                </c:pt>
                <c:pt idx="1">
                  <c:v>23.900000000000006</c:v>
                </c:pt>
                <c:pt idx="2">
                  <c:v>25.900000000000006</c:v>
                </c:pt>
                <c:pt idx="3">
                  <c:v>27.900000000000006</c:v>
                </c:pt>
                <c:pt idx="4">
                  <c:v>38.4</c:v>
                </c:pt>
                <c:pt idx="5">
                  <c:v>57.4</c:v>
                </c:pt>
              </c:numCache>
            </c:numRef>
          </c:val>
          <c:smooth val="0"/>
        </c:ser>
        <c:ser>
          <c:idx val="1"/>
          <c:order val="1"/>
          <c:tx>
            <c:strRef>
              <c:f>Sheet1!$G$11</c:f>
              <c:strCache>
                <c:ptCount val="1"/>
                <c:pt idx="0">
                  <c:v>CWS Record</c:v>
                </c:pt>
              </c:strCache>
            </c:strRef>
          </c:tx>
          <c:marker>
            <c:symbol val="square"/>
            <c:size val="8"/>
          </c:marker>
          <c:cat>
            <c:strRef>
              <c:f>Sheet1!$E$12:$E$17</c:f>
              <c:strCache>
                <c:ptCount val="6"/>
                <c:pt idx="0">
                  <c:v>No CWS Involvement</c:v>
                </c:pt>
                <c:pt idx="1">
                  <c:v>Referral</c:v>
                </c:pt>
                <c:pt idx="2">
                  <c:v>Substantiated</c:v>
                </c:pt>
                <c:pt idx="3">
                  <c:v>Case Opened</c:v>
                </c:pt>
                <c:pt idx="4">
                  <c:v>Removal</c:v>
                </c:pt>
                <c:pt idx="5">
                  <c:v>Adoption</c:v>
                </c:pt>
              </c:strCache>
            </c:strRef>
          </c:cat>
          <c:val>
            <c:numRef>
              <c:f>Sheet1!$G$12:$G$17</c:f>
              <c:numCache>
                <c:formatCode>0.0</c:formatCode>
                <c:ptCount val="6"/>
                <c:pt idx="1">
                  <c:v>22.200000000000003</c:v>
                </c:pt>
                <c:pt idx="2">
                  <c:v>17.099999999999994</c:v>
                </c:pt>
                <c:pt idx="3">
                  <c:v>13.599999999999994</c:v>
                </c:pt>
                <c:pt idx="4">
                  <c:v>7.0999999999999943</c:v>
                </c:pt>
                <c:pt idx="5">
                  <c:v>6.7999999999999972</c:v>
                </c:pt>
              </c:numCache>
            </c:numRef>
          </c:val>
          <c:smooth val="0"/>
        </c:ser>
        <c:dLbls>
          <c:showLegendKey val="0"/>
          <c:showVal val="0"/>
          <c:showCatName val="0"/>
          <c:showSerName val="0"/>
          <c:showPercent val="0"/>
          <c:showBubbleSize val="0"/>
        </c:dLbls>
        <c:marker val="1"/>
        <c:smooth val="0"/>
        <c:axId val="32690944"/>
        <c:axId val="32692864"/>
      </c:lineChart>
      <c:catAx>
        <c:axId val="32690944"/>
        <c:scaling>
          <c:orientation val="minMax"/>
        </c:scaling>
        <c:delete val="0"/>
        <c:axPos val="b"/>
        <c:title>
          <c:tx>
            <c:rich>
              <a:bodyPr/>
              <a:lstStyle/>
              <a:p>
                <a:pPr>
                  <a:defRPr/>
                </a:pPr>
                <a:r>
                  <a:rPr lang="en-US" sz="1600" baseline="0" dirty="0"/>
                  <a:t>Most Intensive </a:t>
                </a:r>
                <a:r>
                  <a:rPr lang="en-US" sz="1600" baseline="0" dirty="0" smtClean="0"/>
                  <a:t>Child Welfare </a:t>
                </a:r>
                <a:r>
                  <a:rPr lang="en-US" sz="1600" baseline="0" dirty="0"/>
                  <a:t>Service Level</a:t>
                </a:r>
              </a:p>
            </c:rich>
          </c:tx>
          <c:layout/>
          <c:overlay val="0"/>
        </c:title>
        <c:majorTickMark val="out"/>
        <c:minorTickMark val="none"/>
        <c:tickLblPos val="nextTo"/>
        <c:txPr>
          <a:bodyPr/>
          <a:lstStyle/>
          <a:p>
            <a:pPr>
              <a:defRPr sz="1200" baseline="0"/>
            </a:pPr>
            <a:endParaRPr lang="en-US"/>
          </a:p>
        </c:txPr>
        <c:crossAx val="32692864"/>
        <c:crosses val="autoZero"/>
        <c:auto val="0"/>
        <c:lblAlgn val="ctr"/>
        <c:lblOffset val="100"/>
        <c:noMultiLvlLbl val="0"/>
      </c:catAx>
      <c:valAx>
        <c:axId val="32692864"/>
        <c:scaling>
          <c:orientation val="minMax"/>
        </c:scaling>
        <c:delete val="0"/>
        <c:axPos val="l"/>
        <c:majorGridlines/>
        <c:title>
          <c:tx>
            <c:rich>
              <a:bodyPr rot="-5400000" vert="horz"/>
              <a:lstStyle/>
              <a:p>
                <a:pPr>
                  <a:defRPr/>
                </a:pPr>
                <a:r>
                  <a:rPr lang="en-US" sz="1600"/>
                  <a:t>Percent</a:t>
                </a:r>
                <a:r>
                  <a:rPr lang="en-US" sz="1600" baseline="0"/>
                  <a:t> with Unknown Fathers</a:t>
                </a:r>
                <a:endParaRPr lang="en-US" sz="1600"/>
              </a:p>
            </c:rich>
          </c:tx>
          <c:layout/>
          <c:overlay val="0"/>
        </c:title>
        <c:numFmt formatCode="0.0" sourceLinked="1"/>
        <c:majorTickMark val="out"/>
        <c:minorTickMark val="none"/>
        <c:tickLblPos val="nextTo"/>
        <c:crossAx val="32690944"/>
        <c:crosses val="autoZero"/>
        <c:crossBetween val="between"/>
      </c:valAx>
    </c:plotArea>
    <c:legend>
      <c:legendPos val="r"/>
      <c:layout/>
      <c:overlay val="0"/>
      <c:txPr>
        <a:bodyPr/>
        <a:lstStyle/>
        <a:p>
          <a:pPr>
            <a:defRPr sz="1400"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Reported Percent of</a:t>
            </a:r>
            <a:r>
              <a:rPr lang="en-US" baseline="0"/>
              <a:t> Parents </a:t>
            </a:r>
            <a:r>
              <a:rPr lang="en-US"/>
              <a:t>Contacted</a:t>
            </a:r>
          </a:p>
          <a:p>
            <a:pPr>
              <a:defRPr/>
            </a:pPr>
            <a:r>
              <a:rPr lang="en-US"/>
              <a:t>Within 2 Months of Referral - </a:t>
            </a:r>
            <a:r>
              <a:rPr lang="en-US" baseline="0"/>
              <a:t>Removals Only</a:t>
            </a:r>
            <a:endParaRPr lang="en-US"/>
          </a:p>
        </c:rich>
      </c:tx>
      <c:layout/>
      <c:overlay val="0"/>
    </c:title>
    <c:autoTitleDeleted val="0"/>
    <c:plotArea>
      <c:layout>
        <c:manualLayout>
          <c:layoutTarget val="inner"/>
          <c:xMode val="edge"/>
          <c:yMode val="edge"/>
          <c:x val="0.13055197991555403"/>
          <c:y val="0.18589202218696185"/>
          <c:w val="0.73712948900675246"/>
          <c:h val="0.69009967496460223"/>
        </c:manualLayout>
      </c:layout>
      <c:lineChart>
        <c:grouping val="standard"/>
        <c:varyColors val="0"/>
        <c:ser>
          <c:idx val="0"/>
          <c:order val="0"/>
          <c:tx>
            <c:strRef>
              <c:f>Sheet2!$M$3</c:f>
              <c:strCache>
                <c:ptCount val="1"/>
                <c:pt idx="0">
                  <c:v>Mothers</c:v>
                </c:pt>
              </c:strCache>
            </c:strRef>
          </c:tx>
          <c:marker>
            <c:symbol val="none"/>
          </c:marker>
          <c:cat>
            <c:numRef>
              <c:f>Sheet2!$L$4:$L$15</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Sheet2!$M$4:$M$15</c:f>
              <c:numCache>
                <c:formatCode>0.0%</c:formatCode>
                <c:ptCount val="12"/>
                <c:pt idx="0">
                  <c:v>0.55809935205183581</c:v>
                </c:pt>
                <c:pt idx="1">
                  <c:v>0.55654826759642628</c:v>
                </c:pt>
                <c:pt idx="2">
                  <c:v>0.57624132995706268</c:v>
                </c:pt>
                <c:pt idx="3">
                  <c:v>0.58407746100053792</c:v>
                </c:pt>
                <c:pt idx="4">
                  <c:v>0.60656614265853914</c:v>
                </c:pt>
                <c:pt idx="5">
                  <c:v>0.64344521849271696</c:v>
                </c:pt>
                <c:pt idx="6">
                  <c:v>0.68511787309170213</c:v>
                </c:pt>
                <c:pt idx="7">
                  <c:v>0.69348098620977849</c:v>
                </c:pt>
                <c:pt idx="8">
                  <c:v>0.7142358688066992</c:v>
                </c:pt>
                <c:pt idx="9">
                  <c:v>0.71345338983050843</c:v>
                </c:pt>
                <c:pt idx="10">
                  <c:v>0.75311874326197448</c:v>
                </c:pt>
                <c:pt idx="11">
                  <c:v>0.83468595624558928</c:v>
                </c:pt>
              </c:numCache>
            </c:numRef>
          </c:val>
          <c:smooth val="1"/>
        </c:ser>
        <c:ser>
          <c:idx val="1"/>
          <c:order val="1"/>
          <c:tx>
            <c:v>Fathers</c:v>
          </c:tx>
          <c:spPr>
            <a:ln>
              <a:prstDash val="dash"/>
            </a:ln>
          </c:spPr>
          <c:marker>
            <c:symbol val="none"/>
          </c:marker>
          <c:cat>
            <c:numRef>
              <c:f>Sheet2!$L$4:$L$15</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Sheet2!$N$4:$N$15</c:f>
              <c:numCache>
                <c:formatCode>0.0%</c:formatCode>
                <c:ptCount val="12"/>
                <c:pt idx="0">
                  <c:v>0.30680345572354212</c:v>
                </c:pt>
                <c:pt idx="1">
                  <c:v>0.30703857049466116</c:v>
                </c:pt>
                <c:pt idx="2">
                  <c:v>0.33711328856104811</c:v>
                </c:pt>
                <c:pt idx="3">
                  <c:v>0.3466379774072082</c:v>
                </c:pt>
                <c:pt idx="4">
                  <c:v>0.36605710619185111</c:v>
                </c:pt>
                <c:pt idx="5">
                  <c:v>0.39983111674055311</c:v>
                </c:pt>
                <c:pt idx="6">
                  <c:v>0.42050057119119327</c:v>
                </c:pt>
                <c:pt idx="7">
                  <c:v>0.42279565399080654</c:v>
                </c:pt>
                <c:pt idx="8">
                  <c:v>0.45359385903698535</c:v>
                </c:pt>
                <c:pt idx="9">
                  <c:v>0.45948093220338981</c:v>
                </c:pt>
                <c:pt idx="10">
                  <c:v>0.49961496996765747</c:v>
                </c:pt>
                <c:pt idx="11">
                  <c:v>0.56774876499647142</c:v>
                </c:pt>
              </c:numCache>
            </c:numRef>
          </c:val>
          <c:smooth val="1"/>
        </c:ser>
        <c:dLbls>
          <c:showLegendKey val="0"/>
          <c:showVal val="0"/>
          <c:showCatName val="0"/>
          <c:showSerName val="0"/>
          <c:showPercent val="0"/>
          <c:showBubbleSize val="0"/>
        </c:dLbls>
        <c:marker val="1"/>
        <c:smooth val="0"/>
        <c:axId val="32823168"/>
        <c:axId val="32829440"/>
      </c:lineChart>
      <c:catAx>
        <c:axId val="32823168"/>
        <c:scaling>
          <c:orientation val="minMax"/>
        </c:scaling>
        <c:delete val="0"/>
        <c:axPos val="b"/>
        <c:title>
          <c:tx>
            <c:rich>
              <a:bodyPr/>
              <a:lstStyle/>
              <a:p>
                <a:pPr>
                  <a:defRPr/>
                </a:pPr>
                <a:r>
                  <a:rPr lang="en-US" sz="1600" baseline="0"/>
                  <a:t>Birth Year</a:t>
                </a:r>
              </a:p>
            </c:rich>
          </c:tx>
          <c:layout/>
          <c:overlay val="0"/>
        </c:title>
        <c:numFmt formatCode="General" sourceLinked="1"/>
        <c:majorTickMark val="out"/>
        <c:minorTickMark val="none"/>
        <c:tickLblPos val="nextTo"/>
        <c:crossAx val="32829440"/>
        <c:crosses val="autoZero"/>
        <c:auto val="1"/>
        <c:lblAlgn val="ctr"/>
        <c:lblOffset val="100"/>
        <c:noMultiLvlLbl val="0"/>
      </c:catAx>
      <c:valAx>
        <c:axId val="32829440"/>
        <c:scaling>
          <c:orientation val="minMax"/>
          <c:max val="1"/>
        </c:scaling>
        <c:delete val="0"/>
        <c:axPos val="l"/>
        <c:majorGridlines/>
        <c:title>
          <c:tx>
            <c:rich>
              <a:bodyPr rot="-5400000" vert="horz"/>
              <a:lstStyle/>
              <a:p>
                <a:pPr>
                  <a:defRPr/>
                </a:pPr>
                <a:r>
                  <a:rPr lang="en-US" sz="1600" baseline="0" dirty="0"/>
                  <a:t>Percent of Infants with </a:t>
                </a:r>
                <a:r>
                  <a:rPr lang="en-US" sz="1600" u="sng" baseline="0" dirty="0"/>
                  <a:t>Reported</a:t>
                </a:r>
                <a:r>
                  <a:rPr lang="en-US" sz="1600" baseline="0" dirty="0"/>
                  <a:t> Parent Contact</a:t>
                </a:r>
              </a:p>
            </c:rich>
          </c:tx>
          <c:layout>
            <c:manualLayout>
              <c:xMode val="edge"/>
              <c:yMode val="edge"/>
              <c:x val="5.8807448772167578E-3"/>
              <c:y val="0.14936365319338341"/>
            </c:manualLayout>
          </c:layout>
          <c:overlay val="0"/>
        </c:title>
        <c:numFmt formatCode="0.0%" sourceLinked="1"/>
        <c:majorTickMark val="out"/>
        <c:minorTickMark val="none"/>
        <c:tickLblPos val="nextTo"/>
        <c:crossAx val="328231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50" baseline="0" dirty="0"/>
              <a:t>Reported Ratio of Children </a:t>
            </a:r>
            <a:r>
              <a:rPr lang="en-US" sz="1650" baseline="0" dirty="0" smtClean="0"/>
              <a:t>with </a:t>
            </a:r>
            <a:r>
              <a:rPr lang="en-US" sz="1650" b="1" baseline="0" dirty="0"/>
              <a:t>Paternal </a:t>
            </a:r>
            <a:r>
              <a:rPr lang="en-US" sz="1650" b="1" baseline="0" dirty="0" smtClean="0"/>
              <a:t>Agency Contact </a:t>
            </a:r>
            <a:endParaRPr lang="en-US" sz="1650" b="1" baseline="0" dirty="0"/>
          </a:p>
          <a:p>
            <a:pPr>
              <a:defRPr/>
            </a:pPr>
            <a:r>
              <a:rPr lang="en-US" sz="1650" b="1" baseline="0" dirty="0"/>
              <a:t>to Children with Maternal </a:t>
            </a:r>
            <a:r>
              <a:rPr lang="en-US" sz="1650" b="1" baseline="0" dirty="0" smtClean="0"/>
              <a:t>Agency Contact</a:t>
            </a:r>
            <a:endParaRPr lang="en-US" sz="1650" b="1" baseline="0" dirty="0"/>
          </a:p>
        </c:rich>
      </c:tx>
      <c:layout>
        <c:manualLayout>
          <c:xMode val="edge"/>
          <c:yMode val="edge"/>
          <c:x val="0.10051740133691747"/>
          <c:y val="8.6455331412103754E-3"/>
        </c:manualLayout>
      </c:layout>
      <c:overlay val="0"/>
    </c:title>
    <c:autoTitleDeleted val="0"/>
    <c:plotArea>
      <c:layout/>
      <c:lineChart>
        <c:grouping val="standard"/>
        <c:varyColors val="0"/>
        <c:ser>
          <c:idx val="0"/>
          <c:order val="0"/>
          <c:tx>
            <c:strRef>
              <c:f>Sheet2!$M$2</c:f>
              <c:strCache>
                <c:ptCount val="1"/>
                <c:pt idx="0">
                  <c:v>All Removals</c:v>
                </c:pt>
              </c:strCache>
            </c:strRef>
          </c:tx>
          <c:marker>
            <c:symbol val="none"/>
          </c:marker>
          <c:cat>
            <c:numRef>
              <c:f>Sheet2!$L$4:$L$15</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Sheet2!$O$4:$O$15</c:f>
              <c:numCache>
                <c:formatCode>0.00</c:formatCode>
                <c:ptCount val="12"/>
                <c:pt idx="0">
                  <c:v>0.54972910216718274</c:v>
                </c:pt>
                <c:pt idx="1">
                  <c:v>0.55168363351605321</c:v>
                </c:pt>
                <c:pt idx="2">
                  <c:v>0.58502101643102788</c:v>
                </c:pt>
                <c:pt idx="3">
                  <c:v>0.59347946214772518</c:v>
                </c:pt>
                <c:pt idx="4">
                  <c:v>0.60349083215796895</c:v>
                </c:pt>
                <c:pt idx="5">
                  <c:v>0.6213910761154855</c:v>
                </c:pt>
                <c:pt idx="6">
                  <c:v>0.61376383204486895</c:v>
                </c:pt>
                <c:pt idx="7">
                  <c:v>0.60967158782765896</c:v>
                </c:pt>
                <c:pt idx="8">
                  <c:v>0.63507572056668293</c:v>
                </c:pt>
                <c:pt idx="9">
                  <c:v>0.64402375649591681</c:v>
                </c:pt>
                <c:pt idx="10">
                  <c:v>0.66339468302658477</c:v>
                </c:pt>
                <c:pt idx="11">
                  <c:v>0.68019446205876133</c:v>
                </c:pt>
              </c:numCache>
            </c:numRef>
          </c:val>
          <c:smooth val="1"/>
        </c:ser>
        <c:ser>
          <c:idx val="1"/>
          <c:order val="1"/>
          <c:tx>
            <c:strRef>
              <c:f>Sheet2!$H$2</c:f>
              <c:strCache>
                <c:ptCount val="1"/>
                <c:pt idx="0">
                  <c:v>All Referrals</c:v>
                </c:pt>
              </c:strCache>
            </c:strRef>
          </c:tx>
          <c:spPr>
            <a:ln>
              <a:prstDash val="dash"/>
            </a:ln>
          </c:spPr>
          <c:marker>
            <c:symbol val="none"/>
          </c:marker>
          <c:cat>
            <c:numRef>
              <c:f>Sheet2!$L$4:$L$15</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Sheet2!$J$4:$J$15</c:f>
              <c:numCache>
                <c:formatCode>0.00</c:formatCode>
                <c:ptCount val="12"/>
                <c:pt idx="0">
                  <c:v>0.50573255746960877</c:v>
                </c:pt>
                <c:pt idx="1">
                  <c:v>0.51607566315557274</c:v>
                </c:pt>
                <c:pt idx="2">
                  <c:v>0.5324199458339971</c:v>
                </c:pt>
                <c:pt idx="3">
                  <c:v>0.53932357395254926</c:v>
                </c:pt>
                <c:pt idx="4">
                  <c:v>0.55028777680226315</c:v>
                </c:pt>
                <c:pt idx="5">
                  <c:v>0.56835901243734921</c:v>
                </c:pt>
                <c:pt idx="6">
                  <c:v>0.5686716683290689</c:v>
                </c:pt>
                <c:pt idx="7">
                  <c:v>0.57936540429887418</c:v>
                </c:pt>
                <c:pt idx="8">
                  <c:v>0.59315513164749734</c:v>
                </c:pt>
                <c:pt idx="9">
                  <c:v>0.60813967785564982</c:v>
                </c:pt>
                <c:pt idx="10">
                  <c:v>0.62404870624048714</c:v>
                </c:pt>
                <c:pt idx="11">
                  <c:v>0.63520626759701304</c:v>
                </c:pt>
              </c:numCache>
            </c:numRef>
          </c:val>
          <c:smooth val="1"/>
        </c:ser>
        <c:dLbls>
          <c:showLegendKey val="0"/>
          <c:showVal val="0"/>
          <c:showCatName val="0"/>
          <c:showSerName val="0"/>
          <c:showPercent val="0"/>
          <c:showBubbleSize val="0"/>
        </c:dLbls>
        <c:marker val="1"/>
        <c:smooth val="0"/>
        <c:axId val="32954624"/>
        <c:axId val="33530240"/>
      </c:lineChart>
      <c:catAx>
        <c:axId val="32954624"/>
        <c:scaling>
          <c:orientation val="minMax"/>
        </c:scaling>
        <c:delete val="0"/>
        <c:axPos val="b"/>
        <c:title>
          <c:tx>
            <c:rich>
              <a:bodyPr/>
              <a:lstStyle/>
              <a:p>
                <a:pPr>
                  <a:defRPr/>
                </a:pPr>
                <a:r>
                  <a:rPr lang="en-US" sz="1600" baseline="0"/>
                  <a:t>Birth Year</a:t>
                </a:r>
              </a:p>
            </c:rich>
          </c:tx>
          <c:layout/>
          <c:overlay val="0"/>
        </c:title>
        <c:numFmt formatCode="General" sourceLinked="1"/>
        <c:majorTickMark val="out"/>
        <c:minorTickMark val="none"/>
        <c:tickLblPos val="nextTo"/>
        <c:crossAx val="33530240"/>
        <c:crosses val="autoZero"/>
        <c:auto val="1"/>
        <c:lblAlgn val="ctr"/>
        <c:lblOffset val="100"/>
        <c:noMultiLvlLbl val="0"/>
      </c:catAx>
      <c:valAx>
        <c:axId val="33530240"/>
        <c:scaling>
          <c:orientation val="minMax"/>
          <c:max val="1"/>
        </c:scaling>
        <c:delete val="0"/>
        <c:axPos val="l"/>
        <c:majorGridlines/>
        <c:title>
          <c:tx>
            <c:rich>
              <a:bodyPr rot="-5400000" vert="horz"/>
              <a:lstStyle/>
              <a:p>
                <a:pPr>
                  <a:defRPr/>
                </a:pPr>
                <a:r>
                  <a:rPr lang="en-US" sz="1400" baseline="0" dirty="0"/>
                  <a:t>Ratio of Children with Paternal Contact to Children with Maternal Contact</a:t>
                </a:r>
              </a:p>
            </c:rich>
          </c:tx>
          <c:layout>
            <c:manualLayout>
              <c:xMode val="edge"/>
              <c:yMode val="edge"/>
              <c:x val="1.5105740181268883E-2"/>
              <c:y val="0.18822777916449204"/>
            </c:manualLayout>
          </c:layout>
          <c:overlay val="0"/>
        </c:title>
        <c:numFmt formatCode="0.0" sourceLinked="0"/>
        <c:majorTickMark val="out"/>
        <c:minorTickMark val="none"/>
        <c:tickLblPos val="nextTo"/>
        <c:crossAx val="32954624"/>
        <c:crosses val="autoZero"/>
        <c:crossBetween val="between"/>
      </c:valAx>
    </c:plotArea>
    <c:legend>
      <c:legendPos val="r"/>
      <c:layout/>
      <c:overlay val="0"/>
      <c:txPr>
        <a:bodyPr/>
        <a:lstStyle/>
        <a:p>
          <a:pPr>
            <a:defRPr sz="1400" baseline="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aseline="0"/>
              <a:t>Unknown Fathers</a:t>
            </a:r>
          </a:p>
          <a:p>
            <a:pPr>
              <a:defRPr/>
            </a:pPr>
            <a:r>
              <a:rPr lang="en-US" sz="2000" baseline="0"/>
              <a:t>Infants born 1999 to 2006</a:t>
            </a:r>
          </a:p>
        </c:rich>
      </c:tx>
      <c:layout/>
      <c:overlay val="0"/>
    </c:title>
    <c:autoTitleDeleted val="0"/>
    <c:plotArea>
      <c:layout>
        <c:manualLayout>
          <c:layoutTarget val="inner"/>
          <c:xMode val="edge"/>
          <c:yMode val="edge"/>
          <c:x val="9.4315930780858703E-2"/>
          <c:y val="0.21834479845310353"/>
          <c:w val="0.69882104099451747"/>
          <c:h val="0.58496542259446083"/>
        </c:manualLayout>
      </c:layout>
      <c:lineChart>
        <c:grouping val="standard"/>
        <c:varyColors val="0"/>
        <c:ser>
          <c:idx val="0"/>
          <c:order val="0"/>
          <c:tx>
            <c:strRef>
              <c:f>Sheet1!$F$11</c:f>
              <c:strCache>
                <c:ptCount val="1"/>
                <c:pt idx="0">
                  <c:v>Birth Certificate</c:v>
                </c:pt>
              </c:strCache>
            </c:strRef>
          </c:tx>
          <c:marker>
            <c:symbol val="circle"/>
            <c:size val="8"/>
          </c:marker>
          <c:cat>
            <c:strRef>
              <c:f>Sheet1!$E$12:$E$17</c:f>
              <c:strCache>
                <c:ptCount val="6"/>
                <c:pt idx="0">
                  <c:v>No CWS Involvement</c:v>
                </c:pt>
                <c:pt idx="1">
                  <c:v>Referral</c:v>
                </c:pt>
                <c:pt idx="2">
                  <c:v>Substantiated</c:v>
                </c:pt>
                <c:pt idx="3">
                  <c:v>Case Opened</c:v>
                </c:pt>
                <c:pt idx="4">
                  <c:v>Removal</c:v>
                </c:pt>
                <c:pt idx="5">
                  <c:v>Adoption</c:v>
                </c:pt>
              </c:strCache>
            </c:strRef>
          </c:cat>
          <c:val>
            <c:numRef>
              <c:f>Sheet1!$F$12:$F$17</c:f>
              <c:numCache>
                <c:formatCode>0.0</c:formatCode>
                <c:ptCount val="6"/>
                <c:pt idx="0">
                  <c:v>8.1999999999999993</c:v>
                </c:pt>
                <c:pt idx="1">
                  <c:v>23.900000000000006</c:v>
                </c:pt>
                <c:pt idx="2">
                  <c:v>25.900000000000006</c:v>
                </c:pt>
                <c:pt idx="3">
                  <c:v>27.900000000000006</c:v>
                </c:pt>
                <c:pt idx="4">
                  <c:v>38.4</c:v>
                </c:pt>
                <c:pt idx="5">
                  <c:v>57.4</c:v>
                </c:pt>
              </c:numCache>
            </c:numRef>
          </c:val>
          <c:smooth val="0"/>
        </c:ser>
        <c:ser>
          <c:idx val="1"/>
          <c:order val="1"/>
          <c:tx>
            <c:strRef>
              <c:f>Sheet1!$G$11</c:f>
              <c:strCache>
                <c:ptCount val="1"/>
                <c:pt idx="0">
                  <c:v>CWS Record</c:v>
                </c:pt>
              </c:strCache>
            </c:strRef>
          </c:tx>
          <c:marker>
            <c:symbol val="square"/>
            <c:size val="8"/>
          </c:marker>
          <c:cat>
            <c:strRef>
              <c:f>Sheet1!$E$12:$E$17</c:f>
              <c:strCache>
                <c:ptCount val="6"/>
                <c:pt idx="0">
                  <c:v>No CWS Involvement</c:v>
                </c:pt>
                <c:pt idx="1">
                  <c:v>Referral</c:v>
                </c:pt>
                <c:pt idx="2">
                  <c:v>Substantiated</c:v>
                </c:pt>
                <c:pt idx="3">
                  <c:v>Case Opened</c:v>
                </c:pt>
                <c:pt idx="4">
                  <c:v>Removal</c:v>
                </c:pt>
                <c:pt idx="5">
                  <c:v>Adoption</c:v>
                </c:pt>
              </c:strCache>
            </c:strRef>
          </c:cat>
          <c:val>
            <c:numRef>
              <c:f>Sheet1!$G$12:$G$17</c:f>
              <c:numCache>
                <c:formatCode>0.0</c:formatCode>
                <c:ptCount val="6"/>
                <c:pt idx="1">
                  <c:v>22.200000000000003</c:v>
                </c:pt>
                <c:pt idx="2">
                  <c:v>17.099999999999994</c:v>
                </c:pt>
                <c:pt idx="3">
                  <c:v>13.599999999999994</c:v>
                </c:pt>
                <c:pt idx="4">
                  <c:v>7.0999999999999943</c:v>
                </c:pt>
                <c:pt idx="5">
                  <c:v>6.7999999999999972</c:v>
                </c:pt>
              </c:numCache>
            </c:numRef>
          </c:val>
          <c:smooth val="0"/>
        </c:ser>
        <c:dLbls>
          <c:showLegendKey val="0"/>
          <c:showVal val="0"/>
          <c:showCatName val="0"/>
          <c:showSerName val="0"/>
          <c:showPercent val="0"/>
          <c:showBubbleSize val="0"/>
        </c:dLbls>
        <c:marker val="1"/>
        <c:smooth val="0"/>
        <c:axId val="33948416"/>
        <c:axId val="33960320"/>
      </c:lineChart>
      <c:catAx>
        <c:axId val="33948416"/>
        <c:scaling>
          <c:orientation val="minMax"/>
        </c:scaling>
        <c:delete val="0"/>
        <c:axPos val="b"/>
        <c:title>
          <c:tx>
            <c:rich>
              <a:bodyPr/>
              <a:lstStyle/>
              <a:p>
                <a:pPr>
                  <a:defRPr/>
                </a:pPr>
                <a:r>
                  <a:rPr lang="en-US" sz="1600" baseline="0" dirty="0"/>
                  <a:t>Most Intensive </a:t>
                </a:r>
                <a:r>
                  <a:rPr lang="en-US" sz="1600" baseline="0" dirty="0" smtClean="0"/>
                  <a:t>Child Welfare </a:t>
                </a:r>
                <a:r>
                  <a:rPr lang="en-US" sz="1600" baseline="0" dirty="0"/>
                  <a:t>Service Level</a:t>
                </a:r>
              </a:p>
            </c:rich>
          </c:tx>
          <c:layout/>
          <c:overlay val="0"/>
        </c:title>
        <c:majorTickMark val="out"/>
        <c:minorTickMark val="none"/>
        <c:tickLblPos val="nextTo"/>
        <c:txPr>
          <a:bodyPr/>
          <a:lstStyle/>
          <a:p>
            <a:pPr>
              <a:defRPr sz="1200" baseline="0"/>
            </a:pPr>
            <a:endParaRPr lang="en-US"/>
          </a:p>
        </c:txPr>
        <c:crossAx val="33960320"/>
        <c:crosses val="autoZero"/>
        <c:auto val="0"/>
        <c:lblAlgn val="ctr"/>
        <c:lblOffset val="100"/>
        <c:noMultiLvlLbl val="0"/>
      </c:catAx>
      <c:valAx>
        <c:axId val="33960320"/>
        <c:scaling>
          <c:orientation val="minMax"/>
        </c:scaling>
        <c:delete val="0"/>
        <c:axPos val="l"/>
        <c:majorGridlines/>
        <c:title>
          <c:tx>
            <c:rich>
              <a:bodyPr rot="-5400000" vert="horz"/>
              <a:lstStyle/>
              <a:p>
                <a:pPr>
                  <a:defRPr/>
                </a:pPr>
                <a:r>
                  <a:rPr lang="en-US" sz="1600"/>
                  <a:t>Percent</a:t>
                </a:r>
                <a:r>
                  <a:rPr lang="en-US" sz="1600" baseline="0"/>
                  <a:t> with Unknown Fathers</a:t>
                </a:r>
                <a:endParaRPr lang="en-US" sz="1600"/>
              </a:p>
            </c:rich>
          </c:tx>
          <c:layout/>
          <c:overlay val="0"/>
        </c:title>
        <c:numFmt formatCode="0.0" sourceLinked="1"/>
        <c:majorTickMark val="out"/>
        <c:minorTickMark val="none"/>
        <c:tickLblPos val="nextTo"/>
        <c:crossAx val="33948416"/>
        <c:crosses val="autoZero"/>
        <c:crossBetween val="between"/>
      </c:valAx>
    </c:plotArea>
    <c:legend>
      <c:legendPos val="r"/>
      <c:layout/>
      <c:overlay val="0"/>
      <c:txPr>
        <a:bodyPr/>
        <a:lstStyle/>
        <a:p>
          <a:pPr>
            <a:defRPr sz="1400" baseline="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36FCCA-9735-40DB-93E6-8A67F4A63D0D}" type="datetimeFigureOut">
              <a:rPr lang="en-US" smtClean="0"/>
              <a:t>1/16/2012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7E37B83-80E8-4255-81C2-842CA89BDC0C}" type="slidenum">
              <a:rPr lang="en-US" smtClean="0"/>
              <a:t>‹#›</a:t>
            </a:fld>
            <a:endParaRPr lang="en-US"/>
          </a:p>
        </p:txBody>
      </p:sp>
    </p:spTree>
    <p:extLst>
      <p:ext uri="{BB962C8B-B14F-4D97-AF65-F5344CB8AC3E}">
        <p14:creationId xmlns:p14="http://schemas.microsoft.com/office/powerpoint/2010/main" val="379492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basically a data mining exercise.  What can an existing automated</a:t>
            </a:r>
            <a:r>
              <a:rPr lang="en-US" baseline="0" dirty="0" smtClean="0"/>
              <a:t> case management system tell us about paternal participation in child welfare cases?  Scouring the system led to four possible indicators.  Each will be discussed briefly.</a:t>
            </a:r>
          </a:p>
          <a:p>
            <a:r>
              <a:rPr lang="en-US" baseline="0" dirty="0" smtClean="0"/>
              <a:t>Paternal identity:  Does the record identify at least one father?</a:t>
            </a:r>
          </a:p>
          <a:p>
            <a:r>
              <a:rPr lang="en-US" baseline="0" dirty="0" smtClean="0"/>
              <a:t>Contacts:  During the first two months following the initial referral, how many children had a father who was contacted in person at least once?  How does this compare to the number of children who had a mother who was contacted at least once?</a:t>
            </a:r>
          </a:p>
          <a:p>
            <a:r>
              <a:rPr lang="en-US" baseline="0" dirty="0" smtClean="0"/>
              <a:t>Known address:  Does the agency know where the father is?</a:t>
            </a:r>
          </a:p>
          <a:p>
            <a:endParaRPr lang="en-US" baseline="0" dirty="0" smtClean="0"/>
          </a:p>
          <a:p>
            <a:r>
              <a:rPr lang="en-US" baseline="0" dirty="0" smtClean="0"/>
              <a:t>Note that each measure has the potential of comparison with maternal rates and the potential to change over time.</a:t>
            </a:r>
          </a:p>
          <a:p>
            <a:r>
              <a:rPr lang="en-US" baseline="0" dirty="0" smtClean="0"/>
              <a:t>Case Plan Participation:  Is there evidence of the father being involved in the development of the case plan?  How does this compare to the evidence of the mother’s involvement?</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3</a:t>
            </a:fld>
            <a:endParaRPr lang="en-US"/>
          </a:p>
        </p:txBody>
      </p:sp>
    </p:spTree>
    <p:extLst>
      <p:ext uri="{BB962C8B-B14F-4D97-AF65-F5344CB8AC3E}">
        <p14:creationId xmlns:p14="http://schemas.microsoft.com/office/powerpoint/2010/main" val="3107645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12</a:t>
            </a:fld>
            <a:endParaRPr lang="en-US"/>
          </a:p>
        </p:txBody>
      </p:sp>
    </p:spTree>
    <p:extLst>
      <p:ext uri="{BB962C8B-B14F-4D97-AF65-F5344CB8AC3E}">
        <p14:creationId xmlns:p14="http://schemas.microsoft.com/office/powerpoint/2010/main" val="1512649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Again</a:t>
            </a:r>
            <a:r>
              <a:rPr lang="en-US" baseline="0" smtClean="0"/>
              <a:t>, this </a:t>
            </a:r>
            <a:r>
              <a:rPr lang="en-US" baseline="0" dirty="0" smtClean="0"/>
              <a:t>is the most important finding – social workers are at least identifying fathers, in spite of the fact that the infant comes to CWS without an identified father.</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13</a:t>
            </a:fld>
            <a:endParaRPr lang="en-US"/>
          </a:p>
        </p:txBody>
      </p:sp>
    </p:spTree>
    <p:extLst>
      <p:ext uri="{BB962C8B-B14F-4D97-AF65-F5344CB8AC3E}">
        <p14:creationId xmlns:p14="http://schemas.microsoft.com/office/powerpoint/2010/main" val="375365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always,</a:t>
            </a:r>
            <a:r>
              <a:rPr lang="en-US" baseline="0" dirty="0" smtClean="0"/>
              <a:t> this work would not be possible without the support of the Stuart Foundation and the California Department of Social Services.  </a:t>
            </a:r>
          </a:p>
          <a:p>
            <a:r>
              <a:rPr lang="en-US" baseline="0" dirty="0" smtClean="0"/>
              <a:t>Child welfare data from the 2007 to 2010 cohorts was considered because of the recent emphasis on fathers.  This allowed more look at trends over time.</a:t>
            </a:r>
          </a:p>
          <a:p>
            <a:r>
              <a:rPr lang="en-US" baseline="0" dirty="0" smtClean="0"/>
              <a:t>(Thus, 5.49% of the birth records were matched with CWS records of infant referrals.)</a:t>
            </a:r>
          </a:p>
          <a:p>
            <a:endParaRPr lang="en-US" baseline="0" dirty="0" smtClean="0"/>
          </a:p>
          <a:p>
            <a:r>
              <a:rPr lang="en-US" baseline="0" dirty="0" smtClean="0"/>
              <a:t>Note that these are children referred to CWS in California.  Even though all are infants, some may have been born in other states/countries and some infants born in California may have been referred to CWS in other states/countries.</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4</a:t>
            </a:fld>
            <a:endParaRPr lang="en-US"/>
          </a:p>
        </p:txBody>
      </p:sp>
    </p:spTree>
    <p:extLst>
      <p:ext uri="{BB962C8B-B14F-4D97-AF65-F5344CB8AC3E}">
        <p14:creationId xmlns:p14="http://schemas.microsoft.com/office/powerpoint/2010/main" val="220804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funding</a:t>
            </a:r>
            <a:r>
              <a:rPr lang="en-US" baseline="0" dirty="0" smtClean="0"/>
              <a:t> from CDSS and Stuart Foundation.</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5</a:t>
            </a:fld>
            <a:endParaRPr lang="en-US"/>
          </a:p>
        </p:txBody>
      </p:sp>
    </p:spTree>
    <p:extLst>
      <p:ext uri="{BB962C8B-B14F-4D97-AF65-F5344CB8AC3E}">
        <p14:creationId xmlns:p14="http://schemas.microsoft.com/office/powerpoint/2010/main" val="612455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data are based on all 4,317,321 children born in California between 1999 and 2006.  Each group excludes those before and after.  </a:t>
            </a:r>
          </a:p>
          <a:p>
            <a:r>
              <a:rPr lang="en-US" baseline="0" dirty="0" smtClean="0"/>
              <a:t>This is the problem that we are dealing with as infants enter the child welfare system.  </a:t>
            </a:r>
          </a:p>
          <a:p>
            <a:endParaRPr lang="en-US" baseline="0" dirty="0" smtClean="0"/>
          </a:p>
          <a:p>
            <a:r>
              <a:rPr lang="en-US" baseline="0" dirty="0" smtClean="0"/>
              <a:t>About 17% of infants with no paternity identified are referred to CWS as infants.</a:t>
            </a:r>
          </a:p>
          <a:p>
            <a:endParaRPr lang="en-US" baseline="0" dirty="0" smtClean="0"/>
          </a:p>
          <a:p>
            <a:r>
              <a:rPr lang="en-US" baseline="0" dirty="0" smtClean="0"/>
              <a:t>About 4% of infants with paternity identified are referred to CWS as infants.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Indeed, when doing a logistic regression (not shown) while any variable one can think of is significant, paternity, </a:t>
            </a:r>
            <a:r>
              <a:rPr lang="en-US" baseline="0" dirty="0" err="1" smtClean="0"/>
              <a:t>Medi</a:t>
            </a:r>
            <a:r>
              <a:rPr lang="en-US" baseline="0" dirty="0" smtClean="0"/>
              <a:t>-Cal (Medicaid) funding, 3+ children are linked with high odds ratios while being Hispanic and Asian (both foreign born and US born mothers) are linked with low odds ratios.  Black slightly above white (1.098).  (Similar findings for removals, referrals of neonates and removals of neonates – although paternity is even more pronounced.)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Neonates:  rates much higher – Referral 36.4%, Sub 41.4%, Case 35.1%, Removal 49.1%  Adoption 66.6%</a:t>
            </a:r>
          </a:p>
          <a:p>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6</a:t>
            </a:fld>
            <a:endParaRPr lang="en-US"/>
          </a:p>
        </p:txBody>
      </p:sp>
    </p:spTree>
    <p:extLst>
      <p:ext uri="{BB962C8B-B14F-4D97-AF65-F5344CB8AC3E}">
        <p14:creationId xmlns:p14="http://schemas.microsoft.com/office/powerpoint/2010/main" val="1211735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a:t>
            </a:r>
            <a:r>
              <a:rPr lang="en-US" baseline="0" dirty="0" smtClean="0"/>
              <a:t> welfare record data are added.  As the level of involvement with the child welfare system increases, as the stakes become higher, the proportion of children whose fathers are not identified in the child welfare record decreases.</a:t>
            </a:r>
          </a:p>
          <a:p>
            <a:endParaRPr lang="en-US" baseline="0" dirty="0" smtClean="0"/>
          </a:p>
          <a:p>
            <a:r>
              <a:rPr lang="en-US" baseline="0" dirty="0" smtClean="0"/>
              <a:t>This is the most important finding – social workers (with mothers’ help) are at least identifying fathers, in spite of the fact that the infant comes to CWS without an identified father.  (Does this </a:t>
            </a:r>
            <a:r>
              <a:rPr lang="en-US" baseline="0" dirty="0" err="1" smtClean="0"/>
              <a:t>alwo</a:t>
            </a:r>
            <a:r>
              <a:rPr lang="en-US" baseline="0" dirty="0" smtClean="0"/>
              <a:t> suggest that social workers are engaging mothers?)</a:t>
            </a:r>
          </a:p>
          <a:p>
            <a:endParaRPr lang="en-US" baseline="0" dirty="0" smtClean="0"/>
          </a:p>
          <a:p>
            <a:r>
              <a:rPr lang="en-US" baseline="0" dirty="0" smtClean="0"/>
              <a:t>We could just stop here.  (Not having a father named on the birth certificate is associated with increasing level of CWS</a:t>
            </a:r>
            <a:r>
              <a:rPr lang="en-US" dirty="0" smtClean="0"/>
              <a:t> involvement, in spite of CWS success at identifying fathers.)</a:t>
            </a:r>
            <a:endParaRPr lang="en-US" baseline="0" dirty="0" smtClean="0"/>
          </a:p>
          <a:p>
            <a:endParaRPr lang="en-US" baseline="0" dirty="0" smtClean="0"/>
          </a:p>
          <a:p>
            <a:r>
              <a:rPr lang="en-US" baseline="0" dirty="0" smtClean="0"/>
              <a:t>Note, removals include both infants who reunify (the majority) and those who remain in care or exit in other ways.  Of those who reunify, 63.8% had paternity established and 93.7 had fathers identified in CWS record (unknown = 36.2 birth cert., 6.3</a:t>
            </a:r>
            <a:r>
              <a:rPr lang="en-US" dirty="0" smtClean="0"/>
              <a:t> CWS)</a:t>
            </a:r>
            <a:r>
              <a:rPr lang="en-US" baseline="0" dirty="0" smtClean="0"/>
              <a:t>.  (of all removals: 52% reunification, 36.5% adoption, 4.9% guardianship, 1.0% other exit, 0.3 death, 5.3% in care) or of the non adoption removals, (82 % have reunified).</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7E37B83-80E8-4255-81C2-842CA89BDC0C}" type="slidenum">
              <a:rPr lang="en-US" smtClean="0"/>
              <a:t>7</a:t>
            </a:fld>
            <a:endParaRPr lang="en-US"/>
          </a:p>
        </p:txBody>
      </p:sp>
    </p:spTree>
    <p:extLst>
      <p:ext uri="{BB962C8B-B14F-4D97-AF65-F5344CB8AC3E}">
        <p14:creationId xmlns:p14="http://schemas.microsoft.com/office/powerpoint/2010/main" val="3753651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Parental Contacts:  </a:t>
            </a:r>
          </a:p>
          <a:p>
            <a:endParaRPr lang="en-US" dirty="0" smtClean="0"/>
          </a:p>
          <a:p>
            <a:r>
              <a:rPr lang="en-US" dirty="0" smtClean="0"/>
              <a:t>Here</a:t>
            </a:r>
            <a:r>
              <a:rPr lang="en-US" baseline="0" dirty="0" smtClean="0"/>
              <a:t> we are following data through the 2010 cohort because it wasn’t constant.</a:t>
            </a:r>
            <a:endParaRPr lang="en-US" dirty="0" smtClean="0"/>
          </a:p>
          <a:p>
            <a:endParaRPr lang="en-US" dirty="0" smtClean="0"/>
          </a:p>
          <a:p>
            <a:r>
              <a:rPr lang="en-US" dirty="0" smtClean="0"/>
              <a:t>These are the</a:t>
            </a:r>
            <a:r>
              <a:rPr lang="en-US" baseline="0" dirty="0" smtClean="0"/>
              <a:t> proportion of referred children, by year of birth, who were removed as infants and looks at contacts within two months of the referral, even if the removal was more than 2 months after referral. </a:t>
            </a:r>
          </a:p>
          <a:p>
            <a:endParaRPr lang="en-US" dirty="0" smtClean="0"/>
          </a:p>
          <a:p>
            <a:r>
              <a:rPr lang="en-US" dirty="0" smtClean="0"/>
              <a:t>This table should</a:t>
            </a:r>
            <a:r>
              <a:rPr lang="en-US" baseline="0" dirty="0" smtClean="0"/>
              <a:t> be considered as a measure of social worker utilization of an automated case management system.  Over time, social workers became more familiar with the case management functionality of the system and began utilizing these functions.  So, we probably are not looking at the actual proportion of children whose parents were contacted by social workers.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8</a:t>
            </a:fld>
            <a:endParaRPr lang="en-US"/>
          </a:p>
        </p:txBody>
      </p:sp>
    </p:spTree>
    <p:extLst>
      <p:ext uri="{BB962C8B-B14F-4D97-AF65-F5344CB8AC3E}">
        <p14:creationId xmlns:p14="http://schemas.microsoft.com/office/powerpoint/2010/main" val="2730994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past decade, the ratio of children with reported paternal</a:t>
            </a:r>
            <a:r>
              <a:rPr lang="en-US" baseline="0" dirty="0" smtClean="0"/>
              <a:t> contacts to children with reported maternal contacts has increased.  There are at least 2 ways to interpret this:</a:t>
            </a:r>
            <a:endParaRPr lang="en-US" dirty="0" smtClean="0"/>
          </a:p>
          <a:p>
            <a:endParaRPr lang="en-US" dirty="0" smtClean="0"/>
          </a:p>
          <a:p>
            <a:r>
              <a:rPr lang="en-US" dirty="0" smtClean="0"/>
              <a:t>*If we make the assumption that social workers are as likely to report paternal contacts as maternal</a:t>
            </a:r>
            <a:r>
              <a:rPr lang="en-US" baseline="0" dirty="0" smtClean="0"/>
              <a:t> contacts that occur, then this chart suggests that social workers have become more aggressive about contacting fathers.</a:t>
            </a:r>
          </a:p>
          <a:p>
            <a:endParaRPr lang="en-US" baseline="0" dirty="0" smtClean="0"/>
          </a:p>
          <a:p>
            <a:r>
              <a:rPr lang="en-US" baseline="0" dirty="0" smtClean="0"/>
              <a:t>*On the other hand, if we assume that social worker contact behavior hasn’t changed, then the chart suggests that social workers have become more aware of the need to document contacts with fathers.</a:t>
            </a:r>
          </a:p>
          <a:p>
            <a:endParaRPr lang="en-US" baseline="0" dirty="0" smtClean="0"/>
          </a:p>
          <a:p>
            <a:r>
              <a:rPr lang="en-US" baseline="0" dirty="0" smtClean="0"/>
              <a:t>In either case, the chart suggests an increasing awareness of fathers.</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9</a:t>
            </a:fld>
            <a:endParaRPr lang="en-US"/>
          </a:p>
        </p:txBody>
      </p:sp>
    </p:spTree>
    <p:extLst>
      <p:ext uri="{BB962C8B-B14F-4D97-AF65-F5344CB8AC3E}">
        <p14:creationId xmlns:p14="http://schemas.microsoft.com/office/powerpoint/2010/main" val="323717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what does this</a:t>
            </a:r>
            <a:r>
              <a:rPr lang="en-US" baseline="0" dirty="0" smtClean="0"/>
              <a:t> indicate?  Could more efforts be made to locate fathers?  Are these fathers that are elusive?  Or does the fact that a father can be found increase the possibility of reunification?</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10</a:t>
            </a:fld>
            <a:endParaRPr lang="en-US"/>
          </a:p>
        </p:txBody>
      </p:sp>
    </p:spTree>
    <p:extLst>
      <p:ext uri="{BB962C8B-B14F-4D97-AF65-F5344CB8AC3E}">
        <p14:creationId xmlns:p14="http://schemas.microsoft.com/office/powerpoint/2010/main" val="3875011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.58 ratio is like the</a:t>
            </a:r>
            <a:r>
              <a:rPr lang="en-US" baseline="0" dirty="0" smtClean="0"/>
              <a:t> </a:t>
            </a:r>
            <a:r>
              <a:rPr lang="en-US" baseline="0" dirty="0" err="1" smtClean="0"/>
              <a:t>father:mother</a:t>
            </a:r>
            <a:r>
              <a:rPr lang="en-US" baseline="0" dirty="0" smtClean="0"/>
              <a:t> contact ratio – except that has been improving while case plan doesn’t have a trend, at least not yet.</a:t>
            </a:r>
            <a:endParaRPr lang="en-US" dirty="0"/>
          </a:p>
        </p:txBody>
      </p:sp>
      <p:sp>
        <p:nvSpPr>
          <p:cNvPr id="4" name="Slide Number Placeholder 3"/>
          <p:cNvSpPr>
            <a:spLocks noGrp="1"/>
          </p:cNvSpPr>
          <p:nvPr>
            <p:ph type="sldNum" sz="quarter" idx="10"/>
          </p:nvPr>
        </p:nvSpPr>
        <p:spPr/>
        <p:txBody>
          <a:bodyPr/>
          <a:lstStyle/>
          <a:p>
            <a:fld id="{C7E37B83-80E8-4255-81C2-842CA89BDC0C}" type="slidenum">
              <a:rPr lang="en-US" smtClean="0"/>
              <a:t>11</a:t>
            </a:fld>
            <a:endParaRPr lang="en-US"/>
          </a:p>
        </p:txBody>
      </p:sp>
    </p:spTree>
    <p:extLst>
      <p:ext uri="{BB962C8B-B14F-4D97-AF65-F5344CB8AC3E}">
        <p14:creationId xmlns:p14="http://schemas.microsoft.com/office/powerpoint/2010/main" val="154878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2457D10-0D37-4B6F-BBD6-26F5A1F8748C}" type="datetimeFigureOut">
              <a:rPr lang="en-US" smtClean="0">
                <a:solidFill>
                  <a:srgbClr val="EEECE1"/>
                </a:solidFill>
              </a:rPr>
              <a:pPr/>
              <a:t>1/16/2012</a:t>
            </a:fld>
            <a:endParaRPr lang="en-US">
              <a:solidFill>
                <a:srgbClr val="EEECE1"/>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137DE-5778-4973-8EC8-21DEEF19827C}"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EEECE1"/>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70869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5" name="Footer Placeholder 4"/>
          <p:cNvSpPr>
            <a:spLocks noGrp="1"/>
          </p:cNvSpPr>
          <p:nvPr>
            <p:ph type="ftr" sz="quarter" idx="11"/>
          </p:nvPr>
        </p:nvSpPr>
        <p:spPr/>
        <p:txBody>
          <a:bodyPr/>
          <a:lstStyle/>
          <a:p>
            <a:endParaRPr lang="en-US">
              <a:solidFill>
                <a:srgbClr val="1F497D"/>
              </a:solidFill>
            </a:endParaRPr>
          </a:p>
        </p:txBody>
      </p:sp>
      <p:sp>
        <p:nvSpPr>
          <p:cNvPr id="6" name="Slide Number Placeholder 5"/>
          <p:cNvSpPr>
            <a:spLocks noGrp="1"/>
          </p:cNvSpPr>
          <p:nvPr>
            <p:ph type="sldNum" sz="quarter" idx="12"/>
          </p:nvPr>
        </p:nvSpPr>
        <p:spPr/>
        <p:txBody>
          <a:bodyPr/>
          <a:lstStyle/>
          <a:p>
            <a:fld id="{773137DE-5778-4973-8EC8-21DEEF19827C}"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255662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5" name="Footer Placeholder 4"/>
          <p:cNvSpPr>
            <a:spLocks noGrp="1"/>
          </p:cNvSpPr>
          <p:nvPr>
            <p:ph type="ftr" sz="quarter" idx="11"/>
          </p:nvPr>
        </p:nvSpPr>
        <p:spPr/>
        <p:txBody>
          <a:bodyPr/>
          <a:lstStyle/>
          <a:p>
            <a:endParaRPr lang="en-US">
              <a:solidFill>
                <a:srgbClr val="1F497D"/>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137DE-5778-4973-8EC8-21DEEF19827C}" type="slidenum">
              <a:rPr lang="en-US" smtClean="0">
                <a:solidFill>
                  <a:srgbClr val="EEECE1"/>
                </a:solidFill>
              </a:rPr>
              <a:pPr/>
              <a:t>‹#›</a:t>
            </a:fld>
            <a:endParaRPr lang="en-US">
              <a:solidFill>
                <a:srgbClr val="EEECE1"/>
              </a:solidFill>
            </a:endParaRPr>
          </a:p>
        </p:txBody>
      </p:sp>
    </p:spTree>
    <p:extLst>
      <p:ext uri="{BB962C8B-B14F-4D97-AF65-F5344CB8AC3E}">
        <p14:creationId xmlns:p14="http://schemas.microsoft.com/office/powerpoint/2010/main" val="376494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5" name="Footer Placeholder 4"/>
          <p:cNvSpPr>
            <a:spLocks noGrp="1"/>
          </p:cNvSpPr>
          <p:nvPr>
            <p:ph type="ftr" sz="quarter" idx="11"/>
          </p:nvPr>
        </p:nvSpPr>
        <p:spPr/>
        <p:txBody>
          <a:bodyPr/>
          <a:lstStyle/>
          <a:p>
            <a:endParaRPr lang="en-US">
              <a:solidFill>
                <a:srgbClr val="1F497D"/>
              </a:solidFill>
            </a:endParaRPr>
          </a:p>
        </p:txBody>
      </p:sp>
      <p:sp>
        <p:nvSpPr>
          <p:cNvPr id="6" name="Slide Number Placeholder 5"/>
          <p:cNvSpPr>
            <a:spLocks noGrp="1"/>
          </p:cNvSpPr>
          <p:nvPr>
            <p:ph type="sldNum" sz="quarter" idx="12"/>
          </p:nvPr>
        </p:nvSpPr>
        <p:spPr/>
        <p:txBody>
          <a:bodyPr/>
          <a:lstStyle/>
          <a:p>
            <a:fld id="{773137DE-5778-4973-8EC8-21DEEF19827C}" type="slidenum">
              <a:rPr lang="en-US" smtClean="0">
                <a:solidFill>
                  <a:srgbClr val="1F497D"/>
                </a:solidFill>
              </a:rPr>
              <a:pPr/>
              <a:t>‹#›</a:t>
            </a:fld>
            <a:endParaRPr lang="en-US">
              <a:solidFill>
                <a:srgbClr val="1F497D"/>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7594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2457D10-0D37-4B6F-BBD6-26F5A1F8748C}" type="datetimeFigureOut">
              <a:rPr lang="en-US" smtClean="0"/>
              <a:pPr/>
              <a:t>1/16/2012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137DE-5778-4973-8EC8-21DEEF19827C}" type="slidenum">
              <a:rPr lang="en-US" smtClean="0">
                <a:solidFill>
                  <a:srgbClr val="EEECE1"/>
                </a:solidFill>
              </a:rPr>
              <a:pPr/>
              <a:t>‹#›</a:t>
            </a:fld>
            <a:endParaRPr lang="en-US">
              <a:solidFill>
                <a:srgbClr val="EEECE1"/>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57392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6" name="Footer Placeholder 5"/>
          <p:cNvSpPr>
            <a:spLocks noGrp="1"/>
          </p:cNvSpPr>
          <p:nvPr>
            <p:ph type="ftr" sz="quarter" idx="11"/>
          </p:nvPr>
        </p:nvSpPr>
        <p:spPr/>
        <p:txBody>
          <a:bodyPr/>
          <a:lstStyle/>
          <a:p>
            <a:endParaRPr lang="en-US">
              <a:solidFill>
                <a:srgbClr val="1F497D"/>
              </a:solidFill>
            </a:endParaRPr>
          </a:p>
        </p:txBody>
      </p:sp>
      <p:sp>
        <p:nvSpPr>
          <p:cNvPr id="7" name="Slide Number Placeholder 6"/>
          <p:cNvSpPr>
            <a:spLocks noGrp="1"/>
          </p:cNvSpPr>
          <p:nvPr>
            <p:ph type="sldNum" sz="quarter" idx="12"/>
          </p:nvPr>
        </p:nvSpPr>
        <p:spPr/>
        <p:txBody>
          <a:bodyPr/>
          <a:lstStyle/>
          <a:p>
            <a:fld id="{773137DE-5778-4973-8EC8-21DEEF19827C}" type="slidenum">
              <a:rPr lang="en-US" smtClean="0">
                <a:solidFill>
                  <a:srgbClr val="1F497D"/>
                </a:solidFill>
              </a:rPr>
              <a:pPr/>
              <a:t>‹#›</a:t>
            </a:fld>
            <a:endParaRPr lang="en-US">
              <a:solidFill>
                <a:srgbClr val="1F497D"/>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5838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8" name="Footer Placeholder 7"/>
          <p:cNvSpPr>
            <a:spLocks noGrp="1"/>
          </p:cNvSpPr>
          <p:nvPr>
            <p:ph type="ftr" sz="quarter" idx="11"/>
          </p:nvPr>
        </p:nvSpPr>
        <p:spPr/>
        <p:txBody>
          <a:bodyPr/>
          <a:lstStyle/>
          <a:p>
            <a:endParaRPr lang="en-US">
              <a:solidFill>
                <a:srgbClr val="1F497D"/>
              </a:solidFill>
            </a:endParaRPr>
          </a:p>
        </p:txBody>
      </p:sp>
      <p:sp>
        <p:nvSpPr>
          <p:cNvPr id="9" name="Slide Number Placeholder 8"/>
          <p:cNvSpPr>
            <a:spLocks noGrp="1"/>
          </p:cNvSpPr>
          <p:nvPr>
            <p:ph type="sldNum" sz="quarter" idx="12"/>
          </p:nvPr>
        </p:nvSpPr>
        <p:spPr/>
        <p:txBody>
          <a:bodyPr/>
          <a:lstStyle/>
          <a:p>
            <a:fld id="{773137DE-5778-4973-8EC8-21DEEF19827C}" type="slidenum">
              <a:rPr lang="en-US" smtClean="0">
                <a:solidFill>
                  <a:srgbClr val="1F497D"/>
                </a:solidFill>
              </a:rPr>
              <a:pPr/>
              <a:t>‹#›</a:t>
            </a:fld>
            <a:endParaRPr lang="en-US">
              <a:solidFill>
                <a:srgbClr val="1F497D"/>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738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4" name="Footer Placeholder 3"/>
          <p:cNvSpPr>
            <a:spLocks noGrp="1"/>
          </p:cNvSpPr>
          <p:nvPr>
            <p:ph type="ftr" sz="quarter" idx="11"/>
          </p:nvPr>
        </p:nvSpPr>
        <p:spPr/>
        <p:txBody>
          <a:bodyPr/>
          <a:lstStyle/>
          <a:p>
            <a:endParaRPr lang="en-US">
              <a:solidFill>
                <a:srgbClr val="1F497D"/>
              </a:solidFill>
            </a:endParaRPr>
          </a:p>
        </p:txBody>
      </p:sp>
      <p:sp>
        <p:nvSpPr>
          <p:cNvPr id="5" name="Slide Number Placeholder 4"/>
          <p:cNvSpPr>
            <a:spLocks noGrp="1"/>
          </p:cNvSpPr>
          <p:nvPr>
            <p:ph type="sldNum" sz="quarter" idx="12"/>
          </p:nvPr>
        </p:nvSpPr>
        <p:spPr/>
        <p:txBody>
          <a:bodyPr/>
          <a:lstStyle/>
          <a:p>
            <a:fld id="{773137DE-5778-4973-8EC8-21DEEF19827C}" type="slidenum">
              <a:rPr lang="en-US" smtClean="0">
                <a:solidFill>
                  <a:srgbClr val="1F497D"/>
                </a:solidFill>
              </a:rPr>
              <a:pPr/>
              <a:t>‹#›</a:t>
            </a:fld>
            <a:endParaRPr lang="en-US">
              <a:solidFill>
                <a:srgbClr val="1F497D"/>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2643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3" name="Footer Placeholder 2"/>
          <p:cNvSpPr>
            <a:spLocks noGrp="1"/>
          </p:cNvSpPr>
          <p:nvPr>
            <p:ph type="ftr" sz="quarter" idx="11"/>
          </p:nvPr>
        </p:nvSpPr>
        <p:spPr/>
        <p:txBody>
          <a:bodyPr/>
          <a:lstStyle/>
          <a:p>
            <a:endParaRPr lang="en-US">
              <a:solidFill>
                <a:srgbClr val="1F497D"/>
              </a:solidFill>
            </a:endParaRPr>
          </a:p>
        </p:txBody>
      </p:sp>
      <p:sp>
        <p:nvSpPr>
          <p:cNvPr id="4" name="Slide Number Placeholder 3"/>
          <p:cNvSpPr>
            <a:spLocks noGrp="1"/>
          </p:cNvSpPr>
          <p:nvPr>
            <p:ph type="sldNum" sz="quarter" idx="12"/>
          </p:nvPr>
        </p:nvSpPr>
        <p:spPr/>
        <p:txBody>
          <a:bodyPr/>
          <a:lstStyle/>
          <a:p>
            <a:fld id="{773137DE-5778-4973-8EC8-21DEEF19827C}"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196894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6" name="Footer Placeholder 5"/>
          <p:cNvSpPr>
            <a:spLocks noGrp="1"/>
          </p:cNvSpPr>
          <p:nvPr>
            <p:ph type="ftr" sz="quarter" idx="11"/>
          </p:nvPr>
        </p:nvSpPr>
        <p:spPr/>
        <p:txBody>
          <a:bodyPr/>
          <a:lstStyle/>
          <a:p>
            <a:endParaRPr lang="en-US">
              <a:solidFill>
                <a:srgbClr val="1F497D"/>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137DE-5778-4973-8EC8-21DEEF19827C}"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29723451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solidFill>
                  <a:srgbClr val="EEECE1"/>
                </a:solidFill>
              </a:rPr>
              <a:pPr/>
              <a:t>1/16/2012</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773137DE-5778-4973-8EC8-21DEEF19827C}" type="slidenum">
              <a:rPr lang="en-US" smtClean="0">
                <a:solidFill>
                  <a:srgbClr val="EEECE1"/>
                </a:solidFill>
              </a:rPr>
              <a:pPr/>
              <a:t>‹#›</a:t>
            </a:fld>
            <a:endParaRPr lang="en-US">
              <a:solidFill>
                <a:srgbClr val="EEECE1"/>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078024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2457D10-0D37-4B6F-BBD6-26F5A1F8748C}" type="datetimeFigureOut">
              <a:rPr lang="en-US" smtClean="0">
                <a:solidFill>
                  <a:srgbClr val="1F497D"/>
                </a:solidFill>
              </a:rPr>
              <a:pPr/>
              <a:t>1/16/2012</a:t>
            </a:fld>
            <a:endParaRPr lang="en-US">
              <a:solidFill>
                <a:srgbClr val="1F497D"/>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1F497D"/>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137DE-5778-4973-8EC8-21DEEF19827C}"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4154025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image" Target="../media/image8.png"/><Relationship Id="rId4" Type="http://schemas.openxmlformats.org/officeDocument/2006/relationships/image" Target="../media/image1.pd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97931"/>
            <a:ext cx="9144000" cy="680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72185" y="1143000"/>
            <a:ext cx="6324600" cy="1828800"/>
          </a:xfrm>
        </p:spPr>
        <p:txBody>
          <a:bodyPr/>
          <a:lstStyle/>
          <a:p>
            <a:r>
              <a:rPr lang="en-US" sz="3600" dirty="0" smtClean="0"/>
              <a:t>Paternity Establishment Among Children reported to Child protective Services</a:t>
            </a:r>
            <a:endParaRPr lang="en-US" sz="36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8714" y="6238890"/>
            <a:ext cx="2624904" cy="52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ucbseal_75x75"/>
          <p:cNvPicPr>
            <a:picLocks noChangeAspect="1" noChangeArrowheads="1"/>
          </p:cNvPicPr>
          <p:nvPr/>
        </p:nvPicPr>
        <p:blipFill>
          <a:blip r:embed="rId3" cstate="print"/>
          <a:srcRect/>
          <a:stretch>
            <a:fillRect/>
          </a:stretch>
        </p:blipFill>
        <p:spPr bwMode="auto">
          <a:xfrm>
            <a:off x="2973524" y="6238890"/>
            <a:ext cx="560961" cy="560961"/>
          </a:xfrm>
          <a:prstGeom prst="rect">
            <a:avLst/>
          </a:prstGeom>
          <a:noFill/>
          <a:ln w="9525">
            <a:noFill/>
            <a:miter lim="800000"/>
            <a:headEnd/>
            <a:tailEnd/>
          </a:ln>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335578"/>
            <a:ext cx="2814197" cy="404738"/>
          </a:xfrm>
          <a:prstGeom prst="rect">
            <a:avLst/>
          </a:prstGeom>
          <a:noFill/>
          <a:ln>
            <a:noFill/>
          </a:ln>
          <a:effec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6364443"/>
            <a:ext cx="2268017" cy="40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ubtitle 2"/>
          <p:cNvSpPr txBox="1">
            <a:spLocks/>
          </p:cNvSpPr>
          <p:nvPr/>
        </p:nvSpPr>
        <p:spPr>
          <a:xfrm>
            <a:off x="2819400" y="3505200"/>
            <a:ext cx="3915308" cy="1828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r"/>
            <a:r>
              <a:rPr lang="en-US" sz="1800" i="1" dirty="0" smtClean="0"/>
              <a:t>Joseph Magruder, PhD</a:t>
            </a:r>
          </a:p>
          <a:p>
            <a:pPr algn="r"/>
            <a:r>
              <a:rPr lang="en-US" sz="1800" i="1" dirty="0" smtClean="0"/>
              <a:t>Emily Putnam-Hornstein, PhD</a:t>
            </a:r>
          </a:p>
          <a:p>
            <a:pPr algn="r"/>
            <a:r>
              <a:rPr lang="en-US" sz="1800" i="1" dirty="0" smtClean="0"/>
              <a:t>Wendy </a:t>
            </a:r>
            <a:r>
              <a:rPr lang="en-US" sz="1800" i="1" dirty="0" err="1" smtClean="0"/>
              <a:t>Wiegmann</a:t>
            </a:r>
            <a:r>
              <a:rPr lang="en-US" sz="1800" i="1" dirty="0" smtClean="0"/>
              <a:t>, MSW</a:t>
            </a:r>
          </a:p>
          <a:p>
            <a:pPr algn="r"/>
            <a:r>
              <a:rPr lang="en-US" sz="1800" i="1" dirty="0" smtClean="0"/>
              <a:t>Barbara Needell, PhD</a:t>
            </a:r>
            <a:endParaRPr lang="en-US" sz="1800" i="1" dirty="0"/>
          </a:p>
        </p:txBody>
      </p:sp>
      <p:sp>
        <p:nvSpPr>
          <p:cNvPr id="11" name="Subtitle 10"/>
          <p:cNvSpPr>
            <a:spLocks noGrp="1"/>
          </p:cNvSpPr>
          <p:nvPr>
            <p:ph type="subTitle" idx="1"/>
          </p:nvPr>
        </p:nvSpPr>
        <p:spPr>
          <a:xfrm>
            <a:off x="6992418" y="1219200"/>
            <a:ext cx="1981200" cy="1828800"/>
          </a:xfrm>
        </p:spPr>
        <p:txBody>
          <a:bodyPr>
            <a:normAutofit lnSpcReduction="10000"/>
          </a:bodyPr>
          <a:lstStyle/>
          <a:p>
            <a:r>
              <a:rPr lang="en-US" sz="1600" dirty="0" smtClean="0"/>
              <a:t>January 13, 2012</a:t>
            </a:r>
          </a:p>
          <a:p>
            <a:endParaRPr lang="en-US" sz="1600" dirty="0" smtClean="0"/>
          </a:p>
          <a:p>
            <a:r>
              <a:rPr lang="en-US" sz="1600" dirty="0" smtClean="0"/>
              <a:t>Society for Social Work Research</a:t>
            </a:r>
          </a:p>
          <a:p>
            <a:endParaRPr lang="en-US" sz="1600" dirty="0"/>
          </a:p>
          <a:p>
            <a:r>
              <a:rPr lang="en-US" sz="1600" dirty="0" smtClean="0"/>
              <a:t>Washington, DC</a:t>
            </a:r>
            <a:endParaRPr lang="en-US" sz="1600" dirty="0"/>
          </a:p>
        </p:txBody>
      </p:sp>
      <p:pic>
        <p:nvPicPr>
          <p:cNvPr id="12" name="Picture 5" descr="Picture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7490" y="0"/>
            <a:ext cx="8956964" cy="445495"/>
          </a:xfrm>
          <a:prstGeom prst="rect">
            <a:avLst/>
          </a:prstGeom>
          <a:solidFill>
            <a:schemeClr val="bg1"/>
          </a:solidFill>
          <a:ln>
            <a:noFill/>
          </a:ln>
          <a:extLst/>
        </p:spPr>
      </p:pic>
    </p:spTree>
    <p:extLst>
      <p:ext uri="{BB962C8B-B14F-4D97-AF65-F5344CB8AC3E}">
        <p14:creationId xmlns:p14="http://schemas.microsoft.com/office/powerpoint/2010/main" val="718704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Reported knowledge of parental addresses was constant for the 1999 to 2010 cohorts.</a:t>
            </a:r>
          </a:p>
          <a:p>
            <a:r>
              <a:rPr lang="en-US" dirty="0" smtClean="0"/>
              <a:t>As the child moves into the system, the proportion of children whose parents’ addresses are known increases as does the ratio of known fathers’ addresses to known mothers’ addresses.</a:t>
            </a:r>
          </a:p>
          <a:p>
            <a:r>
              <a:rPr lang="en-US" dirty="0" smtClean="0"/>
              <a:t>The exception is adoption.</a:t>
            </a:r>
          </a:p>
          <a:p>
            <a:endParaRPr lang="en-US" dirty="0" smtClean="0"/>
          </a:p>
          <a:p>
            <a:endParaRPr lang="en-US" dirty="0"/>
          </a:p>
          <a:p>
            <a:endParaRPr lang="en-US" dirty="0"/>
          </a:p>
        </p:txBody>
      </p:sp>
      <p:sp>
        <p:nvSpPr>
          <p:cNvPr id="3" name="Title 2"/>
          <p:cNvSpPr>
            <a:spLocks noGrp="1"/>
          </p:cNvSpPr>
          <p:nvPr>
            <p:ph type="title"/>
          </p:nvPr>
        </p:nvSpPr>
        <p:spPr/>
        <p:txBody>
          <a:bodyPr/>
          <a:lstStyle/>
          <a:p>
            <a:pPr algn="l"/>
            <a:r>
              <a:rPr lang="en-US" dirty="0" smtClean="0"/>
              <a:t>Indicator: Known Address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94982675"/>
              </p:ext>
            </p:extLst>
          </p:nvPr>
        </p:nvGraphicFramePr>
        <p:xfrm>
          <a:off x="2209800" y="4114800"/>
          <a:ext cx="3988713" cy="2193346"/>
        </p:xfrm>
        <a:graphic>
          <a:graphicData uri="http://schemas.openxmlformats.org/drawingml/2006/table">
            <a:tbl>
              <a:tblPr>
                <a:tableStyleId>{073A0DAA-6AF3-43AB-8588-CEC1D06C72B9}</a:tableStyleId>
              </a:tblPr>
              <a:tblGrid>
                <a:gridCol w="2199383"/>
                <a:gridCol w="688720"/>
                <a:gridCol w="594610"/>
                <a:gridCol w="506000"/>
              </a:tblGrid>
              <a:tr h="245053">
                <a:tc>
                  <a:txBody>
                    <a:bodyPr/>
                    <a:lstStyle/>
                    <a:p>
                      <a:pPr algn="l" fontAlgn="b"/>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baseline="0" dirty="0" smtClean="0">
                          <a:effectLst/>
                          <a:latin typeface="+mj-lt"/>
                        </a:rPr>
                        <a:t>Mothers</a:t>
                      </a:r>
                      <a:endParaRPr lang="en-US" sz="1200" b="0" i="0" u="none" strike="noStrike" baseline="0" dirty="0">
                        <a:solidFill>
                          <a:srgbClr val="000000"/>
                        </a:solidFill>
                        <a:effectLst/>
                        <a:latin typeface="+mj-lt"/>
                      </a:endParaRPr>
                    </a:p>
                  </a:txBody>
                  <a:tcPr marL="9525" marR="9525" marT="9525" marB="0" anchor="b"/>
                </a:tc>
                <a:tc>
                  <a:txBody>
                    <a:bodyPr/>
                    <a:lstStyle/>
                    <a:p>
                      <a:pPr algn="ctr" fontAlgn="b"/>
                      <a:r>
                        <a:rPr lang="en-US" sz="1200" u="none" strike="noStrike" baseline="0" dirty="0" smtClean="0">
                          <a:effectLst/>
                          <a:latin typeface="+mj-lt"/>
                        </a:rPr>
                        <a:t>Fathers</a:t>
                      </a:r>
                      <a:endParaRPr lang="en-US" sz="1200" b="0" i="0" u="none" strike="noStrike" baseline="0" dirty="0">
                        <a:solidFill>
                          <a:srgbClr val="000000"/>
                        </a:solidFill>
                        <a:effectLst/>
                        <a:latin typeface="+mj-lt"/>
                      </a:endParaRPr>
                    </a:p>
                  </a:txBody>
                  <a:tcPr marL="9525" marR="9525" marT="9525" marB="0" anchor="b"/>
                </a:tc>
                <a:tc>
                  <a:txBody>
                    <a:bodyPr/>
                    <a:lstStyle/>
                    <a:p>
                      <a:pPr algn="ctr" fontAlgn="b"/>
                      <a:r>
                        <a:rPr lang="en-US" sz="1200" u="none" strike="noStrike" baseline="0" dirty="0" smtClean="0">
                          <a:effectLst/>
                          <a:latin typeface="+mj-lt"/>
                        </a:rPr>
                        <a:t>Ratio</a:t>
                      </a:r>
                      <a:endParaRPr lang="en-US" sz="1200" b="0" i="0" u="none" strike="noStrike" baseline="0" dirty="0" smtClean="0">
                        <a:solidFill>
                          <a:srgbClr val="000000"/>
                        </a:solidFill>
                        <a:effectLst/>
                        <a:latin typeface="+mj-lt"/>
                      </a:endParaRPr>
                    </a:p>
                  </a:txBody>
                  <a:tcPr marL="9525" marR="9525" marT="9525" marB="0" anchor="b"/>
                </a:tc>
              </a:tr>
              <a:tr h="245053">
                <a:tc>
                  <a:txBody>
                    <a:bodyPr/>
                    <a:lstStyle/>
                    <a:p>
                      <a:pPr algn="l" fontAlgn="b"/>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a:t>
                      </a:r>
                      <a:endParaRPr lang="en-US" sz="1200" b="0" i="0" u="none" strike="noStrike" dirty="0">
                        <a:solidFill>
                          <a:srgbClr val="000000"/>
                        </a:solidFill>
                        <a:effectLst/>
                        <a:latin typeface="+mj-lt"/>
                      </a:endParaRPr>
                    </a:p>
                  </a:txBody>
                  <a:tcPr marL="9525" marR="9525" marT="9525" marB="0" anchor="b"/>
                </a:tc>
                <a:tc>
                  <a:txBody>
                    <a:bodyPr/>
                    <a:lstStyle/>
                    <a:p>
                      <a:pPr algn="ctr" fontAlgn="b"/>
                      <a:endParaRPr lang="en-US" sz="1200" b="0" i="0" u="none" strike="noStrike" dirty="0">
                        <a:solidFill>
                          <a:srgbClr val="000000"/>
                        </a:solidFill>
                        <a:effectLst/>
                        <a:latin typeface="+mj-lt"/>
                      </a:endParaRPr>
                    </a:p>
                  </a:txBody>
                  <a:tcPr marL="9525" marR="9525" marT="9525" marB="0" anchor="b"/>
                </a:tc>
              </a:tr>
              <a:tr h="245053">
                <a:tc>
                  <a:txBody>
                    <a:bodyPr/>
                    <a:lstStyle/>
                    <a:p>
                      <a:pPr algn="l" fontAlgn="b"/>
                      <a:r>
                        <a:rPr lang="en-US" sz="1200" u="none" strike="noStrike" baseline="0" dirty="0" smtClean="0">
                          <a:effectLst/>
                          <a:latin typeface="+mj-lt"/>
                        </a:rPr>
                        <a:t>Referral</a:t>
                      </a:r>
                      <a:r>
                        <a:rPr lang="en-US" sz="1200" u="none" strike="noStrike" dirty="0" smtClean="0">
                          <a:effectLst/>
                          <a:latin typeface="+mj-lt"/>
                        </a:rPr>
                        <a:t> Only</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91.7</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43.2</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0.47</a:t>
                      </a:r>
                      <a:endParaRPr lang="en-US" sz="1200" b="0" i="0" u="none" strike="noStrike" dirty="0">
                        <a:solidFill>
                          <a:srgbClr val="000000"/>
                        </a:solidFill>
                        <a:effectLst/>
                        <a:latin typeface="+mj-lt"/>
                      </a:endParaRPr>
                    </a:p>
                  </a:txBody>
                  <a:tcPr marL="9525" marR="9525" marT="9525" marB="0" anchor="b"/>
                </a:tc>
              </a:tr>
              <a:tr h="477975">
                <a:tc>
                  <a:txBody>
                    <a:bodyPr/>
                    <a:lstStyle/>
                    <a:p>
                      <a:pPr algn="l" fontAlgn="b"/>
                      <a:r>
                        <a:rPr lang="en-US" sz="1200" u="none" strike="noStrike" dirty="0" smtClean="0">
                          <a:effectLst/>
                          <a:latin typeface="+mj-lt"/>
                        </a:rPr>
                        <a:t>Substantiated </a:t>
                      </a:r>
                      <a:r>
                        <a:rPr lang="en-US" sz="1200" u="none" strike="noStrike" baseline="0" dirty="0" smtClean="0">
                          <a:effectLst/>
                          <a:latin typeface="+mj-lt"/>
                        </a:rPr>
                        <a:t>Referral, </a:t>
                      </a:r>
                      <a:r>
                        <a:rPr lang="en-US" sz="1200" u="none" strike="noStrike" dirty="0" smtClean="0">
                          <a:effectLst/>
                          <a:latin typeface="+mj-lt"/>
                        </a:rPr>
                        <a:t>no </a:t>
                      </a:r>
                      <a:r>
                        <a:rPr lang="en-US" sz="1200" u="none" strike="noStrike" dirty="0">
                          <a:effectLst/>
                          <a:latin typeface="+mj-lt"/>
                        </a:rPr>
                        <a:t>case or </a:t>
                      </a:r>
                      <a:r>
                        <a:rPr lang="en-US" sz="1200" u="none" strike="noStrike" dirty="0" smtClean="0">
                          <a:effectLst/>
                          <a:latin typeface="+mj-lt"/>
                        </a:rPr>
                        <a:t>removal</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97.0</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51.2</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0.53</a:t>
                      </a:r>
                      <a:endParaRPr lang="en-US" sz="1200" b="0" i="0" u="none" strike="noStrike" dirty="0">
                        <a:solidFill>
                          <a:srgbClr val="000000"/>
                        </a:solidFill>
                        <a:effectLst/>
                        <a:latin typeface="+mj-lt"/>
                      </a:endParaRPr>
                    </a:p>
                  </a:txBody>
                  <a:tcPr marL="9525" marR="9525" marT="9525" marB="0" anchor="b"/>
                </a:tc>
              </a:tr>
              <a:tr h="245053">
                <a:tc>
                  <a:txBody>
                    <a:bodyPr/>
                    <a:lstStyle/>
                    <a:p>
                      <a:pPr algn="l" fontAlgn="b"/>
                      <a:r>
                        <a:rPr lang="en-US" sz="1200" u="none" strike="noStrike">
                          <a:effectLst/>
                          <a:latin typeface="+mj-lt"/>
                        </a:rPr>
                        <a:t>Case Opened, no Removal</a:t>
                      </a:r>
                      <a:endParaRPr lang="en-US" sz="1200" b="0" i="0" u="none" strike="noStrike">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98.5</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52.7</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0.54</a:t>
                      </a:r>
                      <a:endParaRPr lang="en-US" sz="1200" b="0" i="0" u="none" strike="noStrike" dirty="0">
                        <a:solidFill>
                          <a:srgbClr val="000000"/>
                        </a:solidFill>
                        <a:effectLst/>
                        <a:latin typeface="+mj-lt"/>
                      </a:endParaRPr>
                    </a:p>
                  </a:txBody>
                  <a:tcPr marL="9525" marR="9525" marT="9525" marB="0" anchor="b"/>
                </a:tc>
              </a:tr>
              <a:tr h="245053">
                <a:tc>
                  <a:txBody>
                    <a:bodyPr/>
                    <a:lstStyle/>
                    <a:p>
                      <a:pPr algn="l" fontAlgn="b"/>
                      <a:r>
                        <a:rPr lang="en-US" sz="1200" u="none" strike="noStrike" dirty="0">
                          <a:effectLst/>
                          <a:latin typeface="+mj-lt"/>
                        </a:rPr>
                        <a:t>Removal, no Adoption</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99.0</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a:effectLst/>
                          <a:latin typeface="+mj-lt"/>
                        </a:rPr>
                        <a:t>57.0</a:t>
                      </a:r>
                      <a:endParaRPr lang="en-US" sz="1200" b="0" i="0" u="none" strike="noStrike">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0.58</a:t>
                      </a:r>
                      <a:endParaRPr lang="en-US" sz="1200" b="0" i="0" u="none" strike="noStrike" dirty="0">
                        <a:solidFill>
                          <a:srgbClr val="000000"/>
                        </a:solidFill>
                        <a:effectLst/>
                        <a:latin typeface="+mj-lt"/>
                      </a:endParaRPr>
                    </a:p>
                  </a:txBody>
                  <a:tcPr marL="9525" marR="9525" marT="9525" marB="0" anchor="b"/>
                </a:tc>
              </a:tr>
              <a:tr h="245053">
                <a:tc>
                  <a:txBody>
                    <a:bodyPr/>
                    <a:lstStyle/>
                    <a:p>
                      <a:pPr algn="l" fontAlgn="b"/>
                      <a:r>
                        <a:rPr lang="en-US" sz="1200" u="none" strike="noStrike">
                          <a:effectLst/>
                          <a:latin typeface="+mj-lt"/>
                        </a:rPr>
                        <a:t>Adoption</a:t>
                      </a:r>
                      <a:endParaRPr lang="en-US" sz="1200" b="0" i="0" u="none" strike="noStrike">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95.9</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50.1</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0.52</a:t>
                      </a:r>
                      <a:endParaRPr lang="en-US" sz="1200" b="0" i="0" u="none" strike="noStrike" dirty="0">
                        <a:solidFill>
                          <a:srgbClr val="000000"/>
                        </a:solidFill>
                        <a:effectLst/>
                        <a:latin typeface="+mj-lt"/>
                      </a:endParaRPr>
                    </a:p>
                  </a:txBody>
                  <a:tcPr marL="9525" marR="9525" marT="9525" marB="0" anchor="b"/>
                </a:tc>
              </a:tr>
              <a:tr h="245053">
                <a:tc>
                  <a:txBody>
                    <a:bodyPr/>
                    <a:lstStyle/>
                    <a:p>
                      <a:pPr algn="l" fontAlgn="b"/>
                      <a:r>
                        <a:rPr lang="en-US" sz="1200" u="none" strike="noStrike" dirty="0" smtClean="0">
                          <a:effectLst/>
                          <a:latin typeface="+mj-lt"/>
                        </a:rPr>
                        <a:t>All Referrals</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a:effectLst/>
                          <a:latin typeface="+mj-lt"/>
                        </a:rPr>
                        <a:t>94.8</a:t>
                      </a:r>
                      <a:endParaRPr lang="en-US" sz="1200" b="0" i="0" u="none" strike="noStrike">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48.4</a:t>
                      </a:r>
                      <a:endParaRPr lang="en-US" sz="1200" b="0" i="0" u="none" strike="noStrike" dirty="0">
                        <a:solidFill>
                          <a:srgbClr val="000000"/>
                        </a:solidFill>
                        <a:effectLst/>
                        <a:latin typeface="+mj-lt"/>
                      </a:endParaRPr>
                    </a:p>
                  </a:txBody>
                  <a:tcPr marL="9525" marR="9525" marT="9525" marB="0" anchor="b"/>
                </a:tc>
                <a:tc>
                  <a:txBody>
                    <a:bodyPr/>
                    <a:lstStyle/>
                    <a:p>
                      <a:pPr algn="ctr" fontAlgn="b"/>
                      <a:r>
                        <a:rPr lang="en-US" sz="1200" u="none" strike="noStrike" dirty="0">
                          <a:effectLst/>
                          <a:latin typeface="+mj-lt"/>
                        </a:rPr>
                        <a:t>0.51</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454760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407408"/>
          </a:xfrm>
        </p:spPr>
        <p:txBody>
          <a:bodyPr>
            <a:normAutofit fontScale="92500"/>
          </a:bodyPr>
          <a:lstStyle/>
          <a:p>
            <a:r>
              <a:rPr lang="en-US" dirty="0" smtClean="0"/>
              <a:t>The involvement of the father in the case planning process is a potential indicator, but case plan functionality is a recent addition to CWS/CMS.</a:t>
            </a:r>
          </a:p>
          <a:p>
            <a:pPr marL="45720" indent="0">
              <a:buNone/>
            </a:pPr>
            <a:endParaRPr lang="en-US" dirty="0" smtClean="0"/>
          </a:p>
          <a:p>
            <a:r>
              <a:rPr lang="en-US" dirty="0" smtClean="0"/>
              <a:t>For cohorts between 2005 and 2010 for children with an open case:</a:t>
            </a:r>
          </a:p>
          <a:p>
            <a:pPr lvl="1"/>
            <a:r>
              <a:rPr lang="en-US" sz="2000" dirty="0" smtClean="0"/>
              <a:t>33% of mothers had some reported case plan involvement</a:t>
            </a:r>
          </a:p>
          <a:p>
            <a:pPr lvl="1"/>
            <a:r>
              <a:rPr lang="en-US" sz="2000" dirty="0" smtClean="0"/>
              <a:t>19% of fathers had some reported case plan involvement</a:t>
            </a:r>
          </a:p>
          <a:p>
            <a:pPr lvl="1"/>
            <a:r>
              <a:rPr lang="en-US" sz="2000" dirty="0" smtClean="0"/>
              <a:t>Ratio of paternal to maternal involvement was .58, with no trend over time</a:t>
            </a:r>
          </a:p>
          <a:p>
            <a:pPr marL="365760" lvl="1" indent="0">
              <a:buNone/>
            </a:pPr>
            <a:endParaRPr lang="en-US" sz="2000" dirty="0" smtClean="0"/>
          </a:p>
          <a:p>
            <a:r>
              <a:rPr lang="en-US" sz="2200" dirty="0" smtClean="0"/>
              <a:t>The low rates even for mothers suggest that the system’s case planning functionality is not yet being fully utilized.</a:t>
            </a:r>
          </a:p>
        </p:txBody>
      </p:sp>
      <p:sp>
        <p:nvSpPr>
          <p:cNvPr id="3" name="Title 2"/>
          <p:cNvSpPr>
            <a:spLocks noGrp="1"/>
          </p:cNvSpPr>
          <p:nvPr>
            <p:ph type="title"/>
          </p:nvPr>
        </p:nvSpPr>
        <p:spPr/>
        <p:txBody>
          <a:bodyPr/>
          <a:lstStyle/>
          <a:p>
            <a:pPr algn="l"/>
            <a:r>
              <a:rPr lang="en-US" dirty="0" smtClean="0"/>
              <a:t>Indicator: Case Plan participation</a:t>
            </a:r>
            <a:endParaRPr lang="en-US" dirty="0"/>
          </a:p>
        </p:txBody>
      </p:sp>
    </p:spTree>
    <p:extLst>
      <p:ext uri="{BB962C8B-B14F-4D97-AF65-F5344CB8AC3E}">
        <p14:creationId xmlns:p14="http://schemas.microsoft.com/office/powerpoint/2010/main" val="2477677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2" cy="4529329"/>
          </a:xfrm>
        </p:spPr>
        <p:txBody>
          <a:bodyPr>
            <a:normAutofit lnSpcReduction="10000"/>
          </a:bodyPr>
          <a:lstStyle/>
          <a:p>
            <a:pPr>
              <a:spcAft>
                <a:spcPts val="800"/>
              </a:spcAft>
            </a:pPr>
            <a:r>
              <a:rPr lang="en-US" sz="2600" dirty="0" smtClean="0"/>
              <a:t>Paternal identity:  Caseworkers, and mothers, are identifying fathers, especially when stakes are high – especially when compared with birth records</a:t>
            </a:r>
          </a:p>
          <a:p>
            <a:pPr>
              <a:spcAft>
                <a:spcPts val="800"/>
              </a:spcAft>
            </a:pPr>
            <a:r>
              <a:rPr lang="en-US" sz="2600" dirty="0" smtClean="0"/>
              <a:t>Contacts:  Increased success contacting fathers and/or in documenting those contacts</a:t>
            </a:r>
          </a:p>
          <a:p>
            <a:pPr>
              <a:spcAft>
                <a:spcPts val="800"/>
              </a:spcAft>
            </a:pPr>
            <a:r>
              <a:rPr lang="en-US" sz="2600" dirty="0" smtClean="0"/>
              <a:t>Known address: Locating fathers continues to be elusive</a:t>
            </a:r>
          </a:p>
          <a:p>
            <a:pPr>
              <a:spcAft>
                <a:spcPts val="800"/>
              </a:spcAft>
            </a:pPr>
            <a:r>
              <a:rPr lang="en-US" sz="2600" dirty="0" smtClean="0"/>
              <a:t>Case plan participation:  Engaging fathers continues to be difficult </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54912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Indicator: Father Known - CWS Record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5987615"/>
              </p:ext>
            </p:extLst>
          </p:nvPr>
        </p:nvGraphicFramePr>
        <p:xfrm>
          <a:off x="152400" y="1600200"/>
          <a:ext cx="8864600" cy="4833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3856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br>
              <a:rPr lang="en-US" dirty="0" smtClean="0"/>
            </a:br>
            <a:r>
              <a:rPr lang="en-US" sz="1800" b="1" u="sng" cap="none" dirty="0" smtClean="0">
                <a:solidFill>
                  <a:srgbClr val="FFFF00"/>
                </a:solidFill>
              </a:rPr>
              <a:t>joemagruder@berkeley.edu</a:t>
            </a:r>
            <a:br>
              <a:rPr lang="en-US" sz="1800" b="1" u="sng" cap="none" dirty="0" smtClean="0">
                <a:solidFill>
                  <a:srgbClr val="FFFF00"/>
                </a:solidFill>
              </a:rPr>
            </a:br>
            <a:r>
              <a:rPr lang="en-US" sz="1800" b="1" u="sng" cap="none" dirty="0" smtClean="0">
                <a:solidFill>
                  <a:srgbClr val="FFFF00"/>
                </a:solidFill>
              </a:rPr>
              <a:t>ehornste@usc.edu</a:t>
            </a:r>
            <a:br>
              <a:rPr lang="en-US" sz="1800" b="1" u="sng" cap="none" dirty="0" smtClean="0">
                <a:solidFill>
                  <a:srgbClr val="FFFF00"/>
                </a:solidFill>
              </a:rPr>
            </a:br>
            <a:r>
              <a:rPr lang="en-US" sz="1800" b="1" u="sng" cap="none" dirty="0" smtClean="0">
                <a:solidFill>
                  <a:srgbClr val="FFFF00"/>
                </a:solidFill>
              </a:rPr>
              <a:t>bneedell@berkeley.edu</a:t>
            </a:r>
            <a:r>
              <a:rPr lang="en-US" sz="1800" dirty="0" smtClean="0"/>
              <a:t/>
            </a:r>
            <a:br>
              <a:rPr lang="en-US" sz="1800" dirty="0" smtClean="0"/>
            </a:br>
            <a:endParaRPr lang="en-US" dirty="0"/>
          </a:p>
        </p:txBody>
      </p:sp>
      <p:pic>
        <p:nvPicPr>
          <p:cNvPr id="6" name="Picture 5" descr="ucbseal_75x75"/>
          <p:cNvPicPr>
            <a:picLocks noChangeAspect="1" noChangeArrowheads="1"/>
          </p:cNvPicPr>
          <p:nvPr/>
        </p:nvPicPr>
        <p:blipFill>
          <a:blip r:embed="rId2" cstate="print"/>
          <a:srcRect/>
          <a:stretch>
            <a:fillRect/>
          </a:stretch>
        </p:blipFill>
        <p:spPr bwMode="auto">
          <a:xfrm>
            <a:off x="7566460" y="1600200"/>
            <a:ext cx="914400" cy="914400"/>
          </a:xfrm>
          <a:prstGeom prst="rect">
            <a:avLst/>
          </a:prstGeom>
          <a:noFill/>
          <a:ln w="9525">
            <a:noFill/>
            <a:miter lim="800000"/>
            <a:headEnd/>
            <a:tailEnd/>
          </a:ln>
        </p:spPr>
      </p:pic>
      <p:pic>
        <p:nvPicPr>
          <p:cNvPr id="7" name="Picture 10" descr="CDS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266" y="4309360"/>
            <a:ext cx="875425" cy="59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Regular Use Shield_GoldOnWhite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7772211" y="3002785"/>
            <a:ext cx="647534" cy="833652"/>
          </a:xfrm>
          <a:prstGeom prst="rect">
            <a:avLst/>
          </a:prstGeom>
        </p:spPr>
      </p:pic>
      <p:pic>
        <p:nvPicPr>
          <p:cNvPr id="9" name="Picture 5" descr="Picture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7490" y="0"/>
            <a:ext cx="8956964" cy="445495"/>
          </a:xfrm>
          <a:prstGeom prst="rect">
            <a:avLst/>
          </a:prstGeom>
          <a:solidFill>
            <a:schemeClr val="bg1"/>
          </a:solidFill>
          <a:ln>
            <a:noFill/>
          </a:ln>
          <a:extLst/>
        </p:spPr>
      </p:pic>
    </p:spTree>
    <p:extLst>
      <p:ext uri="{BB962C8B-B14F-4D97-AF65-F5344CB8AC3E}">
        <p14:creationId xmlns:p14="http://schemas.microsoft.com/office/powerpoint/2010/main" val="3949903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sz="2400" dirty="0" smtClean="0">
                <a:solidFill>
                  <a:schemeClr val="tx1"/>
                </a:solidFill>
              </a:rPr>
              <a:t>Thank you to our colleagues at the Center for Social Services Research and the California Department of Social Services</a:t>
            </a:r>
          </a:p>
          <a:p>
            <a:pPr marL="45720" indent="0">
              <a:lnSpc>
                <a:spcPct val="110000"/>
              </a:lnSpc>
              <a:buNone/>
            </a:pPr>
            <a:endParaRPr lang="en-US" sz="2400" dirty="0" smtClean="0">
              <a:solidFill>
                <a:schemeClr val="tx1"/>
              </a:solidFill>
            </a:endParaRPr>
          </a:p>
          <a:p>
            <a:pPr>
              <a:lnSpc>
                <a:spcPct val="110000"/>
              </a:lnSpc>
            </a:pPr>
            <a:r>
              <a:rPr lang="en-US" sz="2400" dirty="0" smtClean="0">
                <a:solidFill>
                  <a:schemeClr val="tx1"/>
                </a:solidFill>
              </a:rPr>
              <a:t>Funding for this and other research arising from the California Performance Indicators Project generously provided by the California </a:t>
            </a:r>
            <a:r>
              <a:rPr lang="en-US" sz="2400" dirty="0">
                <a:solidFill>
                  <a:schemeClr val="tx1"/>
                </a:solidFill>
              </a:rPr>
              <a:t>Department of Social Services, the Stuart Foundation, &amp; Casey Family Programs</a:t>
            </a:r>
          </a:p>
          <a:p>
            <a:endParaRPr lang="en-US" sz="2400" dirty="0">
              <a:solidFill>
                <a:schemeClr val="tx1"/>
              </a:solidFill>
            </a:endParaRPr>
          </a:p>
        </p:txBody>
      </p:sp>
      <p:sp>
        <p:nvSpPr>
          <p:cNvPr id="3" name="Title 2"/>
          <p:cNvSpPr>
            <a:spLocks noGrp="1"/>
          </p:cNvSpPr>
          <p:nvPr>
            <p:ph type="title"/>
          </p:nvPr>
        </p:nvSpPr>
        <p:spPr/>
        <p:txBody>
          <a:bodyPr/>
          <a:lstStyle/>
          <a:p>
            <a:pPr algn="l"/>
            <a:r>
              <a:rPr lang="en-US" dirty="0" smtClean="0"/>
              <a:t>Acknowledgements</a:t>
            </a:r>
            <a:endParaRPr lang="en-US" dirty="0"/>
          </a:p>
        </p:txBody>
      </p:sp>
    </p:spTree>
    <p:extLst>
      <p:ext uri="{BB962C8B-B14F-4D97-AF65-F5344CB8AC3E}">
        <p14:creationId xmlns:p14="http://schemas.microsoft.com/office/powerpoint/2010/main" val="175954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2" cy="4529329"/>
          </a:xfrm>
        </p:spPr>
        <p:txBody>
          <a:bodyPr/>
          <a:lstStyle/>
          <a:p>
            <a:pPr marL="45720" indent="0">
              <a:spcAft>
                <a:spcPts val="800"/>
              </a:spcAft>
              <a:buNone/>
            </a:pPr>
            <a:r>
              <a:rPr lang="en-US" sz="2600" dirty="0"/>
              <a:t>Possible automated case management system </a:t>
            </a:r>
            <a:r>
              <a:rPr lang="en-US" sz="2600" dirty="0" smtClean="0"/>
              <a:t>indicators of paternal involvement:</a:t>
            </a:r>
          </a:p>
          <a:p>
            <a:pPr>
              <a:spcAft>
                <a:spcPts val="800"/>
              </a:spcAft>
            </a:pPr>
            <a:r>
              <a:rPr lang="en-US" sz="2600" dirty="0" smtClean="0"/>
              <a:t>Paternal identity</a:t>
            </a:r>
          </a:p>
          <a:p>
            <a:pPr>
              <a:spcAft>
                <a:spcPts val="800"/>
              </a:spcAft>
            </a:pPr>
            <a:r>
              <a:rPr lang="en-US" sz="2600" dirty="0" smtClean="0"/>
              <a:t>Contacts</a:t>
            </a:r>
          </a:p>
          <a:p>
            <a:pPr>
              <a:spcAft>
                <a:spcPts val="800"/>
              </a:spcAft>
            </a:pPr>
            <a:r>
              <a:rPr lang="en-US" sz="2600" dirty="0" smtClean="0"/>
              <a:t>Known address</a:t>
            </a:r>
          </a:p>
          <a:p>
            <a:pPr>
              <a:spcAft>
                <a:spcPts val="800"/>
              </a:spcAft>
            </a:pPr>
            <a:r>
              <a:rPr lang="en-US" sz="2600" dirty="0" smtClean="0"/>
              <a:t>Case plan participation</a:t>
            </a:r>
            <a:endParaRPr lang="en-US" dirty="0"/>
          </a:p>
        </p:txBody>
      </p:sp>
      <p:sp>
        <p:nvSpPr>
          <p:cNvPr id="3" name="Title 2"/>
          <p:cNvSpPr>
            <a:spLocks noGrp="1"/>
          </p:cNvSpPr>
          <p:nvPr>
            <p:ph type="title"/>
          </p:nvPr>
        </p:nvSpPr>
        <p:spPr/>
        <p:txBody>
          <a:bodyPr/>
          <a:lstStyle/>
          <a:p>
            <a:r>
              <a:rPr lang="en-US" dirty="0" smtClean="0"/>
              <a:t>Indicators of paternal involvement</a:t>
            </a:r>
            <a:endParaRPr lang="en-US" dirty="0"/>
          </a:p>
        </p:txBody>
      </p:sp>
    </p:spTree>
    <p:extLst>
      <p:ext uri="{BB962C8B-B14F-4D97-AF65-F5344CB8AC3E}">
        <p14:creationId xmlns:p14="http://schemas.microsoft.com/office/powerpoint/2010/main" val="545105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876800"/>
          </a:xfrm>
        </p:spPr>
        <p:txBody>
          <a:bodyPr>
            <a:noAutofit/>
          </a:bodyPr>
          <a:lstStyle/>
          <a:p>
            <a:pPr>
              <a:lnSpc>
                <a:spcPct val="110000"/>
              </a:lnSpc>
            </a:pPr>
            <a:r>
              <a:rPr lang="en-US" dirty="0" smtClean="0"/>
              <a:t>Vital Statistics:</a:t>
            </a:r>
          </a:p>
          <a:p>
            <a:pPr lvl="1">
              <a:lnSpc>
                <a:spcPct val="110000"/>
              </a:lnSpc>
            </a:pPr>
            <a:r>
              <a:rPr lang="en-US" dirty="0" smtClean="0"/>
              <a:t>Birth Records for 4,317,321 children born in California between 1999 and 2006</a:t>
            </a:r>
          </a:p>
          <a:p>
            <a:pPr>
              <a:lnSpc>
                <a:spcPct val="110000"/>
              </a:lnSpc>
            </a:pPr>
            <a:r>
              <a:rPr lang="en-US" dirty="0" smtClean="0"/>
              <a:t>Child Welfare Services Case Management System:</a:t>
            </a:r>
          </a:p>
          <a:p>
            <a:pPr lvl="1">
              <a:lnSpc>
                <a:spcPct val="110000"/>
              </a:lnSpc>
            </a:pPr>
            <a:r>
              <a:rPr lang="en-US" dirty="0" smtClean="0"/>
              <a:t>Child Welfare Services records for 237,211 California infants born between 1999 and 2006 and referred to child welfare as infants</a:t>
            </a:r>
          </a:p>
          <a:p>
            <a:pPr lvl="1">
              <a:lnSpc>
                <a:spcPct val="110000"/>
              </a:lnSpc>
            </a:pPr>
            <a:r>
              <a:rPr lang="en-US" dirty="0" smtClean="0"/>
              <a:t>Child Welfare Services records for 126,981 children born between 2007 and 2010</a:t>
            </a:r>
            <a:r>
              <a:rPr lang="en-US" dirty="0"/>
              <a:t> and referred to child welfare as </a:t>
            </a:r>
            <a:r>
              <a:rPr lang="en-US" dirty="0" smtClean="0"/>
              <a:t>infants (364,192 Child Welfare referrals in all)</a:t>
            </a:r>
          </a:p>
          <a:p>
            <a:pPr>
              <a:lnSpc>
                <a:spcPct val="110000"/>
              </a:lnSpc>
            </a:pPr>
            <a:r>
              <a:rPr lang="en-US" dirty="0" smtClean="0"/>
              <a:t>Match</a:t>
            </a:r>
          </a:p>
          <a:p>
            <a:pPr lvl="1">
              <a:lnSpc>
                <a:spcPct val="110000"/>
              </a:lnSpc>
            </a:pPr>
            <a:r>
              <a:rPr lang="en-US" dirty="0" smtClean="0"/>
              <a:t>Birth certificate match for 211,665 (89%) of the 237,211 Child Welfare Services children born between 1999 and 2006</a:t>
            </a:r>
          </a:p>
        </p:txBody>
      </p:sp>
      <p:sp>
        <p:nvSpPr>
          <p:cNvPr id="3" name="Title 2"/>
          <p:cNvSpPr>
            <a:spLocks noGrp="1"/>
          </p:cNvSpPr>
          <p:nvPr>
            <p:ph type="title"/>
          </p:nvPr>
        </p:nvSpPr>
        <p:spPr/>
        <p:txBody>
          <a:bodyPr/>
          <a:lstStyle/>
          <a:p>
            <a:pPr algn="l"/>
            <a:r>
              <a:rPr lang="en-US" dirty="0" smtClean="0"/>
              <a:t>Data SOURCES</a:t>
            </a:r>
            <a:endParaRPr lang="en-US" dirty="0"/>
          </a:p>
        </p:txBody>
      </p:sp>
    </p:spTree>
    <p:extLst>
      <p:ext uri="{BB962C8B-B14F-4D97-AF65-F5344CB8AC3E}">
        <p14:creationId xmlns:p14="http://schemas.microsoft.com/office/powerpoint/2010/main" val="3830948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407893" cy="4876800"/>
          </a:xfrm>
        </p:spPr>
        <p:txBody>
          <a:bodyPr>
            <a:normAutofit/>
          </a:bodyPr>
          <a:lstStyle/>
          <a:p>
            <a:pPr>
              <a:lnSpc>
                <a:spcPct val="90000"/>
              </a:lnSpc>
            </a:pPr>
            <a:r>
              <a:rPr lang="en-US" dirty="0" smtClean="0"/>
              <a:t>The Child Welfare Data for </a:t>
            </a:r>
            <a:r>
              <a:rPr lang="en-US" dirty="0"/>
              <a:t>this presentation are based on extracts from California’s Child Welfare Services/Case Management System (CWS/CMS)</a:t>
            </a:r>
          </a:p>
          <a:p>
            <a:pPr>
              <a:lnSpc>
                <a:spcPct val="90000"/>
              </a:lnSpc>
              <a:buFontTx/>
              <a:buNone/>
            </a:pPr>
            <a:endParaRPr lang="en-US" dirty="0"/>
          </a:p>
          <a:p>
            <a:pPr>
              <a:lnSpc>
                <a:spcPct val="90000"/>
              </a:lnSpc>
            </a:pPr>
            <a:r>
              <a:rPr lang="en-US" dirty="0"/>
              <a:t>Extracts are configured into a longitudinal database as part of a collaboration between the California Department of Social Services and the Center for Social Services Research (CSSR) at UC Berkeley</a:t>
            </a:r>
          </a:p>
          <a:p>
            <a:pPr>
              <a:lnSpc>
                <a:spcPct val="90000"/>
              </a:lnSpc>
              <a:buFontTx/>
              <a:buNone/>
            </a:pPr>
            <a:endParaRPr lang="en-US" dirty="0"/>
          </a:p>
        </p:txBody>
      </p:sp>
      <p:sp>
        <p:nvSpPr>
          <p:cNvPr id="3" name="Title 2"/>
          <p:cNvSpPr>
            <a:spLocks noGrp="1"/>
          </p:cNvSpPr>
          <p:nvPr>
            <p:ph type="title"/>
          </p:nvPr>
        </p:nvSpPr>
        <p:spPr/>
        <p:txBody>
          <a:bodyPr/>
          <a:lstStyle/>
          <a:p>
            <a:pPr algn="l"/>
            <a:r>
              <a:rPr lang="en-US" dirty="0" smtClean="0"/>
              <a:t>Data SOURCES</a:t>
            </a:r>
            <a:endParaRPr lang="en-US" dirty="0"/>
          </a:p>
        </p:txBody>
      </p:sp>
    </p:spTree>
    <p:extLst>
      <p:ext uri="{BB962C8B-B14F-4D97-AF65-F5344CB8AC3E}">
        <p14:creationId xmlns:p14="http://schemas.microsoft.com/office/powerpoint/2010/main" val="662507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Indicator: Paternal Identity– Birth Certificate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3081794"/>
              </p:ext>
            </p:extLst>
          </p:nvPr>
        </p:nvGraphicFramePr>
        <p:xfrm>
          <a:off x="152400" y="1600200"/>
          <a:ext cx="8864600" cy="4833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6267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Indicator: paternal identity - CWS Record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6608276"/>
              </p:ext>
            </p:extLst>
          </p:nvPr>
        </p:nvGraphicFramePr>
        <p:xfrm>
          <a:off x="152400" y="1600200"/>
          <a:ext cx="8864600" cy="4833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0961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Indicator: parental contacts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9074258"/>
              </p:ext>
            </p:extLst>
          </p:nvPr>
        </p:nvGraphicFramePr>
        <p:xfrm>
          <a:off x="228600" y="1676400"/>
          <a:ext cx="8763000" cy="4952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5446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Indicator: Paternal vs. maternal contacts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2297938"/>
              </p:ext>
            </p:extLst>
          </p:nvPr>
        </p:nvGraphicFramePr>
        <p:xfrm>
          <a:off x="152400" y="1600200"/>
          <a:ext cx="8839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0273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1680</Words>
  <Application>Microsoft Office PowerPoint</Application>
  <PresentationFormat>On-screen Show (4:3)</PresentationFormat>
  <Paragraphs>167</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Paternity Establishment Among Children reported to Child protective Services</vt:lpstr>
      <vt:lpstr>Acknowledgements</vt:lpstr>
      <vt:lpstr>Indicators of paternal involvement</vt:lpstr>
      <vt:lpstr>Data SOURCES</vt:lpstr>
      <vt:lpstr>Data SOURCES</vt:lpstr>
      <vt:lpstr>Indicator: Paternal Identity– Birth Certificate</vt:lpstr>
      <vt:lpstr>Indicator: paternal identity - CWS Record</vt:lpstr>
      <vt:lpstr>Indicator: parental contacts</vt:lpstr>
      <vt:lpstr>Indicator: Paternal vs. maternal contacts</vt:lpstr>
      <vt:lpstr>Indicator: Known Address</vt:lpstr>
      <vt:lpstr>Indicator: Case Plan participation</vt:lpstr>
      <vt:lpstr>conclusions</vt:lpstr>
      <vt:lpstr>Indicator: Father Known - CWS Record</vt:lpstr>
      <vt:lpstr>Questions? joemagruder@berkeley.edu ehornste@usc.edu bneedell@berkeley.edu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Joseph Magruder, PhD</dc:creator>
  <cp:lastModifiedBy>EPH</cp:lastModifiedBy>
  <cp:revision>40</cp:revision>
  <cp:lastPrinted>2012-01-09T19:36:46Z</cp:lastPrinted>
  <dcterms:created xsi:type="dcterms:W3CDTF">2012-01-05T19:35:18Z</dcterms:created>
  <dcterms:modified xsi:type="dcterms:W3CDTF">2012-01-16T08:29:06Z</dcterms:modified>
</cp:coreProperties>
</file>