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350" r:id="rId3"/>
    <p:sldId id="351" r:id="rId4"/>
    <p:sldId id="352" r:id="rId5"/>
    <p:sldId id="353" r:id="rId6"/>
    <p:sldId id="354" r:id="rId7"/>
    <p:sldId id="355" r:id="rId8"/>
    <p:sldId id="356" r:id="rId9"/>
    <p:sldId id="426" r:id="rId10"/>
    <p:sldId id="357" r:id="rId11"/>
    <p:sldId id="358" r:id="rId12"/>
    <p:sldId id="359" r:id="rId13"/>
    <p:sldId id="360" r:id="rId14"/>
    <p:sldId id="361" r:id="rId15"/>
    <p:sldId id="363" r:id="rId16"/>
    <p:sldId id="364" r:id="rId17"/>
    <p:sldId id="365" r:id="rId18"/>
    <p:sldId id="366" r:id="rId19"/>
    <p:sldId id="427"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423" r:id="rId45"/>
    <p:sldId id="392" r:id="rId46"/>
    <p:sldId id="393" r:id="rId47"/>
    <p:sldId id="394" r:id="rId48"/>
    <p:sldId id="395" r:id="rId49"/>
    <p:sldId id="396" r:id="rId50"/>
    <p:sldId id="397" r:id="rId51"/>
    <p:sldId id="398" r:id="rId52"/>
    <p:sldId id="399" r:id="rId53"/>
    <p:sldId id="404"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2" r:id="rId71"/>
    <p:sldId id="267" r:id="rId7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99F"/>
    <a:srgbClr val="519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579" autoAdjust="0"/>
  </p:normalViewPr>
  <p:slideViewPr>
    <p:cSldViewPr>
      <p:cViewPr varScale="1">
        <p:scale>
          <a:sx n="81" d="100"/>
          <a:sy n="81" d="100"/>
        </p:scale>
        <p:origin x="1107" y="3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828BB2-6E21-4537-B486-DD82BFF636F2}" type="doc">
      <dgm:prSet loTypeId="urn:microsoft.com/office/officeart/2005/8/layout/radial1" loCatId="relationship" qsTypeId="urn:microsoft.com/office/officeart/2005/8/quickstyle/simple1" qsCatId="simple" csTypeId="urn:microsoft.com/office/officeart/2005/8/colors/colorful2" csCatId="colorful" phldr="1"/>
      <dgm:spPr/>
    </dgm:pt>
    <dgm:pt modelId="{BE20F567-129C-4286-AD2D-02EB9C33AA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effectLst/>
              <a:latin typeface="Times New Roman"/>
              <a:cs typeface="Times New Roman"/>
            </a:rPr>
            <a:t>Data</a:t>
          </a:r>
        </a:p>
      </dgm:t>
    </dgm:pt>
    <dgm:pt modelId="{9F947AA6-4065-4A2E-BFC4-846617176CF3}" type="parTrans" cxnId="{5DC9DCB3-9F70-4DD7-BAAF-E0DB22B5B66F}">
      <dgm:prSet/>
      <dgm:spPr/>
      <dgm:t>
        <a:bodyPr/>
        <a:lstStyle/>
        <a:p>
          <a:endParaRPr lang="en-US" sz="1200">
            <a:latin typeface="+mn-lt"/>
          </a:endParaRPr>
        </a:p>
      </dgm:t>
    </dgm:pt>
    <dgm:pt modelId="{5E48CFAD-FF37-45A7-B0A7-C85B097E356E}" type="sibTrans" cxnId="{5DC9DCB3-9F70-4DD7-BAAF-E0DB22B5B66F}">
      <dgm:prSet/>
      <dgm:spPr/>
      <dgm:t>
        <a:bodyPr/>
        <a:lstStyle/>
        <a:p>
          <a:endParaRPr lang="en-US" sz="1200">
            <a:latin typeface="+mn-lt"/>
          </a:endParaRPr>
        </a:p>
      </dgm:t>
    </dgm:pt>
    <dgm:pt modelId="{4E602880-64E6-4617-91FA-E85C7E0F63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Cohorts</a:t>
          </a:r>
        </a:p>
      </dgm:t>
    </dgm:pt>
    <dgm:pt modelId="{A7D2B92D-8962-461D-B2DC-232684600491}" type="parTrans" cxnId="{8CD22A32-5A5E-4A44-9222-551BF3893EF5}">
      <dgm:prSet custT="1"/>
      <dgm:spPr/>
      <dgm:t>
        <a:bodyPr/>
        <a:lstStyle/>
        <a:p>
          <a:endParaRPr lang="en-US" sz="200">
            <a:latin typeface="+mn-lt"/>
          </a:endParaRPr>
        </a:p>
      </dgm:t>
    </dgm:pt>
    <dgm:pt modelId="{4EB48AFA-686B-489A-B725-4C2BB5577D4C}" type="sibTrans" cxnId="{8CD22A32-5A5E-4A44-9222-551BF3893EF5}">
      <dgm:prSet/>
      <dgm:spPr/>
      <dgm:t>
        <a:bodyPr/>
        <a:lstStyle/>
        <a:p>
          <a:endParaRPr lang="en-US" sz="1200">
            <a:latin typeface="+mn-lt"/>
          </a:endParaRPr>
        </a:p>
      </dgm:t>
    </dgm:pt>
    <dgm:pt modelId="{A977D28B-6FF5-43BB-B81C-4A23FE95F169}">
      <dgm:prSet custT="1"/>
      <dgm:spPr>
        <a:solidFill>
          <a:schemeClr val="bg2">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Cohorts</a:t>
          </a:r>
        </a:p>
      </dgm:t>
    </dgm:pt>
    <dgm:pt modelId="{05C7045F-5C8C-4D19-B2D4-EA440DB3972F}" type="parTrans" cxnId="{DA1641C5-7522-42B9-A315-338A9D508C7C}">
      <dgm:prSet custT="1"/>
      <dgm:spPr/>
      <dgm:t>
        <a:bodyPr/>
        <a:lstStyle/>
        <a:p>
          <a:endParaRPr lang="en-US" sz="200">
            <a:latin typeface="+mn-lt"/>
          </a:endParaRPr>
        </a:p>
      </dgm:t>
    </dgm:pt>
    <dgm:pt modelId="{60BD0487-C762-4EF3-9FA3-79AF09BC1A7C}" type="sibTrans" cxnId="{DA1641C5-7522-42B9-A315-338A9D508C7C}">
      <dgm:prSet/>
      <dgm:spPr/>
      <dgm:t>
        <a:bodyPr/>
        <a:lstStyle/>
        <a:p>
          <a:endParaRPr lang="en-US" sz="1200">
            <a:latin typeface="+mn-lt"/>
          </a:endParaRPr>
        </a:p>
      </dgm:t>
    </dgm:pt>
    <dgm:pt modelId="{AE645000-DB2A-4167-8AAC-F801E149A9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in Time</a:t>
          </a:r>
        </a:p>
      </dgm:t>
    </dgm:pt>
    <dgm:pt modelId="{9D5A979E-53EF-441A-98AB-D2193CDBE075}" type="parTrans" cxnId="{CF1B8B90-06CB-4926-84DB-F11774D42C31}">
      <dgm:prSet custT="1"/>
      <dgm:spPr/>
      <dgm:t>
        <a:bodyPr/>
        <a:lstStyle/>
        <a:p>
          <a:endParaRPr lang="en-US" sz="200">
            <a:latin typeface="+mn-lt"/>
          </a:endParaRPr>
        </a:p>
      </dgm:t>
    </dgm:pt>
    <dgm:pt modelId="{2565FF6C-A6B5-490E-B296-A4CEBD07D37C}" type="sibTrans" cxnId="{CF1B8B90-06CB-4926-84DB-F11774D42C31}">
      <dgm:prSet/>
      <dgm:spPr/>
      <dgm:t>
        <a:bodyPr/>
        <a:lstStyle/>
        <a:p>
          <a:endParaRPr lang="en-US" sz="1200">
            <a:latin typeface="+mn-lt"/>
          </a:endParaRPr>
        </a:p>
      </dgm:t>
    </dgm:pt>
    <dgm:pt modelId="{2A4143B2-1757-440C-812C-E6AE10894D76}" type="pres">
      <dgm:prSet presAssocID="{C7828BB2-6E21-4537-B486-DD82BFF636F2}" presName="cycle" presStyleCnt="0">
        <dgm:presLayoutVars>
          <dgm:chMax val="1"/>
          <dgm:dir/>
          <dgm:animLvl val="ctr"/>
          <dgm:resizeHandles val="exact"/>
        </dgm:presLayoutVars>
      </dgm:prSet>
      <dgm:spPr/>
    </dgm:pt>
    <dgm:pt modelId="{0FC4B2FE-A5EB-417D-89C0-7C50EA6330DD}" type="pres">
      <dgm:prSet presAssocID="{BE20F567-129C-4286-AD2D-02EB9C33AA30}" presName="centerShape" presStyleLbl="node0" presStyleIdx="0" presStyleCnt="1"/>
      <dgm:spPr/>
      <dgm:t>
        <a:bodyPr/>
        <a:lstStyle/>
        <a:p>
          <a:endParaRPr lang="en-US"/>
        </a:p>
      </dgm:t>
    </dgm:pt>
    <dgm:pt modelId="{12356792-5BE4-4A00-AE30-0AA281D0B4E6}" type="pres">
      <dgm:prSet presAssocID="{A7D2B92D-8962-461D-B2DC-232684600491}" presName="Name9" presStyleLbl="parChTrans1D2" presStyleIdx="0" presStyleCnt="3"/>
      <dgm:spPr/>
      <dgm:t>
        <a:bodyPr/>
        <a:lstStyle/>
        <a:p>
          <a:endParaRPr lang="en-US"/>
        </a:p>
      </dgm:t>
    </dgm:pt>
    <dgm:pt modelId="{2880C0D6-9C4B-49C7-8F46-800F7477FCCD}" type="pres">
      <dgm:prSet presAssocID="{A7D2B92D-8962-461D-B2DC-232684600491}" presName="connTx" presStyleLbl="parChTrans1D2" presStyleIdx="0" presStyleCnt="3"/>
      <dgm:spPr/>
      <dgm:t>
        <a:bodyPr/>
        <a:lstStyle/>
        <a:p>
          <a:endParaRPr lang="en-US"/>
        </a:p>
      </dgm:t>
    </dgm:pt>
    <dgm:pt modelId="{24717255-9371-4A7B-971C-9881852B43B1}" type="pres">
      <dgm:prSet presAssocID="{4E602880-64E6-4617-91FA-E85C7E0F6390}" presName="node" presStyleLbl="node1" presStyleIdx="0" presStyleCnt="3">
        <dgm:presLayoutVars>
          <dgm:bulletEnabled val="1"/>
        </dgm:presLayoutVars>
      </dgm:prSet>
      <dgm:spPr/>
      <dgm:t>
        <a:bodyPr/>
        <a:lstStyle/>
        <a:p>
          <a:endParaRPr lang="en-US"/>
        </a:p>
      </dgm:t>
    </dgm:pt>
    <dgm:pt modelId="{4D481FF3-9B21-4D9A-8F08-FF6187F767FF}" type="pres">
      <dgm:prSet presAssocID="{05C7045F-5C8C-4D19-B2D4-EA440DB3972F}" presName="Name9" presStyleLbl="parChTrans1D2" presStyleIdx="1" presStyleCnt="3"/>
      <dgm:spPr/>
      <dgm:t>
        <a:bodyPr/>
        <a:lstStyle/>
        <a:p>
          <a:endParaRPr lang="en-US"/>
        </a:p>
      </dgm:t>
    </dgm:pt>
    <dgm:pt modelId="{560B14D4-1CAA-4F1A-92E5-C139A05E7749}" type="pres">
      <dgm:prSet presAssocID="{05C7045F-5C8C-4D19-B2D4-EA440DB3972F}" presName="connTx" presStyleLbl="parChTrans1D2" presStyleIdx="1" presStyleCnt="3"/>
      <dgm:spPr/>
      <dgm:t>
        <a:bodyPr/>
        <a:lstStyle/>
        <a:p>
          <a:endParaRPr lang="en-US"/>
        </a:p>
      </dgm:t>
    </dgm:pt>
    <dgm:pt modelId="{11CA6419-D9DB-4614-A10A-97FBD7D93B03}" type="pres">
      <dgm:prSet presAssocID="{A977D28B-6FF5-43BB-B81C-4A23FE95F169}" presName="node" presStyleLbl="node1" presStyleIdx="1" presStyleCnt="3">
        <dgm:presLayoutVars>
          <dgm:bulletEnabled val="1"/>
        </dgm:presLayoutVars>
      </dgm:prSet>
      <dgm:spPr/>
      <dgm:t>
        <a:bodyPr/>
        <a:lstStyle/>
        <a:p>
          <a:endParaRPr lang="en-US"/>
        </a:p>
      </dgm:t>
    </dgm:pt>
    <dgm:pt modelId="{B98501FE-0140-42C5-8CB8-02B164156DAA}" type="pres">
      <dgm:prSet presAssocID="{9D5A979E-53EF-441A-98AB-D2193CDBE075}" presName="Name9" presStyleLbl="parChTrans1D2" presStyleIdx="2" presStyleCnt="3"/>
      <dgm:spPr/>
      <dgm:t>
        <a:bodyPr/>
        <a:lstStyle/>
        <a:p>
          <a:endParaRPr lang="en-US"/>
        </a:p>
      </dgm:t>
    </dgm:pt>
    <dgm:pt modelId="{8363F014-88A5-40B6-9A5B-F0359A5CC5A8}" type="pres">
      <dgm:prSet presAssocID="{9D5A979E-53EF-441A-98AB-D2193CDBE075}" presName="connTx" presStyleLbl="parChTrans1D2" presStyleIdx="2" presStyleCnt="3"/>
      <dgm:spPr/>
      <dgm:t>
        <a:bodyPr/>
        <a:lstStyle/>
        <a:p>
          <a:endParaRPr lang="en-US"/>
        </a:p>
      </dgm:t>
    </dgm:pt>
    <dgm:pt modelId="{1A1C0501-2078-4FA0-8612-9AC0E4718A8B}" type="pres">
      <dgm:prSet presAssocID="{AE645000-DB2A-4167-8AAC-F801E149A947}" presName="node" presStyleLbl="node1" presStyleIdx="2" presStyleCnt="3">
        <dgm:presLayoutVars>
          <dgm:bulletEnabled val="1"/>
        </dgm:presLayoutVars>
      </dgm:prSet>
      <dgm:spPr/>
      <dgm:t>
        <a:bodyPr/>
        <a:lstStyle/>
        <a:p>
          <a:endParaRPr lang="en-US"/>
        </a:p>
      </dgm:t>
    </dgm:pt>
  </dgm:ptLst>
  <dgm:cxnLst>
    <dgm:cxn modelId="{F23A5E82-EC0E-D74B-946D-02E79683C4B6}" type="presOf" srcId="{9D5A979E-53EF-441A-98AB-D2193CDBE075}" destId="{B98501FE-0140-42C5-8CB8-02B164156DAA}" srcOrd="0" destOrd="0" presId="urn:microsoft.com/office/officeart/2005/8/layout/radial1"/>
    <dgm:cxn modelId="{DA1641C5-7522-42B9-A315-338A9D508C7C}" srcId="{BE20F567-129C-4286-AD2D-02EB9C33AA30}" destId="{A977D28B-6FF5-43BB-B81C-4A23FE95F169}" srcOrd="1" destOrd="0" parTransId="{05C7045F-5C8C-4D19-B2D4-EA440DB3972F}" sibTransId="{60BD0487-C762-4EF3-9FA3-79AF09BC1A7C}"/>
    <dgm:cxn modelId="{F4C859DC-5575-D24F-9E0D-82EA311D3284}" type="presOf" srcId="{AE645000-DB2A-4167-8AAC-F801E149A947}" destId="{1A1C0501-2078-4FA0-8612-9AC0E4718A8B}" srcOrd="0" destOrd="0" presId="urn:microsoft.com/office/officeart/2005/8/layout/radial1"/>
    <dgm:cxn modelId="{4B07CD02-40A1-6C49-B9A3-424D13BE41A4}" type="presOf" srcId="{C7828BB2-6E21-4537-B486-DD82BFF636F2}" destId="{2A4143B2-1757-440C-812C-E6AE10894D76}" srcOrd="0" destOrd="0" presId="urn:microsoft.com/office/officeart/2005/8/layout/radial1"/>
    <dgm:cxn modelId="{4AF9FA3F-E44C-E743-B31B-C2A8E54D8997}" type="presOf" srcId="{A7D2B92D-8962-461D-B2DC-232684600491}" destId="{12356792-5BE4-4A00-AE30-0AA281D0B4E6}" srcOrd="0" destOrd="0" presId="urn:microsoft.com/office/officeart/2005/8/layout/radial1"/>
    <dgm:cxn modelId="{E384023A-0A72-1044-98B2-270ECB86DF94}" type="presOf" srcId="{BE20F567-129C-4286-AD2D-02EB9C33AA30}" destId="{0FC4B2FE-A5EB-417D-89C0-7C50EA6330DD}" srcOrd="0" destOrd="0" presId="urn:microsoft.com/office/officeart/2005/8/layout/radial1"/>
    <dgm:cxn modelId="{2E7EB497-C29A-A34B-AF56-8D45F5B6E5EE}" type="presOf" srcId="{A7D2B92D-8962-461D-B2DC-232684600491}" destId="{2880C0D6-9C4B-49C7-8F46-800F7477FCCD}" srcOrd="1" destOrd="0" presId="urn:microsoft.com/office/officeart/2005/8/layout/radial1"/>
    <dgm:cxn modelId="{6ED3F08F-EF30-7B4A-BC16-601F0E4486B2}" type="presOf" srcId="{4E602880-64E6-4617-91FA-E85C7E0F6390}" destId="{24717255-9371-4A7B-971C-9881852B43B1}" srcOrd="0" destOrd="0" presId="urn:microsoft.com/office/officeart/2005/8/layout/radial1"/>
    <dgm:cxn modelId="{5DC9DCB3-9F70-4DD7-BAAF-E0DB22B5B66F}" srcId="{C7828BB2-6E21-4537-B486-DD82BFF636F2}" destId="{BE20F567-129C-4286-AD2D-02EB9C33AA30}" srcOrd="0" destOrd="0" parTransId="{9F947AA6-4065-4A2E-BFC4-846617176CF3}" sibTransId="{5E48CFAD-FF37-45A7-B0A7-C85B097E356E}"/>
    <dgm:cxn modelId="{8DEC42D1-7F1F-6E43-8F35-E55B81F81469}" type="presOf" srcId="{05C7045F-5C8C-4D19-B2D4-EA440DB3972F}" destId="{4D481FF3-9B21-4D9A-8F08-FF6187F767FF}" srcOrd="0" destOrd="0" presId="urn:microsoft.com/office/officeart/2005/8/layout/radial1"/>
    <dgm:cxn modelId="{7A06CDDF-868D-8F48-AE9C-38C444C19E26}" type="presOf" srcId="{A977D28B-6FF5-43BB-B81C-4A23FE95F169}" destId="{11CA6419-D9DB-4614-A10A-97FBD7D93B03}" srcOrd="0" destOrd="0" presId="urn:microsoft.com/office/officeart/2005/8/layout/radial1"/>
    <dgm:cxn modelId="{1EDB85D9-17D5-1E42-9D6E-8AEF24D0A7DB}" type="presOf" srcId="{05C7045F-5C8C-4D19-B2D4-EA440DB3972F}" destId="{560B14D4-1CAA-4F1A-92E5-C139A05E7749}" srcOrd="1" destOrd="0" presId="urn:microsoft.com/office/officeart/2005/8/layout/radial1"/>
    <dgm:cxn modelId="{2A301B61-0F24-234F-9677-EA79298374DC}" type="presOf" srcId="{9D5A979E-53EF-441A-98AB-D2193CDBE075}" destId="{8363F014-88A5-40B6-9A5B-F0359A5CC5A8}" srcOrd="1" destOrd="0" presId="urn:microsoft.com/office/officeart/2005/8/layout/radial1"/>
    <dgm:cxn modelId="{8CD22A32-5A5E-4A44-9222-551BF3893EF5}" srcId="{BE20F567-129C-4286-AD2D-02EB9C33AA30}" destId="{4E602880-64E6-4617-91FA-E85C7E0F6390}" srcOrd="0" destOrd="0" parTransId="{A7D2B92D-8962-461D-B2DC-232684600491}" sibTransId="{4EB48AFA-686B-489A-B725-4C2BB5577D4C}"/>
    <dgm:cxn modelId="{CF1B8B90-06CB-4926-84DB-F11774D42C31}" srcId="{BE20F567-129C-4286-AD2D-02EB9C33AA30}" destId="{AE645000-DB2A-4167-8AAC-F801E149A947}" srcOrd="2" destOrd="0" parTransId="{9D5A979E-53EF-441A-98AB-D2193CDBE075}" sibTransId="{2565FF6C-A6B5-490E-B296-A4CEBD07D37C}"/>
    <dgm:cxn modelId="{9214287E-5B1E-8540-8E27-B02E5CFA9886}" type="presParOf" srcId="{2A4143B2-1757-440C-812C-E6AE10894D76}" destId="{0FC4B2FE-A5EB-417D-89C0-7C50EA6330DD}" srcOrd="0" destOrd="0" presId="urn:microsoft.com/office/officeart/2005/8/layout/radial1"/>
    <dgm:cxn modelId="{4846E62A-9C14-DB4F-970C-F1610FCC653B}" type="presParOf" srcId="{2A4143B2-1757-440C-812C-E6AE10894D76}" destId="{12356792-5BE4-4A00-AE30-0AA281D0B4E6}" srcOrd="1" destOrd="0" presId="urn:microsoft.com/office/officeart/2005/8/layout/radial1"/>
    <dgm:cxn modelId="{7FDEDE94-A5C0-6F40-ACB1-60F054796C4E}" type="presParOf" srcId="{12356792-5BE4-4A00-AE30-0AA281D0B4E6}" destId="{2880C0D6-9C4B-49C7-8F46-800F7477FCCD}" srcOrd="0" destOrd="0" presId="urn:microsoft.com/office/officeart/2005/8/layout/radial1"/>
    <dgm:cxn modelId="{93662B37-1948-094B-A190-8B88DBAF1998}" type="presParOf" srcId="{2A4143B2-1757-440C-812C-E6AE10894D76}" destId="{24717255-9371-4A7B-971C-9881852B43B1}" srcOrd="2" destOrd="0" presId="urn:microsoft.com/office/officeart/2005/8/layout/radial1"/>
    <dgm:cxn modelId="{85C947A4-1C8F-C54C-A49B-3DD8EE81DB74}" type="presParOf" srcId="{2A4143B2-1757-440C-812C-E6AE10894D76}" destId="{4D481FF3-9B21-4D9A-8F08-FF6187F767FF}" srcOrd="3" destOrd="0" presId="urn:microsoft.com/office/officeart/2005/8/layout/radial1"/>
    <dgm:cxn modelId="{817C3F80-1B32-C240-845C-DE5D9AD46FCC}" type="presParOf" srcId="{4D481FF3-9B21-4D9A-8F08-FF6187F767FF}" destId="{560B14D4-1CAA-4F1A-92E5-C139A05E7749}" srcOrd="0" destOrd="0" presId="urn:microsoft.com/office/officeart/2005/8/layout/radial1"/>
    <dgm:cxn modelId="{64065B30-9B30-734E-9D6D-3854384D594B}" type="presParOf" srcId="{2A4143B2-1757-440C-812C-E6AE10894D76}" destId="{11CA6419-D9DB-4614-A10A-97FBD7D93B03}" srcOrd="4" destOrd="0" presId="urn:microsoft.com/office/officeart/2005/8/layout/radial1"/>
    <dgm:cxn modelId="{251B96B7-0021-9B48-A0C2-5DF91B39F460}" type="presParOf" srcId="{2A4143B2-1757-440C-812C-E6AE10894D76}" destId="{B98501FE-0140-42C5-8CB8-02B164156DAA}" srcOrd="5" destOrd="0" presId="urn:microsoft.com/office/officeart/2005/8/layout/radial1"/>
    <dgm:cxn modelId="{9C3F13F5-BEC8-134E-9B24-2CC9835F04ED}" type="presParOf" srcId="{B98501FE-0140-42C5-8CB8-02B164156DAA}" destId="{8363F014-88A5-40B6-9A5B-F0359A5CC5A8}" srcOrd="0" destOrd="0" presId="urn:microsoft.com/office/officeart/2005/8/layout/radial1"/>
    <dgm:cxn modelId="{DB1C81ED-68C7-C74A-A2A0-4953CE9CE487}" type="presParOf" srcId="{2A4143B2-1757-440C-812C-E6AE10894D76}" destId="{1A1C0501-2078-4FA0-8612-9AC0E4718A8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B2FE-A5EB-417D-89C0-7C50EA6330DD}">
      <dsp:nvSpPr>
        <dsp:cNvPr id="0" name=""/>
        <dsp:cNvSpPr/>
      </dsp:nvSpPr>
      <dsp:spPr>
        <a:xfrm>
          <a:off x="1679525" y="1680107"/>
          <a:ext cx="1289149" cy="12891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effectLst/>
              <a:latin typeface="Times New Roman"/>
              <a:cs typeface="Times New Roman"/>
            </a:rPr>
            <a:t>Data</a:t>
          </a:r>
        </a:p>
      </dsp:txBody>
      <dsp:txXfrm>
        <a:off x="1868317" y="1868899"/>
        <a:ext cx="911565" cy="911565"/>
      </dsp:txXfrm>
    </dsp:sp>
    <dsp:sp modelId="{12356792-5BE4-4A00-AE30-0AA281D0B4E6}">
      <dsp:nvSpPr>
        <dsp:cNvPr id="0" name=""/>
        <dsp:cNvSpPr/>
      </dsp:nvSpPr>
      <dsp:spPr>
        <a:xfrm rot="16200000">
          <a:off x="2129309" y="1460356"/>
          <a:ext cx="389580" cy="49921"/>
        </a:xfrm>
        <a:custGeom>
          <a:avLst/>
          <a:gdLst/>
          <a:ahLst/>
          <a:cxnLst/>
          <a:rect l="0" t="0" r="0" b="0"/>
          <a:pathLst>
            <a:path>
              <a:moveTo>
                <a:pt x="0" y="24960"/>
              </a:moveTo>
              <a:lnTo>
                <a:pt x="389580" y="2496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2314360" y="1475578"/>
        <a:ext cx="19479" cy="19479"/>
      </dsp:txXfrm>
    </dsp:sp>
    <dsp:sp modelId="{24717255-9371-4A7B-971C-9881852B43B1}">
      <dsp:nvSpPr>
        <dsp:cNvPr id="0" name=""/>
        <dsp:cNvSpPr/>
      </dsp:nvSpPr>
      <dsp:spPr>
        <a:xfrm>
          <a:off x="1679525" y="1377"/>
          <a:ext cx="1289149" cy="12891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Cohorts</a:t>
          </a:r>
        </a:p>
      </dsp:txBody>
      <dsp:txXfrm>
        <a:off x="1868317" y="190169"/>
        <a:ext cx="911565" cy="911565"/>
      </dsp:txXfrm>
    </dsp:sp>
    <dsp:sp modelId="{4D481FF3-9B21-4D9A-8F08-FF6187F767FF}">
      <dsp:nvSpPr>
        <dsp:cNvPr id="0" name=""/>
        <dsp:cNvSpPr/>
      </dsp:nvSpPr>
      <dsp:spPr>
        <a:xfrm rot="1800000">
          <a:off x="2856221" y="2719404"/>
          <a:ext cx="389580" cy="49921"/>
        </a:xfrm>
        <a:custGeom>
          <a:avLst/>
          <a:gdLst/>
          <a:ahLst/>
          <a:cxnLst/>
          <a:rect l="0" t="0" r="0" b="0"/>
          <a:pathLst>
            <a:path>
              <a:moveTo>
                <a:pt x="0" y="24960"/>
              </a:moveTo>
              <a:lnTo>
                <a:pt x="389580" y="2496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3041271" y="2734625"/>
        <a:ext cx="19479" cy="19479"/>
      </dsp:txXfrm>
    </dsp:sp>
    <dsp:sp modelId="{11CA6419-D9DB-4614-A10A-97FBD7D93B03}">
      <dsp:nvSpPr>
        <dsp:cNvPr id="0" name=""/>
        <dsp:cNvSpPr/>
      </dsp:nvSpPr>
      <dsp:spPr>
        <a:xfrm>
          <a:off x="3133348" y="2519472"/>
          <a:ext cx="1289149" cy="1289149"/>
        </a:xfrm>
        <a:prstGeom prst="ellipse">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Cohorts</a:t>
          </a:r>
        </a:p>
      </dsp:txBody>
      <dsp:txXfrm>
        <a:off x="3322140" y="2708264"/>
        <a:ext cx="911565" cy="911565"/>
      </dsp:txXfrm>
    </dsp:sp>
    <dsp:sp modelId="{B98501FE-0140-42C5-8CB8-02B164156DAA}">
      <dsp:nvSpPr>
        <dsp:cNvPr id="0" name=""/>
        <dsp:cNvSpPr/>
      </dsp:nvSpPr>
      <dsp:spPr>
        <a:xfrm rot="9000000">
          <a:off x="1402398" y="2719404"/>
          <a:ext cx="389580" cy="49921"/>
        </a:xfrm>
        <a:custGeom>
          <a:avLst/>
          <a:gdLst/>
          <a:ahLst/>
          <a:cxnLst/>
          <a:rect l="0" t="0" r="0" b="0"/>
          <a:pathLst>
            <a:path>
              <a:moveTo>
                <a:pt x="0" y="24960"/>
              </a:moveTo>
              <a:lnTo>
                <a:pt x="389580" y="2496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rot="10800000">
        <a:off x="1587449" y="2734625"/>
        <a:ext cx="19479" cy="19479"/>
      </dsp:txXfrm>
    </dsp:sp>
    <dsp:sp modelId="{1A1C0501-2078-4FA0-8612-9AC0E4718A8B}">
      <dsp:nvSpPr>
        <dsp:cNvPr id="0" name=""/>
        <dsp:cNvSpPr/>
      </dsp:nvSpPr>
      <dsp:spPr>
        <a:xfrm>
          <a:off x="225702" y="2519472"/>
          <a:ext cx="1289149" cy="1289149"/>
        </a:xfrm>
        <a:prstGeom prst="ellipse">
          <a:avLst/>
        </a:prstGeom>
        <a:solidFill>
          <a:schemeClr val="accent2">
            <a:hueOff val="4681519"/>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in Time</a:t>
          </a:r>
        </a:p>
      </dsp:txBody>
      <dsp:txXfrm>
        <a:off x="414494" y="2708264"/>
        <a:ext cx="911565" cy="9115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68330DB-BD6A-4CE4-B35C-8FB9B71B897C}" type="datetimeFigureOut">
              <a:rPr lang="en-US" smtClean="0"/>
              <a:t>5/14/2017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748FF63-F862-4A13-B8AF-5968F9CABBCF}" type="slidenum">
              <a:rPr lang="en-US" smtClean="0"/>
              <a:t>‹#›</a:t>
            </a:fld>
            <a:endParaRPr lang="en-US"/>
          </a:p>
        </p:txBody>
      </p:sp>
    </p:spTree>
    <p:extLst>
      <p:ext uri="{BB962C8B-B14F-4D97-AF65-F5344CB8AC3E}">
        <p14:creationId xmlns:p14="http://schemas.microsoft.com/office/powerpoint/2010/main" val="18659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8FF63-F862-4A13-B8AF-5968F9CABBCF}" type="slidenum">
              <a:rPr lang="en-US" smtClean="0"/>
              <a:t>1</a:t>
            </a:fld>
            <a:endParaRPr lang="en-US"/>
          </a:p>
        </p:txBody>
      </p:sp>
    </p:spTree>
    <p:extLst>
      <p:ext uri="{BB962C8B-B14F-4D97-AF65-F5344CB8AC3E}">
        <p14:creationId xmlns:p14="http://schemas.microsoft.com/office/powerpoint/2010/main" val="37785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BCD6296-3D46-DE41-9F41-E9826C0D61D9}" type="slidenum">
              <a:rPr lang="en-US"/>
              <a:pPr/>
              <a:t>16</a:t>
            </a:fld>
            <a:endParaRPr lang="en-US"/>
          </a:p>
        </p:txBody>
      </p:sp>
      <p:sp>
        <p:nvSpPr>
          <p:cNvPr id="4099" name="Rectangle 2"/>
          <p:cNvSpPr>
            <a:spLocks noGrp="1" noRot="1" noChangeAspect="1" noChangeArrowheads="1" noTextEdit="1"/>
          </p:cNvSpPr>
          <p:nvPr>
            <p:ph type="sldImg"/>
          </p:nvPr>
        </p:nvSpPr>
        <p:spPr>
          <a:xfrm>
            <a:off x="407988" y="141288"/>
            <a:ext cx="6043612" cy="4532312"/>
          </a:xfrm>
          <a:ln/>
        </p:spPr>
      </p:sp>
      <p:sp>
        <p:nvSpPr>
          <p:cNvPr id="4100" name="Rectangle 3"/>
          <p:cNvSpPr>
            <a:spLocks noGrp="1" noChangeArrowheads="1"/>
          </p:cNvSpPr>
          <p:nvPr>
            <p:ph type="body" idx="1"/>
          </p:nvPr>
        </p:nvSpPr>
        <p:spPr>
          <a:xfrm>
            <a:off x="912813" y="4343400"/>
            <a:ext cx="503237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Another problem with point-in-time data:</a:t>
            </a:r>
            <a:r>
              <a:rPr lang="en-US" baseline="0" dirty="0" smtClean="0"/>
              <a:t> the over-capture of long-stayers.</a:t>
            </a:r>
            <a:endParaRPr lang="en-US" dirty="0"/>
          </a:p>
        </p:txBody>
      </p:sp>
    </p:spTree>
    <p:extLst>
      <p:ext uri="{BB962C8B-B14F-4D97-AF65-F5344CB8AC3E}">
        <p14:creationId xmlns:p14="http://schemas.microsoft.com/office/powerpoint/2010/main" val="3533623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F2A218-D35C-074D-BA21-BB1A9D7D35A2}" type="slidenum">
              <a:rPr lang="en-US"/>
              <a:pPr/>
              <a:t>17</a:t>
            </a:fld>
            <a:endParaRPr lang="en-US"/>
          </a:p>
        </p:txBody>
      </p:sp>
      <p:sp>
        <p:nvSpPr>
          <p:cNvPr id="7171" name="Rectangle 2"/>
          <p:cNvSpPr>
            <a:spLocks noGrp="1" noRot="1" noChangeAspect="1" noChangeArrowheads="1" noTextEdit="1"/>
          </p:cNvSpPr>
          <p:nvPr>
            <p:ph type="sldImg"/>
          </p:nvPr>
        </p:nvSpPr>
        <p:spPr>
          <a:xfrm>
            <a:off x="407988" y="141288"/>
            <a:ext cx="6043612" cy="4532312"/>
          </a:xfrm>
          <a:ln/>
        </p:spPr>
      </p:sp>
      <p:sp>
        <p:nvSpPr>
          <p:cNvPr id="7172" name="Rectangle 3"/>
          <p:cNvSpPr>
            <a:spLocks noGrp="1" noChangeArrowheads="1"/>
          </p:cNvSpPr>
          <p:nvPr>
            <p:ph type="body" idx="1"/>
          </p:nvPr>
        </p:nvSpPr>
        <p:spPr>
          <a:xfrm>
            <a:off x="912813" y="4343400"/>
            <a:ext cx="5032375" cy="4113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487" tIns="43243" rIns="86487" bIns="43243"/>
          <a:lstStyle/>
          <a:p>
            <a:pPr defTabSz="938213" eaLnBrk="1" hangingPunct="1"/>
            <a:r>
              <a:rPr lang="en-US" dirty="0" smtClean="0"/>
              <a:t>How Entry Cohorts work</a:t>
            </a:r>
            <a:endParaRPr lang="en-US" dirty="0"/>
          </a:p>
        </p:txBody>
      </p:sp>
    </p:spTree>
    <p:extLst>
      <p:ext uri="{BB962C8B-B14F-4D97-AF65-F5344CB8AC3E}">
        <p14:creationId xmlns:p14="http://schemas.microsoft.com/office/powerpoint/2010/main" val="179989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b="1" dirty="0" smtClean="0"/>
              <a:t>S1: Of all children in foster care during a 12-month period, what is the rate of victimization per day of foster care? </a:t>
            </a:r>
            <a:endParaRPr lang="en-US" sz="2800" b="1" dirty="0" smtClean="0"/>
          </a:p>
          <a:p>
            <a:pPr>
              <a:lnSpc>
                <a:spcPct val="120000"/>
              </a:lnSpc>
            </a:pPr>
            <a:r>
              <a:rPr lang="en-US" sz="2800" dirty="0" smtClean="0"/>
              <a:t>What’s changed from CFSR 2?</a:t>
            </a:r>
          </a:p>
          <a:p>
            <a:pPr lvl="1">
              <a:lnSpc>
                <a:spcPct val="120000"/>
              </a:lnSpc>
            </a:pPr>
            <a:r>
              <a:rPr lang="en-US" sz="2400" dirty="0" smtClean="0"/>
              <a:t>Rate of maltreatment per child days in foster care vs. percentage of children not maltreated in foster care</a:t>
            </a:r>
          </a:p>
          <a:p>
            <a:pPr lvl="1">
              <a:lnSpc>
                <a:spcPct val="120000"/>
              </a:lnSpc>
            </a:pPr>
            <a:r>
              <a:rPr lang="en-US" sz="2400" dirty="0" smtClean="0"/>
              <a:t>Includes all maltreatment types by any perpetrator vs. just maltreatment by foster parents/facility staff</a:t>
            </a:r>
          </a:p>
          <a:p>
            <a:pPr>
              <a:lnSpc>
                <a:spcPct val="120000"/>
              </a:lnSpc>
            </a:pPr>
            <a:r>
              <a:rPr lang="en-US" dirty="0" smtClean="0"/>
              <a:t>Includes:</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All days in foster care during the year (</a:t>
            </a:r>
            <a:r>
              <a:rPr lang="en-US" u="sng" dirty="0" smtClean="0"/>
              <a:t>across episodes</a:t>
            </a:r>
            <a:r>
              <a:rPr lang="en-US" dirty="0" smtClean="0"/>
              <a:t>)</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Multiple incidents of substantiated maltreatment for the same child are included in the numerator</a:t>
            </a:r>
          </a:p>
          <a:p>
            <a:r>
              <a:rPr lang="en-US" sz="1400" dirty="0" smtClean="0"/>
              <a:t>Excludes: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Incidents occurring before or within 7 days of the date of removal</a:t>
            </a:r>
          </a:p>
          <a:p>
            <a:pPr marL="171450" indent="-171450">
              <a:buFont typeface="Arial"/>
              <a:buChar char="•"/>
            </a:pPr>
            <a:r>
              <a:rPr lang="en-US" sz="1200" dirty="0" smtClean="0"/>
              <a:t>Children age 18+ </a:t>
            </a:r>
          </a:p>
          <a:p>
            <a:pPr marL="171450" indent="-171450">
              <a:buFont typeface="Arial"/>
              <a:buChar char="•"/>
            </a:pPr>
            <a:r>
              <a:rPr lang="en-US" sz="1200" dirty="0" smtClean="0"/>
              <a:t>Day</a:t>
            </a:r>
            <a:r>
              <a:rPr lang="en-US" sz="1200" baseline="0" dirty="0" smtClean="0"/>
              <a:t>s in care after 18</a:t>
            </a:r>
            <a:r>
              <a:rPr lang="en-US" sz="1200" baseline="30000" dirty="0" smtClean="0"/>
              <a:t>th</a:t>
            </a:r>
            <a:r>
              <a:rPr lang="en-US" sz="1200" baseline="0" dirty="0" smtClean="0"/>
              <a:t> birthday</a:t>
            </a:r>
          </a:p>
          <a:p>
            <a:pPr marL="171450" indent="-171450">
              <a:buFont typeface="Arial"/>
              <a:buChar cha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1" dirty="0" smtClean="0"/>
              <a:t>S2: Of all children who were victims of a substantiated report of maltreatment during a 12-month reporting period, what percent were victims of another substantiated maltreatment allegation within 12 months of their initial report?</a:t>
            </a:r>
          </a:p>
          <a:p>
            <a:r>
              <a:rPr lang="en-US" dirty="0" smtClean="0"/>
              <a:t>What’s changed from CFSR 2?</a:t>
            </a:r>
          </a:p>
          <a:p>
            <a:pPr lvl="1"/>
            <a:r>
              <a:rPr lang="en-US" dirty="0" smtClean="0"/>
              <a:t>Window is 12 months vs. 6 months</a:t>
            </a:r>
          </a:p>
          <a:p>
            <a:pPr lvl="1"/>
            <a:r>
              <a:rPr lang="en-US" dirty="0" smtClean="0"/>
              <a:t>Recurrence vs. no recurrence</a:t>
            </a:r>
          </a:p>
          <a:p>
            <a:pPr lvl="0"/>
            <a:r>
              <a:rPr lang="en-US" dirty="0" smtClean="0"/>
              <a:t>Excludes:</a:t>
            </a:r>
          </a:p>
          <a:p>
            <a:pPr marL="171450" indent="-171450">
              <a:buFont typeface="Arial"/>
              <a:buChar char="•"/>
            </a:pPr>
            <a:r>
              <a:rPr lang="en-US" baseline="0" dirty="0" smtClean="0"/>
              <a:t>Children age 18+ at initial report</a:t>
            </a:r>
          </a:p>
          <a:p>
            <a:pPr marL="171450" indent="-171450">
              <a:buFont typeface="Arial"/>
              <a:buChar char="•"/>
            </a:pPr>
            <a:r>
              <a:rPr lang="en-US" baseline="0" dirty="0" smtClean="0"/>
              <a:t>Substantiated allegations occurring within 14 days of initial report</a:t>
            </a:r>
            <a:endParaRPr lang="en-US"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sz="1200" b="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21</a:t>
            </a:fld>
            <a:endParaRPr lang="en-US"/>
          </a:p>
        </p:txBody>
      </p:sp>
    </p:spTree>
    <p:extLst>
      <p:ext uri="{BB962C8B-B14F-4D97-AF65-F5344CB8AC3E}">
        <p14:creationId xmlns:p14="http://schemas.microsoft.com/office/powerpoint/2010/main" val="45534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S1: </a:t>
            </a:r>
            <a:r>
              <a:rPr lang="en-US" sz="2400" b="1" dirty="0" smtClean="0">
                <a:solidFill>
                  <a:srgbClr val="BEAA64"/>
                </a:solidFill>
                <a:latin typeface="Times New Roman"/>
                <a:cs typeface="Times New Roman"/>
              </a:rPr>
              <a:t>“Of all children in care during the 12-month period, what is the rate of victimization per day?”</a:t>
            </a:r>
          </a:p>
          <a:p>
            <a:endParaRPr lang="en-US" dirty="0" smtClean="0"/>
          </a:p>
          <a:p>
            <a:r>
              <a:rPr lang="en-US" dirty="0" smtClean="0"/>
              <a:t>Days in care</a:t>
            </a:r>
            <a:r>
              <a:rPr lang="en-US" baseline="0" dirty="0" smtClean="0"/>
              <a:t> – across episodes</a:t>
            </a:r>
          </a:p>
          <a:p>
            <a:r>
              <a:rPr lang="en-US" baseline="0" dirty="0" smtClean="0"/>
              <a:t>Maltreatment – includes multiple instances/child</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22</a:t>
            </a:fld>
            <a:endParaRPr lang="en-US" dirty="0"/>
          </a:p>
        </p:txBody>
      </p:sp>
    </p:spTree>
    <p:extLst>
      <p:ext uri="{BB962C8B-B14F-4D97-AF65-F5344CB8AC3E}">
        <p14:creationId xmlns:p14="http://schemas.microsoft.com/office/powerpoint/2010/main" val="342051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S2: “Of all children with a substantiated allegation during the 12-month period, what percent had another substantiated allegation within 12 months?”</a:t>
            </a:r>
          </a:p>
          <a:p>
            <a:endParaRPr lang="en-US" dirty="0" smtClean="0"/>
          </a:p>
          <a:p>
            <a:r>
              <a:rPr lang="en-US" dirty="0" smtClean="0"/>
              <a:t>Child 1:</a:t>
            </a:r>
            <a:r>
              <a:rPr lang="en-US" baseline="0" dirty="0" smtClean="0"/>
              <a:t> 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20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5: 4 months</a:t>
            </a:r>
            <a:r>
              <a:rPr lang="en-US" baseline="0" dirty="0" smtClean="0"/>
              <a:t>, first substantiated allegation </a:t>
            </a:r>
            <a:r>
              <a:rPr lang="en-US" b="1" u="sng" baseline="0" dirty="0" smtClean="0"/>
              <a:t>prior</a:t>
            </a:r>
            <a:r>
              <a:rPr lang="en-US" baseline="0" dirty="0" smtClean="0"/>
              <a:t> to 12-month period</a:t>
            </a:r>
          </a:p>
          <a:p>
            <a:r>
              <a:rPr lang="en-US" dirty="0" smtClean="0"/>
              <a:t>Child </a:t>
            </a:r>
            <a:r>
              <a:rPr lang="en-US" baseline="0" dirty="0" smtClean="0"/>
              <a:t>6: 20 months, first substantiated allegation </a:t>
            </a:r>
            <a:r>
              <a:rPr lang="en-US" b="1" u="sng" baseline="0" dirty="0" smtClean="0"/>
              <a:t>during</a:t>
            </a:r>
            <a:r>
              <a:rPr lang="en-US" baseline="0" dirty="0" smtClean="0"/>
              <a:t> 12-month period, no second allegation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7: 5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22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1" u="none" baseline="0" dirty="0" smtClean="0"/>
              <a:t> </a:t>
            </a:r>
            <a:r>
              <a:rPr lang="en-US" baseline="0" dirty="0" smtClean="0"/>
              <a:t>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23</a:t>
            </a:fld>
            <a:endParaRPr lang="en-US" dirty="0"/>
          </a:p>
        </p:txBody>
      </p:sp>
    </p:spTree>
    <p:extLst>
      <p:ext uri="{BB962C8B-B14F-4D97-AF65-F5344CB8AC3E}">
        <p14:creationId xmlns:p14="http://schemas.microsoft.com/office/powerpoint/2010/main" val="379962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P1: Of all children who enter foster care in a 12-month period, what percent discharged to permanency within 12 months of entering foster care?</a:t>
            </a:r>
            <a:endParaRPr lang="en-US" sz="2800" b="1" dirty="0" smtClean="0"/>
          </a:p>
          <a:p>
            <a:r>
              <a:rPr lang="en-US" sz="2800" dirty="0" smtClean="0"/>
              <a:t>What’s changed from CFSR 2?</a:t>
            </a:r>
          </a:p>
          <a:p>
            <a:pPr lvl="1"/>
            <a:r>
              <a:rPr lang="en-US" sz="2400" dirty="0" smtClean="0"/>
              <a:t>Expanded definition of permanence includes reunification, adoption, or guardianship vs. reunification</a:t>
            </a:r>
            <a:r>
              <a:rPr lang="en-US" dirty="0" smtClean="0"/>
              <a:t> </a:t>
            </a:r>
            <a:r>
              <a:rPr lang="en-US" sz="2400" dirty="0" smtClean="0"/>
              <a:t>only</a:t>
            </a:r>
          </a:p>
          <a:p>
            <a:pPr lvl="1"/>
            <a:r>
              <a:rPr lang="en-US" sz="2400" dirty="0" smtClean="0"/>
              <a:t>Includes all children entering foster care during the year vs. just those who were removed for the first time</a:t>
            </a:r>
          </a:p>
          <a:p>
            <a:pPr lvl="1"/>
            <a:r>
              <a:rPr lang="en-US" sz="2400" dirty="0" smtClean="0"/>
              <a:t>Entry cohort window is 12 months vs. 6 months</a:t>
            </a:r>
          </a:p>
          <a:p>
            <a:pPr lvl="0"/>
            <a:r>
              <a:rPr lang="en-US" sz="2400" dirty="0" smtClean="0"/>
              <a:t>Excluded:</a:t>
            </a:r>
          </a:p>
          <a:p>
            <a:pPr marL="171450" indent="-171450">
              <a:buFont typeface="Arial"/>
              <a:buChar char="•"/>
            </a:pPr>
            <a:r>
              <a:rPr lang="en-US" sz="2400" dirty="0" smtClean="0"/>
              <a:t>Children in care for less than 8 days</a:t>
            </a:r>
          </a:p>
          <a:p>
            <a:pPr marL="171450" indent="-171450">
              <a:buFont typeface="Arial"/>
              <a:buChar char="•"/>
            </a:pPr>
            <a:r>
              <a:rPr lang="en-US" sz="2400" dirty="0" smtClean="0"/>
              <a:t>Children entering care at</a:t>
            </a:r>
            <a:r>
              <a:rPr lang="en-US" sz="2400" baseline="0" dirty="0" smtClean="0"/>
              <a:t> age </a:t>
            </a:r>
            <a:r>
              <a:rPr lang="en-US" sz="2400" dirty="0" smtClean="0"/>
              <a:t>18+</a:t>
            </a:r>
          </a:p>
          <a:p>
            <a:pPr lvl="0"/>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26</a:t>
            </a:fld>
            <a:endParaRPr lang="en-US"/>
          </a:p>
        </p:txBody>
      </p:sp>
    </p:spTree>
    <p:extLst>
      <p:ext uri="{BB962C8B-B14F-4D97-AF65-F5344CB8AC3E}">
        <p14:creationId xmlns:p14="http://schemas.microsoft.com/office/powerpoint/2010/main" val="368291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P1: “Of all children who enter foster care in a 12-month period, what percent discharged to permanency within 12 months of entering foster care?”</a:t>
            </a:r>
            <a:endParaRPr lang="en-US" dirty="0" smtClean="0"/>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27</a:t>
            </a:fld>
            <a:endParaRPr lang="en-US" dirty="0"/>
          </a:p>
        </p:txBody>
      </p:sp>
    </p:spTree>
    <p:extLst>
      <p:ext uri="{BB962C8B-B14F-4D97-AF65-F5344CB8AC3E}">
        <p14:creationId xmlns:p14="http://schemas.microsoft.com/office/powerpoint/2010/main" val="2618490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P2/P3:</a:t>
            </a:r>
            <a:r>
              <a:rPr lang="en-US" b="1" baseline="0" dirty="0" smtClean="0"/>
              <a:t> </a:t>
            </a:r>
            <a:r>
              <a:rPr lang="en-US" b="1" dirty="0" smtClean="0"/>
              <a:t>Of all children in foster care on the first day of the 12-month period, who had been in foster care (in that episode) for 12-23 months (P2)</a:t>
            </a:r>
            <a:r>
              <a:rPr lang="en-US" b="1" baseline="0" dirty="0" smtClean="0"/>
              <a:t> or for 24 months or more (P3)</a:t>
            </a:r>
            <a:r>
              <a:rPr lang="en-US" b="1" dirty="0" smtClean="0"/>
              <a:t>, what percent discharged to permanency within 12 months of the first day? </a:t>
            </a:r>
          </a:p>
          <a:p>
            <a:r>
              <a:rPr lang="en-US" dirty="0" smtClean="0"/>
              <a:t>What’s changed from CFSR 2?</a:t>
            </a:r>
          </a:p>
          <a:p>
            <a:pPr lvl="1"/>
            <a:r>
              <a:rPr lang="en-US" dirty="0" smtClean="0"/>
              <a:t>P2</a:t>
            </a:r>
            <a:r>
              <a:rPr lang="en-US" baseline="0" dirty="0" smtClean="0"/>
              <a:t> is a n</a:t>
            </a:r>
            <a:r>
              <a:rPr lang="en-US" dirty="0" smtClean="0"/>
              <a:t>ew measure with an intermediate time period (between 12 and 23 months)</a:t>
            </a:r>
          </a:p>
          <a:p>
            <a:pPr lvl="0"/>
            <a:r>
              <a:rPr lang="en-US" dirty="0" smtClean="0"/>
              <a:t>Excludes:</a:t>
            </a:r>
          </a:p>
          <a:p>
            <a:pPr marL="171450" indent="-171450">
              <a:buFont typeface="Arial"/>
              <a:buChar char="•"/>
            </a:pPr>
            <a:r>
              <a:rPr lang="en-US" baseline="0" dirty="0" smtClean="0"/>
              <a:t>Children who were age 18+ on the first day of the year</a:t>
            </a:r>
          </a:p>
          <a:p>
            <a:pPr marL="171450" indent="-171450">
              <a:buFont typeface="Arial"/>
              <a:buChar char="•"/>
            </a:pPr>
            <a:r>
              <a:rPr lang="en-US" baseline="0" dirty="0" smtClean="0"/>
              <a:t>No Trial Home Visit adjustment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28</a:t>
            </a:fld>
            <a:endParaRPr lang="en-US"/>
          </a:p>
        </p:txBody>
      </p:sp>
    </p:spTree>
    <p:extLst>
      <p:ext uri="{BB962C8B-B14F-4D97-AF65-F5344CB8AC3E}">
        <p14:creationId xmlns:p14="http://schemas.microsoft.com/office/powerpoint/2010/main" val="339549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P2:</a:t>
            </a:r>
            <a:r>
              <a:rPr lang="en-US" sz="2400" b="1" baseline="0" dirty="0" smtClean="0">
                <a:solidFill>
                  <a:srgbClr val="BEAA64"/>
                </a:solidFill>
                <a:latin typeface="Times New Roman"/>
                <a:cs typeface="Times New Roman"/>
              </a:rPr>
              <a:t> </a:t>
            </a:r>
            <a:r>
              <a:rPr lang="en-US" sz="2400" b="1" dirty="0" smtClean="0">
                <a:solidFill>
                  <a:srgbClr val="BEAA64"/>
                </a:solidFill>
                <a:latin typeface="Times New Roman"/>
                <a:cs typeface="Times New Roman"/>
              </a:rPr>
              <a:t>“Of all children in care on the first day of the 12-month period who had been in care between 12 and 23 months,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29</a:t>
            </a:fld>
            <a:endParaRPr lang="en-US" dirty="0"/>
          </a:p>
        </p:txBody>
      </p:sp>
    </p:spTree>
    <p:extLst>
      <p:ext uri="{BB962C8B-B14F-4D97-AF65-F5344CB8AC3E}">
        <p14:creationId xmlns:p14="http://schemas.microsoft.com/office/powerpoint/2010/main" val="1606091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P3: “Of all children in care on the first day of the 12-month period who had been in care for 24 months or more,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30</a:t>
            </a:fld>
            <a:endParaRPr lang="en-US" dirty="0"/>
          </a:p>
        </p:txBody>
      </p:sp>
    </p:spTree>
    <p:extLst>
      <p:ext uri="{BB962C8B-B14F-4D97-AF65-F5344CB8AC3E}">
        <p14:creationId xmlns:p14="http://schemas.microsoft.com/office/powerpoint/2010/main" val="198779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program statements, strategic plans, SIPs, and self-assessments, county child welfare agencies are often able to accomplish 1-4.  The hardest part always seems to be #5.  This training attempts to get at this essential piece of using data to improve child welfare practice by training child welfare staff to find and understand their data measures.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604617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r>
              <a:rPr lang="en-US" dirty="0" smtClean="0"/>
              <a:t>What’s changed from CFSR 2?</a:t>
            </a:r>
          </a:p>
          <a:p>
            <a:pPr lvl="1"/>
            <a:r>
              <a:rPr lang="en-US" dirty="0" smtClean="0"/>
              <a:t>Entry cohort (denominator includes all children who enter care during the year and exit within 12 months) vs. all children who exit during the year </a:t>
            </a:r>
          </a:p>
          <a:p>
            <a:pPr lvl="1"/>
            <a:r>
              <a:rPr lang="en-US" dirty="0" smtClean="0"/>
              <a:t>Includes exits to reunification and guardianship vs. reunification only</a:t>
            </a:r>
          </a:p>
          <a:p>
            <a:pPr lvl="0"/>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dirty="0" smtClean="0">
                <a:solidFill>
                  <a:schemeClr val="tx1"/>
                </a:solidFill>
                <a:effectLst/>
                <a:latin typeface="Arial" charset="0"/>
                <a:ea typeface="+mn-ea"/>
                <a:cs typeface="+mn-cs"/>
              </a:rPr>
              <a:t>Note: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mn-ea"/>
                <a:cs typeface="+mn-cs"/>
              </a:rPr>
              <a:t>If a child has multiple re-entries to foster care within 12 months of their discharge, only the first re-entry is selected. </a:t>
            </a:r>
            <a:endParaRPr lang="en-US" dirty="0" smtClean="0"/>
          </a:p>
          <a:p>
            <a:pPr lvl="0"/>
            <a:endParaRPr lang="en-US" dirty="0" smtClean="0"/>
          </a:p>
          <a:p>
            <a:pPr marL="0" indent="0">
              <a:buNone/>
            </a:pPr>
            <a:r>
              <a:rPr lang="en-US" b="1" dirty="0" smtClean="0"/>
              <a:t>P5: Of all children who enter foster care in a 12- month period, what is the rate of placement moves per day of foster care?</a:t>
            </a:r>
          </a:p>
          <a:p>
            <a:r>
              <a:rPr lang="en-US" dirty="0" smtClean="0"/>
              <a:t>What’s changed?</a:t>
            </a:r>
          </a:p>
          <a:p>
            <a:pPr lvl="1"/>
            <a:r>
              <a:rPr lang="en-US" dirty="0" smtClean="0"/>
              <a:t>Entry cohort vs. all children in care for less than 12 months</a:t>
            </a:r>
          </a:p>
          <a:p>
            <a:pPr lvl="1"/>
            <a:r>
              <a:rPr lang="en-US" dirty="0" smtClean="0"/>
              <a:t>Controls for time in care by constructing a moves/placement day vs. the number of moves per child</a:t>
            </a:r>
          </a:p>
          <a:p>
            <a:pPr lvl="1"/>
            <a:r>
              <a:rPr lang="en-US" dirty="0" smtClean="0"/>
              <a:t>Accurately accounts for actual number of moves vs. the prior “2 or more” indicator</a:t>
            </a:r>
          </a:p>
          <a:p>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r>
              <a:rPr lang="en-US" sz="1200" kern="1200" dirty="0" smtClean="0">
                <a:solidFill>
                  <a:schemeClr val="tx1"/>
                </a:solidFill>
                <a:effectLst/>
                <a:latin typeface="Arial" charset="0"/>
                <a:ea typeface="+mn-ea"/>
                <a:cs typeface="+mn-cs"/>
              </a:rPr>
              <a:t>Note:</a:t>
            </a:r>
          </a:p>
          <a:p>
            <a:pPr marL="171450" indent="-171450">
              <a:buFont typeface="Arial"/>
              <a:buChar char="•"/>
            </a:pPr>
            <a:r>
              <a:rPr lang="en-US" sz="1200" kern="1200" dirty="0" smtClean="0">
                <a:solidFill>
                  <a:schemeClr val="tx1"/>
                </a:solidFill>
                <a:effectLst/>
                <a:latin typeface="Arial" charset="0"/>
                <a:ea typeface="+mn-ea"/>
                <a:cs typeface="+mn-cs"/>
              </a:rPr>
              <a:t>The initial removal from home (and into foster care) is not counted as a placement move. </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31</a:t>
            </a:fld>
            <a:endParaRPr lang="en-US"/>
          </a:p>
        </p:txBody>
      </p:sp>
    </p:spTree>
    <p:extLst>
      <p:ext uri="{BB962C8B-B14F-4D97-AF65-F5344CB8AC3E}">
        <p14:creationId xmlns:p14="http://schemas.microsoft.com/office/powerpoint/2010/main" val="421103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32</a:t>
            </a:fld>
            <a:endParaRPr lang="en-US" dirty="0"/>
          </a:p>
        </p:txBody>
      </p:sp>
    </p:spTree>
    <p:extLst>
      <p:ext uri="{BB962C8B-B14F-4D97-AF65-F5344CB8AC3E}">
        <p14:creationId xmlns:p14="http://schemas.microsoft.com/office/powerpoint/2010/main" val="183654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P5: “Of all children who enter care in the 12-month period, what is the rate of placement moves per day?”</a:t>
            </a:r>
          </a:p>
          <a:p>
            <a:endParaRPr lang="en-US" dirty="0" smtClean="0"/>
          </a:p>
          <a:p>
            <a:r>
              <a:rPr lang="en-US" dirty="0" smtClean="0"/>
              <a:t>Days in care/placement</a:t>
            </a:r>
            <a:r>
              <a:rPr lang="en-US" baseline="0" dirty="0" smtClean="0"/>
              <a:t> moves – across episodes</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33</a:t>
            </a:fld>
            <a:endParaRPr lang="en-US" dirty="0"/>
          </a:p>
        </p:txBody>
      </p:sp>
    </p:spTree>
    <p:extLst>
      <p:ext uri="{BB962C8B-B14F-4D97-AF65-F5344CB8AC3E}">
        <p14:creationId xmlns:p14="http://schemas.microsoft.com/office/powerpoint/2010/main" val="347482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40</a:t>
            </a:fld>
            <a:endParaRPr lang="en-US"/>
          </a:p>
        </p:txBody>
      </p:sp>
    </p:spTree>
    <p:extLst>
      <p:ext uri="{BB962C8B-B14F-4D97-AF65-F5344CB8AC3E}">
        <p14:creationId xmlns:p14="http://schemas.microsoft.com/office/powerpoint/2010/main" val="4104654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45</a:t>
            </a:fld>
            <a:endParaRPr lang="en-US"/>
          </a:p>
        </p:txBody>
      </p:sp>
    </p:spTree>
    <p:extLst>
      <p:ext uri="{BB962C8B-B14F-4D97-AF65-F5344CB8AC3E}">
        <p14:creationId xmlns:p14="http://schemas.microsoft.com/office/powerpoint/2010/main" val="3354287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46</a:t>
            </a:fld>
            <a:endParaRPr lang="en-US"/>
          </a:p>
        </p:txBody>
      </p:sp>
    </p:spTree>
    <p:extLst>
      <p:ext uri="{BB962C8B-B14F-4D97-AF65-F5344CB8AC3E}">
        <p14:creationId xmlns:p14="http://schemas.microsoft.com/office/powerpoint/2010/main" val="313928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47</a:t>
            </a:fld>
            <a:endParaRPr lang="en-US"/>
          </a:p>
        </p:txBody>
      </p:sp>
    </p:spTree>
    <p:extLst>
      <p:ext uri="{BB962C8B-B14F-4D97-AF65-F5344CB8AC3E}">
        <p14:creationId xmlns:p14="http://schemas.microsoft.com/office/powerpoint/2010/main" val="918157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48</a:t>
            </a:fld>
            <a:endParaRPr lang="en-US"/>
          </a:p>
        </p:txBody>
      </p:sp>
    </p:spTree>
    <p:extLst>
      <p:ext uri="{BB962C8B-B14F-4D97-AF65-F5344CB8AC3E}">
        <p14:creationId xmlns:p14="http://schemas.microsoft.com/office/powerpoint/2010/main" val="4000952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54</a:t>
            </a:fld>
            <a:endParaRPr lang="en-US"/>
          </a:p>
        </p:txBody>
      </p:sp>
    </p:spTree>
    <p:extLst>
      <p:ext uri="{BB962C8B-B14F-4D97-AF65-F5344CB8AC3E}">
        <p14:creationId xmlns:p14="http://schemas.microsoft.com/office/powerpoint/2010/main" val="265203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Includes Office, Unit, Caseload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55</a:t>
            </a:fld>
            <a:endParaRPr lang="en-US"/>
          </a:p>
        </p:txBody>
      </p:sp>
    </p:spTree>
    <p:extLst>
      <p:ext uri="{BB962C8B-B14F-4D97-AF65-F5344CB8AC3E}">
        <p14:creationId xmlns:p14="http://schemas.microsoft.com/office/powerpoint/2010/main" val="97427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data collected in the community, from other departments,</a:t>
            </a:r>
            <a:r>
              <a:rPr lang="en-US" baseline="0" dirty="0" smtClean="0"/>
              <a:t> and from our own analysts, t</a:t>
            </a:r>
            <a:r>
              <a:rPr lang="en-US" dirty="0" smtClean="0"/>
              <a:t>his is where managers and directors lay out their</a:t>
            </a:r>
            <a:r>
              <a:rPr lang="en-US" baseline="0" dirty="0" smtClean="0"/>
              <a:t> plans for improving child welfare performance in the county.  This is often a comprehensive analysis of the strengths and weaknesses in the county, and how to utilize the programs, services, and partnerships available to improve.  </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1181121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Depending on the report, may include Service Component, Age, Ethnicity, Gender, Placement Type, Years in Placement, etc.</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56</a:t>
            </a:fld>
            <a:endParaRPr lang="en-US"/>
          </a:p>
        </p:txBody>
      </p:sp>
    </p:spTree>
    <p:extLst>
      <p:ext uri="{BB962C8B-B14F-4D97-AF65-F5344CB8AC3E}">
        <p14:creationId xmlns:p14="http://schemas.microsoft.com/office/powerpoint/2010/main" val="3238185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57</a:t>
            </a:fld>
            <a:endParaRPr lang="en-US"/>
          </a:p>
        </p:txBody>
      </p:sp>
    </p:spTree>
    <p:extLst>
      <p:ext uri="{BB962C8B-B14F-4D97-AF65-F5344CB8AC3E}">
        <p14:creationId xmlns:p14="http://schemas.microsoft.com/office/powerpoint/2010/main" val="3903620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baseline="0" dirty="0" smtClean="0"/>
              <a:t>Note</a:t>
            </a:r>
            <a:r>
              <a:rPr lang="en-US" baseline="0" dirty="0" smtClean="0"/>
              <a:t>: Make sure that you set your filters &amp; subsets first!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58</a:t>
            </a:fld>
            <a:endParaRPr lang="en-US"/>
          </a:p>
        </p:txBody>
      </p:sp>
    </p:spTree>
    <p:extLst>
      <p:ext uri="{BB962C8B-B14F-4D97-AF65-F5344CB8AC3E}">
        <p14:creationId xmlns:p14="http://schemas.microsoft.com/office/powerpoint/2010/main" val="3917285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59</a:t>
            </a:fld>
            <a:endParaRPr lang="en-US"/>
          </a:p>
        </p:txBody>
      </p:sp>
    </p:spTree>
    <p:extLst>
      <p:ext uri="{BB962C8B-B14F-4D97-AF65-F5344CB8AC3E}">
        <p14:creationId xmlns:p14="http://schemas.microsoft.com/office/powerpoint/2010/main" val="1783561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My Favorites</a:t>
            </a:r>
            <a:r>
              <a:rPr lang="en-US" u="none" baseline="0" dirty="0" smtClean="0"/>
              <a:t>: </a:t>
            </a:r>
            <a:r>
              <a:rPr lang="en-US" baseline="0" dirty="0" smtClean="0"/>
              <a:t>Reports selected by </a:t>
            </a:r>
            <a:r>
              <a:rPr lang="en-US" u="sng" baseline="0" dirty="0" smtClean="0"/>
              <a:t>you</a:t>
            </a:r>
            <a:r>
              <a:rPr lang="en-US" baseline="0" dirty="0" smtClean="0"/>
              <a:t> for revisiting – These reports can be filtered, or subsets selected to help you focus specifically on the children you are interested in.</a:t>
            </a:r>
            <a:endParaRPr lang="en-US" dirty="0" smtClean="0"/>
          </a:p>
          <a:p>
            <a:endParaRPr lang="en-US" baseline="0" dirty="0" smtClean="0"/>
          </a:p>
          <a:p>
            <a:r>
              <a:rPr lang="en-US" u="sng" baseline="0" dirty="0" smtClean="0"/>
              <a:t>My Alerts</a:t>
            </a:r>
            <a:r>
              <a:rPr lang="en-US" u="none" baseline="0" dirty="0" smtClean="0"/>
              <a:t>: </a:t>
            </a:r>
            <a:r>
              <a:rPr lang="en-US" baseline="0" dirty="0" smtClean="0"/>
              <a:t>Specifically tailored reports </a:t>
            </a:r>
            <a:r>
              <a:rPr lang="en-US" u="sng" baseline="0" dirty="0" smtClean="0"/>
              <a:t>for your county </a:t>
            </a:r>
            <a:r>
              <a:rPr lang="en-US" baseline="0" dirty="0" smtClean="0"/>
              <a:t>created by NCCD</a:t>
            </a:r>
          </a:p>
          <a:p>
            <a:endParaRPr lang="en-US" baseline="0" dirty="0" smtClean="0"/>
          </a:p>
          <a:p>
            <a:r>
              <a:rPr lang="en-US" u="sng" baseline="0" dirty="0" smtClean="0"/>
              <a:t>Recommended Pages</a:t>
            </a:r>
            <a:r>
              <a:rPr lang="en-US" u="none" baseline="0" dirty="0" smtClean="0"/>
              <a:t>: </a:t>
            </a:r>
            <a:r>
              <a:rPr lang="en-US" baseline="0" dirty="0" smtClean="0"/>
              <a:t>Pages recommended to you based on previous activity and County Measures</a:t>
            </a:r>
          </a:p>
          <a:p>
            <a:endParaRPr lang="en-US" baseline="0" dirty="0" smtClean="0"/>
          </a:p>
          <a:p>
            <a:r>
              <a:rPr lang="en-US" u="sng" baseline="0" dirty="0" smtClean="0"/>
              <a:t>Recently Visited Pages</a:t>
            </a:r>
            <a:endParaRPr lang="en-US" u="sng"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60</a:t>
            </a:fld>
            <a:endParaRPr lang="en-US"/>
          </a:p>
        </p:txBody>
      </p:sp>
    </p:spTree>
    <p:extLst>
      <p:ext uri="{BB962C8B-B14F-4D97-AF65-F5344CB8AC3E}">
        <p14:creationId xmlns:p14="http://schemas.microsoft.com/office/powerpoint/2010/main" val="1800239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First Contact</a:t>
            </a:r>
            <a:r>
              <a:rPr lang="en-US" u="none" baseline="0" dirty="0" smtClean="0"/>
              <a:t>:</a:t>
            </a:r>
            <a:r>
              <a:rPr lang="en-US" baseline="0" dirty="0" smtClean="0"/>
              <a:t> Yes/No.  Have you made (green) or attempted (purple) the first contact with the client?</a:t>
            </a:r>
          </a:p>
          <a:p>
            <a:endParaRPr lang="en-US" baseline="0" dirty="0" smtClean="0"/>
          </a:p>
          <a:p>
            <a:r>
              <a:rPr lang="en-US" u="sng" baseline="0" dirty="0" smtClean="0"/>
              <a:t>Safety</a:t>
            </a:r>
            <a:r>
              <a:rPr lang="en-US" u="none" baseline="0" dirty="0" smtClean="0"/>
              <a:t>: </a:t>
            </a:r>
            <a:r>
              <a:rPr lang="en-US" baseline="0" dirty="0" smtClean="0"/>
              <a:t>Yes/No. Did you complete the SDM Safety Assessment on time?</a:t>
            </a:r>
            <a:r>
              <a:rPr lang="en-US" sz="1200" b="0" i="0" kern="1200" dirty="0" smtClean="0">
                <a:solidFill>
                  <a:schemeClr val="tx1"/>
                </a:solidFill>
                <a:effectLst/>
                <a:latin typeface="+mn-lt"/>
                <a:ea typeface="+mn-ea"/>
                <a:cs typeface="+mn-cs"/>
              </a:rPr>
              <a:t> By policy, all safety assessments must be completed within two working days of the first contact. Please note that the completion date for safety compliance is the date the assessment is entered, not the assessment date indicated on the form.</a:t>
            </a:r>
          </a:p>
          <a:p>
            <a:endParaRPr lang="en-US" sz="1200" b="0" i="0" kern="1200" baseline="0" dirty="0" smtClean="0">
              <a:solidFill>
                <a:schemeClr val="tx1"/>
              </a:solidFill>
              <a:effectLst/>
              <a:latin typeface="+mn-lt"/>
              <a:ea typeface="+mn-ea"/>
              <a:cs typeface="+mn-cs"/>
            </a:endParaRPr>
          </a:p>
          <a:p>
            <a:r>
              <a:rPr lang="en-US" u="sng" baseline="0" dirty="0" smtClean="0"/>
              <a:t>Risk</a:t>
            </a:r>
            <a:r>
              <a:rPr lang="en-US" u="none" baseline="0" dirty="0" smtClean="0"/>
              <a:t>: </a:t>
            </a:r>
            <a:r>
              <a:rPr lang="en-US" baseline="0" dirty="0" smtClean="0"/>
              <a:t>Yes/No.  Did you complete the SDM Risk Assessment on time?</a:t>
            </a:r>
            <a:r>
              <a:rPr lang="en-US" sz="1200" b="0" i="0" kern="1200" dirty="0" smtClean="0">
                <a:solidFill>
                  <a:schemeClr val="tx1"/>
                </a:solidFill>
                <a:effectLst/>
                <a:latin typeface="+mn-lt"/>
                <a:ea typeface="+mn-ea"/>
                <a:cs typeface="+mn-cs"/>
              </a:rPr>
              <a:t> By policy, all risk assessments must be completed within 30 days of the first contact.</a:t>
            </a:r>
          </a:p>
          <a:p>
            <a:endParaRPr lang="en-US" baseline="0" dirty="0" smtClean="0"/>
          </a:p>
          <a:p>
            <a:r>
              <a:rPr lang="en-US" baseline="0" dirty="0" smtClean="0"/>
              <a:t>Time Open: If there is a green check, the referral has been open for less than 30 days from the referral start date.  Yellow hazard sign indicates 30-60 days and the red icon indicates that the referral has been open for more than 60 days.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61</a:t>
            </a:fld>
            <a:endParaRPr lang="en-US"/>
          </a:p>
        </p:txBody>
      </p:sp>
    </p:spTree>
    <p:extLst>
      <p:ext uri="{BB962C8B-B14F-4D97-AF65-F5344CB8AC3E}">
        <p14:creationId xmlns:p14="http://schemas.microsoft.com/office/powerpoint/2010/main" val="3558401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Next Birthday</a:t>
            </a:r>
            <a:r>
              <a:rPr lang="en-US" dirty="0" smtClean="0"/>
              <a:t>:</a:t>
            </a:r>
            <a:r>
              <a:rPr lang="en-US" baseline="0" dirty="0" smtClean="0"/>
              <a:t> Birthday cake indicates a birthday coming up in the next 30 days.</a:t>
            </a:r>
          </a:p>
          <a:p>
            <a:endParaRPr lang="en-US" baseline="0" dirty="0" smtClean="0"/>
          </a:p>
          <a:p>
            <a:r>
              <a:rPr lang="en-US" u="sng" baseline="0" dirty="0" smtClean="0"/>
              <a:t>Contact</a:t>
            </a:r>
            <a:r>
              <a:rPr lang="en-US" baseline="0" dirty="0" smtClean="0"/>
              <a:t>: </a:t>
            </a:r>
            <a:r>
              <a:rPr lang="en-US" sz="1200" b="0" i="0" kern="1200" dirty="0" smtClean="0">
                <a:solidFill>
                  <a:schemeClr val="tx1"/>
                </a:solidFill>
                <a:effectLst/>
                <a:latin typeface="+mn-lt"/>
                <a:ea typeface="+mn-ea"/>
                <a:cs typeface="+mn-cs"/>
              </a:rPr>
              <a:t>This summary shows if a face-to-face client contact was made within the required timeframe. Only actual face-to-face contacts completed with the child/victim during the required timeframe are counted. A </a:t>
            </a:r>
            <a:r>
              <a:rPr lang="en-US" sz="1200" b="1" i="0" u="none" strike="noStrike" kern="1200" dirty="0" smtClean="0">
                <a:solidFill>
                  <a:schemeClr val="tx1"/>
                </a:solidFill>
                <a:effectLst/>
                <a:latin typeface="+mn-lt"/>
                <a:ea typeface="+mn-ea"/>
                <a:cs typeface="+mn-cs"/>
              </a:rPr>
              <a:t>qualified contact</a:t>
            </a:r>
            <a:r>
              <a:rPr lang="en-US" sz="1200" b="0" i="0" kern="1200" dirty="0" smtClean="0">
                <a:solidFill>
                  <a:schemeClr val="tx1"/>
                </a:solidFill>
                <a:effectLst/>
                <a:latin typeface="+mn-lt"/>
                <a:ea typeface="+mn-ea"/>
                <a:cs typeface="+mn-cs"/>
              </a:rPr>
              <a:t> is required monthly for all open cases. If a </a:t>
            </a:r>
            <a:r>
              <a:rPr lang="en-US" sz="1200" b="1" i="0" u="none" strike="noStrike" kern="1200" dirty="0" smtClean="0">
                <a:solidFill>
                  <a:schemeClr val="tx1"/>
                </a:solidFill>
                <a:effectLst/>
                <a:latin typeface="+mn-lt"/>
                <a:ea typeface="+mn-ea"/>
                <a:cs typeface="+mn-cs"/>
              </a:rPr>
              <a:t>contact frequency waiver</a:t>
            </a:r>
            <a:r>
              <a:rPr lang="en-US" sz="1200" b="0" i="0" kern="1200" dirty="0" smtClean="0">
                <a:solidFill>
                  <a:schemeClr val="tx1"/>
                </a:solidFill>
                <a:effectLst/>
                <a:latin typeface="+mn-lt"/>
                <a:ea typeface="+mn-ea"/>
                <a:cs typeface="+mn-cs"/>
              </a:rPr>
              <a:t> is in place, the time between contacts can be extended to two, three, or six months. </a:t>
            </a:r>
            <a:r>
              <a:rPr lang="en-US" sz="1200" b="1" i="0" kern="1200" dirty="0" smtClean="0">
                <a:solidFill>
                  <a:schemeClr val="tx1"/>
                </a:solidFill>
                <a:effectLst/>
                <a:latin typeface="+mn-lt"/>
                <a:ea typeface="+mn-ea"/>
                <a:cs typeface="+mn-cs"/>
              </a:rPr>
              <a:t>This report currently allows for Contact Frequency Waivers which are no longer allowed under 2F</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Non-dependent legal guardianship</a:t>
            </a:r>
            <a:r>
              <a:rPr lang="en-US" sz="1200" b="0" i="0" kern="1200" dirty="0" smtClean="0">
                <a:solidFill>
                  <a:schemeClr val="tx1"/>
                </a:solidFill>
                <a:effectLst/>
                <a:latin typeface="+mn-lt"/>
                <a:ea typeface="+mn-ea"/>
                <a:cs typeface="+mn-cs"/>
              </a:rPr>
              <a:t> cases default to a six-month contact schedule. </a:t>
            </a:r>
            <a:endParaRPr lang="en-US" baseline="0" dirty="0" smtClean="0"/>
          </a:p>
          <a:p>
            <a:endParaRPr lang="en-US" baseline="0" dirty="0" smtClean="0"/>
          </a:p>
          <a:p>
            <a:r>
              <a:rPr lang="en-US" baseline="0" dirty="0" smtClean="0"/>
              <a:t>Case Plan: Yes/No. </a:t>
            </a:r>
            <a:r>
              <a:rPr lang="en-US" sz="1200" b="0" i="0" kern="1200" dirty="0" smtClean="0">
                <a:solidFill>
                  <a:schemeClr val="tx1"/>
                </a:solidFill>
                <a:effectLst/>
                <a:latin typeface="+mn-lt"/>
                <a:ea typeface="+mn-ea"/>
                <a:cs typeface="+mn-cs"/>
              </a:rPr>
              <a:t>Has the parent signature status been documented ("signed" or "refused to sign") for the active case plan?</a:t>
            </a:r>
          </a:p>
          <a:p>
            <a:endParaRPr lang="en-US" baseline="0" dirty="0" smtClean="0"/>
          </a:p>
          <a:p>
            <a:r>
              <a:rPr lang="en-US" baseline="0" dirty="0" smtClean="0"/>
              <a:t>Medical Exam: </a:t>
            </a:r>
            <a:r>
              <a:rPr lang="en-US" sz="1200" b="0" i="0" kern="1200" dirty="0" smtClean="0">
                <a:solidFill>
                  <a:schemeClr val="tx1"/>
                </a:solidFill>
                <a:effectLst/>
                <a:latin typeface="+mn-lt"/>
                <a:ea typeface="+mn-ea"/>
                <a:cs typeface="+mn-cs"/>
              </a:rPr>
              <a:t>This display shows whether the client has been kept up to date with Child Health and Disability Prevention (CHDP) medical exams. When a child is removed from a home, he/she should receive an initial CHDP medical exam within 30 days of the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the child is seen for a </a:t>
            </a:r>
            <a:r>
              <a:rPr lang="en-US" sz="1200" b="1" i="0" u="none" strike="noStrike" kern="1200" dirty="0" smtClean="0">
                <a:solidFill>
                  <a:schemeClr val="tx1"/>
                </a:solidFill>
                <a:effectLst/>
                <a:latin typeface="+mn-lt"/>
                <a:ea typeface="+mn-ea"/>
                <a:cs typeface="+mn-cs"/>
              </a:rPr>
              <a:t>qualifying medical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Dental Exam: </a:t>
            </a:r>
            <a:r>
              <a:rPr lang="en-US" sz="1200" b="0" i="0" kern="1200" dirty="0" smtClean="0">
                <a:solidFill>
                  <a:schemeClr val="tx1"/>
                </a:solidFill>
                <a:effectLst/>
                <a:latin typeface="+mn-lt"/>
                <a:ea typeface="+mn-ea"/>
                <a:cs typeface="+mn-cs"/>
              </a:rPr>
              <a:t>This display shows whether the child has been kept up-to-date with Child Health and Disability Prevention (CHDP) dental exams. When a child (3 years or older) is removed from a home, he/she should receive an initial CHDP dental exam within 30 days of his/her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that the child is seen for a </a:t>
            </a:r>
            <a:r>
              <a:rPr lang="en-US" sz="1200" b="1" i="0" u="none" strike="noStrike" kern="1200" dirty="0" smtClean="0">
                <a:solidFill>
                  <a:schemeClr val="tx1"/>
                </a:solidFill>
                <a:effectLst/>
                <a:latin typeface="+mn-lt"/>
                <a:ea typeface="+mn-ea"/>
                <a:cs typeface="+mn-cs"/>
              </a:rPr>
              <a:t>qualifying dental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 If the child being removed is under 3 years old, he/she will not be required (by AB636 standards) to have a CHDP dental exam until 30 days after his/her third birthday. If the client has had an exam after age 20, he/she does not need future CHDP exams and will be considered in compliance until he/she is out of the system.</a:t>
            </a:r>
          </a:p>
          <a:p>
            <a:endParaRPr lang="en-US" baseline="0" dirty="0" smtClean="0"/>
          </a:p>
          <a:p>
            <a:r>
              <a:rPr lang="en-US" baseline="0" dirty="0" smtClean="0"/>
              <a:t>Relative Home: Has a relative home assessment been completed for a child placed in a relative/NREFM home placement?</a:t>
            </a:r>
          </a:p>
          <a:p>
            <a:endParaRPr lang="en-US" baseline="0" dirty="0" smtClean="0"/>
          </a:p>
          <a:p>
            <a:r>
              <a:rPr lang="en-US" baseline="0" dirty="0" smtClean="0"/>
              <a:t>FSNA: </a:t>
            </a:r>
            <a:r>
              <a:rPr lang="en-US" sz="1200" b="0" i="0" kern="1200" dirty="0" smtClean="0">
                <a:solidFill>
                  <a:schemeClr val="tx1"/>
                </a:solidFill>
                <a:effectLst/>
                <a:latin typeface="+mn-lt"/>
                <a:ea typeface="+mn-ea"/>
                <a:cs typeface="+mn-cs"/>
              </a:rPr>
              <a:t>Was a family strengths and needs assessment (FSNA) completed within 30 days prior to effective case plan (65 for court-dependent cases)? Excludes initial case plans and initial FSNAs.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CSNA: </a:t>
            </a:r>
            <a:r>
              <a:rPr lang="en-US" sz="1200" b="0" i="0" kern="1200" dirty="0" smtClean="0">
                <a:solidFill>
                  <a:schemeClr val="tx1"/>
                </a:solidFill>
                <a:effectLst/>
                <a:latin typeface="+mn-lt"/>
                <a:ea typeface="+mn-ea"/>
                <a:cs typeface="+mn-cs"/>
              </a:rPr>
              <a:t>Was a child strengths and needs assessment (CSNA) completed within 30 days prior to effective case plan (65 for court-dependent cases)? Excludes initial case plans and initial CSNAs.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Risk: </a:t>
            </a:r>
            <a:r>
              <a:rPr lang="en-US" sz="1200" b="0" i="0" kern="1200" dirty="0" smtClean="0">
                <a:solidFill>
                  <a:schemeClr val="tx1"/>
                </a:solidFill>
                <a:effectLst/>
                <a:latin typeface="+mn-lt"/>
                <a:ea typeface="+mn-ea"/>
                <a:cs typeface="+mn-cs"/>
              </a:rPr>
              <a:t>Was a risk reassessment or reunification assessment completed within 30 days prior to effective case plan (65 for court-dependent cases)? Excludes initial case plans and initial risk assessments.</a:t>
            </a: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Psy</a:t>
            </a:r>
            <a:r>
              <a:rPr lang="en-US" sz="1200" b="0" i="0" kern="1200" baseline="0" dirty="0" smtClean="0">
                <a:solidFill>
                  <a:schemeClr val="tx1"/>
                </a:solidFill>
                <a:effectLst/>
                <a:latin typeface="+mn-lt"/>
                <a:ea typeface="+mn-ea"/>
                <a:cs typeface="+mn-cs"/>
              </a:rPr>
              <a:t> Med: Does the child have a current psychotropic medication authorization?</a:t>
            </a: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62</a:t>
            </a:fld>
            <a:endParaRPr lang="en-US"/>
          </a:p>
        </p:txBody>
      </p:sp>
    </p:spTree>
    <p:extLst>
      <p:ext uri="{BB962C8B-B14F-4D97-AF65-F5344CB8AC3E}">
        <p14:creationId xmlns:p14="http://schemas.microsoft.com/office/powerpoint/2010/main" val="3591072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Can</a:t>
            </a:r>
            <a:r>
              <a:rPr lang="en-US" u="none" baseline="0" dirty="0" smtClean="0"/>
              <a:t> filter by worker and sort by Case Name, </a:t>
            </a:r>
            <a:r>
              <a:rPr lang="en-US" u="none" baseline="0" dirty="0" err="1" smtClean="0"/>
              <a:t>ClientID</a:t>
            </a:r>
            <a:r>
              <a:rPr lang="en-US" u="none" baseline="0" dirty="0" smtClean="0"/>
              <a:t>, Worker (if you haven’t already preselected a worker), or any of the categories (these will list by most concerning).</a:t>
            </a:r>
            <a:endParaRPr lang="en-US" u="none" dirty="0" smtClean="0"/>
          </a:p>
          <a:p>
            <a:endParaRPr lang="en-US" u="sng" dirty="0" smtClean="0"/>
          </a:p>
          <a:p>
            <a:endParaRPr lang="en-US" u="sng" dirty="0" smtClean="0"/>
          </a:p>
          <a:p>
            <a:r>
              <a:rPr lang="en-US" u="sng" dirty="0" smtClean="0"/>
              <a:t>Next Birthday</a:t>
            </a:r>
            <a:r>
              <a:rPr lang="en-US" dirty="0" smtClean="0"/>
              <a:t>:</a:t>
            </a:r>
            <a:r>
              <a:rPr lang="en-US" baseline="0" dirty="0" smtClean="0"/>
              <a:t> Birthday cake indicates a birthday coming up in the next 30 days.</a:t>
            </a:r>
          </a:p>
          <a:p>
            <a:endParaRPr lang="en-US" baseline="0" dirty="0" smtClean="0"/>
          </a:p>
          <a:p>
            <a:r>
              <a:rPr lang="en-US" u="sng" baseline="0" dirty="0" smtClean="0"/>
              <a:t>Contact</a:t>
            </a:r>
            <a:r>
              <a:rPr lang="en-US" baseline="0" dirty="0" smtClean="0"/>
              <a:t>: </a:t>
            </a:r>
            <a:r>
              <a:rPr lang="en-US" sz="1200" b="0" i="0" kern="1200" dirty="0" smtClean="0">
                <a:solidFill>
                  <a:schemeClr val="tx1"/>
                </a:solidFill>
                <a:effectLst/>
                <a:latin typeface="+mn-lt"/>
                <a:ea typeface="+mn-ea"/>
                <a:cs typeface="+mn-cs"/>
              </a:rPr>
              <a:t>This summary shows if a face-to-face client contact was made within the required timeframe. Only actual face-to-face contacts completed with the child/victim during the required timeframe are counted. A </a:t>
            </a:r>
            <a:r>
              <a:rPr lang="en-US" sz="1200" b="1" i="0" u="none" strike="noStrike" kern="1200" dirty="0" smtClean="0">
                <a:solidFill>
                  <a:schemeClr val="tx1"/>
                </a:solidFill>
                <a:effectLst/>
                <a:latin typeface="+mn-lt"/>
                <a:ea typeface="+mn-ea"/>
                <a:cs typeface="+mn-cs"/>
              </a:rPr>
              <a:t>qualified contact</a:t>
            </a:r>
            <a:r>
              <a:rPr lang="en-US" sz="1200" b="0" i="0" kern="1200" dirty="0" smtClean="0">
                <a:solidFill>
                  <a:schemeClr val="tx1"/>
                </a:solidFill>
                <a:effectLst/>
                <a:latin typeface="+mn-lt"/>
                <a:ea typeface="+mn-ea"/>
                <a:cs typeface="+mn-cs"/>
              </a:rPr>
              <a:t> is required monthly for all open cases. If a </a:t>
            </a:r>
            <a:r>
              <a:rPr lang="en-US" sz="1200" b="1" i="0" u="none" strike="noStrike" kern="1200" dirty="0" smtClean="0">
                <a:solidFill>
                  <a:schemeClr val="tx1"/>
                </a:solidFill>
                <a:effectLst/>
                <a:latin typeface="+mn-lt"/>
                <a:ea typeface="+mn-ea"/>
                <a:cs typeface="+mn-cs"/>
              </a:rPr>
              <a:t>contact frequency waiver</a:t>
            </a:r>
            <a:r>
              <a:rPr lang="en-US" sz="1200" b="0" i="0" kern="1200" dirty="0" smtClean="0">
                <a:solidFill>
                  <a:schemeClr val="tx1"/>
                </a:solidFill>
                <a:effectLst/>
                <a:latin typeface="+mn-lt"/>
                <a:ea typeface="+mn-ea"/>
                <a:cs typeface="+mn-cs"/>
              </a:rPr>
              <a:t> is in place, the time between contacts can be extended to two, three, or six months. </a:t>
            </a:r>
            <a:r>
              <a:rPr lang="en-US" sz="1200" b="1" i="0" kern="1200" dirty="0" smtClean="0">
                <a:solidFill>
                  <a:schemeClr val="tx1"/>
                </a:solidFill>
                <a:effectLst/>
                <a:latin typeface="+mn-lt"/>
                <a:ea typeface="+mn-ea"/>
                <a:cs typeface="+mn-cs"/>
              </a:rPr>
              <a:t>This report currently allows for Contact Frequency Waivers which are no longer allowed under 2F</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Non-dependent legal guardianship</a:t>
            </a:r>
            <a:r>
              <a:rPr lang="en-US" sz="1200" b="0" i="0" kern="1200" dirty="0" smtClean="0">
                <a:solidFill>
                  <a:schemeClr val="tx1"/>
                </a:solidFill>
                <a:effectLst/>
                <a:latin typeface="+mn-lt"/>
                <a:ea typeface="+mn-ea"/>
                <a:cs typeface="+mn-cs"/>
              </a:rPr>
              <a:t> cases default to a six-month contact schedule. </a:t>
            </a:r>
            <a:endParaRPr lang="en-US" baseline="0" dirty="0" smtClean="0"/>
          </a:p>
          <a:p>
            <a:endParaRPr lang="en-US" baseline="0" dirty="0" smtClean="0"/>
          </a:p>
          <a:p>
            <a:r>
              <a:rPr lang="en-US" baseline="0" dirty="0" smtClean="0"/>
              <a:t>Case Plan: Yes/No. </a:t>
            </a:r>
            <a:r>
              <a:rPr lang="en-US" sz="1200" b="0" i="0" kern="1200" dirty="0" smtClean="0">
                <a:solidFill>
                  <a:schemeClr val="tx1"/>
                </a:solidFill>
                <a:effectLst/>
                <a:latin typeface="+mn-lt"/>
                <a:ea typeface="+mn-ea"/>
                <a:cs typeface="+mn-cs"/>
              </a:rPr>
              <a:t>Has the parent signature status been documented ("signed" or "refused to sign") for the active case plan?</a:t>
            </a:r>
          </a:p>
          <a:p>
            <a:endParaRPr lang="en-US" baseline="0" dirty="0" smtClean="0"/>
          </a:p>
          <a:p>
            <a:r>
              <a:rPr lang="en-US" baseline="0" dirty="0" smtClean="0"/>
              <a:t>Medical Exam: </a:t>
            </a:r>
            <a:r>
              <a:rPr lang="en-US" sz="1200" b="0" i="0" kern="1200" dirty="0" smtClean="0">
                <a:solidFill>
                  <a:schemeClr val="tx1"/>
                </a:solidFill>
                <a:effectLst/>
                <a:latin typeface="+mn-lt"/>
                <a:ea typeface="+mn-ea"/>
                <a:cs typeface="+mn-cs"/>
              </a:rPr>
              <a:t>This display shows whether the client has been kept up to date with Child Health and Disability Prevention (CHDP) medical exams. When a child is removed from a home, he/she should receive an initial CHDP medical exam within 30 days of the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the child is seen for a </a:t>
            </a:r>
            <a:r>
              <a:rPr lang="en-US" sz="1200" b="1" i="0" u="none" strike="noStrike" kern="1200" dirty="0" smtClean="0">
                <a:solidFill>
                  <a:schemeClr val="tx1"/>
                </a:solidFill>
                <a:effectLst/>
                <a:latin typeface="+mn-lt"/>
                <a:ea typeface="+mn-ea"/>
                <a:cs typeface="+mn-cs"/>
              </a:rPr>
              <a:t>qualifying medical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Dental Exam: </a:t>
            </a:r>
            <a:r>
              <a:rPr lang="en-US" sz="1200" b="0" i="0" kern="1200" dirty="0" smtClean="0">
                <a:solidFill>
                  <a:schemeClr val="tx1"/>
                </a:solidFill>
                <a:effectLst/>
                <a:latin typeface="+mn-lt"/>
                <a:ea typeface="+mn-ea"/>
                <a:cs typeface="+mn-cs"/>
              </a:rPr>
              <a:t>This display shows whether the child has been kept up-to-date with Child Health and Disability Prevention (CHDP) dental exams. When a child (3 years or older) is removed from a home, he/she should receive an initial CHDP dental exam within 30 days of his/her </a:t>
            </a:r>
            <a:r>
              <a:rPr lang="en-US" sz="1200" b="1" i="0" u="none" strike="noStrike" kern="1200" dirty="0" smtClean="0">
                <a:solidFill>
                  <a:schemeClr val="tx1"/>
                </a:solidFill>
                <a:effectLst/>
                <a:latin typeface="+mn-lt"/>
                <a:ea typeface="+mn-ea"/>
                <a:cs typeface="+mn-cs"/>
              </a:rPr>
              <a:t>removal date</a:t>
            </a:r>
            <a:r>
              <a:rPr lang="en-US" sz="1200" b="0" i="0" kern="1200" dirty="0" smtClean="0">
                <a:solidFill>
                  <a:schemeClr val="tx1"/>
                </a:solidFill>
                <a:effectLst/>
                <a:latin typeface="+mn-lt"/>
                <a:ea typeface="+mn-ea"/>
                <a:cs typeface="+mn-cs"/>
              </a:rPr>
              <a:t>. After the </a:t>
            </a:r>
            <a:r>
              <a:rPr lang="en-US" sz="1200" b="1" i="0" u="none" strike="noStrike" kern="1200" dirty="0" smtClean="0">
                <a:solidFill>
                  <a:schemeClr val="tx1"/>
                </a:solidFill>
                <a:effectLst/>
                <a:latin typeface="+mn-lt"/>
                <a:ea typeface="+mn-ea"/>
                <a:cs typeface="+mn-cs"/>
              </a:rPr>
              <a:t>initial examination date</a:t>
            </a:r>
            <a:r>
              <a:rPr lang="en-US" sz="1200" b="0" i="0" kern="1200" dirty="0" smtClean="0">
                <a:solidFill>
                  <a:schemeClr val="tx1"/>
                </a:solidFill>
                <a:effectLst/>
                <a:latin typeface="+mn-lt"/>
                <a:ea typeface="+mn-ea"/>
                <a:cs typeface="+mn-cs"/>
              </a:rPr>
              <a:t>, workers are expected to ensure that the child is seen for a </a:t>
            </a:r>
            <a:r>
              <a:rPr lang="en-US" sz="1200" b="1" i="0" u="none" strike="noStrike" kern="1200" dirty="0" smtClean="0">
                <a:solidFill>
                  <a:schemeClr val="tx1"/>
                </a:solidFill>
                <a:effectLst/>
                <a:latin typeface="+mn-lt"/>
                <a:ea typeface="+mn-ea"/>
                <a:cs typeface="+mn-cs"/>
              </a:rPr>
              <a:t>qualifying dental exam</a:t>
            </a:r>
            <a:r>
              <a:rPr lang="en-US" sz="1200" b="0" i="0" kern="1200" dirty="0" smtClean="0">
                <a:solidFill>
                  <a:schemeClr val="tx1"/>
                </a:solidFill>
                <a:effectLst/>
                <a:latin typeface="+mn-lt"/>
                <a:ea typeface="+mn-ea"/>
                <a:cs typeface="+mn-cs"/>
              </a:rPr>
              <a:t> in accordance with the published exam </a:t>
            </a:r>
            <a:r>
              <a:rPr lang="en-US" sz="1200" b="1" i="0" u="none" strike="noStrike" kern="1200" dirty="0" smtClean="0">
                <a:solidFill>
                  <a:schemeClr val="tx1"/>
                </a:solidFill>
                <a:effectLst/>
                <a:latin typeface="+mn-lt"/>
                <a:ea typeface="+mn-ea"/>
                <a:cs typeface="+mn-cs"/>
              </a:rPr>
              <a:t>periodicity schedule</a:t>
            </a:r>
            <a:r>
              <a:rPr lang="en-US" sz="1200" b="0" i="0" kern="1200" dirty="0" smtClean="0">
                <a:solidFill>
                  <a:schemeClr val="tx1"/>
                </a:solidFill>
                <a:effectLst/>
                <a:latin typeface="+mn-lt"/>
                <a:ea typeface="+mn-ea"/>
                <a:cs typeface="+mn-cs"/>
              </a:rPr>
              <a:t>. If the child being removed is under 3 years old, he/she will not be required (by AB636 standards) to have a CHDP dental exam until 30 days after his/her third birthday. If the client has had an exam after age 20, he/she does not need future CHDP exams and will be considered in compliance until he/she is out of the system.</a:t>
            </a:r>
          </a:p>
          <a:p>
            <a:endParaRPr lang="en-US" baseline="0" dirty="0" smtClean="0"/>
          </a:p>
          <a:p>
            <a:r>
              <a:rPr lang="en-US" baseline="0" dirty="0" smtClean="0"/>
              <a:t>Relative Home: Has a relative home assessment been completed for a child placed in a relative/NREFM home placement?</a:t>
            </a:r>
          </a:p>
          <a:p>
            <a:endParaRPr lang="en-US" baseline="0" dirty="0" smtClean="0"/>
          </a:p>
          <a:p>
            <a:r>
              <a:rPr lang="en-US" baseline="0" dirty="0" smtClean="0"/>
              <a:t>FSNA: </a:t>
            </a:r>
            <a:r>
              <a:rPr lang="en-US" sz="1200" b="0" i="0" kern="1200" dirty="0" smtClean="0">
                <a:solidFill>
                  <a:schemeClr val="tx1"/>
                </a:solidFill>
                <a:effectLst/>
                <a:latin typeface="+mn-lt"/>
                <a:ea typeface="+mn-ea"/>
                <a:cs typeface="+mn-cs"/>
              </a:rPr>
              <a:t>Was a family strengths and needs assessment (FSNA) completed within 30 days prior to effective case plan (65 for court-dependent cases)? Excludes initial case plans and initial FSNAs.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CSNA: </a:t>
            </a:r>
            <a:r>
              <a:rPr lang="en-US" sz="1200" b="0" i="0" kern="1200" dirty="0" smtClean="0">
                <a:solidFill>
                  <a:schemeClr val="tx1"/>
                </a:solidFill>
                <a:effectLst/>
                <a:latin typeface="+mn-lt"/>
                <a:ea typeface="+mn-ea"/>
                <a:cs typeface="+mn-cs"/>
              </a:rPr>
              <a:t>Was a child strengths and needs assessment (CSNA) completed within 30 days prior to effective case plan (65 for court-dependent cases)? Excludes initial case plans and initial CSNAs.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Risk: </a:t>
            </a:r>
            <a:r>
              <a:rPr lang="en-US" sz="1200" b="0" i="0" kern="1200" dirty="0" smtClean="0">
                <a:solidFill>
                  <a:schemeClr val="tx1"/>
                </a:solidFill>
                <a:effectLst/>
                <a:latin typeface="+mn-lt"/>
                <a:ea typeface="+mn-ea"/>
                <a:cs typeface="+mn-cs"/>
              </a:rPr>
              <a:t>Was a risk reassessment or reunification assessment completed within 30 days prior to effective case plan (65 for court-dependent cases)? Excludes initial case plans and initial risk assessments.</a:t>
            </a:r>
          </a:p>
          <a:p>
            <a:endParaRPr lang="en-US" sz="1200" b="0" i="0" kern="1200" baseline="0" dirty="0" smtClean="0">
              <a:solidFill>
                <a:schemeClr val="tx1"/>
              </a:solidFill>
              <a:effectLst/>
              <a:latin typeface="+mn-lt"/>
              <a:ea typeface="+mn-ea"/>
              <a:cs typeface="+mn-cs"/>
            </a:endParaRPr>
          </a:p>
          <a:p>
            <a:r>
              <a:rPr lang="en-US" sz="1200" b="0" i="0" kern="1200" baseline="0" dirty="0" err="1" smtClean="0">
                <a:solidFill>
                  <a:schemeClr val="tx1"/>
                </a:solidFill>
                <a:effectLst/>
                <a:latin typeface="+mn-lt"/>
                <a:ea typeface="+mn-ea"/>
                <a:cs typeface="+mn-cs"/>
              </a:rPr>
              <a:t>Psy</a:t>
            </a:r>
            <a:r>
              <a:rPr lang="en-US" sz="1200" b="0" i="0" kern="1200" baseline="0" dirty="0" smtClean="0">
                <a:solidFill>
                  <a:schemeClr val="tx1"/>
                </a:solidFill>
                <a:effectLst/>
                <a:latin typeface="+mn-lt"/>
                <a:ea typeface="+mn-ea"/>
                <a:cs typeface="+mn-cs"/>
              </a:rPr>
              <a:t> Med: Does the child have a current psychotropic medication authorization?</a:t>
            </a:r>
            <a:endParaRPr lang="en-US" baseline="0"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63</a:t>
            </a:fld>
            <a:endParaRPr lang="en-US"/>
          </a:p>
        </p:txBody>
      </p:sp>
    </p:spTree>
    <p:extLst>
      <p:ext uri="{BB962C8B-B14F-4D97-AF65-F5344CB8AC3E}">
        <p14:creationId xmlns:p14="http://schemas.microsoft.com/office/powerpoint/2010/main" val="2194835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reports included in these lists are already covered in your My Upcoming Work and County Measures</a:t>
            </a:r>
            <a:r>
              <a:rPr lang="en-US" baseline="0" dirty="0" smtClean="0"/>
              <a:t> reports.  However, you may explore these lists for additional reports that you want to pay attention to.</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64</a:t>
            </a:fld>
            <a:endParaRPr lang="en-US"/>
          </a:p>
        </p:txBody>
      </p:sp>
    </p:spTree>
    <p:extLst>
      <p:ext uri="{BB962C8B-B14F-4D97-AF65-F5344CB8AC3E}">
        <p14:creationId xmlns:p14="http://schemas.microsoft.com/office/powerpoint/2010/main" val="4239216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Many of these reports are included in the My Upcoming Work and County Reports.  Full Main Menu list was too long to include.  Instead, I included a list of reports most relevant to workers, supervisors, or both.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Children Authorized for Psychotropic Medication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Data Issues section</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65</a:t>
            </a:fld>
            <a:endParaRPr lang="en-US"/>
          </a:p>
        </p:txBody>
      </p:sp>
    </p:spTree>
    <p:extLst>
      <p:ext uri="{BB962C8B-B14F-4D97-AF65-F5344CB8AC3E}">
        <p14:creationId xmlns:p14="http://schemas.microsoft.com/office/powerpoint/2010/main" val="320957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a:t>
            </a:r>
            <a:r>
              <a:rPr lang="en-US" baseline="0" dirty="0" smtClean="0"/>
              <a:t> get an understanding of how we are doing.  Using guidance from ACS, we focus on certain specific measures, listen to the experiences of the children, families, and caregivers in our community, and track our progress using the UC Berkeley website and our internal staff of analysts.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a:t>
            </a:fld>
            <a:endParaRPr lang="en-US"/>
          </a:p>
        </p:txBody>
      </p:sp>
    </p:spTree>
    <p:extLst>
      <p:ext uri="{BB962C8B-B14F-4D97-AF65-F5344CB8AC3E}">
        <p14:creationId xmlns:p14="http://schemas.microsoft.com/office/powerpoint/2010/main" val="87560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No need to look at anything on this list except for the CFSR 3 and state measures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66</a:t>
            </a:fld>
            <a:endParaRPr lang="en-US"/>
          </a:p>
        </p:txBody>
      </p:sp>
    </p:spTree>
    <p:extLst>
      <p:ext uri="{BB962C8B-B14F-4D97-AF65-F5344CB8AC3E}">
        <p14:creationId xmlns:p14="http://schemas.microsoft.com/office/powerpoint/2010/main" val="3910511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at Investigation Closure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at Case Closure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and Case FSNA and CSNA reports.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SDM Data issues (for supervisors).  </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67</a:t>
            </a:fld>
            <a:endParaRPr lang="en-US"/>
          </a:p>
        </p:txBody>
      </p:sp>
    </p:spTree>
    <p:extLst>
      <p:ext uri="{BB962C8B-B14F-4D97-AF65-F5344CB8AC3E}">
        <p14:creationId xmlns:p14="http://schemas.microsoft.com/office/powerpoint/2010/main" val="4971958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Contact Alert Lists – too long to make contact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Referral, Promotion, and Perpetrator Alert Lists – cases that may need another look (for supervisors)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Case Alert Lists – Relevant to placements in group homes</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68</a:t>
            </a:fld>
            <a:endParaRPr lang="en-US"/>
          </a:p>
        </p:txBody>
      </p:sp>
    </p:spTree>
    <p:extLst>
      <p:ext uri="{BB962C8B-B14F-4D97-AF65-F5344CB8AC3E}">
        <p14:creationId xmlns:p14="http://schemas.microsoft.com/office/powerpoint/2010/main" val="2718356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This is a treasure trove, especially for the WIG and P4</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**Make a note of:</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Family Engagement Effort (Under Open Cases)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Mental Health Screenings (Under Pathways to Well-Being)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 Psychotropic Diagnoses (Under Children in Placement)</a:t>
            </a: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69</a:t>
            </a:fld>
            <a:endParaRPr lang="en-US"/>
          </a:p>
        </p:txBody>
      </p:sp>
    </p:spTree>
    <p:extLst>
      <p:ext uri="{BB962C8B-B14F-4D97-AF65-F5344CB8AC3E}">
        <p14:creationId xmlns:p14="http://schemas.microsoft.com/office/powerpoint/2010/main" val="3982838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chemeClr val="bg1"/>
                </a:solidFill>
                <a:latin typeface="Times New Roman"/>
                <a:cs typeface="Times New Roman"/>
              </a:rPr>
              <a:t>CCWIP is a collaboration of the California Department of Social Services and the School of Social Welfare, University of California at Berkeley, and is supported by the California Department of Social Services and the Stuart Foundation</a:t>
            </a:r>
            <a:r>
              <a:rPr lang="en-US" sz="1200" i="0" dirty="0" smtClean="0">
                <a:solidFill>
                  <a:schemeClr val="tx1"/>
                </a:solidFill>
                <a:latin typeface="+mn-lt"/>
                <a:cs typeface="+mn-cs"/>
              </a:rPr>
              <a:t>.</a:t>
            </a: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70</a:t>
            </a:fld>
            <a:endParaRPr lang="en-US"/>
          </a:p>
        </p:txBody>
      </p:sp>
    </p:spTree>
    <p:extLst>
      <p:ext uri="{BB962C8B-B14F-4D97-AF65-F5344CB8AC3E}">
        <p14:creationId xmlns:p14="http://schemas.microsoft.com/office/powerpoint/2010/main" val="1367821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48FF63-F862-4A13-B8AF-5968F9CABBCF}" type="slidenum">
              <a:rPr lang="en-US" smtClean="0"/>
              <a:t>71</a:t>
            </a:fld>
            <a:endParaRPr lang="en-US"/>
          </a:p>
        </p:txBody>
      </p:sp>
    </p:spTree>
    <p:extLst>
      <p:ext uri="{BB962C8B-B14F-4D97-AF65-F5344CB8AC3E}">
        <p14:creationId xmlns:p14="http://schemas.microsoft.com/office/powerpoint/2010/main" val="298674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absolutely related</a:t>
            </a:r>
            <a:r>
              <a:rPr lang="en-US" baseline="0" dirty="0" smtClean="0"/>
              <a:t>, the outcomes that managers often focus on are distant from the more proximate process measures that dictate the daily practice of workers and supervisors.  </a:t>
            </a:r>
          </a:p>
          <a:p>
            <a:endParaRPr lang="en-US" baseline="0" dirty="0" smtClean="0"/>
          </a:p>
          <a:p>
            <a:r>
              <a:rPr lang="en-US" baseline="0" dirty="0" smtClean="0"/>
              <a:t>For many workers, this means that the conversations that we are having about outcomes feel far away and out of the control of them in their regular work.</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7</a:t>
            </a:fld>
            <a:endParaRPr lang="en-US"/>
          </a:p>
        </p:txBody>
      </p:sp>
    </p:spTree>
    <p:extLst>
      <p:ext uri="{BB962C8B-B14F-4D97-AF65-F5344CB8AC3E}">
        <p14:creationId xmlns:p14="http://schemas.microsoft.com/office/powerpoint/2010/main" val="426697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workers and supervisors understand how their daily activities are connected to the vision and performance measurement of our county, we need to build bridges.</a:t>
            </a:r>
          </a:p>
          <a:p>
            <a:endParaRPr lang="en-US" dirty="0" smtClean="0"/>
          </a:p>
          <a:p>
            <a:r>
              <a:rPr lang="en-US" dirty="0" smtClean="0"/>
              <a:t>Between</a:t>
            </a:r>
            <a:r>
              <a:rPr lang="en-US" baseline="0" dirty="0" smtClean="0"/>
              <a:t> performance and vision:</a:t>
            </a:r>
          </a:p>
          <a:p>
            <a:r>
              <a:rPr lang="en-US" baseline="0" dirty="0" smtClean="0"/>
              <a:t>-- Workers need to understand where the county feels that it needs to reform.  Does our SIP say that we have a problem with re-entries?  Are workers aware that this is a focus of our agency?</a:t>
            </a:r>
          </a:p>
          <a:p>
            <a:r>
              <a:rPr lang="en-US" baseline="0" dirty="0" smtClean="0"/>
              <a:t>-- Have we created special programs or services designed to influence these outcomes?  Are workers aware of these connections or do the programs and services feel like arbitrary changes, or ancillary/unnecessary services?  If workers understand that there was a purpose to the creation of these services/programs, they may feel compelled to modify their practice to incorporate them.</a:t>
            </a:r>
          </a:p>
          <a:p>
            <a:endParaRPr lang="en-US" baseline="0" dirty="0" smtClean="0"/>
          </a:p>
          <a:p>
            <a:r>
              <a:rPr lang="en-US" baseline="0" dirty="0" smtClean="0"/>
              <a:t>Between performance and measurement:</a:t>
            </a:r>
          </a:p>
          <a:p>
            <a:r>
              <a:rPr lang="en-US" baseline="0" dirty="0" smtClean="0"/>
              <a:t>-- Workers and supervisors hear a lot about safety, permanency, and wellbeing.  What they often don’t understand is how these things are measured.  Do they know that measures P2 and P3 are specifically related to permanency for youth that have already been in care for a long time?  These methodological understandings can help workers know that the details of their practice are as important as the overall goal.</a:t>
            </a:r>
          </a:p>
          <a:p>
            <a:r>
              <a:rPr lang="en-US" baseline="0" dirty="0" smtClean="0"/>
              <a:t>-- An understanding of which subgroups are most impacted by outcomes can help workers focus their practice – they may slow down and pay additional attention when working with these groups or search out programs and services that specialize.</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8</a:t>
            </a:fld>
            <a:endParaRPr lang="en-US"/>
          </a:p>
        </p:txBody>
      </p:sp>
    </p:spTree>
    <p:extLst>
      <p:ext uri="{BB962C8B-B14F-4D97-AF65-F5344CB8AC3E}">
        <p14:creationId xmlns:p14="http://schemas.microsoft.com/office/powerpoint/2010/main" val="112354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357112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CCWIP can help!</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11</a:t>
            </a:fld>
            <a:endParaRPr lang="en-US"/>
          </a:p>
        </p:txBody>
      </p:sp>
    </p:spTree>
    <p:extLst>
      <p:ext uri="{BB962C8B-B14F-4D97-AF65-F5344CB8AC3E}">
        <p14:creationId xmlns:p14="http://schemas.microsoft.com/office/powerpoint/2010/main" val="208103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smtClean="0"/>
              <a:t>In</a:t>
            </a:r>
            <a:r>
              <a:rPr lang="en-US" sz="2400" baseline="0" dirty="0" smtClean="0"/>
              <a:t> addition to </a:t>
            </a:r>
            <a:r>
              <a:rPr lang="en-US" sz="2400" dirty="0" smtClean="0"/>
              <a:t>the issue of different (and sometimes</a:t>
            </a:r>
            <a:r>
              <a:rPr lang="en-US" sz="2400" baseline="0" dirty="0" smtClean="0"/>
              <a:t> competing) </a:t>
            </a:r>
            <a:r>
              <a:rPr lang="en-US" sz="2400" dirty="0" smtClean="0"/>
              <a:t>measures, it is also important to understand that the data can be examined</a:t>
            </a:r>
            <a:r>
              <a:rPr lang="en-US" sz="2400" baseline="0" dirty="0" smtClean="0"/>
              <a:t> multiple way, some of which give an accurate picture of what happened/happens to a child in the child welfare system, and others which may skew the picture.  </a:t>
            </a:r>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first question that has to be answered is, “Whose outcomes do I want to measure?” </a:t>
            </a:r>
          </a:p>
          <a:p>
            <a:pPr eaLnBrk="1" hangingPunct="1"/>
            <a:endParaRPr lang="en-US" sz="2400" dirty="0" smtClean="0"/>
          </a:p>
          <a:p>
            <a:pPr eaLnBrk="1" hangingPunct="1"/>
            <a:r>
              <a:rPr lang="en-US" sz="2400" dirty="0" smtClean="0"/>
              <a:t>There basic are 3 choices:</a:t>
            </a:r>
            <a:endParaRPr lang="en-US" sz="2000" i="1" u="sng" dirty="0" smtClean="0"/>
          </a:p>
          <a:p>
            <a:pPr lvl="1" eaLnBrk="1" hangingPunct="1"/>
            <a:r>
              <a:rPr lang="en-US" sz="2000" i="1" u="sng" dirty="0" smtClean="0"/>
              <a:t>Children in foster care</a:t>
            </a:r>
            <a:r>
              <a:rPr lang="en-US" sz="2000" dirty="0" smtClean="0"/>
              <a:t> - the active caseload (other terms:  </a:t>
            </a:r>
            <a:r>
              <a:rPr lang="en-US" sz="2000" dirty="0" smtClean="0">
                <a:solidFill>
                  <a:schemeClr val="hlink"/>
                </a:solidFill>
              </a:rPr>
              <a:t>point-in-time, cross-section, or census</a:t>
            </a:r>
            <a:r>
              <a:rPr lang="en-US" sz="2000" dirty="0" smtClean="0"/>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2000" i="1" u="sng" dirty="0" smtClean="0"/>
              <a:t>Children leaving foster care</a:t>
            </a:r>
            <a:r>
              <a:rPr lang="en-US" sz="2000" dirty="0" smtClean="0"/>
              <a:t> - children who left placement in the last year (other terms: </a:t>
            </a:r>
            <a:r>
              <a:rPr lang="en-US" sz="2000" dirty="0" smtClean="0">
                <a:solidFill>
                  <a:schemeClr val="hlink"/>
                </a:solidFill>
              </a:rPr>
              <a:t>an exit cohort</a:t>
            </a:r>
            <a:r>
              <a:rPr lang="en-US" sz="2000" dirty="0" smtClean="0"/>
              <a:t>)</a:t>
            </a:r>
            <a:endParaRPr lang="en-US" sz="2000" i="1" u="sng" dirty="0" smtClean="0"/>
          </a:p>
          <a:p>
            <a:pPr lvl="1" eaLnBrk="1" hangingPunct="1"/>
            <a:r>
              <a:rPr lang="en-US" sz="2000" i="1" u="sng" dirty="0" smtClean="0"/>
              <a:t>Children entering foster care</a:t>
            </a:r>
            <a:r>
              <a:rPr lang="en-US" sz="2000" dirty="0" smtClean="0"/>
              <a:t> - children placed during some period of time, usually one year (other terms: </a:t>
            </a:r>
            <a:r>
              <a:rPr lang="en-US" sz="2000" dirty="0" smtClean="0">
                <a:solidFill>
                  <a:schemeClr val="hlink"/>
                </a:solidFill>
              </a:rPr>
              <a:t>an admission cohort</a:t>
            </a:r>
            <a:r>
              <a:rPr lang="en-US" sz="2000" dirty="0" smtClean="0"/>
              <a:t>)</a:t>
            </a:r>
          </a:p>
          <a:p>
            <a:pPr eaLnBrk="1" hangingPunct="1"/>
            <a:endParaRPr lang="en-US" sz="2400" dirty="0" smtClean="0"/>
          </a:p>
          <a:p>
            <a:pPr eaLnBrk="1" hangingPunct="1"/>
            <a:r>
              <a:rPr lang="en-US" sz="2400" dirty="0" smtClean="0"/>
              <a:t>Each of these approaches represents a different way to sample the children who have ever been in foster care</a:t>
            </a:r>
            <a:endParaRPr lang="en-US" sz="310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14</a:t>
            </a:fld>
            <a:endParaRPr lang="en-US"/>
          </a:p>
        </p:txBody>
      </p:sp>
    </p:spTree>
    <p:extLst>
      <p:ext uri="{BB962C8B-B14F-4D97-AF65-F5344CB8AC3E}">
        <p14:creationId xmlns:p14="http://schemas.microsoft.com/office/powerpoint/2010/main" val="17934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2457D10-0D37-4B6F-BBD6-26F5A1F8748C}" type="datetimeFigureOut">
              <a:rPr lang="en-US" smtClean="0"/>
              <a:t>5/14/2017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3137DE-5778-4973-8EC8-21DEEF19827C}"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57D10-0D37-4B6F-BBD6-26F5A1F8748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37DE-5778-4973-8EC8-21DEEF1982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3137DE-5778-4973-8EC8-21DEEF1982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4820850" y="3355874"/>
            <a:ext cx="3866555" cy="2973587"/>
          </a:xfrm>
          <a:prstGeom prst="rect">
            <a:avLst/>
          </a:prstGeom>
          <a:ln w="9525">
            <a:round/>
          </a:ln>
        </p:spPr>
        <p:txBody>
          <a:bodyPr lIns="64291" tIns="32145" rIns="64291" bIns="32145" anchor="t">
            <a:noAutofit/>
          </a:bodyPr>
          <a:lstStyle/>
          <a:p>
            <a:endParaRPr/>
          </a:p>
        </p:txBody>
      </p:sp>
      <p:sp>
        <p:nvSpPr>
          <p:cNvPr id="98" name="Shape 98"/>
          <p:cNvSpPr>
            <a:spLocks noGrp="1"/>
          </p:cNvSpPr>
          <p:nvPr>
            <p:ph type="pic" sz="quarter" idx="14"/>
          </p:nvPr>
        </p:nvSpPr>
        <p:spPr>
          <a:xfrm>
            <a:off x="4823833" y="428625"/>
            <a:ext cx="3866555" cy="2482453"/>
          </a:xfrm>
          <a:prstGeom prst="rect">
            <a:avLst/>
          </a:prstGeom>
          <a:ln w="9525">
            <a:round/>
          </a:ln>
        </p:spPr>
        <p:txBody>
          <a:bodyPr lIns="64291" tIns="32145" rIns="64291" bIns="32145" anchor="t">
            <a:noAutofit/>
          </a:bodyPr>
          <a:lstStyle/>
          <a:p>
            <a:endParaRPr/>
          </a:p>
        </p:txBody>
      </p:sp>
      <p:sp>
        <p:nvSpPr>
          <p:cNvPr id="99" name="Shape 99"/>
          <p:cNvSpPr>
            <a:spLocks noGrp="1"/>
          </p:cNvSpPr>
          <p:nvPr>
            <p:ph type="pic" sz="half" idx="15"/>
          </p:nvPr>
        </p:nvSpPr>
        <p:spPr>
          <a:xfrm>
            <a:off x="391725" y="428625"/>
            <a:ext cx="3929063" cy="5902524"/>
          </a:xfrm>
          <a:prstGeom prst="rect">
            <a:avLst/>
          </a:prstGeom>
          <a:ln w="9525">
            <a:round/>
          </a:ln>
        </p:spPr>
        <p:txBody>
          <a:bodyPr lIns="64291" tIns="32145" rIns="64291" bIns="32145"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6852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4795242" y="1866305"/>
            <a:ext cx="3929063" cy="4464844"/>
          </a:xfrm>
          <a:prstGeom prst="rect">
            <a:avLst/>
          </a:prstGeom>
          <a:ln w="9525">
            <a:round/>
          </a:ln>
        </p:spPr>
        <p:txBody>
          <a:bodyPr lIns="64291" tIns="32145" rIns="64291" bIns="32145"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357187" y="1919883"/>
            <a:ext cx="4089797" cy="4464844"/>
          </a:xfrm>
          <a:prstGeom prst="rect">
            <a:avLst/>
          </a:prstGeom>
        </p:spPr>
        <p:txBody>
          <a:bodyPr/>
          <a:lstStyle>
            <a:lvl1pPr marL="276810" indent="-276810">
              <a:spcBef>
                <a:spcPts val="1266"/>
              </a:spcBef>
              <a:buSzPct val="65000"/>
              <a:defRPr sz="2100"/>
            </a:lvl1pPr>
            <a:lvl2pPr marL="553621" indent="-276810">
              <a:spcBef>
                <a:spcPts val="1266"/>
              </a:spcBef>
              <a:buSzPct val="65000"/>
              <a:defRPr sz="2100"/>
            </a:lvl2pPr>
            <a:lvl3pPr marL="830431" indent="-276810">
              <a:spcBef>
                <a:spcPts val="1266"/>
              </a:spcBef>
              <a:buSzPct val="65000"/>
              <a:defRPr sz="2100"/>
            </a:lvl3pPr>
            <a:lvl4pPr marL="1107242" indent="-276810">
              <a:spcBef>
                <a:spcPts val="1266"/>
              </a:spcBef>
              <a:buSzPct val="65000"/>
              <a:defRPr sz="2100"/>
            </a:lvl4pPr>
            <a:lvl5pPr marL="1384052" indent="-276810">
              <a:spcBef>
                <a:spcPts val="1266"/>
              </a:spcBef>
              <a:buSzPct val="65000"/>
              <a:defRPr sz="21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4446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57D10-0D37-4B6F-BBD6-26F5A1F8748C}" type="datetimeFigureOut">
              <a:rPr lang="en-US" smtClean="0"/>
              <a:t>5/14/2017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37DE-5778-4973-8EC8-21DEEF19827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2457D10-0D37-4B6F-BBD6-26F5A1F8748C}" type="datetimeFigureOut">
              <a:rPr lang="en-US" smtClean="0"/>
              <a:t>5/14/2017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3137DE-5778-4973-8EC8-21DEEF19827C}"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57D10-0D37-4B6F-BBD6-26F5A1F8748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37DE-5778-4973-8EC8-21DEEF19827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457D10-0D37-4B6F-BBD6-26F5A1F8748C}" type="datetimeFigureOut">
              <a:rPr lang="en-US" smtClean="0"/>
              <a:t>5/14/2017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37DE-5778-4973-8EC8-21DEEF19827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457D10-0D37-4B6F-BBD6-26F5A1F8748C}" type="datetimeFigureOut">
              <a:rPr lang="en-US" smtClean="0"/>
              <a:t>5/14/2017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37DE-5778-4973-8EC8-21DEEF19827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457D10-0D37-4B6F-BBD6-26F5A1F8748C}" type="datetimeFigureOut">
              <a:rPr lang="en-US" smtClean="0"/>
              <a:t>5/14/2017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37DE-5778-4973-8EC8-21DEEF1982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3137DE-5778-4973-8EC8-21DEEF19827C}"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57D10-0D37-4B6F-BBD6-26F5A1F8748C}" type="datetimeFigureOut">
              <a:rPr lang="en-US" smtClean="0"/>
              <a:t>5/14/2017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37DE-5778-4973-8EC8-21DEEF19827C}"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2457D10-0D37-4B6F-BBD6-26F5A1F8748C}" type="datetimeFigureOut">
              <a:rPr lang="en-US" smtClean="0"/>
              <a:t>5/14/2017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3137DE-5778-4973-8EC8-21DEEF1982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ssr.berkeley.edu/ucb_childwelfare/defaul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ssr.berkeley.edu/ucb_childwelfare/default.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6665"/>
            <a:ext cx="6806267" cy="838200"/>
          </a:xfrm>
        </p:spPr>
        <p:txBody>
          <a:bodyPr/>
          <a:lstStyle/>
          <a:p>
            <a:pPr>
              <a:defRPr/>
            </a:pPr>
            <a:r>
              <a:rPr lang="en-US" sz="4000" dirty="0" smtClean="0">
                <a:solidFill>
                  <a:srgbClr val="FFC000"/>
                </a:solidFill>
              </a:rPr>
              <a:t>The data Train:</a:t>
            </a:r>
            <a:endParaRPr lang="en-US" sz="4000" i="1" cap="none" dirty="0">
              <a:solidFill>
                <a:srgbClr val="FFC000"/>
              </a:solidFill>
            </a:endParaRPr>
          </a:p>
        </p:txBody>
      </p:sp>
      <p:sp>
        <p:nvSpPr>
          <p:cNvPr id="10" name="Subtitle 2"/>
          <p:cNvSpPr txBox="1">
            <a:spLocks/>
          </p:cNvSpPr>
          <p:nvPr/>
        </p:nvSpPr>
        <p:spPr>
          <a:xfrm>
            <a:off x="1193799" y="3551998"/>
            <a:ext cx="5532441" cy="91440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endParaRPr lang="en-US" sz="2000" i="1" dirty="0" smtClean="0"/>
          </a:p>
          <a:p>
            <a:pPr algn="r">
              <a:spcBef>
                <a:spcPts val="0"/>
              </a:spcBef>
            </a:pPr>
            <a:r>
              <a:rPr lang="en-US" sz="2000" i="1" dirty="0" smtClean="0"/>
              <a:t>Wendy Wiegmann, MSW, PhD</a:t>
            </a:r>
          </a:p>
          <a:p>
            <a:pPr algn="r">
              <a:spcBef>
                <a:spcPts val="0"/>
              </a:spcBef>
            </a:pPr>
            <a:r>
              <a:rPr lang="en-US" sz="2000" i="1" dirty="0" smtClean="0"/>
              <a:t>California Child Welfare Indicators Project</a:t>
            </a:r>
          </a:p>
          <a:p>
            <a:pPr algn="r">
              <a:spcBef>
                <a:spcPts val="0"/>
              </a:spcBef>
            </a:pPr>
            <a:r>
              <a:rPr lang="en-US" sz="2000" i="1" dirty="0" smtClean="0"/>
              <a:t>University of California, Berkeley</a:t>
            </a:r>
          </a:p>
          <a:p>
            <a:pPr algn="r">
              <a:spcBef>
                <a:spcPts val="0"/>
              </a:spcBef>
            </a:pPr>
            <a:endParaRPr lang="en-US" sz="2000" i="1" dirty="0" smtClean="0"/>
          </a:p>
          <a:p>
            <a:pPr algn="r"/>
            <a:r>
              <a:rPr lang="en-US" sz="2000" i="1" dirty="0" smtClean="0"/>
              <a:t>May 15, 2017</a:t>
            </a:r>
          </a:p>
        </p:txBody>
      </p:sp>
      <p:sp>
        <p:nvSpPr>
          <p:cNvPr id="13" name="Rectangle 12"/>
          <p:cNvSpPr/>
          <p:nvPr/>
        </p:nvSpPr>
        <p:spPr>
          <a:xfrm>
            <a:off x="0" y="6197931"/>
            <a:ext cx="9144000" cy="680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52401" y="6248400"/>
            <a:ext cx="2971800" cy="506578"/>
            <a:chOff x="152400" y="6238890"/>
            <a:chExt cx="3382085" cy="560961"/>
          </a:xfrm>
        </p:grpSpPr>
        <p:pic>
          <p:nvPicPr>
            <p:cNvPr id="18" name="Picture 17" descr="ucbseal_75x75"/>
            <p:cNvPicPr>
              <a:picLocks noChangeAspect="1" noChangeArrowheads="1"/>
            </p:cNvPicPr>
            <p:nvPr/>
          </p:nvPicPr>
          <p:blipFill>
            <a:blip r:embed="rId3" cstate="print"/>
            <a:srcRect/>
            <a:stretch>
              <a:fillRect/>
            </a:stretch>
          </p:blipFill>
          <p:spPr bwMode="auto">
            <a:xfrm>
              <a:off x="2973524" y="6238890"/>
              <a:ext cx="560961" cy="560961"/>
            </a:xfrm>
            <a:prstGeom prst="rect">
              <a:avLst/>
            </a:prstGeom>
            <a:noFill/>
            <a:ln w="9525">
              <a:noFill/>
              <a:miter lim="800000"/>
              <a:headEnd/>
              <a:tailEnd/>
            </a:ln>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335578"/>
              <a:ext cx="2814197" cy="404738"/>
            </a:xfrm>
            <a:prstGeom prst="rect">
              <a:avLst/>
            </a:prstGeom>
            <a:noFill/>
            <a:ln>
              <a:noFill/>
            </a:ln>
            <a:effectLst/>
          </p:spPr>
        </p:pic>
      </p:grpSp>
      <p:sp>
        <p:nvSpPr>
          <p:cNvPr id="6" name="TextBox 5"/>
          <p:cNvSpPr txBox="1"/>
          <p:nvPr/>
        </p:nvSpPr>
        <p:spPr>
          <a:xfrm>
            <a:off x="609600" y="2492514"/>
            <a:ext cx="6116640" cy="553998"/>
          </a:xfrm>
          <a:prstGeom prst="rect">
            <a:avLst/>
          </a:prstGeom>
          <a:noFill/>
        </p:spPr>
        <p:txBody>
          <a:bodyPr wrap="square" rtlCol="0">
            <a:spAutoFit/>
          </a:bodyPr>
          <a:lstStyle/>
          <a:p>
            <a:pPr algn="r"/>
            <a:r>
              <a:rPr lang="en-US" sz="3000" i="1" dirty="0" smtClean="0">
                <a:solidFill>
                  <a:srgbClr val="FFC000"/>
                </a:solidFill>
              </a:rPr>
              <a:t>Bringing Child Welfare Staff on Board</a:t>
            </a:r>
            <a:endParaRPr lang="en-US" sz="3000" dirty="0">
              <a:solidFill>
                <a:srgbClr val="FFC000"/>
              </a:solidFill>
            </a:endParaRPr>
          </a:p>
        </p:txBody>
      </p:sp>
      <p:pic>
        <p:nvPicPr>
          <p:cNvPr id="15"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a:stretch>
            <a:fillRect/>
          </a:stretch>
        </p:blipFill>
        <p:spPr bwMode="auto">
          <a:xfrm>
            <a:off x="5486400" y="6177128"/>
            <a:ext cx="3537735" cy="603250"/>
          </a:xfrm>
          <a:prstGeom prst="rect">
            <a:avLst/>
          </a:prstGeom>
          <a:noFill/>
          <a:ln w="9525">
            <a:noFill/>
            <a:miter lim="800000"/>
            <a:headEnd/>
            <a:tailEnd/>
          </a:ln>
        </p:spPr>
      </p:pic>
    </p:spTree>
    <p:extLst>
      <p:ext uri="{BB962C8B-B14F-4D97-AF65-F5344CB8AC3E}">
        <p14:creationId xmlns:p14="http://schemas.microsoft.com/office/powerpoint/2010/main" val="19537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657600"/>
            <a:ext cx="6096000" cy="1362075"/>
          </a:xfrm>
        </p:spPr>
        <p:txBody>
          <a:bodyPr/>
          <a:lstStyle/>
          <a:p>
            <a:pPr algn="r"/>
            <a:r>
              <a:rPr lang="en-US" sz="4000" dirty="0" smtClean="0">
                <a:solidFill>
                  <a:srgbClr val="BEAA64"/>
                </a:solidFill>
                <a:latin typeface="Times New Roman"/>
                <a:cs typeface="Times New Roman"/>
              </a:rPr>
              <a:t>California Child Welfare Indicators Project (CCWIP)</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399190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p>
            <a:r>
              <a:rPr sz="3600" dirty="0" smtClean="0">
                <a:solidFill>
                  <a:srgbClr val="BEAA64"/>
                </a:solidFill>
                <a:latin typeface="Times New Roman"/>
                <a:cs typeface="Times New Roman"/>
              </a:rPr>
              <a:t>C</a:t>
            </a:r>
            <a:r>
              <a:rPr lang="en-US" sz="3600" dirty="0" smtClean="0">
                <a:solidFill>
                  <a:srgbClr val="BEAA64"/>
                </a:solidFill>
                <a:latin typeface="Times New Roman"/>
                <a:cs typeface="Times New Roman"/>
              </a:rPr>
              <a:t>alifornia </a:t>
            </a:r>
            <a:r>
              <a:rPr sz="3600" dirty="0" smtClean="0">
                <a:solidFill>
                  <a:srgbClr val="BEAA64"/>
                </a:solidFill>
                <a:latin typeface="Times New Roman"/>
                <a:cs typeface="Times New Roman"/>
              </a:rPr>
              <a:t>C</a:t>
            </a:r>
            <a:r>
              <a:rPr lang="en-US" sz="3600" dirty="0" smtClean="0">
                <a:solidFill>
                  <a:srgbClr val="BEAA64"/>
                </a:solidFill>
                <a:latin typeface="Times New Roman"/>
                <a:cs typeface="Times New Roman"/>
              </a:rPr>
              <a:t>hild </a:t>
            </a:r>
            <a:r>
              <a:rPr sz="3600" dirty="0" smtClean="0">
                <a:solidFill>
                  <a:srgbClr val="BEAA64"/>
                </a:solidFill>
                <a:latin typeface="Times New Roman"/>
                <a:cs typeface="Times New Roman"/>
              </a:rPr>
              <a:t>W</a:t>
            </a:r>
            <a:r>
              <a:rPr lang="en-US" sz="3600" dirty="0" smtClean="0">
                <a:solidFill>
                  <a:srgbClr val="BEAA64"/>
                </a:solidFill>
                <a:latin typeface="Times New Roman"/>
                <a:cs typeface="Times New Roman"/>
              </a:rPr>
              <a:t>elfare </a:t>
            </a:r>
            <a:br>
              <a:rPr lang="en-US" sz="3600" dirty="0" smtClean="0">
                <a:solidFill>
                  <a:srgbClr val="BEAA64"/>
                </a:solidFill>
                <a:latin typeface="Times New Roman"/>
                <a:cs typeface="Times New Roman"/>
              </a:rPr>
            </a:br>
            <a:r>
              <a:rPr sz="3600" dirty="0" smtClean="0">
                <a:solidFill>
                  <a:srgbClr val="BEAA64"/>
                </a:solidFill>
                <a:latin typeface="Times New Roman"/>
                <a:cs typeface="Times New Roman"/>
              </a:rPr>
              <a:t>I</a:t>
            </a:r>
            <a:r>
              <a:rPr lang="en-US" sz="3600" dirty="0" smtClean="0">
                <a:solidFill>
                  <a:srgbClr val="BEAA64"/>
                </a:solidFill>
                <a:latin typeface="Times New Roman"/>
                <a:cs typeface="Times New Roman"/>
              </a:rPr>
              <a:t>ndicators </a:t>
            </a:r>
            <a:r>
              <a:rPr sz="3600" dirty="0" smtClean="0">
                <a:solidFill>
                  <a:srgbClr val="BEAA64"/>
                </a:solidFill>
                <a:latin typeface="Times New Roman"/>
                <a:cs typeface="Times New Roman"/>
              </a:rPr>
              <a:t>P</a:t>
            </a:r>
            <a:r>
              <a:rPr lang="en-US" sz="3600" dirty="0" smtClean="0">
                <a:solidFill>
                  <a:srgbClr val="BEAA64"/>
                </a:solidFill>
                <a:latin typeface="Times New Roman"/>
                <a:cs typeface="Times New Roman"/>
              </a:rPr>
              <a:t>roject</a:t>
            </a:r>
            <a:endParaRPr sz="3600" dirty="0">
              <a:solidFill>
                <a:srgbClr val="BEAA64"/>
              </a:solidFill>
              <a:latin typeface="Times New Roman"/>
              <a:cs typeface="Times New Roman"/>
            </a:endParaRPr>
          </a:p>
        </p:txBody>
      </p:sp>
      <p:sp>
        <p:nvSpPr>
          <p:cNvPr id="156" name="Shape 156"/>
          <p:cNvSpPr>
            <a:spLocks noGrp="1"/>
          </p:cNvSpPr>
          <p:nvPr>
            <p:ph type="body" sz="half" idx="1"/>
          </p:nvPr>
        </p:nvSpPr>
        <p:spPr>
          <a:xfrm>
            <a:off x="357187" y="1919883"/>
            <a:ext cx="4443413" cy="4464844"/>
          </a:xfrm>
          <a:prstGeom prst="rect">
            <a:avLst/>
          </a:prstGeom>
        </p:spPr>
        <p:txBody>
          <a:bodyPr>
            <a:normAutofit fontScale="92500"/>
          </a:bodyPr>
          <a:lstStyle/>
          <a:p>
            <a:r>
              <a:rPr sz="2400" dirty="0">
                <a:solidFill>
                  <a:schemeClr val="tx2">
                    <a:lumMod val="75000"/>
                  </a:schemeClr>
                </a:solidFill>
                <a:latin typeface="Times New Roman"/>
                <a:cs typeface="Times New Roman"/>
              </a:rPr>
              <a:t>Aggregates California’s administrative child welfare data into customizable </a:t>
            </a:r>
            <a:r>
              <a:rPr sz="2400" dirty="0" smtClean="0">
                <a:solidFill>
                  <a:schemeClr val="tx2">
                    <a:lumMod val="75000"/>
                  </a:schemeClr>
                </a:solidFill>
                <a:latin typeface="Times New Roman"/>
                <a:cs typeface="Times New Roman"/>
              </a:rPr>
              <a:t>tables</a:t>
            </a:r>
            <a:endParaRPr lang="en-US" sz="2400" dirty="0" smtClean="0">
              <a:solidFill>
                <a:schemeClr val="tx2">
                  <a:lumMod val="75000"/>
                </a:schemeClr>
              </a:solidFill>
              <a:latin typeface="Times New Roman"/>
              <a:cs typeface="Times New Roman"/>
            </a:endParaRPr>
          </a:p>
          <a:p>
            <a:endParaRPr sz="1400" dirty="0">
              <a:solidFill>
                <a:schemeClr val="tx2">
                  <a:lumMod val="75000"/>
                </a:schemeClr>
              </a:solidFill>
              <a:latin typeface="Times New Roman"/>
              <a:cs typeface="Times New Roman"/>
            </a:endParaRPr>
          </a:p>
          <a:p>
            <a:r>
              <a:rPr sz="2400" dirty="0">
                <a:solidFill>
                  <a:schemeClr val="tx2">
                    <a:lumMod val="75000"/>
                  </a:schemeClr>
                </a:solidFill>
                <a:latin typeface="Times New Roman"/>
                <a:cs typeface="Times New Roman"/>
              </a:rPr>
              <a:t>Includes data measuring state and federal (CFSR3) </a:t>
            </a:r>
            <a:r>
              <a:rPr sz="2400" dirty="0" smtClean="0">
                <a:solidFill>
                  <a:schemeClr val="tx2">
                    <a:lumMod val="75000"/>
                  </a:schemeClr>
                </a:solidFill>
                <a:latin typeface="Times New Roman"/>
                <a:cs typeface="Times New Roman"/>
              </a:rPr>
              <a:t>measures</a:t>
            </a:r>
            <a:endParaRPr lang="en-US" sz="2400" dirty="0" smtClean="0">
              <a:solidFill>
                <a:schemeClr val="tx2">
                  <a:lumMod val="75000"/>
                </a:schemeClr>
              </a:solidFill>
              <a:latin typeface="Times New Roman"/>
              <a:cs typeface="Times New Roman"/>
            </a:endParaRPr>
          </a:p>
          <a:p>
            <a:endParaRPr sz="1400" dirty="0">
              <a:solidFill>
                <a:schemeClr val="tx2">
                  <a:lumMod val="75000"/>
                </a:schemeClr>
              </a:solidFill>
              <a:latin typeface="Times New Roman"/>
              <a:cs typeface="Times New Roman"/>
            </a:endParaRPr>
          </a:p>
          <a:p>
            <a:r>
              <a:rPr sz="2400" dirty="0">
                <a:solidFill>
                  <a:schemeClr val="tx2">
                    <a:lumMod val="75000"/>
                  </a:schemeClr>
                </a:solidFill>
                <a:latin typeface="Times New Roman"/>
                <a:cs typeface="Times New Roman"/>
              </a:rPr>
              <a:t>Data can be stratified and filtered by year, county, age, ethnicity, gender, placement type, and other subcategories</a:t>
            </a:r>
          </a:p>
        </p:txBody>
      </p:sp>
      <p:pic>
        <p:nvPicPr>
          <p:cNvPr id="5" name="Picture 4" descr="signsouthe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0" y="1905000"/>
            <a:ext cx="3746500" cy="4495800"/>
          </a:xfrm>
          <a:prstGeom prst="rect">
            <a:avLst/>
          </a:prstGeom>
        </p:spPr>
      </p:pic>
    </p:spTree>
    <p:extLst>
      <p:ext uri="{BB962C8B-B14F-4D97-AF65-F5344CB8AC3E}">
        <p14:creationId xmlns:p14="http://schemas.microsoft.com/office/powerpoint/2010/main" val="287184331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76200" y="1371600"/>
            <a:ext cx="89916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rgbClr val="BEAA64"/>
                </a:solidFill>
                <a:latin typeface="Times"/>
                <a:cs typeface="Times"/>
              </a:rPr>
              <a:t>CCWIP Website</a:t>
            </a:r>
            <a:endParaRPr lang="en-US" sz="3600" dirty="0">
              <a:solidFill>
                <a:srgbClr val="BEAA64"/>
              </a:solidFill>
              <a:latin typeface="Times"/>
              <a:cs typeface="Times"/>
            </a:endParaRPr>
          </a:p>
        </p:txBody>
      </p:sp>
    </p:spTree>
    <p:extLst>
      <p:ext uri="{BB962C8B-B14F-4D97-AF65-F5344CB8AC3E}">
        <p14:creationId xmlns:p14="http://schemas.microsoft.com/office/powerpoint/2010/main" val="314517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5867400" cy="1362075"/>
          </a:xfrm>
        </p:spPr>
        <p:txBody>
          <a:bodyPr/>
          <a:lstStyle/>
          <a:p>
            <a:pPr algn="r"/>
            <a:r>
              <a:rPr lang="en-US" sz="4000" dirty="0" smtClean="0">
                <a:solidFill>
                  <a:srgbClr val="BEAA64"/>
                </a:solidFill>
                <a:latin typeface="Times New Roman"/>
                <a:cs typeface="Times New Roman"/>
              </a:rPr>
              <a:t>child welfare data measurement</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211656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BEAA64"/>
                </a:solidFill>
                <a:latin typeface="Times New Roman"/>
                <a:cs typeface="Times New Roman"/>
              </a:rPr>
              <a:t>3 Key Data Views in Child Welfare</a:t>
            </a:r>
            <a:endParaRPr lang="en-US" sz="3600" dirty="0">
              <a:solidFill>
                <a:srgbClr val="BEAA64"/>
              </a:solidFill>
              <a:latin typeface="Times New Roman"/>
              <a:cs typeface="Times New Roman"/>
            </a:endParaRPr>
          </a:p>
        </p:txBody>
      </p:sp>
      <p:graphicFrame>
        <p:nvGraphicFramePr>
          <p:cNvPr id="4" name="Diagram 3"/>
          <p:cNvGraphicFramePr/>
          <p:nvPr>
            <p:extLst/>
          </p:nvPr>
        </p:nvGraphicFramePr>
        <p:xfrm>
          <a:off x="2286000" y="1905000"/>
          <a:ext cx="464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4526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600" dirty="0" smtClean="0">
                <a:solidFill>
                  <a:srgbClr val="BEAA64"/>
                </a:solidFill>
                <a:latin typeface="Times New Roman"/>
                <a:cs typeface="Times New Roman"/>
              </a:rPr>
              <a:t>What are the implications?</a:t>
            </a:r>
          </a:p>
        </p:txBody>
      </p:sp>
      <p:sp>
        <p:nvSpPr>
          <p:cNvPr id="29698" name="Content Placeholder 2"/>
          <p:cNvSpPr>
            <a:spLocks noGrp="1"/>
          </p:cNvSpPr>
          <p:nvPr>
            <p:ph idx="1"/>
          </p:nvPr>
        </p:nvSpPr>
        <p:spPr>
          <a:xfrm>
            <a:off x="380999" y="1719070"/>
            <a:ext cx="8407893" cy="4910329"/>
          </a:xfrm>
        </p:spPr>
        <p:txBody>
          <a:bodyPr>
            <a:normAutofit fontScale="77500" lnSpcReduction="20000"/>
          </a:bodyPr>
          <a:lstStyle/>
          <a:p>
            <a:pPr eaLnBrk="1" hangingPunct="1">
              <a:lnSpc>
                <a:spcPct val="120000"/>
              </a:lnSpc>
            </a:pPr>
            <a:r>
              <a:rPr lang="en-US" sz="3100" dirty="0" smtClean="0">
                <a:solidFill>
                  <a:schemeClr val="tx2">
                    <a:lumMod val="75000"/>
                  </a:schemeClr>
                </a:solidFill>
                <a:latin typeface="Times" panose="02020603050405020304" pitchFamily="18" charset="0"/>
                <a:cs typeface="Times" panose="02020603050405020304" pitchFamily="18" charset="0"/>
              </a:rPr>
              <a:t>It is much harder to measure outcomes over time using either a point-in-time or an exit cohort sample because the samples are missing some children</a:t>
            </a:r>
            <a:r>
              <a:rPr lang="en-US" sz="3400" dirty="0" smtClean="0">
                <a:solidFill>
                  <a:schemeClr val="tx2">
                    <a:lumMod val="75000"/>
                  </a:schemeClr>
                </a:solidFill>
                <a:latin typeface="Times" panose="02020603050405020304" pitchFamily="18" charset="0"/>
                <a:cs typeface="Times" panose="02020603050405020304" pitchFamily="18" charset="0"/>
              </a:rPr>
              <a:t>:</a:t>
            </a:r>
          </a:p>
          <a:p>
            <a:pPr lvl="1">
              <a:lnSpc>
                <a:spcPct val="80000"/>
              </a:lnSpc>
            </a:pPr>
            <a:endParaRPr lang="en-US" sz="2800" dirty="0" smtClean="0">
              <a:solidFill>
                <a:schemeClr val="tx2">
                  <a:lumMod val="75000"/>
                </a:schemeClr>
              </a:solidFill>
              <a:latin typeface="Times" panose="02020603050405020304" pitchFamily="18" charset="0"/>
              <a:cs typeface="Times" panose="02020603050405020304" pitchFamily="18" charset="0"/>
            </a:endParaRPr>
          </a:p>
          <a:p>
            <a:pPr lvl="1">
              <a:lnSpc>
                <a:spcPct val="110000"/>
              </a:lnSpc>
            </a:pPr>
            <a:r>
              <a:rPr lang="en-US" sz="2800" dirty="0" smtClean="0">
                <a:solidFill>
                  <a:schemeClr val="tx2">
                    <a:lumMod val="75000"/>
                  </a:schemeClr>
                </a:solidFill>
                <a:latin typeface="Times" panose="02020603050405020304" pitchFamily="18" charset="0"/>
                <a:cs typeface="Times" panose="02020603050405020304" pitchFamily="18" charset="0"/>
              </a:rPr>
              <a:t>A </a:t>
            </a:r>
            <a:r>
              <a:rPr lang="en-US" sz="2800" dirty="0">
                <a:solidFill>
                  <a:schemeClr val="tx2">
                    <a:lumMod val="75000"/>
                  </a:schemeClr>
                </a:solidFill>
                <a:latin typeface="Times" panose="02020603050405020304" pitchFamily="18" charset="0"/>
                <a:cs typeface="Times" panose="02020603050405020304" pitchFamily="18" charset="0"/>
              </a:rPr>
              <a:t>point-in-time analysis </a:t>
            </a:r>
            <a:r>
              <a:rPr lang="en-US" sz="2800" dirty="0" smtClean="0">
                <a:solidFill>
                  <a:schemeClr val="tx2">
                    <a:lumMod val="75000"/>
                  </a:schemeClr>
                </a:solidFill>
                <a:latin typeface="Times" panose="02020603050405020304" pitchFamily="18" charset="0"/>
                <a:cs typeface="Times" panose="02020603050405020304" pitchFamily="18" charset="0"/>
              </a:rPr>
              <a:t>is </a:t>
            </a:r>
            <a:r>
              <a:rPr lang="en-US" sz="2800" u="sng" dirty="0" smtClean="0">
                <a:solidFill>
                  <a:schemeClr val="tx2">
                    <a:lumMod val="75000"/>
                  </a:schemeClr>
                </a:solidFill>
                <a:latin typeface="Times" panose="02020603050405020304" pitchFamily="18" charset="0"/>
                <a:cs typeface="Times" panose="02020603050405020304" pitchFamily="18" charset="0"/>
              </a:rPr>
              <a:t>missing the </a:t>
            </a:r>
            <a:r>
              <a:rPr lang="en-US" sz="2800" u="sng" dirty="0">
                <a:solidFill>
                  <a:schemeClr val="tx2">
                    <a:lumMod val="75000"/>
                  </a:schemeClr>
                </a:solidFill>
                <a:latin typeface="Times" panose="02020603050405020304" pitchFamily="18" charset="0"/>
                <a:cs typeface="Times" panose="02020603050405020304" pitchFamily="18" charset="0"/>
              </a:rPr>
              <a:t>kids who left </a:t>
            </a:r>
            <a:r>
              <a:rPr lang="en-US" sz="2800" dirty="0">
                <a:solidFill>
                  <a:schemeClr val="tx2">
                    <a:lumMod val="75000"/>
                  </a:schemeClr>
                </a:solidFill>
                <a:latin typeface="Times" panose="02020603050405020304" pitchFamily="18" charset="0"/>
                <a:cs typeface="Times" panose="02020603050405020304" pitchFamily="18" charset="0"/>
              </a:rPr>
              <a:t>placement</a:t>
            </a:r>
          </a:p>
          <a:p>
            <a:pPr marL="457200" lvl="1" indent="0">
              <a:lnSpc>
                <a:spcPct val="110000"/>
              </a:lnSpc>
              <a:buNone/>
            </a:pPr>
            <a:endParaRPr lang="en-US" sz="2800" dirty="0" smtClean="0">
              <a:solidFill>
                <a:schemeClr val="tx2">
                  <a:lumMod val="75000"/>
                </a:schemeClr>
              </a:solidFill>
              <a:latin typeface="Times" panose="02020603050405020304" pitchFamily="18" charset="0"/>
              <a:cs typeface="Times" panose="02020603050405020304" pitchFamily="18" charset="0"/>
            </a:endParaRPr>
          </a:p>
          <a:p>
            <a:pPr lvl="1">
              <a:lnSpc>
                <a:spcPct val="110000"/>
              </a:lnSpc>
            </a:pPr>
            <a:r>
              <a:rPr lang="en-US" sz="2800" dirty="0" smtClean="0">
                <a:solidFill>
                  <a:schemeClr val="tx2">
                    <a:lumMod val="75000"/>
                  </a:schemeClr>
                </a:solidFill>
                <a:latin typeface="Times" panose="02020603050405020304" pitchFamily="18" charset="0"/>
                <a:cs typeface="Times" panose="02020603050405020304" pitchFamily="18" charset="0"/>
              </a:rPr>
              <a:t>An exit cohort </a:t>
            </a:r>
            <a:r>
              <a:rPr lang="en-US" sz="2800" u="sng" dirty="0" smtClean="0">
                <a:solidFill>
                  <a:schemeClr val="tx2">
                    <a:lumMod val="75000"/>
                  </a:schemeClr>
                </a:solidFill>
                <a:latin typeface="Times" panose="02020603050405020304" pitchFamily="18" charset="0"/>
                <a:cs typeface="Times" panose="02020603050405020304" pitchFamily="18" charset="0"/>
              </a:rPr>
              <a:t>only includes kids who leave</a:t>
            </a:r>
          </a:p>
          <a:p>
            <a:pPr lvl="1" eaLnBrk="1" hangingPunct="1">
              <a:lnSpc>
                <a:spcPct val="110000"/>
              </a:lnSpc>
            </a:pPr>
            <a:endParaRPr lang="en-US" sz="2800" dirty="0" smtClean="0">
              <a:solidFill>
                <a:schemeClr val="tx2">
                  <a:lumMod val="75000"/>
                </a:schemeClr>
              </a:solidFill>
              <a:latin typeface="Times" panose="02020603050405020304" pitchFamily="18" charset="0"/>
              <a:cs typeface="Times" panose="02020603050405020304" pitchFamily="18" charset="0"/>
            </a:endParaRPr>
          </a:p>
          <a:p>
            <a:pPr lvl="1" eaLnBrk="1" hangingPunct="1">
              <a:lnSpc>
                <a:spcPct val="110000"/>
              </a:lnSpc>
            </a:pPr>
            <a:r>
              <a:rPr lang="en-US" sz="2800" dirty="0" smtClean="0">
                <a:solidFill>
                  <a:schemeClr val="tx2">
                    <a:lumMod val="75000"/>
                  </a:schemeClr>
                </a:solidFill>
                <a:latin typeface="Times" panose="02020603050405020304" pitchFamily="18" charset="0"/>
                <a:cs typeface="Times" panose="02020603050405020304" pitchFamily="18" charset="0"/>
              </a:rPr>
              <a:t>You can’t assess change if you leave out either of these children because their experiences aren’t factored into the outcomes.  All children have to be included in the system for monitoring outcomes.</a:t>
            </a:r>
          </a:p>
        </p:txBody>
      </p:sp>
    </p:spTree>
    <p:extLst>
      <p:ext uri="{BB962C8B-B14F-4D97-AF65-F5344CB8AC3E}">
        <p14:creationId xmlns:p14="http://schemas.microsoft.com/office/powerpoint/2010/main" val="427543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8229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600" b="1" dirty="0" smtClean="0">
                <a:solidFill>
                  <a:schemeClr val="tx2">
                    <a:lumMod val="75000"/>
                  </a:schemeClr>
                </a:solidFill>
                <a:latin typeface="Times New Roman"/>
                <a:cs typeface="Times New Roman"/>
              </a:rPr>
              <a:t>PIT Snapshots </a:t>
            </a:r>
            <a:r>
              <a:rPr lang="en-US" sz="3600" b="1" dirty="0" err="1" smtClean="0">
                <a:solidFill>
                  <a:schemeClr val="tx2">
                    <a:lumMod val="75000"/>
                  </a:schemeClr>
                </a:solidFill>
                <a:latin typeface="Times New Roman"/>
                <a:cs typeface="Times New Roman"/>
              </a:rPr>
              <a:t>vs</a:t>
            </a:r>
            <a:r>
              <a:rPr lang="en-US" sz="3600" b="1" dirty="0">
                <a:solidFill>
                  <a:schemeClr val="tx2">
                    <a:lumMod val="75000"/>
                  </a:schemeClr>
                </a:solidFill>
                <a:latin typeface="Times New Roman"/>
                <a:cs typeface="Times New Roman"/>
              </a:rPr>
              <a:t> </a:t>
            </a:r>
            <a:r>
              <a:rPr lang="en-US" sz="3600" b="1" dirty="0" smtClean="0">
                <a:solidFill>
                  <a:schemeClr val="tx2">
                    <a:lumMod val="75000"/>
                  </a:schemeClr>
                </a:solidFill>
                <a:latin typeface="Times New Roman"/>
                <a:cs typeface="Times New Roman"/>
              </a:rPr>
              <a:t>Entry </a:t>
            </a:r>
            <a:r>
              <a:rPr lang="en-US" sz="3600" b="1" dirty="0">
                <a:solidFill>
                  <a:schemeClr val="tx2">
                    <a:lumMod val="75000"/>
                  </a:schemeClr>
                </a:solidFill>
                <a:latin typeface="Times New Roman"/>
                <a:cs typeface="Times New Roman"/>
              </a:rPr>
              <a:t>Cohorts</a:t>
            </a:r>
          </a:p>
        </p:txBody>
      </p:sp>
      <p:sp>
        <p:nvSpPr>
          <p:cNvPr id="3075" name="Rectangle 3"/>
          <p:cNvSpPr>
            <a:spLocks noChangeArrowheads="1"/>
          </p:cNvSpPr>
          <p:nvPr/>
        </p:nvSpPr>
        <p:spPr bwMode="auto">
          <a:xfrm>
            <a:off x="1146175" y="1638299"/>
            <a:ext cx="7162800" cy="46482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3076" name="Line 5"/>
          <p:cNvSpPr>
            <a:spLocks noChangeShapeType="1"/>
          </p:cNvSpPr>
          <p:nvPr/>
        </p:nvSpPr>
        <p:spPr bwMode="auto">
          <a:xfrm>
            <a:off x="2170113" y="4746625"/>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7" name="Line 6"/>
          <p:cNvSpPr>
            <a:spLocks noChangeShapeType="1"/>
          </p:cNvSpPr>
          <p:nvPr/>
        </p:nvSpPr>
        <p:spPr bwMode="auto">
          <a:xfrm>
            <a:off x="6829425" y="3328988"/>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8" name="Line 7"/>
          <p:cNvSpPr>
            <a:spLocks noChangeShapeType="1"/>
          </p:cNvSpPr>
          <p:nvPr/>
        </p:nvSpPr>
        <p:spPr bwMode="auto">
          <a:xfrm>
            <a:off x="4951413" y="4352925"/>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79" name="Line 8"/>
          <p:cNvSpPr>
            <a:spLocks noChangeShapeType="1"/>
          </p:cNvSpPr>
          <p:nvPr/>
        </p:nvSpPr>
        <p:spPr bwMode="auto">
          <a:xfrm>
            <a:off x="7162800" y="56134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0" name="Line 9"/>
          <p:cNvSpPr>
            <a:spLocks noChangeShapeType="1"/>
          </p:cNvSpPr>
          <p:nvPr/>
        </p:nvSpPr>
        <p:spPr bwMode="auto">
          <a:xfrm>
            <a:off x="3657600" y="5181600"/>
            <a:ext cx="4519613"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1" name="Line 10"/>
          <p:cNvSpPr>
            <a:spLocks noChangeShapeType="1"/>
          </p:cNvSpPr>
          <p:nvPr/>
        </p:nvSpPr>
        <p:spPr bwMode="auto">
          <a:xfrm>
            <a:off x="1960563" y="3013075"/>
            <a:ext cx="299085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2" name="Line 11"/>
          <p:cNvSpPr>
            <a:spLocks noChangeShapeType="1"/>
          </p:cNvSpPr>
          <p:nvPr/>
        </p:nvSpPr>
        <p:spPr bwMode="auto">
          <a:xfrm>
            <a:off x="3143250" y="3879850"/>
            <a:ext cx="4519613"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3" name="Line 12"/>
          <p:cNvSpPr>
            <a:spLocks noChangeShapeType="1"/>
          </p:cNvSpPr>
          <p:nvPr/>
        </p:nvSpPr>
        <p:spPr bwMode="auto">
          <a:xfrm>
            <a:off x="2308225" y="2068513"/>
            <a:ext cx="452120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84" name="Line 13"/>
          <p:cNvSpPr>
            <a:spLocks noChangeShapeType="1"/>
          </p:cNvSpPr>
          <p:nvPr/>
        </p:nvSpPr>
        <p:spPr bwMode="auto">
          <a:xfrm>
            <a:off x="3962400" y="25146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3" name="Text Box 15"/>
          <p:cNvSpPr txBox="1">
            <a:spLocks noChangeArrowheads="1"/>
          </p:cNvSpPr>
          <p:nvPr/>
        </p:nvSpPr>
        <p:spPr bwMode="auto">
          <a:xfrm>
            <a:off x="3554413" y="1181041"/>
            <a:ext cx="2133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dirty="0">
                <a:solidFill>
                  <a:schemeClr val="accent1">
                    <a:lumMod val="75000"/>
                  </a:schemeClr>
                </a:solidFill>
                <a:latin typeface="Times New Roman"/>
                <a:cs typeface="Times New Roman"/>
              </a:rPr>
              <a:t>Jan. 1, </a:t>
            </a:r>
            <a:r>
              <a:rPr lang="en-US" sz="2000" dirty="0" smtClean="0">
                <a:solidFill>
                  <a:schemeClr val="accent1">
                    <a:lumMod val="75000"/>
                  </a:schemeClr>
                </a:solidFill>
                <a:latin typeface="Times New Roman"/>
                <a:cs typeface="Times New Roman"/>
              </a:rPr>
              <a:t>2016</a:t>
            </a:r>
            <a:endParaRPr lang="en-US" sz="2000" dirty="0">
              <a:solidFill>
                <a:schemeClr val="accent1">
                  <a:lumMod val="75000"/>
                </a:schemeClr>
              </a:solidFill>
              <a:latin typeface="Times New Roman"/>
              <a:cs typeface="Times New Roman"/>
            </a:endParaRPr>
          </a:p>
        </p:txBody>
      </p:sp>
      <p:sp>
        <p:nvSpPr>
          <p:cNvPr id="3086" name="Text Box 16"/>
          <p:cNvSpPr txBox="1">
            <a:spLocks noChangeArrowheads="1"/>
          </p:cNvSpPr>
          <p:nvPr/>
        </p:nvSpPr>
        <p:spPr bwMode="auto">
          <a:xfrm>
            <a:off x="7212012" y="6286499"/>
            <a:ext cx="2209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dirty="0">
                <a:solidFill>
                  <a:schemeClr val="accent1">
                    <a:lumMod val="75000"/>
                  </a:schemeClr>
                </a:solidFill>
                <a:latin typeface="Times New Roman"/>
                <a:cs typeface="Times New Roman"/>
              </a:rPr>
              <a:t>Jan. 1, </a:t>
            </a:r>
            <a:r>
              <a:rPr lang="en-US" sz="2000" dirty="0" smtClean="0">
                <a:solidFill>
                  <a:schemeClr val="accent1">
                    <a:lumMod val="75000"/>
                  </a:schemeClr>
                </a:solidFill>
                <a:latin typeface="Times New Roman"/>
                <a:cs typeface="Times New Roman"/>
              </a:rPr>
              <a:t>2017</a:t>
            </a:r>
            <a:endParaRPr lang="en-US" sz="2000" dirty="0">
              <a:solidFill>
                <a:schemeClr val="accent1">
                  <a:lumMod val="75000"/>
                </a:schemeClr>
              </a:solidFill>
              <a:latin typeface="Times New Roman"/>
              <a:cs typeface="Times New Roman"/>
            </a:endParaRPr>
          </a:p>
        </p:txBody>
      </p:sp>
      <p:sp>
        <p:nvSpPr>
          <p:cNvPr id="3087" name="Text Box 17"/>
          <p:cNvSpPr txBox="1">
            <a:spLocks noChangeArrowheads="1"/>
          </p:cNvSpPr>
          <p:nvPr/>
        </p:nvSpPr>
        <p:spPr bwMode="auto">
          <a:xfrm>
            <a:off x="98425" y="6314400"/>
            <a:ext cx="2209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000" dirty="0">
                <a:solidFill>
                  <a:schemeClr val="accent1">
                    <a:lumMod val="75000"/>
                  </a:schemeClr>
                </a:solidFill>
                <a:latin typeface="Times New Roman"/>
                <a:cs typeface="Times New Roman"/>
              </a:rPr>
              <a:t>Jan. 1, </a:t>
            </a:r>
            <a:r>
              <a:rPr lang="en-US" sz="2000" dirty="0" smtClean="0">
                <a:solidFill>
                  <a:schemeClr val="accent1">
                    <a:lumMod val="75000"/>
                  </a:schemeClr>
                </a:solidFill>
                <a:latin typeface="Times New Roman"/>
                <a:cs typeface="Times New Roman"/>
              </a:rPr>
              <a:t>2015</a:t>
            </a:r>
            <a:endParaRPr lang="en-US" sz="2000" dirty="0">
              <a:solidFill>
                <a:schemeClr val="accent1">
                  <a:lumMod val="75000"/>
                </a:schemeClr>
              </a:solidFill>
              <a:latin typeface="Times New Roman"/>
              <a:cs typeface="Times New Roman"/>
            </a:endParaRPr>
          </a:p>
        </p:txBody>
      </p:sp>
      <p:sp>
        <p:nvSpPr>
          <p:cNvPr id="3088" name="Line 4"/>
          <p:cNvSpPr>
            <a:spLocks noChangeShapeType="1"/>
          </p:cNvSpPr>
          <p:nvPr/>
        </p:nvSpPr>
        <p:spPr bwMode="auto">
          <a:xfrm>
            <a:off x="1752600" y="5867400"/>
            <a:ext cx="6324600"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6" name="Line 18"/>
          <p:cNvSpPr>
            <a:spLocks noChangeShapeType="1"/>
          </p:cNvSpPr>
          <p:nvPr/>
        </p:nvSpPr>
        <p:spPr bwMode="auto">
          <a:xfrm>
            <a:off x="1752600" y="5867400"/>
            <a:ext cx="632460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7" name="Line 19"/>
          <p:cNvSpPr>
            <a:spLocks noChangeShapeType="1"/>
          </p:cNvSpPr>
          <p:nvPr/>
        </p:nvSpPr>
        <p:spPr bwMode="auto">
          <a:xfrm>
            <a:off x="3657600" y="5170488"/>
            <a:ext cx="4519613"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8" name="Line 20"/>
          <p:cNvSpPr>
            <a:spLocks noChangeShapeType="1"/>
          </p:cNvSpPr>
          <p:nvPr/>
        </p:nvSpPr>
        <p:spPr bwMode="auto">
          <a:xfrm>
            <a:off x="1960563" y="3001963"/>
            <a:ext cx="299085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9" name="Line 21"/>
          <p:cNvSpPr>
            <a:spLocks noChangeShapeType="1"/>
          </p:cNvSpPr>
          <p:nvPr/>
        </p:nvSpPr>
        <p:spPr bwMode="auto">
          <a:xfrm>
            <a:off x="3143250" y="3868738"/>
            <a:ext cx="4519613"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90" name="Line 22"/>
          <p:cNvSpPr>
            <a:spLocks noChangeShapeType="1"/>
          </p:cNvSpPr>
          <p:nvPr/>
        </p:nvSpPr>
        <p:spPr bwMode="auto">
          <a:xfrm>
            <a:off x="2308225" y="2057400"/>
            <a:ext cx="4521200"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91" name="Line 23"/>
          <p:cNvSpPr>
            <a:spLocks noChangeShapeType="1"/>
          </p:cNvSpPr>
          <p:nvPr/>
        </p:nvSpPr>
        <p:spPr bwMode="auto">
          <a:xfrm>
            <a:off x="3962400" y="2514600"/>
            <a:ext cx="765175" cy="0"/>
          </a:xfrm>
          <a:prstGeom prst="line">
            <a:avLst/>
          </a:prstGeom>
          <a:noFill/>
          <a:ln w="762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82" name="Rectangle 14"/>
          <p:cNvSpPr>
            <a:spLocks noChangeArrowheads="1"/>
          </p:cNvSpPr>
          <p:nvPr/>
        </p:nvSpPr>
        <p:spPr bwMode="auto">
          <a:xfrm>
            <a:off x="4471988" y="1638299"/>
            <a:ext cx="228600" cy="4648200"/>
          </a:xfrm>
          <a:prstGeom prst="rect">
            <a:avLst/>
          </a:prstGeom>
          <a:solidFill>
            <a:srgbClr val="993366"/>
          </a:solidFill>
          <a:ln w="9525">
            <a:solidFill>
              <a:schemeClr val="tx1"/>
            </a:solidFill>
            <a:miter lim="800000"/>
            <a:headEnd/>
            <a:tailEnd/>
          </a:ln>
        </p:spPr>
        <p:txBody>
          <a:bodyPr wrap="none" anchor="ctr"/>
          <a:lstStyle/>
          <a:p>
            <a:pPr eaLnBrk="1" hangingPunct="1"/>
            <a:endParaRPr lang="en-US"/>
          </a:p>
        </p:txBody>
      </p:sp>
      <p:sp>
        <p:nvSpPr>
          <p:cNvPr id="3096" name="Line 5"/>
          <p:cNvSpPr>
            <a:spLocks noChangeShapeType="1"/>
          </p:cNvSpPr>
          <p:nvPr/>
        </p:nvSpPr>
        <p:spPr bwMode="auto">
          <a:xfrm>
            <a:off x="1195388" y="3338513"/>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7" name="Line 5"/>
          <p:cNvSpPr>
            <a:spLocks noChangeShapeType="1"/>
          </p:cNvSpPr>
          <p:nvPr/>
        </p:nvSpPr>
        <p:spPr bwMode="auto">
          <a:xfrm>
            <a:off x="3554413" y="6172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8" name="Line 5"/>
          <p:cNvSpPr>
            <a:spLocks noChangeShapeType="1"/>
          </p:cNvSpPr>
          <p:nvPr/>
        </p:nvSpPr>
        <p:spPr bwMode="auto">
          <a:xfrm>
            <a:off x="5715000" y="2362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99" name="Line 5"/>
          <p:cNvSpPr>
            <a:spLocks noChangeShapeType="1"/>
          </p:cNvSpPr>
          <p:nvPr/>
        </p:nvSpPr>
        <p:spPr bwMode="auto">
          <a:xfrm>
            <a:off x="2935288" y="2743200"/>
            <a:ext cx="765175" cy="0"/>
          </a:xfrm>
          <a:prstGeom prst="line">
            <a:avLst/>
          </a:prstGeom>
          <a:noFill/>
          <a:ln w="76200">
            <a:solidFill>
              <a:srgbClr val="6600FF"/>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29227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0" fill="hold"/>
                                        <p:tgtEl>
                                          <p:spTgt spid="7182"/>
                                        </p:tgtEl>
                                        <p:attrNameLst>
                                          <p:attrName>ppt_x</p:attrName>
                                        </p:attrNameLst>
                                      </p:cBhvr>
                                      <p:tavLst>
                                        <p:tav tm="0">
                                          <p:val>
                                            <p:strVal val="#ppt_x"/>
                                          </p:val>
                                        </p:tav>
                                        <p:tav tm="100000">
                                          <p:val>
                                            <p:strVal val="#ppt_x"/>
                                          </p:val>
                                        </p:tav>
                                      </p:tavLst>
                                    </p:anim>
                                    <p:anim calcmode="lin" valueType="num">
                                      <p:cBhvr additive="base">
                                        <p:cTn id="8" dur="5000" fill="hold"/>
                                        <p:tgtEl>
                                          <p:spTgt spid="71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718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dissolve">
                                      <p:cBhvr>
                                        <p:cTn id="16" dur="500"/>
                                        <p:tgtEl>
                                          <p:spTgt spid="719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dissolve">
                                      <p:cBhvr>
                                        <p:cTn id="20" dur="500"/>
                                        <p:tgtEl>
                                          <p:spTgt spid="719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dissolve">
                                      <p:cBhvr>
                                        <p:cTn id="24" dur="500"/>
                                        <p:tgtEl>
                                          <p:spTgt spid="7188"/>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dissolve">
                                      <p:cBhvr>
                                        <p:cTn id="28" dur="500"/>
                                        <p:tgtEl>
                                          <p:spTgt spid="7189"/>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dissolve">
                                      <p:cBhvr>
                                        <p:cTn id="32" dur="500"/>
                                        <p:tgtEl>
                                          <p:spTgt spid="7187"/>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dissolve">
                                      <p:cBhvr>
                                        <p:cTn id="36"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6" grpId="0" animBg="1"/>
      <p:bldP spid="7187" grpId="0" animBg="1"/>
      <p:bldP spid="7188" grpId="0" animBg="1"/>
      <p:bldP spid="7189" grpId="0" animBg="1"/>
      <p:bldP spid="7190" grpId="0" animBg="1"/>
      <p:bldP spid="7191" grpId="0" animBg="1"/>
      <p:bldP spid="718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152400" y="1981200"/>
            <a:ext cx="43434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6" name="Text Box 24"/>
          <p:cNvSpPr txBox="1">
            <a:spLocks noChangeArrowheads="1"/>
          </p:cNvSpPr>
          <p:nvPr/>
        </p:nvSpPr>
        <p:spPr bwMode="auto">
          <a:xfrm>
            <a:off x="1371600" y="15240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chemeClr val="accent1">
                    <a:lumMod val="75000"/>
                  </a:schemeClr>
                </a:solidFill>
                <a:latin typeface="Times New Roman"/>
                <a:cs typeface="Times New Roman"/>
              </a:rPr>
              <a:t>2015</a:t>
            </a:r>
            <a:endParaRPr lang="en-US" sz="2400" dirty="0">
              <a:solidFill>
                <a:schemeClr val="accent1">
                  <a:lumMod val="75000"/>
                </a:schemeClr>
              </a:solidFill>
              <a:latin typeface="Times New Roman"/>
              <a:cs typeface="Times New Roman"/>
            </a:endParaRPr>
          </a:p>
        </p:txBody>
      </p:sp>
      <p:sp>
        <p:nvSpPr>
          <p:cNvPr id="69657" name="Rectangle 25"/>
          <p:cNvSpPr>
            <a:spLocks noChangeArrowheads="1"/>
          </p:cNvSpPr>
          <p:nvPr/>
        </p:nvSpPr>
        <p:spPr bwMode="auto">
          <a:xfrm>
            <a:off x="45720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8" name="Text Box 26"/>
          <p:cNvSpPr txBox="1">
            <a:spLocks noChangeArrowheads="1"/>
          </p:cNvSpPr>
          <p:nvPr/>
        </p:nvSpPr>
        <p:spPr bwMode="auto">
          <a:xfrm>
            <a:off x="5486400" y="1524000"/>
            <a:ext cx="2209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chemeClr val="accent1">
                    <a:lumMod val="75000"/>
                  </a:schemeClr>
                </a:solidFill>
                <a:latin typeface="Times New Roman"/>
                <a:cs typeface="Times New Roman"/>
              </a:rPr>
              <a:t>2016</a:t>
            </a:r>
            <a:endParaRPr lang="en-US" sz="2400" dirty="0">
              <a:solidFill>
                <a:schemeClr val="accent1">
                  <a:lumMod val="75000"/>
                </a:schemeClr>
              </a:solidFill>
              <a:latin typeface="Times New Roman"/>
              <a:cs typeface="Times New Roman"/>
            </a:endParaRPr>
          </a:p>
        </p:txBody>
      </p:sp>
      <p:sp>
        <p:nvSpPr>
          <p:cNvPr id="69659" name="Text Box 27"/>
          <p:cNvSpPr txBox="1">
            <a:spLocks noChangeArrowheads="1"/>
          </p:cNvSpPr>
          <p:nvPr/>
        </p:nvSpPr>
        <p:spPr bwMode="auto">
          <a:xfrm>
            <a:off x="190500" y="45720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pic>
        <p:nvPicPr>
          <p:cNvPr id="69660" name="Picture 28"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34290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61" name="Line 29"/>
          <p:cNvSpPr>
            <a:spLocks noChangeShapeType="1"/>
          </p:cNvSpPr>
          <p:nvPr/>
        </p:nvSpPr>
        <p:spPr bwMode="auto">
          <a:xfrm>
            <a:off x="838200" y="4114800"/>
            <a:ext cx="46482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2" name="Text Box 30"/>
          <p:cNvSpPr txBox="1">
            <a:spLocks noChangeArrowheads="1"/>
          </p:cNvSpPr>
          <p:nvPr/>
        </p:nvSpPr>
        <p:spPr bwMode="auto">
          <a:xfrm>
            <a:off x="838200" y="41910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Mar. 1</a:t>
            </a:r>
          </a:p>
        </p:txBody>
      </p:sp>
      <p:sp>
        <p:nvSpPr>
          <p:cNvPr id="69663" name="Text Box 31"/>
          <p:cNvSpPr txBox="1">
            <a:spLocks noChangeArrowheads="1"/>
          </p:cNvSpPr>
          <p:nvPr/>
        </p:nvSpPr>
        <p:spPr bwMode="auto">
          <a:xfrm>
            <a:off x="4800600" y="4191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Mar. 1</a:t>
            </a:r>
          </a:p>
        </p:txBody>
      </p:sp>
      <p:sp>
        <p:nvSpPr>
          <p:cNvPr id="69665" name="Text Box 33"/>
          <p:cNvSpPr txBox="1">
            <a:spLocks noChangeArrowheads="1"/>
          </p:cNvSpPr>
          <p:nvPr/>
        </p:nvSpPr>
        <p:spPr bwMode="auto">
          <a:xfrm>
            <a:off x="3810000" y="4572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66" name="Picture 34"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62200" y="28956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67" name="Line 35"/>
          <p:cNvSpPr>
            <a:spLocks noChangeShapeType="1"/>
          </p:cNvSpPr>
          <p:nvPr/>
        </p:nvSpPr>
        <p:spPr bwMode="auto">
          <a:xfrm>
            <a:off x="2438400" y="3581400"/>
            <a:ext cx="45720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8" name="Text Box 36"/>
          <p:cNvSpPr txBox="1">
            <a:spLocks noChangeArrowheads="1"/>
          </p:cNvSpPr>
          <p:nvPr/>
        </p:nvSpPr>
        <p:spPr bwMode="auto">
          <a:xfrm>
            <a:off x="2362200" y="36576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Jul. 7</a:t>
            </a:r>
          </a:p>
        </p:txBody>
      </p:sp>
      <p:sp>
        <p:nvSpPr>
          <p:cNvPr id="69669" name="Text Box 37"/>
          <p:cNvSpPr txBox="1">
            <a:spLocks noChangeArrowheads="1"/>
          </p:cNvSpPr>
          <p:nvPr/>
        </p:nvSpPr>
        <p:spPr bwMode="auto">
          <a:xfrm>
            <a:off x="6324600" y="36576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Jul. 7</a:t>
            </a:r>
          </a:p>
        </p:txBody>
      </p:sp>
      <p:sp>
        <p:nvSpPr>
          <p:cNvPr id="69670" name="Text Box 38"/>
          <p:cNvSpPr txBox="1">
            <a:spLocks noChangeArrowheads="1"/>
          </p:cNvSpPr>
          <p:nvPr/>
        </p:nvSpPr>
        <p:spPr bwMode="auto">
          <a:xfrm>
            <a:off x="4572000" y="4572000"/>
            <a:ext cx="53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sp>
        <p:nvSpPr>
          <p:cNvPr id="69671" name="Text Box 39"/>
          <p:cNvSpPr txBox="1">
            <a:spLocks noChangeArrowheads="1"/>
          </p:cNvSpPr>
          <p:nvPr/>
        </p:nvSpPr>
        <p:spPr bwMode="auto">
          <a:xfrm>
            <a:off x="8305800" y="45720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72" name="Picture 40"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1000" y="2057400"/>
            <a:ext cx="24447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73" name="Line 41"/>
          <p:cNvSpPr>
            <a:spLocks noChangeShapeType="1"/>
          </p:cNvSpPr>
          <p:nvPr/>
        </p:nvSpPr>
        <p:spPr bwMode="auto">
          <a:xfrm>
            <a:off x="4419600" y="2743200"/>
            <a:ext cx="4572000" cy="0"/>
          </a:xfrm>
          <a:prstGeom prst="line">
            <a:avLst/>
          </a:prstGeom>
          <a:noFill/>
          <a:ln w="76200">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74" name="Text Box 42"/>
          <p:cNvSpPr txBox="1">
            <a:spLocks noChangeArrowheads="1"/>
          </p:cNvSpPr>
          <p:nvPr/>
        </p:nvSpPr>
        <p:spPr bwMode="auto">
          <a:xfrm>
            <a:off x="3657600" y="2743200"/>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9675" name="Text Box 43"/>
          <p:cNvSpPr txBox="1">
            <a:spLocks noChangeArrowheads="1"/>
          </p:cNvSpPr>
          <p:nvPr/>
        </p:nvSpPr>
        <p:spPr bwMode="auto">
          <a:xfrm>
            <a:off x="8305800" y="2819400"/>
            <a:ext cx="68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166" name="Text Box 44"/>
          <p:cNvSpPr txBox="1">
            <a:spLocks noChangeArrowheads="1"/>
          </p:cNvSpPr>
          <p:nvPr/>
        </p:nvSpPr>
        <p:spPr bwMode="auto">
          <a:xfrm>
            <a:off x="152400" y="381000"/>
            <a:ext cx="8763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3600" b="1" dirty="0">
                <a:solidFill>
                  <a:schemeClr val="tx2">
                    <a:lumMod val="75000"/>
                  </a:schemeClr>
                </a:solidFill>
                <a:latin typeface="Times New Roman"/>
                <a:cs typeface="Times New Roman"/>
              </a:rPr>
              <a:t>Tracking an Entry Cohort for 1 Year</a:t>
            </a:r>
          </a:p>
        </p:txBody>
      </p:sp>
    </p:spTree>
    <p:extLst>
      <p:ext uri="{BB962C8B-B14F-4D97-AF65-F5344CB8AC3E}">
        <p14:creationId xmlns:p14="http://schemas.microsoft.com/office/powerpoint/2010/main" val="2360268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56"/>
                                        </p:tgtEl>
                                        <p:attrNameLst>
                                          <p:attrName>style.visibility</p:attrName>
                                        </p:attrNameLst>
                                      </p:cBhvr>
                                      <p:to>
                                        <p:strVal val="visible"/>
                                      </p:to>
                                    </p:set>
                                    <p:animEffect transition="in" filter="wipe(left)">
                                      <p:cBhvr>
                                        <p:cTn id="10" dur="500"/>
                                        <p:tgtEl>
                                          <p:spTgt spid="696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59"/>
                                        </p:tgtEl>
                                        <p:attrNameLst>
                                          <p:attrName>style.visibility</p:attrName>
                                        </p:attrNameLst>
                                      </p:cBhvr>
                                      <p:to>
                                        <p:strVal val="visible"/>
                                      </p:to>
                                    </p:set>
                                    <p:animEffect transition="in" filter="wipe(left)">
                                      <p:cBhvr>
                                        <p:cTn id="13" dur="500"/>
                                        <p:tgtEl>
                                          <p:spTgt spid="69659"/>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wipe(left)">
                                      <p:cBhvr>
                                        <p:cTn id="17" dur="500"/>
                                        <p:tgtEl>
                                          <p:spTgt spid="696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dissolve">
                                      <p:cBhvr>
                                        <p:cTn id="22" dur="500"/>
                                        <p:tgtEl>
                                          <p:spTgt spid="69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9662"/>
                                        </p:tgtEl>
                                        <p:attrNameLst>
                                          <p:attrName>style.visibility</p:attrName>
                                        </p:attrNameLst>
                                      </p:cBhvr>
                                      <p:to>
                                        <p:strVal val="visible"/>
                                      </p:to>
                                    </p:set>
                                    <p:animEffect transition="in" filter="dissolve">
                                      <p:cBhvr>
                                        <p:cTn id="25" dur="500"/>
                                        <p:tgtEl>
                                          <p:spTgt spid="69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61"/>
                                        </p:tgtEl>
                                        <p:attrNameLst>
                                          <p:attrName>style.visibility</p:attrName>
                                        </p:attrNameLst>
                                      </p:cBhvr>
                                      <p:to>
                                        <p:strVal val="visible"/>
                                      </p:to>
                                    </p:set>
                                    <p:animEffect transition="in" filter="wipe(left)">
                                      <p:cBhvr>
                                        <p:cTn id="30" dur="500"/>
                                        <p:tgtEl>
                                          <p:spTgt spid="6966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ipe(left)">
                                      <p:cBhvr>
                                        <p:cTn id="34" dur="500"/>
                                        <p:tgtEl>
                                          <p:spTgt spid="69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wipe(left)">
                                      <p:cBhvr>
                                        <p:cTn id="37" dur="500"/>
                                        <p:tgtEl>
                                          <p:spTgt spid="69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671"/>
                                        </p:tgtEl>
                                        <p:attrNameLst>
                                          <p:attrName>style.visibility</p:attrName>
                                        </p:attrNameLst>
                                      </p:cBhvr>
                                      <p:to>
                                        <p:strVal val="visible"/>
                                      </p:to>
                                    </p:set>
                                    <p:animEffect transition="in" filter="wipe(left)">
                                      <p:cBhvr>
                                        <p:cTn id="43" dur="500"/>
                                        <p:tgtEl>
                                          <p:spTgt spid="6967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663"/>
                                        </p:tgtEl>
                                        <p:attrNameLst>
                                          <p:attrName>style.visibility</p:attrName>
                                        </p:attrNameLst>
                                      </p:cBhvr>
                                      <p:to>
                                        <p:strVal val="visible"/>
                                      </p:to>
                                    </p:set>
                                    <p:animEffect transition="in" filter="dissolve">
                                      <p:cBhvr>
                                        <p:cTn id="46" dur="3000"/>
                                        <p:tgtEl>
                                          <p:spTgt spid="696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9666"/>
                                        </p:tgtEl>
                                        <p:attrNameLst>
                                          <p:attrName>style.visibility</p:attrName>
                                        </p:attrNameLst>
                                      </p:cBhvr>
                                      <p:to>
                                        <p:strVal val="visible"/>
                                      </p:to>
                                    </p:set>
                                    <p:animEffect transition="in" filter="dissolve">
                                      <p:cBhvr>
                                        <p:cTn id="51" dur="500"/>
                                        <p:tgtEl>
                                          <p:spTgt spid="6966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9668"/>
                                        </p:tgtEl>
                                        <p:attrNameLst>
                                          <p:attrName>style.visibility</p:attrName>
                                        </p:attrNameLst>
                                      </p:cBhvr>
                                      <p:to>
                                        <p:strVal val="visible"/>
                                      </p:to>
                                    </p:set>
                                    <p:animEffect transition="in" filter="dissolve">
                                      <p:cBhvr>
                                        <p:cTn id="54" dur="500"/>
                                        <p:tgtEl>
                                          <p:spTgt spid="696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67"/>
                                        </p:tgtEl>
                                        <p:attrNameLst>
                                          <p:attrName>style.visibility</p:attrName>
                                        </p:attrNameLst>
                                      </p:cBhvr>
                                      <p:to>
                                        <p:strVal val="visible"/>
                                      </p:to>
                                    </p:set>
                                    <p:animEffect transition="in" filter="wipe(left)">
                                      <p:cBhvr>
                                        <p:cTn id="59" dur="500"/>
                                        <p:tgtEl>
                                          <p:spTgt spid="6966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9669"/>
                                        </p:tgtEl>
                                        <p:attrNameLst>
                                          <p:attrName>style.visibility</p:attrName>
                                        </p:attrNameLst>
                                      </p:cBhvr>
                                      <p:to>
                                        <p:strVal val="visible"/>
                                      </p:to>
                                    </p:set>
                                    <p:animEffect transition="in" filter="dissolve">
                                      <p:cBhvr>
                                        <p:cTn id="62" dur="2000"/>
                                        <p:tgtEl>
                                          <p:spTgt spid="696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9672"/>
                                        </p:tgtEl>
                                        <p:attrNameLst>
                                          <p:attrName>style.visibility</p:attrName>
                                        </p:attrNameLst>
                                      </p:cBhvr>
                                      <p:to>
                                        <p:strVal val="visible"/>
                                      </p:to>
                                    </p:set>
                                    <p:animEffect transition="in" filter="dissolve">
                                      <p:cBhvr>
                                        <p:cTn id="67" dur="500"/>
                                        <p:tgtEl>
                                          <p:spTgt spid="6967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9674"/>
                                        </p:tgtEl>
                                        <p:attrNameLst>
                                          <p:attrName>style.visibility</p:attrName>
                                        </p:attrNameLst>
                                      </p:cBhvr>
                                      <p:to>
                                        <p:strVal val="visible"/>
                                      </p:to>
                                    </p:set>
                                    <p:animEffect transition="in" filter="dissolve">
                                      <p:cBhvr>
                                        <p:cTn id="70" dur="500"/>
                                        <p:tgtEl>
                                          <p:spTgt spid="6967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9673"/>
                                        </p:tgtEl>
                                        <p:attrNameLst>
                                          <p:attrName>style.visibility</p:attrName>
                                        </p:attrNameLst>
                                      </p:cBhvr>
                                      <p:to>
                                        <p:strVal val="visible"/>
                                      </p:to>
                                    </p:set>
                                    <p:animEffect transition="in" filter="wipe(left)">
                                      <p:cBhvr>
                                        <p:cTn id="75" dur="500"/>
                                        <p:tgtEl>
                                          <p:spTgt spid="696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9675"/>
                                        </p:tgtEl>
                                        <p:attrNameLst>
                                          <p:attrName>style.visibility</p:attrName>
                                        </p:attrNameLst>
                                      </p:cBhvr>
                                      <p:to>
                                        <p:strVal val="visible"/>
                                      </p:to>
                                    </p:set>
                                    <p:animEffect transition="in" filter="dissolve">
                                      <p:cBhvr>
                                        <p:cTn id="78" dur="2000"/>
                                        <p:tgtEl>
                                          <p:spTgt spid="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56" grpId="0"/>
      <p:bldP spid="69657" grpId="0" animBg="1"/>
      <p:bldP spid="69658" grpId="0"/>
      <p:bldP spid="69659" grpId="0"/>
      <p:bldP spid="69661" grpId="0" animBg="1"/>
      <p:bldP spid="69662" grpId="0"/>
      <p:bldP spid="69663" grpId="0"/>
      <p:bldP spid="69665" grpId="0"/>
      <p:bldP spid="69667" grpId="0" animBg="1"/>
      <p:bldP spid="69668" grpId="0"/>
      <p:bldP spid="69669" grpId="0"/>
      <p:bldP spid="69670" grpId="0"/>
      <p:bldP spid="69671" grpId="0"/>
      <p:bldP spid="69673" grpId="0" animBg="1"/>
      <p:bldP spid="69674" grpId="0"/>
      <p:bldP spid="696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3200400"/>
            <a:ext cx="7772400" cy="1362075"/>
          </a:xfrm>
        </p:spPr>
        <p:txBody>
          <a:bodyPr/>
          <a:lstStyle/>
          <a:p>
            <a:pPr algn="r"/>
            <a:r>
              <a:rPr lang="en-US" sz="4000" dirty="0" smtClean="0">
                <a:solidFill>
                  <a:srgbClr val="BEAA64"/>
                </a:solidFill>
                <a:latin typeface="Times New Roman"/>
                <a:cs typeface="Times New Roman"/>
              </a:rPr>
              <a:t/>
            </a:r>
            <a:br>
              <a:rPr lang="en-US" sz="4000" dirty="0" smtClean="0">
                <a:solidFill>
                  <a:srgbClr val="BEAA64"/>
                </a:solidFill>
                <a:latin typeface="Times New Roman"/>
                <a:cs typeface="Times New Roman"/>
              </a:rPr>
            </a:br>
            <a:r>
              <a:rPr lang="en-US" sz="4000" dirty="0">
                <a:solidFill>
                  <a:srgbClr val="BEAA64"/>
                </a:solidFill>
                <a:latin typeface="Times New Roman"/>
                <a:cs typeface="Times New Roman"/>
              </a:rPr>
              <a:t>federal CFSR3 </a:t>
            </a:r>
            <a:r>
              <a:rPr lang="en-US" sz="4000" dirty="0" smtClean="0">
                <a:solidFill>
                  <a:srgbClr val="BEAA64"/>
                </a:solidFill>
                <a:latin typeface="Times New Roman"/>
                <a:cs typeface="Times New Roman"/>
              </a:rPr>
              <a:t/>
            </a:r>
            <a:br>
              <a:rPr lang="en-US" sz="4000" dirty="0" smtClean="0">
                <a:solidFill>
                  <a:srgbClr val="BEAA64"/>
                </a:solidFill>
                <a:latin typeface="Times New Roman"/>
                <a:cs typeface="Times New Roman"/>
              </a:rPr>
            </a:br>
            <a:r>
              <a:rPr lang="en-US" sz="4000" dirty="0" smtClean="0">
                <a:solidFill>
                  <a:srgbClr val="BEAA64"/>
                </a:solidFill>
                <a:latin typeface="Times New Roman"/>
                <a:cs typeface="Times New Roman"/>
              </a:rPr>
              <a:t>measures</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3139729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CFSR: 2 </a:t>
            </a:r>
            <a:r>
              <a:rPr lang="en-US" sz="3600" dirty="0" smtClean="0">
                <a:solidFill>
                  <a:srgbClr val="BEAA64"/>
                </a:solidFill>
                <a:latin typeface="Times New Roman"/>
                <a:cs typeface="Times New Roman"/>
              </a:rPr>
              <a:t>Stage review process</a:t>
            </a:r>
          </a:p>
        </p:txBody>
      </p:sp>
      <p:sp>
        <p:nvSpPr>
          <p:cNvPr id="3" name="Content Placeholder 2"/>
          <p:cNvSpPr>
            <a:spLocks noGrp="1"/>
          </p:cNvSpPr>
          <p:nvPr>
            <p:ph idx="1"/>
          </p:nvPr>
        </p:nvSpPr>
        <p:spPr>
          <a:xfrm>
            <a:off x="380999" y="1719070"/>
            <a:ext cx="8407893" cy="4910329"/>
          </a:xfrm>
        </p:spPr>
        <p:txBody>
          <a:bodyPr>
            <a:noAutofit/>
          </a:bodyPr>
          <a:lstStyle/>
          <a:p>
            <a:pPr marL="339725" indent="-514350">
              <a:lnSpc>
                <a:spcPct val="110000"/>
              </a:lnSpc>
              <a:buFont typeface="+mj-lt"/>
              <a:buAutoNum type="arabicPeriod"/>
            </a:pPr>
            <a:r>
              <a:rPr lang="en-US" dirty="0" smtClean="0">
                <a:solidFill>
                  <a:schemeClr val="tx2">
                    <a:lumMod val="75000"/>
                  </a:schemeClr>
                </a:solidFill>
                <a:latin typeface="Times New Roman" panose="02020603050405020304" pitchFamily="18" charset="0"/>
                <a:cs typeface="Times New Roman" panose="02020603050405020304" pitchFamily="18" charset="0"/>
              </a:rPr>
              <a:t>Statewide Assessment</a:t>
            </a:r>
          </a:p>
          <a:p>
            <a:pPr marL="659765" lvl="2" indent="-285750">
              <a:lnSpc>
                <a:spcPct val="110000"/>
              </a:lnSpc>
            </a:pPr>
            <a:r>
              <a:rPr lang="en-US" sz="1700" dirty="0" smtClean="0">
                <a:solidFill>
                  <a:schemeClr val="tx2">
                    <a:lumMod val="75000"/>
                  </a:schemeClr>
                </a:solidFill>
                <a:latin typeface="Times New Roman" panose="02020603050405020304" pitchFamily="18" charset="0"/>
                <a:cs typeface="Times New Roman" panose="02020603050405020304" pitchFamily="18" charset="0"/>
              </a:rPr>
              <a:t>The Children’s </a:t>
            </a:r>
            <a:r>
              <a:rPr lang="en-US" sz="1700" dirty="0">
                <a:solidFill>
                  <a:schemeClr val="tx2">
                    <a:lumMod val="75000"/>
                  </a:schemeClr>
                </a:solidFill>
                <a:latin typeface="Times New Roman" panose="02020603050405020304" pitchFamily="18" charset="0"/>
                <a:cs typeface="Times New Roman" panose="02020603050405020304" pitchFamily="18" charset="0"/>
              </a:rPr>
              <a:t>Bureau prepares </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a </a:t>
            </a:r>
            <a:r>
              <a:rPr lang="en-US" sz="1700" dirty="0">
                <a:solidFill>
                  <a:schemeClr val="tx2">
                    <a:lumMod val="75000"/>
                  </a:schemeClr>
                </a:solidFill>
                <a:latin typeface="Times New Roman" panose="02020603050405020304" pitchFamily="18" charset="0"/>
                <a:cs typeface="Times New Roman" panose="02020603050405020304" pitchFamily="18" charset="0"/>
              </a:rPr>
              <a:t>data profile that contains aggregate data on the state’s foster care and in-home services populations. </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1700" u="sng" dirty="0" smtClean="0">
                <a:solidFill>
                  <a:schemeClr val="tx2">
                    <a:lumMod val="75000"/>
                  </a:schemeClr>
                </a:solidFill>
                <a:latin typeface="Times New Roman" panose="02020603050405020304" pitchFamily="18" charset="0"/>
                <a:cs typeface="Times New Roman" panose="02020603050405020304" pitchFamily="18" charset="0"/>
              </a:rPr>
              <a:t>In California, a similar process is conducted between the state and the counties</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a:t>
            </a:r>
          </a:p>
          <a:p>
            <a:pPr marL="659765" lvl="2" indent="-285750">
              <a:lnSpc>
                <a:spcPct val="110000"/>
              </a:lnSpc>
            </a:pPr>
            <a:r>
              <a:rPr lang="en-US" sz="1700" dirty="0" smtClean="0">
                <a:solidFill>
                  <a:schemeClr val="tx2">
                    <a:lumMod val="75000"/>
                  </a:schemeClr>
                </a:solidFill>
                <a:latin typeface="Times New Roman" panose="02020603050405020304" pitchFamily="18" charset="0"/>
                <a:cs typeface="Times New Roman" panose="02020603050405020304" pitchFamily="18" charset="0"/>
              </a:rPr>
              <a:t>The </a:t>
            </a:r>
            <a:r>
              <a:rPr lang="en-US" sz="1700" dirty="0">
                <a:solidFill>
                  <a:schemeClr val="tx2">
                    <a:lumMod val="75000"/>
                  </a:schemeClr>
                </a:solidFill>
                <a:latin typeface="Times New Roman" panose="02020603050405020304" pitchFamily="18" charset="0"/>
                <a:cs typeface="Times New Roman" panose="02020603050405020304" pitchFamily="18" charset="0"/>
              </a:rPr>
              <a:t>data profiles allow each state </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(county) to </a:t>
            </a:r>
            <a:r>
              <a:rPr lang="en-US" sz="1700" dirty="0">
                <a:solidFill>
                  <a:schemeClr val="tx2">
                    <a:lumMod val="75000"/>
                  </a:schemeClr>
                </a:solidFill>
                <a:latin typeface="Times New Roman" panose="02020603050405020304" pitchFamily="18" charset="0"/>
                <a:cs typeface="Times New Roman" panose="02020603050405020304" pitchFamily="18" charset="0"/>
              </a:rPr>
              <a:t>compare </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certain safety </a:t>
            </a:r>
            <a:r>
              <a:rPr lang="en-US" sz="1700" dirty="0">
                <a:solidFill>
                  <a:schemeClr val="tx2">
                    <a:lumMod val="75000"/>
                  </a:schemeClr>
                </a:solidFill>
                <a:latin typeface="Times New Roman" panose="02020603050405020304" pitchFamily="18" charset="0"/>
                <a:cs typeface="Times New Roman" panose="02020603050405020304" pitchFamily="18" charset="0"/>
              </a:rPr>
              <a:t>and permanency data indicators with national standards determined by the Children’s Bureau. </a:t>
            </a:r>
            <a:endParaRPr lang="en-US" sz="1700" dirty="0" smtClean="0">
              <a:solidFill>
                <a:schemeClr val="tx2">
                  <a:lumMod val="75000"/>
                </a:schemeClr>
              </a:solidFill>
              <a:latin typeface="Times New Roman" panose="02020603050405020304" pitchFamily="18" charset="0"/>
              <a:cs typeface="Times New Roman" panose="02020603050405020304" pitchFamily="18" charset="0"/>
            </a:endParaRPr>
          </a:p>
          <a:p>
            <a:pPr marL="339725" indent="-514350">
              <a:lnSpc>
                <a:spcPct val="110000"/>
              </a:lnSpc>
              <a:buFont typeface="+mj-lt"/>
              <a:buAutoNum type="arabicPeriod"/>
            </a:pPr>
            <a:r>
              <a:rPr lang="en-US" dirty="0" smtClean="0">
                <a:solidFill>
                  <a:schemeClr val="tx2">
                    <a:lumMod val="75000"/>
                  </a:schemeClr>
                </a:solidFill>
                <a:latin typeface="Times New Roman" panose="02020603050405020304" pitchFamily="18" charset="0"/>
                <a:cs typeface="Times New Roman" panose="02020603050405020304" pitchFamily="18" charset="0"/>
              </a:rPr>
              <a:t>Onsite Review</a:t>
            </a:r>
          </a:p>
          <a:p>
            <a:pPr marL="659765" lvl="2" indent="-285750">
              <a:lnSpc>
                <a:spcPct val="110000"/>
              </a:lnSpc>
            </a:pPr>
            <a:r>
              <a:rPr lang="en-US" sz="1700" dirty="0" smtClean="0">
                <a:solidFill>
                  <a:schemeClr val="tx2">
                    <a:lumMod val="75000"/>
                  </a:schemeClr>
                </a:solidFill>
                <a:latin typeface="Times New Roman" panose="02020603050405020304" pitchFamily="18" charset="0"/>
                <a:cs typeface="Times New Roman" panose="02020603050405020304" pitchFamily="18" charset="0"/>
              </a:rPr>
              <a:t>Onsite Review includes </a:t>
            </a:r>
            <a:r>
              <a:rPr lang="en-US" sz="1700" dirty="0">
                <a:solidFill>
                  <a:schemeClr val="tx2">
                    <a:lumMod val="75000"/>
                  </a:schemeClr>
                </a:solidFill>
                <a:latin typeface="Times New Roman" panose="02020603050405020304" pitchFamily="18" charset="0"/>
                <a:cs typeface="Times New Roman" panose="02020603050405020304" pitchFamily="18" charset="0"/>
              </a:rPr>
              <a:t>(1) case reviews; (2) interviews with children and families engaged in services; and (3) interviews with community stakeholders, such as courts, community agencies, foster families, caseworkers, and service </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providers.  </a:t>
            </a:r>
            <a:r>
              <a:rPr lang="en-US" sz="1700" u="sng" dirty="0" smtClean="0">
                <a:solidFill>
                  <a:schemeClr val="tx2">
                    <a:lumMod val="75000"/>
                  </a:schemeClr>
                </a:solidFill>
                <a:latin typeface="Times New Roman" panose="02020603050405020304" pitchFamily="18" charset="0"/>
                <a:cs typeface="Times New Roman" panose="02020603050405020304" pitchFamily="18" charset="0"/>
              </a:rPr>
              <a:t>In California, a random sample of cases is taken among the counties for this process.</a:t>
            </a:r>
          </a:p>
          <a:p>
            <a:pPr marL="659765" lvl="2" indent="-285750">
              <a:lnSpc>
                <a:spcPct val="110000"/>
              </a:lnSpc>
            </a:pPr>
            <a:r>
              <a:rPr lang="en-US" sz="1700" dirty="0" smtClean="0">
                <a:solidFill>
                  <a:schemeClr val="tx2">
                    <a:lumMod val="75000"/>
                  </a:schemeClr>
                </a:solidFill>
                <a:latin typeface="Times New Roman" panose="02020603050405020304" pitchFamily="18" charset="0"/>
                <a:cs typeface="Times New Roman" panose="02020603050405020304" pitchFamily="18" charset="0"/>
              </a:rPr>
              <a:t>In Mariposa County, Teresa from PIU conducts the case reviews, with </a:t>
            </a:r>
            <a:r>
              <a:rPr lang="en-US" sz="1700" dirty="0" err="1" smtClean="0">
                <a:solidFill>
                  <a:schemeClr val="tx2">
                    <a:lumMod val="75000"/>
                  </a:schemeClr>
                </a:solidFill>
                <a:latin typeface="Times New Roman" panose="02020603050405020304" pitchFamily="18" charset="0"/>
                <a:cs typeface="Times New Roman" panose="02020603050405020304" pitchFamily="18" charset="0"/>
              </a:rPr>
              <a:t>Baljit</a:t>
            </a:r>
            <a:r>
              <a:rPr lang="en-US" sz="1700" dirty="0" smtClean="0">
                <a:solidFill>
                  <a:schemeClr val="tx2">
                    <a:lumMod val="75000"/>
                  </a:schemeClr>
                </a:solidFill>
                <a:latin typeface="Times New Roman" panose="02020603050405020304" pitchFamily="18" charset="0"/>
                <a:cs typeface="Times New Roman" panose="02020603050405020304" pitchFamily="18" charset="0"/>
              </a:rPr>
              <a:t> providing QA.</a:t>
            </a:r>
            <a:endParaRPr lang="en-US" sz="17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946094"/>
      </p:ext>
    </p:extLst>
  </p:cSld>
  <p:clrMapOvr>
    <a:masterClrMapping/>
  </p:clrMapOvr>
  <p:transition advTm="372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BEAA64"/>
                </a:solidFill>
                <a:latin typeface="Times New Roman"/>
                <a:cs typeface="Times New Roman"/>
              </a:rPr>
              <a:t>Outline</a:t>
            </a:r>
            <a:endParaRPr lang="en-US" sz="36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tx2">
                    <a:lumMod val="75000"/>
                  </a:schemeClr>
                </a:solidFill>
                <a:latin typeface="Times New Roman"/>
                <a:cs typeface="Times New Roman"/>
              </a:rPr>
              <a:t>The importance of data in child welfare</a:t>
            </a:r>
          </a:p>
          <a:p>
            <a:pPr marL="514350" indent="-514350">
              <a:buFont typeface="+mj-lt"/>
              <a:buAutoNum type="arabicPeriod"/>
            </a:pPr>
            <a:endParaRPr lang="en-US" sz="2800" dirty="0" smtClean="0">
              <a:solidFill>
                <a:schemeClr val="tx2">
                  <a:lumMod val="75000"/>
                </a:schemeClr>
              </a:solidFill>
              <a:latin typeface="Times New Roman"/>
              <a:cs typeface="Times New Roman"/>
            </a:endParaRPr>
          </a:p>
          <a:p>
            <a:pPr marL="514350" indent="-514350">
              <a:buFont typeface="+mj-lt"/>
              <a:buAutoNum type="arabicPeriod"/>
            </a:pPr>
            <a:r>
              <a:rPr lang="en-US" sz="2800" dirty="0" smtClean="0">
                <a:solidFill>
                  <a:schemeClr val="tx2">
                    <a:lumMod val="75000"/>
                  </a:schemeClr>
                </a:solidFill>
                <a:latin typeface="Times New Roman"/>
                <a:cs typeface="Times New Roman"/>
              </a:rPr>
              <a:t>Sources of data and how they are used</a:t>
            </a:r>
          </a:p>
          <a:p>
            <a:pPr marL="514350" indent="-514350">
              <a:buFont typeface="+mj-lt"/>
              <a:buAutoNum type="arabicPeriod"/>
            </a:pPr>
            <a:endParaRPr lang="en-US" sz="2800" dirty="0">
              <a:solidFill>
                <a:schemeClr val="tx2">
                  <a:lumMod val="75000"/>
                </a:schemeClr>
              </a:solidFill>
              <a:latin typeface="Times New Roman"/>
              <a:cs typeface="Times New Roman"/>
            </a:endParaRPr>
          </a:p>
          <a:p>
            <a:pPr marL="514350" indent="-514350">
              <a:buFont typeface="+mj-lt"/>
              <a:buAutoNum type="arabicPeriod"/>
            </a:pPr>
            <a:r>
              <a:rPr lang="en-US" sz="2800" dirty="0" smtClean="0">
                <a:solidFill>
                  <a:schemeClr val="tx2">
                    <a:lumMod val="75000"/>
                  </a:schemeClr>
                </a:solidFill>
                <a:latin typeface="Times New Roman"/>
                <a:cs typeface="Times New Roman"/>
              </a:rPr>
              <a:t>Helping child welfare staff connect performance to vision and measurement </a:t>
            </a:r>
          </a:p>
          <a:p>
            <a:pPr marL="514350" indent="-514350">
              <a:buFont typeface="+mj-lt"/>
              <a:buAutoNum type="arabicPeriod"/>
            </a:pPr>
            <a:endParaRPr lang="en-US" sz="2800" dirty="0">
              <a:solidFill>
                <a:schemeClr val="tx2">
                  <a:lumMod val="75000"/>
                </a:schemeClr>
              </a:solidFill>
              <a:latin typeface="Times New Roman"/>
              <a:cs typeface="Times New Roman"/>
            </a:endParaRPr>
          </a:p>
          <a:p>
            <a:pPr marL="514350" indent="-514350">
              <a:buFont typeface="+mj-lt"/>
              <a:buAutoNum type="arabicPeriod"/>
            </a:pPr>
            <a:r>
              <a:rPr lang="en-US" sz="2800" dirty="0" smtClean="0">
                <a:solidFill>
                  <a:schemeClr val="tx2">
                    <a:lumMod val="75000"/>
                  </a:schemeClr>
                </a:solidFill>
                <a:latin typeface="Times New Roman"/>
                <a:cs typeface="Times New Roman"/>
              </a:rPr>
              <a:t>Getting there using the CCWIP website &amp; </a:t>
            </a:r>
            <a:r>
              <a:rPr lang="en-US" sz="2800" dirty="0" err="1" smtClean="0">
                <a:solidFill>
                  <a:schemeClr val="tx2">
                    <a:lumMod val="75000"/>
                  </a:schemeClr>
                </a:solidFill>
                <a:latin typeface="Times New Roman"/>
                <a:cs typeface="Times New Roman"/>
              </a:rPr>
              <a:t>SafeMeasures</a:t>
            </a:r>
            <a:endParaRPr lang="en-US" sz="2800" dirty="0" smtClean="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705188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CFSR3 Outcomes: Safety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sz="3200" dirty="0" smtClean="0">
                <a:solidFill>
                  <a:schemeClr val="tx2">
                    <a:lumMod val="75000"/>
                  </a:schemeClr>
                </a:solidFill>
                <a:latin typeface="Times"/>
                <a:cs typeface="Times"/>
              </a:rPr>
              <a:t>Children are, first and foremost, protected from abuse and neglect.</a:t>
            </a:r>
          </a:p>
          <a:p>
            <a:pPr marL="282575" indent="-457200">
              <a:lnSpc>
                <a:spcPct val="110000"/>
              </a:lnSpc>
              <a:buFont typeface="Arial"/>
              <a:buChar char="•"/>
            </a:pPr>
            <a:endParaRPr lang="en-US" sz="3200" dirty="0">
              <a:solidFill>
                <a:schemeClr val="tx2">
                  <a:lumMod val="75000"/>
                </a:schemeClr>
              </a:solidFill>
              <a:latin typeface="Times"/>
              <a:cs typeface="Times"/>
            </a:endParaRPr>
          </a:p>
          <a:p>
            <a:pPr marL="282575" indent="-457200">
              <a:lnSpc>
                <a:spcPct val="110000"/>
              </a:lnSpc>
              <a:buFont typeface="Arial"/>
              <a:buChar char="•"/>
            </a:pPr>
            <a:r>
              <a:rPr lang="en-US" sz="3200" dirty="0" smtClean="0">
                <a:solidFill>
                  <a:schemeClr val="tx2">
                    <a:lumMod val="75000"/>
                  </a:schemeClr>
                </a:solidFill>
                <a:latin typeface="Times"/>
                <a:cs typeface="Times"/>
              </a:rPr>
              <a:t>Children are safely maintained in their homes whenever possible and appropriate.</a:t>
            </a:r>
          </a:p>
        </p:txBody>
      </p:sp>
    </p:spTree>
    <p:extLst>
      <p:ext uri="{BB962C8B-B14F-4D97-AF65-F5344CB8AC3E}">
        <p14:creationId xmlns:p14="http://schemas.microsoft.com/office/powerpoint/2010/main" val="2181128494"/>
      </p:ext>
    </p:extLst>
  </p:cSld>
  <p:clrMapOvr>
    <a:masterClrMapping/>
  </p:clrMapOvr>
  <p:transition advTm="3726"/>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solidFill>
                  <a:srgbClr val="BEAA64"/>
                </a:solidFill>
                <a:latin typeface="Times New Roman"/>
                <a:cs typeface="Times New Roman"/>
              </a:rPr>
              <a:t>Data </a:t>
            </a:r>
            <a:r>
              <a:rPr lang="en-US" sz="3600" dirty="0" smtClean="0">
                <a:solidFill>
                  <a:srgbClr val="BEAA64"/>
                </a:solidFill>
                <a:latin typeface="Times New Roman"/>
                <a:cs typeface="Times New Roman"/>
              </a:rPr>
              <a:t>Indicators: Safety</a:t>
            </a:r>
            <a:endParaRPr lang="en-US" sz="3600" b="0" dirty="0">
              <a:solidFill>
                <a:srgbClr val="BEAA64"/>
              </a:solidFill>
              <a:latin typeface="Times New Roman"/>
              <a:cs typeface="Times New Roman"/>
            </a:endParaRPr>
          </a:p>
        </p:txBody>
      </p:sp>
      <p:sp>
        <p:nvSpPr>
          <p:cNvPr id="3" name="Content Placeholder 2"/>
          <p:cNvSpPr>
            <a:spLocks noGrp="1"/>
          </p:cNvSpPr>
          <p:nvPr>
            <p:ph idx="1"/>
          </p:nvPr>
        </p:nvSpPr>
        <p:spPr>
          <a:xfrm>
            <a:off x="381000" y="1752600"/>
            <a:ext cx="8305800" cy="4953000"/>
          </a:xfrm>
        </p:spPr>
        <p:txBody>
          <a:bodyPr>
            <a:noAutofit/>
          </a:bodyPr>
          <a:lstStyle/>
          <a:p>
            <a:pPr marL="457200" lvl="1" indent="0">
              <a:lnSpc>
                <a:spcPct val="120000"/>
              </a:lnSpc>
              <a:buNone/>
            </a:pPr>
            <a:r>
              <a:rPr lang="en-US" sz="2600" b="1" dirty="0" smtClean="0">
                <a:solidFill>
                  <a:schemeClr val="tx2">
                    <a:lumMod val="75000"/>
                  </a:schemeClr>
                </a:solidFill>
                <a:latin typeface="Times New Roman"/>
                <a:cs typeface="Times New Roman"/>
              </a:rPr>
              <a:t>S1: Maltreatment in foster care</a:t>
            </a:r>
          </a:p>
          <a:p>
            <a:pPr marL="457200" lvl="1" indent="0">
              <a:lnSpc>
                <a:spcPct val="120000"/>
              </a:lnSpc>
              <a:buNone/>
            </a:pPr>
            <a:r>
              <a:rPr lang="en-US" sz="2600" dirty="0" smtClean="0">
                <a:solidFill>
                  <a:schemeClr val="tx2">
                    <a:lumMod val="75000"/>
                  </a:schemeClr>
                </a:solidFill>
                <a:latin typeface="Times New Roman"/>
                <a:cs typeface="Times New Roman"/>
              </a:rPr>
              <a:t>“Of all children in care during the 12-month period, what is the rate of victimization per day?”</a:t>
            </a:r>
            <a:endParaRPr lang="en-US" sz="2600" dirty="0">
              <a:solidFill>
                <a:schemeClr val="tx2">
                  <a:lumMod val="75000"/>
                </a:schemeClr>
              </a:solidFill>
              <a:latin typeface="Times New Roman"/>
              <a:cs typeface="Times New Roman"/>
            </a:endParaRPr>
          </a:p>
          <a:p>
            <a:pPr marL="457200" lvl="1" indent="0">
              <a:lnSpc>
                <a:spcPct val="120000"/>
              </a:lnSpc>
              <a:buNone/>
            </a:pPr>
            <a:endParaRPr lang="en-US" sz="2600" dirty="0" smtClean="0">
              <a:solidFill>
                <a:schemeClr val="tx2">
                  <a:lumMod val="75000"/>
                </a:schemeClr>
              </a:solidFill>
              <a:latin typeface="Times New Roman"/>
              <a:cs typeface="Times New Roman"/>
            </a:endParaRPr>
          </a:p>
          <a:p>
            <a:pPr marL="457200" lvl="1" indent="0">
              <a:lnSpc>
                <a:spcPct val="120000"/>
              </a:lnSpc>
              <a:buNone/>
            </a:pPr>
            <a:r>
              <a:rPr lang="en-US" sz="2600" b="1" dirty="0" smtClean="0">
                <a:solidFill>
                  <a:schemeClr val="tx2">
                    <a:lumMod val="75000"/>
                  </a:schemeClr>
                </a:solidFill>
                <a:latin typeface="Times New Roman"/>
                <a:cs typeface="Times New Roman"/>
              </a:rPr>
              <a:t>S2: Recurrence of maltreatment</a:t>
            </a:r>
          </a:p>
          <a:p>
            <a:pPr marL="457200" lvl="1" indent="0">
              <a:lnSpc>
                <a:spcPct val="120000"/>
              </a:lnSpc>
              <a:buNone/>
            </a:pPr>
            <a:r>
              <a:rPr lang="en-US" sz="2600" dirty="0" smtClean="0">
                <a:solidFill>
                  <a:schemeClr val="tx2">
                    <a:lumMod val="75000"/>
                  </a:schemeClr>
                </a:solidFill>
                <a:latin typeface="Times New Roman"/>
                <a:cs typeface="Times New Roman"/>
              </a:rPr>
              <a:t>“Of all children with a substantiated allegation during the 12-month period, what percent had another substantiated allegation within 12 months?”</a:t>
            </a:r>
          </a:p>
        </p:txBody>
      </p:sp>
    </p:spTree>
    <p:extLst>
      <p:ext uri="{BB962C8B-B14F-4D97-AF65-F5344CB8AC3E}">
        <p14:creationId xmlns:p14="http://schemas.microsoft.com/office/powerpoint/2010/main" val="342075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gn="ctr">
              <a:lnSpc>
                <a:spcPct val="120000"/>
              </a:lnSpc>
            </a:pPr>
            <a:r>
              <a:rPr lang="en-US" sz="3600" dirty="0" smtClean="0">
                <a:solidFill>
                  <a:schemeClr val="bg2">
                    <a:lumMod val="50000"/>
                  </a:schemeClr>
                </a:solidFill>
                <a:latin typeface="Times New Roman"/>
                <a:cs typeface="Times New Roman"/>
              </a:rPr>
              <a:t>S1: </a:t>
            </a:r>
            <a:r>
              <a:rPr lang="en-US" sz="3600" dirty="0">
                <a:solidFill>
                  <a:schemeClr val="bg2">
                    <a:lumMod val="50000"/>
                  </a:schemeClr>
                </a:solidFill>
                <a:latin typeface="Times New Roman"/>
                <a:cs typeface="Times New Roman"/>
              </a:rPr>
              <a:t>Maltreatment in foster care</a:t>
            </a:r>
          </a:p>
        </p:txBody>
      </p:sp>
      <p:sp>
        <p:nvSpPr>
          <p:cNvPr id="5" name="TextBox 4"/>
          <p:cNvSpPr txBox="1"/>
          <p:nvPr/>
        </p:nvSpPr>
        <p:spPr>
          <a:xfrm>
            <a:off x="838200" y="2286000"/>
            <a:ext cx="2598387"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A </a:t>
            </a:r>
          </a:p>
          <a:p>
            <a:r>
              <a:rPr lang="en-US" sz="1600" dirty="0" smtClean="0">
                <a:solidFill>
                  <a:schemeClr val="tx2">
                    <a:lumMod val="75000"/>
                  </a:schemeClr>
                </a:solidFill>
                <a:latin typeface="Times New Roman"/>
                <a:cs typeface="Times New Roman"/>
              </a:rPr>
              <a:t>Days in care: 275</a:t>
            </a:r>
          </a:p>
          <a:p>
            <a:r>
              <a:rPr lang="en-US" sz="1600" dirty="0" smtClean="0">
                <a:solidFill>
                  <a:schemeClr val="tx2">
                    <a:lumMod val="75000"/>
                  </a:schemeClr>
                </a:solidFill>
                <a:latin typeface="Times New Roman"/>
                <a:cs typeface="Times New Roman"/>
              </a:rPr>
              <a:t>Instances of maltreatment: </a:t>
            </a:r>
            <a:r>
              <a:rPr lang="en-US" sz="1600" dirty="0">
                <a:solidFill>
                  <a:schemeClr val="tx2">
                    <a:lumMod val="75000"/>
                  </a:schemeClr>
                </a:solidFill>
                <a:latin typeface="Times New Roman"/>
                <a:cs typeface="Times New Roman"/>
              </a:rPr>
              <a:t>0</a:t>
            </a:r>
          </a:p>
        </p:txBody>
      </p:sp>
      <p:pic>
        <p:nvPicPr>
          <p:cNvPr id="6" name="Picture 5"/>
          <p:cNvPicPr>
            <a:picLocks noChangeAspect="1"/>
          </p:cNvPicPr>
          <p:nvPr/>
        </p:nvPicPr>
        <p:blipFill>
          <a:blip r:embed="rId3" cstate="print"/>
          <a:stretch>
            <a:fillRect/>
          </a:stretch>
        </p:blipFill>
        <p:spPr>
          <a:xfrm>
            <a:off x="415364" y="2396698"/>
            <a:ext cx="346636" cy="609600"/>
          </a:xfrm>
          <a:prstGeom prst="rect">
            <a:avLst/>
          </a:prstGeom>
        </p:spPr>
      </p:pic>
      <p:sp>
        <p:nvSpPr>
          <p:cNvPr id="7" name="TextBox 6"/>
          <p:cNvSpPr txBox="1"/>
          <p:nvPr/>
        </p:nvSpPr>
        <p:spPr>
          <a:xfrm>
            <a:off x="838200" y="3216454"/>
            <a:ext cx="2598387"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B</a:t>
            </a:r>
          </a:p>
          <a:p>
            <a:r>
              <a:rPr lang="en-US" sz="1600" dirty="0" smtClean="0">
                <a:solidFill>
                  <a:schemeClr val="tx2">
                    <a:lumMod val="75000"/>
                  </a:schemeClr>
                </a:solidFill>
                <a:latin typeface="Times New Roman"/>
                <a:cs typeface="Times New Roman"/>
              </a:rPr>
              <a:t>Days in care: 45</a:t>
            </a:r>
          </a:p>
          <a:p>
            <a:r>
              <a:rPr lang="en-US" sz="1600" dirty="0" smtClean="0">
                <a:solidFill>
                  <a:schemeClr val="tx2">
                    <a:lumMod val="75000"/>
                  </a:schemeClr>
                </a:solidFill>
                <a:latin typeface="Times New Roman"/>
                <a:cs typeface="Times New Roman"/>
              </a:rPr>
              <a:t>Instances of maltreatment: 1</a:t>
            </a:r>
            <a:endParaRPr lang="en-US" sz="1600" dirty="0">
              <a:solidFill>
                <a:schemeClr val="tx2">
                  <a:lumMod val="75000"/>
                </a:schemeClr>
              </a:solidFill>
              <a:latin typeface="Times New Roman"/>
              <a:cs typeface="Times New Roman"/>
            </a:endParaRPr>
          </a:p>
        </p:txBody>
      </p:sp>
      <p:sp>
        <p:nvSpPr>
          <p:cNvPr id="9" name="TextBox 8"/>
          <p:cNvSpPr txBox="1"/>
          <p:nvPr/>
        </p:nvSpPr>
        <p:spPr>
          <a:xfrm>
            <a:off x="838200" y="4146908"/>
            <a:ext cx="2598387"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C</a:t>
            </a:r>
          </a:p>
          <a:p>
            <a:r>
              <a:rPr lang="en-US" sz="1600" dirty="0" smtClean="0">
                <a:solidFill>
                  <a:schemeClr val="tx2">
                    <a:lumMod val="75000"/>
                  </a:schemeClr>
                </a:solidFill>
                <a:latin typeface="Times New Roman"/>
                <a:cs typeface="Times New Roman"/>
              </a:rPr>
              <a:t>Days in care: 310</a:t>
            </a:r>
          </a:p>
          <a:p>
            <a:r>
              <a:rPr lang="en-US" sz="1600" dirty="0" smtClean="0">
                <a:solidFill>
                  <a:schemeClr val="tx2">
                    <a:lumMod val="75000"/>
                  </a:schemeClr>
                </a:solidFill>
                <a:latin typeface="Times New Roman"/>
                <a:cs typeface="Times New Roman"/>
              </a:rPr>
              <a:t>Instances of maltreatment: 2</a:t>
            </a:r>
            <a:endParaRPr lang="en-US" sz="1600" dirty="0">
              <a:solidFill>
                <a:schemeClr val="tx2">
                  <a:lumMod val="75000"/>
                </a:schemeClr>
              </a:solidFill>
              <a:latin typeface="Times New Roman"/>
              <a:cs typeface="Times New Roman"/>
            </a:endParaRPr>
          </a:p>
        </p:txBody>
      </p:sp>
      <p:sp>
        <p:nvSpPr>
          <p:cNvPr id="11" name="TextBox 10"/>
          <p:cNvSpPr txBox="1"/>
          <p:nvPr/>
        </p:nvSpPr>
        <p:spPr>
          <a:xfrm>
            <a:off x="838200" y="5077361"/>
            <a:ext cx="2598387" cy="1323439"/>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D </a:t>
            </a:r>
          </a:p>
          <a:p>
            <a:r>
              <a:rPr lang="en-US" sz="1600" dirty="0" smtClean="0">
                <a:solidFill>
                  <a:schemeClr val="tx2">
                    <a:lumMod val="75000"/>
                  </a:schemeClr>
                </a:solidFill>
                <a:latin typeface="Times New Roman"/>
                <a:cs typeface="Times New Roman"/>
              </a:rPr>
              <a:t>Days in care (episode 1): 95</a:t>
            </a:r>
          </a:p>
          <a:p>
            <a:r>
              <a:rPr lang="en-US" sz="1600" dirty="0">
                <a:solidFill>
                  <a:schemeClr val="tx2">
                    <a:lumMod val="75000"/>
                  </a:schemeClr>
                </a:solidFill>
                <a:latin typeface="Times New Roman"/>
                <a:cs typeface="Times New Roman"/>
              </a:rPr>
              <a:t>Instances of maltreatment: </a:t>
            </a:r>
            <a:r>
              <a:rPr lang="en-US" sz="1600" dirty="0" smtClean="0">
                <a:solidFill>
                  <a:schemeClr val="tx2">
                    <a:lumMod val="75000"/>
                  </a:schemeClr>
                </a:solidFill>
                <a:latin typeface="Times New Roman"/>
                <a:cs typeface="Times New Roman"/>
              </a:rPr>
              <a:t>0</a:t>
            </a:r>
          </a:p>
          <a:p>
            <a:r>
              <a:rPr lang="en-US" sz="1600" dirty="0" smtClean="0">
                <a:solidFill>
                  <a:schemeClr val="tx2">
                    <a:lumMod val="75000"/>
                  </a:schemeClr>
                </a:solidFill>
                <a:latin typeface="Times New Roman"/>
                <a:cs typeface="Times New Roman"/>
              </a:rPr>
              <a:t>Days in care (episode 2): 188</a:t>
            </a:r>
          </a:p>
          <a:p>
            <a:r>
              <a:rPr lang="en-US" sz="1600" dirty="0" smtClean="0">
                <a:solidFill>
                  <a:schemeClr val="tx2">
                    <a:lumMod val="75000"/>
                  </a:schemeClr>
                </a:solidFill>
                <a:latin typeface="Times New Roman"/>
                <a:cs typeface="Times New Roman"/>
              </a:rPr>
              <a:t>Instances of maltreatment: 0</a:t>
            </a:r>
            <a:endParaRPr lang="en-US" sz="1600" dirty="0">
              <a:solidFill>
                <a:schemeClr val="tx2">
                  <a:lumMod val="75000"/>
                </a:schemeClr>
              </a:solidFill>
              <a:latin typeface="Times New Roman"/>
              <a:cs typeface="Times New Roman"/>
            </a:endParaRPr>
          </a:p>
        </p:txBody>
      </p:sp>
      <p:sp>
        <p:nvSpPr>
          <p:cNvPr id="13" name="TextBox 12"/>
          <p:cNvSpPr txBox="1"/>
          <p:nvPr/>
        </p:nvSpPr>
        <p:spPr>
          <a:xfrm>
            <a:off x="762000" y="1676400"/>
            <a:ext cx="7573858" cy="461665"/>
          </a:xfrm>
          <a:prstGeom prst="rect">
            <a:avLst/>
          </a:prstGeom>
          <a:noFill/>
        </p:spPr>
        <p:txBody>
          <a:bodyPr wrap="none" rtlCol="0">
            <a:spAutoFit/>
          </a:bodyPr>
          <a:lstStyle/>
          <a:p>
            <a:r>
              <a:rPr lang="en-US" sz="2400" b="1" dirty="0" smtClean="0">
                <a:solidFill>
                  <a:schemeClr val="tx2">
                    <a:lumMod val="75000"/>
                  </a:schemeClr>
                </a:solidFill>
                <a:latin typeface="Times New Roman"/>
                <a:cs typeface="Times New Roman"/>
              </a:rPr>
              <a:t>Cohort: Children in Care Between Apr 2015 – Mar 2016</a:t>
            </a:r>
            <a:endParaRPr lang="en-US" sz="2400" b="1" dirty="0">
              <a:solidFill>
                <a:schemeClr val="tx2">
                  <a:lumMod val="75000"/>
                </a:schemeClr>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2">
                  <a:lumMod val="75000"/>
                </a:schemeClr>
              </a:solidFill>
            </a:endParaRPr>
          </a:p>
        </p:txBody>
      </p:sp>
      <p:sp>
        <p:nvSpPr>
          <p:cNvPr id="23" name="TextBox 22"/>
          <p:cNvSpPr txBox="1"/>
          <p:nvPr/>
        </p:nvSpPr>
        <p:spPr>
          <a:xfrm>
            <a:off x="4572000" y="5562600"/>
            <a:ext cx="4267200" cy="707886"/>
          </a:xfrm>
          <a:prstGeom prst="rect">
            <a:avLst/>
          </a:prstGeom>
          <a:noFill/>
        </p:spPr>
        <p:txBody>
          <a:bodyPr wrap="square" rtlCol="0">
            <a:spAutoFit/>
          </a:bodyPr>
          <a:lstStyle/>
          <a:p>
            <a:r>
              <a:rPr lang="en-US" sz="2000" dirty="0">
                <a:solidFill>
                  <a:schemeClr val="tx2">
                    <a:lumMod val="75000"/>
                  </a:schemeClr>
                </a:solidFill>
                <a:latin typeface="Times New Roman"/>
                <a:cs typeface="Times New Roman"/>
              </a:rPr>
              <a:t>National Standard: </a:t>
            </a:r>
            <a:endParaRPr lang="en-US" sz="2000" dirty="0" smtClean="0">
              <a:solidFill>
                <a:schemeClr val="tx2">
                  <a:lumMod val="75000"/>
                </a:schemeClr>
              </a:solidFill>
              <a:latin typeface="Times New Roman"/>
              <a:cs typeface="Times New Roman"/>
            </a:endParaRPr>
          </a:p>
          <a:p>
            <a:r>
              <a:rPr lang="en-US" sz="2000" b="1" dirty="0" smtClean="0">
                <a:solidFill>
                  <a:schemeClr val="tx2">
                    <a:lumMod val="75000"/>
                  </a:schemeClr>
                </a:solidFill>
                <a:latin typeface="Times New Roman"/>
                <a:cs typeface="Times New Roman"/>
              </a:rPr>
              <a:t>&lt;= 8.50 per 100,000</a:t>
            </a:r>
            <a:endParaRPr lang="en-US" sz="2000" b="1" dirty="0">
              <a:solidFill>
                <a:schemeClr val="tx2">
                  <a:lumMod val="75000"/>
                </a:schemeClr>
              </a:solidFill>
              <a:latin typeface="Times New Roman"/>
              <a:cs typeface="Times New Roman"/>
            </a:endParaRPr>
          </a:p>
        </p:txBody>
      </p:sp>
      <p:grpSp>
        <p:nvGrpSpPr>
          <p:cNvPr id="32" name="Group 31"/>
          <p:cNvGrpSpPr/>
          <p:nvPr/>
        </p:nvGrpSpPr>
        <p:grpSpPr>
          <a:xfrm>
            <a:off x="4419600" y="2305734"/>
            <a:ext cx="3374886" cy="584776"/>
            <a:chOff x="4648200" y="2305734"/>
            <a:chExt cx="3374886" cy="584776"/>
          </a:xfrm>
        </p:grpSpPr>
        <p:sp>
          <p:nvSpPr>
            <p:cNvPr id="19" name="TextBox 18"/>
            <p:cNvSpPr txBox="1"/>
            <p:nvPr/>
          </p:nvSpPr>
          <p:spPr>
            <a:xfrm>
              <a:off x="5105400" y="2305734"/>
              <a:ext cx="2917686" cy="584776"/>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Denominator: total days in care </a:t>
              </a:r>
            </a:p>
            <a:p>
              <a:r>
                <a:rPr lang="en-US" sz="1600" dirty="0" smtClean="0">
                  <a:solidFill>
                    <a:schemeClr val="tx2">
                      <a:lumMod val="75000"/>
                    </a:schemeClr>
                  </a:solidFill>
                  <a:latin typeface="Times New Roman"/>
                  <a:cs typeface="Times New Roman"/>
                </a:rPr>
                <a:t>275 + 45 + 310 + 95 + 188 = </a:t>
              </a:r>
              <a:r>
                <a:rPr lang="en-US" sz="1600" b="1" dirty="0" smtClean="0">
                  <a:solidFill>
                    <a:schemeClr val="tx2">
                      <a:lumMod val="75000"/>
                    </a:schemeClr>
                  </a:solidFill>
                  <a:latin typeface="Times New Roman"/>
                  <a:cs typeface="Times New Roman"/>
                </a:rPr>
                <a:t>913</a:t>
              </a:r>
              <a:endParaRPr lang="en-US" sz="1600" dirty="0">
                <a:solidFill>
                  <a:schemeClr val="tx2">
                    <a:lumMod val="75000"/>
                  </a:schemeClr>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chemeClr val="tx2">
                      <a:lumMod val="75000"/>
                    </a:schemeClr>
                  </a:solidFill>
                  <a:latin typeface="Times New Roman"/>
                  <a:cs typeface="Times New Roman"/>
                </a:rPr>
                <a:t>1</a:t>
              </a:r>
              <a:endParaRPr lang="en-US" sz="3200" b="1" dirty="0">
                <a:solidFill>
                  <a:schemeClr val="tx2">
                    <a:lumMod val="75000"/>
                  </a:schemeClr>
                </a:solidFill>
                <a:latin typeface="Times New Roman"/>
                <a:cs typeface="Times New Roman"/>
              </a:endParaRPr>
            </a:p>
          </p:txBody>
        </p:sp>
      </p:grpSp>
      <p:grpSp>
        <p:nvGrpSpPr>
          <p:cNvPr id="30" name="Group 29"/>
          <p:cNvGrpSpPr/>
          <p:nvPr/>
        </p:nvGrpSpPr>
        <p:grpSpPr>
          <a:xfrm>
            <a:off x="4419600" y="3055034"/>
            <a:ext cx="3811003" cy="584776"/>
            <a:chOff x="4648200" y="3055034"/>
            <a:chExt cx="3811003" cy="584776"/>
          </a:xfrm>
        </p:grpSpPr>
        <p:sp>
          <p:nvSpPr>
            <p:cNvPr id="20" name="TextBox 19"/>
            <p:cNvSpPr txBox="1"/>
            <p:nvPr/>
          </p:nvSpPr>
          <p:spPr>
            <a:xfrm>
              <a:off x="5105400" y="3055034"/>
              <a:ext cx="3353803" cy="584775"/>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Numerator: instances of maltreatment </a:t>
              </a:r>
            </a:p>
            <a:p>
              <a:r>
                <a:rPr lang="en-US" sz="1600" dirty="0" smtClean="0">
                  <a:solidFill>
                    <a:schemeClr val="tx2">
                      <a:lumMod val="75000"/>
                    </a:schemeClr>
                  </a:solidFill>
                  <a:latin typeface="Times New Roman"/>
                  <a:cs typeface="Times New Roman"/>
                </a:rPr>
                <a:t>0 + 1 + 2 + 0 + 0 = </a:t>
              </a:r>
              <a:r>
                <a:rPr lang="en-US" sz="1600" b="1" dirty="0">
                  <a:solidFill>
                    <a:schemeClr val="tx2">
                      <a:lumMod val="75000"/>
                    </a:schemeClr>
                  </a:solidFill>
                  <a:latin typeface="Times New Roman"/>
                  <a:cs typeface="Times New Roman"/>
                </a:rPr>
                <a:t>3</a:t>
              </a:r>
              <a:endParaRPr lang="en-US" sz="1600" b="1" dirty="0" smtClean="0">
                <a:solidFill>
                  <a:schemeClr val="tx2">
                    <a:lumMod val="75000"/>
                  </a:schemeClr>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chemeClr val="tx2">
                      <a:lumMod val="75000"/>
                    </a:schemeClr>
                  </a:solidFill>
                  <a:latin typeface="Times New Roman"/>
                  <a:cs typeface="Times New Roman"/>
                </a:rPr>
                <a:t>2</a:t>
              </a:r>
            </a:p>
          </p:txBody>
        </p:sp>
      </p:grpSp>
      <p:grpSp>
        <p:nvGrpSpPr>
          <p:cNvPr id="29" name="Group 28"/>
          <p:cNvGrpSpPr/>
          <p:nvPr/>
        </p:nvGrpSpPr>
        <p:grpSpPr>
          <a:xfrm>
            <a:off x="4419600" y="3804334"/>
            <a:ext cx="4538566" cy="584776"/>
            <a:chOff x="4648200" y="3804334"/>
            <a:chExt cx="4538566" cy="584776"/>
          </a:xfrm>
        </p:grpSpPr>
        <p:sp>
          <p:nvSpPr>
            <p:cNvPr id="21" name="TextBox 20"/>
            <p:cNvSpPr txBox="1"/>
            <p:nvPr/>
          </p:nvSpPr>
          <p:spPr>
            <a:xfrm>
              <a:off x="5105400" y="3804334"/>
              <a:ext cx="4081366" cy="584776"/>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Calculate rate of maltreatment per day in care</a:t>
              </a:r>
            </a:p>
            <a:p>
              <a:r>
                <a:rPr lang="en-US" sz="1600" dirty="0">
                  <a:solidFill>
                    <a:schemeClr val="tx2">
                      <a:lumMod val="75000"/>
                    </a:schemeClr>
                  </a:solidFill>
                  <a:latin typeface="Times New Roman"/>
                  <a:cs typeface="Times New Roman"/>
                </a:rPr>
                <a:t>3</a:t>
              </a:r>
              <a:r>
                <a:rPr lang="en-US" sz="1600" dirty="0" smtClean="0">
                  <a:solidFill>
                    <a:schemeClr val="tx2">
                      <a:lumMod val="75000"/>
                    </a:schemeClr>
                  </a:solidFill>
                  <a:latin typeface="Times New Roman"/>
                  <a:cs typeface="Times New Roman"/>
                </a:rPr>
                <a:t> / 913 =  </a:t>
              </a:r>
              <a:r>
                <a:rPr lang="en-US" sz="1600" b="1" dirty="0" smtClean="0">
                  <a:solidFill>
                    <a:schemeClr val="tx2">
                      <a:lumMod val="75000"/>
                    </a:schemeClr>
                  </a:solidFill>
                  <a:latin typeface="Times New Roman"/>
                  <a:cs typeface="Times New Roman"/>
                </a:rPr>
                <a:t>0.003286</a:t>
              </a: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chemeClr val="tx2">
                      <a:lumMod val="75000"/>
                    </a:schemeClr>
                  </a:solidFill>
                  <a:latin typeface="Times New Roman"/>
                  <a:cs typeface="Times New Roman"/>
                </a:rPr>
                <a:t>3</a:t>
              </a:r>
            </a:p>
          </p:txBody>
        </p:sp>
      </p:grpSp>
      <p:grpSp>
        <p:nvGrpSpPr>
          <p:cNvPr id="28" name="Group 27"/>
          <p:cNvGrpSpPr/>
          <p:nvPr/>
        </p:nvGrpSpPr>
        <p:grpSpPr>
          <a:xfrm>
            <a:off x="4419599" y="4553634"/>
            <a:ext cx="4290303" cy="849363"/>
            <a:chOff x="4648200" y="4553634"/>
            <a:chExt cx="2927090" cy="849363"/>
          </a:xfrm>
        </p:grpSpPr>
        <p:sp>
          <p:nvSpPr>
            <p:cNvPr id="22" name="TextBox 21"/>
            <p:cNvSpPr txBox="1"/>
            <p:nvPr/>
          </p:nvSpPr>
          <p:spPr>
            <a:xfrm>
              <a:off x="4960129" y="4572000"/>
              <a:ext cx="2615161"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Multiply by 100,000</a:t>
              </a:r>
            </a:p>
            <a:p>
              <a:r>
                <a:rPr lang="en-US" sz="1600" dirty="0" smtClean="0">
                  <a:solidFill>
                    <a:schemeClr val="tx2">
                      <a:lumMod val="75000"/>
                    </a:schemeClr>
                  </a:solidFill>
                  <a:latin typeface="Times New Roman"/>
                  <a:cs typeface="Times New Roman"/>
                </a:rPr>
                <a:t>0.003286 * 100,000 = </a:t>
              </a:r>
              <a:r>
                <a:rPr lang="en-US" sz="1600" b="1" dirty="0" smtClean="0">
                  <a:solidFill>
                    <a:schemeClr val="tx2">
                      <a:lumMod val="75000"/>
                    </a:schemeClr>
                  </a:solidFill>
                  <a:latin typeface="Times New Roman"/>
                  <a:cs typeface="Times New Roman"/>
                </a:rPr>
                <a:t>328.6 victimizations </a:t>
              </a:r>
            </a:p>
            <a:p>
              <a:r>
                <a:rPr lang="en-US" sz="1600" b="1" dirty="0" smtClean="0">
                  <a:solidFill>
                    <a:schemeClr val="tx2">
                      <a:lumMod val="75000"/>
                    </a:schemeClr>
                  </a:solidFill>
                  <a:latin typeface="Times New Roman"/>
                  <a:cs typeface="Times New Roman"/>
                </a:rPr>
                <a:t>per 100,000 days in foster care</a:t>
              </a:r>
            </a:p>
          </p:txBody>
        </p:sp>
        <p:sp>
          <p:nvSpPr>
            <p:cNvPr id="27" name="TextBox 26"/>
            <p:cNvSpPr txBox="1"/>
            <p:nvPr/>
          </p:nvSpPr>
          <p:spPr>
            <a:xfrm>
              <a:off x="4648200" y="4553634"/>
              <a:ext cx="265978" cy="584775"/>
            </a:xfrm>
            <a:prstGeom prst="rect">
              <a:avLst/>
            </a:prstGeom>
            <a:noFill/>
          </p:spPr>
          <p:txBody>
            <a:bodyPr wrap="none" rtlCol="0">
              <a:spAutoFit/>
            </a:bodyPr>
            <a:lstStyle/>
            <a:p>
              <a:r>
                <a:rPr lang="en-US" sz="3200" b="1" dirty="0">
                  <a:solidFill>
                    <a:schemeClr val="tx2">
                      <a:lumMod val="75000"/>
                    </a:schemeClr>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solidFill>
                <a:schemeClr val="tx2">
                  <a:lumMod val="75000"/>
                </a:schemeClr>
              </a:solidFill>
            </a:endParaRPr>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2672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257800"/>
            <a:ext cx="346636" cy="609600"/>
          </a:xfrm>
          <a:prstGeom prst="rect">
            <a:avLst/>
          </a:prstGeom>
        </p:spPr>
      </p:pic>
    </p:spTree>
    <p:extLst>
      <p:ext uri="{BB962C8B-B14F-4D97-AF65-F5344CB8AC3E}">
        <p14:creationId xmlns:p14="http://schemas.microsoft.com/office/powerpoint/2010/main" val="348087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gn="ctr">
              <a:lnSpc>
                <a:spcPct val="120000"/>
              </a:lnSpc>
            </a:pPr>
            <a:r>
              <a:rPr lang="en-US" sz="3600" dirty="0">
                <a:solidFill>
                  <a:schemeClr val="bg2">
                    <a:lumMod val="50000"/>
                  </a:schemeClr>
                </a:solidFill>
                <a:latin typeface="Times New Roman"/>
                <a:cs typeface="Times New Roman"/>
              </a:rPr>
              <a:t>S2: Recurrence of maltreatment</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tx2">
                    <a:lumMod val="75000"/>
                  </a:schemeClr>
                </a:solidFill>
                <a:latin typeface="Times New Roman"/>
                <a:cs typeface="Times New Roman"/>
              </a:rPr>
              <a:t>04/1/14</a:t>
            </a:r>
            <a:endParaRPr lang="en-US" dirty="0">
              <a:solidFill>
                <a:schemeClr val="tx2">
                  <a:lumMod val="75000"/>
                </a:schemeClr>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/1/15</a:t>
            </a:r>
            <a:endParaRPr lang="en-US" dirty="0">
              <a:solidFill>
                <a:schemeClr val="tx2">
                  <a:lumMod val="75000"/>
                </a:schemeClr>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2971800" cy="2540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3352800" cy="2540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895600" cy="25400"/>
          </a:xfrm>
          <a:prstGeom prst="line">
            <a:avLst/>
          </a:prstGeom>
          <a:ln w="57150">
            <a:solidFill>
              <a:schemeClr val="accent1"/>
            </a:solidFill>
            <a:headEnd type="oval" w="lg" len="med"/>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/1/16</a:t>
            </a:r>
            <a:endParaRPr lang="en-US" dirty="0">
              <a:solidFill>
                <a:schemeClr val="tx2">
                  <a:lumMod val="75000"/>
                </a:schemeClr>
              </a:solidFill>
              <a:latin typeface="Times New Roman"/>
              <a:cs typeface="Times New Roman"/>
            </a:endParaRPr>
          </a:p>
        </p:txBody>
      </p:sp>
      <p:sp>
        <p:nvSpPr>
          <p:cNvPr id="90" name="TextBox 89"/>
          <p:cNvSpPr txBox="1"/>
          <p:nvPr/>
        </p:nvSpPr>
        <p:spPr>
          <a:xfrm>
            <a:off x="5730240" y="1969532"/>
            <a:ext cx="2651760" cy="4093428"/>
          </a:xfrm>
          <a:prstGeom prst="rect">
            <a:avLst/>
          </a:prstGeom>
          <a:noFill/>
        </p:spPr>
        <p:txBody>
          <a:bodyPr wrap="square" rtlCol="0">
            <a:spAutoFit/>
          </a:bodyPr>
          <a:lstStyle/>
          <a:p>
            <a:r>
              <a:rPr lang="en-US" sz="2000" dirty="0" smtClean="0">
                <a:solidFill>
                  <a:schemeClr val="tx2">
                    <a:lumMod val="75000"/>
                  </a:schemeClr>
                </a:solidFill>
                <a:latin typeface="Times New Roman"/>
                <a:cs typeface="Times New Roman"/>
              </a:rPr>
              <a:t>Children with a substantiated allegation during the 12-month period: </a:t>
            </a:r>
            <a:r>
              <a:rPr lang="en-US" sz="2000" b="1" dirty="0">
                <a:solidFill>
                  <a:schemeClr val="tx2">
                    <a:lumMod val="75000"/>
                  </a:schemeClr>
                </a:solidFill>
                <a:latin typeface="Times New Roman"/>
                <a:cs typeface="Times New Roman"/>
              </a:rPr>
              <a:t>6</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with another substantiated allegation within 12 months: </a:t>
            </a:r>
            <a:r>
              <a:rPr lang="en-US" sz="2000" b="1" dirty="0">
                <a:solidFill>
                  <a:schemeClr val="tx2">
                    <a:lumMod val="75000"/>
                  </a:schemeClr>
                </a:solidFill>
                <a:latin typeface="Times New Roman"/>
                <a:cs typeface="Times New Roman"/>
              </a:rPr>
              <a:t>3</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Performance (P1): </a:t>
            </a:r>
            <a:r>
              <a:rPr lang="en-US" sz="2000" b="1" dirty="0" smtClean="0">
                <a:solidFill>
                  <a:schemeClr val="tx2">
                    <a:lumMod val="75000"/>
                  </a:schemeClr>
                </a:solidFill>
                <a:latin typeface="Times New Roman"/>
                <a:cs typeface="Times New Roman"/>
              </a:rPr>
              <a:t>50%</a:t>
            </a:r>
            <a:endParaRPr lang="en-US" sz="2000" dirty="0" smtClean="0">
              <a:solidFill>
                <a:schemeClr val="tx2">
                  <a:lumMod val="75000"/>
                </a:schemeClr>
              </a:solidFill>
              <a:latin typeface="Times New Roman"/>
              <a:cs typeface="Times New Roman"/>
            </a:endParaRPr>
          </a:p>
          <a:p>
            <a:endParaRPr lang="en-US" sz="2000" b="1"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National Standard: </a:t>
            </a:r>
            <a:r>
              <a:rPr lang="en-US" sz="2000" b="1" dirty="0">
                <a:solidFill>
                  <a:schemeClr val="tx2">
                    <a:lumMod val="75000"/>
                  </a:schemeClr>
                </a:solidFill>
                <a:latin typeface="Times New Roman"/>
                <a:cs typeface="Times New Roman"/>
              </a:rPr>
              <a:t>&lt;</a:t>
            </a:r>
            <a:r>
              <a:rPr lang="en-US" sz="2000" b="1" dirty="0" smtClean="0">
                <a:solidFill>
                  <a:schemeClr val="tx2">
                    <a:lumMod val="75000"/>
                  </a:schemeClr>
                </a:solidFill>
                <a:latin typeface="Times New Roman"/>
                <a:cs typeface="Times New Roman"/>
              </a:rPr>
              <a:t>=9.1%</a:t>
            </a:r>
          </a:p>
        </p:txBody>
      </p:sp>
    </p:spTree>
    <p:extLst>
      <p:ext uri="{BB962C8B-B14F-4D97-AF65-F5344CB8AC3E}">
        <p14:creationId xmlns:p14="http://schemas.microsoft.com/office/powerpoint/2010/main" val="39162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62"/>
                                        </p:tgtEl>
                                        <p:attrNameLst>
                                          <p:attrName>style.color</p:attrName>
                                        </p:attrNameLst>
                                      </p:cBhvr>
                                      <p:by>
                                        <p:hsl h="0" s="-12549" l="-25098"/>
                                      </p:by>
                                    </p:animClr>
                                    <p:animClr clrSpc="hsl" dir="cw">
                                      <p:cBhvr>
                                        <p:cTn id="25" dur="500" fill="hold"/>
                                        <p:tgtEl>
                                          <p:spTgt spid="62"/>
                                        </p:tgtEl>
                                        <p:attrNameLst>
                                          <p:attrName>fillcolor</p:attrName>
                                        </p:attrNameLst>
                                      </p:cBhvr>
                                      <p:by>
                                        <p:hsl h="0" s="-12549" l="-25098"/>
                                      </p:by>
                                    </p:animClr>
                                    <p:animClr clrSpc="hsl" dir="cw">
                                      <p:cBhvr>
                                        <p:cTn id="26" dur="500" fill="hold"/>
                                        <p:tgtEl>
                                          <p:spTgt spid="62"/>
                                        </p:tgtEl>
                                        <p:attrNameLst>
                                          <p:attrName>stroke.color</p:attrName>
                                        </p:attrNameLst>
                                      </p:cBhvr>
                                      <p:by>
                                        <p:hsl h="0" s="-12549" l="-25098"/>
                                      </p:by>
                                    </p:animClr>
                                    <p:set>
                                      <p:cBhvr>
                                        <p:cTn id="27" dur="500" fill="hold"/>
                                        <p:tgtEl>
                                          <p:spTgt spid="62"/>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3"/>
                                        </p:tgtEl>
                                        <p:attrNameLst>
                                          <p:attrName>style.color</p:attrName>
                                        </p:attrNameLst>
                                      </p:cBhvr>
                                      <p:by>
                                        <p:hsl h="0" s="-12549" l="-25098"/>
                                      </p:by>
                                    </p:animClr>
                                    <p:animClr clrSpc="hsl" dir="cw">
                                      <p:cBhvr>
                                        <p:cTn id="30" dur="500" fill="hold"/>
                                        <p:tgtEl>
                                          <p:spTgt spid="63"/>
                                        </p:tgtEl>
                                        <p:attrNameLst>
                                          <p:attrName>fillcolor</p:attrName>
                                        </p:attrNameLst>
                                      </p:cBhvr>
                                      <p:by>
                                        <p:hsl h="0" s="-12549" l="-25098"/>
                                      </p:by>
                                    </p:animClr>
                                    <p:animClr clrSpc="hsl" dir="cw">
                                      <p:cBhvr>
                                        <p:cTn id="31" dur="500" fill="hold"/>
                                        <p:tgtEl>
                                          <p:spTgt spid="63"/>
                                        </p:tgtEl>
                                        <p:attrNameLst>
                                          <p:attrName>stroke.color</p:attrName>
                                        </p:attrNameLst>
                                      </p:cBhvr>
                                      <p:by>
                                        <p:hsl h="0" s="-12549" l="-25098"/>
                                      </p:by>
                                    </p:animClr>
                                    <p:set>
                                      <p:cBhvr>
                                        <p:cTn id="32" dur="500" fill="hold"/>
                                        <p:tgtEl>
                                          <p:spTgt spid="63"/>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6"/>
                                        </p:tgtEl>
                                        <p:attrNameLst>
                                          <p:attrName>style.color</p:attrName>
                                        </p:attrNameLst>
                                      </p:cBhvr>
                                      <p:by>
                                        <p:hsl h="0" s="-12549" l="-25098"/>
                                      </p:by>
                                    </p:animClr>
                                    <p:animClr clrSpc="hsl" dir="cw">
                                      <p:cBhvr>
                                        <p:cTn id="35" dur="500" fill="hold"/>
                                        <p:tgtEl>
                                          <p:spTgt spid="66"/>
                                        </p:tgtEl>
                                        <p:attrNameLst>
                                          <p:attrName>fillcolor</p:attrName>
                                        </p:attrNameLst>
                                      </p:cBhvr>
                                      <p:by>
                                        <p:hsl h="0" s="-12549" l="-25098"/>
                                      </p:by>
                                    </p:animClr>
                                    <p:animClr clrSpc="hsl" dir="cw">
                                      <p:cBhvr>
                                        <p:cTn id="36" dur="500" fill="hold"/>
                                        <p:tgtEl>
                                          <p:spTgt spid="66"/>
                                        </p:tgtEl>
                                        <p:attrNameLst>
                                          <p:attrName>stroke.color</p:attrName>
                                        </p:attrNameLst>
                                      </p:cBhvr>
                                      <p:by>
                                        <p:hsl h="0" s="-12549" l="-25098"/>
                                      </p:by>
                                    </p:animClr>
                                    <p:set>
                                      <p:cBhvr>
                                        <p:cTn id="37"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Case Review Outcomes: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Safety</a:t>
            </a:r>
          </a:p>
        </p:txBody>
      </p:sp>
      <p:sp>
        <p:nvSpPr>
          <p:cNvPr id="3" name="Content Placeholder 2"/>
          <p:cNvSpPr>
            <a:spLocks noGrp="1"/>
          </p:cNvSpPr>
          <p:nvPr>
            <p:ph idx="1"/>
          </p:nvPr>
        </p:nvSpPr>
        <p:spPr>
          <a:xfrm>
            <a:off x="457200" y="1752600"/>
            <a:ext cx="8229600" cy="4648200"/>
          </a:xfrm>
        </p:spPr>
        <p:txBody>
          <a:bodyPr>
            <a:noAutofit/>
          </a:bodyPr>
          <a:lstStyle/>
          <a:p>
            <a:pPr marL="682625" lvl="1" indent="-457200">
              <a:lnSpc>
                <a:spcPct val="110000"/>
              </a:lnSpc>
              <a:buFont typeface="Arial"/>
              <a:buChar char="•"/>
            </a:pPr>
            <a:r>
              <a:rPr lang="en-US" sz="2600" u="sng" dirty="0" smtClean="0">
                <a:solidFill>
                  <a:schemeClr val="tx2">
                    <a:lumMod val="75000"/>
                  </a:schemeClr>
                </a:solidFill>
                <a:latin typeface="Times"/>
                <a:cs typeface="Times"/>
              </a:rPr>
              <a:t>Case Review Item </a:t>
            </a:r>
            <a:r>
              <a:rPr lang="en-US" sz="2600" u="sng" dirty="0">
                <a:solidFill>
                  <a:schemeClr val="tx2">
                    <a:lumMod val="75000"/>
                  </a:schemeClr>
                </a:solidFill>
                <a:latin typeface="Times"/>
                <a:cs typeface="Times"/>
              </a:rPr>
              <a:t>1</a:t>
            </a:r>
            <a:r>
              <a:rPr lang="en-US" sz="2600" dirty="0">
                <a:solidFill>
                  <a:schemeClr val="tx2">
                    <a:lumMod val="75000"/>
                  </a:schemeClr>
                </a:solidFill>
                <a:latin typeface="Times"/>
                <a:cs typeface="Times"/>
              </a:rPr>
              <a:t>: Timeliness of Initiating Investigations of Reports of Child </a:t>
            </a:r>
            <a:r>
              <a:rPr lang="en-US" sz="2600" dirty="0" smtClean="0">
                <a:solidFill>
                  <a:schemeClr val="tx2">
                    <a:lumMod val="75000"/>
                  </a:schemeClr>
                </a:solidFill>
                <a:latin typeface="Times"/>
                <a:cs typeface="Times"/>
              </a:rPr>
              <a:t>Maltreatment</a:t>
            </a:r>
          </a:p>
          <a:p>
            <a:pPr marL="682625" lvl="1" indent="-457200">
              <a:lnSpc>
                <a:spcPct val="110000"/>
              </a:lnSpc>
              <a:buFont typeface="Arial"/>
              <a:buChar char="•"/>
            </a:pPr>
            <a:endParaRPr lang="en-US" sz="2600"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2</a:t>
            </a:r>
            <a:r>
              <a:rPr lang="en-US" sz="2600" dirty="0">
                <a:solidFill>
                  <a:schemeClr val="tx2">
                    <a:lumMod val="75000"/>
                  </a:schemeClr>
                </a:solidFill>
                <a:latin typeface="Times"/>
                <a:cs typeface="Times"/>
              </a:rPr>
              <a:t>: Services to Family to Protect Child(</a:t>
            </a:r>
            <a:r>
              <a:rPr lang="en-US" sz="2600" dirty="0" err="1">
                <a:solidFill>
                  <a:schemeClr val="tx2">
                    <a:lumMod val="75000"/>
                  </a:schemeClr>
                </a:solidFill>
                <a:latin typeface="Times"/>
                <a:cs typeface="Times"/>
              </a:rPr>
              <a:t>ren</a:t>
            </a:r>
            <a:r>
              <a:rPr lang="en-US" sz="2600" dirty="0">
                <a:solidFill>
                  <a:schemeClr val="tx2">
                    <a:lumMod val="75000"/>
                  </a:schemeClr>
                </a:solidFill>
                <a:latin typeface="Times"/>
                <a:cs typeface="Times"/>
              </a:rPr>
              <a:t>) in the Home and Prevent Removal or Re-Entry Into Foster </a:t>
            </a:r>
            <a:r>
              <a:rPr lang="en-US" sz="2600" dirty="0" smtClean="0">
                <a:solidFill>
                  <a:schemeClr val="tx2">
                    <a:lumMod val="75000"/>
                  </a:schemeClr>
                </a:solidFill>
                <a:latin typeface="Times"/>
                <a:cs typeface="Times"/>
              </a:rPr>
              <a:t>Care</a:t>
            </a:r>
            <a:endParaRPr lang="en-US" sz="2600" dirty="0">
              <a:solidFill>
                <a:schemeClr val="tx2">
                  <a:lumMod val="75000"/>
                </a:schemeClr>
              </a:solidFill>
              <a:latin typeface="Times"/>
              <a:cs typeface="Times"/>
            </a:endParaRP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3</a:t>
            </a:r>
            <a:r>
              <a:rPr lang="en-US" sz="2600" dirty="0">
                <a:solidFill>
                  <a:schemeClr val="tx2">
                    <a:lumMod val="75000"/>
                  </a:schemeClr>
                </a:solidFill>
                <a:latin typeface="Times"/>
                <a:cs typeface="Times"/>
              </a:rPr>
              <a:t>: Risk and Safety Assessment and </a:t>
            </a:r>
            <a:r>
              <a:rPr lang="en-US" sz="2600" dirty="0" smtClean="0">
                <a:solidFill>
                  <a:schemeClr val="tx2">
                    <a:lumMod val="75000"/>
                  </a:schemeClr>
                </a:solidFill>
                <a:latin typeface="Times"/>
                <a:cs typeface="Times"/>
              </a:rPr>
              <a:t>Management</a:t>
            </a:r>
            <a:endParaRPr lang="en-US" sz="2600" dirty="0">
              <a:solidFill>
                <a:schemeClr val="tx2">
                  <a:lumMod val="75000"/>
                </a:schemeClr>
              </a:solidFill>
              <a:latin typeface="Times"/>
              <a:cs typeface="Times"/>
            </a:endParaRPr>
          </a:p>
        </p:txBody>
      </p:sp>
    </p:spTree>
    <p:extLst>
      <p:ext uri="{BB962C8B-B14F-4D97-AF65-F5344CB8AC3E}">
        <p14:creationId xmlns:p14="http://schemas.microsoft.com/office/powerpoint/2010/main" val="2195340564"/>
      </p:ext>
    </p:extLst>
  </p:cSld>
  <p:clrMapOvr>
    <a:masterClrMapping/>
  </p:clrMapOvr>
  <p:transition advTm="372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CFSR3 Outcomes: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Permanency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sz="3000" dirty="0" smtClean="0">
                <a:solidFill>
                  <a:schemeClr val="tx2">
                    <a:lumMod val="75000"/>
                  </a:schemeClr>
                </a:solidFill>
                <a:latin typeface="Times"/>
                <a:cs typeface="Times"/>
              </a:rPr>
              <a:t>Children have permanency and stability in their living arrangements.</a:t>
            </a:r>
          </a:p>
          <a:p>
            <a:pPr marL="282575" indent="-457200">
              <a:lnSpc>
                <a:spcPct val="110000"/>
              </a:lnSpc>
              <a:buFont typeface="Arial"/>
              <a:buChar char="•"/>
            </a:pPr>
            <a:endParaRPr lang="en-US" sz="3000" dirty="0" smtClean="0">
              <a:solidFill>
                <a:schemeClr val="tx2">
                  <a:lumMod val="75000"/>
                </a:schemeClr>
              </a:solidFill>
              <a:latin typeface="Times"/>
              <a:cs typeface="Times"/>
            </a:endParaRPr>
          </a:p>
          <a:p>
            <a:pPr marL="282575" indent="-457200">
              <a:lnSpc>
                <a:spcPct val="110000"/>
              </a:lnSpc>
              <a:buFont typeface="Arial"/>
              <a:buChar char="•"/>
            </a:pPr>
            <a:r>
              <a:rPr lang="en-US" sz="3000" dirty="0" smtClean="0">
                <a:solidFill>
                  <a:schemeClr val="tx2">
                    <a:lumMod val="75000"/>
                  </a:schemeClr>
                </a:solidFill>
                <a:latin typeface="Times"/>
                <a:cs typeface="Times"/>
              </a:rPr>
              <a:t>The continuity of family relationships and connections is preserved for children.</a:t>
            </a:r>
          </a:p>
        </p:txBody>
      </p:sp>
    </p:spTree>
    <p:extLst>
      <p:ext uri="{BB962C8B-B14F-4D97-AF65-F5344CB8AC3E}">
        <p14:creationId xmlns:p14="http://schemas.microsoft.com/office/powerpoint/2010/main" val="3378494369"/>
      </p:ext>
    </p:extLst>
  </p:cSld>
  <p:clrMapOvr>
    <a:masterClrMapping/>
  </p:clrMapOvr>
  <p:transition advTm="372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rgbClr val="BEAA64"/>
                </a:solidFill>
                <a:latin typeface="Times New Roman"/>
                <a:cs typeface="Times New Roman"/>
              </a:rPr>
              <a:t>Data </a:t>
            </a:r>
            <a:r>
              <a:rPr lang="en-US" sz="3600" dirty="0" smtClean="0">
                <a:solidFill>
                  <a:srgbClr val="BEAA64"/>
                </a:solidFill>
                <a:latin typeface="Times New Roman"/>
                <a:cs typeface="Times New Roman"/>
              </a:rPr>
              <a:t>Indicators: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Permanency</a:t>
            </a:r>
            <a:endParaRPr lang="en-US" sz="3600" b="0" dirty="0">
              <a:solidFill>
                <a:srgbClr val="BEAA64"/>
              </a:solidFill>
              <a:latin typeface="Times New Roman"/>
              <a:cs typeface="Times New Roman"/>
            </a:endParaRPr>
          </a:p>
        </p:txBody>
      </p:sp>
      <p:sp>
        <p:nvSpPr>
          <p:cNvPr id="3" name="Content Placeholder 2"/>
          <p:cNvSpPr>
            <a:spLocks noGrp="1"/>
          </p:cNvSpPr>
          <p:nvPr>
            <p:ph idx="1"/>
          </p:nvPr>
        </p:nvSpPr>
        <p:spPr>
          <a:xfrm>
            <a:off x="457200" y="1752600"/>
            <a:ext cx="8229600" cy="4953000"/>
          </a:xfrm>
        </p:spPr>
        <p:txBody>
          <a:bodyPr>
            <a:noAutofit/>
          </a:bodyPr>
          <a:lstStyle/>
          <a:p>
            <a:pPr marL="457200" lvl="1" indent="0">
              <a:lnSpc>
                <a:spcPct val="120000"/>
              </a:lnSpc>
              <a:buNone/>
            </a:pPr>
            <a:r>
              <a:rPr lang="en-US" sz="2600" b="1" dirty="0" smtClean="0">
                <a:solidFill>
                  <a:schemeClr val="tx2">
                    <a:lumMod val="75000"/>
                  </a:schemeClr>
                </a:solidFill>
                <a:latin typeface="Times New Roman"/>
                <a:cs typeface="Times New Roman"/>
              </a:rPr>
              <a:t>P1: </a:t>
            </a:r>
            <a:r>
              <a:rPr lang="en-US" sz="2600" b="1" dirty="0">
                <a:solidFill>
                  <a:schemeClr val="tx2">
                    <a:lumMod val="75000"/>
                  </a:schemeClr>
                </a:solidFill>
                <a:latin typeface="Times New Roman"/>
                <a:cs typeface="Times New Roman"/>
              </a:rPr>
              <a:t>Permanency in 12 months for children entering foster </a:t>
            </a:r>
            <a:r>
              <a:rPr lang="en-US" sz="2600" b="1" dirty="0" smtClean="0">
                <a:solidFill>
                  <a:schemeClr val="tx2">
                    <a:lumMod val="75000"/>
                  </a:schemeClr>
                </a:solidFill>
                <a:latin typeface="Times New Roman"/>
                <a:cs typeface="Times New Roman"/>
              </a:rPr>
              <a:t>care</a:t>
            </a:r>
          </a:p>
          <a:p>
            <a:pPr marL="457200" lvl="1" indent="0">
              <a:lnSpc>
                <a:spcPct val="120000"/>
              </a:lnSpc>
              <a:buNone/>
            </a:pPr>
            <a:r>
              <a:rPr lang="en-US" sz="2600" dirty="0" smtClean="0">
                <a:solidFill>
                  <a:schemeClr val="tx2">
                    <a:lumMod val="75000"/>
                  </a:schemeClr>
                </a:solidFill>
                <a:latin typeface="Times New Roman"/>
                <a:cs typeface="Times New Roman"/>
              </a:rPr>
              <a:t>“Of all children who entered care in the 12-month period, what percent discharged to permanency within 12 months?”</a:t>
            </a:r>
          </a:p>
          <a:p>
            <a:pPr marL="457200" lvl="1" indent="0">
              <a:lnSpc>
                <a:spcPct val="120000"/>
              </a:lnSpc>
              <a:buNone/>
            </a:pPr>
            <a:endParaRPr lang="en-US" sz="2200" dirty="0">
              <a:solidFill>
                <a:schemeClr val="tx2">
                  <a:lumMod val="75000"/>
                </a:schemeClr>
              </a:solidFill>
              <a:latin typeface="Times New Roman"/>
              <a:cs typeface="Times New Roman"/>
            </a:endParaRPr>
          </a:p>
          <a:p>
            <a:pPr marL="457200" lvl="1" indent="0">
              <a:lnSpc>
                <a:spcPct val="120000"/>
              </a:lnSpc>
              <a:buNone/>
            </a:pPr>
            <a:r>
              <a:rPr lang="en-US" u="sng" dirty="0" smtClean="0">
                <a:solidFill>
                  <a:schemeClr val="tx2">
                    <a:lumMod val="75000"/>
                  </a:schemeClr>
                </a:solidFill>
                <a:latin typeface="Times New Roman"/>
                <a:cs typeface="Times New Roman"/>
              </a:rPr>
              <a:t>Trial Home Visit (THV) Adjustment</a:t>
            </a:r>
            <a:r>
              <a:rPr lang="en-US" dirty="0" smtClean="0">
                <a:solidFill>
                  <a:schemeClr val="tx2">
                    <a:lumMod val="75000"/>
                  </a:schemeClr>
                </a:solidFill>
                <a:latin typeface="Times New Roman"/>
                <a:cs typeface="Times New Roman"/>
              </a:rPr>
              <a:t>: Children </a:t>
            </a:r>
            <a:r>
              <a:rPr lang="en-US" dirty="0">
                <a:solidFill>
                  <a:schemeClr val="tx2">
                    <a:lumMod val="75000"/>
                  </a:schemeClr>
                </a:solidFill>
                <a:latin typeface="Times New Roman"/>
                <a:cs typeface="Times New Roman"/>
              </a:rPr>
              <a:t>who have a discharge to reunification that was preceded by a trial home visit will have their length of stay adjusted to be at the time of the entry to the THV plus 30 days…and THV +30 will be considered the date they exited to permanency, even if the actual episode ends later.</a:t>
            </a:r>
          </a:p>
          <a:p>
            <a:pPr marL="457200" lvl="1" indent="0">
              <a:lnSpc>
                <a:spcPct val="120000"/>
              </a:lnSpc>
              <a:buNone/>
            </a:pPr>
            <a:endParaRPr lang="en-US" sz="22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36507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lgn="ctr"/>
            <a:r>
              <a:rPr lang="en-US" sz="3600" dirty="0" smtClean="0">
                <a:solidFill>
                  <a:schemeClr val="bg2">
                    <a:lumMod val="50000"/>
                  </a:schemeClr>
                </a:solidFill>
                <a:latin typeface="Times New Roman"/>
                <a:cs typeface="Times New Roman"/>
              </a:rPr>
              <a:t>P1</a:t>
            </a:r>
            <a:r>
              <a:rPr lang="en-US" sz="3600" dirty="0">
                <a:solidFill>
                  <a:schemeClr val="bg2">
                    <a:lumMod val="50000"/>
                  </a:schemeClr>
                </a:solidFill>
                <a:latin typeface="Times New Roman"/>
                <a:cs typeface="Times New Roman"/>
              </a:rPr>
              <a:t>: Permanency in 12 months for children entering foster </a:t>
            </a:r>
            <a:r>
              <a:rPr lang="en-US" sz="3600" dirty="0" smtClean="0">
                <a:solidFill>
                  <a:schemeClr val="bg2">
                    <a:lumMod val="50000"/>
                  </a:schemeClr>
                </a:solidFill>
                <a:latin typeface="Times New Roman"/>
                <a:cs typeface="Times New Roman"/>
              </a:rPr>
              <a:t>care</a:t>
            </a:r>
            <a:endParaRPr lang="en-US" sz="3600" dirty="0">
              <a:solidFill>
                <a:schemeClr val="bg2">
                  <a:lumMod val="50000"/>
                </a:schemeClr>
              </a:solidFill>
              <a:latin typeface="Times New Roman"/>
              <a:cs typeface="Times New Roman"/>
            </a:endParaRP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tx2">
                    <a:lumMod val="75000"/>
                  </a:schemeClr>
                </a:solidFill>
                <a:latin typeface="Times New Roman"/>
                <a:cs typeface="Times New Roman"/>
              </a:rPr>
              <a:t>04/1/14</a:t>
            </a:r>
            <a:endParaRPr lang="en-US" dirty="0">
              <a:solidFill>
                <a:schemeClr val="tx2">
                  <a:lumMod val="75000"/>
                </a:schemeClr>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/1/15</a:t>
            </a:r>
            <a:endParaRPr lang="en-US" dirty="0">
              <a:solidFill>
                <a:schemeClr val="tx2">
                  <a:lumMod val="75000"/>
                </a:schemeClr>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accent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/1/16</a:t>
            </a:r>
            <a:endParaRPr lang="en-US" dirty="0">
              <a:solidFill>
                <a:schemeClr val="tx2">
                  <a:lumMod val="75000"/>
                </a:schemeClr>
              </a:solidFill>
              <a:latin typeface="Times New Roman"/>
              <a:cs typeface="Times New Roman"/>
            </a:endParaRPr>
          </a:p>
        </p:txBody>
      </p:sp>
      <p:sp>
        <p:nvSpPr>
          <p:cNvPr id="90" name="TextBox 89"/>
          <p:cNvSpPr txBox="1"/>
          <p:nvPr/>
        </p:nvSpPr>
        <p:spPr>
          <a:xfrm>
            <a:off x="5730240" y="1969532"/>
            <a:ext cx="2651760" cy="3477875"/>
          </a:xfrm>
          <a:prstGeom prst="rect">
            <a:avLst/>
          </a:prstGeom>
          <a:noFill/>
        </p:spPr>
        <p:txBody>
          <a:bodyPr wrap="square" rtlCol="0">
            <a:spAutoFit/>
          </a:bodyPr>
          <a:lstStyle/>
          <a:p>
            <a:r>
              <a:rPr lang="en-US" sz="2000" dirty="0" smtClean="0">
                <a:solidFill>
                  <a:schemeClr val="tx2">
                    <a:lumMod val="75000"/>
                  </a:schemeClr>
                </a:solidFill>
                <a:latin typeface="Times New Roman"/>
                <a:cs typeface="Times New Roman"/>
              </a:rPr>
              <a:t>Children entering care during the year: </a:t>
            </a:r>
            <a:r>
              <a:rPr lang="en-US" sz="2000" b="1" dirty="0">
                <a:solidFill>
                  <a:schemeClr val="tx2">
                    <a:lumMod val="75000"/>
                  </a:schemeClr>
                </a:solidFill>
                <a:latin typeface="Times New Roman"/>
                <a:cs typeface="Times New Roman"/>
              </a:rPr>
              <a:t>6</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achieving permanency within 12 months: </a:t>
            </a:r>
            <a:r>
              <a:rPr lang="en-US" sz="2000" b="1" dirty="0" smtClean="0">
                <a:solidFill>
                  <a:schemeClr val="tx2">
                    <a:lumMod val="75000"/>
                  </a:schemeClr>
                </a:solidFill>
                <a:latin typeface="Times New Roman"/>
                <a:cs typeface="Times New Roman"/>
              </a:rPr>
              <a:t>4</a:t>
            </a: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Performance (P1): </a:t>
            </a:r>
            <a:r>
              <a:rPr lang="en-US" sz="2000" b="1" dirty="0" smtClean="0">
                <a:solidFill>
                  <a:schemeClr val="tx2">
                    <a:lumMod val="75000"/>
                  </a:schemeClr>
                </a:solidFill>
                <a:latin typeface="Times New Roman"/>
                <a:cs typeface="Times New Roman"/>
              </a:rPr>
              <a:t>67%</a:t>
            </a:r>
            <a:endParaRPr lang="en-US" sz="2000" dirty="0" smtClean="0">
              <a:solidFill>
                <a:schemeClr val="tx2">
                  <a:lumMod val="75000"/>
                </a:schemeClr>
              </a:solidFill>
              <a:latin typeface="Times New Roman"/>
              <a:cs typeface="Times New Roman"/>
            </a:endParaRPr>
          </a:p>
          <a:p>
            <a:endParaRPr lang="en-US" sz="2000" b="1"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National Standard: </a:t>
            </a:r>
            <a:r>
              <a:rPr lang="en-US" sz="2000" b="1" dirty="0" smtClean="0">
                <a:solidFill>
                  <a:schemeClr val="tx2">
                    <a:lumMod val="75000"/>
                  </a:schemeClr>
                </a:solidFill>
                <a:latin typeface="Times New Roman"/>
                <a:cs typeface="Times New Roman"/>
              </a:rPr>
              <a:t>&gt;=40.5%</a:t>
            </a:r>
          </a:p>
        </p:txBody>
      </p:sp>
    </p:spTree>
    <p:extLst>
      <p:ext uri="{BB962C8B-B14F-4D97-AF65-F5344CB8AC3E}">
        <p14:creationId xmlns:p14="http://schemas.microsoft.com/office/powerpoint/2010/main" val="28075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59"/>
                                        </p:tgtEl>
                                        <p:attrNameLst>
                                          <p:attrName>style.color</p:attrName>
                                        </p:attrNameLst>
                                      </p:cBhvr>
                                      <p:by>
                                        <p:hsl h="0" s="-12549" l="-25098"/>
                                      </p:by>
                                    </p:animClr>
                                    <p:animClr clrSpc="hsl" dir="cw">
                                      <p:cBhvr>
                                        <p:cTn id="25" dur="500" fill="hold"/>
                                        <p:tgtEl>
                                          <p:spTgt spid="59"/>
                                        </p:tgtEl>
                                        <p:attrNameLst>
                                          <p:attrName>fillcolor</p:attrName>
                                        </p:attrNameLst>
                                      </p:cBhvr>
                                      <p:by>
                                        <p:hsl h="0" s="-12549" l="-25098"/>
                                      </p:by>
                                    </p:animClr>
                                    <p:animClr clrSpc="hsl" dir="cw">
                                      <p:cBhvr>
                                        <p:cTn id="26" dur="500" fill="hold"/>
                                        <p:tgtEl>
                                          <p:spTgt spid="59"/>
                                        </p:tgtEl>
                                        <p:attrNameLst>
                                          <p:attrName>stroke.color</p:attrName>
                                        </p:attrNameLst>
                                      </p:cBhvr>
                                      <p:by>
                                        <p:hsl h="0" s="-12549" l="-25098"/>
                                      </p:by>
                                    </p:animClr>
                                    <p:set>
                                      <p:cBhvr>
                                        <p:cTn id="27" dur="500" fill="hold"/>
                                        <p:tgtEl>
                                          <p:spTgt spid="59"/>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2"/>
                                        </p:tgtEl>
                                        <p:attrNameLst>
                                          <p:attrName>style.color</p:attrName>
                                        </p:attrNameLst>
                                      </p:cBhvr>
                                      <p:by>
                                        <p:hsl h="0" s="-12549" l="-25098"/>
                                      </p:by>
                                    </p:animClr>
                                    <p:animClr clrSpc="hsl" dir="cw">
                                      <p:cBhvr>
                                        <p:cTn id="30" dur="500" fill="hold"/>
                                        <p:tgtEl>
                                          <p:spTgt spid="62"/>
                                        </p:tgtEl>
                                        <p:attrNameLst>
                                          <p:attrName>fillcolor</p:attrName>
                                        </p:attrNameLst>
                                      </p:cBhvr>
                                      <p:by>
                                        <p:hsl h="0" s="-12549" l="-25098"/>
                                      </p:by>
                                    </p:animClr>
                                    <p:animClr clrSpc="hsl" dir="cw">
                                      <p:cBhvr>
                                        <p:cTn id="31" dur="500" fill="hold"/>
                                        <p:tgtEl>
                                          <p:spTgt spid="62"/>
                                        </p:tgtEl>
                                        <p:attrNameLst>
                                          <p:attrName>stroke.color</p:attrName>
                                        </p:attrNameLst>
                                      </p:cBhvr>
                                      <p:by>
                                        <p:hsl h="0" s="-12549" l="-25098"/>
                                      </p:by>
                                    </p:animClr>
                                    <p:set>
                                      <p:cBhvr>
                                        <p:cTn id="32" dur="500" fill="hold"/>
                                        <p:tgtEl>
                                          <p:spTgt spid="62"/>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3"/>
                                        </p:tgtEl>
                                        <p:attrNameLst>
                                          <p:attrName>style.color</p:attrName>
                                        </p:attrNameLst>
                                      </p:cBhvr>
                                      <p:by>
                                        <p:hsl h="0" s="-12549" l="-25098"/>
                                      </p:by>
                                    </p:animClr>
                                    <p:animClr clrSpc="hsl" dir="cw">
                                      <p:cBhvr>
                                        <p:cTn id="35" dur="500" fill="hold"/>
                                        <p:tgtEl>
                                          <p:spTgt spid="63"/>
                                        </p:tgtEl>
                                        <p:attrNameLst>
                                          <p:attrName>fillcolor</p:attrName>
                                        </p:attrNameLst>
                                      </p:cBhvr>
                                      <p:by>
                                        <p:hsl h="0" s="-12549" l="-25098"/>
                                      </p:by>
                                    </p:animClr>
                                    <p:animClr clrSpc="hsl" dir="cw">
                                      <p:cBhvr>
                                        <p:cTn id="36" dur="500" fill="hold"/>
                                        <p:tgtEl>
                                          <p:spTgt spid="63"/>
                                        </p:tgtEl>
                                        <p:attrNameLst>
                                          <p:attrName>stroke.color</p:attrName>
                                        </p:attrNameLst>
                                      </p:cBhvr>
                                      <p:by>
                                        <p:hsl h="0" s="-12549" l="-25098"/>
                                      </p:by>
                                    </p:animClr>
                                    <p:set>
                                      <p:cBhvr>
                                        <p:cTn id="37" dur="500" fill="hold"/>
                                        <p:tgtEl>
                                          <p:spTgt spid="63"/>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66"/>
                                        </p:tgtEl>
                                        <p:attrNameLst>
                                          <p:attrName>style.color</p:attrName>
                                        </p:attrNameLst>
                                      </p:cBhvr>
                                      <p:by>
                                        <p:hsl h="0" s="-12549" l="-25098"/>
                                      </p:by>
                                    </p:animClr>
                                    <p:animClr clrSpc="hsl" dir="cw">
                                      <p:cBhvr>
                                        <p:cTn id="40" dur="500" fill="hold"/>
                                        <p:tgtEl>
                                          <p:spTgt spid="66"/>
                                        </p:tgtEl>
                                        <p:attrNameLst>
                                          <p:attrName>fillcolor</p:attrName>
                                        </p:attrNameLst>
                                      </p:cBhvr>
                                      <p:by>
                                        <p:hsl h="0" s="-12549" l="-25098"/>
                                      </p:by>
                                    </p:animClr>
                                    <p:animClr clrSpc="hsl" dir="cw">
                                      <p:cBhvr>
                                        <p:cTn id="41" dur="500" fill="hold"/>
                                        <p:tgtEl>
                                          <p:spTgt spid="66"/>
                                        </p:tgtEl>
                                        <p:attrNameLst>
                                          <p:attrName>stroke.color</p:attrName>
                                        </p:attrNameLst>
                                      </p:cBhvr>
                                      <p:by>
                                        <p:hsl h="0" s="-12549" l="-25098"/>
                                      </p:by>
                                    </p:animClr>
                                    <p:set>
                                      <p:cBhvr>
                                        <p:cTn id="42"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rgbClr val="BEAA64"/>
                </a:solidFill>
                <a:latin typeface="Times New Roman"/>
                <a:cs typeface="Times New Roman"/>
              </a:rPr>
              <a:t>Data </a:t>
            </a:r>
            <a:r>
              <a:rPr lang="en-US" sz="3600" dirty="0" smtClean="0">
                <a:solidFill>
                  <a:srgbClr val="BEAA64"/>
                </a:solidFill>
                <a:latin typeface="Times New Roman"/>
                <a:cs typeface="Times New Roman"/>
              </a:rPr>
              <a:t>Indicators: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Permanency (</a:t>
            </a:r>
            <a:r>
              <a:rPr lang="en-US" sz="3600" dirty="0" err="1" smtClean="0">
                <a:solidFill>
                  <a:srgbClr val="BEAA64"/>
                </a:solidFill>
                <a:latin typeface="Times New Roman"/>
                <a:cs typeface="Times New Roman"/>
              </a:rPr>
              <a:t>con’t</a:t>
            </a:r>
            <a:r>
              <a:rPr lang="en-US" sz="3600" dirty="0" smtClean="0">
                <a:solidFill>
                  <a:srgbClr val="BEAA64"/>
                </a:solidFill>
                <a:latin typeface="Times New Roman"/>
                <a:cs typeface="Times New Roman"/>
              </a:rPr>
              <a:t>)</a:t>
            </a:r>
            <a:endParaRPr lang="en-US" sz="3600" b="0" dirty="0">
              <a:solidFill>
                <a:srgbClr val="BEAA64"/>
              </a:solidFill>
              <a:latin typeface="Times New Roman"/>
              <a:cs typeface="Times New Roman"/>
            </a:endParaRPr>
          </a:p>
        </p:txBody>
      </p:sp>
      <p:sp>
        <p:nvSpPr>
          <p:cNvPr id="3" name="Content Placeholder 2"/>
          <p:cNvSpPr>
            <a:spLocks noGrp="1"/>
          </p:cNvSpPr>
          <p:nvPr>
            <p:ph idx="1"/>
          </p:nvPr>
        </p:nvSpPr>
        <p:spPr>
          <a:xfrm>
            <a:off x="457200" y="1676400"/>
            <a:ext cx="8229600" cy="5029200"/>
          </a:xfrm>
        </p:spPr>
        <p:txBody>
          <a:bodyPr>
            <a:noAutofit/>
          </a:bodyPr>
          <a:lstStyle/>
          <a:p>
            <a:pPr marL="457200" lvl="1" indent="0">
              <a:lnSpc>
                <a:spcPct val="120000"/>
              </a:lnSpc>
              <a:buNone/>
            </a:pPr>
            <a:r>
              <a:rPr lang="en-US" sz="2600" u="sng" dirty="0" smtClean="0">
                <a:solidFill>
                  <a:schemeClr val="tx2">
                    <a:lumMod val="75000"/>
                  </a:schemeClr>
                </a:solidFill>
                <a:latin typeface="Times New Roman"/>
                <a:cs typeface="Times New Roman"/>
              </a:rPr>
              <a:t>P2/P3: </a:t>
            </a:r>
            <a:r>
              <a:rPr lang="en-US" sz="2600" u="sng" dirty="0">
                <a:solidFill>
                  <a:schemeClr val="tx2">
                    <a:lumMod val="75000"/>
                  </a:schemeClr>
                </a:solidFill>
                <a:latin typeface="Times New Roman"/>
                <a:cs typeface="Times New Roman"/>
              </a:rPr>
              <a:t>Permanency in 12 months for children in foster care for 12-23 </a:t>
            </a:r>
            <a:r>
              <a:rPr lang="en-US" sz="2600" u="sng" dirty="0" smtClean="0">
                <a:solidFill>
                  <a:schemeClr val="tx2">
                    <a:lumMod val="75000"/>
                  </a:schemeClr>
                </a:solidFill>
                <a:latin typeface="Times New Roman"/>
                <a:cs typeface="Times New Roman"/>
              </a:rPr>
              <a:t>months (P2) or for 24 months or more (P3)</a:t>
            </a:r>
          </a:p>
          <a:p>
            <a:pPr marL="457200" lvl="1" indent="0">
              <a:lnSpc>
                <a:spcPct val="120000"/>
              </a:lnSpc>
              <a:buNone/>
            </a:pPr>
            <a:endParaRPr lang="en-US" sz="2600" dirty="0">
              <a:solidFill>
                <a:schemeClr val="tx2">
                  <a:lumMod val="75000"/>
                </a:schemeClr>
              </a:solidFill>
              <a:latin typeface="Times New Roman"/>
              <a:cs typeface="Times New Roman"/>
            </a:endParaRPr>
          </a:p>
          <a:p>
            <a:pPr marL="457200" lvl="1" indent="0">
              <a:lnSpc>
                <a:spcPct val="120000"/>
              </a:lnSpc>
              <a:buNone/>
            </a:pPr>
            <a:r>
              <a:rPr lang="en-US" sz="2600" dirty="0">
                <a:solidFill>
                  <a:schemeClr val="tx2">
                    <a:lumMod val="75000"/>
                  </a:schemeClr>
                </a:solidFill>
                <a:latin typeface="Times New Roman"/>
                <a:cs typeface="Times New Roman"/>
              </a:rPr>
              <a:t>“Of all children in care on the first day of the 12-month period who had been in care between 12 and 23 </a:t>
            </a:r>
            <a:r>
              <a:rPr lang="en-US" sz="2600" dirty="0" smtClean="0">
                <a:solidFill>
                  <a:schemeClr val="tx2">
                    <a:lumMod val="75000"/>
                  </a:schemeClr>
                </a:solidFill>
                <a:latin typeface="Times New Roman"/>
                <a:cs typeface="Times New Roman"/>
              </a:rPr>
              <a:t>months (P2) or for 24 months or more (P3), </a:t>
            </a:r>
            <a:r>
              <a:rPr lang="en-US" sz="2600" dirty="0">
                <a:solidFill>
                  <a:schemeClr val="tx2">
                    <a:lumMod val="75000"/>
                  </a:schemeClr>
                </a:solidFill>
                <a:latin typeface="Times New Roman"/>
                <a:cs typeface="Times New Roman"/>
              </a:rPr>
              <a:t>what percent discharged to permanency within 12 months?</a:t>
            </a:r>
            <a:r>
              <a:rPr lang="en-US" sz="2600" dirty="0" smtClean="0">
                <a:solidFill>
                  <a:schemeClr val="tx2">
                    <a:lumMod val="75000"/>
                  </a:schemeClr>
                </a:solidFill>
                <a:latin typeface="Times New Roman"/>
                <a:cs typeface="Times New Roman"/>
              </a:rPr>
              <a:t>”</a:t>
            </a:r>
          </a:p>
        </p:txBody>
      </p:sp>
    </p:spTree>
    <p:extLst>
      <p:ext uri="{BB962C8B-B14F-4D97-AF65-F5344CB8AC3E}">
        <p14:creationId xmlns:p14="http://schemas.microsoft.com/office/powerpoint/2010/main" val="243495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5847"/>
            <a:ext cx="8533660" cy="1054394"/>
          </a:xfrm>
        </p:spPr>
        <p:txBody>
          <a:bodyPr>
            <a:noAutofit/>
          </a:bodyPr>
          <a:lstStyle/>
          <a:p>
            <a:pPr marL="457200" lvl="1" indent="0" algn="ctr"/>
            <a:r>
              <a:rPr lang="en-US" sz="3600" dirty="0">
                <a:solidFill>
                  <a:schemeClr val="bg2">
                    <a:lumMod val="50000"/>
                  </a:schemeClr>
                </a:solidFill>
                <a:latin typeface="Times New Roman"/>
                <a:cs typeface="Times New Roman"/>
              </a:rPr>
              <a:t>P2: Permanency in 12 months for children in care for 12-23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14</a:t>
            </a:r>
            <a:endParaRPr lang="en-US" dirty="0">
              <a:solidFill>
                <a:schemeClr val="tx2">
                  <a:lumMod val="75000"/>
                </a:schemeClr>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15</a:t>
            </a:r>
            <a:endParaRPr lang="en-US" dirty="0">
              <a:solidFill>
                <a:schemeClr val="tx2">
                  <a:lumMod val="75000"/>
                </a:schemeClr>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152400" y="2819400"/>
            <a:ext cx="3124200" cy="0"/>
          </a:xfrm>
          <a:prstGeom prst="line">
            <a:avLst/>
          </a:prstGeom>
          <a:ln w="57150">
            <a:solidFill>
              <a:schemeClr val="accent1"/>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accent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13</a:t>
            </a:r>
            <a:endParaRPr lang="en-US" dirty="0">
              <a:solidFill>
                <a:schemeClr val="tx2">
                  <a:lumMod val="75000"/>
                </a:schemeClr>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12</a:t>
            </a:r>
            <a:endParaRPr lang="en-US" dirty="0">
              <a:solidFill>
                <a:schemeClr val="tx2">
                  <a:lumMod val="75000"/>
                </a:schemeClr>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029200" y="2438400"/>
            <a:ext cx="3962400" cy="3170099"/>
          </a:xfrm>
          <a:prstGeom prst="rect">
            <a:avLst/>
          </a:prstGeom>
          <a:noFill/>
        </p:spPr>
        <p:txBody>
          <a:bodyPr wrap="square" rtlCol="0">
            <a:spAutoFit/>
          </a:bodyPr>
          <a:lstStyle/>
          <a:p>
            <a:r>
              <a:rPr lang="en-US" sz="2000" dirty="0" smtClean="0">
                <a:solidFill>
                  <a:schemeClr val="tx2">
                    <a:lumMod val="75000"/>
                  </a:schemeClr>
                </a:solidFill>
                <a:latin typeface="Times New Roman"/>
                <a:cs typeface="Times New Roman"/>
              </a:rPr>
              <a:t>Children in care on the first day of the censor year who had been in care for 12-23 months: </a:t>
            </a:r>
            <a:r>
              <a:rPr lang="en-US" sz="2000" b="1" dirty="0">
                <a:solidFill>
                  <a:schemeClr val="tx2">
                    <a:lumMod val="75000"/>
                  </a:schemeClr>
                </a:solidFill>
                <a:latin typeface="Times New Roman"/>
                <a:cs typeface="Times New Roman"/>
              </a:rPr>
              <a:t>6</a:t>
            </a:r>
            <a:endParaRPr lang="en-US" sz="2000" b="1" dirty="0" smtClean="0">
              <a:solidFill>
                <a:schemeClr val="tx2">
                  <a:lumMod val="75000"/>
                </a:schemeClr>
              </a:solidFill>
              <a:latin typeface="Times New Roman"/>
              <a:cs typeface="Times New Roman"/>
            </a:endParaRPr>
          </a:p>
          <a:p>
            <a:endParaRPr lang="en-US" sz="2000"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achieving permanency within 12 months of censor date: </a:t>
            </a:r>
            <a:r>
              <a:rPr lang="en-US" sz="2000" b="1" dirty="0">
                <a:solidFill>
                  <a:schemeClr val="tx2">
                    <a:lumMod val="75000"/>
                  </a:schemeClr>
                </a:solidFill>
                <a:latin typeface="Times New Roman"/>
                <a:cs typeface="Times New Roman"/>
              </a:rPr>
              <a:t>4</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Performance (P2): </a:t>
            </a:r>
            <a:r>
              <a:rPr lang="en-US" sz="2000" b="1" dirty="0" smtClean="0">
                <a:solidFill>
                  <a:schemeClr val="tx2">
                    <a:lumMod val="75000"/>
                  </a:schemeClr>
                </a:solidFill>
                <a:latin typeface="Times New Roman"/>
                <a:cs typeface="Times New Roman"/>
              </a:rPr>
              <a:t>67%</a:t>
            </a:r>
          </a:p>
          <a:p>
            <a:endParaRPr lang="en-US" sz="2000" b="1" dirty="0" smtClean="0">
              <a:solidFill>
                <a:schemeClr val="tx2">
                  <a:lumMod val="75000"/>
                </a:schemeClr>
              </a:solidFill>
              <a:latin typeface="Times New Roman"/>
              <a:cs typeface="Times New Roman"/>
            </a:endParaRPr>
          </a:p>
          <a:p>
            <a:r>
              <a:rPr lang="en-US" sz="2000" b="1" dirty="0" smtClean="0">
                <a:solidFill>
                  <a:schemeClr val="tx2">
                    <a:lumMod val="75000"/>
                  </a:schemeClr>
                </a:solidFill>
                <a:latin typeface="Times New Roman"/>
                <a:cs typeface="Times New Roman"/>
              </a:rPr>
              <a:t>National Standard: &gt;=43.6%</a:t>
            </a:r>
            <a:endParaRPr lang="en-US" sz="20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36178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35">
                                            <p:txEl>
                                              <p:pRg st="2" end="2"/>
                                            </p:txEl>
                                          </p:spTgt>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nodeType="clickEffect">
                                  <p:stCondLst>
                                    <p:cond delay="0"/>
                                  </p:stCondLst>
                                  <p:childTnLst>
                                    <p:animClr clrSpc="hsl" dir="cw">
                                      <p:cBhvr override="childStyle">
                                        <p:cTn id="40" dur="500" fill="hold"/>
                                        <p:tgtEl>
                                          <p:spTgt spid="62"/>
                                        </p:tgtEl>
                                        <p:attrNameLst>
                                          <p:attrName>style.color</p:attrName>
                                        </p:attrNameLst>
                                      </p:cBhvr>
                                      <p:by>
                                        <p:hsl h="0" s="-12549" l="-25098"/>
                                      </p:by>
                                    </p:animClr>
                                    <p:animClr clrSpc="hsl" dir="cw">
                                      <p:cBhvr>
                                        <p:cTn id="41" dur="500" fill="hold"/>
                                        <p:tgtEl>
                                          <p:spTgt spid="62"/>
                                        </p:tgtEl>
                                        <p:attrNameLst>
                                          <p:attrName>fillcolor</p:attrName>
                                        </p:attrNameLst>
                                      </p:cBhvr>
                                      <p:by>
                                        <p:hsl h="0" s="-12549" l="-25098"/>
                                      </p:by>
                                    </p:animClr>
                                    <p:animClr clrSpc="hsl" dir="cw">
                                      <p:cBhvr>
                                        <p:cTn id="42" dur="500" fill="hold"/>
                                        <p:tgtEl>
                                          <p:spTgt spid="62"/>
                                        </p:tgtEl>
                                        <p:attrNameLst>
                                          <p:attrName>stroke.color</p:attrName>
                                        </p:attrNameLst>
                                      </p:cBhvr>
                                      <p:by>
                                        <p:hsl h="0" s="-12549" l="-25098"/>
                                      </p:by>
                                    </p:animClr>
                                    <p:set>
                                      <p:cBhvr>
                                        <p:cTn id="43" dur="500" fill="hold"/>
                                        <p:tgtEl>
                                          <p:spTgt spid="62"/>
                                        </p:tgtEl>
                                        <p:attrNameLst>
                                          <p:attrName>fill.type</p:attrName>
                                        </p:attrNameLst>
                                      </p:cBhvr>
                                      <p:to>
                                        <p:strVal val="solid"/>
                                      </p:to>
                                    </p:set>
                                  </p:childTnLst>
                                </p:cTn>
                              </p:par>
                              <p:par>
                                <p:cTn id="44" presetID="24" presetClass="emph" presetSubtype="0" fill="hold" nodeType="withEffect">
                                  <p:stCondLst>
                                    <p:cond delay="0"/>
                                  </p:stCondLst>
                                  <p:childTnLst>
                                    <p:animClr clrSpc="hsl" dir="cw">
                                      <p:cBhvr override="childStyle">
                                        <p:cTn id="45" dur="500" fill="hold"/>
                                        <p:tgtEl>
                                          <p:spTgt spid="60"/>
                                        </p:tgtEl>
                                        <p:attrNameLst>
                                          <p:attrName>style.color</p:attrName>
                                        </p:attrNameLst>
                                      </p:cBhvr>
                                      <p:by>
                                        <p:hsl h="0" s="-12549" l="-25098"/>
                                      </p:by>
                                    </p:animClr>
                                    <p:animClr clrSpc="hsl" dir="cw">
                                      <p:cBhvr>
                                        <p:cTn id="46" dur="500" fill="hold"/>
                                        <p:tgtEl>
                                          <p:spTgt spid="60"/>
                                        </p:tgtEl>
                                        <p:attrNameLst>
                                          <p:attrName>fillcolor</p:attrName>
                                        </p:attrNameLst>
                                      </p:cBhvr>
                                      <p:by>
                                        <p:hsl h="0" s="-12549" l="-25098"/>
                                      </p:by>
                                    </p:animClr>
                                    <p:animClr clrSpc="hsl" dir="cw">
                                      <p:cBhvr>
                                        <p:cTn id="47" dur="500" fill="hold"/>
                                        <p:tgtEl>
                                          <p:spTgt spid="60"/>
                                        </p:tgtEl>
                                        <p:attrNameLst>
                                          <p:attrName>stroke.color</p:attrName>
                                        </p:attrNameLst>
                                      </p:cBhvr>
                                      <p:by>
                                        <p:hsl h="0" s="-12549" l="-25098"/>
                                      </p:by>
                                    </p:animClr>
                                    <p:set>
                                      <p:cBhvr>
                                        <p:cTn id="48" dur="500" fill="hold"/>
                                        <p:tgtEl>
                                          <p:spTgt spid="60"/>
                                        </p:tgtEl>
                                        <p:attrNameLst>
                                          <p:attrName>fill.type</p:attrName>
                                        </p:attrNameLst>
                                      </p:cBhvr>
                                      <p:to>
                                        <p:strVal val="solid"/>
                                      </p:to>
                                    </p:set>
                                  </p:childTnLst>
                                </p:cTn>
                              </p:par>
                              <p:par>
                                <p:cTn id="49" presetID="24" presetClass="emph" presetSubtype="0" fill="hold" nodeType="withEffect">
                                  <p:stCondLst>
                                    <p:cond delay="0"/>
                                  </p:stCondLst>
                                  <p:childTnLst>
                                    <p:animClr clrSpc="hsl" dir="cw">
                                      <p:cBhvr override="childStyle">
                                        <p:cTn id="50" dur="500" fill="hold"/>
                                        <p:tgtEl>
                                          <p:spTgt spid="67"/>
                                        </p:tgtEl>
                                        <p:attrNameLst>
                                          <p:attrName>style.color</p:attrName>
                                        </p:attrNameLst>
                                      </p:cBhvr>
                                      <p:by>
                                        <p:hsl h="0" s="-12549" l="-25098"/>
                                      </p:by>
                                    </p:animClr>
                                    <p:animClr clrSpc="hsl" dir="cw">
                                      <p:cBhvr>
                                        <p:cTn id="51" dur="500" fill="hold"/>
                                        <p:tgtEl>
                                          <p:spTgt spid="67"/>
                                        </p:tgtEl>
                                        <p:attrNameLst>
                                          <p:attrName>fillcolor</p:attrName>
                                        </p:attrNameLst>
                                      </p:cBhvr>
                                      <p:by>
                                        <p:hsl h="0" s="-12549" l="-25098"/>
                                      </p:by>
                                    </p:animClr>
                                    <p:animClr clrSpc="hsl" dir="cw">
                                      <p:cBhvr>
                                        <p:cTn id="52" dur="500" fill="hold"/>
                                        <p:tgtEl>
                                          <p:spTgt spid="67"/>
                                        </p:tgtEl>
                                        <p:attrNameLst>
                                          <p:attrName>stroke.color</p:attrName>
                                        </p:attrNameLst>
                                      </p:cBhvr>
                                      <p:by>
                                        <p:hsl h="0" s="-12549" l="-25098"/>
                                      </p:by>
                                    </p:animClr>
                                    <p:set>
                                      <p:cBhvr>
                                        <p:cTn id="53" dur="500" fill="hold"/>
                                        <p:tgtEl>
                                          <p:spTgt spid="67"/>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64"/>
                                        </p:tgtEl>
                                        <p:attrNameLst>
                                          <p:attrName>style.color</p:attrName>
                                        </p:attrNameLst>
                                      </p:cBhvr>
                                      <p:by>
                                        <p:hsl h="0" s="-12549" l="-25098"/>
                                      </p:by>
                                    </p:animClr>
                                    <p:animClr clrSpc="hsl" dir="cw">
                                      <p:cBhvr>
                                        <p:cTn id="56" dur="500" fill="hold"/>
                                        <p:tgtEl>
                                          <p:spTgt spid="64"/>
                                        </p:tgtEl>
                                        <p:attrNameLst>
                                          <p:attrName>fillcolor</p:attrName>
                                        </p:attrNameLst>
                                      </p:cBhvr>
                                      <p:by>
                                        <p:hsl h="0" s="-12549" l="-25098"/>
                                      </p:by>
                                    </p:animClr>
                                    <p:animClr clrSpc="hsl" dir="cw">
                                      <p:cBhvr>
                                        <p:cTn id="57" dur="500" fill="hold"/>
                                        <p:tgtEl>
                                          <p:spTgt spid="64"/>
                                        </p:tgtEl>
                                        <p:attrNameLst>
                                          <p:attrName>stroke.color</p:attrName>
                                        </p:attrNameLst>
                                      </p:cBhvr>
                                      <p:by>
                                        <p:hsl h="0" s="-12549" l="-25098"/>
                                      </p:by>
                                    </p:animClr>
                                    <p:set>
                                      <p:cBhvr>
                                        <p:cTn id="58" dur="500" fill="hold"/>
                                        <p:tgtEl>
                                          <p:spTgt spid="6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62"/>
                                        </p:tgtEl>
                                      </p:cBhvr>
                                    </p:animEffect>
                                    <p:animScale>
                                      <p:cBhvr>
                                        <p:cTn id="63" dur="250" autoRev="1" fill="hold"/>
                                        <p:tgtEl>
                                          <p:spTgt spid="62"/>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60"/>
                                        </p:tgtEl>
                                      </p:cBhvr>
                                    </p:animEffect>
                                    <p:animScale>
                                      <p:cBhvr>
                                        <p:cTn id="66" dur="250" autoRev="1" fill="hold"/>
                                        <p:tgtEl>
                                          <p:spTgt spid="60"/>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67"/>
                                        </p:tgtEl>
                                      </p:cBhvr>
                                    </p:animEffect>
                                    <p:animScale>
                                      <p:cBhvr>
                                        <p:cTn id="69" dur="250" autoRev="1" fill="hold"/>
                                        <p:tgtEl>
                                          <p:spTgt spid="67"/>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64"/>
                                        </p:tgtEl>
                                      </p:cBhvr>
                                    </p:animEffect>
                                    <p:animScale>
                                      <p:cBhvr>
                                        <p:cTn id="72"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z="4000" dirty="0" smtClean="0">
                <a:solidFill>
                  <a:srgbClr val="BEAA64"/>
                </a:solidFill>
                <a:latin typeface="Times New Roman"/>
                <a:cs typeface="Times New Roman"/>
              </a:rPr>
              <a:t>importance &amp; </a:t>
            </a:r>
            <a:br>
              <a:rPr lang="en-US" sz="4000" dirty="0" smtClean="0">
                <a:solidFill>
                  <a:srgbClr val="BEAA64"/>
                </a:solidFill>
                <a:latin typeface="Times New Roman"/>
                <a:cs typeface="Times New Roman"/>
              </a:rPr>
            </a:br>
            <a:r>
              <a:rPr lang="en-US" sz="4000" dirty="0" smtClean="0">
                <a:solidFill>
                  <a:srgbClr val="BEAA64"/>
                </a:solidFill>
                <a:latin typeface="Times New Roman"/>
                <a:cs typeface="Times New Roman"/>
              </a:rPr>
              <a:t>Uses of Data</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1990498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lgn="ctr"/>
            <a:r>
              <a:rPr lang="en-US" sz="3600" dirty="0">
                <a:solidFill>
                  <a:schemeClr val="bg2">
                    <a:lumMod val="50000"/>
                  </a:schemeClr>
                </a:solidFill>
                <a:latin typeface="Times New Roman"/>
                <a:cs typeface="Times New Roman"/>
              </a:rPr>
              <a:t>P3: Permanency in 12 months for children in care for 24+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14</a:t>
            </a:r>
            <a:endParaRPr lang="en-US" dirty="0">
              <a:solidFill>
                <a:schemeClr val="tx2">
                  <a:lumMod val="75000"/>
                </a:schemeClr>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15</a:t>
            </a:r>
            <a:endParaRPr lang="en-US" dirty="0">
              <a:solidFill>
                <a:schemeClr val="tx2">
                  <a:lumMod val="75000"/>
                </a:schemeClr>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685800" y="4648200"/>
            <a:ext cx="31242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accent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13</a:t>
            </a:r>
            <a:endParaRPr lang="en-US" dirty="0">
              <a:solidFill>
                <a:schemeClr val="tx2">
                  <a:lumMod val="75000"/>
                </a:schemeClr>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4/1/</a:t>
            </a:r>
            <a:r>
              <a:rPr lang="en-US" dirty="0" smtClean="0">
                <a:solidFill>
                  <a:schemeClr val="tx2">
                    <a:lumMod val="75000"/>
                  </a:schemeClr>
                </a:solidFill>
                <a:latin typeface="Times New Roman"/>
                <a:cs typeface="Times New Roman"/>
              </a:rPr>
              <a:t>12</a:t>
            </a:r>
            <a:endParaRPr lang="en-US" dirty="0">
              <a:solidFill>
                <a:schemeClr val="tx2">
                  <a:lumMod val="75000"/>
                </a:schemeClr>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953000" y="2438400"/>
            <a:ext cx="4038600" cy="3170099"/>
          </a:xfrm>
          <a:prstGeom prst="rect">
            <a:avLst/>
          </a:prstGeom>
          <a:noFill/>
        </p:spPr>
        <p:txBody>
          <a:bodyPr wrap="square" rtlCol="0">
            <a:spAutoFit/>
          </a:bodyPr>
          <a:lstStyle/>
          <a:p>
            <a:r>
              <a:rPr lang="en-US" sz="2000" dirty="0" smtClean="0">
                <a:solidFill>
                  <a:schemeClr val="tx2">
                    <a:lumMod val="75000"/>
                  </a:schemeClr>
                </a:solidFill>
                <a:latin typeface="Times New Roman"/>
                <a:cs typeface="Times New Roman"/>
              </a:rPr>
              <a:t>Children in care on the first day of the censor year who had been in care for more than 24 months: </a:t>
            </a:r>
            <a:r>
              <a:rPr lang="en-US" sz="2000" b="1" dirty="0">
                <a:solidFill>
                  <a:schemeClr val="tx2">
                    <a:lumMod val="75000"/>
                  </a:schemeClr>
                </a:solidFill>
                <a:latin typeface="Times New Roman"/>
                <a:cs typeface="Times New Roman"/>
              </a:rPr>
              <a:t>5</a:t>
            </a:r>
            <a:endParaRPr lang="en-US" sz="2000" b="1" dirty="0" smtClean="0">
              <a:solidFill>
                <a:schemeClr val="tx2">
                  <a:lumMod val="75000"/>
                </a:schemeClr>
              </a:solidFill>
              <a:latin typeface="Times New Roman"/>
              <a:cs typeface="Times New Roman"/>
            </a:endParaRPr>
          </a:p>
          <a:p>
            <a:endParaRPr lang="en-US" sz="2000"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achieving permanency within 12 months of censor date: </a:t>
            </a:r>
            <a:r>
              <a:rPr lang="en-US" sz="2000" b="1" dirty="0">
                <a:solidFill>
                  <a:schemeClr val="tx2">
                    <a:lumMod val="75000"/>
                  </a:schemeClr>
                </a:solidFill>
                <a:latin typeface="Times New Roman"/>
                <a:cs typeface="Times New Roman"/>
              </a:rPr>
              <a:t>3</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Performance (P3): </a:t>
            </a:r>
            <a:r>
              <a:rPr lang="en-US" sz="2000" b="1" dirty="0" smtClean="0">
                <a:solidFill>
                  <a:schemeClr val="tx2">
                    <a:lumMod val="75000"/>
                  </a:schemeClr>
                </a:solidFill>
                <a:latin typeface="Times New Roman"/>
                <a:cs typeface="Times New Roman"/>
              </a:rPr>
              <a:t>60%</a:t>
            </a:r>
          </a:p>
          <a:p>
            <a:endParaRPr lang="en-US" sz="2000" b="1" dirty="0" smtClean="0">
              <a:solidFill>
                <a:schemeClr val="tx2">
                  <a:lumMod val="75000"/>
                </a:schemeClr>
              </a:solidFill>
              <a:latin typeface="Times New Roman"/>
              <a:cs typeface="Times New Roman"/>
            </a:endParaRPr>
          </a:p>
          <a:p>
            <a:r>
              <a:rPr lang="en-US" sz="2000" b="1" dirty="0" smtClean="0">
                <a:solidFill>
                  <a:schemeClr val="tx2">
                    <a:lumMod val="75000"/>
                  </a:schemeClr>
                </a:solidFill>
                <a:latin typeface="Times New Roman"/>
                <a:cs typeface="Times New Roman"/>
              </a:rPr>
              <a:t>National Standard: &gt;=30.3%</a:t>
            </a:r>
            <a:endParaRPr lang="en-US" sz="20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5979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5">
                                            <p:txEl>
                                              <p:pRg st="2" end="2"/>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4" presetClass="emph" presetSubtype="0" fill="hold" nodeType="clickEffect">
                                  <p:stCondLst>
                                    <p:cond delay="0"/>
                                  </p:stCondLst>
                                  <p:childTnLst>
                                    <p:animClr clrSpc="hsl" dir="cw">
                                      <p:cBhvr override="childStyle">
                                        <p:cTn id="42" dur="500" fill="hold"/>
                                        <p:tgtEl>
                                          <p:spTgt spid="37"/>
                                        </p:tgtEl>
                                        <p:attrNameLst>
                                          <p:attrName>style.color</p:attrName>
                                        </p:attrNameLst>
                                      </p:cBhvr>
                                      <p:by>
                                        <p:hsl h="0" s="-12549" l="-25098"/>
                                      </p:by>
                                    </p:animClr>
                                    <p:animClr clrSpc="hsl" dir="cw">
                                      <p:cBhvr>
                                        <p:cTn id="43" dur="500" fill="hold"/>
                                        <p:tgtEl>
                                          <p:spTgt spid="37"/>
                                        </p:tgtEl>
                                        <p:attrNameLst>
                                          <p:attrName>fillcolor</p:attrName>
                                        </p:attrNameLst>
                                      </p:cBhvr>
                                      <p:by>
                                        <p:hsl h="0" s="-12549" l="-25098"/>
                                      </p:by>
                                    </p:animClr>
                                    <p:animClr clrSpc="hsl" dir="cw">
                                      <p:cBhvr>
                                        <p:cTn id="44" dur="500" fill="hold"/>
                                        <p:tgtEl>
                                          <p:spTgt spid="37"/>
                                        </p:tgtEl>
                                        <p:attrNameLst>
                                          <p:attrName>stroke.color</p:attrName>
                                        </p:attrNameLst>
                                      </p:cBhvr>
                                      <p:by>
                                        <p:hsl h="0" s="-12549" l="-25098"/>
                                      </p:by>
                                    </p:animClr>
                                    <p:set>
                                      <p:cBhvr>
                                        <p:cTn id="45" dur="500" fill="hold"/>
                                        <p:tgtEl>
                                          <p:spTgt spid="37"/>
                                        </p:tgtEl>
                                        <p:attrNameLst>
                                          <p:attrName>fill.type</p:attrName>
                                        </p:attrNameLst>
                                      </p:cBhvr>
                                      <p:to>
                                        <p:strVal val="solid"/>
                                      </p:to>
                                    </p:set>
                                  </p:childTnLst>
                                </p:cTn>
                              </p:par>
                              <p:par>
                                <p:cTn id="46" presetID="24" presetClass="emph" presetSubtype="0" fill="hold" nodeType="withEffect">
                                  <p:stCondLst>
                                    <p:cond delay="0"/>
                                  </p:stCondLst>
                                  <p:childTnLst>
                                    <p:animClr clrSpc="hsl" dir="cw">
                                      <p:cBhvr override="childStyle">
                                        <p:cTn id="47" dur="500" fill="hold"/>
                                        <p:tgtEl>
                                          <p:spTgt spid="65"/>
                                        </p:tgtEl>
                                        <p:attrNameLst>
                                          <p:attrName>style.color</p:attrName>
                                        </p:attrNameLst>
                                      </p:cBhvr>
                                      <p:by>
                                        <p:hsl h="0" s="-12549" l="-25098"/>
                                      </p:by>
                                    </p:animClr>
                                    <p:animClr clrSpc="hsl" dir="cw">
                                      <p:cBhvr>
                                        <p:cTn id="48" dur="500" fill="hold"/>
                                        <p:tgtEl>
                                          <p:spTgt spid="65"/>
                                        </p:tgtEl>
                                        <p:attrNameLst>
                                          <p:attrName>fillcolor</p:attrName>
                                        </p:attrNameLst>
                                      </p:cBhvr>
                                      <p:by>
                                        <p:hsl h="0" s="-12549" l="-25098"/>
                                      </p:by>
                                    </p:animClr>
                                    <p:animClr clrSpc="hsl" dir="cw">
                                      <p:cBhvr>
                                        <p:cTn id="49" dur="500" fill="hold"/>
                                        <p:tgtEl>
                                          <p:spTgt spid="65"/>
                                        </p:tgtEl>
                                        <p:attrNameLst>
                                          <p:attrName>stroke.color</p:attrName>
                                        </p:attrNameLst>
                                      </p:cBhvr>
                                      <p:by>
                                        <p:hsl h="0" s="-12549" l="-25098"/>
                                      </p:by>
                                    </p:animClr>
                                    <p:set>
                                      <p:cBhvr>
                                        <p:cTn id="50" dur="500" fill="hold"/>
                                        <p:tgtEl>
                                          <p:spTgt spid="65"/>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7"/>
                                        </p:tgtEl>
                                      </p:cBhvr>
                                    </p:animEffect>
                                    <p:animScale>
                                      <p:cBhvr>
                                        <p:cTn id="60" dur="250" autoRev="1" fill="hold"/>
                                        <p:tgtEl>
                                          <p:spTgt spid="37"/>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5"/>
                                        </p:tgtEl>
                                      </p:cBhvr>
                                    </p:animEffect>
                                    <p:animScale>
                                      <p:cBhvr>
                                        <p:cTn id="63" dur="250" autoRev="1" fill="hold"/>
                                        <p:tgtEl>
                                          <p:spTgt spid="65"/>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0" dirty="0" smtClean="0">
                <a:solidFill>
                  <a:srgbClr val="BEAA64"/>
                </a:solidFill>
                <a:latin typeface="Times New Roman"/>
                <a:cs typeface="Times New Roman"/>
              </a:rPr>
              <a:t>Data </a:t>
            </a:r>
            <a:r>
              <a:rPr lang="en-US" sz="3600" dirty="0" smtClean="0">
                <a:solidFill>
                  <a:srgbClr val="BEAA64"/>
                </a:solidFill>
                <a:latin typeface="Times New Roman"/>
                <a:cs typeface="Times New Roman"/>
              </a:rPr>
              <a:t>Indicators: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Permanency (</a:t>
            </a:r>
            <a:r>
              <a:rPr lang="en-US" sz="3600" dirty="0" err="1" smtClean="0">
                <a:solidFill>
                  <a:srgbClr val="BEAA64"/>
                </a:solidFill>
                <a:latin typeface="Times New Roman"/>
                <a:cs typeface="Times New Roman"/>
              </a:rPr>
              <a:t>con’t</a:t>
            </a:r>
            <a:r>
              <a:rPr lang="en-US" sz="3600" dirty="0" smtClean="0">
                <a:solidFill>
                  <a:srgbClr val="BEAA64"/>
                </a:solidFill>
                <a:latin typeface="Times New Roman"/>
                <a:cs typeface="Times New Roman"/>
              </a:rPr>
              <a:t>)</a:t>
            </a:r>
            <a:endParaRPr lang="en-US" sz="3600" b="0" dirty="0">
              <a:solidFill>
                <a:srgbClr val="BEAA64"/>
              </a:solidFill>
              <a:latin typeface="Times New Roman"/>
              <a:cs typeface="Times New Roman"/>
            </a:endParaRPr>
          </a:p>
        </p:txBody>
      </p:sp>
      <p:sp>
        <p:nvSpPr>
          <p:cNvPr id="3" name="Content Placeholder 2"/>
          <p:cNvSpPr>
            <a:spLocks noGrp="1"/>
          </p:cNvSpPr>
          <p:nvPr>
            <p:ph idx="1"/>
          </p:nvPr>
        </p:nvSpPr>
        <p:spPr>
          <a:xfrm>
            <a:off x="457200" y="1676400"/>
            <a:ext cx="8229600" cy="5029200"/>
          </a:xfrm>
        </p:spPr>
        <p:txBody>
          <a:bodyPr>
            <a:noAutofit/>
          </a:bodyPr>
          <a:lstStyle/>
          <a:p>
            <a:pPr marL="457200" lvl="1" indent="0">
              <a:lnSpc>
                <a:spcPct val="120000"/>
              </a:lnSpc>
              <a:buNone/>
            </a:pPr>
            <a:r>
              <a:rPr lang="en-US" sz="2400" b="1" dirty="0" smtClean="0">
                <a:solidFill>
                  <a:schemeClr val="tx2">
                    <a:lumMod val="75000"/>
                  </a:schemeClr>
                </a:solidFill>
                <a:latin typeface="Times New Roman"/>
                <a:cs typeface="Times New Roman"/>
              </a:rPr>
              <a:t>P4</a:t>
            </a:r>
            <a:r>
              <a:rPr lang="en-US" sz="2400" b="1" dirty="0">
                <a:solidFill>
                  <a:schemeClr val="tx2">
                    <a:lumMod val="75000"/>
                  </a:schemeClr>
                </a:solidFill>
                <a:latin typeface="Times New Roman"/>
                <a:cs typeface="Times New Roman"/>
              </a:rPr>
              <a:t>: Re-entry to foster care</a:t>
            </a:r>
          </a:p>
          <a:p>
            <a:pPr marL="457200" lvl="1" indent="0">
              <a:lnSpc>
                <a:spcPct val="120000"/>
              </a:lnSpc>
              <a:buNone/>
            </a:pPr>
            <a:r>
              <a:rPr lang="en-US" sz="2400" dirty="0">
                <a:solidFill>
                  <a:schemeClr val="tx2">
                    <a:lumMod val="75000"/>
                  </a:schemeClr>
                </a:solidFill>
                <a:latin typeface="Times New Roman"/>
                <a:cs typeface="Times New Roman"/>
              </a:rPr>
              <a:t>“Of all children who </a:t>
            </a:r>
            <a:r>
              <a:rPr lang="en-US" sz="2400" dirty="0" smtClean="0">
                <a:solidFill>
                  <a:schemeClr val="tx2">
                    <a:lumMod val="75000"/>
                  </a:schemeClr>
                </a:solidFill>
                <a:latin typeface="Times New Roman"/>
                <a:cs typeface="Times New Roman"/>
              </a:rPr>
              <a:t>enter </a:t>
            </a:r>
            <a:r>
              <a:rPr lang="en-US" sz="2400" dirty="0">
                <a:solidFill>
                  <a:schemeClr val="tx2">
                    <a:lumMod val="75000"/>
                  </a:schemeClr>
                </a:solidFill>
                <a:latin typeface="Times New Roman"/>
                <a:cs typeface="Times New Roman"/>
              </a:rPr>
              <a:t>care in the 12-month period who discharged within 12 months to reunification or guardianship</a:t>
            </a:r>
            <a:r>
              <a:rPr lang="en-US" sz="2400" dirty="0" smtClean="0">
                <a:solidFill>
                  <a:schemeClr val="tx2">
                    <a:lumMod val="75000"/>
                  </a:schemeClr>
                </a:solidFill>
                <a:latin typeface="Times New Roman"/>
                <a:cs typeface="Times New Roman"/>
              </a:rPr>
              <a:t>, what </a:t>
            </a:r>
            <a:r>
              <a:rPr lang="en-US" sz="2400" dirty="0">
                <a:solidFill>
                  <a:schemeClr val="tx2">
                    <a:lumMod val="75000"/>
                  </a:schemeClr>
                </a:solidFill>
                <a:latin typeface="Times New Roman"/>
                <a:cs typeface="Times New Roman"/>
              </a:rPr>
              <a:t>percent re-enter foster care within 12 months.”</a:t>
            </a:r>
          </a:p>
          <a:p>
            <a:pPr marL="457200" lvl="1" indent="0">
              <a:lnSpc>
                <a:spcPct val="120000"/>
              </a:lnSpc>
              <a:buNone/>
            </a:pPr>
            <a:endParaRPr lang="en-US" sz="2400" dirty="0" smtClean="0">
              <a:solidFill>
                <a:schemeClr val="tx2">
                  <a:lumMod val="75000"/>
                </a:schemeClr>
              </a:solidFill>
              <a:latin typeface="Times New Roman"/>
              <a:cs typeface="Times New Roman"/>
            </a:endParaRPr>
          </a:p>
          <a:p>
            <a:pPr marL="457200" lvl="1" indent="0">
              <a:lnSpc>
                <a:spcPct val="120000"/>
              </a:lnSpc>
              <a:buNone/>
            </a:pPr>
            <a:r>
              <a:rPr lang="en-US" sz="2400" b="1" dirty="0" smtClean="0">
                <a:solidFill>
                  <a:schemeClr val="tx2">
                    <a:lumMod val="75000"/>
                  </a:schemeClr>
                </a:solidFill>
                <a:latin typeface="Times New Roman"/>
                <a:cs typeface="Times New Roman"/>
              </a:rPr>
              <a:t>P5: Placement stability</a:t>
            </a:r>
          </a:p>
          <a:p>
            <a:pPr marL="457200" lvl="1" indent="0">
              <a:lnSpc>
                <a:spcPct val="120000"/>
              </a:lnSpc>
              <a:buNone/>
            </a:pPr>
            <a:r>
              <a:rPr lang="en-US" sz="2400" dirty="0" smtClean="0">
                <a:solidFill>
                  <a:schemeClr val="tx2">
                    <a:lumMod val="75000"/>
                  </a:schemeClr>
                </a:solidFill>
                <a:latin typeface="Times New Roman"/>
                <a:cs typeface="Times New Roman"/>
              </a:rPr>
              <a:t>“Of all children who enter care in the 12-month period, what is the rate of placement moves per day?”</a:t>
            </a:r>
            <a:endParaRPr lang="en-US" sz="24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404668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lgn="ctr"/>
            <a:r>
              <a:rPr lang="en-US" sz="3600" dirty="0" smtClean="0">
                <a:solidFill>
                  <a:schemeClr val="bg2">
                    <a:lumMod val="50000"/>
                  </a:schemeClr>
                </a:solidFill>
                <a:latin typeface="Times New Roman"/>
                <a:cs typeface="Times New Roman"/>
              </a:rPr>
              <a:t>P4</a:t>
            </a:r>
            <a:r>
              <a:rPr lang="en-US" sz="3600" dirty="0">
                <a:solidFill>
                  <a:schemeClr val="bg2">
                    <a:lumMod val="50000"/>
                  </a:schemeClr>
                </a:solidFill>
                <a:latin typeface="Times New Roman"/>
                <a:cs typeface="Times New Roman"/>
              </a:rPr>
              <a:t>: Re-Entry to Foster Care</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lumMod val="75000"/>
                </a:schemeClr>
              </a:solidFill>
            </a:endParaRPr>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tx2">
                    <a:lumMod val="75000"/>
                  </a:schemeClr>
                </a:solidFill>
                <a:latin typeface="Times New Roman"/>
                <a:cs typeface="Times New Roman"/>
              </a:rPr>
              <a:t>04/1/14</a:t>
            </a:r>
            <a:endParaRPr lang="en-US" dirty="0">
              <a:solidFill>
                <a:schemeClr val="tx2">
                  <a:lumMod val="75000"/>
                </a:schemeClr>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/1/15</a:t>
            </a:r>
            <a:endParaRPr lang="en-US" dirty="0">
              <a:solidFill>
                <a:schemeClr val="tx2">
                  <a:lumMod val="75000"/>
                </a:schemeClr>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accent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accent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chemeClr val="tx2">
                    <a:lumMod val="75000"/>
                  </a:schemeClr>
                </a:solidFill>
                <a:latin typeface="Times New Roman"/>
                <a:cs typeface="Times New Roman"/>
              </a:rPr>
              <a:t>4</a:t>
            </a:r>
            <a:r>
              <a:rPr lang="en-US" dirty="0" smtClean="0">
                <a:solidFill>
                  <a:schemeClr val="tx2">
                    <a:lumMod val="75000"/>
                  </a:schemeClr>
                </a:solidFill>
                <a:latin typeface="Times New Roman"/>
                <a:cs typeface="Times New Roman"/>
              </a:rPr>
              <a:t>/1/16</a:t>
            </a:r>
            <a:endParaRPr lang="en-US" dirty="0">
              <a:solidFill>
                <a:schemeClr val="tx2">
                  <a:lumMod val="75000"/>
                </a:schemeClr>
              </a:solidFill>
              <a:latin typeface="Times New Roman"/>
              <a:cs typeface="Times New Roman"/>
            </a:endParaRPr>
          </a:p>
        </p:txBody>
      </p:sp>
      <p:sp>
        <p:nvSpPr>
          <p:cNvPr id="90" name="TextBox 89"/>
          <p:cNvSpPr txBox="1"/>
          <p:nvPr/>
        </p:nvSpPr>
        <p:spPr>
          <a:xfrm>
            <a:off x="5740400" y="1720721"/>
            <a:ext cx="2651760" cy="5016758"/>
          </a:xfrm>
          <a:prstGeom prst="rect">
            <a:avLst/>
          </a:prstGeom>
          <a:noFill/>
        </p:spPr>
        <p:txBody>
          <a:bodyPr wrap="square" rtlCol="0">
            <a:spAutoFit/>
          </a:bodyPr>
          <a:lstStyle/>
          <a:p>
            <a:r>
              <a:rPr lang="en-US" sz="2000" dirty="0" smtClean="0">
                <a:solidFill>
                  <a:schemeClr val="tx2">
                    <a:lumMod val="75000"/>
                  </a:schemeClr>
                </a:solidFill>
                <a:latin typeface="Times New Roman"/>
                <a:cs typeface="Times New Roman"/>
              </a:rPr>
              <a:t>Children entering care during the year: </a:t>
            </a:r>
            <a:r>
              <a:rPr lang="en-US" sz="2000" b="1" dirty="0">
                <a:solidFill>
                  <a:schemeClr val="tx2">
                    <a:lumMod val="75000"/>
                  </a:schemeClr>
                </a:solidFill>
                <a:latin typeface="Times New Roman"/>
                <a:cs typeface="Times New Roman"/>
              </a:rPr>
              <a:t>6</a:t>
            </a:r>
            <a:endParaRPr lang="en-US" sz="2000" b="1" dirty="0" smtClean="0">
              <a:solidFill>
                <a:schemeClr val="tx2">
                  <a:lumMod val="75000"/>
                </a:schemeClr>
              </a:solidFill>
              <a:latin typeface="Times New Roman"/>
              <a:cs typeface="Times New Roman"/>
            </a:endParaRP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achieving permanency within 12 months: </a:t>
            </a:r>
            <a:r>
              <a:rPr lang="en-US" sz="2000" b="1" dirty="0" smtClean="0">
                <a:solidFill>
                  <a:schemeClr val="tx2">
                    <a:lumMod val="75000"/>
                  </a:schemeClr>
                </a:solidFill>
                <a:latin typeface="Times New Roman"/>
                <a:cs typeface="Times New Roman"/>
              </a:rPr>
              <a:t>4</a:t>
            </a:r>
          </a:p>
          <a:p>
            <a:endParaRPr lang="en-US" sz="2000" b="1"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Children reentering foster care within 12 months of date of discharge: 2</a:t>
            </a:r>
          </a:p>
          <a:p>
            <a:endParaRPr lang="en-US" sz="2000" dirty="0" smtClean="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Performance (P4): </a:t>
            </a:r>
            <a:r>
              <a:rPr lang="en-US" sz="2000" b="1" dirty="0" smtClean="0">
                <a:solidFill>
                  <a:schemeClr val="tx2">
                    <a:lumMod val="75000"/>
                  </a:schemeClr>
                </a:solidFill>
                <a:latin typeface="Times New Roman"/>
                <a:cs typeface="Times New Roman"/>
              </a:rPr>
              <a:t>50%</a:t>
            </a:r>
            <a:endParaRPr lang="en-US" sz="2000" dirty="0" smtClean="0">
              <a:solidFill>
                <a:schemeClr val="tx2">
                  <a:lumMod val="75000"/>
                </a:schemeClr>
              </a:solidFill>
              <a:latin typeface="Times New Roman"/>
              <a:cs typeface="Times New Roman"/>
            </a:endParaRPr>
          </a:p>
          <a:p>
            <a:endParaRPr lang="en-US" sz="2000" b="1" dirty="0">
              <a:solidFill>
                <a:schemeClr val="tx2">
                  <a:lumMod val="75000"/>
                </a:schemeClr>
              </a:solidFill>
              <a:latin typeface="Times New Roman"/>
              <a:cs typeface="Times New Roman"/>
            </a:endParaRPr>
          </a:p>
          <a:p>
            <a:r>
              <a:rPr lang="en-US" sz="2000" dirty="0" smtClean="0">
                <a:solidFill>
                  <a:schemeClr val="tx2">
                    <a:lumMod val="75000"/>
                  </a:schemeClr>
                </a:solidFill>
                <a:latin typeface="Times New Roman"/>
                <a:cs typeface="Times New Roman"/>
              </a:rPr>
              <a:t>National Standard: </a:t>
            </a:r>
            <a:r>
              <a:rPr lang="en-US" sz="2000" b="1" dirty="0" smtClean="0">
                <a:solidFill>
                  <a:schemeClr val="tx2">
                    <a:lumMod val="75000"/>
                  </a:schemeClr>
                </a:solidFill>
                <a:latin typeface="Times New Roman"/>
                <a:cs typeface="Times New Roman"/>
              </a:rPr>
              <a:t>&lt;=8.3%</a:t>
            </a:r>
          </a:p>
        </p:txBody>
      </p:sp>
      <p:cxnSp>
        <p:nvCxnSpPr>
          <p:cNvPr id="21" name="Straight Connector 20"/>
          <p:cNvCxnSpPr/>
          <p:nvPr/>
        </p:nvCxnSpPr>
        <p:spPr>
          <a:xfrm>
            <a:off x="4572000" y="6172200"/>
            <a:ext cx="9144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572000" y="3581400"/>
            <a:ext cx="7620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810000" y="6172200"/>
            <a:ext cx="533400" cy="0"/>
          </a:xfrm>
          <a:prstGeom prst="line">
            <a:avLst/>
          </a:prstGeom>
          <a:ln w="57150">
            <a:solidFill>
              <a:schemeClr val="bg2">
                <a:lumMod val="50000"/>
              </a:schemeClr>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3429000" y="3581400"/>
            <a:ext cx="990600" cy="0"/>
          </a:xfrm>
          <a:prstGeom prst="line">
            <a:avLst/>
          </a:prstGeom>
          <a:ln w="57150">
            <a:solidFill>
              <a:schemeClr val="bg2">
                <a:lumMod val="50000"/>
              </a:schemeClr>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429000" y="3200400"/>
            <a:ext cx="990600" cy="338554"/>
          </a:xfrm>
          <a:prstGeom prst="rect">
            <a:avLst/>
          </a:prstGeom>
          <a:noFill/>
        </p:spPr>
        <p:txBody>
          <a:bodyPr wrap="square" rtlCol="0">
            <a:spAutoFit/>
          </a:bodyPr>
          <a:lstStyle/>
          <a:p>
            <a:r>
              <a:rPr lang="en-US" sz="1600" b="1" dirty="0" smtClean="0">
                <a:solidFill>
                  <a:schemeClr val="tx2">
                    <a:lumMod val="75000"/>
                  </a:schemeClr>
                </a:solidFill>
                <a:latin typeface="Times New Roman"/>
                <a:cs typeface="Times New Roman"/>
              </a:rPr>
              <a:t>8 months</a:t>
            </a:r>
            <a:endParaRPr lang="en-US" sz="1600" b="1" dirty="0">
              <a:solidFill>
                <a:schemeClr val="tx2">
                  <a:lumMod val="75000"/>
                </a:schemeClr>
              </a:solidFill>
              <a:latin typeface="Times New Roman"/>
              <a:cs typeface="Times New Roman"/>
            </a:endParaRPr>
          </a:p>
        </p:txBody>
      </p:sp>
      <p:sp>
        <p:nvSpPr>
          <p:cNvPr id="37" name="TextBox 36"/>
          <p:cNvSpPr txBox="1"/>
          <p:nvPr/>
        </p:nvSpPr>
        <p:spPr>
          <a:xfrm>
            <a:off x="3581400" y="5715000"/>
            <a:ext cx="990600" cy="338554"/>
          </a:xfrm>
          <a:prstGeom prst="rect">
            <a:avLst/>
          </a:prstGeom>
          <a:noFill/>
        </p:spPr>
        <p:txBody>
          <a:bodyPr wrap="square" rtlCol="0">
            <a:spAutoFit/>
          </a:bodyPr>
          <a:lstStyle/>
          <a:p>
            <a:r>
              <a:rPr lang="en-US" sz="1600" b="1" dirty="0">
                <a:solidFill>
                  <a:schemeClr val="tx2">
                    <a:lumMod val="75000"/>
                  </a:schemeClr>
                </a:solidFill>
                <a:latin typeface="Times New Roman"/>
                <a:cs typeface="Times New Roman"/>
              </a:rPr>
              <a:t>4</a:t>
            </a:r>
            <a:r>
              <a:rPr lang="en-US" sz="1600" b="1" dirty="0" smtClean="0">
                <a:solidFill>
                  <a:schemeClr val="tx2">
                    <a:lumMod val="75000"/>
                  </a:schemeClr>
                </a:solidFill>
                <a:latin typeface="Times New Roman"/>
                <a:cs typeface="Times New Roman"/>
              </a:rPr>
              <a:t> months</a:t>
            </a:r>
            <a:endParaRPr lang="en-US" sz="16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6059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90">
                                            <p:txEl>
                                              <p:pRg st="4" end="4"/>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62"/>
                                        </p:tgtEl>
                                        <p:attrNameLst>
                                          <p:attrName>style.color</p:attrName>
                                        </p:attrNameLst>
                                      </p:cBhvr>
                                      <p:by>
                                        <p:hsl h="0" s="-12549" l="-25098"/>
                                      </p:by>
                                    </p:animClr>
                                    <p:animClr clrSpc="hsl" dir="cw">
                                      <p:cBhvr>
                                        <p:cTn id="35" dur="500" fill="hold"/>
                                        <p:tgtEl>
                                          <p:spTgt spid="62"/>
                                        </p:tgtEl>
                                        <p:attrNameLst>
                                          <p:attrName>fillcolor</p:attrName>
                                        </p:attrNameLst>
                                      </p:cBhvr>
                                      <p:by>
                                        <p:hsl h="0" s="-12549" l="-25098"/>
                                      </p:by>
                                    </p:animClr>
                                    <p:animClr clrSpc="hsl" dir="cw">
                                      <p:cBhvr>
                                        <p:cTn id="36" dur="500" fill="hold"/>
                                        <p:tgtEl>
                                          <p:spTgt spid="62"/>
                                        </p:tgtEl>
                                        <p:attrNameLst>
                                          <p:attrName>stroke.color</p:attrName>
                                        </p:attrNameLst>
                                      </p:cBhvr>
                                      <p:by>
                                        <p:hsl h="0" s="-12549" l="-25098"/>
                                      </p:by>
                                    </p:animClr>
                                    <p:set>
                                      <p:cBhvr>
                                        <p:cTn id="37" dur="500" fill="hold"/>
                                        <p:tgtEl>
                                          <p:spTgt spid="62"/>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29"/>
                                        </p:tgtEl>
                                        <p:attrNameLst>
                                          <p:attrName>style.color</p:attrName>
                                        </p:attrNameLst>
                                      </p:cBhvr>
                                      <p:by>
                                        <p:hsl h="0" s="-12549" l="-25098"/>
                                      </p:by>
                                    </p:animClr>
                                    <p:animClr clrSpc="hsl" dir="cw">
                                      <p:cBhvr>
                                        <p:cTn id="40" dur="500" fill="hold"/>
                                        <p:tgtEl>
                                          <p:spTgt spid="29"/>
                                        </p:tgtEl>
                                        <p:attrNameLst>
                                          <p:attrName>fillcolor</p:attrName>
                                        </p:attrNameLst>
                                      </p:cBhvr>
                                      <p:by>
                                        <p:hsl h="0" s="-12549" l="-25098"/>
                                      </p:by>
                                    </p:animClr>
                                    <p:animClr clrSpc="hsl" dir="cw">
                                      <p:cBhvr>
                                        <p:cTn id="41" dur="500" fill="hold"/>
                                        <p:tgtEl>
                                          <p:spTgt spid="29"/>
                                        </p:tgtEl>
                                        <p:attrNameLst>
                                          <p:attrName>stroke.color</p:attrName>
                                        </p:attrNameLst>
                                      </p:cBhvr>
                                      <p:by>
                                        <p:hsl h="0" s="-12549" l="-25098"/>
                                      </p:by>
                                    </p:animClr>
                                    <p:set>
                                      <p:cBhvr>
                                        <p:cTn id="42" dur="500" fill="hold"/>
                                        <p:tgtEl>
                                          <p:spTgt spid="29"/>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500" fill="hold"/>
                                        <p:tgtEl>
                                          <p:spTgt spid="25"/>
                                        </p:tgtEl>
                                        <p:attrNameLst>
                                          <p:attrName>style.color</p:attrName>
                                        </p:attrNameLst>
                                      </p:cBhvr>
                                      <p:by>
                                        <p:hsl h="0" s="-12549" l="-25098"/>
                                      </p:by>
                                    </p:animClr>
                                    <p:animClr clrSpc="hsl" dir="cw">
                                      <p:cBhvr>
                                        <p:cTn id="45" dur="500" fill="hold"/>
                                        <p:tgtEl>
                                          <p:spTgt spid="25"/>
                                        </p:tgtEl>
                                        <p:attrNameLst>
                                          <p:attrName>fillcolor</p:attrName>
                                        </p:attrNameLst>
                                      </p:cBhvr>
                                      <p:by>
                                        <p:hsl h="0" s="-12549" l="-25098"/>
                                      </p:by>
                                    </p:animClr>
                                    <p:animClr clrSpc="hsl" dir="cw">
                                      <p:cBhvr>
                                        <p:cTn id="46" dur="500" fill="hold"/>
                                        <p:tgtEl>
                                          <p:spTgt spid="25"/>
                                        </p:tgtEl>
                                        <p:attrNameLst>
                                          <p:attrName>stroke.color</p:attrName>
                                        </p:attrNameLst>
                                      </p:cBhvr>
                                      <p:by>
                                        <p:hsl h="0" s="-12549" l="-25098"/>
                                      </p:by>
                                    </p:animClr>
                                    <p:set>
                                      <p:cBhvr>
                                        <p:cTn id="47" dur="500" fill="hold"/>
                                        <p:tgtEl>
                                          <p:spTgt spid="25"/>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500" fill="hold"/>
                                        <p:tgtEl>
                                          <p:spTgt spid="66"/>
                                        </p:tgtEl>
                                        <p:attrNameLst>
                                          <p:attrName>style.color</p:attrName>
                                        </p:attrNameLst>
                                      </p:cBhvr>
                                      <p:by>
                                        <p:hsl h="0" s="-12549" l="-25098"/>
                                      </p:by>
                                    </p:animClr>
                                    <p:animClr clrSpc="hsl" dir="cw">
                                      <p:cBhvr>
                                        <p:cTn id="50" dur="500" fill="hold"/>
                                        <p:tgtEl>
                                          <p:spTgt spid="66"/>
                                        </p:tgtEl>
                                        <p:attrNameLst>
                                          <p:attrName>fillcolor</p:attrName>
                                        </p:attrNameLst>
                                      </p:cBhvr>
                                      <p:by>
                                        <p:hsl h="0" s="-12549" l="-25098"/>
                                      </p:by>
                                    </p:animClr>
                                    <p:animClr clrSpc="hsl" dir="cw">
                                      <p:cBhvr>
                                        <p:cTn id="51" dur="500" fill="hold"/>
                                        <p:tgtEl>
                                          <p:spTgt spid="66"/>
                                        </p:tgtEl>
                                        <p:attrNameLst>
                                          <p:attrName>stroke.color</p:attrName>
                                        </p:attrNameLst>
                                      </p:cBhvr>
                                      <p:by>
                                        <p:hsl h="0" s="-12549" l="-25098"/>
                                      </p:by>
                                    </p:animClr>
                                    <p:set>
                                      <p:cBhvr>
                                        <p:cTn id="52" dur="500" fill="hold"/>
                                        <p:tgtEl>
                                          <p:spTgt spid="66"/>
                                        </p:tgtEl>
                                        <p:attrNameLst>
                                          <p:attrName>fill.type</p:attrName>
                                        </p:attrNameLst>
                                      </p:cBhvr>
                                      <p:to>
                                        <p:strVal val="solid"/>
                                      </p:to>
                                    </p:set>
                                  </p:childTnLst>
                                </p:cTn>
                              </p:par>
                              <p:par>
                                <p:cTn id="53" presetID="24" presetClass="emph" presetSubtype="0" fill="hold" nodeType="withEffect">
                                  <p:stCondLst>
                                    <p:cond delay="0"/>
                                  </p:stCondLst>
                                  <p:childTnLst>
                                    <p:animClr clrSpc="hsl" dir="cw">
                                      <p:cBhvr override="childStyle">
                                        <p:cTn id="54" dur="500" fill="hold"/>
                                        <p:tgtEl>
                                          <p:spTgt spid="28"/>
                                        </p:tgtEl>
                                        <p:attrNameLst>
                                          <p:attrName>style.color</p:attrName>
                                        </p:attrNameLst>
                                      </p:cBhvr>
                                      <p:by>
                                        <p:hsl h="0" s="-12549" l="-25098"/>
                                      </p:by>
                                    </p:animClr>
                                    <p:animClr clrSpc="hsl" dir="cw">
                                      <p:cBhvr>
                                        <p:cTn id="55" dur="500" fill="hold"/>
                                        <p:tgtEl>
                                          <p:spTgt spid="28"/>
                                        </p:tgtEl>
                                        <p:attrNameLst>
                                          <p:attrName>fillcolor</p:attrName>
                                        </p:attrNameLst>
                                      </p:cBhvr>
                                      <p:by>
                                        <p:hsl h="0" s="-12549" l="-25098"/>
                                      </p:by>
                                    </p:animClr>
                                    <p:animClr clrSpc="hsl" dir="cw">
                                      <p:cBhvr>
                                        <p:cTn id="56" dur="500" fill="hold"/>
                                        <p:tgtEl>
                                          <p:spTgt spid="28"/>
                                        </p:tgtEl>
                                        <p:attrNameLst>
                                          <p:attrName>stroke.color</p:attrName>
                                        </p:attrNameLst>
                                      </p:cBhvr>
                                      <p:by>
                                        <p:hsl h="0" s="-12549" l="-25098"/>
                                      </p:by>
                                    </p:animClr>
                                    <p:set>
                                      <p:cBhvr>
                                        <p:cTn id="57" dur="500" fill="hold"/>
                                        <p:tgtEl>
                                          <p:spTgt spid="28"/>
                                        </p:tgtEl>
                                        <p:attrNameLst>
                                          <p:attrName>fill.type</p:attrName>
                                        </p:attrNameLst>
                                      </p:cBhvr>
                                      <p:to>
                                        <p:strVal val="solid"/>
                                      </p:to>
                                    </p:set>
                                  </p:childTnLst>
                                </p:cTn>
                              </p:par>
                              <p:par>
                                <p:cTn id="58" presetID="24" presetClass="emph" presetSubtype="0" fill="hold" nodeType="withEffect">
                                  <p:stCondLst>
                                    <p:cond delay="0"/>
                                  </p:stCondLst>
                                  <p:childTnLst>
                                    <p:animClr clrSpc="hsl" dir="cw">
                                      <p:cBhvr override="childStyle">
                                        <p:cTn id="59" dur="500" fill="hold"/>
                                        <p:tgtEl>
                                          <p:spTgt spid="21"/>
                                        </p:tgtEl>
                                        <p:attrNameLst>
                                          <p:attrName>style.color</p:attrName>
                                        </p:attrNameLst>
                                      </p:cBhvr>
                                      <p:by>
                                        <p:hsl h="0" s="-12549" l="-25098"/>
                                      </p:by>
                                    </p:animClr>
                                    <p:animClr clrSpc="hsl" dir="cw">
                                      <p:cBhvr>
                                        <p:cTn id="60" dur="500" fill="hold"/>
                                        <p:tgtEl>
                                          <p:spTgt spid="21"/>
                                        </p:tgtEl>
                                        <p:attrNameLst>
                                          <p:attrName>fillcolor</p:attrName>
                                        </p:attrNameLst>
                                      </p:cBhvr>
                                      <p:by>
                                        <p:hsl h="0" s="-12549" l="-25098"/>
                                      </p:by>
                                    </p:animClr>
                                    <p:animClr clrSpc="hsl" dir="cw">
                                      <p:cBhvr>
                                        <p:cTn id="61" dur="500" fill="hold"/>
                                        <p:tgtEl>
                                          <p:spTgt spid="21"/>
                                        </p:tgtEl>
                                        <p:attrNameLst>
                                          <p:attrName>stroke.color</p:attrName>
                                        </p:attrNameLst>
                                      </p:cBhvr>
                                      <p:by>
                                        <p:hsl h="0" s="-12549" l="-25098"/>
                                      </p:by>
                                    </p:animClr>
                                    <p:set>
                                      <p:cBhvr>
                                        <p:cTn id="62" dur="500" fill="hold"/>
                                        <p:tgtEl>
                                          <p:spTgt spid="2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14"/>
                                        </p:tgtEl>
                                        <p:attrNameLst>
                                          <p:attrName>style.color</p:attrName>
                                        </p:attrNameLst>
                                      </p:cBhvr>
                                      <p:to>
                                        <a:schemeClr val="accent2"/>
                                      </p:to>
                                    </p:animClr>
                                  </p:childTnLst>
                                </p:cTn>
                              </p:par>
                              <p:par>
                                <p:cTn id="67" presetID="3" presetClass="emph" presetSubtype="2" fill="hold" grpId="0" nodeType="withEffect">
                                  <p:stCondLst>
                                    <p:cond delay="0"/>
                                  </p:stCondLst>
                                  <p:childTnLst>
                                    <p:animClr clrSpc="rgb" dir="cw">
                                      <p:cBhvr override="childStyle">
                                        <p:cTn id="68" dur="2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2">
                    <a:lumMod val="50000"/>
                  </a:schemeClr>
                </a:solidFill>
                <a:latin typeface="Times New Roman"/>
                <a:cs typeface="Times New Roman"/>
              </a:rPr>
              <a:t>P5: </a:t>
            </a:r>
            <a:r>
              <a:rPr lang="en-US" sz="3600" dirty="0">
                <a:solidFill>
                  <a:schemeClr val="bg2">
                    <a:lumMod val="50000"/>
                  </a:schemeClr>
                </a:solidFill>
                <a:latin typeface="Times New Roman"/>
                <a:cs typeface="Times New Roman"/>
              </a:rPr>
              <a:t>Placement </a:t>
            </a:r>
            <a:r>
              <a:rPr lang="en-US" sz="3600" dirty="0" smtClean="0">
                <a:solidFill>
                  <a:schemeClr val="bg2">
                    <a:lumMod val="50000"/>
                  </a:schemeClr>
                </a:solidFill>
                <a:latin typeface="Times New Roman"/>
                <a:cs typeface="Times New Roman"/>
              </a:rPr>
              <a:t>Stability</a:t>
            </a:r>
            <a:endParaRPr lang="en-US" sz="3600" dirty="0">
              <a:solidFill>
                <a:schemeClr val="bg2">
                  <a:lumMod val="50000"/>
                </a:schemeClr>
              </a:solidFill>
            </a:endParaRPr>
          </a:p>
        </p:txBody>
      </p:sp>
      <p:grpSp>
        <p:nvGrpSpPr>
          <p:cNvPr id="17" name="Group 16"/>
          <p:cNvGrpSpPr/>
          <p:nvPr/>
        </p:nvGrpSpPr>
        <p:grpSpPr>
          <a:xfrm>
            <a:off x="415364" y="2362200"/>
            <a:ext cx="2289052" cy="830997"/>
            <a:chOff x="415364" y="2209800"/>
            <a:chExt cx="2289052" cy="830997"/>
          </a:xfrm>
        </p:grpSpPr>
        <p:sp>
          <p:nvSpPr>
            <p:cNvPr id="5" name="TextBox 4"/>
            <p:cNvSpPr txBox="1"/>
            <p:nvPr/>
          </p:nvSpPr>
          <p:spPr>
            <a:xfrm>
              <a:off x="838200" y="2209800"/>
              <a:ext cx="1866216"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A </a:t>
              </a:r>
            </a:p>
            <a:p>
              <a:r>
                <a:rPr lang="en-US" sz="1600" dirty="0" smtClean="0">
                  <a:solidFill>
                    <a:schemeClr val="tx2">
                      <a:lumMod val="75000"/>
                    </a:schemeClr>
                  </a:solidFill>
                  <a:latin typeface="Times New Roman"/>
                  <a:cs typeface="Times New Roman"/>
                </a:rPr>
                <a:t>Days in care: 342</a:t>
              </a:r>
            </a:p>
            <a:p>
              <a:r>
                <a:rPr lang="en-US" sz="1600" dirty="0" smtClean="0">
                  <a:solidFill>
                    <a:schemeClr val="tx2">
                      <a:lumMod val="75000"/>
                    </a:schemeClr>
                  </a:solidFill>
                  <a:latin typeface="Times New Roman"/>
                  <a:cs typeface="Times New Roman"/>
                </a:rPr>
                <a:t>Placement moves: </a:t>
              </a:r>
              <a:r>
                <a:rPr lang="en-US" sz="1600" dirty="0">
                  <a:solidFill>
                    <a:schemeClr val="tx2">
                      <a:lumMod val="75000"/>
                    </a:schemeClr>
                  </a:solidFill>
                  <a:latin typeface="Times New Roman"/>
                  <a:cs typeface="Times New Roman"/>
                </a:rPr>
                <a:t>2</a:t>
              </a:r>
            </a:p>
          </p:txBody>
        </p:sp>
        <p:pic>
          <p:nvPicPr>
            <p:cNvPr id="6" name="Picture 5"/>
            <p:cNvPicPr>
              <a:picLocks noChangeAspect="1"/>
            </p:cNvPicPr>
            <p:nvPr/>
          </p:nvPicPr>
          <p:blipFill>
            <a:blip r:embed="rId3" cstate="print"/>
            <a:stretch>
              <a:fillRect/>
            </a:stretch>
          </p:blipFill>
          <p:spPr>
            <a:xfrm>
              <a:off x="415364" y="2320498"/>
              <a:ext cx="346636" cy="609600"/>
            </a:xfrm>
            <a:prstGeom prst="rect">
              <a:avLst/>
            </a:prstGeom>
          </p:spPr>
        </p:pic>
      </p:grpSp>
      <p:sp>
        <p:nvSpPr>
          <p:cNvPr id="7" name="TextBox 6"/>
          <p:cNvSpPr txBox="1"/>
          <p:nvPr/>
        </p:nvSpPr>
        <p:spPr>
          <a:xfrm>
            <a:off x="838200" y="3292654"/>
            <a:ext cx="1866216"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B</a:t>
            </a:r>
          </a:p>
          <a:p>
            <a:r>
              <a:rPr lang="en-US" sz="1600" dirty="0" smtClean="0">
                <a:solidFill>
                  <a:schemeClr val="tx2">
                    <a:lumMod val="75000"/>
                  </a:schemeClr>
                </a:solidFill>
                <a:latin typeface="Times New Roman"/>
                <a:cs typeface="Times New Roman"/>
              </a:rPr>
              <a:t>Days in care: 196</a:t>
            </a:r>
          </a:p>
          <a:p>
            <a:r>
              <a:rPr lang="en-US" sz="1600" dirty="0">
                <a:solidFill>
                  <a:schemeClr val="tx2">
                    <a:lumMod val="75000"/>
                  </a:schemeClr>
                </a:solidFill>
                <a:latin typeface="Times New Roman"/>
                <a:cs typeface="Times New Roman"/>
              </a:rPr>
              <a:t>Placement moves</a:t>
            </a:r>
            <a:r>
              <a:rPr lang="en-US" sz="1600" dirty="0" smtClean="0">
                <a:solidFill>
                  <a:schemeClr val="tx2">
                    <a:lumMod val="75000"/>
                  </a:schemeClr>
                </a:solidFill>
                <a:latin typeface="Times New Roman"/>
                <a:cs typeface="Times New Roman"/>
              </a:rPr>
              <a:t>: 0</a:t>
            </a:r>
            <a:endParaRPr lang="en-US" sz="1600" dirty="0">
              <a:solidFill>
                <a:schemeClr val="tx2">
                  <a:lumMod val="75000"/>
                </a:schemeClr>
              </a:solidFill>
              <a:latin typeface="Times New Roman"/>
              <a:cs typeface="Times New Roman"/>
            </a:endParaRPr>
          </a:p>
        </p:txBody>
      </p:sp>
      <p:sp>
        <p:nvSpPr>
          <p:cNvPr id="9" name="TextBox 8"/>
          <p:cNvSpPr txBox="1"/>
          <p:nvPr/>
        </p:nvSpPr>
        <p:spPr>
          <a:xfrm>
            <a:off x="838200" y="4223108"/>
            <a:ext cx="2582758" cy="1323439"/>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C</a:t>
            </a:r>
          </a:p>
          <a:p>
            <a:r>
              <a:rPr lang="en-US" sz="1600" dirty="0" smtClean="0">
                <a:solidFill>
                  <a:schemeClr val="tx2">
                    <a:lumMod val="75000"/>
                  </a:schemeClr>
                </a:solidFill>
                <a:latin typeface="Times New Roman"/>
                <a:cs typeface="Times New Roman"/>
              </a:rPr>
              <a:t>Days in </a:t>
            </a:r>
            <a:r>
              <a:rPr lang="en-US" sz="1600" dirty="0">
                <a:solidFill>
                  <a:schemeClr val="tx2">
                    <a:lumMod val="75000"/>
                  </a:schemeClr>
                </a:solidFill>
                <a:latin typeface="Times New Roman"/>
                <a:cs typeface="Times New Roman"/>
              </a:rPr>
              <a:t>care (episode </a:t>
            </a:r>
            <a:r>
              <a:rPr lang="en-US" sz="1600" dirty="0" smtClean="0">
                <a:solidFill>
                  <a:schemeClr val="tx2">
                    <a:lumMod val="75000"/>
                  </a:schemeClr>
                </a:solidFill>
                <a:latin typeface="Times New Roman"/>
                <a:cs typeface="Times New Roman"/>
              </a:rPr>
              <a:t>1): 35</a:t>
            </a:r>
          </a:p>
          <a:p>
            <a:r>
              <a:rPr lang="en-US" sz="1600" dirty="0">
                <a:solidFill>
                  <a:schemeClr val="tx2">
                    <a:lumMod val="75000"/>
                  </a:schemeClr>
                </a:solidFill>
                <a:latin typeface="Times New Roman"/>
                <a:cs typeface="Times New Roman"/>
              </a:rPr>
              <a:t>Placement moves: </a:t>
            </a:r>
            <a:r>
              <a:rPr lang="en-US" sz="1600" dirty="0" smtClean="0">
                <a:solidFill>
                  <a:schemeClr val="tx2">
                    <a:lumMod val="75000"/>
                  </a:schemeClr>
                </a:solidFill>
                <a:latin typeface="Times New Roman"/>
                <a:cs typeface="Times New Roman"/>
              </a:rPr>
              <a:t>1</a:t>
            </a:r>
          </a:p>
          <a:p>
            <a:r>
              <a:rPr lang="en-US" sz="1600" dirty="0" smtClean="0">
                <a:solidFill>
                  <a:schemeClr val="tx2">
                    <a:lumMod val="75000"/>
                  </a:schemeClr>
                </a:solidFill>
                <a:latin typeface="Times New Roman"/>
                <a:cs typeface="Times New Roman"/>
              </a:rPr>
              <a:t>Days in care (episode 2): 167</a:t>
            </a:r>
          </a:p>
          <a:p>
            <a:r>
              <a:rPr lang="en-US" sz="1600" dirty="0">
                <a:solidFill>
                  <a:schemeClr val="tx2">
                    <a:lumMod val="75000"/>
                  </a:schemeClr>
                </a:solidFill>
                <a:latin typeface="Times New Roman"/>
                <a:cs typeface="Times New Roman"/>
              </a:rPr>
              <a:t>Placement moves</a:t>
            </a:r>
            <a:r>
              <a:rPr lang="en-US" sz="1600" dirty="0" smtClean="0">
                <a:solidFill>
                  <a:schemeClr val="tx2">
                    <a:lumMod val="75000"/>
                  </a:schemeClr>
                </a:solidFill>
                <a:latin typeface="Times New Roman"/>
                <a:cs typeface="Times New Roman"/>
              </a:rPr>
              <a:t>: </a:t>
            </a:r>
            <a:r>
              <a:rPr lang="en-US" sz="1600" dirty="0">
                <a:solidFill>
                  <a:schemeClr val="tx2">
                    <a:lumMod val="75000"/>
                  </a:schemeClr>
                </a:solidFill>
                <a:latin typeface="Times New Roman"/>
                <a:cs typeface="Times New Roman"/>
              </a:rPr>
              <a:t>1</a:t>
            </a:r>
          </a:p>
        </p:txBody>
      </p:sp>
      <p:sp>
        <p:nvSpPr>
          <p:cNvPr id="11" name="TextBox 10"/>
          <p:cNvSpPr txBox="1"/>
          <p:nvPr/>
        </p:nvSpPr>
        <p:spPr>
          <a:xfrm>
            <a:off x="838200" y="5646003"/>
            <a:ext cx="1866216" cy="830997"/>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Child D </a:t>
            </a:r>
          </a:p>
          <a:p>
            <a:r>
              <a:rPr lang="en-US" sz="1600" dirty="0" smtClean="0">
                <a:solidFill>
                  <a:schemeClr val="tx2">
                    <a:lumMod val="75000"/>
                  </a:schemeClr>
                </a:solidFill>
                <a:latin typeface="Times New Roman"/>
                <a:cs typeface="Times New Roman"/>
              </a:rPr>
              <a:t>Days in care: 154</a:t>
            </a:r>
          </a:p>
          <a:p>
            <a:r>
              <a:rPr lang="en-US" sz="1600" dirty="0" smtClean="0">
                <a:solidFill>
                  <a:schemeClr val="tx2">
                    <a:lumMod val="75000"/>
                  </a:schemeClr>
                </a:solidFill>
                <a:latin typeface="Times New Roman"/>
                <a:cs typeface="Times New Roman"/>
              </a:rPr>
              <a:t>Placement moves: 0</a:t>
            </a:r>
            <a:endParaRPr lang="en-US" sz="1600" dirty="0">
              <a:solidFill>
                <a:schemeClr val="tx2">
                  <a:lumMod val="75000"/>
                </a:schemeClr>
              </a:solidFill>
              <a:latin typeface="Times New Roman"/>
              <a:cs typeface="Times New Roman"/>
            </a:endParaRPr>
          </a:p>
        </p:txBody>
      </p:sp>
      <p:sp>
        <p:nvSpPr>
          <p:cNvPr id="13" name="TextBox 12"/>
          <p:cNvSpPr txBox="1"/>
          <p:nvPr/>
        </p:nvSpPr>
        <p:spPr>
          <a:xfrm>
            <a:off x="363553" y="1600200"/>
            <a:ext cx="8479906" cy="461665"/>
          </a:xfrm>
          <a:prstGeom prst="rect">
            <a:avLst/>
          </a:prstGeom>
          <a:noFill/>
        </p:spPr>
        <p:txBody>
          <a:bodyPr wrap="none" rtlCol="0">
            <a:spAutoFit/>
          </a:bodyPr>
          <a:lstStyle/>
          <a:p>
            <a:r>
              <a:rPr lang="en-US" sz="2400" b="1" dirty="0" smtClean="0">
                <a:solidFill>
                  <a:schemeClr val="tx2">
                    <a:lumMod val="75000"/>
                  </a:schemeClr>
                </a:solidFill>
                <a:latin typeface="Times New Roman"/>
                <a:cs typeface="Times New Roman"/>
              </a:rPr>
              <a:t>Cohort: Children Entering Care Between Apr 2013 – Mar 2014</a:t>
            </a:r>
            <a:endParaRPr lang="en-US" sz="2400" b="1" dirty="0">
              <a:solidFill>
                <a:schemeClr val="tx2">
                  <a:lumMod val="75000"/>
                </a:schemeClr>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2">
                  <a:lumMod val="75000"/>
                </a:schemeClr>
              </a:solidFill>
            </a:endParaRPr>
          </a:p>
        </p:txBody>
      </p:sp>
      <p:grpSp>
        <p:nvGrpSpPr>
          <p:cNvPr id="32" name="Group 31"/>
          <p:cNvGrpSpPr/>
          <p:nvPr/>
        </p:nvGrpSpPr>
        <p:grpSpPr>
          <a:xfrm>
            <a:off x="4419600" y="2305734"/>
            <a:ext cx="3477478" cy="584776"/>
            <a:chOff x="4648200" y="2305734"/>
            <a:chExt cx="3477478" cy="584776"/>
          </a:xfrm>
        </p:grpSpPr>
        <p:sp>
          <p:nvSpPr>
            <p:cNvPr id="19" name="TextBox 18"/>
            <p:cNvSpPr txBox="1"/>
            <p:nvPr/>
          </p:nvSpPr>
          <p:spPr>
            <a:xfrm>
              <a:off x="5105400" y="2305734"/>
              <a:ext cx="3020278" cy="584776"/>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Denominator: total days in care </a:t>
              </a:r>
            </a:p>
            <a:p>
              <a:r>
                <a:rPr lang="en-US" sz="1600" dirty="0" smtClean="0">
                  <a:solidFill>
                    <a:schemeClr val="tx2">
                      <a:lumMod val="75000"/>
                    </a:schemeClr>
                  </a:solidFill>
                  <a:latin typeface="Times New Roman"/>
                  <a:cs typeface="Times New Roman"/>
                </a:rPr>
                <a:t>342 + 196 + 35 + 167 + 154 = </a:t>
              </a:r>
              <a:r>
                <a:rPr lang="en-US" sz="1600" b="1" dirty="0" smtClean="0">
                  <a:solidFill>
                    <a:schemeClr val="tx2">
                      <a:lumMod val="75000"/>
                    </a:schemeClr>
                  </a:solidFill>
                  <a:latin typeface="Times New Roman"/>
                  <a:cs typeface="Times New Roman"/>
                </a:rPr>
                <a:t>894</a:t>
              </a:r>
              <a:endParaRPr lang="en-US" sz="1600" dirty="0">
                <a:solidFill>
                  <a:schemeClr val="tx2">
                    <a:lumMod val="75000"/>
                  </a:schemeClr>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chemeClr val="tx2">
                      <a:lumMod val="75000"/>
                    </a:schemeClr>
                  </a:solidFill>
                  <a:latin typeface="Times New Roman"/>
                  <a:cs typeface="Times New Roman"/>
                </a:rPr>
                <a:t>1</a:t>
              </a:r>
              <a:endParaRPr lang="en-US" sz="3200" b="1" dirty="0">
                <a:solidFill>
                  <a:schemeClr val="tx2">
                    <a:lumMod val="75000"/>
                  </a:schemeClr>
                </a:solidFill>
                <a:latin typeface="Times New Roman"/>
                <a:cs typeface="Times New Roman"/>
              </a:endParaRPr>
            </a:p>
          </p:txBody>
        </p:sp>
      </p:grpSp>
      <p:grpSp>
        <p:nvGrpSpPr>
          <p:cNvPr id="30" name="Group 29"/>
          <p:cNvGrpSpPr/>
          <p:nvPr/>
        </p:nvGrpSpPr>
        <p:grpSpPr>
          <a:xfrm>
            <a:off x="4419600" y="3055034"/>
            <a:ext cx="3145757" cy="584776"/>
            <a:chOff x="4648200" y="3055034"/>
            <a:chExt cx="3145757" cy="584776"/>
          </a:xfrm>
        </p:grpSpPr>
        <p:sp>
          <p:nvSpPr>
            <p:cNvPr id="20" name="TextBox 19"/>
            <p:cNvSpPr txBox="1"/>
            <p:nvPr/>
          </p:nvSpPr>
          <p:spPr>
            <a:xfrm>
              <a:off x="5105400" y="3055034"/>
              <a:ext cx="2688557" cy="584776"/>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Numerator: placement moves</a:t>
              </a:r>
            </a:p>
            <a:p>
              <a:r>
                <a:rPr lang="en-US" sz="1600" dirty="0" smtClean="0">
                  <a:solidFill>
                    <a:schemeClr val="tx2">
                      <a:lumMod val="75000"/>
                    </a:schemeClr>
                  </a:solidFill>
                  <a:latin typeface="Times New Roman"/>
                  <a:cs typeface="Times New Roman"/>
                </a:rPr>
                <a:t>2 + 0 + 1 + </a:t>
              </a:r>
              <a:r>
                <a:rPr lang="en-US" sz="1600" dirty="0">
                  <a:solidFill>
                    <a:schemeClr val="tx2">
                      <a:lumMod val="75000"/>
                    </a:schemeClr>
                  </a:solidFill>
                  <a:latin typeface="Times New Roman"/>
                  <a:cs typeface="Times New Roman"/>
                </a:rPr>
                <a:t>1</a:t>
              </a:r>
              <a:r>
                <a:rPr lang="en-US" sz="1600" dirty="0" smtClean="0">
                  <a:solidFill>
                    <a:schemeClr val="tx2">
                      <a:lumMod val="75000"/>
                    </a:schemeClr>
                  </a:solidFill>
                  <a:latin typeface="Times New Roman"/>
                  <a:cs typeface="Times New Roman"/>
                </a:rPr>
                <a:t> + 0 = </a:t>
              </a:r>
              <a:r>
                <a:rPr lang="en-US" sz="1600" b="1" dirty="0">
                  <a:solidFill>
                    <a:schemeClr val="tx2">
                      <a:lumMod val="75000"/>
                    </a:schemeClr>
                  </a:solidFill>
                  <a:latin typeface="Times New Roman"/>
                  <a:cs typeface="Times New Roman"/>
                </a:rPr>
                <a:t>4</a:t>
              </a:r>
              <a:endParaRPr lang="en-US" sz="1600" b="1" dirty="0" smtClean="0">
                <a:solidFill>
                  <a:schemeClr val="tx2">
                    <a:lumMod val="75000"/>
                  </a:schemeClr>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chemeClr val="tx2">
                      <a:lumMod val="75000"/>
                    </a:schemeClr>
                  </a:solidFill>
                  <a:latin typeface="Times"/>
                  <a:cs typeface="Times"/>
                </a:rPr>
                <a:t>2</a:t>
              </a:r>
            </a:p>
          </p:txBody>
        </p:sp>
      </p:grpSp>
      <p:grpSp>
        <p:nvGrpSpPr>
          <p:cNvPr id="29" name="Group 28"/>
          <p:cNvGrpSpPr/>
          <p:nvPr/>
        </p:nvGrpSpPr>
        <p:grpSpPr>
          <a:xfrm>
            <a:off x="4419600" y="3804334"/>
            <a:ext cx="3884641" cy="584776"/>
            <a:chOff x="4648200" y="3804334"/>
            <a:chExt cx="3884641" cy="584776"/>
          </a:xfrm>
        </p:grpSpPr>
        <p:sp>
          <p:nvSpPr>
            <p:cNvPr id="21" name="TextBox 20"/>
            <p:cNvSpPr txBox="1"/>
            <p:nvPr/>
          </p:nvSpPr>
          <p:spPr>
            <a:xfrm>
              <a:off x="5105400" y="3804334"/>
              <a:ext cx="3427441" cy="584776"/>
            </a:xfrm>
            <a:prstGeom prst="rect">
              <a:avLst/>
            </a:prstGeom>
            <a:noFill/>
          </p:spPr>
          <p:txBody>
            <a:bodyPr wrap="none" rtlCol="0">
              <a:spAutoFit/>
            </a:bodyPr>
            <a:lstStyle/>
            <a:p>
              <a:r>
                <a:rPr lang="en-US" sz="1600" dirty="0" smtClean="0">
                  <a:solidFill>
                    <a:schemeClr val="tx2">
                      <a:lumMod val="75000"/>
                    </a:schemeClr>
                  </a:solidFill>
                  <a:latin typeface="Times New Roman"/>
                  <a:cs typeface="Times New Roman"/>
                </a:rPr>
                <a:t>Calculate rate of moves per day in care</a:t>
              </a:r>
            </a:p>
            <a:p>
              <a:r>
                <a:rPr lang="en-US" sz="1600" dirty="0">
                  <a:solidFill>
                    <a:schemeClr val="tx2">
                      <a:lumMod val="75000"/>
                    </a:schemeClr>
                  </a:solidFill>
                  <a:latin typeface="Times New Roman"/>
                  <a:cs typeface="Times New Roman"/>
                </a:rPr>
                <a:t>4</a:t>
              </a:r>
              <a:r>
                <a:rPr lang="en-US" sz="1600" dirty="0" smtClean="0">
                  <a:solidFill>
                    <a:schemeClr val="tx2">
                      <a:lumMod val="75000"/>
                    </a:schemeClr>
                  </a:solidFill>
                  <a:latin typeface="Times New Roman"/>
                  <a:cs typeface="Times New Roman"/>
                </a:rPr>
                <a:t> / 894 =  </a:t>
              </a:r>
              <a:r>
                <a:rPr lang="en-US" sz="1600" b="1" dirty="0">
                  <a:solidFill>
                    <a:schemeClr val="tx2">
                      <a:lumMod val="75000"/>
                    </a:schemeClr>
                  </a:solidFill>
                  <a:latin typeface="Times New Roman"/>
                  <a:cs typeface="Times New Roman"/>
                </a:rPr>
                <a:t>0.00447</a:t>
              </a:r>
              <a:endParaRPr lang="en-US" sz="1600" b="1" dirty="0" smtClean="0">
                <a:solidFill>
                  <a:schemeClr val="tx2">
                    <a:lumMod val="75000"/>
                  </a:schemeClr>
                </a:solidFill>
                <a:latin typeface="Times New Roman"/>
                <a:cs typeface="Times New Roman"/>
              </a:endParaRP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chemeClr val="tx2">
                      <a:lumMod val="75000"/>
                    </a:schemeClr>
                  </a:solidFill>
                  <a:latin typeface="Times New Roman"/>
                  <a:cs typeface="Times New Roman"/>
                </a:rPr>
                <a:t>3</a:t>
              </a:r>
            </a:p>
          </p:txBody>
        </p:sp>
      </p:grpSp>
      <p:grpSp>
        <p:nvGrpSpPr>
          <p:cNvPr id="28" name="Group 27"/>
          <p:cNvGrpSpPr/>
          <p:nvPr/>
        </p:nvGrpSpPr>
        <p:grpSpPr>
          <a:xfrm>
            <a:off x="4419600" y="4553634"/>
            <a:ext cx="4419600" cy="830997"/>
            <a:chOff x="4648200" y="4553634"/>
            <a:chExt cx="2437530" cy="830997"/>
          </a:xfrm>
        </p:grpSpPr>
        <p:sp>
          <p:nvSpPr>
            <p:cNvPr id="22" name="TextBox 21"/>
            <p:cNvSpPr txBox="1"/>
            <p:nvPr/>
          </p:nvSpPr>
          <p:spPr>
            <a:xfrm>
              <a:off x="4942385" y="4553634"/>
              <a:ext cx="2143345" cy="830997"/>
            </a:xfrm>
            <a:prstGeom prst="rect">
              <a:avLst/>
            </a:prstGeom>
            <a:noFill/>
          </p:spPr>
          <p:txBody>
            <a:bodyPr wrap="square" rtlCol="0">
              <a:spAutoFit/>
            </a:bodyPr>
            <a:lstStyle/>
            <a:p>
              <a:r>
                <a:rPr lang="en-US" sz="1600" dirty="0" smtClean="0">
                  <a:solidFill>
                    <a:schemeClr val="tx2">
                      <a:lumMod val="75000"/>
                    </a:schemeClr>
                  </a:solidFill>
                  <a:latin typeface="Times New Roman"/>
                  <a:cs typeface="Times New Roman"/>
                </a:rPr>
                <a:t>Multiply by </a:t>
              </a:r>
              <a:r>
                <a:rPr lang="en-US" sz="1600" dirty="0">
                  <a:solidFill>
                    <a:schemeClr val="tx2">
                      <a:lumMod val="75000"/>
                    </a:schemeClr>
                  </a:solidFill>
                  <a:latin typeface="Times New Roman"/>
                  <a:cs typeface="Times New Roman"/>
                </a:rPr>
                <a:t>1</a:t>
              </a:r>
              <a:r>
                <a:rPr lang="en-US" sz="1600" dirty="0" smtClean="0">
                  <a:solidFill>
                    <a:schemeClr val="tx2">
                      <a:lumMod val="75000"/>
                    </a:schemeClr>
                  </a:solidFill>
                  <a:latin typeface="Times New Roman"/>
                  <a:cs typeface="Times New Roman"/>
                </a:rPr>
                <a:t>,000</a:t>
              </a:r>
            </a:p>
            <a:p>
              <a:r>
                <a:rPr lang="en-US" sz="1600" dirty="0" smtClean="0">
                  <a:solidFill>
                    <a:schemeClr val="tx2">
                      <a:lumMod val="75000"/>
                    </a:schemeClr>
                  </a:solidFill>
                  <a:latin typeface="Times New Roman"/>
                  <a:cs typeface="Times New Roman"/>
                </a:rPr>
                <a:t>0.00447 * 1,000 = </a:t>
              </a:r>
              <a:r>
                <a:rPr lang="en-US" sz="1600" b="1" dirty="0" smtClean="0">
                  <a:solidFill>
                    <a:schemeClr val="tx2">
                      <a:lumMod val="75000"/>
                    </a:schemeClr>
                  </a:solidFill>
                  <a:latin typeface="Times New Roman"/>
                  <a:cs typeface="Times New Roman"/>
                </a:rPr>
                <a:t>4.5 placement moves per </a:t>
              </a:r>
            </a:p>
            <a:p>
              <a:r>
                <a:rPr lang="en-US" sz="1600" b="1" dirty="0" smtClean="0">
                  <a:solidFill>
                    <a:schemeClr val="tx2">
                      <a:lumMod val="75000"/>
                    </a:schemeClr>
                  </a:solidFill>
                  <a:latin typeface="Times New Roman"/>
                  <a:cs typeface="Times New Roman"/>
                </a:rPr>
                <a:t>1,000 days in foster care</a:t>
              </a:r>
            </a:p>
          </p:txBody>
        </p:sp>
        <p:sp>
          <p:nvSpPr>
            <p:cNvPr id="27" name="TextBox 26"/>
            <p:cNvSpPr txBox="1"/>
            <p:nvPr/>
          </p:nvSpPr>
          <p:spPr>
            <a:xfrm>
              <a:off x="4648200" y="4553634"/>
              <a:ext cx="215013" cy="584775"/>
            </a:xfrm>
            <a:prstGeom prst="rect">
              <a:avLst/>
            </a:prstGeom>
            <a:noFill/>
          </p:spPr>
          <p:txBody>
            <a:bodyPr wrap="none" rtlCol="0">
              <a:spAutoFit/>
            </a:bodyPr>
            <a:lstStyle/>
            <a:p>
              <a:r>
                <a:rPr lang="en-US" sz="3200" b="1" dirty="0">
                  <a:solidFill>
                    <a:schemeClr val="tx2">
                      <a:lumMod val="75000"/>
                    </a:schemeClr>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solidFill>
                <a:schemeClr val="tx2">
                  <a:lumMod val="75000"/>
                </a:schemeClr>
              </a:solidFill>
            </a:endParaRPr>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3434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715000"/>
            <a:ext cx="346636" cy="609600"/>
          </a:xfrm>
          <a:prstGeom prst="rect">
            <a:avLst/>
          </a:prstGeom>
        </p:spPr>
      </p:pic>
      <p:sp>
        <p:nvSpPr>
          <p:cNvPr id="35" name="TextBox 34"/>
          <p:cNvSpPr txBox="1"/>
          <p:nvPr/>
        </p:nvSpPr>
        <p:spPr>
          <a:xfrm>
            <a:off x="4572000" y="5562600"/>
            <a:ext cx="4267200" cy="707886"/>
          </a:xfrm>
          <a:prstGeom prst="rect">
            <a:avLst/>
          </a:prstGeom>
          <a:noFill/>
        </p:spPr>
        <p:txBody>
          <a:bodyPr wrap="square" rtlCol="0">
            <a:spAutoFit/>
          </a:bodyPr>
          <a:lstStyle/>
          <a:p>
            <a:r>
              <a:rPr lang="en-US" sz="2000" dirty="0">
                <a:solidFill>
                  <a:schemeClr val="tx2">
                    <a:lumMod val="75000"/>
                  </a:schemeClr>
                </a:solidFill>
                <a:latin typeface="Times New Roman"/>
                <a:cs typeface="Times New Roman"/>
              </a:rPr>
              <a:t>National Standard: </a:t>
            </a:r>
            <a:endParaRPr lang="en-US" sz="2000" dirty="0" smtClean="0">
              <a:solidFill>
                <a:schemeClr val="tx2">
                  <a:lumMod val="75000"/>
                </a:schemeClr>
              </a:solidFill>
              <a:latin typeface="Times New Roman"/>
              <a:cs typeface="Times New Roman"/>
            </a:endParaRPr>
          </a:p>
          <a:p>
            <a:r>
              <a:rPr lang="en-US" sz="2000" b="1" dirty="0" smtClean="0">
                <a:solidFill>
                  <a:schemeClr val="tx2">
                    <a:lumMod val="75000"/>
                  </a:schemeClr>
                </a:solidFill>
                <a:latin typeface="Times New Roman"/>
                <a:cs typeface="Times New Roman"/>
              </a:rPr>
              <a:t>&lt;= 4.12 </a:t>
            </a:r>
            <a:r>
              <a:rPr lang="en-US" sz="2000" b="1" smtClean="0">
                <a:solidFill>
                  <a:schemeClr val="tx2">
                    <a:lumMod val="75000"/>
                  </a:schemeClr>
                </a:solidFill>
                <a:latin typeface="Times New Roman"/>
                <a:cs typeface="Times New Roman"/>
              </a:rPr>
              <a:t>per 1,000</a:t>
            </a:r>
            <a:endParaRPr lang="en-US" sz="2000" b="1"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9148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chemeClr val="bg2">
                    <a:lumMod val="50000"/>
                  </a:schemeClr>
                </a:solidFill>
                <a:latin typeface="Times New Roman"/>
                <a:cs typeface="Times New Roman"/>
              </a:rPr>
              <a:t>Case Review Outcomes: Permanency</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600" u="sng" dirty="0" smtClean="0">
                <a:solidFill>
                  <a:schemeClr val="tx2">
                    <a:lumMod val="75000"/>
                  </a:schemeClr>
                </a:solidFill>
                <a:latin typeface="Times"/>
                <a:cs typeface="Times"/>
              </a:rPr>
              <a:t>Case Review Item 4</a:t>
            </a:r>
            <a:r>
              <a:rPr lang="en-US" sz="2600" dirty="0" smtClean="0">
                <a:solidFill>
                  <a:schemeClr val="tx2">
                    <a:lumMod val="75000"/>
                  </a:schemeClr>
                </a:solidFill>
                <a:latin typeface="Times"/>
                <a:cs typeface="Times"/>
              </a:rPr>
              <a:t>: Stability of Foster Care Placement</a:t>
            </a:r>
          </a:p>
          <a:p>
            <a:pPr marL="682625" lvl="1" indent="-457200">
              <a:lnSpc>
                <a:spcPct val="110000"/>
              </a:lnSpc>
              <a:buFont typeface="Arial"/>
              <a:buChar char="•"/>
            </a:pPr>
            <a:endParaRPr lang="en-US" sz="2600"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5</a:t>
            </a:r>
            <a:r>
              <a:rPr lang="en-US" sz="2600" dirty="0" smtClean="0">
                <a:solidFill>
                  <a:schemeClr val="tx2">
                    <a:lumMod val="75000"/>
                  </a:schemeClr>
                </a:solidFill>
                <a:latin typeface="Times"/>
                <a:cs typeface="Times"/>
              </a:rPr>
              <a:t>: Permanency Goal for Child</a:t>
            </a: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6</a:t>
            </a:r>
            <a:r>
              <a:rPr lang="en-US" sz="2600" dirty="0" smtClean="0">
                <a:solidFill>
                  <a:schemeClr val="tx2">
                    <a:lumMod val="75000"/>
                  </a:schemeClr>
                </a:solidFill>
                <a:latin typeface="Times"/>
                <a:cs typeface="Times"/>
              </a:rPr>
              <a:t>: Achieving Reunification, Guardianship, Adoption, or Other Planned Permanent Living Arrangement</a:t>
            </a:r>
          </a:p>
          <a:p>
            <a:pPr marL="682625" lvl="1" indent="-457200">
              <a:lnSpc>
                <a:spcPct val="110000"/>
              </a:lnSpc>
              <a:buFont typeface="Arial"/>
              <a:buChar char="•"/>
            </a:pPr>
            <a:endParaRPr lang="en-US" sz="2600"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a:solidFill>
                  <a:schemeClr val="tx2">
                    <a:lumMod val="75000"/>
                  </a:schemeClr>
                </a:solidFill>
                <a:latin typeface="Times"/>
                <a:cs typeface="Times"/>
              </a:rPr>
              <a:t>Case Review Item 7</a:t>
            </a:r>
            <a:r>
              <a:rPr lang="en-US" sz="2600" dirty="0">
                <a:solidFill>
                  <a:schemeClr val="tx2">
                    <a:lumMod val="75000"/>
                  </a:schemeClr>
                </a:solidFill>
                <a:latin typeface="Times"/>
                <a:cs typeface="Times"/>
              </a:rPr>
              <a:t>: Placement with Siblings</a:t>
            </a:r>
          </a:p>
          <a:p>
            <a:pPr marL="682625" lvl="1" indent="-457200">
              <a:lnSpc>
                <a:spcPct val="110000"/>
              </a:lnSpc>
              <a:buFont typeface="Arial"/>
              <a:buChar char="•"/>
            </a:pPr>
            <a:endParaRPr lang="en-US" sz="2600" dirty="0" smtClean="0">
              <a:solidFill>
                <a:schemeClr val="tx2">
                  <a:lumMod val="75000"/>
                </a:schemeClr>
              </a:solidFill>
              <a:latin typeface="Times"/>
              <a:cs typeface="Times"/>
            </a:endParaRPr>
          </a:p>
        </p:txBody>
      </p:sp>
    </p:spTree>
    <p:extLst>
      <p:ext uri="{BB962C8B-B14F-4D97-AF65-F5344CB8AC3E}">
        <p14:creationId xmlns:p14="http://schemas.microsoft.com/office/powerpoint/2010/main" val="2460982988"/>
      </p:ext>
    </p:extLst>
  </p:cSld>
  <p:clrMapOvr>
    <a:masterClrMapping/>
  </p:clrMapOvr>
  <p:transition advTm="372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Case Review Outcomes: Permanency (</a:t>
            </a:r>
            <a:r>
              <a:rPr lang="en-US" sz="3600" dirty="0" err="1" smtClean="0">
                <a:solidFill>
                  <a:srgbClr val="BEAA64"/>
                </a:solidFill>
                <a:latin typeface="Times New Roman"/>
                <a:cs typeface="Times New Roman"/>
              </a:rPr>
              <a:t>con’t</a:t>
            </a:r>
            <a:r>
              <a:rPr lang="en-US" sz="3600" dirty="0" smtClean="0">
                <a:solidFill>
                  <a:srgbClr val="BEAA64"/>
                </a:solidFill>
                <a:latin typeface="Times New Roman"/>
                <a:cs typeface="Times New Roman"/>
              </a:rPr>
              <a:t>)</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8</a:t>
            </a:r>
            <a:r>
              <a:rPr lang="en-US" sz="2600" dirty="0">
                <a:solidFill>
                  <a:schemeClr val="tx2">
                    <a:lumMod val="75000"/>
                  </a:schemeClr>
                </a:solidFill>
                <a:latin typeface="Times"/>
                <a:cs typeface="Times"/>
              </a:rPr>
              <a:t>: Visiting with Parents and Siblings in Foster Care</a:t>
            </a: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9</a:t>
            </a:r>
            <a:r>
              <a:rPr lang="en-US" sz="2600" dirty="0">
                <a:solidFill>
                  <a:schemeClr val="tx2">
                    <a:lumMod val="75000"/>
                  </a:schemeClr>
                </a:solidFill>
                <a:latin typeface="Times"/>
                <a:cs typeface="Times"/>
              </a:rPr>
              <a:t>: Preserving Connections</a:t>
            </a: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10</a:t>
            </a:r>
            <a:r>
              <a:rPr lang="en-US" sz="2600" dirty="0">
                <a:solidFill>
                  <a:schemeClr val="tx2">
                    <a:lumMod val="75000"/>
                  </a:schemeClr>
                </a:solidFill>
                <a:latin typeface="Times"/>
                <a:cs typeface="Times"/>
              </a:rPr>
              <a:t>: Relative Placement</a:t>
            </a: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Item </a:t>
            </a:r>
            <a:r>
              <a:rPr lang="en-US" sz="2600" u="sng" dirty="0">
                <a:solidFill>
                  <a:schemeClr val="tx2">
                    <a:lumMod val="75000"/>
                  </a:schemeClr>
                </a:solidFill>
                <a:latin typeface="Times"/>
                <a:cs typeface="Times"/>
              </a:rPr>
              <a:t>11</a:t>
            </a:r>
            <a:r>
              <a:rPr lang="en-US" sz="2600" dirty="0">
                <a:solidFill>
                  <a:schemeClr val="tx2">
                    <a:lumMod val="75000"/>
                  </a:schemeClr>
                </a:solidFill>
                <a:latin typeface="Times"/>
                <a:cs typeface="Times"/>
              </a:rPr>
              <a:t>: Relationship of Child in Care with Parents</a:t>
            </a:r>
            <a:endParaRPr lang="en-US" sz="2600" dirty="0" smtClean="0">
              <a:solidFill>
                <a:schemeClr val="tx2">
                  <a:lumMod val="75000"/>
                </a:schemeClr>
              </a:solidFill>
              <a:latin typeface="Times"/>
              <a:cs typeface="Times"/>
            </a:endParaRPr>
          </a:p>
        </p:txBody>
      </p:sp>
    </p:spTree>
    <p:extLst>
      <p:ext uri="{BB962C8B-B14F-4D97-AF65-F5344CB8AC3E}">
        <p14:creationId xmlns:p14="http://schemas.microsoft.com/office/powerpoint/2010/main" val="1481931900"/>
      </p:ext>
    </p:extLst>
  </p:cSld>
  <p:clrMapOvr>
    <a:masterClrMapping/>
  </p:clrMapOvr>
  <p:transition advTm="372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CFSR3 Outcomes: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600200"/>
            <a:ext cx="8229600" cy="4876800"/>
          </a:xfrm>
        </p:spPr>
        <p:txBody>
          <a:bodyPr>
            <a:noAutofit/>
          </a:bodyPr>
          <a:lstStyle/>
          <a:p>
            <a:pPr marL="282575" indent="-457200">
              <a:lnSpc>
                <a:spcPct val="110000"/>
              </a:lnSpc>
              <a:buFont typeface="Arial"/>
              <a:buChar char="•"/>
            </a:pPr>
            <a:r>
              <a:rPr lang="en-US" sz="2800" dirty="0" smtClean="0">
                <a:solidFill>
                  <a:schemeClr val="tx2">
                    <a:lumMod val="75000"/>
                  </a:schemeClr>
                </a:solidFill>
                <a:latin typeface="Times"/>
                <a:cs typeface="Times"/>
              </a:rPr>
              <a:t>Families have enhanced capacity to provide for their children's needs.</a:t>
            </a:r>
          </a:p>
          <a:p>
            <a:pPr marL="282575" indent="-457200">
              <a:lnSpc>
                <a:spcPct val="110000"/>
              </a:lnSpc>
              <a:buFont typeface="Arial"/>
              <a:buChar char="•"/>
            </a:pPr>
            <a:endParaRPr lang="en-US" sz="2800" dirty="0" smtClean="0">
              <a:solidFill>
                <a:schemeClr val="tx2">
                  <a:lumMod val="75000"/>
                </a:schemeClr>
              </a:solidFill>
              <a:latin typeface="Times"/>
              <a:cs typeface="Times"/>
            </a:endParaRPr>
          </a:p>
          <a:p>
            <a:pPr marL="282575" indent="-457200">
              <a:lnSpc>
                <a:spcPct val="110000"/>
              </a:lnSpc>
              <a:buFont typeface="Arial"/>
              <a:buChar char="•"/>
            </a:pPr>
            <a:r>
              <a:rPr lang="en-US" sz="2800" dirty="0" smtClean="0">
                <a:solidFill>
                  <a:schemeClr val="tx2">
                    <a:lumMod val="75000"/>
                  </a:schemeClr>
                </a:solidFill>
                <a:latin typeface="Times"/>
                <a:cs typeface="Times"/>
              </a:rPr>
              <a:t>Children receive appropriate services to meet their educational needs. </a:t>
            </a:r>
          </a:p>
          <a:p>
            <a:pPr marL="282575" indent="-457200">
              <a:lnSpc>
                <a:spcPct val="110000"/>
              </a:lnSpc>
              <a:buFont typeface="Arial"/>
              <a:buChar char="•"/>
            </a:pPr>
            <a:endParaRPr lang="en-US" sz="2800" dirty="0" smtClean="0">
              <a:solidFill>
                <a:schemeClr val="tx2">
                  <a:lumMod val="75000"/>
                </a:schemeClr>
              </a:solidFill>
              <a:latin typeface="Times"/>
              <a:cs typeface="Times"/>
            </a:endParaRPr>
          </a:p>
          <a:p>
            <a:pPr marL="282575" indent="-457200">
              <a:lnSpc>
                <a:spcPct val="110000"/>
              </a:lnSpc>
              <a:buFont typeface="Arial"/>
              <a:buChar char="•"/>
            </a:pPr>
            <a:r>
              <a:rPr lang="en-US" sz="2800" dirty="0" smtClean="0">
                <a:solidFill>
                  <a:schemeClr val="tx2">
                    <a:lumMod val="75000"/>
                  </a:schemeClr>
                </a:solidFill>
                <a:latin typeface="Times"/>
                <a:cs typeface="Times"/>
              </a:rPr>
              <a:t>Children receive adequate services to meet their physical and mental health needs. </a:t>
            </a:r>
          </a:p>
        </p:txBody>
      </p:sp>
    </p:spTree>
    <p:extLst>
      <p:ext uri="{BB962C8B-B14F-4D97-AF65-F5344CB8AC3E}">
        <p14:creationId xmlns:p14="http://schemas.microsoft.com/office/powerpoint/2010/main" val="49579928"/>
      </p:ext>
    </p:extLst>
  </p:cSld>
  <p:clrMapOvr>
    <a:masterClrMapping/>
  </p:clrMapOvr>
  <p:transition advTm="372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Case Review Outcomes: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600200"/>
            <a:ext cx="8229600" cy="4876800"/>
          </a:xfrm>
        </p:spPr>
        <p:txBody>
          <a:bodyPr>
            <a:noAutofit/>
          </a:bodyPr>
          <a:lstStyle/>
          <a:p>
            <a:pPr marL="682625" lvl="1" indent="-457200">
              <a:lnSpc>
                <a:spcPct val="110000"/>
              </a:lnSpc>
              <a:buFont typeface="Arial"/>
              <a:buChar char="•"/>
            </a:pPr>
            <a:r>
              <a:rPr lang="en-US" sz="2600" u="sng" dirty="0" smtClean="0">
                <a:solidFill>
                  <a:schemeClr val="tx2">
                    <a:lumMod val="75000"/>
                  </a:schemeClr>
                </a:solidFill>
                <a:latin typeface="Times"/>
                <a:cs typeface="Times"/>
              </a:rPr>
              <a:t>Case Review Item 12</a:t>
            </a:r>
            <a:r>
              <a:rPr lang="en-US" sz="2600" dirty="0" smtClean="0">
                <a:solidFill>
                  <a:schemeClr val="tx2">
                    <a:lumMod val="75000"/>
                  </a:schemeClr>
                </a:solidFill>
                <a:latin typeface="Times"/>
                <a:cs typeface="Times"/>
              </a:rPr>
              <a:t>: Needs and Services of Child (12A), Parents (12B), and Foster Parents (12C)</a:t>
            </a:r>
          </a:p>
          <a:p>
            <a:pPr marL="682625" lvl="1" indent="-457200">
              <a:lnSpc>
                <a:spcPct val="110000"/>
              </a:lnSpc>
              <a:buFont typeface="Arial"/>
              <a:buChar char="•"/>
            </a:pPr>
            <a:endParaRPr lang="en-US" sz="2600" dirty="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CR Item 13</a:t>
            </a:r>
            <a:r>
              <a:rPr lang="en-US" sz="2600" dirty="0" smtClean="0">
                <a:solidFill>
                  <a:schemeClr val="tx2">
                    <a:lumMod val="75000"/>
                  </a:schemeClr>
                </a:solidFill>
                <a:latin typeface="Times"/>
                <a:cs typeface="Times"/>
              </a:rPr>
              <a:t>: Child and Family Involvement in Case Planning</a:t>
            </a:r>
            <a:endParaRPr lang="en-US" sz="2600" dirty="0">
              <a:solidFill>
                <a:schemeClr val="tx2">
                  <a:lumMod val="75000"/>
                </a:schemeClr>
              </a:solidFill>
              <a:latin typeface="Times"/>
              <a:cs typeface="Times"/>
            </a:endParaRP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CR Item 14</a:t>
            </a:r>
            <a:r>
              <a:rPr lang="en-US" sz="2600" dirty="0" smtClean="0">
                <a:solidFill>
                  <a:schemeClr val="tx2">
                    <a:lumMod val="75000"/>
                  </a:schemeClr>
                </a:solidFill>
                <a:latin typeface="Times"/>
                <a:cs typeface="Times"/>
              </a:rPr>
              <a:t>: Caseworker Visits with Child</a:t>
            </a:r>
            <a:endParaRPr lang="en-US" sz="2600" dirty="0">
              <a:solidFill>
                <a:schemeClr val="tx2">
                  <a:lumMod val="75000"/>
                </a:schemeClr>
              </a:solidFill>
              <a:latin typeface="Times"/>
              <a:cs typeface="Times"/>
            </a:endParaRPr>
          </a:p>
          <a:p>
            <a:pPr marL="682625" lvl="1" indent="-457200">
              <a:lnSpc>
                <a:spcPct val="110000"/>
              </a:lnSpc>
              <a:buFont typeface="Arial"/>
              <a:buChar char="•"/>
            </a:pPr>
            <a:endParaRPr lang="en-US" sz="2600" u="sng" dirty="0" smtClean="0">
              <a:solidFill>
                <a:schemeClr val="tx2">
                  <a:lumMod val="75000"/>
                </a:schemeClr>
              </a:solidFill>
              <a:latin typeface="Times"/>
              <a:cs typeface="Times"/>
            </a:endParaRPr>
          </a:p>
          <a:p>
            <a:pPr marL="682625" lvl="1" indent="-457200">
              <a:lnSpc>
                <a:spcPct val="110000"/>
              </a:lnSpc>
              <a:buFont typeface="Arial"/>
              <a:buChar char="•"/>
            </a:pPr>
            <a:r>
              <a:rPr lang="en-US" sz="2600" u="sng" dirty="0" smtClean="0">
                <a:solidFill>
                  <a:schemeClr val="tx2">
                    <a:lumMod val="75000"/>
                  </a:schemeClr>
                </a:solidFill>
                <a:latin typeface="Times"/>
                <a:cs typeface="Times"/>
              </a:rPr>
              <a:t>CR Item 15</a:t>
            </a:r>
            <a:r>
              <a:rPr lang="en-US" sz="2600" dirty="0" smtClean="0">
                <a:solidFill>
                  <a:schemeClr val="tx2">
                    <a:lumMod val="75000"/>
                  </a:schemeClr>
                </a:solidFill>
                <a:latin typeface="Times"/>
                <a:cs typeface="Times"/>
              </a:rPr>
              <a:t>: Caseworker Visits with Parents</a:t>
            </a:r>
          </a:p>
        </p:txBody>
      </p:sp>
    </p:spTree>
    <p:extLst>
      <p:ext uri="{BB962C8B-B14F-4D97-AF65-F5344CB8AC3E}">
        <p14:creationId xmlns:p14="http://schemas.microsoft.com/office/powerpoint/2010/main" val="884988423"/>
      </p:ext>
    </p:extLst>
  </p:cSld>
  <p:clrMapOvr>
    <a:masterClrMapping/>
  </p:clrMapOvr>
  <p:transition advTm="372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sz="3600" dirty="0" smtClean="0">
                <a:solidFill>
                  <a:srgbClr val="BEAA64"/>
                </a:solidFill>
                <a:latin typeface="Times New Roman"/>
                <a:cs typeface="Times New Roman"/>
              </a:rPr>
              <a:t>Case Review Outcomes: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Well-Being (</a:t>
            </a:r>
            <a:r>
              <a:rPr lang="en-US" sz="3600" dirty="0" err="1" smtClean="0">
                <a:solidFill>
                  <a:srgbClr val="BEAA64"/>
                </a:solidFill>
                <a:latin typeface="Times New Roman"/>
                <a:cs typeface="Times New Roman"/>
              </a:rPr>
              <a:t>con’t</a:t>
            </a:r>
            <a:r>
              <a:rPr lang="en-US" sz="3600" dirty="0" smtClean="0">
                <a:solidFill>
                  <a:srgbClr val="BEAA64"/>
                </a:solidFill>
                <a:latin typeface="Times New Roman"/>
                <a:cs typeface="Times New Roman"/>
              </a:rPr>
              <a:t>)</a:t>
            </a:r>
          </a:p>
        </p:txBody>
      </p:sp>
      <p:sp>
        <p:nvSpPr>
          <p:cNvPr id="3" name="Content Placeholder 2"/>
          <p:cNvSpPr>
            <a:spLocks noGrp="1"/>
          </p:cNvSpPr>
          <p:nvPr>
            <p:ph idx="1"/>
          </p:nvPr>
        </p:nvSpPr>
        <p:spPr>
          <a:xfrm>
            <a:off x="457200" y="1981200"/>
            <a:ext cx="8229600" cy="4495800"/>
          </a:xfrm>
        </p:spPr>
        <p:txBody>
          <a:bodyPr>
            <a:noAutofit/>
          </a:bodyPr>
          <a:lstStyle/>
          <a:p>
            <a:pPr marL="682625" lvl="1" indent="-457200">
              <a:lnSpc>
                <a:spcPct val="110000"/>
              </a:lnSpc>
              <a:buFont typeface="Arial"/>
              <a:buChar char="•"/>
            </a:pPr>
            <a:r>
              <a:rPr lang="en-US" sz="2600" u="sng" dirty="0" smtClean="0">
                <a:solidFill>
                  <a:schemeClr val="tx2">
                    <a:lumMod val="75000"/>
                  </a:schemeClr>
                </a:solidFill>
                <a:latin typeface="Times"/>
                <a:cs typeface="Times"/>
              </a:rPr>
              <a:t>Case Review </a:t>
            </a:r>
            <a:r>
              <a:rPr lang="en-US" sz="2600" u="sng" dirty="0">
                <a:solidFill>
                  <a:schemeClr val="tx2">
                    <a:lumMod val="75000"/>
                  </a:schemeClr>
                </a:solidFill>
                <a:latin typeface="Times"/>
                <a:cs typeface="Times"/>
              </a:rPr>
              <a:t>Item 16</a:t>
            </a:r>
            <a:r>
              <a:rPr lang="en-US" sz="2600" dirty="0">
                <a:solidFill>
                  <a:schemeClr val="tx2">
                    <a:lumMod val="75000"/>
                  </a:schemeClr>
                </a:solidFill>
                <a:latin typeface="Times"/>
                <a:cs typeface="Times"/>
              </a:rPr>
              <a:t>: Educational Needs of the </a:t>
            </a:r>
            <a:r>
              <a:rPr lang="en-US" sz="2600" dirty="0" smtClean="0">
                <a:solidFill>
                  <a:schemeClr val="tx2">
                    <a:lumMod val="75000"/>
                  </a:schemeClr>
                </a:solidFill>
                <a:latin typeface="Times"/>
                <a:cs typeface="Times"/>
              </a:rPr>
              <a:t>Child</a:t>
            </a:r>
          </a:p>
          <a:p>
            <a:pPr marL="682625" lvl="1" indent="-457200">
              <a:lnSpc>
                <a:spcPct val="110000"/>
              </a:lnSpc>
              <a:buFont typeface="Arial"/>
              <a:buChar char="•"/>
            </a:pPr>
            <a:endParaRPr lang="en-US" sz="2600" dirty="0">
              <a:solidFill>
                <a:schemeClr val="tx2">
                  <a:lumMod val="75000"/>
                </a:schemeClr>
              </a:solidFill>
              <a:latin typeface="Times"/>
              <a:cs typeface="Times"/>
            </a:endParaRPr>
          </a:p>
          <a:p>
            <a:pPr marL="682625" lvl="1" indent="-457200">
              <a:lnSpc>
                <a:spcPct val="110000"/>
              </a:lnSpc>
              <a:buFont typeface="Arial"/>
              <a:buChar char="•"/>
            </a:pPr>
            <a:r>
              <a:rPr lang="en-US" sz="2600" u="sng" dirty="0">
                <a:solidFill>
                  <a:schemeClr val="tx2">
                    <a:lumMod val="75000"/>
                  </a:schemeClr>
                </a:solidFill>
                <a:latin typeface="Times"/>
                <a:cs typeface="Times"/>
              </a:rPr>
              <a:t>CR Item 17</a:t>
            </a:r>
            <a:r>
              <a:rPr lang="en-US" sz="2600" dirty="0">
                <a:solidFill>
                  <a:schemeClr val="tx2">
                    <a:lumMod val="75000"/>
                  </a:schemeClr>
                </a:solidFill>
                <a:latin typeface="Times"/>
                <a:cs typeface="Times"/>
              </a:rPr>
              <a:t>: Physical Health of the </a:t>
            </a:r>
            <a:r>
              <a:rPr lang="en-US" sz="2600" dirty="0" smtClean="0">
                <a:solidFill>
                  <a:schemeClr val="tx2">
                    <a:lumMod val="75000"/>
                  </a:schemeClr>
                </a:solidFill>
                <a:latin typeface="Times"/>
                <a:cs typeface="Times"/>
              </a:rPr>
              <a:t>Child</a:t>
            </a:r>
          </a:p>
          <a:p>
            <a:pPr marL="682625" lvl="1" indent="-457200">
              <a:lnSpc>
                <a:spcPct val="110000"/>
              </a:lnSpc>
              <a:buFont typeface="Arial"/>
              <a:buChar char="•"/>
            </a:pPr>
            <a:endParaRPr lang="en-US" sz="2600" dirty="0">
              <a:solidFill>
                <a:schemeClr val="tx2">
                  <a:lumMod val="75000"/>
                </a:schemeClr>
              </a:solidFill>
              <a:latin typeface="Times"/>
              <a:cs typeface="Times"/>
            </a:endParaRPr>
          </a:p>
          <a:p>
            <a:pPr marL="682625" lvl="1" indent="-457200">
              <a:lnSpc>
                <a:spcPct val="110000"/>
              </a:lnSpc>
              <a:buFont typeface="Arial"/>
              <a:buChar char="•"/>
            </a:pPr>
            <a:r>
              <a:rPr lang="en-US" sz="2600" u="sng" dirty="0">
                <a:solidFill>
                  <a:schemeClr val="tx2">
                    <a:lumMod val="75000"/>
                  </a:schemeClr>
                </a:solidFill>
                <a:latin typeface="Times"/>
                <a:cs typeface="Times"/>
              </a:rPr>
              <a:t>CR Item 18</a:t>
            </a:r>
            <a:r>
              <a:rPr lang="en-US" sz="2600" dirty="0">
                <a:solidFill>
                  <a:schemeClr val="tx2">
                    <a:lumMod val="75000"/>
                  </a:schemeClr>
                </a:solidFill>
                <a:latin typeface="Times"/>
                <a:cs typeface="Times"/>
              </a:rPr>
              <a:t>: Mental/Behavioral Health of the </a:t>
            </a:r>
            <a:r>
              <a:rPr lang="en-US" sz="2600" dirty="0" smtClean="0">
                <a:solidFill>
                  <a:schemeClr val="tx2">
                    <a:lumMod val="75000"/>
                  </a:schemeClr>
                </a:solidFill>
                <a:latin typeface="Times"/>
                <a:cs typeface="Times"/>
              </a:rPr>
              <a:t>Child</a:t>
            </a:r>
            <a:endParaRPr lang="en-US" sz="2600" dirty="0">
              <a:solidFill>
                <a:schemeClr val="tx2">
                  <a:lumMod val="75000"/>
                </a:schemeClr>
              </a:solidFill>
              <a:latin typeface="Times"/>
              <a:cs typeface="Times"/>
            </a:endParaRPr>
          </a:p>
        </p:txBody>
      </p:sp>
    </p:spTree>
    <p:extLst>
      <p:ext uri="{BB962C8B-B14F-4D97-AF65-F5344CB8AC3E}">
        <p14:creationId xmlns:p14="http://schemas.microsoft.com/office/powerpoint/2010/main" val="3364432620"/>
      </p:ext>
    </p:extLst>
  </p:cSld>
  <p:clrMapOvr>
    <a:masterClrMapping/>
  </p:clrMapOvr>
  <p:transition advTm="372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3157" y="3962400"/>
            <a:ext cx="5848643" cy="1362075"/>
          </a:xfrm>
        </p:spPr>
        <p:txBody>
          <a:bodyPr/>
          <a:lstStyle/>
          <a:p>
            <a:pPr algn="r"/>
            <a:r>
              <a:rPr lang="en-US" sz="4000" dirty="0" smtClean="0">
                <a:solidFill>
                  <a:srgbClr val="BEAA64"/>
                </a:solidFill>
                <a:latin typeface="Times New Roman"/>
                <a:cs typeface="Times New Roman"/>
              </a:rPr>
              <a:t>State Child Welfare Outcome Measurement</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70578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BEAA64"/>
                </a:solidFill>
                <a:latin typeface="Times New Roman"/>
                <a:cs typeface="Times New Roman"/>
              </a:rPr>
              <a:t>The Importance of Data</a:t>
            </a:r>
            <a:endParaRPr lang="en-US" sz="36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534400" cy="4953000"/>
          </a:xfrm>
        </p:spPr>
        <p:txBody>
          <a:bodyPr/>
          <a:lstStyle/>
          <a:p>
            <a:pPr marL="0" indent="0">
              <a:buNone/>
            </a:pPr>
            <a:r>
              <a:rPr lang="en-US" sz="2400" b="1" dirty="0" smtClean="0">
                <a:solidFill>
                  <a:schemeClr val="tx2">
                    <a:lumMod val="75000"/>
                  </a:schemeClr>
                </a:solidFill>
                <a:latin typeface="Times New Roman"/>
                <a:cs typeface="Times New Roman"/>
              </a:rPr>
              <a:t>Allows child welfare agencies to:</a:t>
            </a:r>
          </a:p>
          <a:p>
            <a:r>
              <a:rPr lang="en-US" sz="2400" b="1" dirty="0" smtClean="0">
                <a:solidFill>
                  <a:schemeClr val="tx2">
                    <a:lumMod val="75000"/>
                  </a:schemeClr>
                </a:solidFill>
                <a:latin typeface="Times New Roman"/>
                <a:cs typeface="Times New Roman"/>
              </a:rPr>
              <a:t> Compare</a:t>
            </a:r>
            <a:r>
              <a:rPr lang="en-US" sz="2400" dirty="0" smtClean="0">
                <a:solidFill>
                  <a:schemeClr val="tx2">
                    <a:lumMod val="75000"/>
                  </a:schemeClr>
                </a:solidFill>
                <a:latin typeface="Times New Roman"/>
                <a:cs typeface="Times New Roman"/>
              </a:rPr>
              <a:t> outcomes to agency mission &amp; practice model</a:t>
            </a:r>
          </a:p>
          <a:p>
            <a:pPr marL="0" indent="0">
              <a:buNone/>
            </a:pPr>
            <a:endParaRPr lang="en-US" sz="2400" dirty="0">
              <a:solidFill>
                <a:schemeClr val="tx2">
                  <a:lumMod val="75000"/>
                </a:schemeClr>
              </a:solidFill>
              <a:latin typeface="Times New Roman"/>
              <a:cs typeface="Times New Roman"/>
            </a:endParaRPr>
          </a:p>
          <a:p>
            <a:r>
              <a:rPr lang="en-US" sz="2400" b="1" dirty="0" smtClean="0">
                <a:solidFill>
                  <a:schemeClr val="tx2">
                    <a:lumMod val="75000"/>
                  </a:schemeClr>
                </a:solidFill>
                <a:latin typeface="Times New Roman"/>
                <a:cs typeface="Times New Roman"/>
              </a:rPr>
              <a:t> Strategize </a:t>
            </a:r>
            <a:r>
              <a:rPr lang="en-US" sz="2400" dirty="0">
                <a:solidFill>
                  <a:schemeClr val="tx2">
                    <a:lumMod val="75000"/>
                  </a:schemeClr>
                </a:solidFill>
                <a:latin typeface="Times New Roman"/>
                <a:cs typeface="Times New Roman"/>
              </a:rPr>
              <a:t>on what work needs to be </a:t>
            </a:r>
            <a:r>
              <a:rPr lang="en-US" sz="2400" dirty="0" smtClean="0">
                <a:solidFill>
                  <a:schemeClr val="tx2">
                    <a:lumMod val="75000"/>
                  </a:schemeClr>
                </a:solidFill>
                <a:latin typeface="Times New Roman"/>
                <a:cs typeface="Times New Roman"/>
              </a:rPr>
              <a:t>done</a:t>
            </a:r>
          </a:p>
          <a:p>
            <a:endParaRPr lang="en-US" sz="2400" dirty="0">
              <a:solidFill>
                <a:schemeClr val="tx2">
                  <a:lumMod val="75000"/>
                </a:schemeClr>
              </a:solidFill>
              <a:latin typeface="Times New Roman"/>
              <a:cs typeface="Times New Roman"/>
            </a:endParaRPr>
          </a:p>
          <a:p>
            <a:r>
              <a:rPr lang="en-US" sz="2400" b="1" dirty="0" smtClean="0">
                <a:solidFill>
                  <a:schemeClr val="tx2">
                    <a:lumMod val="75000"/>
                  </a:schemeClr>
                </a:solidFill>
                <a:latin typeface="Times New Roman"/>
                <a:cs typeface="Times New Roman"/>
              </a:rPr>
              <a:t> Focus</a:t>
            </a:r>
            <a:r>
              <a:rPr lang="en-US" sz="2400" dirty="0" smtClean="0">
                <a:solidFill>
                  <a:schemeClr val="tx2">
                    <a:lumMod val="75000"/>
                  </a:schemeClr>
                </a:solidFill>
                <a:latin typeface="Times New Roman"/>
                <a:cs typeface="Times New Roman"/>
              </a:rPr>
              <a:t> </a:t>
            </a:r>
            <a:r>
              <a:rPr lang="en-US" sz="2400" dirty="0">
                <a:solidFill>
                  <a:schemeClr val="tx2">
                    <a:lumMod val="75000"/>
                  </a:schemeClr>
                </a:solidFill>
                <a:latin typeface="Times New Roman"/>
                <a:cs typeface="Times New Roman"/>
              </a:rPr>
              <a:t>on what is being achieved</a:t>
            </a:r>
          </a:p>
          <a:p>
            <a:endParaRPr lang="en-US" sz="2400" b="1" dirty="0" smtClean="0">
              <a:solidFill>
                <a:schemeClr val="tx2">
                  <a:lumMod val="75000"/>
                </a:schemeClr>
              </a:solidFill>
              <a:latin typeface="Times New Roman"/>
              <a:cs typeface="Times New Roman"/>
            </a:endParaRPr>
          </a:p>
          <a:p>
            <a:r>
              <a:rPr lang="en-US" sz="2400" b="1" dirty="0" smtClean="0">
                <a:solidFill>
                  <a:schemeClr val="tx2">
                    <a:lumMod val="75000"/>
                  </a:schemeClr>
                </a:solidFill>
                <a:latin typeface="Times New Roman"/>
                <a:cs typeface="Times New Roman"/>
              </a:rPr>
              <a:t> Identify</a:t>
            </a:r>
            <a:r>
              <a:rPr lang="en-US" sz="2400" dirty="0" smtClean="0">
                <a:solidFill>
                  <a:schemeClr val="tx2">
                    <a:lumMod val="75000"/>
                  </a:schemeClr>
                </a:solidFill>
                <a:latin typeface="Times New Roman"/>
                <a:cs typeface="Times New Roman"/>
              </a:rPr>
              <a:t> </a:t>
            </a:r>
            <a:r>
              <a:rPr lang="en-US" sz="2400" dirty="0">
                <a:solidFill>
                  <a:schemeClr val="tx2">
                    <a:lumMod val="75000"/>
                  </a:schemeClr>
                </a:solidFill>
                <a:latin typeface="Times New Roman"/>
                <a:cs typeface="Times New Roman"/>
              </a:rPr>
              <a:t>what needs </a:t>
            </a:r>
            <a:r>
              <a:rPr lang="en-US" sz="2400" dirty="0" smtClean="0">
                <a:solidFill>
                  <a:schemeClr val="tx2">
                    <a:lumMod val="75000"/>
                  </a:schemeClr>
                </a:solidFill>
                <a:latin typeface="Times New Roman"/>
                <a:cs typeface="Times New Roman"/>
              </a:rPr>
              <a:t>attention</a:t>
            </a:r>
          </a:p>
          <a:p>
            <a:endParaRPr lang="en-US" sz="2400" dirty="0">
              <a:solidFill>
                <a:schemeClr val="tx2">
                  <a:lumMod val="75000"/>
                </a:schemeClr>
              </a:solidFill>
              <a:latin typeface="Times New Roman"/>
              <a:cs typeface="Times New Roman"/>
            </a:endParaRPr>
          </a:p>
          <a:p>
            <a:r>
              <a:rPr lang="en-US" sz="2400" b="1" dirty="0">
                <a:solidFill>
                  <a:schemeClr val="tx2">
                    <a:lumMod val="75000"/>
                  </a:schemeClr>
                </a:solidFill>
                <a:latin typeface="Times New Roman"/>
                <a:cs typeface="Times New Roman"/>
              </a:rPr>
              <a:t>Connect</a:t>
            </a:r>
            <a:r>
              <a:rPr lang="en-US" sz="2400" dirty="0">
                <a:solidFill>
                  <a:schemeClr val="tx2">
                    <a:lumMod val="75000"/>
                  </a:schemeClr>
                </a:solidFill>
                <a:latin typeface="Times New Roman"/>
                <a:cs typeface="Times New Roman"/>
              </a:rPr>
              <a:t> current practice to best practice and desired </a:t>
            </a:r>
            <a:r>
              <a:rPr lang="en-US" sz="2400" dirty="0" smtClean="0">
                <a:solidFill>
                  <a:schemeClr val="tx2">
                    <a:lumMod val="75000"/>
                  </a:schemeClr>
                </a:solidFill>
                <a:latin typeface="Times New Roman"/>
                <a:cs typeface="Times New Roman"/>
              </a:rPr>
              <a:t>outcomes</a:t>
            </a:r>
            <a:endParaRPr lang="en-US" sz="24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3131373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BEAA64"/>
                </a:solidFill>
                <a:latin typeface="Times New Roman"/>
                <a:cs typeface="Times New Roman"/>
              </a:rPr>
              <a:t>Child Welfare System Improvement and Accountability Act (AB 636)</a:t>
            </a:r>
            <a:endParaRPr lang="en-US" sz="28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200" dirty="0" smtClean="0">
                <a:solidFill>
                  <a:schemeClr val="tx2">
                    <a:lumMod val="75000"/>
                  </a:schemeClr>
                </a:solidFill>
                <a:latin typeface="Times New Roman"/>
                <a:cs typeface="Times New Roman"/>
              </a:rPr>
              <a:t>Passed in 2001; went into effect January 1, 2004</a:t>
            </a:r>
          </a:p>
          <a:p>
            <a:endParaRPr lang="en-US" sz="2200" dirty="0">
              <a:solidFill>
                <a:schemeClr val="tx2">
                  <a:lumMod val="75000"/>
                </a:schemeClr>
              </a:solidFill>
              <a:latin typeface="Times New Roman"/>
              <a:cs typeface="Times New Roman"/>
            </a:endParaRPr>
          </a:p>
          <a:p>
            <a:r>
              <a:rPr lang="en-US" sz="2200" dirty="0" smtClean="0">
                <a:solidFill>
                  <a:schemeClr val="tx2">
                    <a:lumMod val="75000"/>
                  </a:schemeClr>
                </a:solidFill>
                <a:latin typeface="Times New Roman"/>
                <a:cs typeface="Times New Roman"/>
              </a:rPr>
              <a:t>Includes additional performance indicators, above those required by the CB</a:t>
            </a:r>
          </a:p>
          <a:p>
            <a:endParaRPr lang="en-US" sz="2200" dirty="0" smtClean="0">
              <a:solidFill>
                <a:schemeClr val="tx2">
                  <a:lumMod val="75000"/>
                </a:schemeClr>
              </a:solidFill>
              <a:latin typeface="Times New Roman"/>
              <a:cs typeface="Times New Roman"/>
            </a:endParaRPr>
          </a:p>
          <a:p>
            <a:r>
              <a:rPr lang="en-US" sz="2200" dirty="0" smtClean="0">
                <a:solidFill>
                  <a:schemeClr val="tx2">
                    <a:lumMod val="75000"/>
                  </a:schemeClr>
                </a:solidFill>
                <a:latin typeface="Times New Roman"/>
                <a:cs typeface="Times New Roman"/>
              </a:rPr>
              <a:t>All 58 counties receive quarterly data reports (from CWS/CMS) on their outcomes </a:t>
            </a:r>
          </a:p>
          <a:p>
            <a:endParaRPr lang="en-US" sz="2200" dirty="0" smtClean="0">
              <a:solidFill>
                <a:schemeClr val="tx2">
                  <a:lumMod val="75000"/>
                </a:schemeClr>
              </a:solidFill>
              <a:latin typeface="Times New Roman"/>
              <a:cs typeface="Times New Roman"/>
            </a:endParaRPr>
          </a:p>
          <a:p>
            <a:r>
              <a:rPr lang="en-US" sz="2200" dirty="0" smtClean="0">
                <a:solidFill>
                  <a:schemeClr val="tx2">
                    <a:lumMod val="75000"/>
                  </a:schemeClr>
                </a:solidFill>
                <a:latin typeface="Times New Roman"/>
                <a:cs typeface="Times New Roman"/>
              </a:rPr>
              <a:t>Data inform their System Improvement Plans (SIPs), which are sent to CDSS and become part of the state’s overall accountability process</a:t>
            </a:r>
          </a:p>
        </p:txBody>
      </p:sp>
    </p:spTree>
    <p:extLst>
      <p:ext uri="{BB962C8B-B14F-4D97-AF65-F5344CB8AC3E}">
        <p14:creationId xmlns:p14="http://schemas.microsoft.com/office/powerpoint/2010/main" val="261322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BEAA64"/>
                </a:solidFill>
                <a:latin typeface="Times New Roman"/>
                <a:cs typeface="Times New Roman"/>
              </a:rPr>
              <a:t>Additional Statewide Indicators</a:t>
            </a:r>
            <a:endParaRPr lang="en-US" sz="3600" dirty="0">
              <a:solidFill>
                <a:srgbClr val="BEAA64"/>
              </a:solidFill>
              <a:latin typeface="Times New Roman"/>
              <a:cs typeface="Times New Roman"/>
            </a:endParaRPr>
          </a:p>
        </p:txBody>
      </p:sp>
      <p:sp>
        <p:nvSpPr>
          <p:cNvPr id="3" name="Content Placeholder 2"/>
          <p:cNvSpPr>
            <a:spLocks noGrp="1"/>
          </p:cNvSpPr>
          <p:nvPr>
            <p:ph idx="1"/>
          </p:nvPr>
        </p:nvSpPr>
        <p:spPr>
          <a:xfrm>
            <a:off x="457200" y="1676400"/>
            <a:ext cx="8229600" cy="4876800"/>
          </a:xfrm>
        </p:spPr>
        <p:txBody>
          <a:bodyPr>
            <a:noAutofit/>
          </a:bodyPr>
          <a:lstStyle/>
          <a:p>
            <a:pPr>
              <a:lnSpc>
                <a:spcPct val="120000"/>
              </a:lnSpc>
            </a:pPr>
            <a:r>
              <a:rPr lang="en-US" sz="2600" dirty="0">
                <a:solidFill>
                  <a:schemeClr val="tx2">
                    <a:lumMod val="75000"/>
                  </a:schemeClr>
                </a:solidFill>
                <a:latin typeface="Times New Roman"/>
                <a:cs typeface="Times New Roman"/>
              </a:rPr>
              <a:t>Participation Rates</a:t>
            </a:r>
          </a:p>
          <a:p>
            <a:pPr>
              <a:lnSpc>
                <a:spcPct val="120000"/>
              </a:lnSpc>
            </a:pPr>
            <a:r>
              <a:rPr lang="en-US" sz="2600" dirty="0">
                <a:solidFill>
                  <a:schemeClr val="tx2">
                    <a:lumMod val="75000"/>
                  </a:schemeClr>
                </a:solidFill>
                <a:latin typeface="Times New Roman"/>
                <a:cs typeface="Times New Roman"/>
              </a:rPr>
              <a:t>Timely Response (Investigation &amp; Visitation)</a:t>
            </a:r>
          </a:p>
          <a:p>
            <a:pPr>
              <a:lnSpc>
                <a:spcPct val="120000"/>
              </a:lnSpc>
            </a:pPr>
            <a:r>
              <a:rPr lang="en-US" sz="2600" dirty="0">
                <a:solidFill>
                  <a:schemeClr val="tx2">
                    <a:lumMod val="75000"/>
                  </a:schemeClr>
                </a:solidFill>
                <a:latin typeface="Times New Roman"/>
                <a:cs typeface="Times New Roman"/>
              </a:rPr>
              <a:t>Sibling Placement</a:t>
            </a:r>
          </a:p>
          <a:p>
            <a:pPr>
              <a:lnSpc>
                <a:spcPct val="120000"/>
              </a:lnSpc>
            </a:pPr>
            <a:r>
              <a:rPr lang="en-US" sz="2600" dirty="0">
                <a:solidFill>
                  <a:schemeClr val="tx2">
                    <a:lumMod val="75000"/>
                  </a:schemeClr>
                </a:solidFill>
                <a:latin typeface="Times New Roman"/>
                <a:cs typeface="Times New Roman"/>
              </a:rPr>
              <a:t>Least Restrictive Placement</a:t>
            </a:r>
          </a:p>
          <a:p>
            <a:pPr>
              <a:lnSpc>
                <a:spcPct val="120000"/>
              </a:lnSpc>
            </a:pPr>
            <a:r>
              <a:rPr lang="en-US" sz="2600" dirty="0">
                <a:solidFill>
                  <a:schemeClr val="tx2">
                    <a:lumMod val="75000"/>
                  </a:schemeClr>
                </a:solidFill>
                <a:latin typeface="Times New Roman"/>
                <a:cs typeface="Times New Roman"/>
              </a:rPr>
              <a:t>ICWA/Native American Placement Status</a:t>
            </a:r>
          </a:p>
          <a:p>
            <a:pPr>
              <a:lnSpc>
                <a:spcPct val="120000"/>
              </a:lnSpc>
            </a:pPr>
            <a:r>
              <a:rPr lang="en-US" sz="2600" dirty="0">
                <a:solidFill>
                  <a:schemeClr val="tx2">
                    <a:lumMod val="75000"/>
                  </a:schemeClr>
                </a:solidFill>
                <a:latin typeface="Times New Roman"/>
                <a:cs typeface="Times New Roman"/>
              </a:rPr>
              <a:t>Timely Health/Dental Exams</a:t>
            </a:r>
          </a:p>
          <a:p>
            <a:pPr>
              <a:lnSpc>
                <a:spcPct val="120000"/>
              </a:lnSpc>
            </a:pPr>
            <a:r>
              <a:rPr lang="en-US" sz="2600" dirty="0" smtClean="0">
                <a:solidFill>
                  <a:schemeClr val="tx2">
                    <a:lumMod val="75000"/>
                  </a:schemeClr>
                </a:solidFill>
                <a:latin typeface="Times New Roman"/>
                <a:cs typeface="Times New Roman"/>
              </a:rPr>
              <a:t>Authorizations </a:t>
            </a:r>
            <a:r>
              <a:rPr lang="en-US" sz="2600" dirty="0">
                <a:solidFill>
                  <a:schemeClr val="tx2">
                    <a:lumMod val="75000"/>
                  </a:schemeClr>
                </a:solidFill>
                <a:latin typeface="Times New Roman"/>
                <a:cs typeface="Times New Roman"/>
              </a:rPr>
              <a:t>for Psychotropic Medications</a:t>
            </a:r>
          </a:p>
          <a:p>
            <a:pPr>
              <a:lnSpc>
                <a:spcPct val="120000"/>
              </a:lnSpc>
            </a:pPr>
            <a:r>
              <a:rPr lang="en-US" sz="2600" dirty="0">
                <a:solidFill>
                  <a:schemeClr val="tx2">
                    <a:lumMod val="75000"/>
                  </a:schemeClr>
                </a:solidFill>
                <a:latin typeface="Times New Roman"/>
                <a:cs typeface="Times New Roman"/>
              </a:rPr>
              <a:t>Individualized Education Plans</a:t>
            </a:r>
          </a:p>
          <a:p>
            <a:pPr>
              <a:lnSpc>
                <a:spcPct val="120000"/>
              </a:lnSpc>
            </a:pPr>
            <a:r>
              <a:rPr lang="en-US" sz="2600" dirty="0">
                <a:solidFill>
                  <a:schemeClr val="tx2">
                    <a:lumMod val="75000"/>
                  </a:schemeClr>
                </a:solidFill>
                <a:latin typeface="Times New Roman"/>
                <a:cs typeface="Times New Roman"/>
              </a:rPr>
              <a:t>Exit Outcomes for Youth Aging out of Foster </a:t>
            </a:r>
            <a:r>
              <a:rPr lang="en-US" sz="2600" dirty="0" smtClean="0">
                <a:solidFill>
                  <a:schemeClr val="tx2">
                    <a:lumMod val="75000"/>
                  </a:schemeClr>
                </a:solidFill>
                <a:latin typeface="Times New Roman"/>
                <a:cs typeface="Times New Roman"/>
              </a:rPr>
              <a:t>Care</a:t>
            </a:r>
            <a:endParaRPr lang="en-US" sz="26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7599111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BEAA64"/>
                </a:solidFill>
                <a:latin typeface="Times"/>
                <a:cs typeface="Times"/>
              </a:rPr>
              <a:t>… Break …</a:t>
            </a:r>
            <a:endParaRPr lang="en-US" dirty="0">
              <a:solidFill>
                <a:srgbClr val="BEAA64"/>
              </a:solidFill>
              <a:latin typeface="Times"/>
              <a:cs typeface="Times"/>
            </a:endParaRPr>
          </a:p>
        </p:txBody>
      </p:sp>
    </p:spTree>
    <p:extLst>
      <p:ext uri="{BB962C8B-B14F-4D97-AF65-F5344CB8AC3E}">
        <p14:creationId xmlns:p14="http://schemas.microsoft.com/office/powerpoint/2010/main" val="695803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6172200" cy="1362075"/>
          </a:xfrm>
        </p:spPr>
        <p:txBody>
          <a:bodyPr/>
          <a:lstStyle/>
          <a:p>
            <a:pPr algn="r"/>
            <a:r>
              <a:rPr lang="en-US" sz="4000" dirty="0" smtClean="0">
                <a:solidFill>
                  <a:srgbClr val="BEAA64"/>
                </a:solidFill>
                <a:latin typeface="Times New Roman"/>
                <a:cs typeface="Times New Roman"/>
              </a:rPr>
              <a:t>examining child welfare data using the </a:t>
            </a:r>
            <a:r>
              <a:rPr lang="en-US" sz="4000" dirty="0" err="1" smtClean="0">
                <a:solidFill>
                  <a:srgbClr val="BEAA64"/>
                </a:solidFill>
                <a:latin typeface="Times New Roman"/>
                <a:cs typeface="Times New Roman"/>
              </a:rPr>
              <a:t>ccwip</a:t>
            </a:r>
            <a:r>
              <a:rPr lang="en-US" sz="4000" dirty="0" smtClean="0">
                <a:solidFill>
                  <a:srgbClr val="BEAA64"/>
                </a:solidFill>
                <a:latin typeface="Times New Roman"/>
                <a:cs typeface="Times New Roman"/>
              </a:rPr>
              <a:t> website</a:t>
            </a:r>
            <a:endParaRPr lang="en-US" sz="4000" dirty="0">
              <a:solidFill>
                <a:srgbClr val="BEAA64"/>
              </a:solidFill>
              <a:latin typeface="Times New Roman"/>
              <a:cs typeface="Times New Roman"/>
            </a:endParaRPr>
          </a:p>
        </p:txBody>
      </p:sp>
    </p:spTree>
    <p:extLst>
      <p:ext uri="{BB962C8B-B14F-4D97-AF65-F5344CB8AC3E}">
        <p14:creationId xmlns:p14="http://schemas.microsoft.com/office/powerpoint/2010/main" val="720120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76200" y="1371600"/>
            <a:ext cx="8991600" cy="5486400"/>
          </a:xfrm>
          <a:prstGeom prst="rect">
            <a:avLst/>
          </a:prstGeom>
        </p:spPr>
      </p:pic>
      <p:sp>
        <p:nvSpPr>
          <p:cNvPr id="4" name="Title 1"/>
          <p:cNvSpPr txBox="1">
            <a:spLocks/>
          </p:cNvSpPr>
          <p:nvPr/>
        </p:nvSpPr>
        <p:spPr>
          <a:xfrm>
            <a:off x="457200" y="457200"/>
            <a:ext cx="8229600" cy="9604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rgbClr val="BEAA64"/>
                </a:solidFill>
                <a:latin typeface="Times"/>
                <a:cs typeface="Times"/>
              </a:rPr>
              <a:t>Website</a:t>
            </a:r>
            <a:endParaRPr lang="en-US" sz="3600" dirty="0">
              <a:solidFill>
                <a:srgbClr val="BEAA64"/>
              </a:solidFill>
              <a:latin typeface="Times"/>
              <a:cs typeface="Times"/>
            </a:endParaRPr>
          </a:p>
        </p:txBody>
      </p:sp>
      <p:sp>
        <p:nvSpPr>
          <p:cNvPr id="5" name="Oval 4"/>
          <p:cNvSpPr/>
          <p:nvPr/>
        </p:nvSpPr>
        <p:spPr>
          <a:xfrm>
            <a:off x="76200" y="3505200"/>
            <a:ext cx="2057400" cy="114300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895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Report Index: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Federal (CFSR) Measures</a:t>
            </a:r>
            <a:endParaRPr lang="en-US" sz="3600" dirty="0">
              <a:solidFill>
                <a:srgbClr val="BEAA64"/>
              </a:solidFill>
              <a:latin typeface="Times New Roman"/>
              <a:cs typeface="Times New Roman"/>
            </a:endParaRPr>
          </a:p>
        </p:txBody>
      </p:sp>
      <p:pic>
        <p:nvPicPr>
          <p:cNvPr id="3" name="Picture 2" descr="Screen Shot 2016-08-09 at 4.0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399"/>
            <a:ext cx="5498123" cy="4953001"/>
          </a:xfrm>
          <a:prstGeom prst="rect">
            <a:avLst/>
          </a:prstGeom>
        </p:spPr>
      </p:pic>
      <p:sp>
        <p:nvSpPr>
          <p:cNvPr id="8" name="Rectangle 7"/>
          <p:cNvSpPr/>
          <p:nvPr/>
        </p:nvSpPr>
        <p:spPr>
          <a:xfrm>
            <a:off x="1905000" y="3505200"/>
            <a:ext cx="4495800" cy="9906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63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Report Index: </a:t>
            </a:r>
            <a:br>
              <a:rPr lang="en-US" sz="3600" dirty="0" smtClean="0">
                <a:solidFill>
                  <a:srgbClr val="BEAA64"/>
                </a:solidFill>
                <a:latin typeface="Times New Roman"/>
                <a:cs typeface="Times New Roman"/>
              </a:rPr>
            </a:br>
            <a:r>
              <a:rPr lang="en-US" sz="3600" dirty="0" smtClean="0">
                <a:solidFill>
                  <a:srgbClr val="BEAA64"/>
                </a:solidFill>
                <a:latin typeface="Times New Roman"/>
                <a:cs typeface="Times New Roman"/>
              </a:rPr>
              <a:t>AB636 Measures</a:t>
            </a:r>
            <a:endParaRPr lang="en-US" sz="3600" dirty="0">
              <a:solidFill>
                <a:srgbClr val="BEAA64"/>
              </a:solidFill>
              <a:latin typeface="Times New Roman"/>
              <a:cs typeface="Times New Roman"/>
            </a:endParaRPr>
          </a:p>
        </p:txBody>
      </p:sp>
      <p:pic>
        <p:nvPicPr>
          <p:cNvPr id="3" name="Picture 2" descr="Screen Shot 2016-08-09 at 4.0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399"/>
            <a:ext cx="5498123" cy="4953001"/>
          </a:xfrm>
          <a:prstGeom prst="rect">
            <a:avLst/>
          </a:prstGeom>
        </p:spPr>
      </p:pic>
      <p:sp>
        <p:nvSpPr>
          <p:cNvPr id="8" name="Rectangle 7"/>
          <p:cNvSpPr/>
          <p:nvPr/>
        </p:nvSpPr>
        <p:spPr>
          <a:xfrm>
            <a:off x="1905000" y="4495800"/>
            <a:ext cx="4495800" cy="2057400"/>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99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Federal CFSR Summaries</a:t>
            </a:r>
            <a:endParaRPr lang="en-US" sz="3600" dirty="0">
              <a:solidFill>
                <a:srgbClr val="BEAA64"/>
              </a:solidFill>
              <a:latin typeface="Times New Roman"/>
              <a:cs typeface="Times New Roman"/>
            </a:endParaRPr>
          </a:p>
        </p:txBody>
      </p:sp>
      <p:pic>
        <p:nvPicPr>
          <p:cNvPr id="2" name="Picture 1" descr="Screen Shot 2016-08-09 at 3.2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0" y="1981200"/>
            <a:ext cx="8839200" cy="3900668"/>
          </a:xfrm>
          <a:prstGeom prst="rect">
            <a:avLst/>
          </a:prstGeom>
        </p:spPr>
      </p:pic>
      <p:cxnSp>
        <p:nvCxnSpPr>
          <p:cNvPr id="6" name="Straight Arrow Connector 5"/>
          <p:cNvCxnSpPr/>
          <p:nvPr/>
        </p:nvCxnSpPr>
        <p:spPr>
          <a:xfrm flipH="1">
            <a:off x="5943600" y="2514600"/>
            <a:ext cx="14478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64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Methodology Links</a:t>
            </a:r>
            <a:endParaRPr lang="en-US" sz="3600" dirty="0">
              <a:solidFill>
                <a:srgbClr val="BEAA64"/>
              </a:solidFill>
              <a:latin typeface="Times New Roman"/>
              <a:cs typeface="Times New Roman"/>
            </a:endParaRPr>
          </a:p>
        </p:txBody>
      </p:sp>
      <p:pic>
        <p:nvPicPr>
          <p:cNvPr id="3" name="Picture 2" descr="Screen Shot 2016-08-09 at 3.3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0" y="1905000"/>
            <a:ext cx="8839200" cy="3490197"/>
          </a:xfrm>
          <a:prstGeom prst="rect">
            <a:avLst/>
          </a:prstGeom>
        </p:spPr>
      </p:pic>
      <p:cxnSp>
        <p:nvCxnSpPr>
          <p:cNvPr id="6" name="Straight Arrow Connector 5"/>
          <p:cNvCxnSpPr/>
          <p:nvPr/>
        </p:nvCxnSpPr>
        <p:spPr>
          <a:xfrm flipV="1">
            <a:off x="2209800" y="2133600"/>
            <a:ext cx="0" cy="38100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8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Multiple Time Periods</a:t>
            </a:r>
            <a:endParaRPr lang="en-US" sz="3600" dirty="0">
              <a:solidFill>
                <a:srgbClr val="BEAA64"/>
              </a:solidFill>
              <a:latin typeface="Times New Roman"/>
              <a:cs typeface="Times New Roman"/>
            </a:endParaRPr>
          </a:p>
        </p:txBody>
      </p:sp>
      <p:pic>
        <p:nvPicPr>
          <p:cNvPr id="9" name="Content Placeholder 8" descr="Screen Shot 2016-08-04 at 2.13.09 PM.png"/>
          <p:cNvPicPr>
            <a:picLocks noGrp="1" noChangeAspect="1"/>
          </p:cNvPicPr>
          <p:nvPr>
            <p:ph idx="1"/>
          </p:nvPr>
        </p:nvPicPr>
        <p:blipFill>
          <a:blip r:embed="rId2">
            <a:extLst>
              <a:ext uri="{28A0092B-C50C-407E-A947-70E740481C1C}">
                <a14:useLocalDpi xmlns:a14="http://schemas.microsoft.com/office/drawing/2010/main" val="0"/>
              </a:ext>
            </a:extLst>
          </a:blip>
          <a:srcRect t="-8497" b="-8497"/>
          <a:stretch>
            <a:fillRect/>
          </a:stretch>
        </p:blipFill>
        <p:spPr>
          <a:xfrm>
            <a:off x="152400" y="1295400"/>
            <a:ext cx="8867530" cy="4876800"/>
          </a:xfrm>
        </p:spPr>
      </p:pic>
      <p:cxnSp>
        <p:nvCxnSpPr>
          <p:cNvPr id="11" name="Straight Arrow Connector 10"/>
          <p:cNvCxnSpPr/>
          <p:nvPr/>
        </p:nvCxnSpPr>
        <p:spPr>
          <a:xfrm flipH="1">
            <a:off x="4495800" y="49530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47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ildren on a train.jpg"/>
          <p:cNvPicPr>
            <a:picLocks noChangeAspect="1"/>
          </p:cNvPicPr>
          <p:nvPr/>
        </p:nvPicPr>
        <p:blipFill>
          <a:blip r:embed="rId3">
            <a:alphaModFix amt="3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0" y="-26439"/>
            <a:ext cx="10321618" cy="688443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1143000"/>
            <a:ext cx="28194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VISION</a:t>
            </a:r>
            <a:endParaRPr lang="en-US" sz="4400" dirty="0">
              <a:solidFill>
                <a:srgbClr val="BEAA64"/>
              </a:solidFill>
              <a:latin typeface="Times New Roman"/>
              <a:cs typeface="Times New Roman"/>
            </a:endParaRPr>
          </a:p>
        </p:txBody>
      </p:sp>
      <p:sp>
        <p:nvSpPr>
          <p:cNvPr id="10" name="TextBox 9"/>
          <p:cNvSpPr txBox="1"/>
          <p:nvPr/>
        </p:nvSpPr>
        <p:spPr>
          <a:xfrm>
            <a:off x="533400" y="1981200"/>
            <a:ext cx="4114800" cy="1692771"/>
          </a:xfrm>
          <a:prstGeom prst="rect">
            <a:avLst/>
          </a:prstGeom>
          <a:noFill/>
        </p:spPr>
        <p:txBody>
          <a:bodyPr wrap="square" rtlCol="0">
            <a:spAutoFit/>
          </a:bodyPr>
          <a:lstStyle/>
          <a:p>
            <a:r>
              <a:rPr lang="en-US" sz="2600" dirty="0" smtClean="0">
                <a:solidFill>
                  <a:schemeClr val="tx2">
                    <a:lumMod val="75000"/>
                  </a:schemeClr>
                </a:solidFill>
                <a:latin typeface="Times New Roman"/>
                <a:cs typeface="Times New Roman"/>
              </a:rPr>
              <a:t>Mariposa County SIPs</a:t>
            </a:r>
          </a:p>
          <a:p>
            <a:r>
              <a:rPr lang="en-US" sz="2600" dirty="0" smtClean="0">
                <a:solidFill>
                  <a:schemeClr val="tx2">
                    <a:lumMod val="75000"/>
                  </a:schemeClr>
                </a:solidFill>
                <a:latin typeface="Times New Roman"/>
                <a:cs typeface="Times New Roman"/>
              </a:rPr>
              <a:t>Strategic Plans</a:t>
            </a:r>
          </a:p>
          <a:p>
            <a:r>
              <a:rPr lang="en-US" sz="2600" dirty="0" smtClean="0">
                <a:solidFill>
                  <a:schemeClr val="tx2">
                    <a:lumMod val="75000"/>
                  </a:schemeClr>
                </a:solidFill>
                <a:latin typeface="Times New Roman"/>
                <a:cs typeface="Times New Roman"/>
              </a:rPr>
              <a:t>Community Partnerships</a:t>
            </a:r>
          </a:p>
          <a:p>
            <a:r>
              <a:rPr lang="en-US" sz="2600" dirty="0" smtClean="0">
                <a:solidFill>
                  <a:schemeClr val="tx2">
                    <a:lumMod val="75000"/>
                  </a:schemeClr>
                </a:solidFill>
                <a:latin typeface="Times New Roman"/>
                <a:cs typeface="Times New Roman"/>
              </a:rPr>
              <a:t>Divisions/Programs</a:t>
            </a:r>
            <a:endParaRPr lang="en-US" sz="26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191272949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Additional Subgroup Filters</a:t>
            </a:r>
            <a:endParaRPr lang="en-US" sz="36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50</a:t>
            </a:fld>
            <a:endParaRPr lang="en-US"/>
          </a:p>
        </p:txBody>
      </p:sp>
      <p:pic>
        <p:nvPicPr>
          <p:cNvPr id="6" name="Content Placeholder 5" descr="Screen Shot 2016-08-04 at 2.34.10 PM.png"/>
          <p:cNvPicPr>
            <a:picLocks noGrp="1" noChangeAspect="1"/>
          </p:cNvPicPr>
          <p:nvPr>
            <p:ph idx="1"/>
          </p:nvPr>
        </p:nvPicPr>
        <p:blipFill>
          <a:blip r:embed="rId2">
            <a:extLst>
              <a:ext uri="{28A0092B-C50C-407E-A947-70E740481C1C}">
                <a14:useLocalDpi xmlns:a14="http://schemas.microsoft.com/office/drawing/2010/main" val="0"/>
              </a:ext>
            </a:extLst>
          </a:blip>
          <a:srcRect t="-27487" b="-27487"/>
          <a:stretch>
            <a:fillRect/>
          </a:stretch>
        </p:blipFill>
        <p:spPr>
          <a:xfrm>
            <a:off x="110863" y="1219200"/>
            <a:ext cx="8880735" cy="4884062"/>
          </a:xfrm>
        </p:spPr>
      </p:pic>
      <p:cxnSp>
        <p:nvCxnSpPr>
          <p:cNvPr id="10" name="Straight Arrow Connector 9"/>
          <p:cNvCxnSpPr/>
          <p:nvPr/>
        </p:nvCxnSpPr>
        <p:spPr>
          <a:xfrm>
            <a:off x="8229600" y="4038600"/>
            <a:ext cx="0" cy="838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076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6-08-04 at 2.33.04 PM.png"/>
          <p:cNvPicPr>
            <a:picLocks noGrp="1" noChangeAspect="1"/>
          </p:cNvPicPr>
          <p:nvPr>
            <p:ph idx="1"/>
          </p:nvPr>
        </p:nvPicPr>
        <p:blipFill>
          <a:blip r:embed="rId2">
            <a:extLst>
              <a:ext uri="{28A0092B-C50C-407E-A947-70E740481C1C}">
                <a14:useLocalDpi xmlns:a14="http://schemas.microsoft.com/office/drawing/2010/main" val="0"/>
              </a:ext>
            </a:extLst>
          </a:blip>
          <a:srcRect l="-9215" r="-9215"/>
          <a:stretch>
            <a:fillRect/>
          </a:stretch>
        </p:blipFill>
        <p:spPr>
          <a:xfrm>
            <a:off x="-139245" y="1714500"/>
            <a:ext cx="9421750" cy="4914900"/>
          </a:xfrm>
        </p:spPr>
      </p:pic>
      <p:sp>
        <p:nvSpPr>
          <p:cNvPr id="5" name="Title 4"/>
          <p:cNvSpPr>
            <a:spLocks noGrp="1"/>
          </p:cNvSpPr>
          <p:nvPr>
            <p:ph type="title"/>
          </p:nvPr>
        </p:nvSpPr>
        <p:spPr/>
        <p:txBody>
          <a:bodyPr/>
          <a:lstStyle/>
          <a:p>
            <a:r>
              <a:rPr lang="en-US" sz="3600" dirty="0" smtClean="0">
                <a:solidFill>
                  <a:srgbClr val="BEAA64"/>
                </a:solidFill>
                <a:latin typeface="Times New Roman"/>
                <a:cs typeface="Times New Roman"/>
              </a:rPr>
              <a:t>Additional Subgroup Filters</a:t>
            </a:r>
            <a:endParaRPr lang="en-US" sz="3600" dirty="0">
              <a:solidFill>
                <a:srgbClr val="BEAA64"/>
              </a:solidFill>
              <a:latin typeface="Times New Roman"/>
              <a:cs typeface="Times New Roman"/>
            </a:endParaRPr>
          </a:p>
        </p:txBody>
      </p:sp>
      <p:sp>
        <p:nvSpPr>
          <p:cNvPr id="3" name="Oval 2"/>
          <p:cNvSpPr/>
          <p:nvPr/>
        </p:nvSpPr>
        <p:spPr>
          <a:xfrm>
            <a:off x="685800" y="2743200"/>
            <a:ext cx="838200"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011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06 at 3.3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5662133" cy="2895600"/>
          </a:xfrm>
          <a:prstGeom prst="rect">
            <a:avLst/>
          </a:prstGeom>
        </p:spPr>
      </p:pic>
      <p:sp>
        <p:nvSpPr>
          <p:cNvPr id="7" name="Title 6"/>
          <p:cNvSpPr>
            <a:spLocks noGrp="1"/>
          </p:cNvSpPr>
          <p:nvPr>
            <p:ph type="title"/>
          </p:nvPr>
        </p:nvSpPr>
        <p:spPr/>
        <p:txBody>
          <a:bodyPr/>
          <a:lstStyle/>
          <a:p>
            <a:r>
              <a:rPr lang="en-US" sz="3600" dirty="0" smtClean="0">
                <a:solidFill>
                  <a:srgbClr val="BEAA64"/>
                </a:solidFill>
                <a:latin typeface="Times New Roman"/>
                <a:cs typeface="Times New Roman"/>
              </a:rPr>
              <a:t>Multi-Report Option</a:t>
            </a:r>
            <a:endParaRPr lang="en-US" sz="3600" dirty="0">
              <a:solidFill>
                <a:srgbClr val="BEAA64"/>
              </a:solidFill>
              <a:latin typeface="Times New Roman"/>
              <a:cs typeface="Times New Roman"/>
            </a:endParaRPr>
          </a:p>
        </p:txBody>
      </p:sp>
      <p:pic>
        <p:nvPicPr>
          <p:cNvPr id="8" name="Picture 7" descr="Screen Shot 2016-09-06 at 3.37.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124200"/>
            <a:ext cx="5423271" cy="2771054"/>
          </a:xfrm>
          <a:prstGeom prst="rect">
            <a:avLst/>
          </a:prstGeom>
        </p:spPr>
      </p:pic>
      <p:cxnSp>
        <p:nvCxnSpPr>
          <p:cNvPr id="16" name="Elbow Connector 15"/>
          <p:cNvCxnSpPr/>
          <p:nvPr/>
        </p:nvCxnSpPr>
        <p:spPr>
          <a:xfrm>
            <a:off x="6019800" y="1828800"/>
            <a:ext cx="1828800" cy="1371600"/>
          </a:xfrm>
          <a:prstGeom prst="bentConnector3">
            <a:avLst>
              <a:gd name="adj1" fmla="val 99708"/>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316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6096000" cy="1362075"/>
          </a:xfrm>
        </p:spPr>
        <p:txBody>
          <a:bodyPr/>
          <a:lstStyle/>
          <a:p>
            <a:pPr algn="r"/>
            <a:r>
              <a:rPr lang="en-US" sz="4000" dirty="0" smtClean="0">
                <a:solidFill>
                  <a:srgbClr val="BEAA64"/>
                </a:solidFill>
                <a:latin typeface="Times New Roman"/>
                <a:cs typeface="Times New Roman"/>
              </a:rPr>
              <a:t> Maximizing the usefulness of </a:t>
            </a:r>
            <a:r>
              <a:rPr lang="en-US" sz="4000" dirty="0" err="1" smtClean="0">
                <a:solidFill>
                  <a:srgbClr val="BEAA64"/>
                </a:solidFill>
                <a:latin typeface="Times New Roman"/>
                <a:cs typeface="Times New Roman"/>
              </a:rPr>
              <a:t>SafeMeasures</a:t>
            </a:r>
            <a:endParaRPr lang="en-US" sz="4000"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53</a:t>
            </a:fld>
            <a:endParaRPr lang="en-US"/>
          </a:p>
        </p:txBody>
      </p:sp>
    </p:spTree>
    <p:extLst>
      <p:ext uri="{BB962C8B-B14F-4D97-AF65-F5344CB8AC3E}">
        <p14:creationId xmlns:p14="http://schemas.microsoft.com/office/powerpoint/2010/main" val="3727634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Safe Measures Navigation &amp; Help</a:t>
            </a:r>
            <a:endParaRPr lang="en-US" sz="3600" dirty="0">
              <a:solidFill>
                <a:schemeClr val="tx2">
                  <a:lumMod val="75000"/>
                </a:schemeClr>
              </a:solidFill>
              <a:latin typeface="Times"/>
              <a:cs typeface="Times"/>
            </a:endParaRPr>
          </a:p>
        </p:txBody>
      </p:sp>
      <p:sp>
        <p:nvSpPr>
          <p:cNvPr id="6" name="TextBox 5"/>
          <p:cNvSpPr txBox="1"/>
          <p:nvPr/>
        </p:nvSpPr>
        <p:spPr>
          <a:xfrm>
            <a:off x="457200" y="5715000"/>
            <a:ext cx="8907780" cy="369332"/>
          </a:xfrm>
          <a:prstGeom prst="rect">
            <a:avLst/>
          </a:prstGeom>
          <a:noFill/>
        </p:spPr>
        <p:txBody>
          <a:bodyPr wrap="square" rtlCol="0">
            <a:spAutoFit/>
          </a:bodyPr>
          <a:lstStyle/>
          <a:p>
            <a:r>
              <a:rPr lang="en-US" dirty="0">
                <a:solidFill>
                  <a:schemeClr val="tx2">
                    <a:lumMod val="75000"/>
                  </a:schemeClr>
                </a:solidFill>
                <a:latin typeface="Times New Roman" panose="02020603050405020304" pitchFamily="18" charset="0"/>
                <a:cs typeface="Times New Roman" panose="02020603050405020304" pitchFamily="18" charset="0"/>
              </a:rPr>
              <a:t>Source: https://app.safemeasures.org/Content/tutorials/common/SM51%20icons.png</a:t>
            </a:r>
            <a:endParaRPr lang="en-US" dirty="0">
              <a:solidFill>
                <a:schemeClr val="tx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7731"/>
            <a:ext cx="8253518" cy="4254870"/>
          </a:xfrm>
          <a:prstGeom prst="rect">
            <a:avLst/>
          </a:prstGeom>
        </p:spPr>
      </p:pic>
    </p:spTree>
    <p:extLst>
      <p:ext uri="{BB962C8B-B14F-4D97-AF65-F5344CB8AC3E}">
        <p14:creationId xmlns:p14="http://schemas.microsoft.com/office/powerpoint/2010/main" val="3105011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9604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Filters</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449927"/>
            <a:ext cx="8847222" cy="4564302"/>
          </a:xfrm>
          <a:prstGeom prst="rect">
            <a:avLst/>
          </a:prstGeom>
        </p:spPr>
      </p:pic>
      <p:cxnSp>
        <p:nvCxnSpPr>
          <p:cNvPr id="5" name="Straight Arrow Connector 4"/>
          <p:cNvCxnSpPr/>
          <p:nvPr/>
        </p:nvCxnSpPr>
        <p:spPr>
          <a:xfrm flipV="1">
            <a:off x="4876800" y="2209800"/>
            <a:ext cx="0" cy="762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924800" y="17526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594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10366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Subsets</a:t>
            </a:r>
            <a:endParaRPr lang="en-US" sz="3600" dirty="0">
              <a:solidFill>
                <a:schemeClr val="tx2">
                  <a:lumMod val="75000"/>
                </a:schemeClr>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295401"/>
            <a:ext cx="8839200" cy="4688648"/>
          </a:xfrm>
          <a:prstGeom prst="rect">
            <a:avLst/>
          </a:prstGeom>
        </p:spPr>
      </p:pic>
      <p:cxnSp>
        <p:nvCxnSpPr>
          <p:cNvPr id="6" name="Straight Arrow Connector 5"/>
          <p:cNvCxnSpPr/>
          <p:nvPr/>
        </p:nvCxnSpPr>
        <p:spPr>
          <a:xfrm flipV="1">
            <a:off x="5715000" y="2057400"/>
            <a:ext cx="0" cy="838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924800" y="1600200"/>
            <a:ext cx="106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692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9604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Crosstab &amp; Full List</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32" y="1417639"/>
            <a:ext cx="8868068" cy="4224758"/>
          </a:xfrm>
          <a:prstGeom prst="rect">
            <a:avLst/>
          </a:prstGeom>
        </p:spPr>
      </p:pic>
      <p:cxnSp>
        <p:nvCxnSpPr>
          <p:cNvPr id="6" name="Straight Arrow Connector 5"/>
          <p:cNvCxnSpPr/>
          <p:nvPr/>
        </p:nvCxnSpPr>
        <p:spPr>
          <a:xfrm flipH="1">
            <a:off x="914400" y="32004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914400" y="3505200"/>
            <a:ext cx="64188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001000" y="16764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720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10366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Creating a Favorite</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219200"/>
            <a:ext cx="8835189" cy="5114247"/>
          </a:xfrm>
          <a:prstGeom prst="rect">
            <a:avLst/>
          </a:prstGeom>
        </p:spPr>
      </p:pic>
      <p:cxnSp>
        <p:nvCxnSpPr>
          <p:cNvPr id="9" name="Straight Arrow Connector 8"/>
          <p:cNvCxnSpPr/>
          <p:nvPr/>
        </p:nvCxnSpPr>
        <p:spPr>
          <a:xfrm flipV="1">
            <a:off x="6858000" y="2047391"/>
            <a:ext cx="0" cy="6096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5400000">
            <a:off x="4619625" y="1714016"/>
            <a:ext cx="590550" cy="1295400"/>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114800" y="2656991"/>
            <a:ext cx="1828800" cy="830997"/>
          </a:xfrm>
          <a:prstGeom prst="rect">
            <a:avLst/>
          </a:prstGeom>
          <a:noFill/>
        </p:spPr>
        <p:txBody>
          <a:bodyPr wrap="square" rtlCol="0">
            <a:spAutoFit/>
          </a:bodyPr>
          <a:lstStyle/>
          <a:p>
            <a:r>
              <a:rPr lang="en-US" sz="1600" dirty="0" smtClean="0">
                <a:solidFill>
                  <a:srgbClr val="C00000"/>
                </a:solidFill>
                <a:latin typeface="Times New Roman" panose="02020603050405020304" pitchFamily="18" charset="0"/>
                <a:cs typeface="Times New Roman" panose="02020603050405020304" pitchFamily="18" charset="0"/>
              </a:rPr>
              <a:t>Make sure you set your filters &amp; subsets first!</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24800" y="1417638"/>
            <a:ext cx="1219200" cy="25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2209316"/>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5376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11128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Key </a:t>
            </a:r>
            <a:r>
              <a:rPr lang="en-US" sz="3600" dirty="0" err="1" smtClean="0">
                <a:solidFill>
                  <a:schemeClr val="tx2">
                    <a:lumMod val="75000"/>
                  </a:schemeClr>
                </a:solidFill>
                <a:latin typeface="Times"/>
                <a:cs typeface="Times"/>
              </a:rPr>
              <a:t>SafeMeasures</a:t>
            </a:r>
            <a:r>
              <a:rPr lang="en-US" sz="3600" dirty="0" smtClean="0">
                <a:solidFill>
                  <a:schemeClr val="tx2">
                    <a:lumMod val="75000"/>
                  </a:schemeClr>
                </a:solidFill>
                <a:latin typeface="Times"/>
                <a:cs typeface="Times"/>
              </a:rPr>
              <a:t> Features</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43000"/>
            <a:ext cx="8839200" cy="5155110"/>
          </a:xfrm>
          <a:prstGeom prst="rect">
            <a:avLst/>
          </a:prstGeom>
        </p:spPr>
      </p:pic>
      <p:sp>
        <p:nvSpPr>
          <p:cNvPr id="7" name="Rectangle 6"/>
          <p:cNvSpPr/>
          <p:nvPr/>
        </p:nvSpPr>
        <p:spPr>
          <a:xfrm>
            <a:off x="134202" y="1600200"/>
            <a:ext cx="1694597"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26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trakboard2_6-21_melwert.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616" y="-914401"/>
            <a:ext cx="10588183" cy="7966347"/>
          </a:xfrm>
          <a:prstGeom prst="rect">
            <a:avLst/>
          </a:prstGeom>
        </p:spPr>
      </p:pic>
      <p:sp>
        <p:nvSpPr>
          <p:cNvPr id="9" name="TextBox 8"/>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Measurement</a:t>
            </a:r>
            <a:endParaRPr lang="en-US" sz="4400" dirty="0">
              <a:solidFill>
                <a:srgbClr val="BEAA64"/>
              </a:solidFill>
              <a:latin typeface="Times New Roman"/>
              <a:cs typeface="Times New Roman"/>
            </a:endParaRPr>
          </a:p>
        </p:txBody>
      </p:sp>
      <p:sp>
        <p:nvSpPr>
          <p:cNvPr id="10" name="TextBox 9"/>
          <p:cNvSpPr txBox="1"/>
          <p:nvPr/>
        </p:nvSpPr>
        <p:spPr>
          <a:xfrm>
            <a:off x="457200" y="1905000"/>
            <a:ext cx="3810000" cy="1292662"/>
          </a:xfrm>
          <a:prstGeom prst="rect">
            <a:avLst/>
          </a:prstGeom>
          <a:noFill/>
        </p:spPr>
        <p:txBody>
          <a:bodyPr wrap="square" rtlCol="0">
            <a:spAutoFit/>
          </a:bodyPr>
          <a:lstStyle/>
          <a:p>
            <a:r>
              <a:rPr lang="en-US" sz="2600" dirty="0" smtClean="0">
                <a:solidFill>
                  <a:schemeClr val="tx2">
                    <a:lumMod val="75000"/>
                  </a:schemeClr>
                </a:solidFill>
                <a:latin typeface="Times New Roman"/>
                <a:cs typeface="Times New Roman"/>
              </a:rPr>
              <a:t>CFSR Case Reviews</a:t>
            </a:r>
          </a:p>
          <a:p>
            <a:r>
              <a:rPr lang="en-US" sz="2600" dirty="0" smtClean="0">
                <a:solidFill>
                  <a:schemeClr val="tx2">
                    <a:lumMod val="75000"/>
                  </a:schemeClr>
                </a:solidFill>
                <a:latin typeface="Times New Roman"/>
                <a:cs typeface="Times New Roman"/>
              </a:rPr>
              <a:t>CFSR Self-Assessments</a:t>
            </a:r>
          </a:p>
          <a:p>
            <a:r>
              <a:rPr lang="en-US" sz="2600" dirty="0" smtClean="0">
                <a:solidFill>
                  <a:schemeClr val="tx2">
                    <a:lumMod val="75000"/>
                  </a:schemeClr>
                </a:solidFill>
                <a:latin typeface="Times New Roman"/>
                <a:cs typeface="Times New Roman"/>
              </a:rPr>
              <a:t>CCWIP Website</a:t>
            </a:r>
          </a:p>
        </p:txBody>
      </p:sp>
    </p:spTree>
    <p:extLst>
      <p:ext uri="{BB962C8B-B14F-4D97-AF65-F5344CB8AC3E}">
        <p14:creationId xmlns:p14="http://schemas.microsoft.com/office/powerpoint/2010/main" val="907576041"/>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10366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My Dashboard</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83" y="1471598"/>
            <a:ext cx="8866918" cy="3798128"/>
          </a:xfrm>
          <a:prstGeom prst="rect">
            <a:avLst/>
          </a:prstGeom>
        </p:spPr>
      </p:pic>
      <p:sp>
        <p:nvSpPr>
          <p:cNvPr id="3" name="Rectangle 2"/>
          <p:cNvSpPr/>
          <p:nvPr/>
        </p:nvSpPr>
        <p:spPr>
          <a:xfrm>
            <a:off x="8382000" y="1600200"/>
            <a:ext cx="609601"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2651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9604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My Upcoming Work - Referral</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417639"/>
            <a:ext cx="8839200" cy="3054894"/>
          </a:xfrm>
          <a:prstGeom prst="rect">
            <a:avLst/>
          </a:prstGeom>
        </p:spPr>
      </p:pic>
      <p:sp>
        <p:nvSpPr>
          <p:cNvPr id="5" name="TextBox 4"/>
          <p:cNvSpPr txBox="1"/>
          <p:nvPr/>
        </p:nvSpPr>
        <p:spPr>
          <a:xfrm>
            <a:off x="148323" y="4572000"/>
            <a:ext cx="8991666" cy="338554"/>
          </a:xfrm>
          <a:prstGeom prst="rect">
            <a:avLst/>
          </a:prstGeom>
          <a:noFill/>
        </p:spPr>
        <p:txBody>
          <a:bodyPr wrap="square" rtlCol="0">
            <a:spAutoFit/>
          </a:bodyPr>
          <a:lstStyle/>
          <a:p>
            <a:r>
              <a:rPr lang="en-US" sz="1600" dirty="0">
                <a:solidFill>
                  <a:schemeClr val="tx2">
                    <a:lumMod val="75000"/>
                  </a:schemeClr>
                </a:solidFill>
                <a:latin typeface="Times New Roman" panose="02020603050405020304" pitchFamily="18" charset="0"/>
                <a:cs typeface="Times New Roman" panose="02020603050405020304" pitchFamily="18" charset="0"/>
              </a:rPr>
              <a:t>Note: This display comes from a training system. No actual client names or IDs are displayed</a:t>
            </a:r>
          </a:p>
        </p:txBody>
      </p:sp>
    </p:spTree>
    <p:extLst>
      <p:ext uri="{BB962C8B-B14F-4D97-AF65-F5344CB8AC3E}">
        <p14:creationId xmlns:p14="http://schemas.microsoft.com/office/powerpoint/2010/main" val="19664355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8229600" cy="8842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My Upcoming Work - Case</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2050246"/>
            <a:ext cx="8839201" cy="2710751"/>
          </a:xfrm>
          <a:prstGeom prst="rect">
            <a:avLst/>
          </a:prstGeom>
        </p:spPr>
      </p:pic>
      <p:sp>
        <p:nvSpPr>
          <p:cNvPr id="3" name="TextBox 2"/>
          <p:cNvSpPr txBox="1"/>
          <p:nvPr/>
        </p:nvSpPr>
        <p:spPr>
          <a:xfrm>
            <a:off x="152399" y="4876800"/>
            <a:ext cx="8991666" cy="338554"/>
          </a:xfrm>
          <a:prstGeom prst="rect">
            <a:avLst/>
          </a:prstGeom>
          <a:noFill/>
        </p:spPr>
        <p:txBody>
          <a:bodyPr wrap="square" rtlCol="0">
            <a:spAutoFit/>
          </a:bodyPr>
          <a:lstStyle/>
          <a:p>
            <a:r>
              <a:rPr lang="en-US" sz="1600" dirty="0">
                <a:solidFill>
                  <a:schemeClr val="tx2">
                    <a:lumMod val="75000"/>
                  </a:schemeClr>
                </a:solidFill>
                <a:latin typeface="Times New Roman" panose="02020603050405020304" pitchFamily="18" charset="0"/>
                <a:cs typeface="Times New Roman" panose="02020603050405020304" pitchFamily="18" charset="0"/>
              </a:rPr>
              <a:t>Note: This display comes from a training system. No actual client names or IDs are displayed</a:t>
            </a:r>
          </a:p>
        </p:txBody>
      </p:sp>
    </p:spTree>
    <p:extLst>
      <p:ext uri="{BB962C8B-B14F-4D97-AF65-F5344CB8AC3E}">
        <p14:creationId xmlns:p14="http://schemas.microsoft.com/office/powerpoint/2010/main" val="554975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57200"/>
            <a:ext cx="8229600" cy="960438"/>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My Unit’s Upcoming Work</a:t>
            </a:r>
            <a:endParaRPr lang="en-US" sz="3600" dirty="0">
              <a:solidFill>
                <a:schemeClr val="tx2">
                  <a:lumMod val="75000"/>
                </a:schemeClr>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58433"/>
            <a:ext cx="8839200" cy="2263097"/>
          </a:xfrm>
          <a:prstGeom prst="rect">
            <a:avLst/>
          </a:prstGeom>
        </p:spPr>
      </p:pic>
      <p:sp>
        <p:nvSpPr>
          <p:cNvPr id="2" name="Rectangle 1"/>
          <p:cNvSpPr/>
          <p:nvPr/>
        </p:nvSpPr>
        <p:spPr>
          <a:xfrm>
            <a:off x="8117305" y="2514600"/>
            <a:ext cx="838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48200" y="4267200"/>
            <a:ext cx="533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3229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Additional </a:t>
            </a:r>
            <a:r>
              <a:rPr lang="en-US" sz="3600" dirty="0" err="1" smtClean="0">
                <a:solidFill>
                  <a:schemeClr val="tx2">
                    <a:lumMod val="75000"/>
                  </a:schemeClr>
                </a:solidFill>
                <a:latin typeface="Times"/>
                <a:cs typeface="Times"/>
              </a:rPr>
              <a:t>SafeMeasures</a:t>
            </a:r>
            <a:r>
              <a:rPr lang="en-US" sz="3600" dirty="0" smtClean="0">
                <a:solidFill>
                  <a:schemeClr val="tx2">
                    <a:lumMod val="75000"/>
                  </a:schemeClr>
                </a:solidFill>
                <a:latin typeface="Times"/>
                <a:cs typeface="Times"/>
              </a:rPr>
              <a:t> Lists</a:t>
            </a:r>
            <a:endParaRPr lang="en-US" sz="3600" dirty="0">
              <a:solidFill>
                <a:schemeClr val="tx2">
                  <a:lumMod val="75000"/>
                </a:schemeClr>
              </a:solidFill>
              <a:latin typeface="Times"/>
              <a:cs typeface="Times"/>
            </a:endParaRPr>
          </a:p>
        </p:txBody>
      </p:sp>
      <p:sp>
        <p:nvSpPr>
          <p:cNvPr id="5" name="TextBox 4"/>
          <p:cNvSpPr txBox="1"/>
          <p:nvPr/>
        </p:nvSpPr>
        <p:spPr>
          <a:xfrm>
            <a:off x="2501238" y="1076800"/>
            <a:ext cx="6642762" cy="1600438"/>
          </a:xfrm>
          <a:prstGeom prst="rect">
            <a:avLst/>
          </a:prstGeom>
          <a:noFill/>
        </p:spPr>
        <p:txBody>
          <a:bodyPr wrap="square" rtlCol="0">
            <a:spAutoFit/>
          </a:bodyPr>
          <a:lstStyle/>
          <a:p>
            <a:r>
              <a:rPr lang="en-US" sz="1600" dirty="0" smtClean="0">
                <a:solidFill>
                  <a:schemeClr val="tx2">
                    <a:lumMod val="75000"/>
                  </a:schemeClr>
                </a:solidFill>
                <a:latin typeface="Times New Roman" panose="02020603050405020304" pitchFamily="18" charset="0"/>
                <a:cs typeface="Times New Roman" panose="02020603050405020304" pitchFamily="18" charset="0"/>
              </a:rPr>
              <a:t>My Dashboard: Favorites, Alerts, Recommendations</a:t>
            </a:r>
          </a:p>
          <a:p>
            <a:r>
              <a:rPr lang="en-US" sz="1600" dirty="0" smtClean="0">
                <a:solidFill>
                  <a:schemeClr val="tx2">
                    <a:lumMod val="75000"/>
                  </a:schemeClr>
                </a:solidFill>
                <a:latin typeface="Times New Roman" panose="02020603050405020304" pitchFamily="18" charset="0"/>
                <a:cs typeface="Times New Roman" panose="02020603050405020304" pitchFamily="18" charset="0"/>
              </a:rPr>
              <a:t>My Upcoming </a:t>
            </a:r>
            <a:r>
              <a:rPr lang="en-US" sz="1600" dirty="0">
                <a:solidFill>
                  <a:schemeClr val="tx2">
                    <a:lumMod val="75000"/>
                  </a:schemeClr>
                </a:solidFill>
                <a:latin typeface="Times New Roman" panose="02020603050405020304" pitchFamily="18" charset="0"/>
                <a:cs typeface="Times New Roman" panose="02020603050405020304" pitchFamily="18" charset="0"/>
              </a:rPr>
              <a:t>Work</a:t>
            </a:r>
            <a:r>
              <a:rPr lang="en-US" sz="1600" dirty="0" smtClean="0">
                <a:solidFill>
                  <a:schemeClr val="tx2">
                    <a:lumMod val="75000"/>
                  </a:schemeClr>
                </a:solidFill>
                <a:latin typeface="Times New Roman" panose="02020603050405020304" pitchFamily="18" charset="0"/>
                <a:cs typeface="Times New Roman" panose="02020603050405020304" pitchFamily="18" charset="0"/>
              </a:rPr>
              <a:t>: Stay On Top of Your Caseload</a:t>
            </a:r>
          </a:p>
          <a:p>
            <a:r>
              <a:rPr lang="en-US" sz="1600" dirty="0" smtClean="0">
                <a:solidFill>
                  <a:schemeClr val="tx2">
                    <a:lumMod val="75000"/>
                  </a:schemeClr>
                </a:solidFill>
                <a:latin typeface="Times New Roman" panose="02020603050405020304" pitchFamily="18" charset="0"/>
                <a:cs typeface="Times New Roman" panose="02020603050405020304" pitchFamily="18" charset="0"/>
              </a:rPr>
              <a:t>My Unit’s Upcoming Work: Be Aware of Problems</a:t>
            </a:r>
          </a:p>
          <a:p>
            <a:endParaRPr lang="en-US" sz="900" dirty="0" smtClean="0">
              <a:solidFill>
                <a:schemeClr val="tx2">
                  <a:lumMod val="75000"/>
                </a:schemeClr>
              </a:solidFill>
              <a:latin typeface="Times New Roman" panose="02020603050405020304" pitchFamily="18" charset="0"/>
              <a:cs typeface="Times New Roman" panose="02020603050405020304" pitchFamily="18" charset="0"/>
            </a:endParaRPr>
          </a:p>
          <a:p>
            <a:r>
              <a:rPr lang="en-US" sz="1600" dirty="0" smtClean="0">
                <a:solidFill>
                  <a:schemeClr val="tx2">
                    <a:lumMod val="75000"/>
                  </a:schemeClr>
                </a:solidFill>
                <a:latin typeface="Times New Roman" panose="02020603050405020304" pitchFamily="18" charset="0"/>
                <a:cs typeface="Times New Roman" panose="02020603050405020304" pitchFamily="18" charset="0"/>
              </a:rPr>
              <a:t>Calendars</a:t>
            </a:r>
          </a:p>
          <a:p>
            <a:endParaRPr lang="en-US" sz="900" dirty="0" smtClean="0">
              <a:solidFill>
                <a:schemeClr val="tx2">
                  <a:lumMod val="75000"/>
                </a:schemeClr>
              </a:solidFill>
              <a:latin typeface="Times New Roman" panose="02020603050405020304" pitchFamily="18" charset="0"/>
              <a:cs typeface="Times New Roman" panose="02020603050405020304" pitchFamily="18" charset="0"/>
            </a:endParaRPr>
          </a:p>
          <a:p>
            <a:r>
              <a:rPr lang="en-US" sz="1600" dirty="0" smtClean="0">
                <a:solidFill>
                  <a:schemeClr val="tx2">
                    <a:lumMod val="75000"/>
                  </a:schemeClr>
                </a:solidFill>
                <a:latin typeface="Times New Roman" panose="02020603050405020304" pitchFamily="18" charset="0"/>
                <a:cs typeface="Times New Roman" panose="02020603050405020304" pitchFamily="18" charset="0"/>
              </a:rPr>
              <a:t>Etcetera</a:t>
            </a:r>
          </a:p>
        </p:txBody>
      </p:sp>
      <p:sp>
        <p:nvSpPr>
          <p:cNvPr id="13" name="TextBox 12"/>
          <p:cNvSpPr txBox="1"/>
          <p:nvPr/>
        </p:nvSpPr>
        <p:spPr>
          <a:xfrm>
            <a:off x="2481918" y="2956714"/>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Major reports that have been used for 10 years and still receive a lot of use</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467403" y="3255835"/>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Reports from CFSR 2 &amp; CFSR 3 &amp; Statewide Measures </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444454" y="3566074"/>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Safety, Risk, and Strengths/Needs (Case Plan) Assessments</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444453" y="3891637"/>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Outdated and rarely used - these features can be accessed via the reports</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44453" y="4160331"/>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Ancillary reports that may be useful</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2462597" y="4520534"/>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Includes measures relevant to probation-supervised caseloads only</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476586" y="4868864"/>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New measures that address new state initiatives (e.g., CCR and RFA)</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67403" y="5217195"/>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Reports that are reported quarterly in addition to monthly</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066800"/>
            <a:ext cx="2290781" cy="5791199"/>
          </a:xfrm>
          <a:prstGeom prst="rect">
            <a:avLst/>
          </a:prstGeom>
        </p:spPr>
      </p:pic>
      <p:sp>
        <p:nvSpPr>
          <p:cNvPr id="21" name="TextBox 20"/>
          <p:cNvSpPr txBox="1"/>
          <p:nvPr/>
        </p:nvSpPr>
        <p:spPr>
          <a:xfrm>
            <a:off x="2462597" y="5508117"/>
            <a:ext cx="6317274" cy="338554"/>
          </a:xfrm>
          <a:prstGeom prst="rect">
            <a:avLst/>
          </a:prstGeom>
          <a:noFill/>
        </p:spPr>
        <p:txBody>
          <a:bodyPr wrap="square" rtlCol="0">
            <a:spAutoFit/>
          </a:bodyPr>
          <a:lstStyle/>
          <a:p>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All measures, alphabetically</a:t>
            </a:r>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8599" y="2956714"/>
            <a:ext cx="2290782" cy="28899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7" name="TextBox 6"/>
          <p:cNvSpPr txBox="1"/>
          <p:nvPr/>
        </p:nvSpPr>
        <p:spPr>
          <a:xfrm rot="20556077">
            <a:off x="132628" y="1483756"/>
            <a:ext cx="2133600" cy="461665"/>
          </a:xfrm>
          <a:prstGeom prst="rect">
            <a:avLst/>
          </a:prstGeom>
          <a:noFill/>
        </p:spPr>
        <p:txBody>
          <a:bodyPr wrap="square" rtlCol="0">
            <a:spAutoFit/>
          </a:bodyPr>
          <a:lstStyle/>
          <a:p>
            <a:r>
              <a:rPr lang="en-US" sz="2400" b="1" dirty="0" smtClean="0">
                <a:solidFill>
                  <a:schemeClr val="accent2">
                    <a:lumMod val="50000"/>
                  </a:schemeClr>
                </a:solidFill>
              </a:rPr>
              <a:t>Features!</a:t>
            </a:r>
            <a:endParaRPr lang="en-US" sz="2400" b="1" dirty="0">
              <a:solidFill>
                <a:schemeClr val="accent2">
                  <a:lumMod val="50000"/>
                </a:schemeClr>
              </a:solidFill>
            </a:endParaRPr>
          </a:p>
        </p:txBody>
      </p:sp>
      <p:sp>
        <p:nvSpPr>
          <p:cNvPr id="23" name="TextBox 22"/>
          <p:cNvSpPr txBox="1"/>
          <p:nvPr/>
        </p:nvSpPr>
        <p:spPr>
          <a:xfrm rot="20556077">
            <a:off x="402319" y="3661288"/>
            <a:ext cx="2133600" cy="461665"/>
          </a:xfrm>
          <a:prstGeom prst="rect">
            <a:avLst/>
          </a:prstGeom>
          <a:noFill/>
        </p:spPr>
        <p:txBody>
          <a:bodyPr wrap="square" rtlCol="0">
            <a:spAutoFit/>
          </a:bodyPr>
          <a:lstStyle/>
          <a:p>
            <a:r>
              <a:rPr lang="en-US" sz="2400" b="1" dirty="0" smtClean="0">
                <a:solidFill>
                  <a:schemeClr val="accent2">
                    <a:lumMod val="50000"/>
                  </a:schemeClr>
                </a:solidFill>
              </a:rPr>
              <a:t>Lists!!</a:t>
            </a:r>
            <a:endParaRPr lang="en-US" sz="2400" b="1" dirty="0">
              <a:solidFill>
                <a:schemeClr val="accent2">
                  <a:lumMod val="50000"/>
                </a:schemeClr>
              </a:solidFill>
            </a:endParaRPr>
          </a:p>
        </p:txBody>
      </p:sp>
    </p:spTree>
    <p:extLst>
      <p:ext uri="{BB962C8B-B14F-4D97-AF65-F5344CB8AC3E}">
        <p14:creationId xmlns:p14="http://schemas.microsoft.com/office/powerpoint/2010/main" val="21538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7" grpId="0"/>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tx2">
                    <a:lumMod val="75000"/>
                  </a:schemeClr>
                </a:solidFill>
                <a:latin typeface="Times"/>
                <a:cs typeface="Times"/>
              </a:rPr>
              <a:t>Main Menu</a:t>
            </a:r>
            <a:endParaRPr lang="en-US" dirty="0">
              <a:solidFill>
                <a:schemeClr val="tx2">
                  <a:lumMod val="75000"/>
                </a:schemeClr>
              </a:solidFill>
              <a:latin typeface="Times"/>
              <a:cs typeface="Times"/>
            </a:endParaRPr>
          </a:p>
        </p:txBody>
      </p:sp>
      <p:graphicFrame>
        <p:nvGraphicFramePr>
          <p:cNvPr id="2" name="Table 1"/>
          <p:cNvGraphicFramePr>
            <a:graphicFrameLocks noGrp="1"/>
          </p:cNvGraphicFramePr>
          <p:nvPr>
            <p:extLst>
              <p:ext uri="{D42A27DB-BD31-4B8C-83A1-F6EECF244321}">
                <p14:modId xmlns:p14="http://schemas.microsoft.com/office/powerpoint/2010/main" val="1441437319"/>
              </p:ext>
            </p:extLst>
          </p:nvPr>
        </p:nvGraphicFramePr>
        <p:xfrm>
          <a:off x="289339" y="1752600"/>
          <a:ext cx="8534400" cy="4860508"/>
        </p:xfrm>
        <a:graphic>
          <a:graphicData uri="http://schemas.openxmlformats.org/drawingml/2006/table">
            <a:tbl>
              <a:tblPr firstRow="1" bandRow="1">
                <a:tableStyleId>{69012ECD-51FC-41F1-AA8D-1B2483CD663E}</a:tableStyleId>
              </a:tblPr>
              <a:tblGrid>
                <a:gridCol w="2844800">
                  <a:extLst>
                    <a:ext uri="{9D8B030D-6E8A-4147-A177-3AD203B41FA5}">
                      <a16:colId xmlns:a16="http://schemas.microsoft.com/office/drawing/2014/main" val="1510035766"/>
                    </a:ext>
                  </a:extLst>
                </a:gridCol>
                <a:gridCol w="2844800">
                  <a:extLst>
                    <a:ext uri="{9D8B030D-6E8A-4147-A177-3AD203B41FA5}">
                      <a16:colId xmlns:a16="http://schemas.microsoft.com/office/drawing/2014/main" val="1003104534"/>
                    </a:ext>
                  </a:extLst>
                </a:gridCol>
                <a:gridCol w="2844800">
                  <a:extLst>
                    <a:ext uri="{9D8B030D-6E8A-4147-A177-3AD203B41FA5}">
                      <a16:colId xmlns:a16="http://schemas.microsoft.com/office/drawing/2014/main" val="3386210942"/>
                    </a:ext>
                  </a:extLst>
                </a:gridCol>
              </a:tblGrid>
              <a:tr h="575047">
                <a:tc>
                  <a:txBody>
                    <a:bodyPr/>
                    <a:lstStyle/>
                    <a:p>
                      <a:pPr algn="ctr"/>
                      <a:r>
                        <a:rPr lang="en-US" sz="2400" dirty="0" smtClean="0"/>
                        <a:t>Workers</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Supervisors</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Both</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10514402"/>
                  </a:ext>
                </a:extLst>
              </a:tr>
              <a:tr h="575047">
                <a:tc>
                  <a:txBody>
                    <a:bodyPr/>
                    <a:lstStyle/>
                    <a:p>
                      <a:r>
                        <a:rPr lang="en-US" sz="1800" dirty="0" smtClean="0"/>
                        <a:t>My Caseload </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My Unit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Compliance Summaries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39372313"/>
                  </a:ext>
                </a:extLst>
              </a:tr>
              <a:tr h="625103">
                <a:tc>
                  <a:txBody>
                    <a:bodyPr/>
                    <a:lstStyle/>
                    <a:p>
                      <a:r>
                        <a:rPr lang="en-US" sz="1800" dirty="0" smtClean="0"/>
                        <a:t>Investigation Time Open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Time to Referral</a:t>
                      </a:r>
                      <a:r>
                        <a:rPr lang="en-US" sz="1800" baseline="0" dirty="0" smtClean="0"/>
                        <a:t> Assignment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t>Time to First Contact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260074681"/>
                  </a:ext>
                </a:extLst>
              </a:tr>
              <a:tr h="575047">
                <a:tc>
                  <a:txBody>
                    <a:bodyPr/>
                    <a:lstStyle/>
                    <a:p>
                      <a:r>
                        <a:rPr lang="en-US" sz="1800" dirty="0" smtClean="0">
                          <a:latin typeface="Times New Roman" panose="02020603050405020304" pitchFamily="18" charset="0"/>
                          <a:cs typeface="Times New Roman" panose="02020603050405020304" pitchFamily="18" charset="0"/>
                        </a:rPr>
                        <a:t>Face-to-Face</a:t>
                      </a:r>
                      <a:r>
                        <a:rPr lang="en-US" sz="1800" baseline="0" dirty="0" smtClean="0">
                          <a:latin typeface="Times New Roman" panose="02020603050405020304" pitchFamily="18" charset="0"/>
                          <a:cs typeface="Times New Roman" panose="02020603050405020304" pitchFamily="18" charset="0"/>
                        </a:rPr>
                        <a:t> Contacts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Data Issues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Case Plan</a:t>
                      </a:r>
                      <a:r>
                        <a:rPr lang="en-US" sz="1800" baseline="0" dirty="0" smtClean="0">
                          <a:latin typeface="Times New Roman" panose="02020603050405020304" pitchFamily="18" charset="0"/>
                          <a:cs typeface="Times New Roman" panose="02020603050405020304" pitchFamily="18" charset="0"/>
                        </a:rPr>
                        <a:t> Status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533042882"/>
                  </a:ext>
                </a:extLst>
              </a:tr>
              <a:tr h="625103">
                <a:tc>
                  <a:txBody>
                    <a:bodyPr/>
                    <a:lstStyle/>
                    <a:p>
                      <a:r>
                        <a:rPr lang="en-US" sz="1800" dirty="0" smtClean="0">
                          <a:latin typeface="Times New Roman" panose="02020603050405020304" pitchFamily="18" charset="0"/>
                          <a:cs typeface="Times New Roman" panose="02020603050405020304" pitchFamily="18" charset="0"/>
                        </a:rPr>
                        <a:t>Face-to-Face</a:t>
                      </a:r>
                      <a:r>
                        <a:rPr lang="en-US" sz="1800" baseline="0" dirty="0" smtClean="0">
                          <a:latin typeface="Times New Roman" panose="02020603050405020304" pitchFamily="18" charset="0"/>
                          <a:cs typeface="Times New Roman" panose="02020603050405020304" pitchFamily="18" charset="0"/>
                        </a:rPr>
                        <a:t> Contacts in Preferred Location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Parent Signature</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517579041"/>
                  </a:ext>
                </a:extLst>
              </a:tr>
              <a:tr h="575047">
                <a:tc>
                  <a:txBody>
                    <a:bodyPr/>
                    <a:lstStyle/>
                    <a:p>
                      <a:r>
                        <a:rPr lang="en-US" sz="1800" dirty="0" smtClean="0">
                          <a:latin typeface="Times New Roman" panose="02020603050405020304" pitchFamily="18" charset="0"/>
                          <a:cs typeface="Times New Roman" panose="02020603050405020304" pitchFamily="18" charset="0"/>
                        </a:rPr>
                        <a:t>Education Enrollment</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TILP Services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751657202"/>
                  </a:ext>
                </a:extLst>
              </a:tr>
              <a:tr h="625103">
                <a:tc>
                  <a:txBody>
                    <a:bodyPr/>
                    <a:lstStyle/>
                    <a:p>
                      <a:r>
                        <a:rPr lang="en-US" sz="1800" dirty="0" smtClean="0">
                          <a:latin typeface="Times New Roman" panose="02020603050405020304" pitchFamily="18" charset="0"/>
                          <a:cs typeface="Times New Roman" panose="02020603050405020304" pitchFamily="18" charset="0"/>
                        </a:rPr>
                        <a:t>Current Physical</a:t>
                      </a:r>
                      <a:r>
                        <a:rPr lang="en-US" sz="1800" baseline="0" dirty="0" smtClean="0">
                          <a:latin typeface="Times New Roman" panose="02020603050405020304" pitchFamily="18" charset="0"/>
                          <a:cs typeface="Times New Roman" panose="02020603050405020304" pitchFamily="18" charset="0"/>
                        </a:rPr>
                        <a:t> &amp; Dental Examinations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Relative/NREFM Home Assessments</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137081799"/>
                  </a:ext>
                </a:extLst>
              </a:tr>
              <a:tr h="625103">
                <a:tc>
                  <a:txBody>
                    <a:bodyPr/>
                    <a:lstStyle/>
                    <a:p>
                      <a:r>
                        <a:rPr lang="en-US" sz="1800" dirty="0" smtClean="0">
                          <a:latin typeface="Times New Roman" panose="02020603050405020304" pitchFamily="18" charset="0"/>
                          <a:cs typeface="Times New Roman" panose="02020603050405020304" pitchFamily="18" charset="0"/>
                        </a:rPr>
                        <a:t>Children Authorized for Psychotropic Mediation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dirty="0" smtClean="0">
                          <a:latin typeface="Times New Roman" panose="02020603050405020304" pitchFamily="18" charset="0"/>
                          <a:cs typeface="Times New Roman" panose="02020603050405020304" pitchFamily="18" charset="0"/>
                        </a:rPr>
                        <a:t>Health &amp; Education Documentation</a:t>
                      </a:r>
                      <a:endParaRPr lang="en-US"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7538821"/>
                  </a:ext>
                </a:extLst>
              </a:tr>
            </a:tbl>
          </a:graphicData>
        </a:graphic>
      </p:graphicFrame>
      <p:sp>
        <p:nvSpPr>
          <p:cNvPr id="5" name="TextBox 4"/>
          <p:cNvSpPr txBox="1"/>
          <p:nvPr/>
        </p:nvSpPr>
        <p:spPr>
          <a:xfrm>
            <a:off x="289339" y="1186805"/>
            <a:ext cx="8382000" cy="461665"/>
          </a:xfrm>
          <a:prstGeom prst="rect">
            <a:avLst/>
          </a:prstGeom>
          <a:noFill/>
        </p:spPr>
        <p:txBody>
          <a:bodyPr wrap="square" rtlCol="0">
            <a:spAutoFit/>
          </a:bodyPr>
          <a:lstStyle/>
          <a:p>
            <a:pPr algn="ctr"/>
            <a:r>
              <a:rPr lang="en-US" sz="2400" dirty="0" smtClean="0">
                <a:solidFill>
                  <a:schemeClr val="tx2">
                    <a:lumMod val="75000"/>
                  </a:schemeClr>
                </a:solidFill>
                <a:latin typeface="Times New Roman" panose="02020603050405020304" pitchFamily="18" charset="0"/>
                <a:cs typeface="Times New Roman" panose="02020603050405020304" pitchFamily="18" charset="0"/>
              </a:rPr>
              <a:t>Notable Reports for Workers, Supervisors, or Both</a:t>
            </a:r>
            <a:endParaRPr lang="en-US" sz="24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854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066801"/>
            <a:ext cx="8839201" cy="4876801"/>
          </a:xfrm>
          <a:prstGeom prst="rect">
            <a:avLst/>
          </a:prstGeom>
        </p:spPr>
      </p:pic>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Children and Family Services Review</a:t>
            </a:r>
            <a:endParaRPr lang="en-US" sz="3600" dirty="0">
              <a:solidFill>
                <a:schemeClr val="tx2">
                  <a:lumMod val="75000"/>
                </a:schemeClr>
              </a:solidFill>
              <a:latin typeface="Times"/>
              <a:cs typeface="Times"/>
            </a:endParaRPr>
          </a:p>
        </p:txBody>
      </p:sp>
      <p:sp>
        <p:nvSpPr>
          <p:cNvPr id="5" name="Rectangle 4"/>
          <p:cNvSpPr/>
          <p:nvPr/>
        </p:nvSpPr>
        <p:spPr>
          <a:xfrm>
            <a:off x="8153400" y="1356519"/>
            <a:ext cx="838200" cy="122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256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SDM Measures</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066801"/>
            <a:ext cx="8888149" cy="4876800"/>
          </a:xfrm>
          <a:prstGeom prst="rect">
            <a:avLst/>
          </a:prstGeom>
        </p:spPr>
      </p:pic>
      <p:sp>
        <p:nvSpPr>
          <p:cNvPr id="5" name="Rectangle 4"/>
          <p:cNvSpPr/>
          <p:nvPr/>
        </p:nvSpPr>
        <p:spPr>
          <a:xfrm>
            <a:off x="8382000" y="1219200"/>
            <a:ext cx="658548" cy="198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8881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Extras Menu</a:t>
            </a:r>
            <a:endParaRPr lang="en-US" sz="3600" dirty="0">
              <a:solidFill>
                <a:schemeClr val="tx2">
                  <a:lumMod val="75000"/>
                </a:schemeClr>
              </a:solidFill>
              <a:latin typeface="Times"/>
              <a:cs typeface="Time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112007"/>
            <a:ext cx="8839201" cy="4479522"/>
          </a:xfrm>
          <a:prstGeom prst="rect">
            <a:avLst/>
          </a:prstGeom>
        </p:spPr>
      </p:pic>
      <p:sp>
        <p:nvSpPr>
          <p:cNvPr id="2" name="Rectangle 1"/>
          <p:cNvSpPr/>
          <p:nvPr/>
        </p:nvSpPr>
        <p:spPr>
          <a:xfrm>
            <a:off x="8229600" y="1381861"/>
            <a:ext cx="76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973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74638"/>
            <a:ext cx="9113076"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a:cs typeface="Times"/>
              </a:rPr>
              <a:t>Proposed Measures</a:t>
            </a:r>
            <a:endParaRPr lang="en-US" sz="3600" dirty="0">
              <a:solidFill>
                <a:schemeClr val="tx2">
                  <a:lumMod val="75000"/>
                </a:schemeClr>
              </a:solidFill>
              <a:latin typeface="Times"/>
              <a:cs typeface="Time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617" y="1219200"/>
            <a:ext cx="8840983" cy="4953971"/>
          </a:xfrm>
          <a:prstGeom prst="rect">
            <a:avLst/>
          </a:prstGeom>
        </p:spPr>
      </p:pic>
    </p:spTree>
    <p:extLst>
      <p:ext uri="{BB962C8B-B14F-4D97-AF65-F5344CB8AC3E}">
        <p14:creationId xmlns:p14="http://schemas.microsoft.com/office/powerpoint/2010/main" val="3102421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srgbClr val="BEAA64"/>
              </a:solidFill>
              <a:latin typeface="Times New Roman"/>
              <a:cs typeface="Times New Roman"/>
            </a:endParaRPr>
          </a:p>
        </p:txBody>
      </p:sp>
      <p:pic>
        <p:nvPicPr>
          <p:cNvPr id="2" name="Picture 1" descr="cockpit bullet train.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457200" y="-3175"/>
            <a:ext cx="10515600" cy="7364237"/>
          </a:xfrm>
          <a:prstGeom prst="rect">
            <a:avLst/>
          </a:prstGeom>
        </p:spPr>
      </p:pic>
      <p:sp>
        <p:nvSpPr>
          <p:cNvPr id="4" name="TextBox 3"/>
          <p:cNvSpPr txBox="1"/>
          <p:nvPr/>
        </p:nvSpPr>
        <p:spPr>
          <a:xfrm>
            <a:off x="457200" y="1066800"/>
            <a:ext cx="3505200" cy="769441"/>
          </a:xfrm>
          <a:prstGeom prst="rect">
            <a:avLst/>
          </a:prstGeom>
          <a:noFill/>
        </p:spPr>
        <p:txBody>
          <a:bodyPr wrap="square" rtlCol="0">
            <a:spAutoFit/>
          </a:bodyPr>
          <a:lstStyle/>
          <a:p>
            <a:r>
              <a:rPr lang="en-US" sz="4400" dirty="0" smtClean="0">
                <a:solidFill>
                  <a:srgbClr val="BEAA64"/>
                </a:solidFill>
                <a:latin typeface="Times New Roman"/>
                <a:cs typeface="Times New Roman"/>
              </a:rPr>
              <a:t>Performance</a:t>
            </a:r>
            <a:endParaRPr lang="en-US" sz="4400" dirty="0">
              <a:solidFill>
                <a:srgbClr val="BEAA64"/>
              </a:solidFill>
              <a:latin typeface="Times New Roman"/>
              <a:cs typeface="Times New Roman"/>
            </a:endParaRPr>
          </a:p>
        </p:txBody>
      </p:sp>
      <p:sp>
        <p:nvSpPr>
          <p:cNvPr id="6" name="TextBox 5"/>
          <p:cNvSpPr txBox="1"/>
          <p:nvPr/>
        </p:nvSpPr>
        <p:spPr>
          <a:xfrm>
            <a:off x="457200" y="1905000"/>
            <a:ext cx="3810000" cy="2492990"/>
          </a:xfrm>
          <a:prstGeom prst="rect">
            <a:avLst/>
          </a:prstGeom>
          <a:noFill/>
        </p:spPr>
        <p:txBody>
          <a:bodyPr wrap="square" rtlCol="0">
            <a:spAutoFit/>
          </a:bodyPr>
          <a:lstStyle/>
          <a:p>
            <a:r>
              <a:rPr lang="en-US" sz="2600" dirty="0" smtClean="0">
                <a:solidFill>
                  <a:schemeClr val="tx2">
                    <a:lumMod val="75000"/>
                  </a:schemeClr>
                </a:solidFill>
                <a:latin typeface="Times New Roman"/>
                <a:cs typeface="Times New Roman"/>
              </a:rPr>
              <a:t>Timely Visits</a:t>
            </a:r>
          </a:p>
          <a:p>
            <a:r>
              <a:rPr lang="en-US" sz="2600" dirty="0" smtClean="0">
                <a:solidFill>
                  <a:schemeClr val="tx2">
                    <a:lumMod val="75000"/>
                  </a:schemeClr>
                </a:solidFill>
                <a:latin typeface="Times New Roman"/>
                <a:cs typeface="Times New Roman"/>
              </a:rPr>
              <a:t>Accurate Assessments</a:t>
            </a:r>
          </a:p>
          <a:p>
            <a:r>
              <a:rPr lang="en-US" sz="2600" dirty="0" smtClean="0">
                <a:solidFill>
                  <a:schemeClr val="tx2">
                    <a:lumMod val="75000"/>
                  </a:schemeClr>
                </a:solidFill>
                <a:latin typeface="Times New Roman"/>
                <a:cs typeface="Times New Roman"/>
              </a:rPr>
              <a:t>Diligent Monitoring</a:t>
            </a:r>
          </a:p>
          <a:p>
            <a:r>
              <a:rPr lang="en-US" sz="2600" dirty="0" smtClean="0">
                <a:solidFill>
                  <a:schemeClr val="tx2">
                    <a:lumMod val="75000"/>
                  </a:schemeClr>
                </a:solidFill>
                <a:latin typeface="Times New Roman"/>
                <a:cs typeface="Times New Roman"/>
              </a:rPr>
              <a:t>Adequate Services</a:t>
            </a:r>
          </a:p>
          <a:p>
            <a:r>
              <a:rPr lang="en-US" sz="2600" dirty="0" smtClean="0">
                <a:solidFill>
                  <a:schemeClr val="tx2">
                    <a:lumMod val="75000"/>
                  </a:schemeClr>
                </a:solidFill>
                <a:latin typeface="Times New Roman"/>
                <a:cs typeface="Times New Roman"/>
              </a:rPr>
              <a:t>Concurrent Planning</a:t>
            </a:r>
          </a:p>
          <a:p>
            <a:endParaRPr lang="en-US" sz="26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2952405403"/>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normAutofit/>
          </a:bodyPr>
          <a:lstStyle/>
          <a:p>
            <a:pPr marL="457200" lvl="1" indent="0" algn="ctr">
              <a:buNone/>
            </a:pPr>
            <a:r>
              <a:rPr lang="en-US" sz="2400" i="1" dirty="0">
                <a:solidFill>
                  <a:schemeClr val="tx2">
                    <a:lumMod val="75000"/>
                  </a:schemeClr>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sz="2400" i="1" dirty="0" smtClean="0">
                <a:solidFill>
                  <a:schemeClr val="tx2">
                    <a:lumMod val="75000"/>
                  </a:schemeClr>
                </a:solidFill>
                <a:latin typeface="Times New Roman"/>
                <a:cs typeface="Times New Roman"/>
              </a:rPr>
              <a:t>Services, the </a:t>
            </a:r>
            <a:r>
              <a:rPr lang="en-US" sz="2400" i="1" dirty="0">
                <a:solidFill>
                  <a:schemeClr val="tx2">
                    <a:lumMod val="75000"/>
                  </a:schemeClr>
                </a:solidFill>
                <a:latin typeface="Times New Roman"/>
                <a:cs typeface="Times New Roman"/>
              </a:rPr>
              <a:t>Stuart </a:t>
            </a:r>
            <a:r>
              <a:rPr lang="en-US" sz="2400" i="1" dirty="0" smtClean="0">
                <a:solidFill>
                  <a:schemeClr val="tx2">
                    <a:lumMod val="75000"/>
                  </a:schemeClr>
                </a:solidFill>
                <a:latin typeface="Times New Roman"/>
                <a:cs typeface="Times New Roman"/>
              </a:rPr>
              <a:t>Foundation, and the Conrad N. Hilton Foundation.</a:t>
            </a:r>
            <a:endParaRPr lang="en-US" sz="2400" i="1" dirty="0">
              <a:solidFill>
                <a:schemeClr val="tx2">
                  <a:lumMod val="75000"/>
                </a:schemeClr>
              </a:solidFill>
              <a:latin typeface="Times New Roman"/>
              <a:cs typeface="Times New Roman"/>
            </a:endParaRPr>
          </a:p>
          <a:p>
            <a:pPr lvl="1"/>
            <a:endParaRPr lang="en-US" sz="2400" dirty="0">
              <a:solidFill>
                <a:schemeClr val="tx2">
                  <a:lumMod val="75000"/>
                </a:schemeClr>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70</a:t>
            </a:fld>
            <a:endParaRPr lang="en-US"/>
          </a:p>
        </p:txBody>
      </p:sp>
      <p:pic>
        <p:nvPicPr>
          <p:cNvPr id="5"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2743200" y="5105400"/>
            <a:ext cx="3537735" cy="603250"/>
          </a:xfrm>
          <a:prstGeom prst="rect">
            <a:avLst/>
          </a:prstGeom>
          <a:noFill/>
          <a:ln w="9525">
            <a:noFill/>
            <a:miter lim="800000"/>
            <a:headEnd/>
            <a:tailEnd/>
          </a:ln>
        </p:spPr>
      </p:pic>
      <p:pic>
        <p:nvPicPr>
          <p:cNvPr id="6" name="Picture 5"/>
          <p:cNvPicPr>
            <a:picLocks noChangeAspect="1"/>
          </p:cNvPicPr>
          <p:nvPr/>
        </p:nvPicPr>
        <p:blipFill>
          <a:blip r:embed="rId5"/>
          <a:stretch>
            <a:fillRect/>
          </a:stretch>
        </p:blipFill>
        <p:spPr>
          <a:xfrm>
            <a:off x="1676400" y="4876800"/>
            <a:ext cx="838200" cy="1611923"/>
          </a:xfrm>
          <a:prstGeom prst="rect">
            <a:avLst/>
          </a:prstGeom>
        </p:spPr>
      </p:pic>
      <p:pic>
        <p:nvPicPr>
          <p:cNvPr id="7" name="Picture 6"/>
          <p:cNvPicPr>
            <a:picLocks noChangeAspect="1"/>
          </p:cNvPicPr>
          <p:nvPr/>
        </p:nvPicPr>
        <p:blipFill>
          <a:blip r:embed="rId6"/>
          <a:stretch>
            <a:fillRect/>
          </a:stretch>
        </p:blipFill>
        <p:spPr>
          <a:xfrm>
            <a:off x="2743200" y="5791200"/>
            <a:ext cx="3657600" cy="428102"/>
          </a:xfrm>
          <a:prstGeom prst="rect">
            <a:avLst/>
          </a:prstGeom>
        </p:spPr>
      </p:pic>
      <p:pic>
        <p:nvPicPr>
          <p:cNvPr id="8" name="Picture 7"/>
          <p:cNvPicPr>
            <a:picLocks noChangeAspect="1"/>
          </p:cNvPicPr>
          <p:nvPr/>
        </p:nvPicPr>
        <p:blipFill>
          <a:blip r:embed="rId7"/>
          <a:stretch>
            <a:fillRect/>
          </a:stretch>
        </p:blipFill>
        <p:spPr>
          <a:xfrm>
            <a:off x="6477000" y="4876800"/>
            <a:ext cx="1482852" cy="1600200"/>
          </a:xfrm>
          <a:prstGeom prst="rect">
            <a:avLst/>
          </a:prstGeom>
        </p:spPr>
      </p:pic>
    </p:spTree>
    <p:extLst>
      <p:ext uri="{BB962C8B-B14F-4D97-AF65-F5344CB8AC3E}">
        <p14:creationId xmlns:p14="http://schemas.microsoft.com/office/powerpoint/2010/main" val="35025912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br>
              <a:rPr lang="en-US" dirty="0" smtClean="0"/>
            </a:br>
            <a:r>
              <a:rPr lang="en-US" sz="1800" b="1" i="1" u="sng" cap="none" dirty="0" smtClean="0">
                <a:solidFill>
                  <a:schemeClr val="bg2">
                    <a:lumMod val="25000"/>
                  </a:schemeClr>
                </a:solidFill>
              </a:rPr>
              <a:t>wendy.wiegmann@berkeley.edu</a:t>
            </a:r>
            <a:endParaRPr lang="en-US" i="1" dirty="0">
              <a:solidFill>
                <a:schemeClr val="bg2">
                  <a:lumMod val="25000"/>
                </a:schemeClr>
              </a:solidFill>
            </a:endParaRPr>
          </a:p>
        </p:txBody>
      </p:sp>
    </p:spTree>
    <p:extLst>
      <p:ext uri="{BB962C8B-B14F-4D97-AF65-F5344CB8AC3E}">
        <p14:creationId xmlns:p14="http://schemas.microsoft.com/office/powerpoint/2010/main" val="283385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cockpit bullet train.jpg"/>
          <p:cNvPicPr>
            <a:picLocks noGrp="1" noChangeAspect="1"/>
          </p:cNvPicPr>
          <p:nvPr>
            <p:ph type="pic" sz="half" idx="4294967295"/>
          </p:nvPr>
        </p:nvPicPr>
        <p:blipFill>
          <a:blip r:embed="rId3" cstate="print">
            <a:extLst>
              <a:ext uri="{28A0092B-C50C-407E-A947-70E740481C1C}">
                <a14:useLocalDpi xmlns:a14="http://schemas.microsoft.com/office/drawing/2010/main" val="0"/>
              </a:ext>
            </a:extLst>
          </a:blip>
          <a:srcRect l="18562" r="18562"/>
          <a:stretch>
            <a:fillRect/>
          </a:stretch>
        </p:blipFill>
        <p:spPr>
          <a:xfrm>
            <a:off x="634206" y="2971800"/>
            <a:ext cx="1665288" cy="1854200"/>
          </a:xfrm>
        </p:spPr>
      </p:pic>
      <p:pic>
        <p:nvPicPr>
          <p:cNvPr id="17" name="Picture Placeholder 16" descr="children on a train.jpg"/>
          <p:cNvPicPr>
            <a:picLocks noGrp="1" noChangeAspect="1"/>
          </p:cNvPicPr>
          <p:nvPr>
            <p:ph type="pic" sz="half" idx="4294967295"/>
          </p:nvPr>
        </p:nvPicPr>
        <p:blipFill>
          <a:blip r:embed="rId4" cstate="print">
            <a:extLst>
              <a:ext uri="{28A0092B-C50C-407E-A947-70E740481C1C}">
                <a14:useLocalDpi xmlns:a14="http://schemas.microsoft.com/office/drawing/2010/main" val="0"/>
              </a:ext>
            </a:extLst>
          </a:blip>
          <a:srcRect l="20058" r="20058"/>
          <a:stretch>
            <a:fillRect/>
          </a:stretch>
        </p:blipFill>
        <p:spPr>
          <a:xfrm>
            <a:off x="2985294" y="1595586"/>
            <a:ext cx="1905000" cy="2122488"/>
          </a:xfrm>
        </p:spPr>
      </p:pic>
      <p:sp>
        <p:nvSpPr>
          <p:cNvPr id="6" name="Title 1"/>
          <p:cNvSpPr txBox="1">
            <a:spLocks/>
          </p:cNvSpPr>
          <p:nvPr/>
        </p:nvSpPr>
        <p:spPr>
          <a:xfrm>
            <a:off x="457200" y="517674"/>
            <a:ext cx="8229600" cy="89996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chemeClr val="tx2">
                    <a:lumMod val="75000"/>
                  </a:schemeClr>
                </a:solidFill>
                <a:latin typeface="Times New Roman"/>
                <a:cs typeface="Times New Roman"/>
              </a:rPr>
              <a:t>Making the Connections</a:t>
            </a:r>
            <a:endParaRPr lang="en-US" sz="3600" dirty="0">
              <a:solidFill>
                <a:schemeClr val="tx2">
                  <a:lumMod val="75000"/>
                </a:schemeClr>
              </a:solidFill>
              <a:latin typeface="Times New Roman"/>
              <a:cs typeface="Times New Roman"/>
            </a:endParaRPr>
          </a:p>
        </p:txBody>
      </p:sp>
      <p:sp>
        <p:nvSpPr>
          <p:cNvPr id="20" name="TextBox 19"/>
          <p:cNvSpPr txBox="1"/>
          <p:nvPr/>
        </p:nvSpPr>
        <p:spPr>
          <a:xfrm>
            <a:off x="742950" y="2510135"/>
            <a:ext cx="1447800" cy="461665"/>
          </a:xfrm>
          <a:prstGeom prst="rect">
            <a:avLst/>
          </a:prstGeom>
          <a:noFill/>
        </p:spPr>
        <p:txBody>
          <a:bodyPr wrap="square" rtlCol="0">
            <a:spAutoFit/>
          </a:bodyPr>
          <a:lstStyle/>
          <a:p>
            <a:pPr algn="ctr"/>
            <a:r>
              <a:rPr lang="en-US" sz="2400" dirty="0" smtClean="0">
                <a:solidFill>
                  <a:schemeClr val="tx2">
                    <a:lumMod val="75000"/>
                  </a:schemeClr>
                </a:solidFill>
                <a:latin typeface="Times New Roman"/>
                <a:cs typeface="Times New Roman"/>
              </a:rPr>
              <a:t>Between</a:t>
            </a:r>
            <a:endParaRPr lang="en-US" sz="2400" dirty="0">
              <a:solidFill>
                <a:schemeClr val="tx2">
                  <a:lumMod val="75000"/>
                </a:schemeClr>
              </a:solidFill>
              <a:latin typeface="Times New Roman"/>
              <a:cs typeface="Times New Roman"/>
            </a:endParaRPr>
          </a:p>
        </p:txBody>
      </p:sp>
      <p:sp>
        <p:nvSpPr>
          <p:cNvPr id="21" name="TextBox 20"/>
          <p:cNvSpPr txBox="1"/>
          <p:nvPr/>
        </p:nvSpPr>
        <p:spPr>
          <a:xfrm>
            <a:off x="2266950" y="3410298"/>
            <a:ext cx="762000" cy="461665"/>
          </a:xfrm>
          <a:prstGeom prst="rect">
            <a:avLst/>
          </a:prstGeom>
          <a:noFill/>
        </p:spPr>
        <p:txBody>
          <a:bodyPr wrap="square" rtlCol="0">
            <a:spAutoFit/>
          </a:bodyPr>
          <a:lstStyle/>
          <a:p>
            <a:pPr algn="ctr"/>
            <a:r>
              <a:rPr lang="en-US" sz="2400" dirty="0" smtClean="0">
                <a:solidFill>
                  <a:schemeClr val="tx2">
                    <a:lumMod val="75000"/>
                  </a:schemeClr>
                </a:solidFill>
                <a:latin typeface="Times New Roman"/>
                <a:cs typeface="Times New Roman"/>
              </a:rPr>
              <a:t>&amp;</a:t>
            </a:r>
            <a:endParaRPr lang="en-US" sz="2400" dirty="0">
              <a:solidFill>
                <a:schemeClr val="tx2">
                  <a:lumMod val="75000"/>
                </a:schemeClr>
              </a:solidFill>
              <a:latin typeface="Times New Roman"/>
              <a:cs typeface="Times New Roman"/>
            </a:endParaRPr>
          </a:p>
        </p:txBody>
      </p:sp>
      <p:sp>
        <p:nvSpPr>
          <p:cNvPr id="23" name="TextBox 22"/>
          <p:cNvSpPr txBox="1"/>
          <p:nvPr/>
        </p:nvSpPr>
        <p:spPr>
          <a:xfrm>
            <a:off x="4953000" y="1524000"/>
            <a:ext cx="3886200" cy="1969770"/>
          </a:xfrm>
          <a:prstGeom prst="rect">
            <a:avLst/>
          </a:prstGeom>
          <a:noFill/>
        </p:spPr>
        <p:txBody>
          <a:bodyPr wrap="square" rtlCol="0">
            <a:spAutoFit/>
          </a:bodyPr>
          <a:lstStyle/>
          <a:p>
            <a:pPr marL="285750" indent="-285750">
              <a:buFont typeface="Arial"/>
              <a:buChar char="•"/>
            </a:pPr>
            <a:r>
              <a:rPr lang="en-US" dirty="0" smtClean="0">
                <a:solidFill>
                  <a:schemeClr val="tx2">
                    <a:lumMod val="75000"/>
                  </a:schemeClr>
                </a:solidFill>
                <a:latin typeface="Times New Roman"/>
                <a:cs typeface="Times New Roman"/>
              </a:rPr>
              <a:t>Child welfare staff are aware of the outcomes under strategic focus and why.</a:t>
            </a:r>
          </a:p>
          <a:p>
            <a:endParaRPr lang="en-US" sz="1400" dirty="0" smtClean="0">
              <a:solidFill>
                <a:schemeClr val="tx2">
                  <a:lumMod val="75000"/>
                </a:schemeClr>
              </a:solidFill>
              <a:latin typeface="Times New Roman"/>
              <a:cs typeface="Times New Roman"/>
            </a:endParaRPr>
          </a:p>
          <a:p>
            <a:pPr marL="285750" indent="-285750">
              <a:buFont typeface="Arial"/>
              <a:buChar char="•"/>
            </a:pPr>
            <a:r>
              <a:rPr lang="en-US" dirty="0" smtClean="0">
                <a:solidFill>
                  <a:schemeClr val="tx2">
                    <a:lumMod val="75000"/>
                  </a:schemeClr>
                </a:solidFill>
                <a:latin typeface="Times New Roman"/>
                <a:cs typeface="Times New Roman"/>
              </a:rPr>
              <a:t>They understand how county plans/programs are supposed to help them influence these outcomes.</a:t>
            </a:r>
          </a:p>
        </p:txBody>
      </p:sp>
      <p:sp>
        <p:nvSpPr>
          <p:cNvPr id="24" name="TextBox 23"/>
          <p:cNvSpPr txBox="1"/>
          <p:nvPr/>
        </p:nvSpPr>
        <p:spPr>
          <a:xfrm>
            <a:off x="4953000" y="4038600"/>
            <a:ext cx="3886200" cy="2185214"/>
          </a:xfrm>
          <a:prstGeom prst="rect">
            <a:avLst/>
          </a:prstGeom>
          <a:noFill/>
        </p:spPr>
        <p:txBody>
          <a:bodyPr wrap="square" rtlCol="0">
            <a:spAutoFit/>
          </a:bodyPr>
          <a:lstStyle/>
          <a:p>
            <a:pPr marL="285750" indent="-285750">
              <a:buFont typeface="Arial"/>
              <a:buChar char="•"/>
            </a:pPr>
            <a:r>
              <a:rPr lang="en-US" dirty="0" smtClean="0">
                <a:solidFill>
                  <a:schemeClr val="tx2">
                    <a:lumMod val="75000"/>
                  </a:schemeClr>
                </a:solidFill>
                <a:latin typeface="Times New Roman"/>
                <a:cs typeface="Times New Roman"/>
              </a:rPr>
              <a:t>Child welfare staff know how outcomes are measured.</a:t>
            </a:r>
          </a:p>
          <a:p>
            <a:endParaRPr lang="en-US" sz="1400" dirty="0" smtClean="0">
              <a:solidFill>
                <a:schemeClr val="tx2">
                  <a:lumMod val="75000"/>
                </a:schemeClr>
              </a:solidFill>
              <a:latin typeface="Times New Roman"/>
              <a:cs typeface="Times New Roman"/>
            </a:endParaRPr>
          </a:p>
          <a:p>
            <a:pPr marL="285750" indent="-285750">
              <a:buFont typeface="Arial"/>
              <a:buChar char="•"/>
            </a:pPr>
            <a:r>
              <a:rPr lang="en-US" dirty="0" smtClean="0">
                <a:solidFill>
                  <a:schemeClr val="tx2">
                    <a:lumMod val="75000"/>
                  </a:schemeClr>
                </a:solidFill>
                <a:latin typeface="Times New Roman"/>
                <a:cs typeface="Times New Roman"/>
              </a:rPr>
              <a:t>They  know which groups are most impacted by outcomes.</a:t>
            </a:r>
          </a:p>
          <a:p>
            <a:pPr marL="285750" indent="-285750">
              <a:buFont typeface="Arial"/>
              <a:buChar char="•"/>
            </a:pPr>
            <a:endParaRPr lang="en-US" sz="1400" dirty="0">
              <a:solidFill>
                <a:schemeClr val="tx2">
                  <a:lumMod val="75000"/>
                </a:schemeClr>
              </a:solidFill>
              <a:latin typeface="Times New Roman"/>
              <a:cs typeface="Times New Roman"/>
            </a:endParaRPr>
          </a:p>
          <a:p>
            <a:pPr marL="285750" indent="-285750">
              <a:buFont typeface="Arial"/>
              <a:buChar char="•"/>
            </a:pPr>
            <a:r>
              <a:rPr lang="en-US" dirty="0" smtClean="0">
                <a:solidFill>
                  <a:schemeClr val="tx2">
                    <a:lumMod val="75000"/>
                  </a:schemeClr>
                </a:solidFill>
                <a:latin typeface="Times New Roman"/>
                <a:cs typeface="Times New Roman"/>
              </a:rPr>
              <a:t>They connect their daily activities to these outcomes.</a:t>
            </a:r>
          </a:p>
        </p:txBody>
      </p:sp>
      <p:pic>
        <p:nvPicPr>
          <p:cNvPr id="29" name="Picture 28" descr="amtrakboard2_6-21_melwe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4114800"/>
            <a:ext cx="1905000" cy="2057400"/>
          </a:xfrm>
          <a:prstGeom prst="rect">
            <a:avLst/>
          </a:prstGeom>
        </p:spPr>
      </p:pic>
    </p:spTree>
    <p:extLst>
      <p:ext uri="{BB962C8B-B14F-4D97-AF65-F5344CB8AC3E}">
        <p14:creationId xmlns:p14="http://schemas.microsoft.com/office/powerpoint/2010/main" val="28491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BEAA64"/>
                </a:solidFill>
                <a:latin typeface="Times New Roman"/>
                <a:cs typeface="Times New Roman"/>
              </a:rPr>
              <a:t>Mission</a:t>
            </a:r>
            <a:endParaRPr lang="en-US" sz="3600" dirty="0">
              <a:solidFill>
                <a:srgbClr val="BEAA64"/>
              </a:solidFill>
              <a:latin typeface="Times New Roman"/>
              <a:cs typeface="Times New Roman"/>
            </a:endParaRPr>
          </a:p>
        </p:txBody>
      </p:sp>
      <p:sp>
        <p:nvSpPr>
          <p:cNvPr id="3" name="Content Placeholder 2"/>
          <p:cNvSpPr>
            <a:spLocks noGrp="1"/>
          </p:cNvSpPr>
          <p:nvPr>
            <p:ph idx="1"/>
          </p:nvPr>
        </p:nvSpPr>
        <p:spPr>
          <a:xfrm>
            <a:off x="228600" y="1676400"/>
            <a:ext cx="8763000" cy="4876800"/>
          </a:xfrm>
        </p:spPr>
        <p:txBody>
          <a:bodyPr/>
          <a:lstStyle/>
          <a:p>
            <a:pPr marL="0" indent="0" algn="ctr">
              <a:buNone/>
            </a:pPr>
            <a:r>
              <a:rPr lang="en-US" sz="2400" b="1" dirty="0">
                <a:solidFill>
                  <a:schemeClr val="tx2">
                    <a:lumMod val="75000"/>
                  </a:schemeClr>
                </a:solidFill>
                <a:latin typeface="Times New Roman"/>
                <a:cs typeface="Times New Roman"/>
              </a:rPr>
              <a:t>Connect current practice to best </a:t>
            </a:r>
            <a:endParaRPr lang="en-US" sz="2400" b="1" dirty="0" smtClean="0">
              <a:solidFill>
                <a:schemeClr val="tx2">
                  <a:lumMod val="75000"/>
                </a:schemeClr>
              </a:solidFill>
              <a:latin typeface="Times New Roman"/>
              <a:cs typeface="Times New Roman"/>
            </a:endParaRPr>
          </a:p>
          <a:p>
            <a:pPr marL="0" indent="0" algn="ctr">
              <a:buNone/>
            </a:pPr>
            <a:r>
              <a:rPr lang="en-US" sz="2400" b="1" dirty="0" smtClean="0">
                <a:solidFill>
                  <a:schemeClr val="tx2">
                    <a:lumMod val="75000"/>
                  </a:schemeClr>
                </a:solidFill>
                <a:latin typeface="Times New Roman"/>
                <a:cs typeface="Times New Roman"/>
              </a:rPr>
              <a:t>practice </a:t>
            </a:r>
            <a:r>
              <a:rPr lang="en-US" sz="2400" b="1" dirty="0">
                <a:solidFill>
                  <a:schemeClr val="tx2">
                    <a:lumMod val="75000"/>
                  </a:schemeClr>
                </a:solidFill>
                <a:latin typeface="Times New Roman"/>
                <a:cs typeface="Times New Roman"/>
              </a:rPr>
              <a:t>and desired </a:t>
            </a:r>
            <a:r>
              <a:rPr lang="en-US" sz="2400" b="1" dirty="0" smtClean="0">
                <a:solidFill>
                  <a:schemeClr val="tx2">
                    <a:lumMod val="75000"/>
                  </a:schemeClr>
                </a:solidFill>
                <a:latin typeface="Times New Roman"/>
                <a:cs typeface="Times New Roman"/>
              </a:rPr>
              <a:t>outcomes</a:t>
            </a:r>
          </a:p>
          <a:p>
            <a:pPr marL="0" indent="0" algn="ctr">
              <a:buNone/>
            </a:pPr>
            <a:endParaRPr lang="en-US" sz="2400" dirty="0">
              <a:solidFill>
                <a:schemeClr val="tx2">
                  <a:lumMod val="75000"/>
                </a:schemeClr>
              </a:solidFill>
              <a:latin typeface="Times New Roman" panose="02020603050405020304" pitchFamily="18" charset="0"/>
              <a:cs typeface="Times New Roman" panose="02020603050405020304" pitchFamily="18" charset="0"/>
            </a:endParaRPr>
          </a:p>
          <a:p>
            <a:r>
              <a:rPr lang="en-US" sz="2400" dirty="0" smtClean="0">
                <a:solidFill>
                  <a:schemeClr val="tx2">
                    <a:lumMod val="75000"/>
                  </a:schemeClr>
                </a:solidFill>
                <a:latin typeface="Times New Roman" panose="02020603050405020304" pitchFamily="18" charset="0"/>
                <a:cs typeface="Times New Roman" panose="02020603050405020304" pitchFamily="18" charset="0"/>
              </a:rPr>
              <a:t>This </a:t>
            </a:r>
            <a:r>
              <a:rPr lang="en-US" sz="2400" dirty="0">
                <a:solidFill>
                  <a:schemeClr val="tx2">
                    <a:lumMod val="75000"/>
                  </a:schemeClr>
                </a:solidFill>
                <a:latin typeface="Times New Roman" panose="02020603050405020304" pitchFamily="18" charset="0"/>
                <a:cs typeface="Times New Roman" panose="02020603050405020304" pitchFamily="18" charset="0"/>
              </a:rPr>
              <a:t>training attempts to get at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this final, most difficult, but </a:t>
            </a:r>
            <a:r>
              <a:rPr lang="en-US" sz="2400" dirty="0">
                <a:solidFill>
                  <a:schemeClr val="tx2">
                    <a:lumMod val="75000"/>
                  </a:schemeClr>
                </a:solidFill>
                <a:latin typeface="Times New Roman" panose="02020603050405020304" pitchFamily="18" charset="0"/>
                <a:cs typeface="Times New Roman" panose="02020603050405020304" pitchFamily="18" charset="0"/>
              </a:rPr>
              <a:t>essential </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process by </a:t>
            </a:r>
            <a:r>
              <a:rPr lang="en-US" sz="2400" dirty="0">
                <a:solidFill>
                  <a:schemeClr val="tx2">
                    <a:lumMod val="75000"/>
                  </a:schemeClr>
                </a:solidFill>
                <a:latin typeface="Times New Roman" panose="02020603050405020304" pitchFamily="18" charset="0"/>
                <a:cs typeface="Times New Roman" panose="02020603050405020304" pitchFamily="18" charset="0"/>
              </a:rPr>
              <a:t>training child welfare staff to find and understand how their work is related to outcome measures.  </a:t>
            </a:r>
            <a:endParaRPr lang="en-US" sz="2400" dirty="0" smtClean="0">
              <a:solidFill>
                <a:schemeClr val="tx2">
                  <a:lumMod val="75000"/>
                </a:schemeClr>
              </a:solidFill>
              <a:latin typeface="Times New Roman" panose="02020603050405020304" pitchFamily="18" charset="0"/>
              <a:cs typeface="Times New Roman" panose="02020603050405020304" pitchFamily="18" charset="0"/>
            </a:endParaRPr>
          </a:p>
          <a:p>
            <a:endParaRPr lang="en-US" sz="2400" dirty="0" smtClean="0">
              <a:solidFill>
                <a:schemeClr val="tx2">
                  <a:lumMod val="75000"/>
                </a:schemeClr>
              </a:solidFill>
              <a:latin typeface="Times New Roman" panose="02020603050405020304" pitchFamily="18" charset="0"/>
              <a:cs typeface="Times New Roman" panose="02020603050405020304" pitchFamily="18" charset="0"/>
            </a:endParaRPr>
          </a:p>
          <a:p>
            <a:r>
              <a:rPr lang="en-US" sz="2400" i="1" dirty="0" smtClean="0">
                <a:solidFill>
                  <a:schemeClr val="tx2">
                    <a:lumMod val="75000"/>
                  </a:schemeClr>
                </a:solidFill>
                <a:latin typeface="Times New Roman" panose="02020603050405020304" pitchFamily="18" charset="0"/>
                <a:cs typeface="Times New Roman" panose="02020603050405020304" pitchFamily="18" charset="0"/>
              </a:rPr>
              <a:t>To do so, we will focus specifically </a:t>
            </a:r>
            <a:r>
              <a:rPr lang="en-US" sz="2400" i="1" dirty="0">
                <a:solidFill>
                  <a:schemeClr val="tx2">
                    <a:lumMod val="75000"/>
                  </a:schemeClr>
                </a:solidFill>
                <a:latin typeface="Times New Roman" panose="02020603050405020304" pitchFamily="18" charset="0"/>
                <a:cs typeface="Times New Roman" panose="02020603050405020304" pitchFamily="18" charset="0"/>
              </a:rPr>
              <a:t>on how workers can use </a:t>
            </a:r>
            <a:r>
              <a:rPr lang="en-US" sz="2400" i="1" dirty="0" smtClean="0">
                <a:solidFill>
                  <a:schemeClr val="tx2">
                    <a:lumMod val="75000"/>
                  </a:schemeClr>
                </a:solidFill>
                <a:latin typeface="Times New Roman" panose="02020603050405020304" pitchFamily="18" charset="0"/>
                <a:cs typeface="Times New Roman" panose="02020603050405020304" pitchFamily="18" charset="0"/>
              </a:rPr>
              <a:t>the CCWIP and </a:t>
            </a:r>
            <a:r>
              <a:rPr lang="en-US" sz="2400" i="1" dirty="0" err="1" smtClean="0">
                <a:solidFill>
                  <a:schemeClr val="tx2">
                    <a:lumMod val="75000"/>
                  </a:schemeClr>
                </a:solidFill>
                <a:latin typeface="Times New Roman" panose="02020603050405020304" pitchFamily="18" charset="0"/>
                <a:cs typeface="Times New Roman" panose="02020603050405020304" pitchFamily="18" charset="0"/>
              </a:rPr>
              <a:t>SafeMeasures</a:t>
            </a:r>
            <a:r>
              <a:rPr lang="en-US" sz="2400" i="1" dirty="0" smtClean="0">
                <a:solidFill>
                  <a:schemeClr val="tx2">
                    <a:lumMod val="75000"/>
                  </a:schemeClr>
                </a:solidFill>
                <a:latin typeface="Times New Roman" panose="02020603050405020304" pitchFamily="18" charset="0"/>
                <a:cs typeface="Times New Roman" panose="02020603050405020304" pitchFamily="18" charset="0"/>
              </a:rPr>
              <a:t> websites to </a:t>
            </a:r>
            <a:r>
              <a:rPr lang="en-US" sz="2400" i="1" dirty="0">
                <a:solidFill>
                  <a:schemeClr val="tx2">
                    <a:lumMod val="75000"/>
                  </a:schemeClr>
                </a:solidFill>
                <a:latin typeface="Times New Roman" panose="02020603050405020304" pitchFamily="18" charset="0"/>
                <a:cs typeface="Times New Roman" panose="02020603050405020304" pitchFamily="18" charset="0"/>
              </a:rPr>
              <a:t>stay on top of the processes that directly impact those measures.</a:t>
            </a:r>
          </a:p>
          <a:p>
            <a:pPr marL="0" indent="0">
              <a:buNone/>
            </a:pPr>
            <a:endParaRPr lang="en-US" sz="2400" dirty="0">
              <a:solidFill>
                <a:schemeClr val="tx2">
                  <a:lumMod val="75000"/>
                </a:schemeClr>
              </a:solidFill>
              <a:latin typeface="Times New Roman"/>
              <a:cs typeface="Times New Roman"/>
            </a:endParaRPr>
          </a:p>
        </p:txBody>
      </p:sp>
    </p:spTree>
    <p:extLst>
      <p:ext uri="{BB962C8B-B14F-4D97-AF65-F5344CB8AC3E}">
        <p14:creationId xmlns:p14="http://schemas.microsoft.com/office/powerpoint/2010/main" val="28332987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25253</TotalTime>
  <Words>5161</Words>
  <Application>Microsoft Office PowerPoint</Application>
  <PresentationFormat>On-screen Show (4:3)</PresentationFormat>
  <Paragraphs>706</Paragraphs>
  <Slides>71</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ＭＳ Ｐゴシック</vt:lpstr>
      <vt:lpstr>Arial</vt:lpstr>
      <vt:lpstr>Calibri</vt:lpstr>
      <vt:lpstr>Palatino Linotype</vt:lpstr>
      <vt:lpstr>Times</vt:lpstr>
      <vt:lpstr>Times New Roman</vt:lpstr>
      <vt:lpstr>Wingdings</vt:lpstr>
      <vt:lpstr>Wingdings 2</vt:lpstr>
      <vt:lpstr>Grid</vt:lpstr>
      <vt:lpstr>The data Train:</vt:lpstr>
      <vt:lpstr>Outline</vt:lpstr>
      <vt:lpstr>importance &amp;  Uses of Data</vt:lpstr>
      <vt:lpstr>The Importance of Data</vt:lpstr>
      <vt:lpstr>PowerPoint Presentation</vt:lpstr>
      <vt:lpstr>PowerPoint Presentation</vt:lpstr>
      <vt:lpstr>PowerPoint Presentation</vt:lpstr>
      <vt:lpstr>PowerPoint Presentation</vt:lpstr>
      <vt:lpstr>Mission</vt:lpstr>
      <vt:lpstr>California Child Welfare Indicators Project (CCWIP)</vt:lpstr>
      <vt:lpstr>California Child Welfare  Indicators Project</vt:lpstr>
      <vt:lpstr>PowerPoint Presentation</vt:lpstr>
      <vt:lpstr>child welfare data measurement</vt:lpstr>
      <vt:lpstr>3 Key Data Views in Child Welfare</vt:lpstr>
      <vt:lpstr>What are the implications?</vt:lpstr>
      <vt:lpstr>PowerPoint Presentation</vt:lpstr>
      <vt:lpstr>PowerPoint Presentation</vt:lpstr>
      <vt:lpstr> federal CFSR3  measures</vt:lpstr>
      <vt:lpstr>CFSR: 2 Stage review process</vt:lpstr>
      <vt:lpstr>CFSR3 Outcomes: Safety</vt:lpstr>
      <vt:lpstr>Data Indicators: Safety</vt:lpstr>
      <vt:lpstr>S1: Maltreatment in foster care</vt:lpstr>
      <vt:lpstr>S2: Recurrence of maltreatment</vt:lpstr>
      <vt:lpstr>Case Review Outcomes:  Safety</vt:lpstr>
      <vt:lpstr>CFSR3 Outcomes:  Permanency</vt:lpstr>
      <vt:lpstr>Data Indicators:  Permanency</vt:lpstr>
      <vt:lpstr>P1: Permanency in 12 months for children entering foster care</vt:lpstr>
      <vt:lpstr>Data Indicators:  Permanency (con’t)</vt:lpstr>
      <vt:lpstr>P2: Permanency in 12 months for children in care for 12-23 months</vt:lpstr>
      <vt:lpstr>P3: Permanency in 12 months for children in care for 24+ months</vt:lpstr>
      <vt:lpstr>Data Indicators:  Permanency (con’t)</vt:lpstr>
      <vt:lpstr>P4: Re-Entry to Foster Care</vt:lpstr>
      <vt:lpstr>P5: Placement Stability</vt:lpstr>
      <vt:lpstr>Case Review Outcomes: Permanency</vt:lpstr>
      <vt:lpstr>Case Review Outcomes: Permanency (con’t)</vt:lpstr>
      <vt:lpstr>CFSR3 Outcomes:  Well-Being</vt:lpstr>
      <vt:lpstr>Case Review Outcomes:  Well-Being</vt:lpstr>
      <vt:lpstr>Case Review Outcomes:  Well-Being (con’t)</vt:lpstr>
      <vt:lpstr>State Child Welfare Outcome Measurement</vt:lpstr>
      <vt:lpstr>Child Welfare System Improvement and Accountability Act (AB 636)</vt:lpstr>
      <vt:lpstr>Additional Statewide Indicators</vt:lpstr>
      <vt:lpstr>… Break …</vt:lpstr>
      <vt:lpstr>examining child welfare data using the ccwip website</vt:lpstr>
      <vt:lpstr>PowerPoint Presentation</vt:lpstr>
      <vt:lpstr>Report Index:  Federal (CFSR) Measures</vt:lpstr>
      <vt:lpstr>Report Index:  AB636 Measures</vt:lpstr>
      <vt:lpstr>Federal CFSR Summaries</vt:lpstr>
      <vt:lpstr>Methodology Links</vt:lpstr>
      <vt:lpstr>Multiple Time Periods</vt:lpstr>
      <vt:lpstr>Additional Subgroup Filters</vt:lpstr>
      <vt:lpstr>Additional Subgroup Filters</vt:lpstr>
      <vt:lpstr>Multi-Report Option</vt:lpstr>
      <vt:lpstr> Maximizing the usefulness of SafeMeasures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Questions? wendy.wiegmann@berkeley.edu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Paternity Establishment Among Children reported to Child protective Services</dc:title>
  <dc:creator>EPH</dc:creator>
  <cp:lastModifiedBy>wendy.wiegmann</cp:lastModifiedBy>
  <cp:revision>592</cp:revision>
  <cp:lastPrinted>2017-01-12T01:40:11Z</cp:lastPrinted>
  <dcterms:created xsi:type="dcterms:W3CDTF">2011-12-20T20:30:55Z</dcterms:created>
  <dcterms:modified xsi:type="dcterms:W3CDTF">2017-05-15T00:28:05Z</dcterms:modified>
</cp:coreProperties>
</file>