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361" r:id="rId3"/>
    <p:sldId id="397" r:id="rId4"/>
    <p:sldId id="362" r:id="rId5"/>
    <p:sldId id="350" r:id="rId6"/>
    <p:sldId id="353" r:id="rId7"/>
    <p:sldId id="351" r:id="rId8"/>
    <p:sldId id="357" r:id="rId9"/>
    <p:sldId id="358" r:id="rId10"/>
    <p:sldId id="354" r:id="rId11"/>
    <p:sldId id="355" r:id="rId12"/>
    <p:sldId id="363" r:id="rId13"/>
    <p:sldId id="364" r:id="rId14"/>
    <p:sldId id="366" r:id="rId15"/>
    <p:sldId id="367" r:id="rId16"/>
    <p:sldId id="398" r:id="rId17"/>
    <p:sldId id="365" r:id="rId18"/>
    <p:sldId id="368" r:id="rId19"/>
    <p:sldId id="370" r:id="rId20"/>
    <p:sldId id="371" r:id="rId21"/>
    <p:sldId id="372" r:id="rId22"/>
    <p:sldId id="373" r:id="rId23"/>
    <p:sldId id="369" r:id="rId24"/>
    <p:sldId id="375" r:id="rId25"/>
    <p:sldId id="376" r:id="rId26"/>
    <p:sldId id="396" r:id="rId27"/>
    <p:sldId id="393" r:id="rId28"/>
    <p:sldId id="395" r:id="rId29"/>
    <p:sldId id="391" r:id="rId30"/>
    <p:sldId id="377" r:id="rId31"/>
    <p:sldId id="378" r:id="rId32"/>
    <p:sldId id="379" r:id="rId33"/>
    <p:sldId id="380" r:id="rId34"/>
    <p:sldId id="381" r:id="rId35"/>
    <p:sldId id="382" r:id="rId36"/>
    <p:sldId id="384" r:id="rId37"/>
    <p:sldId id="385" r:id="rId38"/>
    <p:sldId id="386" r:id="rId39"/>
    <p:sldId id="392" r:id="rId40"/>
    <p:sldId id="390" r:id="rId41"/>
    <p:sldId id="389" r:id="rId42"/>
    <p:sldId id="394" r:id="rId43"/>
    <p:sldId id="31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A64"/>
    <a:srgbClr val="204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82459" autoAdjust="0"/>
  </p:normalViewPr>
  <p:slideViewPr>
    <p:cSldViewPr>
      <p:cViewPr varScale="1">
        <p:scale>
          <a:sx n="80" d="100"/>
          <a:sy n="80" d="100"/>
        </p:scale>
        <p:origin x="-18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28BB2-6E21-4537-B486-DD82BFF636F2}" type="doc">
      <dgm:prSet loTypeId="urn:microsoft.com/office/officeart/2005/8/layout/radial1" loCatId="relationship" qsTypeId="urn:microsoft.com/office/officeart/2005/8/quickstyle/simple1" qsCatId="simple" csTypeId="urn:microsoft.com/office/officeart/2005/8/colors/colorful2" csCatId="colorful" phldr="1"/>
      <dgm:spPr/>
    </dgm:pt>
    <dgm:pt modelId="{BE20F567-129C-4286-AD2D-02EB9C33AA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effectLst/>
              <a:latin typeface="Times New Roman"/>
              <a:cs typeface="Times New Roman"/>
            </a:rPr>
            <a:t>Data</a:t>
          </a:r>
        </a:p>
      </dgm:t>
    </dgm:pt>
    <dgm:pt modelId="{9F947AA6-4065-4A2E-BFC4-846617176CF3}" type="parTrans" cxnId="{5DC9DCB3-9F70-4DD7-BAAF-E0DB22B5B66F}">
      <dgm:prSet/>
      <dgm:spPr/>
      <dgm:t>
        <a:bodyPr/>
        <a:lstStyle/>
        <a:p>
          <a:endParaRPr lang="en-US" sz="1200">
            <a:latin typeface="+mn-lt"/>
          </a:endParaRPr>
        </a:p>
      </dgm:t>
    </dgm:pt>
    <dgm:pt modelId="{5E48CFAD-FF37-45A7-B0A7-C85B097E356E}" type="sibTrans" cxnId="{5DC9DCB3-9F70-4DD7-BAAF-E0DB22B5B66F}">
      <dgm:prSet/>
      <dgm:spPr/>
      <dgm:t>
        <a:bodyPr/>
        <a:lstStyle/>
        <a:p>
          <a:endParaRPr lang="en-US" sz="1200">
            <a:latin typeface="+mn-lt"/>
          </a:endParaRPr>
        </a:p>
      </dgm:t>
    </dgm:pt>
    <dgm:pt modelId="{4E602880-64E6-4617-91FA-E85C7E0F639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Cohorts</a:t>
          </a:r>
        </a:p>
      </dgm:t>
    </dgm:pt>
    <dgm:pt modelId="{A7D2B92D-8962-461D-B2DC-232684600491}" type="parTrans" cxnId="{8CD22A32-5A5E-4A44-9222-551BF3893EF5}">
      <dgm:prSet custT="1"/>
      <dgm:spPr/>
      <dgm:t>
        <a:bodyPr/>
        <a:lstStyle/>
        <a:p>
          <a:endParaRPr lang="en-US" sz="200">
            <a:latin typeface="+mn-lt"/>
          </a:endParaRPr>
        </a:p>
      </dgm:t>
    </dgm:pt>
    <dgm:pt modelId="{4EB48AFA-686B-489A-B725-4C2BB5577D4C}" type="sibTrans" cxnId="{8CD22A32-5A5E-4A44-9222-551BF3893EF5}">
      <dgm:prSet/>
      <dgm:spPr/>
      <dgm:t>
        <a:bodyPr/>
        <a:lstStyle/>
        <a:p>
          <a:endParaRPr lang="en-US" sz="1200">
            <a:latin typeface="+mn-lt"/>
          </a:endParaRPr>
        </a:p>
      </dgm:t>
    </dgm:pt>
    <dgm:pt modelId="{A977D28B-6FF5-43BB-B81C-4A23FE95F169}">
      <dgm:prSet custT="1"/>
      <dgm:spPr>
        <a:solidFill>
          <a:schemeClr val="bg2">
            <a:lumMod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Cohorts</a:t>
          </a:r>
        </a:p>
      </dgm:t>
    </dgm:pt>
    <dgm:pt modelId="{05C7045F-5C8C-4D19-B2D4-EA440DB3972F}" type="parTrans" cxnId="{DA1641C5-7522-42B9-A315-338A9D508C7C}">
      <dgm:prSet custT="1"/>
      <dgm:spPr/>
      <dgm:t>
        <a:bodyPr/>
        <a:lstStyle/>
        <a:p>
          <a:endParaRPr lang="en-US" sz="200">
            <a:latin typeface="+mn-lt"/>
          </a:endParaRPr>
        </a:p>
      </dgm:t>
    </dgm:pt>
    <dgm:pt modelId="{60BD0487-C762-4EF3-9FA3-79AF09BC1A7C}" type="sibTrans" cxnId="{DA1641C5-7522-42B9-A315-338A9D508C7C}">
      <dgm:prSet/>
      <dgm:spPr/>
      <dgm:t>
        <a:bodyPr/>
        <a:lstStyle/>
        <a:p>
          <a:endParaRPr lang="en-US" sz="1200">
            <a:latin typeface="+mn-lt"/>
          </a:endParaRPr>
        </a:p>
      </dgm:t>
    </dgm:pt>
    <dgm:pt modelId="{AE645000-DB2A-4167-8AAC-F801E149A9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in Time</a:t>
          </a:r>
        </a:p>
      </dgm:t>
    </dgm:pt>
    <dgm:pt modelId="{9D5A979E-53EF-441A-98AB-D2193CDBE075}" type="parTrans" cxnId="{CF1B8B90-06CB-4926-84DB-F11774D42C31}">
      <dgm:prSet custT="1"/>
      <dgm:spPr/>
      <dgm:t>
        <a:bodyPr/>
        <a:lstStyle/>
        <a:p>
          <a:endParaRPr lang="en-US" sz="200">
            <a:latin typeface="+mn-lt"/>
          </a:endParaRPr>
        </a:p>
      </dgm:t>
    </dgm:pt>
    <dgm:pt modelId="{2565FF6C-A6B5-490E-B296-A4CEBD07D37C}" type="sibTrans" cxnId="{CF1B8B90-06CB-4926-84DB-F11774D42C31}">
      <dgm:prSet/>
      <dgm:spPr/>
      <dgm:t>
        <a:bodyPr/>
        <a:lstStyle/>
        <a:p>
          <a:endParaRPr lang="en-US" sz="1200">
            <a:latin typeface="+mn-lt"/>
          </a:endParaRPr>
        </a:p>
      </dgm:t>
    </dgm:pt>
    <dgm:pt modelId="{2A4143B2-1757-440C-812C-E6AE10894D76}" type="pres">
      <dgm:prSet presAssocID="{C7828BB2-6E21-4537-B486-DD82BFF636F2}" presName="cycle" presStyleCnt="0">
        <dgm:presLayoutVars>
          <dgm:chMax val="1"/>
          <dgm:dir/>
          <dgm:animLvl val="ctr"/>
          <dgm:resizeHandles val="exact"/>
        </dgm:presLayoutVars>
      </dgm:prSet>
      <dgm:spPr/>
    </dgm:pt>
    <dgm:pt modelId="{0FC4B2FE-A5EB-417D-89C0-7C50EA6330DD}" type="pres">
      <dgm:prSet presAssocID="{BE20F567-129C-4286-AD2D-02EB9C33AA30}" presName="centerShape" presStyleLbl="node0" presStyleIdx="0" presStyleCnt="1"/>
      <dgm:spPr/>
      <dgm:t>
        <a:bodyPr/>
        <a:lstStyle/>
        <a:p>
          <a:endParaRPr lang="en-US"/>
        </a:p>
      </dgm:t>
    </dgm:pt>
    <dgm:pt modelId="{12356792-5BE4-4A00-AE30-0AA281D0B4E6}" type="pres">
      <dgm:prSet presAssocID="{A7D2B92D-8962-461D-B2DC-232684600491}" presName="Name9" presStyleLbl="parChTrans1D2" presStyleIdx="0" presStyleCnt="3"/>
      <dgm:spPr/>
      <dgm:t>
        <a:bodyPr/>
        <a:lstStyle/>
        <a:p>
          <a:endParaRPr lang="en-US"/>
        </a:p>
      </dgm:t>
    </dgm:pt>
    <dgm:pt modelId="{2880C0D6-9C4B-49C7-8F46-800F7477FCCD}" type="pres">
      <dgm:prSet presAssocID="{A7D2B92D-8962-461D-B2DC-232684600491}" presName="connTx" presStyleLbl="parChTrans1D2" presStyleIdx="0" presStyleCnt="3"/>
      <dgm:spPr/>
      <dgm:t>
        <a:bodyPr/>
        <a:lstStyle/>
        <a:p>
          <a:endParaRPr lang="en-US"/>
        </a:p>
      </dgm:t>
    </dgm:pt>
    <dgm:pt modelId="{24717255-9371-4A7B-971C-9881852B43B1}" type="pres">
      <dgm:prSet presAssocID="{4E602880-64E6-4617-91FA-E85C7E0F6390}" presName="node" presStyleLbl="node1" presStyleIdx="0" presStyleCnt="3">
        <dgm:presLayoutVars>
          <dgm:bulletEnabled val="1"/>
        </dgm:presLayoutVars>
      </dgm:prSet>
      <dgm:spPr/>
      <dgm:t>
        <a:bodyPr/>
        <a:lstStyle/>
        <a:p>
          <a:endParaRPr lang="en-US"/>
        </a:p>
      </dgm:t>
    </dgm:pt>
    <dgm:pt modelId="{4D481FF3-9B21-4D9A-8F08-FF6187F767FF}" type="pres">
      <dgm:prSet presAssocID="{05C7045F-5C8C-4D19-B2D4-EA440DB3972F}" presName="Name9" presStyleLbl="parChTrans1D2" presStyleIdx="1" presStyleCnt="3"/>
      <dgm:spPr/>
      <dgm:t>
        <a:bodyPr/>
        <a:lstStyle/>
        <a:p>
          <a:endParaRPr lang="en-US"/>
        </a:p>
      </dgm:t>
    </dgm:pt>
    <dgm:pt modelId="{560B14D4-1CAA-4F1A-92E5-C139A05E7749}" type="pres">
      <dgm:prSet presAssocID="{05C7045F-5C8C-4D19-B2D4-EA440DB3972F}" presName="connTx" presStyleLbl="parChTrans1D2" presStyleIdx="1" presStyleCnt="3"/>
      <dgm:spPr/>
      <dgm:t>
        <a:bodyPr/>
        <a:lstStyle/>
        <a:p>
          <a:endParaRPr lang="en-US"/>
        </a:p>
      </dgm:t>
    </dgm:pt>
    <dgm:pt modelId="{11CA6419-D9DB-4614-A10A-97FBD7D93B03}" type="pres">
      <dgm:prSet presAssocID="{A977D28B-6FF5-43BB-B81C-4A23FE95F169}" presName="node" presStyleLbl="node1" presStyleIdx="1" presStyleCnt="3">
        <dgm:presLayoutVars>
          <dgm:bulletEnabled val="1"/>
        </dgm:presLayoutVars>
      </dgm:prSet>
      <dgm:spPr/>
      <dgm:t>
        <a:bodyPr/>
        <a:lstStyle/>
        <a:p>
          <a:endParaRPr lang="en-US"/>
        </a:p>
      </dgm:t>
    </dgm:pt>
    <dgm:pt modelId="{B98501FE-0140-42C5-8CB8-02B164156DAA}" type="pres">
      <dgm:prSet presAssocID="{9D5A979E-53EF-441A-98AB-D2193CDBE075}" presName="Name9" presStyleLbl="parChTrans1D2" presStyleIdx="2" presStyleCnt="3"/>
      <dgm:spPr/>
      <dgm:t>
        <a:bodyPr/>
        <a:lstStyle/>
        <a:p>
          <a:endParaRPr lang="en-US"/>
        </a:p>
      </dgm:t>
    </dgm:pt>
    <dgm:pt modelId="{8363F014-88A5-40B6-9A5B-F0359A5CC5A8}" type="pres">
      <dgm:prSet presAssocID="{9D5A979E-53EF-441A-98AB-D2193CDBE075}" presName="connTx" presStyleLbl="parChTrans1D2" presStyleIdx="2" presStyleCnt="3"/>
      <dgm:spPr/>
      <dgm:t>
        <a:bodyPr/>
        <a:lstStyle/>
        <a:p>
          <a:endParaRPr lang="en-US"/>
        </a:p>
      </dgm:t>
    </dgm:pt>
    <dgm:pt modelId="{1A1C0501-2078-4FA0-8612-9AC0E4718A8B}" type="pres">
      <dgm:prSet presAssocID="{AE645000-DB2A-4167-8AAC-F801E149A947}" presName="node" presStyleLbl="node1" presStyleIdx="2" presStyleCnt="3">
        <dgm:presLayoutVars>
          <dgm:bulletEnabled val="1"/>
        </dgm:presLayoutVars>
      </dgm:prSet>
      <dgm:spPr/>
      <dgm:t>
        <a:bodyPr/>
        <a:lstStyle/>
        <a:p>
          <a:endParaRPr lang="en-US"/>
        </a:p>
      </dgm:t>
    </dgm:pt>
  </dgm:ptLst>
  <dgm:cxnLst>
    <dgm:cxn modelId="{DA1641C5-7522-42B9-A315-338A9D508C7C}" srcId="{BE20F567-129C-4286-AD2D-02EB9C33AA30}" destId="{A977D28B-6FF5-43BB-B81C-4A23FE95F169}" srcOrd="1" destOrd="0" parTransId="{05C7045F-5C8C-4D19-B2D4-EA440DB3972F}" sibTransId="{60BD0487-C762-4EF3-9FA3-79AF09BC1A7C}"/>
    <dgm:cxn modelId="{455F99DF-CE77-C84D-AB03-CB6139B20E92}" type="presOf" srcId="{4E602880-64E6-4617-91FA-E85C7E0F6390}" destId="{24717255-9371-4A7B-971C-9881852B43B1}" srcOrd="0" destOrd="0" presId="urn:microsoft.com/office/officeart/2005/8/layout/radial1"/>
    <dgm:cxn modelId="{91F0D014-86CE-2448-B1BF-9BE3A505CA23}" type="presOf" srcId="{A977D28B-6FF5-43BB-B81C-4A23FE95F169}" destId="{11CA6419-D9DB-4614-A10A-97FBD7D93B03}" srcOrd="0" destOrd="0" presId="urn:microsoft.com/office/officeart/2005/8/layout/radial1"/>
    <dgm:cxn modelId="{B409B15E-52FF-A64B-9A86-68987D873AAD}" type="presOf" srcId="{AE645000-DB2A-4167-8AAC-F801E149A947}" destId="{1A1C0501-2078-4FA0-8612-9AC0E4718A8B}" srcOrd="0" destOrd="0" presId="urn:microsoft.com/office/officeart/2005/8/layout/radial1"/>
    <dgm:cxn modelId="{5DC9DCB3-9F70-4DD7-BAAF-E0DB22B5B66F}" srcId="{C7828BB2-6E21-4537-B486-DD82BFF636F2}" destId="{BE20F567-129C-4286-AD2D-02EB9C33AA30}" srcOrd="0" destOrd="0" parTransId="{9F947AA6-4065-4A2E-BFC4-846617176CF3}" sibTransId="{5E48CFAD-FF37-45A7-B0A7-C85B097E356E}"/>
    <dgm:cxn modelId="{9326B26D-AEA7-F740-8626-02BA582F15E3}" type="presOf" srcId="{A7D2B92D-8962-461D-B2DC-232684600491}" destId="{12356792-5BE4-4A00-AE30-0AA281D0B4E6}" srcOrd="0" destOrd="0" presId="urn:microsoft.com/office/officeart/2005/8/layout/radial1"/>
    <dgm:cxn modelId="{A42B2095-823D-B942-8CB9-638F6F79EEDB}" type="presOf" srcId="{A7D2B92D-8962-461D-B2DC-232684600491}" destId="{2880C0D6-9C4B-49C7-8F46-800F7477FCCD}" srcOrd="1" destOrd="0" presId="urn:microsoft.com/office/officeart/2005/8/layout/radial1"/>
    <dgm:cxn modelId="{92405650-2A37-1C45-8EDC-5A8C28422EBF}" type="presOf" srcId="{BE20F567-129C-4286-AD2D-02EB9C33AA30}" destId="{0FC4B2FE-A5EB-417D-89C0-7C50EA6330DD}" srcOrd="0" destOrd="0" presId="urn:microsoft.com/office/officeart/2005/8/layout/radial1"/>
    <dgm:cxn modelId="{643523AB-CADE-C14F-84E1-CE8F82E6E0B8}" type="presOf" srcId="{05C7045F-5C8C-4D19-B2D4-EA440DB3972F}" destId="{4D481FF3-9B21-4D9A-8F08-FF6187F767FF}" srcOrd="0" destOrd="0" presId="urn:microsoft.com/office/officeart/2005/8/layout/radial1"/>
    <dgm:cxn modelId="{8CD22A32-5A5E-4A44-9222-551BF3893EF5}" srcId="{BE20F567-129C-4286-AD2D-02EB9C33AA30}" destId="{4E602880-64E6-4617-91FA-E85C7E0F6390}" srcOrd="0" destOrd="0" parTransId="{A7D2B92D-8962-461D-B2DC-232684600491}" sibTransId="{4EB48AFA-686B-489A-B725-4C2BB5577D4C}"/>
    <dgm:cxn modelId="{6019A27C-6AAC-4047-AB9E-E132F793EBDD}" type="presOf" srcId="{C7828BB2-6E21-4537-B486-DD82BFF636F2}" destId="{2A4143B2-1757-440C-812C-E6AE10894D76}" srcOrd="0" destOrd="0" presId="urn:microsoft.com/office/officeart/2005/8/layout/radial1"/>
    <dgm:cxn modelId="{CF1B8B90-06CB-4926-84DB-F11774D42C31}" srcId="{BE20F567-129C-4286-AD2D-02EB9C33AA30}" destId="{AE645000-DB2A-4167-8AAC-F801E149A947}" srcOrd="2" destOrd="0" parTransId="{9D5A979E-53EF-441A-98AB-D2193CDBE075}" sibTransId="{2565FF6C-A6B5-490E-B296-A4CEBD07D37C}"/>
    <dgm:cxn modelId="{E24DE819-A43F-FF47-94A5-57A46D323A27}" type="presOf" srcId="{9D5A979E-53EF-441A-98AB-D2193CDBE075}" destId="{B98501FE-0140-42C5-8CB8-02B164156DAA}" srcOrd="0" destOrd="0" presId="urn:microsoft.com/office/officeart/2005/8/layout/radial1"/>
    <dgm:cxn modelId="{4BAFE78F-3C85-0643-A6FA-7C45360705A6}" type="presOf" srcId="{05C7045F-5C8C-4D19-B2D4-EA440DB3972F}" destId="{560B14D4-1CAA-4F1A-92E5-C139A05E7749}" srcOrd="1" destOrd="0" presId="urn:microsoft.com/office/officeart/2005/8/layout/radial1"/>
    <dgm:cxn modelId="{520AD1D5-CEB8-5241-9E49-DC329C8362A0}" type="presOf" srcId="{9D5A979E-53EF-441A-98AB-D2193CDBE075}" destId="{8363F014-88A5-40B6-9A5B-F0359A5CC5A8}" srcOrd="1" destOrd="0" presId="urn:microsoft.com/office/officeart/2005/8/layout/radial1"/>
    <dgm:cxn modelId="{59DB01D5-3CF6-1446-ABA5-277580680C6D}" type="presParOf" srcId="{2A4143B2-1757-440C-812C-E6AE10894D76}" destId="{0FC4B2FE-A5EB-417D-89C0-7C50EA6330DD}" srcOrd="0" destOrd="0" presId="urn:microsoft.com/office/officeart/2005/8/layout/radial1"/>
    <dgm:cxn modelId="{4B574EEE-4494-B94D-A106-2701FBC1BC94}" type="presParOf" srcId="{2A4143B2-1757-440C-812C-E6AE10894D76}" destId="{12356792-5BE4-4A00-AE30-0AA281D0B4E6}" srcOrd="1" destOrd="0" presId="urn:microsoft.com/office/officeart/2005/8/layout/radial1"/>
    <dgm:cxn modelId="{CFAEC79C-4919-E744-99F5-8AF3A92E4EF2}" type="presParOf" srcId="{12356792-5BE4-4A00-AE30-0AA281D0B4E6}" destId="{2880C0D6-9C4B-49C7-8F46-800F7477FCCD}" srcOrd="0" destOrd="0" presId="urn:microsoft.com/office/officeart/2005/8/layout/radial1"/>
    <dgm:cxn modelId="{433D9E63-1A0F-9E40-ACE1-39AEB7028E31}" type="presParOf" srcId="{2A4143B2-1757-440C-812C-E6AE10894D76}" destId="{24717255-9371-4A7B-971C-9881852B43B1}" srcOrd="2" destOrd="0" presId="urn:microsoft.com/office/officeart/2005/8/layout/radial1"/>
    <dgm:cxn modelId="{C2A0286E-11B8-464C-A54F-A34549F6AEB9}" type="presParOf" srcId="{2A4143B2-1757-440C-812C-E6AE10894D76}" destId="{4D481FF3-9B21-4D9A-8F08-FF6187F767FF}" srcOrd="3" destOrd="0" presId="urn:microsoft.com/office/officeart/2005/8/layout/radial1"/>
    <dgm:cxn modelId="{8D72A9FA-18F5-664D-A4C6-E84AD01BE99A}" type="presParOf" srcId="{4D481FF3-9B21-4D9A-8F08-FF6187F767FF}" destId="{560B14D4-1CAA-4F1A-92E5-C139A05E7749}" srcOrd="0" destOrd="0" presId="urn:microsoft.com/office/officeart/2005/8/layout/radial1"/>
    <dgm:cxn modelId="{3993710B-CEF7-E947-8E8F-1266B4587C55}" type="presParOf" srcId="{2A4143B2-1757-440C-812C-E6AE10894D76}" destId="{11CA6419-D9DB-4614-A10A-97FBD7D93B03}" srcOrd="4" destOrd="0" presId="urn:microsoft.com/office/officeart/2005/8/layout/radial1"/>
    <dgm:cxn modelId="{93F7FC6E-4BCA-9448-93F1-014826BEA04F}" type="presParOf" srcId="{2A4143B2-1757-440C-812C-E6AE10894D76}" destId="{B98501FE-0140-42C5-8CB8-02B164156DAA}" srcOrd="5" destOrd="0" presId="urn:microsoft.com/office/officeart/2005/8/layout/radial1"/>
    <dgm:cxn modelId="{E3586C91-5A92-3D4D-8029-ECF444B9D059}" type="presParOf" srcId="{B98501FE-0140-42C5-8CB8-02B164156DAA}" destId="{8363F014-88A5-40B6-9A5B-F0359A5CC5A8}" srcOrd="0" destOrd="0" presId="urn:microsoft.com/office/officeart/2005/8/layout/radial1"/>
    <dgm:cxn modelId="{28B9C281-C87B-AE40-AAEB-CADA3969EB2C}" type="presParOf" srcId="{2A4143B2-1757-440C-812C-E6AE10894D76}" destId="{1A1C0501-2078-4FA0-8612-9AC0E4718A8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2DC60-5AC6-944E-81C6-0F6EDD0FCFEE}"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CCF92FB1-3F1F-FB49-9080-4C3E83457464}">
      <dgm:prSet phldrT="[Text]" custT="1"/>
      <dgm:spPr/>
      <dgm:t>
        <a:bodyPr/>
        <a:lstStyle/>
        <a:p>
          <a:r>
            <a:rPr lang="en-US" sz="1700" b="0" dirty="0" smtClean="0">
              <a:latin typeface="Times"/>
              <a:cs typeface="Times"/>
            </a:rPr>
            <a:t>Data entered by county social workers</a:t>
          </a:r>
          <a:endParaRPr lang="en-US" sz="1700" b="0" dirty="0">
            <a:latin typeface="Times"/>
            <a:cs typeface="Times"/>
          </a:endParaRPr>
        </a:p>
      </dgm:t>
    </dgm:pt>
    <dgm:pt modelId="{5E9ADECA-CDF5-A342-9CEC-804DA245D3E9}" type="parTrans" cxnId="{54A52E70-7952-CF43-A2C8-C01940E781B7}">
      <dgm:prSet/>
      <dgm:spPr/>
      <dgm:t>
        <a:bodyPr/>
        <a:lstStyle/>
        <a:p>
          <a:endParaRPr lang="en-US" sz="2800" b="0"/>
        </a:p>
      </dgm:t>
    </dgm:pt>
    <dgm:pt modelId="{B6428FF7-6B64-8C48-81CE-549B435925FF}" type="sibTrans" cxnId="{54A52E70-7952-CF43-A2C8-C01940E781B7}">
      <dgm:prSet/>
      <dgm:spPr/>
      <dgm:t>
        <a:bodyPr/>
        <a:lstStyle/>
        <a:p>
          <a:endParaRPr lang="en-US" sz="2800" b="0"/>
        </a:p>
      </dgm:t>
    </dgm:pt>
    <dgm:pt modelId="{1A817593-7F43-624C-849E-6513E1DA9006}">
      <dgm:prSet phldrT="[Text]" custT="1"/>
      <dgm:spPr/>
      <dgm:t>
        <a:bodyPr/>
        <a:lstStyle/>
        <a:p>
          <a:r>
            <a:rPr lang="en-US" sz="1700" b="0" dirty="0" smtClean="0">
              <a:latin typeface="Times"/>
              <a:cs typeface="Times"/>
            </a:rPr>
            <a:t>Compiled by IBM</a:t>
          </a:r>
          <a:endParaRPr lang="en-US" sz="1700" b="0" dirty="0">
            <a:latin typeface="Times"/>
            <a:cs typeface="Times"/>
          </a:endParaRPr>
        </a:p>
      </dgm:t>
    </dgm:pt>
    <dgm:pt modelId="{A1CAADC9-A018-EF40-892F-B3D24D258987}" type="parTrans" cxnId="{7F6CAB74-19C8-094E-8FD5-3E9AD55B97B2}">
      <dgm:prSet/>
      <dgm:spPr/>
      <dgm:t>
        <a:bodyPr/>
        <a:lstStyle/>
        <a:p>
          <a:endParaRPr lang="en-US" sz="2800" b="0"/>
        </a:p>
      </dgm:t>
    </dgm:pt>
    <dgm:pt modelId="{B6C6932E-F6B6-DA4A-BB36-FF65E656C8A4}" type="sibTrans" cxnId="{7F6CAB74-19C8-094E-8FD5-3E9AD55B97B2}">
      <dgm:prSet/>
      <dgm:spPr/>
      <dgm:t>
        <a:bodyPr/>
        <a:lstStyle/>
        <a:p>
          <a:endParaRPr lang="en-US" sz="2800" b="0"/>
        </a:p>
      </dgm:t>
    </dgm:pt>
    <dgm:pt modelId="{34912EE9-F793-1244-B3A6-29FFC0778027}">
      <dgm:prSet phldrT="[Text]" custT="1"/>
      <dgm:spPr/>
      <dgm:t>
        <a:bodyPr/>
        <a:lstStyle/>
        <a:p>
          <a:r>
            <a:rPr lang="en-US" sz="1700" b="0" dirty="0" smtClean="0">
              <a:latin typeface="Times"/>
              <a:cs typeface="Times"/>
            </a:rPr>
            <a:t>“Data dump” received by CCWIP</a:t>
          </a:r>
          <a:endParaRPr lang="en-US" sz="1700" b="0" dirty="0">
            <a:latin typeface="Times"/>
            <a:cs typeface="Times"/>
          </a:endParaRPr>
        </a:p>
      </dgm:t>
    </dgm:pt>
    <dgm:pt modelId="{FFA213B1-5623-1741-B851-505CAED6EE58}" type="parTrans" cxnId="{E6A3C446-4CC2-3E4F-8E74-3A5969E1DF3B}">
      <dgm:prSet/>
      <dgm:spPr/>
      <dgm:t>
        <a:bodyPr/>
        <a:lstStyle/>
        <a:p>
          <a:endParaRPr lang="en-US" sz="2800" b="0"/>
        </a:p>
      </dgm:t>
    </dgm:pt>
    <dgm:pt modelId="{C7CE8042-EC2F-5F49-8DFC-30CDF5962A0A}" type="sibTrans" cxnId="{E6A3C446-4CC2-3E4F-8E74-3A5969E1DF3B}">
      <dgm:prSet/>
      <dgm:spPr/>
      <dgm:t>
        <a:bodyPr/>
        <a:lstStyle/>
        <a:p>
          <a:endParaRPr lang="en-US" sz="2800" b="0"/>
        </a:p>
      </dgm:t>
    </dgm:pt>
    <dgm:pt modelId="{3B0EF330-7E2F-8A4D-9481-21BC7CE32ACF}">
      <dgm:prSet phldrT="[Text]" custT="1"/>
      <dgm:spPr/>
      <dgm:t>
        <a:bodyPr/>
        <a:lstStyle/>
        <a:p>
          <a:r>
            <a:rPr lang="en-US" sz="1700" b="0" dirty="0" smtClean="0">
              <a:latin typeface="Times New Roman"/>
              <a:cs typeface="Times New Roman"/>
            </a:rPr>
            <a:t>Longitudinally configured</a:t>
          </a:r>
        </a:p>
      </dgm:t>
    </dgm:pt>
    <dgm:pt modelId="{DB7984DA-A2A3-E24F-928D-E19ED012927B}" type="parTrans" cxnId="{053B6F8D-EC61-1D4A-85DA-DBAA21C0E1D1}">
      <dgm:prSet/>
      <dgm:spPr/>
      <dgm:t>
        <a:bodyPr/>
        <a:lstStyle/>
        <a:p>
          <a:endParaRPr lang="en-US" sz="2800" b="0"/>
        </a:p>
      </dgm:t>
    </dgm:pt>
    <dgm:pt modelId="{61784CDF-8082-EA41-8B5A-9F6F167BF1C3}" type="sibTrans" cxnId="{053B6F8D-EC61-1D4A-85DA-DBAA21C0E1D1}">
      <dgm:prSet/>
      <dgm:spPr/>
      <dgm:t>
        <a:bodyPr/>
        <a:lstStyle/>
        <a:p>
          <a:endParaRPr lang="en-US" sz="2800" b="0"/>
        </a:p>
      </dgm:t>
    </dgm:pt>
    <dgm:pt modelId="{A4BF20F1-1C70-1A42-A87D-B0AE32AB0926}">
      <dgm:prSet phldrT="[Text]" custT="1"/>
      <dgm:spPr/>
      <dgm:t>
        <a:bodyPr/>
        <a:lstStyle/>
        <a:p>
          <a:r>
            <a:rPr lang="en-US" sz="1700" b="0" dirty="0" smtClean="0">
              <a:latin typeface="Times"/>
              <a:cs typeface="Times"/>
            </a:rPr>
            <a:t>Used for quarterly reports</a:t>
          </a:r>
        </a:p>
      </dgm:t>
    </dgm:pt>
    <dgm:pt modelId="{76E3F3FB-BF5B-1640-9336-A4E757C8C8B5}" type="parTrans" cxnId="{92E0A000-BC63-A443-95B9-D7722DAFCEBE}">
      <dgm:prSet/>
      <dgm:spPr/>
      <dgm:t>
        <a:bodyPr/>
        <a:lstStyle/>
        <a:p>
          <a:endParaRPr lang="en-US" sz="2800" b="0"/>
        </a:p>
      </dgm:t>
    </dgm:pt>
    <dgm:pt modelId="{E2EF0FD6-DA6F-8B46-95B6-9AA490273A5D}" type="sibTrans" cxnId="{92E0A000-BC63-A443-95B9-D7722DAFCEBE}">
      <dgm:prSet/>
      <dgm:spPr/>
      <dgm:t>
        <a:bodyPr/>
        <a:lstStyle/>
        <a:p>
          <a:endParaRPr lang="en-US" sz="2800" b="0"/>
        </a:p>
      </dgm:t>
    </dgm:pt>
    <dgm:pt modelId="{A8E4D064-150A-3344-A23B-AE4604C05E3E}">
      <dgm:prSet phldrT="[Text]" custT="1"/>
      <dgm:spPr>
        <a:solidFill>
          <a:schemeClr val="accent6">
            <a:lumMod val="75000"/>
          </a:schemeClr>
        </a:solidFill>
      </dgm:spPr>
      <dgm:t>
        <a:bodyPr/>
        <a:lstStyle/>
        <a:p>
          <a:r>
            <a:rPr lang="en-US" sz="1800" b="0" dirty="0" smtClean="0">
              <a:latin typeface="Times"/>
              <a:cs typeface="Times"/>
            </a:rPr>
            <a:t>Data used to track outcomes</a:t>
          </a:r>
        </a:p>
      </dgm:t>
    </dgm:pt>
    <dgm:pt modelId="{0BEDC850-2FD4-8A43-BA79-4F8F7E7498CF}" type="parTrans" cxnId="{F63AEB01-C148-284E-94D6-D11A7E36D3D8}">
      <dgm:prSet/>
      <dgm:spPr/>
      <dgm:t>
        <a:bodyPr/>
        <a:lstStyle/>
        <a:p>
          <a:endParaRPr lang="en-US" sz="2800" b="0"/>
        </a:p>
      </dgm:t>
    </dgm:pt>
    <dgm:pt modelId="{B3DBDC2D-8061-B844-AC23-2EB371A07CAE}" type="sibTrans" cxnId="{F63AEB01-C148-284E-94D6-D11A7E36D3D8}">
      <dgm:prSet/>
      <dgm:spPr/>
      <dgm:t>
        <a:bodyPr/>
        <a:lstStyle/>
        <a:p>
          <a:endParaRPr lang="en-US" sz="2800" b="0"/>
        </a:p>
      </dgm:t>
    </dgm:pt>
    <dgm:pt modelId="{D3C66855-B9FF-C649-8B3E-5C2E83923BD6}">
      <dgm:prSet/>
      <dgm:spPr/>
      <dgm:t>
        <a:bodyPr/>
        <a:lstStyle/>
        <a:p>
          <a:r>
            <a:rPr lang="en-US" dirty="0" smtClean="0">
              <a:latin typeface="Times New Roman"/>
              <a:cs typeface="Times New Roman"/>
            </a:rPr>
            <a:t>Published on public website</a:t>
          </a:r>
          <a:endParaRPr lang="en-US" dirty="0">
            <a:latin typeface="Times New Roman"/>
            <a:cs typeface="Times New Roman"/>
          </a:endParaRPr>
        </a:p>
      </dgm:t>
    </dgm:pt>
    <dgm:pt modelId="{5DE3FF29-20B4-0C4A-B058-5F35DC39E6FA}" type="parTrans" cxnId="{EAD8C7CB-CC1C-0A4C-B5C2-7690315F6BE2}">
      <dgm:prSet/>
      <dgm:spPr/>
      <dgm:t>
        <a:bodyPr/>
        <a:lstStyle/>
        <a:p>
          <a:endParaRPr lang="en-US"/>
        </a:p>
      </dgm:t>
    </dgm:pt>
    <dgm:pt modelId="{3A554BD0-28DA-3047-9550-A3A090486218}" type="sibTrans" cxnId="{EAD8C7CB-CC1C-0A4C-B5C2-7690315F6BE2}">
      <dgm:prSet/>
      <dgm:spPr/>
      <dgm:t>
        <a:bodyPr/>
        <a:lstStyle/>
        <a:p>
          <a:endParaRPr lang="en-US"/>
        </a:p>
      </dgm:t>
    </dgm:pt>
    <dgm:pt modelId="{1E3157F3-CFF7-7249-A2B0-A40D48D8A45C}" type="pres">
      <dgm:prSet presAssocID="{13B2DC60-5AC6-944E-81C6-0F6EDD0FCFEE}" presName="Name0" presStyleCnt="0">
        <dgm:presLayoutVars>
          <dgm:dir/>
          <dgm:animLvl val="lvl"/>
          <dgm:resizeHandles val="exact"/>
        </dgm:presLayoutVars>
      </dgm:prSet>
      <dgm:spPr/>
      <dgm:t>
        <a:bodyPr/>
        <a:lstStyle/>
        <a:p>
          <a:endParaRPr lang="en-US"/>
        </a:p>
      </dgm:t>
    </dgm:pt>
    <dgm:pt modelId="{C1D581D8-CCE3-6E47-8E4F-9600C39EA87A}" type="pres">
      <dgm:prSet presAssocID="{A8E4D064-150A-3344-A23B-AE4604C05E3E}" presName="boxAndChildren" presStyleCnt="0"/>
      <dgm:spPr/>
    </dgm:pt>
    <dgm:pt modelId="{7FDBA369-AB89-A843-8F4D-7A8CE92C27AC}" type="pres">
      <dgm:prSet presAssocID="{A8E4D064-150A-3344-A23B-AE4604C05E3E}" presName="parentTextBox" presStyleLbl="node1" presStyleIdx="0" presStyleCnt="7"/>
      <dgm:spPr/>
      <dgm:t>
        <a:bodyPr/>
        <a:lstStyle/>
        <a:p>
          <a:endParaRPr lang="en-US"/>
        </a:p>
      </dgm:t>
    </dgm:pt>
    <dgm:pt modelId="{9A76F9F3-AAD2-4D4D-ADCF-540447DE0A7B}" type="pres">
      <dgm:prSet presAssocID="{3A554BD0-28DA-3047-9550-A3A090486218}" presName="sp" presStyleCnt="0"/>
      <dgm:spPr/>
    </dgm:pt>
    <dgm:pt modelId="{1257D553-4B0F-8A45-8D43-8009E43DAF39}" type="pres">
      <dgm:prSet presAssocID="{D3C66855-B9FF-C649-8B3E-5C2E83923BD6}" presName="arrowAndChildren" presStyleCnt="0"/>
      <dgm:spPr/>
    </dgm:pt>
    <dgm:pt modelId="{22B9A442-C353-E340-8046-525BC4090FEE}" type="pres">
      <dgm:prSet presAssocID="{D3C66855-B9FF-C649-8B3E-5C2E83923BD6}" presName="parentTextArrow" presStyleLbl="node1" presStyleIdx="1" presStyleCnt="7"/>
      <dgm:spPr/>
      <dgm:t>
        <a:bodyPr/>
        <a:lstStyle/>
        <a:p>
          <a:endParaRPr lang="en-US"/>
        </a:p>
      </dgm:t>
    </dgm:pt>
    <dgm:pt modelId="{A02562C3-1B82-2F4B-9963-4B6C1CDF97DF}" type="pres">
      <dgm:prSet presAssocID="{E2EF0FD6-DA6F-8B46-95B6-9AA490273A5D}" presName="sp" presStyleCnt="0"/>
      <dgm:spPr/>
    </dgm:pt>
    <dgm:pt modelId="{A98EBD3B-7E77-3545-BE85-0E1ABE046BFF}" type="pres">
      <dgm:prSet presAssocID="{A4BF20F1-1C70-1A42-A87D-B0AE32AB0926}" presName="arrowAndChildren" presStyleCnt="0"/>
      <dgm:spPr/>
    </dgm:pt>
    <dgm:pt modelId="{27B1A892-51E1-164F-8A97-D68C053C4FD9}" type="pres">
      <dgm:prSet presAssocID="{A4BF20F1-1C70-1A42-A87D-B0AE32AB0926}" presName="parentTextArrow" presStyleLbl="node1" presStyleIdx="2" presStyleCnt="7"/>
      <dgm:spPr/>
      <dgm:t>
        <a:bodyPr/>
        <a:lstStyle/>
        <a:p>
          <a:endParaRPr lang="en-US"/>
        </a:p>
      </dgm:t>
    </dgm:pt>
    <dgm:pt modelId="{5D697607-39D6-F946-85DF-58F44EF2A566}" type="pres">
      <dgm:prSet presAssocID="{61784CDF-8082-EA41-8B5A-9F6F167BF1C3}" presName="sp" presStyleCnt="0"/>
      <dgm:spPr/>
    </dgm:pt>
    <dgm:pt modelId="{41D9C644-5FE9-9C42-88DE-DD5C884AB1D2}" type="pres">
      <dgm:prSet presAssocID="{3B0EF330-7E2F-8A4D-9481-21BC7CE32ACF}" presName="arrowAndChildren" presStyleCnt="0"/>
      <dgm:spPr/>
    </dgm:pt>
    <dgm:pt modelId="{93061689-BEAC-C443-A1AC-C32FAED78927}" type="pres">
      <dgm:prSet presAssocID="{3B0EF330-7E2F-8A4D-9481-21BC7CE32ACF}" presName="parentTextArrow" presStyleLbl="node1" presStyleIdx="3" presStyleCnt="7"/>
      <dgm:spPr/>
      <dgm:t>
        <a:bodyPr/>
        <a:lstStyle/>
        <a:p>
          <a:endParaRPr lang="en-US"/>
        </a:p>
      </dgm:t>
    </dgm:pt>
    <dgm:pt modelId="{71021365-67CB-B74B-8CAA-AD3278F81B54}" type="pres">
      <dgm:prSet presAssocID="{C7CE8042-EC2F-5F49-8DFC-30CDF5962A0A}" presName="sp" presStyleCnt="0"/>
      <dgm:spPr/>
    </dgm:pt>
    <dgm:pt modelId="{03A6F325-3F6A-7843-949C-2C7307489796}" type="pres">
      <dgm:prSet presAssocID="{34912EE9-F793-1244-B3A6-29FFC0778027}" presName="arrowAndChildren" presStyleCnt="0"/>
      <dgm:spPr/>
    </dgm:pt>
    <dgm:pt modelId="{32233C62-9E75-754D-A59A-995724996431}" type="pres">
      <dgm:prSet presAssocID="{34912EE9-F793-1244-B3A6-29FFC0778027}" presName="parentTextArrow" presStyleLbl="node1" presStyleIdx="4" presStyleCnt="7"/>
      <dgm:spPr/>
      <dgm:t>
        <a:bodyPr/>
        <a:lstStyle/>
        <a:p>
          <a:endParaRPr lang="en-US"/>
        </a:p>
      </dgm:t>
    </dgm:pt>
    <dgm:pt modelId="{284D70A3-BCEB-4541-8BEA-33542C0515C5}" type="pres">
      <dgm:prSet presAssocID="{B6C6932E-F6B6-DA4A-BB36-FF65E656C8A4}" presName="sp" presStyleCnt="0"/>
      <dgm:spPr/>
    </dgm:pt>
    <dgm:pt modelId="{869791FA-8A59-1845-8E33-66248BA80248}" type="pres">
      <dgm:prSet presAssocID="{1A817593-7F43-624C-849E-6513E1DA9006}" presName="arrowAndChildren" presStyleCnt="0"/>
      <dgm:spPr/>
    </dgm:pt>
    <dgm:pt modelId="{5DE8F40F-1B1A-DA4F-BFDF-62D706D4DEB7}" type="pres">
      <dgm:prSet presAssocID="{1A817593-7F43-624C-849E-6513E1DA9006}" presName="parentTextArrow" presStyleLbl="node1" presStyleIdx="5" presStyleCnt="7"/>
      <dgm:spPr/>
      <dgm:t>
        <a:bodyPr/>
        <a:lstStyle/>
        <a:p>
          <a:endParaRPr lang="en-US"/>
        </a:p>
      </dgm:t>
    </dgm:pt>
    <dgm:pt modelId="{CCB9AC68-58BE-3E4E-9A16-C20EF40A7D6F}" type="pres">
      <dgm:prSet presAssocID="{B6428FF7-6B64-8C48-81CE-549B435925FF}" presName="sp" presStyleCnt="0"/>
      <dgm:spPr/>
    </dgm:pt>
    <dgm:pt modelId="{8218B4C3-AE43-9E4D-A51C-8994608C771B}" type="pres">
      <dgm:prSet presAssocID="{CCF92FB1-3F1F-FB49-9080-4C3E83457464}" presName="arrowAndChildren" presStyleCnt="0"/>
      <dgm:spPr/>
    </dgm:pt>
    <dgm:pt modelId="{36B1B2BD-105F-DC4A-A016-E72D37E467CA}" type="pres">
      <dgm:prSet presAssocID="{CCF92FB1-3F1F-FB49-9080-4C3E83457464}" presName="parentTextArrow" presStyleLbl="node1" presStyleIdx="6" presStyleCnt="7"/>
      <dgm:spPr/>
      <dgm:t>
        <a:bodyPr/>
        <a:lstStyle/>
        <a:p>
          <a:endParaRPr lang="en-US"/>
        </a:p>
      </dgm:t>
    </dgm:pt>
  </dgm:ptLst>
  <dgm:cxnLst>
    <dgm:cxn modelId="{EAD8C7CB-CC1C-0A4C-B5C2-7690315F6BE2}" srcId="{13B2DC60-5AC6-944E-81C6-0F6EDD0FCFEE}" destId="{D3C66855-B9FF-C649-8B3E-5C2E83923BD6}" srcOrd="5" destOrd="0" parTransId="{5DE3FF29-20B4-0C4A-B058-5F35DC39E6FA}" sibTransId="{3A554BD0-28DA-3047-9550-A3A090486218}"/>
    <dgm:cxn modelId="{7F6CAB74-19C8-094E-8FD5-3E9AD55B97B2}" srcId="{13B2DC60-5AC6-944E-81C6-0F6EDD0FCFEE}" destId="{1A817593-7F43-624C-849E-6513E1DA9006}" srcOrd="1" destOrd="0" parTransId="{A1CAADC9-A018-EF40-892F-B3D24D258987}" sibTransId="{B6C6932E-F6B6-DA4A-BB36-FF65E656C8A4}"/>
    <dgm:cxn modelId="{54A52E70-7952-CF43-A2C8-C01940E781B7}" srcId="{13B2DC60-5AC6-944E-81C6-0F6EDD0FCFEE}" destId="{CCF92FB1-3F1F-FB49-9080-4C3E83457464}" srcOrd="0" destOrd="0" parTransId="{5E9ADECA-CDF5-A342-9CEC-804DA245D3E9}" sibTransId="{B6428FF7-6B64-8C48-81CE-549B435925FF}"/>
    <dgm:cxn modelId="{92E0A000-BC63-A443-95B9-D7722DAFCEBE}" srcId="{13B2DC60-5AC6-944E-81C6-0F6EDD0FCFEE}" destId="{A4BF20F1-1C70-1A42-A87D-B0AE32AB0926}" srcOrd="4" destOrd="0" parTransId="{76E3F3FB-BF5B-1640-9336-A4E757C8C8B5}" sibTransId="{E2EF0FD6-DA6F-8B46-95B6-9AA490273A5D}"/>
    <dgm:cxn modelId="{12B112D7-F7AC-B843-8956-E403159E9F11}" type="presOf" srcId="{D3C66855-B9FF-C649-8B3E-5C2E83923BD6}" destId="{22B9A442-C353-E340-8046-525BC4090FEE}" srcOrd="0" destOrd="0" presId="urn:microsoft.com/office/officeart/2005/8/layout/process4"/>
    <dgm:cxn modelId="{9BB61895-B873-224D-86FF-7DF1E799A399}" type="presOf" srcId="{34912EE9-F793-1244-B3A6-29FFC0778027}" destId="{32233C62-9E75-754D-A59A-995724996431}" srcOrd="0" destOrd="0" presId="urn:microsoft.com/office/officeart/2005/8/layout/process4"/>
    <dgm:cxn modelId="{542E0AEC-571A-3144-9E38-3503EC122736}" type="presOf" srcId="{CCF92FB1-3F1F-FB49-9080-4C3E83457464}" destId="{36B1B2BD-105F-DC4A-A016-E72D37E467CA}" srcOrd="0" destOrd="0" presId="urn:microsoft.com/office/officeart/2005/8/layout/process4"/>
    <dgm:cxn modelId="{053B6F8D-EC61-1D4A-85DA-DBAA21C0E1D1}" srcId="{13B2DC60-5AC6-944E-81C6-0F6EDD0FCFEE}" destId="{3B0EF330-7E2F-8A4D-9481-21BC7CE32ACF}" srcOrd="3" destOrd="0" parTransId="{DB7984DA-A2A3-E24F-928D-E19ED012927B}" sibTransId="{61784CDF-8082-EA41-8B5A-9F6F167BF1C3}"/>
    <dgm:cxn modelId="{F63AEB01-C148-284E-94D6-D11A7E36D3D8}" srcId="{13B2DC60-5AC6-944E-81C6-0F6EDD0FCFEE}" destId="{A8E4D064-150A-3344-A23B-AE4604C05E3E}" srcOrd="6" destOrd="0" parTransId="{0BEDC850-2FD4-8A43-BA79-4F8F7E7498CF}" sibTransId="{B3DBDC2D-8061-B844-AC23-2EB371A07CAE}"/>
    <dgm:cxn modelId="{C7EF3E92-9E82-A342-A733-424D9E4B596F}" type="presOf" srcId="{A4BF20F1-1C70-1A42-A87D-B0AE32AB0926}" destId="{27B1A892-51E1-164F-8A97-D68C053C4FD9}" srcOrd="0" destOrd="0" presId="urn:microsoft.com/office/officeart/2005/8/layout/process4"/>
    <dgm:cxn modelId="{6347C4A0-1B48-A141-98B9-54DD8E28B059}" type="presOf" srcId="{A8E4D064-150A-3344-A23B-AE4604C05E3E}" destId="{7FDBA369-AB89-A843-8F4D-7A8CE92C27AC}" srcOrd="0" destOrd="0" presId="urn:microsoft.com/office/officeart/2005/8/layout/process4"/>
    <dgm:cxn modelId="{320ED49D-80F6-3E42-BB05-552961AD06AC}" type="presOf" srcId="{3B0EF330-7E2F-8A4D-9481-21BC7CE32ACF}" destId="{93061689-BEAC-C443-A1AC-C32FAED78927}" srcOrd="0" destOrd="0" presId="urn:microsoft.com/office/officeart/2005/8/layout/process4"/>
    <dgm:cxn modelId="{3D018814-269E-9843-9C3A-CCFF57FF0E24}" type="presOf" srcId="{13B2DC60-5AC6-944E-81C6-0F6EDD0FCFEE}" destId="{1E3157F3-CFF7-7249-A2B0-A40D48D8A45C}" srcOrd="0" destOrd="0" presId="urn:microsoft.com/office/officeart/2005/8/layout/process4"/>
    <dgm:cxn modelId="{E6A3C446-4CC2-3E4F-8E74-3A5969E1DF3B}" srcId="{13B2DC60-5AC6-944E-81C6-0F6EDD0FCFEE}" destId="{34912EE9-F793-1244-B3A6-29FFC0778027}" srcOrd="2" destOrd="0" parTransId="{FFA213B1-5623-1741-B851-505CAED6EE58}" sibTransId="{C7CE8042-EC2F-5F49-8DFC-30CDF5962A0A}"/>
    <dgm:cxn modelId="{24E462D6-CAE0-9D4C-A6F0-DE15EB5AD6BE}" type="presOf" srcId="{1A817593-7F43-624C-849E-6513E1DA9006}" destId="{5DE8F40F-1B1A-DA4F-BFDF-62D706D4DEB7}" srcOrd="0" destOrd="0" presId="urn:microsoft.com/office/officeart/2005/8/layout/process4"/>
    <dgm:cxn modelId="{EF066369-55EE-6744-925E-121238F523BA}" type="presParOf" srcId="{1E3157F3-CFF7-7249-A2B0-A40D48D8A45C}" destId="{C1D581D8-CCE3-6E47-8E4F-9600C39EA87A}" srcOrd="0" destOrd="0" presId="urn:microsoft.com/office/officeart/2005/8/layout/process4"/>
    <dgm:cxn modelId="{648EC63A-B48B-FD49-9EB4-4472E0146138}" type="presParOf" srcId="{C1D581D8-CCE3-6E47-8E4F-9600C39EA87A}" destId="{7FDBA369-AB89-A843-8F4D-7A8CE92C27AC}" srcOrd="0" destOrd="0" presId="urn:microsoft.com/office/officeart/2005/8/layout/process4"/>
    <dgm:cxn modelId="{350F3778-AD74-2A41-A0BE-92AA7D9D1C70}" type="presParOf" srcId="{1E3157F3-CFF7-7249-A2B0-A40D48D8A45C}" destId="{9A76F9F3-AAD2-4D4D-ADCF-540447DE0A7B}" srcOrd="1" destOrd="0" presId="urn:microsoft.com/office/officeart/2005/8/layout/process4"/>
    <dgm:cxn modelId="{391D0488-D961-A048-B9A7-84F1822A8928}" type="presParOf" srcId="{1E3157F3-CFF7-7249-A2B0-A40D48D8A45C}" destId="{1257D553-4B0F-8A45-8D43-8009E43DAF39}" srcOrd="2" destOrd="0" presId="urn:microsoft.com/office/officeart/2005/8/layout/process4"/>
    <dgm:cxn modelId="{7FA37410-2980-354E-A2D7-6ACA4B43B155}" type="presParOf" srcId="{1257D553-4B0F-8A45-8D43-8009E43DAF39}" destId="{22B9A442-C353-E340-8046-525BC4090FEE}" srcOrd="0" destOrd="0" presId="urn:microsoft.com/office/officeart/2005/8/layout/process4"/>
    <dgm:cxn modelId="{61DF3D73-D218-3F4F-A65B-70BD79D5E963}" type="presParOf" srcId="{1E3157F3-CFF7-7249-A2B0-A40D48D8A45C}" destId="{A02562C3-1B82-2F4B-9963-4B6C1CDF97DF}" srcOrd="3" destOrd="0" presId="urn:microsoft.com/office/officeart/2005/8/layout/process4"/>
    <dgm:cxn modelId="{CE38D8B4-1200-2044-84DD-E6DC337DE26A}" type="presParOf" srcId="{1E3157F3-CFF7-7249-A2B0-A40D48D8A45C}" destId="{A98EBD3B-7E77-3545-BE85-0E1ABE046BFF}" srcOrd="4" destOrd="0" presId="urn:microsoft.com/office/officeart/2005/8/layout/process4"/>
    <dgm:cxn modelId="{8E3564A2-6206-5F47-92B5-2E6D1B4FA58D}" type="presParOf" srcId="{A98EBD3B-7E77-3545-BE85-0E1ABE046BFF}" destId="{27B1A892-51E1-164F-8A97-D68C053C4FD9}" srcOrd="0" destOrd="0" presId="urn:microsoft.com/office/officeart/2005/8/layout/process4"/>
    <dgm:cxn modelId="{D0C75A5F-6741-8743-B572-336BF417830E}" type="presParOf" srcId="{1E3157F3-CFF7-7249-A2B0-A40D48D8A45C}" destId="{5D697607-39D6-F946-85DF-58F44EF2A566}" srcOrd="5" destOrd="0" presId="urn:microsoft.com/office/officeart/2005/8/layout/process4"/>
    <dgm:cxn modelId="{4FDEFDF6-1E6D-AD41-8108-090D874DA55A}" type="presParOf" srcId="{1E3157F3-CFF7-7249-A2B0-A40D48D8A45C}" destId="{41D9C644-5FE9-9C42-88DE-DD5C884AB1D2}" srcOrd="6" destOrd="0" presId="urn:microsoft.com/office/officeart/2005/8/layout/process4"/>
    <dgm:cxn modelId="{CDB59135-659E-724B-B7B3-1A4923598768}" type="presParOf" srcId="{41D9C644-5FE9-9C42-88DE-DD5C884AB1D2}" destId="{93061689-BEAC-C443-A1AC-C32FAED78927}" srcOrd="0" destOrd="0" presId="urn:microsoft.com/office/officeart/2005/8/layout/process4"/>
    <dgm:cxn modelId="{7ACB3A80-3A34-884E-867E-59F075F3593A}" type="presParOf" srcId="{1E3157F3-CFF7-7249-A2B0-A40D48D8A45C}" destId="{71021365-67CB-B74B-8CAA-AD3278F81B54}" srcOrd="7" destOrd="0" presId="urn:microsoft.com/office/officeart/2005/8/layout/process4"/>
    <dgm:cxn modelId="{21EAB4EA-CEC5-B341-BE0F-F5DE312AFA3E}" type="presParOf" srcId="{1E3157F3-CFF7-7249-A2B0-A40D48D8A45C}" destId="{03A6F325-3F6A-7843-949C-2C7307489796}" srcOrd="8" destOrd="0" presId="urn:microsoft.com/office/officeart/2005/8/layout/process4"/>
    <dgm:cxn modelId="{6F682589-E3AA-A545-8A3D-D001D84D2022}" type="presParOf" srcId="{03A6F325-3F6A-7843-949C-2C7307489796}" destId="{32233C62-9E75-754D-A59A-995724996431}" srcOrd="0" destOrd="0" presId="urn:microsoft.com/office/officeart/2005/8/layout/process4"/>
    <dgm:cxn modelId="{666C5AEB-F18B-694A-8865-CDF38D340106}" type="presParOf" srcId="{1E3157F3-CFF7-7249-A2B0-A40D48D8A45C}" destId="{284D70A3-BCEB-4541-8BEA-33542C0515C5}" srcOrd="9" destOrd="0" presId="urn:microsoft.com/office/officeart/2005/8/layout/process4"/>
    <dgm:cxn modelId="{51E07781-1969-7B49-A2C3-FD4F767C55CE}" type="presParOf" srcId="{1E3157F3-CFF7-7249-A2B0-A40D48D8A45C}" destId="{869791FA-8A59-1845-8E33-66248BA80248}" srcOrd="10" destOrd="0" presId="urn:microsoft.com/office/officeart/2005/8/layout/process4"/>
    <dgm:cxn modelId="{4F83ED47-89E4-E844-A4E2-E20DA9D89778}" type="presParOf" srcId="{869791FA-8A59-1845-8E33-66248BA80248}" destId="{5DE8F40F-1B1A-DA4F-BFDF-62D706D4DEB7}" srcOrd="0" destOrd="0" presId="urn:microsoft.com/office/officeart/2005/8/layout/process4"/>
    <dgm:cxn modelId="{184D6164-2681-E54D-8CE8-254FC42DA4C8}" type="presParOf" srcId="{1E3157F3-CFF7-7249-A2B0-A40D48D8A45C}" destId="{CCB9AC68-58BE-3E4E-9A16-C20EF40A7D6F}" srcOrd="11" destOrd="0" presId="urn:microsoft.com/office/officeart/2005/8/layout/process4"/>
    <dgm:cxn modelId="{7F469378-1362-BE4E-9F69-D82AFBB66A5A}" type="presParOf" srcId="{1E3157F3-CFF7-7249-A2B0-A40D48D8A45C}" destId="{8218B4C3-AE43-9E4D-A51C-8994608C771B}" srcOrd="12" destOrd="0" presId="urn:microsoft.com/office/officeart/2005/8/layout/process4"/>
    <dgm:cxn modelId="{FB25D4F1-88CA-A04D-B306-CB61FDDC6F16}" type="presParOf" srcId="{8218B4C3-AE43-9E4D-A51C-8994608C771B}" destId="{36B1B2BD-105F-DC4A-A016-E72D37E467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B5570-E1C4-4924-A164-7601330472BD}"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n-US"/>
        </a:p>
      </dgm:t>
    </dgm:pt>
    <dgm:pt modelId="{4CA5F15A-840A-4320-8838-3E05F8C521DF}">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first allegation of maltreatment</a:t>
          </a:r>
          <a:endParaRPr lang="en-US" i="1" dirty="0"/>
        </a:p>
      </dgm:t>
    </dgm:pt>
    <dgm:pt modelId="{AD94ABF6-7589-4F07-AD86-7B3C30B7D442}" type="parTrans" cxnId="{648B048F-E96B-46CD-95C9-CF2825E7A1BE}">
      <dgm:prSet/>
      <dgm:spPr/>
      <dgm:t>
        <a:bodyPr/>
        <a:lstStyle/>
        <a:p>
          <a:endParaRPr lang="en-US"/>
        </a:p>
      </dgm:t>
    </dgm:pt>
    <dgm:pt modelId="{E734970D-AD9E-4E31-9D02-739A109E1992}" type="sibTrans" cxnId="{648B048F-E96B-46CD-95C9-CF2825E7A1BE}">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8EE3561F-0416-43B5-862C-42975420CBE6}">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allegation evaluated out</a:t>
          </a:r>
          <a:endParaRPr lang="en-US" i="1" dirty="0"/>
        </a:p>
      </dgm:t>
    </dgm:pt>
    <dgm:pt modelId="{AFC154C1-9537-45B8-8462-E5851CC1CFD6}" type="parTrans" cxnId="{E5749474-E887-4728-A926-AB0991C1FE82}">
      <dgm:prSet/>
      <dgm:spPr/>
      <dgm:t>
        <a:bodyPr/>
        <a:lstStyle/>
        <a:p>
          <a:endParaRPr lang="en-US"/>
        </a:p>
      </dgm:t>
    </dgm:pt>
    <dgm:pt modelId="{82439FF2-05C2-4EA5-BC15-260F376A3698}" type="sibTrans" cxnId="{E5749474-E887-4728-A926-AB0991C1FE82}">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8FDC0D6E-EB2D-48E3-BB37-8E6411E4D1EF}">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second allegation of maltreatment</a:t>
          </a:r>
          <a:endParaRPr lang="en-US" i="1" dirty="0"/>
        </a:p>
      </dgm:t>
    </dgm:pt>
    <dgm:pt modelId="{862332B6-FF22-426D-9555-DECE980DAF6F}" type="parTrans" cxnId="{1677170C-A06E-40DE-A2BB-4CFE4579AA49}">
      <dgm:prSet/>
      <dgm:spPr/>
      <dgm:t>
        <a:bodyPr/>
        <a:lstStyle/>
        <a:p>
          <a:endParaRPr lang="en-US"/>
        </a:p>
      </dgm:t>
    </dgm:pt>
    <dgm:pt modelId="{8DFC16DD-73B6-446F-8299-62CAA9E445D4}" type="sibTrans" cxnId="{1677170C-A06E-40DE-A2BB-4CFE4579AA49}">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4DE58E65-A97D-4B04-B433-18FD9E635FBE}">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allegation substantiated</a:t>
          </a:r>
          <a:endParaRPr lang="en-US" i="1" dirty="0"/>
        </a:p>
      </dgm:t>
    </dgm:pt>
    <dgm:pt modelId="{523182BF-6753-49AA-85CB-E4A45B7FFE55}" type="parTrans" cxnId="{8D89DF6A-8667-4AFA-97C0-E4D47D8DDBC8}">
      <dgm:prSet/>
      <dgm:spPr/>
      <dgm:t>
        <a:bodyPr/>
        <a:lstStyle/>
        <a:p>
          <a:endParaRPr lang="en-US"/>
        </a:p>
      </dgm:t>
    </dgm:pt>
    <dgm:pt modelId="{358E641A-1FE0-4511-97E6-2843C91863B9}" type="sibTrans" cxnId="{8D89DF6A-8667-4AFA-97C0-E4D47D8DDBC8}">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22880F9A-AB1C-44AC-B804-2CB6E4AC9394}">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pre-placement family maintenance services provided</a:t>
          </a:r>
          <a:endParaRPr lang="en-US" i="1" dirty="0"/>
        </a:p>
      </dgm:t>
    </dgm:pt>
    <dgm:pt modelId="{1589C921-AFB3-47BF-A5F8-83B78B8E5CDF}" type="parTrans" cxnId="{8A7080B4-87E3-4922-8847-2266E4B03C1A}">
      <dgm:prSet/>
      <dgm:spPr/>
      <dgm:t>
        <a:bodyPr/>
        <a:lstStyle/>
        <a:p>
          <a:endParaRPr lang="en-US"/>
        </a:p>
      </dgm:t>
    </dgm:pt>
    <dgm:pt modelId="{BD914774-46A7-4C49-8D51-7561795F174A}" type="sibTrans" cxnId="{8A7080B4-87E3-4922-8847-2266E4B03C1A}">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77941F94-F51C-4DCB-919D-A1DFA2958E8D}">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smtClean="0"/>
            <a:t>child placed in out-of-home foster care</a:t>
          </a:r>
          <a:endParaRPr lang="en-US" i="1" dirty="0"/>
        </a:p>
      </dgm:t>
    </dgm:pt>
    <dgm:pt modelId="{174071D3-7C63-4DAC-AF55-07F560390FE2}" type="parTrans" cxnId="{1D62E89B-8340-4053-96CC-B6455CB96108}">
      <dgm:prSet/>
      <dgm:spPr/>
      <dgm:t>
        <a:bodyPr/>
        <a:lstStyle/>
        <a:p>
          <a:endParaRPr lang="en-US"/>
        </a:p>
      </dgm:t>
    </dgm:pt>
    <dgm:pt modelId="{AB76DD8D-00CB-44DC-AD9A-8A17C2C8D421}" type="sibTrans" cxnId="{1D62E89B-8340-4053-96CC-B6455CB96108}">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A1624241-EAAA-4E43-A9C0-D13B551BEC25}">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child reunified</a:t>
          </a:r>
          <a:endParaRPr lang="en-US" i="1" dirty="0"/>
        </a:p>
      </dgm:t>
    </dgm:pt>
    <dgm:pt modelId="{1CE44B7D-AF69-401C-8558-4AB14EADAC9E}" type="parTrans" cxnId="{4EBC4E10-7630-4FC4-87F3-2243344A9333}">
      <dgm:prSet/>
      <dgm:spPr/>
      <dgm:t>
        <a:bodyPr/>
        <a:lstStyle/>
        <a:p>
          <a:endParaRPr lang="en-US"/>
        </a:p>
      </dgm:t>
    </dgm:pt>
    <dgm:pt modelId="{49FC558D-8620-4219-8EE9-7A3277F21994}" type="sibTrans" cxnId="{4EBC4E10-7630-4FC4-87F3-2243344A9333}">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23DD18EB-6419-4B3B-91C9-A53E34BFE1CF}">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third allegation of maltreatment</a:t>
          </a:r>
          <a:endParaRPr lang="en-US" i="1" dirty="0"/>
        </a:p>
      </dgm:t>
    </dgm:pt>
    <dgm:pt modelId="{F84A587D-4984-48A2-AAEF-F85395A7870F}" type="parTrans" cxnId="{0A8F883A-8895-4610-84D7-ACA906E7933E}">
      <dgm:prSet/>
      <dgm:spPr/>
      <dgm:t>
        <a:bodyPr/>
        <a:lstStyle/>
        <a:p>
          <a:endParaRPr lang="en-US"/>
        </a:p>
      </dgm:t>
    </dgm:pt>
    <dgm:pt modelId="{AC7D2599-1453-49DB-A060-2DE1F04FAD1A}" type="sibTrans" cxnId="{0A8F883A-8895-4610-84D7-ACA906E7933E}">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5E3AC614-DFF4-4830-975E-F7FFDE30B9D1}">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child re-enters foster care</a:t>
          </a:r>
          <a:endParaRPr lang="en-US" i="1" dirty="0"/>
        </a:p>
      </dgm:t>
    </dgm:pt>
    <dgm:pt modelId="{C41AC709-44B7-4130-958A-B47EC9D7F548}" type="parTrans" cxnId="{8282182C-2D7D-498E-BA1B-24C54DAD7D7D}">
      <dgm:prSet/>
      <dgm:spPr/>
      <dgm:t>
        <a:bodyPr/>
        <a:lstStyle/>
        <a:p>
          <a:endParaRPr lang="en-US"/>
        </a:p>
      </dgm:t>
    </dgm:pt>
    <dgm:pt modelId="{FF600F5A-D78A-4784-B052-BDEA0D843069}" type="sibTrans" cxnId="{8282182C-2D7D-498E-BA1B-24C54DAD7D7D}">
      <dgm:prSet/>
      <dgm:spPr/>
      <dgm:t>
        <a:bodyPr/>
        <a:lstStyle/>
        <a:p>
          <a:endParaRPr lang="en-US"/>
        </a:p>
      </dgm:t>
    </dgm:pt>
    <dgm:pt modelId="{1ED04593-560E-4FF3-9009-095888735461}" type="pres">
      <dgm:prSet presAssocID="{4ACB5570-E1C4-4924-A164-7601330472BD}" presName="Name0" presStyleCnt="0">
        <dgm:presLayoutVars>
          <dgm:dir/>
          <dgm:resizeHandles/>
        </dgm:presLayoutVars>
      </dgm:prSet>
      <dgm:spPr/>
      <dgm:t>
        <a:bodyPr/>
        <a:lstStyle/>
        <a:p>
          <a:endParaRPr lang="en-US"/>
        </a:p>
      </dgm:t>
    </dgm:pt>
    <dgm:pt modelId="{EA83766F-E755-4091-8923-7C1A28B12F06}" type="pres">
      <dgm:prSet presAssocID="{4CA5F15A-840A-4320-8838-3E05F8C521DF}" presName="compNode" presStyleCnt="0"/>
      <dgm:spPr/>
    </dgm:pt>
    <dgm:pt modelId="{9FDD54C9-7F73-4F56-BB84-FD3F07EC546C}" type="pres">
      <dgm:prSet presAssocID="{4CA5F15A-840A-4320-8838-3E05F8C521DF}" presName="dummyConnPt" presStyleCnt="0"/>
      <dgm:spPr/>
    </dgm:pt>
    <dgm:pt modelId="{CE58CD58-069C-46A4-9917-A2926A232AF0}" type="pres">
      <dgm:prSet presAssocID="{4CA5F15A-840A-4320-8838-3E05F8C521DF}" presName="node" presStyleLbl="node1" presStyleIdx="0" presStyleCnt="9">
        <dgm:presLayoutVars>
          <dgm:bulletEnabled val="1"/>
        </dgm:presLayoutVars>
      </dgm:prSet>
      <dgm:spPr/>
      <dgm:t>
        <a:bodyPr/>
        <a:lstStyle/>
        <a:p>
          <a:endParaRPr lang="en-US"/>
        </a:p>
      </dgm:t>
    </dgm:pt>
    <dgm:pt modelId="{6F476DF6-97A9-4345-851A-D036D5E6C88B}" type="pres">
      <dgm:prSet presAssocID="{E734970D-AD9E-4E31-9D02-739A109E1992}" presName="sibTrans" presStyleLbl="bgSibTrans2D1" presStyleIdx="0" presStyleCnt="8"/>
      <dgm:spPr/>
      <dgm:t>
        <a:bodyPr/>
        <a:lstStyle/>
        <a:p>
          <a:endParaRPr lang="en-US"/>
        </a:p>
      </dgm:t>
    </dgm:pt>
    <dgm:pt modelId="{96B41DC8-F5CE-416A-8E8D-B65849A69032}" type="pres">
      <dgm:prSet presAssocID="{8EE3561F-0416-43B5-862C-42975420CBE6}" presName="compNode" presStyleCnt="0"/>
      <dgm:spPr/>
    </dgm:pt>
    <dgm:pt modelId="{1F1EC791-A50A-46D2-ADC0-DF3FA069BD77}" type="pres">
      <dgm:prSet presAssocID="{8EE3561F-0416-43B5-862C-42975420CBE6}" presName="dummyConnPt" presStyleCnt="0"/>
      <dgm:spPr/>
    </dgm:pt>
    <dgm:pt modelId="{41A65D9C-C7FA-4502-8417-57D33A624A80}" type="pres">
      <dgm:prSet presAssocID="{8EE3561F-0416-43B5-862C-42975420CBE6}" presName="node" presStyleLbl="node1" presStyleIdx="1" presStyleCnt="9">
        <dgm:presLayoutVars>
          <dgm:bulletEnabled val="1"/>
        </dgm:presLayoutVars>
      </dgm:prSet>
      <dgm:spPr/>
      <dgm:t>
        <a:bodyPr/>
        <a:lstStyle/>
        <a:p>
          <a:endParaRPr lang="en-US"/>
        </a:p>
      </dgm:t>
    </dgm:pt>
    <dgm:pt modelId="{BC8DCC32-E347-4C35-B7BB-63CE04914EA0}" type="pres">
      <dgm:prSet presAssocID="{82439FF2-05C2-4EA5-BC15-260F376A3698}" presName="sibTrans" presStyleLbl="bgSibTrans2D1" presStyleIdx="1" presStyleCnt="8"/>
      <dgm:spPr/>
      <dgm:t>
        <a:bodyPr/>
        <a:lstStyle/>
        <a:p>
          <a:endParaRPr lang="en-US"/>
        </a:p>
      </dgm:t>
    </dgm:pt>
    <dgm:pt modelId="{D03B35A5-E584-4972-B4ED-3C5677449427}" type="pres">
      <dgm:prSet presAssocID="{8FDC0D6E-EB2D-48E3-BB37-8E6411E4D1EF}" presName="compNode" presStyleCnt="0"/>
      <dgm:spPr/>
    </dgm:pt>
    <dgm:pt modelId="{46C30EEE-3D02-4C48-8F33-63024615B19D}" type="pres">
      <dgm:prSet presAssocID="{8FDC0D6E-EB2D-48E3-BB37-8E6411E4D1EF}" presName="dummyConnPt" presStyleCnt="0"/>
      <dgm:spPr/>
    </dgm:pt>
    <dgm:pt modelId="{EA452835-7FCB-4644-9038-297C2B9E664D}" type="pres">
      <dgm:prSet presAssocID="{8FDC0D6E-EB2D-48E3-BB37-8E6411E4D1EF}" presName="node" presStyleLbl="node1" presStyleIdx="2" presStyleCnt="9">
        <dgm:presLayoutVars>
          <dgm:bulletEnabled val="1"/>
        </dgm:presLayoutVars>
      </dgm:prSet>
      <dgm:spPr/>
      <dgm:t>
        <a:bodyPr/>
        <a:lstStyle/>
        <a:p>
          <a:endParaRPr lang="en-US"/>
        </a:p>
      </dgm:t>
    </dgm:pt>
    <dgm:pt modelId="{EC07B91E-ACC8-489E-91BC-C87938969A7C}" type="pres">
      <dgm:prSet presAssocID="{8DFC16DD-73B6-446F-8299-62CAA9E445D4}" presName="sibTrans" presStyleLbl="bgSibTrans2D1" presStyleIdx="2" presStyleCnt="8"/>
      <dgm:spPr/>
      <dgm:t>
        <a:bodyPr/>
        <a:lstStyle/>
        <a:p>
          <a:endParaRPr lang="en-US"/>
        </a:p>
      </dgm:t>
    </dgm:pt>
    <dgm:pt modelId="{F6DC3500-66E7-44CC-B2C5-015EA2F5D5EA}" type="pres">
      <dgm:prSet presAssocID="{4DE58E65-A97D-4B04-B433-18FD9E635FBE}" presName="compNode" presStyleCnt="0"/>
      <dgm:spPr/>
    </dgm:pt>
    <dgm:pt modelId="{2C465F7A-E02F-4ED5-B279-20953D2C7711}" type="pres">
      <dgm:prSet presAssocID="{4DE58E65-A97D-4B04-B433-18FD9E635FBE}" presName="dummyConnPt" presStyleCnt="0"/>
      <dgm:spPr/>
    </dgm:pt>
    <dgm:pt modelId="{06F2719B-C678-4E30-9A78-A0CEB3253C1D}" type="pres">
      <dgm:prSet presAssocID="{4DE58E65-A97D-4B04-B433-18FD9E635FBE}" presName="node" presStyleLbl="node1" presStyleIdx="3" presStyleCnt="9">
        <dgm:presLayoutVars>
          <dgm:bulletEnabled val="1"/>
        </dgm:presLayoutVars>
      </dgm:prSet>
      <dgm:spPr/>
      <dgm:t>
        <a:bodyPr/>
        <a:lstStyle/>
        <a:p>
          <a:endParaRPr lang="en-US"/>
        </a:p>
      </dgm:t>
    </dgm:pt>
    <dgm:pt modelId="{6D1A0413-0E64-4341-9FCA-266EA8A7AE79}" type="pres">
      <dgm:prSet presAssocID="{358E641A-1FE0-4511-97E6-2843C91863B9}" presName="sibTrans" presStyleLbl="bgSibTrans2D1" presStyleIdx="3" presStyleCnt="8"/>
      <dgm:spPr/>
      <dgm:t>
        <a:bodyPr/>
        <a:lstStyle/>
        <a:p>
          <a:endParaRPr lang="en-US"/>
        </a:p>
      </dgm:t>
    </dgm:pt>
    <dgm:pt modelId="{5D48F0DE-CB00-4EBB-90C1-64DFF4E9D24A}" type="pres">
      <dgm:prSet presAssocID="{22880F9A-AB1C-44AC-B804-2CB6E4AC9394}" presName="compNode" presStyleCnt="0"/>
      <dgm:spPr/>
    </dgm:pt>
    <dgm:pt modelId="{6F742F12-B7FF-4893-9413-45D3247CC9F5}" type="pres">
      <dgm:prSet presAssocID="{22880F9A-AB1C-44AC-B804-2CB6E4AC9394}" presName="dummyConnPt" presStyleCnt="0"/>
      <dgm:spPr/>
    </dgm:pt>
    <dgm:pt modelId="{0784FE78-27DB-4780-B536-BA1DCF4DECF6}" type="pres">
      <dgm:prSet presAssocID="{22880F9A-AB1C-44AC-B804-2CB6E4AC9394}" presName="node" presStyleLbl="node1" presStyleIdx="4" presStyleCnt="9">
        <dgm:presLayoutVars>
          <dgm:bulletEnabled val="1"/>
        </dgm:presLayoutVars>
      </dgm:prSet>
      <dgm:spPr/>
      <dgm:t>
        <a:bodyPr/>
        <a:lstStyle/>
        <a:p>
          <a:endParaRPr lang="en-US"/>
        </a:p>
      </dgm:t>
    </dgm:pt>
    <dgm:pt modelId="{95B9A5AB-F3DD-457A-9CFC-FE5CA7FC9109}" type="pres">
      <dgm:prSet presAssocID="{BD914774-46A7-4C49-8D51-7561795F174A}" presName="sibTrans" presStyleLbl="bgSibTrans2D1" presStyleIdx="4" presStyleCnt="8"/>
      <dgm:spPr/>
      <dgm:t>
        <a:bodyPr/>
        <a:lstStyle/>
        <a:p>
          <a:endParaRPr lang="en-US"/>
        </a:p>
      </dgm:t>
    </dgm:pt>
    <dgm:pt modelId="{7A68380A-68EA-4304-9EE3-9E536422622E}" type="pres">
      <dgm:prSet presAssocID="{77941F94-F51C-4DCB-919D-A1DFA2958E8D}" presName="compNode" presStyleCnt="0"/>
      <dgm:spPr/>
    </dgm:pt>
    <dgm:pt modelId="{FFBC7592-9A36-47BC-BD8B-2DE25BDD2C37}" type="pres">
      <dgm:prSet presAssocID="{77941F94-F51C-4DCB-919D-A1DFA2958E8D}" presName="dummyConnPt" presStyleCnt="0"/>
      <dgm:spPr/>
    </dgm:pt>
    <dgm:pt modelId="{B68B1BFC-9752-4081-94C9-6314131F57C2}" type="pres">
      <dgm:prSet presAssocID="{77941F94-F51C-4DCB-919D-A1DFA2958E8D}" presName="node" presStyleLbl="node1" presStyleIdx="5" presStyleCnt="9">
        <dgm:presLayoutVars>
          <dgm:bulletEnabled val="1"/>
        </dgm:presLayoutVars>
      </dgm:prSet>
      <dgm:spPr/>
      <dgm:t>
        <a:bodyPr/>
        <a:lstStyle/>
        <a:p>
          <a:endParaRPr lang="en-US"/>
        </a:p>
      </dgm:t>
    </dgm:pt>
    <dgm:pt modelId="{B9558616-B6E5-4CFC-98AC-1767634B24C7}" type="pres">
      <dgm:prSet presAssocID="{AB76DD8D-00CB-44DC-AD9A-8A17C2C8D421}" presName="sibTrans" presStyleLbl="bgSibTrans2D1" presStyleIdx="5" presStyleCnt="8"/>
      <dgm:spPr/>
      <dgm:t>
        <a:bodyPr/>
        <a:lstStyle/>
        <a:p>
          <a:endParaRPr lang="en-US"/>
        </a:p>
      </dgm:t>
    </dgm:pt>
    <dgm:pt modelId="{6C0B66D5-5650-4DF9-8D6D-D0F2A90F1344}" type="pres">
      <dgm:prSet presAssocID="{A1624241-EAAA-4E43-A9C0-D13B551BEC25}" presName="compNode" presStyleCnt="0"/>
      <dgm:spPr/>
    </dgm:pt>
    <dgm:pt modelId="{C2C7F302-87AF-4DD0-A4B8-CBC5F676ACAB}" type="pres">
      <dgm:prSet presAssocID="{A1624241-EAAA-4E43-A9C0-D13B551BEC25}" presName="dummyConnPt" presStyleCnt="0"/>
      <dgm:spPr/>
    </dgm:pt>
    <dgm:pt modelId="{1F1A70C0-DD95-42BF-A5B7-AE70CFBB2A04}" type="pres">
      <dgm:prSet presAssocID="{A1624241-EAAA-4E43-A9C0-D13B551BEC25}" presName="node" presStyleLbl="node1" presStyleIdx="6" presStyleCnt="9">
        <dgm:presLayoutVars>
          <dgm:bulletEnabled val="1"/>
        </dgm:presLayoutVars>
      </dgm:prSet>
      <dgm:spPr/>
      <dgm:t>
        <a:bodyPr/>
        <a:lstStyle/>
        <a:p>
          <a:endParaRPr lang="en-US"/>
        </a:p>
      </dgm:t>
    </dgm:pt>
    <dgm:pt modelId="{791CB291-F117-4485-BD09-1EB76B1890C8}" type="pres">
      <dgm:prSet presAssocID="{49FC558D-8620-4219-8EE9-7A3277F21994}" presName="sibTrans" presStyleLbl="bgSibTrans2D1" presStyleIdx="6" presStyleCnt="8"/>
      <dgm:spPr/>
      <dgm:t>
        <a:bodyPr/>
        <a:lstStyle/>
        <a:p>
          <a:endParaRPr lang="en-US"/>
        </a:p>
      </dgm:t>
    </dgm:pt>
    <dgm:pt modelId="{4A19A397-6ED5-4A09-AD04-2A5AA0FCD7C2}" type="pres">
      <dgm:prSet presAssocID="{23DD18EB-6419-4B3B-91C9-A53E34BFE1CF}" presName="compNode" presStyleCnt="0"/>
      <dgm:spPr/>
    </dgm:pt>
    <dgm:pt modelId="{A3C194DA-2ECF-4CCF-9757-FAAA0A19F63B}" type="pres">
      <dgm:prSet presAssocID="{23DD18EB-6419-4B3B-91C9-A53E34BFE1CF}" presName="dummyConnPt" presStyleCnt="0"/>
      <dgm:spPr/>
    </dgm:pt>
    <dgm:pt modelId="{C709F475-D1F1-437B-A9C8-56653EC07CB5}" type="pres">
      <dgm:prSet presAssocID="{23DD18EB-6419-4B3B-91C9-A53E34BFE1CF}" presName="node" presStyleLbl="node1" presStyleIdx="7" presStyleCnt="9">
        <dgm:presLayoutVars>
          <dgm:bulletEnabled val="1"/>
        </dgm:presLayoutVars>
      </dgm:prSet>
      <dgm:spPr/>
      <dgm:t>
        <a:bodyPr/>
        <a:lstStyle/>
        <a:p>
          <a:endParaRPr lang="en-US"/>
        </a:p>
      </dgm:t>
    </dgm:pt>
    <dgm:pt modelId="{E7B24666-A77B-4003-AB6A-8CFFAFF21B2B}" type="pres">
      <dgm:prSet presAssocID="{AC7D2599-1453-49DB-A060-2DE1F04FAD1A}" presName="sibTrans" presStyleLbl="bgSibTrans2D1" presStyleIdx="7" presStyleCnt="8"/>
      <dgm:spPr/>
      <dgm:t>
        <a:bodyPr/>
        <a:lstStyle/>
        <a:p>
          <a:endParaRPr lang="en-US"/>
        </a:p>
      </dgm:t>
    </dgm:pt>
    <dgm:pt modelId="{AFCF20D8-7C3A-4BDD-9FDE-67E6CC33C8BD}" type="pres">
      <dgm:prSet presAssocID="{5E3AC614-DFF4-4830-975E-F7FFDE30B9D1}" presName="compNode" presStyleCnt="0"/>
      <dgm:spPr/>
    </dgm:pt>
    <dgm:pt modelId="{D362FFC3-D152-4A59-BD02-CE3318857C17}" type="pres">
      <dgm:prSet presAssocID="{5E3AC614-DFF4-4830-975E-F7FFDE30B9D1}" presName="dummyConnPt" presStyleCnt="0"/>
      <dgm:spPr/>
    </dgm:pt>
    <dgm:pt modelId="{6560944C-5C30-4290-BE96-3ED6E77E330B}" type="pres">
      <dgm:prSet presAssocID="{5E3AC614-DFF4-4830-975E-F7FFDE30B9D1}" presName="node" presStyleLbl="node1" presStyleIdx="8" presStyleCnt="9">
        <dgm:presLayoutVars>
          <dgm:bulletEnabled val="1"/>
        </dgm:presLayoutVars>
      </dgm:prSet>
      <dgm:spPr/>
      <dgm:t>
        <a:bodyPr/>
        <a:lstStyle/>
        <a:p>
          <a:endParaRPr lang="en-US"/>
        </a:p>
      </dgm:t>
    </dgm:pt>
  </dgm:ptLst>
  <dgm:cxnLst>
    <dgm:cxn modelId="{648B048F-E96B-46CD-95C9-CF2825E7A1BE}" srcId="{4ACB5570-E1C4-4924-A164-7601330472BD}" destId="{4CA5F15A-840A-4320-8838-3E05F8C521DF}" srcOrd="0" destOrd="0" parTransId="{AD94ABF6-7589-4F07-AD86-7B3C30B7D442}" sibTransId="{E734970D-AD9E-4E31-9D02-739A109E1992}"/>
    <dgm:cxn modelId="{AEE3DECC-BD5D-F34B-AC52-6AFE93719A51}" type="presOf" srcId="{22880F9A-AB1C-44AC-B804-2CB6E4AC9394}" destId="{0784FE78-27DB-4780-B536-BA1DCF4DECF6}" srcOrd="0" destOrd="0" presId="urn:microsoft.com/office/officeart/2005/8/layout/bProcess4"/>
    <dgm:cxn modelId="{099AAB75-4A91-A440-97F8-A2C5CDEE9FB0}" type="presOf" srcId="{49FC558D-8620-4219-8EE9-7A3277F21994}" destId="{791CB291-F117-4485-BD09-1EB76B1890C8}" srcOrd="0" destOrd="0" presId="urn:microsoft.com/office/officeart/2005/8/layout/bProcess4"/>
    <dgm:cxn modelId="{1677170C-A06E-40DE-A2BB-4CFE4579AA49}" srcId="{4ACB5570-E1C4-4924-A164-7601330472BD}" destId="{8FDC0D6E-EB2D-48E3-BB37-8E6411E4D1EF}" srcOrd="2" destOrd="0" parTransId="{862332B6-FF22-426D-9555-DECE980DAF6F}" sibTransId="{8DFC16DD-73B6-446F-8299-62CAA9E445D4}"/>
    <dgm:cxn modelId="{22FBBDE9-CD63-B040-A18B-6A9B8774BC0C}" type="presOf" srcId="{E734970D-AD9E-4E31-9D02-739A109E1992}" destId="{6F476DF6-97A9-4345-851A-D036D5E6C88B}" srcOrd="0" destOrd="0" presId="urn:microsoft.com/office/officeart/2005/8/layout/bProcess4"/>
    <dgm:cxn modelId="{5B0EA3B0-7067-9E4A-B48D-E5AB5BF21BE0}" type="presOf" srcId="{8EE3561F-0416-43B5-862C-42975420CBE6}" destId="{41A65D9C-C7FA-4502-8417-57D33A624A80}" srcOrd="0" destOrd="0" presId="urn:microsoft.com/office/officeart/2005/8/layout/bProcess4"/>
    <dgm:cxn modelId="{4EBC4E10-7630-4FC4-87F3-2243344A9333}" srcId="{4ACB5570-E1C4-4924-A164-7601330472BD}" destId="{A1624241-EAAA-4E43-A9C0-D13B551BEC25}" srcOrd="6" destOrd="0" parTransId="{1CE44B7D-AF69-401C-8558-4AB14EADAC9E}" sibTransId="{49FC558D-8620-4219-8EE9-7A3277F21994}"/>
    <dgm:cxn modelId="{91B31D29-F690-674A-9BB8-AA9CD3FBEAEC}" type="presOf" srcId="{4ACB5570-E1C4-4924-A164-7601330472BD}" destId="{1ED04593-560E-4FF3-9009-095888735461}" srcOrd="0" destOrd="0" presId="urn:microsoft.com/office/officeart/2005/8/layout/bProcess4"/>
    <dgm:cxn modelId="{3495098E-608C-4344-8FF7-7296569D0EDE}" type="presOf" srcId="{A1624241-EAAA-4E43-A9C0-D13B551BEC25}" destId="{1F1A70C0-DD95-42BF-A5B7-AE70CFBB2A04}" srcOrd="0" destOrd="0" presId="urn:microsoft.com/office/officeart/2005/8/layout/bProcess4"/>
    <dgm:cxn modelId="{E5749474-E887-4728-A926-AB0991C1FE82}" srcId="{4ACB5570-E1C4-4924-A164-7601330472BD}" destId="{8EE3561F-0416-43B5-862C-42975420CBE6}" srcOrd="1" destOrd="0" parTransId="{AFC154C1-9537-45B8-8462-E5851CC1CFD6}" sibTransId="{82439FF2-05C2-4EA5-BC15-260F376A3698}"/>
    <dgm:cxn modelId="{4444CEDE-6C4E-6E41-80A9-0106B9A5C606}" type="presOf" srcId="{8FDC0D6E-EB2D-48E3-BB37-8E6411E4D1EF}" destId="{EA452835-7FCB-4644-9038-297C2B9E664D}" srcOrd="0" destOrd="0" presId="urn:microsoft.com/office/officeart/2005/8/layout/bProcess4"/>
    <dgm:cxn modelId="{3FFAFACC-7559-CC41-A23F-B6D58EF9A62A}" type="presOf" srcId="{23DD18EB-6419-4B3B-91C9-A53E34BFE1CF}" destId="{C709F475-D1F1-437B-A9C8-56653EC07CB5}" srcOrd="0" destOrd="0" presId="urn:microsoft.com/office/officeart/2005/8/layout/bProcess4"/>
    <dgm:cxn modelId="{0A8F883A-8895-4610-84D7-ACA906E7933E}" srcId="{4ACB5570-E1C4-4924-A164-7601330472BD}" destId="{23DD18EB-6419-4B3B-91C9-A53E34BFE1CF}" srcOrd="7" destOrd="0" parTransId="{F84A587D-4984-48A2-AAEF-F85395A7870F}" sibTransId="{AC7D2599-1453-49DB-A060-2DE1F04FAD1A}"/>
    <dgm:cxn modelId="{825D5539-29B7-7647-A934-83D00EBEBB17}" type="presOf" srcId="{82439FF2-05C2-4EA5-BC15-260F376A3698}" destId="{BC8DCC32-E347-4C35-B7BB-63CE04914EA0}" srcOrd="0" destOrd="0" presId="urn:microsoft.com/office/officeart/2005/8/layout/bProcess4"/>
    <dgm:cxn modelId="{66448E13-8AA5-4C4F-A736-EC3757D1A07F}" type="presOf" srcId="{AC7D2599-1453-49DB-A060-2DE1F04FAD1A}" destId="{E7B24666-A77B-4003-AB6A-8CFFAFF21B2B}" srcOrd="0" destOrd="0" presId="urn:microsoft.com/office/officeart/2005/8/layout/bProcess4"/>
    <dgm:cxn modelId="{C0B3FE12-C3A3-294A-BB0E-AEEEFE64DB04}" type="presOf" srcId="{8DFC16DD-73B6-446F-8299-62CAA9E445D4}" destId="{EC07B91E-ACC8-489E-91BC-C87938969A7C}" srcOrd="0" destOrd="0" presId="urn:microsoft.com/office/officeart/2005/8/layout/bProcess4"/>
    <dgm:cxn modelId="{1D62E89B-8340-4053-96CC-B6455CB96108}" srcId="{4ACB5570-E1C4-4924-A164-7601330472BD}" destId="{77941F94-F51C-4DCB-919D-A1DFA2958E8D}" srcOrd="5" destOrd="0" parTransId="{174071D3-7C63-4DAC-AF55-07F560390FE2}" sibTransId="{AB76DD8D-00CB-44DC-AD9A-8A17C2C8D421}"/>
    <dgm:cxn modelId="{8A7080B4-87E3-4922-8847-2266E4B03C1A}" srcId="{4ACB5570-E1C4-4924-A164-7601330472BD}" destId="{22880F9A-AB1C-44AC-B804-2CB6E4AC9394}" srcOrd="4" destOrd="0" parTransId="{1589C921-AFB3-47BF-A5F8-83B78B8E5CDF}" sibTransId="{BD914774-46A7-4C49-8D51-7561795F174A}"/>
    <dgm:cxn modelId="{8D89DF6A-8667-4AFA-97C0-E4D47D8DDBC8}" srcId="{4ACB5570-E1C4-4924-A164-7601330472BD}" destId="{4DE58E65-A97D-4B04-B433-18FD9E635FBE}" srcOrd="3" destOrd="0" parTransId="{523182BF-6753-49AA-85CB-E4A45B7FFE55}" sibTransId="{358E641A-1FE0-4511-97E6-2843C91863B9}"/>
    <dgm:cxn modelId="{79DEB962-11E3-F043-BA30-E3D4F9E0A8B3}" type="presOf" srcId="{4DE58E65-A97D-4B04-B433-18FD9E635FBE}" destId="{06F2719B-C678-4E30-9A78-A0CEB3253C1D}" srcOrd="0" destOrd="0" presId="urn:microsoft.com/office/officeart/2005/8/layout/bProcess4"/>
    <dgm:cxn modelId="{DD51E6F5-B160-0847-B5F5-BD552FDF9E8C}" type="presOf" srcId="{77941F94-F51C-4DCB-919D-A1DFA2958E8D}" destId="{B68B1BFC-9752-4081-94C9-6314131F57C2}" srcOrd="0" destOrd="0" presId="urn:microsoft.com/office/officeart/2005/8/layout/bProcess4"/>
    <dgm:cxn modelId="{06BF2326-4811-BC4E-AE3D-95CCC31A5218}" type="presOf" srcId="{5E3AC614-DFF4-4830-975E-F7FFDE30B9D1}" destId="{6560944C-5C30-4290-BE96-3ED6E77E330B}" srcOrd="0" destOrd="0" presId="urn:microsoft.com/office/officeart/2005/8/layout/bProcess4"/>
    <dgm:cxn modelId="{8282182C-2D7D-498E-BA1B-24C54DAD7D7D}" srcId="{4ACB5570-E1C4-4924-A164-7601330472BD}" destId="{5E3AC614-DFF4-4830-975E-F7FFDE30B9D1}" srcOrd="8" destOrd="0" parTransId="{C41AC709-44B7-4130-958A-B47EC9D7F548}" sibTransId="{FF600F5A-D78A-4784-B052-BDEA0D843069}"/>
    <dgm:cxn modelId="{57950A21-7A25-BF49-9C98-B9232673306A}" type="presOf" srcId="{4CA5F15A-840A-4320-8838-3E05F8C521DF}" destId="{CE58CD58-069C-46A4-9917-A2926A232AF0}" srcOrd="0" destOrd="0" presId="urn:microsoft.com/office/officeart/2005/8/layout/bProcess4"/>
    <dgm:cxn modelId="{E93E57A0-6B20-B741-B634-5E27E9D6F357}" type="presOf" srcId="{358E641A-1FE0-4511-97E6-2843C91863B9}" destId="{6D1A0413-0E64-4341-9FCA-266EA8A7AE79}" srcOrd="0" destOrd="0" presId="urn:microsoft.com/office/officeart/2005/8/layout/bProcess4"/>
    <dgm:cxn modelId="{207151D1-3315-DE4B-97AF-931C4C212544}" type="presOf" srcId="{BD914774-46A7-4C49-8D51-7561795F174A}" destId="{95B9A5AB-F3DD-457A-9CFC-FE5CA7FC9109}" srcOrd="0" destOrd="0" presId="urn:microsoft.com/office/officeart/2005/8/layout/bProcess4"/>
    <dgm:cxn modelId="{7DE039C9-AEC7-9C47-A7FE-B463D8D9ED74}" type="presOf" srcId="{AB76DD8D-00CB-44DC-AD9A-8A17C2C8D421}" destId="{B9558616-B6E5-4CFC-98AC-1767634B24C7}" srcOrd="0" destOrd="0" presId="urn:microsoft.com/office/officeart/2005/8/layout/bProcess4"/>
    <dgm:cxn modelId="{9EA8052E-47B7-6B4D-A489-1CB9CFD2716A}" type="presParOf" srcId="{1ED04593-560E-4FF3-9009-095888735461}" destId="{EA83766F-E755-4091-8923-7C1A28B12F06}" srcOrd="0" destOrd="0" presId="urn:microsoft.com/office/officeart/2005/8/layout/bProcess4"/>
    <dgm:cxn modelId="{527B8D53-5696-D744-BBCA-CAED1F6598C8}" type="presParOf" srcId="{EA83766F-E755-4091-8923-7C1A28B12F06}" destId="{9FDD54C9-7F73-4F56-BB84-FD3F07EC546C}" srcOrd="0" destOrd="0" presId="urn:microsoft.com/office/officeart/2005/8/layout/bProcess4"/>
    <dgm:cxn modelId="{06AA914B-F92B-B940-94B4-37BDB7F373E6}" type="presParOf" srcId="{EA83766F-E755-4091-8923-7C1A28B12F06}" destId="{CE58CD58-069C-46A4-9917-A2926A232AF0}" srcOrd="1" destOrd="0" presId="urn:microsoft.com/office/officeart/2005/8/layout/bProcess4"/>
    <dgm:cxn modelId="{3C22CF47-39D5-6348-B07E-C35E206E7BE0}" type="presParOf" srcId="{1ED04593-560E-4FF3-9009-095888735461}" destId="{6F476DF6-97A9-4345-851A-D036D5E6C88B}" srcOrd="1" destOrd="0" presId="urn:microsoft.com/office/officeart/2005/8/layout/bProcess4"/>
    <dgm:cxn modelId="{78B44005-5C47-104C-B826-B629C985869C}" type="presParOf" srcId="{1ED04593-560E-4FF3-9009-095888735461}" destId="{96B41DC8-F5CE-416A-8E8D-B65849A69032}" srcOrd="2" destOrd="0" presId="urn:microsoft.com/office/officeart/2005/8/layout/bProcess4"/>
    <dgm:cxn modelId="{07198C1E-81E5-6248-B932-ED0F2D2296BD}" type="presParOf" srcId="{96B41DC8-F5CE-416A-8E8D-B65849A69032}" destId="{1F1EC791-A50A-46D2-ADC0-DF3FA069BD77}" srcOrd="0" destOrd="0" presId="urn:microsoft.com/office/officeart/2005/8/layout/bProcess4"/>
    <dgm:cxn modelId="{AC7536B3-5825-EE40-8EB9-0AA02D04B5C5}" type="presParOf" srcId="{96B41DC8-F5CE-416A-8E8D-B65849A69032}" destId="{41A65D9C-C7FA-4502-8417-57D33A624A80}" srcOrd="1" destOrd="0" presId="urn:microsoft.com/office/officeart/2005/8/layout/bProcess4"/>
    <dgm:cxn modelId="{D32B0A9C-C9B7-8744-9201-6FD9B23D96F7}" type="presParOf" srcId="{1ED04593-560E-4FF3-9009-095888735461}" destId="{BC8DCC32-E347-4C35-B7BB-63CE04914EA0}" srcOrd="3" destOrd="0" presId="urn:microsoft.com/office/officeart/2005/8/layout/bProcess4"/>
    <dgm:cxn modelId="{ACA2D315-25A2-A94E-ABA6-2DD0AD3232C9}" type="presParOf" srcId="{1ED04593-560E-4FF3-9009-095888735461}" destId="{D03B35A5-E584-4972-B4ED-3C5677449427}" srcOrd="4" destOrd="0" presId="urn:microsoft.com/office/officeart/2005/8/layout/bProcess4"/>
    <dgm:cxn modelId="{1D65BB01-7153-704F-9DD1-1D643757AC1B}" type="presParOf" srcId="{D03B35A5-E584-4972-B4ED-3C5677449427}" destId="{46C30EEE-3D02-4C48-8F33-63024615B19D}" srcOrd="0" destOrd="0" presId="urn:microsoft.com/office/officeart/2005/8/layout/bProcess4"/>
    <dgm:cxn modelId="{78045068-6B42-5249-BDC6-7CD27D89B54D}" type="presParOf" srcId="{D03B35A5-E584-4972-B4ED-3C5677449427}" destId="{EA452835-7FCB-4644-9038-297C2B9E664D}" srcOrd="1" destOrd="0" presId="urn:microsoft.com/office/officeart/2005/8/layout/bProcess4"/>
    <dgm:cxn modelId="{78B07F50-EB1E-1346-B75E-5171285DDB5F}" type="presParOf" srcId="{1ED04593-560E-4FF3-9009-095888735461}" destId="{EC07B91E-ACC8-489E-91BC-C87938969A7C}" srcOrd="5" destOrd="0" presId="urn:microsoft.com/office/officeart/2005/8/layout/bProcess4"/>
    <dgm:cxn modelId="{633C76C0-E2BA-B946-9F2A-4881A0A85435}" type="presParOf" srcId="{1ED04593-560E-4FF3-9009-095888735461}" destId="{F6DC3500-66E7-44CC-B2C5-015EA2F5D5EA}" srcOrd="6" destOrd="0" presId="urn:microsoft.com/office/officeart/2005/8/layout/bProcess4"/>
    <dgm:cxn modelId="{66B52842-3846-0F4D-9652-A2831BBDFF9F}" type="presParOf" srcId="{F6DC3500-66E7-44CC-B2C5-015EA2F5D5EA}" destId="{2C465F7A-E02F-4ED5-B279-20953D2C7711}" srcOrd="0" destOrd="0" presId="urn:microsoft.com/office/officeart/2005/8/layout/bProcess4"/>
    <dgm:cxn modelId="{9F60C74E-CDA0-E640-A610-7703F7AB17CC}" type="presParOf" srcId="{F6DC3500-66E7-44CC-B2C5-015EA2F5D5EA}" destId="{06F2719B-C678-4E30-9A78-A0CEB3253C1D}" srcOrd="1" destOrd="0" presId="urn:microsoft.com/office/officeart/2005/8/layout/bProcess4"/>
    <dgm:cxn modelId="{124BD5C7-418F-D54E-956F-95E508D1D683}" type="presParOf" srcId="{1ED04593-560E-4FF3-9009-095888735461}" destId="{6D1A0413-0E64-4341-9FCA-266EA8A7AE79}" srcOrd="7" destOrd="0" presId="urn:microsoft.com/office/officeart/2005/8/layout/bProcess4"/>
    <dgm:cxn modelId="{DA13276D-77EC-0242-B2C4-10ABF66D403C}" type="presParOf" srcId="{1ED04593-560E-4FF3-9009-095888735461}" destId="{5D48F0DE-CB00-4EBB-90C1-64DFF4E9D24A}" srcOrd="8" destOrd="0" presId="urn:microsoft.com/office/officeart/2005/8/layout/bProcess4"/>
    <dgm:cxn modelId="{335A9037-1581-0D4C-AEE1-CCF85F8D51B5}" type="presParOf" srcId="{5D48F0DE-CB00-4EBB-90C1-64DFF4E9D24A}" destId="{6F742F12-B7FF-4893-9413-45D3247CC9F5}" srcOrd="0" destOrd="0" presId="urn:microsoft.com/office/officeart/2005/8/layout/bProcess4"/>
    <dgm:cxn modelId="{D581F656-BD38-2A47-A4F7-1C3CF165D77D}" type="presParOf" srcId="{5D48F0DE-CB00-4EBB-90C1-64DFF4E9D24A}" destId="{0784FE78-27DB-4780-B536-BA1DCF4DECF6}" srcOrd="1" destOrd="0" presId="urn:microsoft.com/office/officeart/2005/8/layout/bProcess4"/>
    <dgm:cxn modelId="{DEBDAF80-F209-594C-AA72-B0ECAF77825D}" type="presParOf" srcId="{1ED04593-560E-4FF3-9009-095888735461}" destId="{95B9A5AB-F3DD-457A-9CFC-FE5CA7FC9109}" srcOrd="9" destOrd="0" presId="urn:microsoft.com/office/officeart/2005/8/layout/bProcess4"/>
    <dgm:cxn modelId="{4A0D0BF5-2BEE-8048-821E-098CE156CB92}" type="presParOf" srcId="{1ED04593-560E-4FF3-9009-095888735461}" destId="{7A68380A-68EA-4304-9EE3-9E536422622E}" srcOrd="10" destOrd="0" presId="urn:microsoft.com/office/officeart/2005/8/layout/bProcess4"/>
    <dgm:cxn modelId="{D19F7156-9E08-E84B-AF7B-C4421F717642}" type="presParOf" srcId="{7A68380A-68EA-4304-9EE3-9E536422622E}" destId="{FFBC7592-9A36-47BC-BD8B-2DE25BDD2C37}" srcOrd="0" destOrd="0" presId="urn:microsoft.com/office/officeart/2005/8/layout/bProcess4"/>
    <dgm:cxn modelId="{88D7AB01-D02E-604B-85E9-218E853C92E2}" type="presParOf" srcId="{7A68380A-68EA-4304-9EE3-9E536422622E}" destId="{B68B1BFC-9752-4081-94C9-6314131F57C2}" srcOrd="1" destOrd="0" presId="urn:microsoft.com/office/officeart/2005/8/layout/bProcess4"/>
    <dgm:cxn modelId="{2BE0E295-8901-8547-BCA3-8D8714E6BD9A}" type="presParOf" srcId="{1ED04593-560E-4FF3-9009-095888735461}" destId="{B9558616-B6E5-4CFC-98AC-1767634B24C7}" srcOrd="11" destOrd="0" presId="urn:microsoft.com/office/officeart/2005/8/layout/bProcess4"/>
    <dgm:cxn modelId="{66A15999-2B84-3342-B03D-993C277FE190}" type="presParOf" srcId="{1ED04593-560E-4FF3-9009-095888735461}" destId="{6C0B66D5-5650-4DF9-8D6D-D0F2A90F1344}" srcOrd="12" destOrd="0" presId="urn:microsoft.com/office/officeart/2005/8/layout/bProcess4"/>
    <dgm:cxn modelId="{45FCBF9A-EA77-9547-9AF0-DFCA24FC3F23}" type="presParOf" srcId="{6C0B66D5-5650-4DF9-8D6D-D0F2A90F1344}" destId="{C2C7F302-87AF-4DD0-A4B8-CBC5F676ACAB}" srcOrd="0" destOrd="0" presId="urn:microsoft.com/office/officeart/2005/8/layout/bProcess4"/>
    <dgm:cxn modelId="{AF061E81-46DD-2E46-B70A-E0CE774AEA07}" type="presParOf" srcId="{6C0B66D5-5650-4DF9-8D6D-D0F2A90F1344}" destId="{1F1A70C0-DD95-42BF-A5B7-AE70CFBB2A04}" srcOrd="1" destOrd="0" presId="urn:microsoft.com/office/officeart/2005/8/layout/bProcess4"/>
    <dgm:cxn modelId="{C1017826-EAB3-8B4C-963F-1A7FC014589D}" type="presParOf" srcId="{1ED04593-560E-4FF3-9009-095888735461}" destId="{791CB291-F117-4485-BD09-1EB76B1890C8}" srcOrd="13" destOrd="0" presId="urn:microsoft.com/office/officeart/2005/8/layout/bProcess4"/>
    <dgm:cxn modelId="{7A190AB9-F108-F643-ACBB-6CB3EFCD995F}" type="presParOf" srcId="{1ED04593-560E-4FF3-9009-095888735461}" destId="{4A19A397-6ED5-4A09-AD04-2A5AA0FCD7C2}" srcOrd="14" destOrd="0" presId="urn:microsoft.com/office/officeart/2005/8/layout/bProcess4"/>
    <dgm:cxn modelId="{54AE86A4-ACB2-984D-B5BA-125965052C54}" type="presParOf" srcId="{4A19A397-6ED5-4A09-AD04-2A5AA0FCD7C2}" destId="{A3C194DA-2ECF-4CCF-9757-FAAA0A19F63B}" srcOrd="0" destOrd="0" presId="urn:microsoft.com/office/officeart/2005/8/layout/bProcess4"/>
    <dgm:cxn modelId="{6B545F3D-44A1-1B46-830A-728380C0ACF2}" type="presParOf" srcId="{4A19A397-6ED5-4A09-AD04-2A5AA0FCD7C2}" destId="{C709F475-D1F1-437B-A9C8-56653EC07CB5}" srcOrd="1" destOrd="0" presId="urn:microsoft.com/office/officeart/2005/8/layout/bProcess4"/>
    <dgm:cxn modelId="{2DB98ED7-1EB0-D04F-8431-1CCCC9CAE61B}" type="presParOf" srcId="{1ED04593-560E-4FF3-9009-095888735461}" destId="{E7B24666-A77B-4003-AB6A-8CFFAFF21B2B}" srcOrd="15" destOrd="0" presId="urn:microsoft.com/office/officeart/2005/8/layout/bProcess4"/>
    <dgm:cxn modelId="{418EB4D7-C287-114E-8DBE-86559A692061}" type="presParOf" srcId="{1ED04593-560E-4FF3-9009-095888735461}" destId="{AFCF20D8-7C3A-4BDD-9FDE-67E6CC33C8BD}" srcOrd="16" destOrd="0" presId="urn:microsoft.com/office/officeart/2005/8/layout/bProcess4"/>
    <dgm:cxn modelId="{425E7DD5-C8BC-AD41-9440-CD3461EDF1F2}" type="presParOf" srcId="{AFCF20D8-7C3A-4BDD-9FDE-67E6CC33C8BD}" destId="{D362FFC3-D152-4A59-BD02-CE3318857C17}" srcOrd="0" destOrd="0" presId="urn:microsoft.com/office/officeart/2005/8/layout/bProcess4"/>
    <dgm:cxn modelId="{E6624595-6C27-684B-9972-595C5FDC3044}" type="presParOf" srcId="{AFCF20D8-7C3A-4BDD-9FDE-67E6CC33C8BD}" destId="{6560944C-5C30-4290-BE96-3ED6E77E330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4B2FE-A5EB-417D-89C0-7C50EA6330DD}">
      <dsp:nvSpPr>
        <dsp:cNvPr id="0" name=""/>
        <dsp:cNvSpPr/>
      </dsp:nvSpPr>
      <dsp:spPr>
        <a:xfrm>
          <a:off x="1679525" y="1680107"/>
          <a:ext cx="1289149" cy="1289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kern="1200" cap="none" normalizeH="0" baseline="0" dirty="0" smtClean="0">
              <a:ln/>
              <a:effectLst/>
              <a:latin typeface="Times New Roman"/>
              <a:cs typeface="Times New Roman"/>
            </a:rPr>
            <a:t>Data</a:t>
          </a:r>
        </a:p>
      </dsp:txBody>
      <dsp:txXfrm>
        <a:off x="1868317" y="1868899"/>
        <a:ext cx="911565" cy="911565"/>
      </dsp:txXfrm>
    </dsp:sp>
    <dsp:sp modelId="{12356792-5BE4-4A00-AE30-0AA281D0B4E6}">
      <dsp:nvSpPr>
        <dsp:cNvPr id="0" name=""/>
        <dsp:cNvSpPr/>
      </dsp:nvSpPr>
      <dsp:spPr>
        <a:xfrm rot="16200000">
          <a:off x="2129309" y="1460356"/>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2314360" y="1475578"/>
        <a:ext cx="19479" cy="19479"/>
      </dsp:txXfrm>
    </dsp:sp>
    <dsp:sp modelId="{24717255-9371-4A7B-971C-9881852B43B1}">
      <dsp:nvSpPr>
        <dsp:cNvPr id="0" name=""/>
        <dsp:cNvSpPr/>
      </dsp:nvSpPr>
      <dsp:spPr>
        <a:xfrm>
          <a:off x="1679525" y="1377"/>
          <a:ext cx="1289149" cy="12891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Cohorts</a:t>
          </a:r>
        </a:p>
      </dsp:txBody>
      <dsp:txXfrm>
        <a:off x="1868317" y="190169"/>
        <a:ext cx="911565" cy="911565"/>
      </dsp:txXfrm>
    </dsp:sp>
    <dsp:sp modelId="{4D481FF3-9B21-4D9A-8F08-FF6187F767FF}">
      <dsp:nvSpPr>
        <dsp:cNvPr id="0" name=""/>
        <dsp:cNvSpPr/>
      </dsp:nvSpPr>
      <dsp:spPr>
        <a:xfrm rot="1800000">
          <a:off x="2856221" y="2719404"/>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3041271" y="2734625"/>
        <a:ext cx="19479" cy="19479"/>
      </dsp:txXfrm>
    </dsp:sp>
    <dsp:sp modelId="{11CA6419-D9DB-4614-A10A-97FBD7D93B03}">
      <dsp:nvSpPr>
        <dsp:cNvPr id="0" name=""/>
        <dsp:cNvSpPr/>
      </dsp:nvSpPr>
      <dsp:spPr>
        <a:xfrm>
          <a:off x="3133348" y="2519472"/>
          <a:ext cx="1289149" cy="128914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Cohorts</a:t>
          </a:r>
        </a:p>
      </dsp:txBody>
      <dsp:txXfrm>
        <a:off x="3322140" y="2708264"/>
        <a:ext cx="911565" cy="911565"/>
      </dsp:txXfrm>
    </dsp:sp>
    <dsp:sp modelId="{B98501FE-0140-42C5-8CB8-02B164156DAA}">
      <dsp:nvSpPr>
        <dsp:cNvPr id="0" name=""/>
        <dsp:cNvSpPr/>
      </dsp:nvSpPr>
      <dsp:spPr>
        <a:xfrm rot="9000000">
          <a:off x="1402398" y="2719404"/>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rot="10800000">
        <a:off x="1587449" y="2734625"/>
        <a:ext cx="19479" cy="19479"/>
      </dsp:txXfrm>
    </dsp:sp>
    <dsp:sp modelId="{1A1C0501-2078-4FA0-8612-9AC0E4718A8B}">
      <dsp:nvSpPr>
        <dsp:cNvPr id="0" name=""/>
        <dsp:cNvSpPr/>
      </dsp:nvSpPr>
      <dsp:spPr>
        <a:xfrm>
          <a:off x="225702" y="2519472"/>
          <a:ext cx="1289149" cy="1289149"/>
        </a:xfrm>
        <a:prstGeom prst="ellipse">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in Time</a:t>
          </a:r>
        </a:p>
      </dsp:txBody>
      <dsp:txXfrm>
        <a:off x="414494" y="2708264"/>
        <a:ext cx="911565" cy="911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BA369-AB89-A843-8F4D-7A8CE92C27AC}">
      <dsp:nvSpPr>
        <dsp:cNvPr id="0" name=""/>
        <dsp:cNvSpPr/>
      </dsp:nvSpPr>
      <dsp:spPr>
        <a:xfrm>
          <a:off x="0" y="4533003"/>
          <a:ext cx="8686800" cy="496044"/>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dirty="0" smtClean="0">
              <a:latin typeface="Times"/>
              <a:cs typeface="Times"/>
            </a:rPr>
            <a:t>Data used to track outcomes</a:t>
          </a:r>
        </a:p>
      </dsp:txBody>
      <dsp:txXfrm>
        <a:off x="0" y="4533003"/>
        <a:ext cx="8686800" cy="496044"/>
      </dsp:txXfrm>
    </dsp:sp>
    <dsp:sp modelId="{22B9A442-C353-E340-8046-525BC4090FEE}">
      <dsp:nvSpPr>
        <dsp:cNvPr id="0" name=""/>
        <dsp:cNvSpPr/>
      </dsp:nvSpPr>
      <dsp:spPr>
        <a:xfrm rot="10800000">
          <a:off x="0" y="3777528"/>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a:cs typeface="Times New Roman"/>
            </a:rPr>
            <a:t>Published on public website</a:t>
          </a:r>
          <a:endParaRPr lang="en-US" sz="1700" kern="1200" dirty="0">
            <a:latin typeface="Times New Roman"/>
            <a:cs typeface="Times New Roman"/>
          </a:endParaRPr>
        </a:p>
      </dsp:txBody>
      <dsp:txXfrm rot="10800000">
        <a:off x="0" y="3777528"/>
        <a:ext cx="8686800" cy="495719"/>
      </dsp:txXfrm>
    </dsp:sp>
    <dsp:sp modelId="{27B1A892-51E1-164F-8A97-D68C053C4FD9}">
      <dsp:nvSpPr>
        <dsp:cNvPr id="0" name=""/>
        <dsp:cNvSpPr/>
      </dsp:nvSpPr>
      <dsp:spPr>
        <a:xfrm rot="10800000">
          <a:off x="0" y="3022053"/>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Used for quarterly reports</a:t>
          </a:r>
        </a:p>
      </dsp:txBody>
      <dsp:txXfrm rot="10800000">
        <a:off x="0" y="3022053"/>
        <a:ext cx="8686800" cy="495719"/>
      </dsp:txXfrm>
    </dsp:sp>
    <dsp:sp modelId="{93061689-BEAC-C443-A1AC-C32FAED78927}">
      <dsp:nvSpPr>
        <dsp:cNvPr id="0" name=""/>
        <dsp:cNvSpPr/>
      </dsp:nvSpPr>
      <dsp:spPr>
        <a:xfrm rot="10800000">
          <a:off x="0" y="2266577"/>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New Roman"/>
              <a:cs typeface="Times New Roman"/>
            </a:rPr>
            <a:t>Longitudinally configured</a:t>
          </a:r>
        </a:p>
      </dsp:txBody>
      <dsp:txXfrm rot="10800000">
        <a:off x="0" y="2266577"/>
        <a:ext cx="8686800" cy="495719"/>
      </dsp:txXfrm>
    </dsp:sp>
    <dsp:sp modelId="{32233C62-9E75-754D-A59A-995724996431}">
      <dsp:nvSpPr>
        <dsp:cNvPr id="0" name=""/>
        <dsp:cNvSpPr/>
      </dsp:nvSpPr>
      <dsp:spPr>
        <a:xfrm rot="10800000">
          <a:off x="0" y="1511102"/>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“Data dump” received by CCWIP</a:t>
          </a:r>
          <a:endParaRPr lang="en-US" sz="1700" b="0" kern="1200" dirty="0">
            <a:latin typeface="Times"/>
            <a:cs typeface="Times"/>
          </a:endParaRPr>
        </a:p>
      </dsp:txBody>
      <dsp:txXfrm rot="10800000">
        <a:off x="0" y="1511102"/>
        <a:ext cx="8686800" cy="495719"/>
      </dsp:txXfrm>
    </dsp:sp>
    <dsp:sp modelId="{5DE8F40F-1B1A-DA4F-BFDF-62D706D4DEB7}">
      <dsp:nvSpPr>
        <dsp:cNvPr id="0" name=""/>
        <dsp:cNvSpPr/>
      </dsp:nvSpPr>
      <dsp:spPr>
        <a:xfrm rot="10800000">
          <a:off x="0" y="755627"/>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Compiled by IBM</a:t>
          </a:r>
          <a:endParaRPr lang="en-US" sz="1700" b="0" kern="1200" dirty="0">
            <a:latin typeface="Times"/>
            <a:cs typeface="Times"/>
          </a:endParaRPr>
        </a:p>
      </dsp:txBody>
      <dsp:txXfrm rot="10800000">
        <a:off x="0" y="755627"/>
        <a:ext cx="8686800" cy="495719"/>
      </dsp:txXfrm>
    </dsp:sp>
    <dsp:sp modelId="{36B1B2BD-105F-DC4A-A016-E72D37E467CA}">
      <dsp:nvSpPr>
        <dsp:cNvPr id="0" name=""/>
        <dsp:cNvSpPr/>
      </dsp:nvSpPr>
      <dsp:spPr>
        <a:xfrm rot="10800000">
          <a:off x="0" y="152"/>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Data entered by county social workers</a:t>
          </a:r>
          <a:endParaRPr lang="en-US" sz="1700" b="0" kern="1200" dirty="0">
            <a:latin typeface="Times"/>
            <a:cs typeface="Times"/>
          </a:endParaRPr>
        </a:p>
      </dsp:txBody>
      <dsp:txXfrm rot="10800000">
        <a:off x="0" y="152"/>
        <a:ext cx="8686800" cy="495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6DF6-97A9-4345-851A-D036D5E6C88B}">
      <dsp:nvSpPr>
        <dsp:cNvPr id="0" name=""/>
        <dsp:cNvSpPr/>
      </dsp:nvSpPr>
      <dsp:spPr>
        <a:xfrm rot="5400000">
          <a:off x="-335913" y="1053923"/>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CE58CD58-069C-46A4-9917-A2926A232AF0}">
      <dsp:nvSpPr>
        <dsp:cNvPr id="0" name=""/>
        <dsp:cNvSpPr/>
      </dsp:nvSpPr>
      <dsp:spPr>
        <a:xfrm>
          <a:off x="3679" y="100587"/>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first allegation of maltreatment</a:t>
          </a:r>
          <a:endParaRPr lang="en-US" sz="1700" i="1" kern="1200" dirty="0"/>
        </a:p>
      </dsp:txBody>
      <dsp:txXfrm>
        <a:off x="38767" y="135675"/>
        <a:ext cx="1926502" cy="1127830"/>
      </dsp:txXfrm>
    </dsp:sp>
    <dsp:sp modelId="{BC8DCC32-E347-4C35-B7BB-63CE04914EA0}">
      <dsp:nvSpPr>
        <dsp:cNvPr id="0" name=""/>
        <dsp:cNvSpPr/>
      </dsp:nvSpPr>
      <dsp:spPr>
        <a:xfrm rot="5400000">
          <a:off x="-335913" y="2551431"/>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41A65D9C-C7FA-4502-8417-57D33A624A80}">
      <dsp:nvSpPr>
        <dsp:cNvPr id="0" name=""/>
        <dsp:cNvSpPr/>
      </dsp:nvSpPr>
      <dsp:spPr>
        <a:xfrm>
          <a:off x="3679" y="1598096"/>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allegation evaluated out</a:t>
          </a:r>
          <a:endParaRPr lang="en-US" sz="1700" i="1" kern="1200" dirty="0"/>
        </a:p>
      </dsp:txBody>
      <dsp:txXfrm>
        <a:off x="38767" y="1633184"/>
        <a:ext cx="1926502" cy="1127830"/>
      </dsp:txXfrm>
    </dsp:sp>
    <dsp:sp modelId="{EC07B91E-ACC8-489E-91BC-C87938969A7C}">
      <dsp:nvSpPr>
        <dsp:cNvPr id="0" name=""/>
        <dsp:cNvSpPr/>
      </dsp:nvSpPr>
      <dsp:spPr>
        <a:xfrm>
          <a:off x="412840" y="3300186"/>
          <a:ext cx="2645755"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EA452835-7FCB-4644-9038-297C2B9E664D}">
      <dsp:nvSpPr>
        <dsp:cNvPr id="0" name=""/>
        <dsp:cNvSpPr/>
      </dsp:nvSpPr>
      <dsp:spPr>
        <a:xfrm>
          <a:off x="3679" y="3095605"/>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second allegation of maltreatment</a:t>
          </a:r>
          <a:endParaRPr lang="en-US" sz="1700" i="1" kern="1200" dirty="0"/>
        </a:p>
      </dsp:txBody>
      <dsp:txXfrm>
        <a:off x="38767" y="3130693"/>
        <a:ext cx="1926502" cy="1127830"/>
      </dsp:txXfrm>
    </dsp:sp>
    <dsp:sp modelId="{6D1A0413-0E64-4341-9FCA-266EA8A7AE79}">
      <dsp:nvSpPr>
        <dsp:cNvPr id="0" name=""/>
        <dsp:cNvSpPr/>
      </dsp:nvSpPr>
      <dsp:spPr>
        <a:xfrm rot="16200000">
          <a:off x="2319668" y="2551431"/>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06F2719B-C678-4E30-9A78-A0CEB3253C1D}">
      <dsp:nvSpPr>
        <dsp:cNvPr id="0" name=""/>
        <dsp:cNvSpPr/>
      </dsp:nvSpPr>
      <dsp:spPr>
        <a:xfrm>
          <a:off x="2659260" y="3095605"/>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allegation substantiated</a:t>
          </a:r>
          <a:endParaRPr lang="en-US" sz="1700" i="1" kern="1200" dirty="0"/>
        </a:p>
      </dsp:txBody>
      <dsp:txXfrm>
        <a:off x="2694348" y="3130693"/>
        <a:ext cx="1926502" cy="1127830"/>
      </dsp:txXfrm>
    </dsp:sp>
    <dsp:sp modelId="{95B9A5AB-F3DD-457A-9CFC-FE5CA7FC9109}">
      <dsp:nvSpPr>
        <dsp:cNvPr id="0" name=""/>
        <dsp:cNvSpPr/>
      </dsp:nvSpPr>
      <dsp:spPr>
        <a:xfrm rot="16200000">
          <a:off x="2319668" y="1053923"/>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0784FE78-27DB-4780-B536-BA1DCF4DECF6}">
      <dsp:nvSpPr>
        <dsp:cNvPr id="0" name=""/>
        <dsp:cNvSpPr/>
      </dsp:nvSpPr>
      <dsp:spPr>
        <a:xfrm>
          <a:off x="2659260" y="1598096"/>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pre-placement family maintenance services provided</a:t>
          </a:r>
          <a:endParaRPr lang="en-US" sz="1700" i="1" kern="1200" dirty="0"/>
        </a:p>
      </dsp:txBody>
      <dsp:txXfrm>
        <a:off x="2694348" y="1633184"/>
        <a:ext cx="1926502" cy="1127830"/>
      </dsp:txXfrm>
    </dsp:sp>
    <dsp:sp modelId="{B9558616-B6E5-4CFC-98AC-1767634B24C7}">
      <dsp:nvSpPr>
        <dsp:cNvPr id="0" name=""/>
        <dsp:cNvSpPr/>
      </dsp:nvSpPr>
      <dsp:spPr>
        <a:xfrm>
          <a:off x="3068422" y="305168"/>
          <a:ext cx="2645755"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B68B1BFC-9752-4081-94C9-6314131F57C2}">
      <dsp:nvSpPr>
        <dsp:cNvPr id="0" name=""/>
        <dsp:cNvSpPr/>
      </dsp:nvSpPr>
      <dsp:spPr>
        <a:xfrm>
          <a:off x="2659260" y="100587"/>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smtClean="0"/>
            <a:t>child placed in out-of-home foster care</a:t>
          </a:r>
          <a:endParaRPr lang="en-US" sz="1700" i="1" kern="1200" dirty="0"/>
        </a:p>
      </dsp:txBody>
      <dsp:txXfrm>
        <a:off x="2694348" y="135675"/>
        <a:ext cx="1926502" cy="1127830"/>
      </dsp:txXfrm>
    </dsp:sp>
    <dsp:sp modelId="{791CB291-F117-4485-BD09-1EB76B1890C8}">
      <dsp:nvSpPr>
        <dsp:cNvPr id="0" name=""/>
        <dsp:cNvSpPr/>
      </dsp:nvSpPr>
      <dsp:spPr>
        <a:xfrm rot="5400000">
          <a:off x="4975250" y="1053923"/>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1F1A70C0-DD95-42BF-A5B7-AE70CFBB2A04}">
      <dsp:nvSpPr>
        <dsp:cNvPr id="0" name=""/>
        <dsp:cNvSpPr/>
      </dsp:nvSpPr>
      <dsp:spPr>
        <a:xfrm>
          <a:off x="5314842" y="100587"/>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child reunified</a:t>
          </a:r>
          <a:endParaRPr lang="en-US" sz="1700" i="1" kern="1200" dirty="0"/>
        </a:p>
      </dsp:txBody>
      <dsp:txXfrm>
        <a:off x="5349930" y="135675"/>
        <a:ext cx="1926502" cy="1127830"/>
      </dsp:txXfrm>
    </dsp:sp>
    <dsp:sp modelId="{E7B24666-A77B-4003-AB6A-8CFFAFF21B2B}">
      <dsp:nvSpPr>
        <dsp:cNvPr id="0" name=""/>
        <dsp:cNvSpPr/>
      </dsp:nvSpPr>
      <dsp:spPr>
        <a:xfrm rot="5400000">
          <a:off x="4975250" y="2551431"/>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C709F475-D1F1-437B-A9C8-56653EC07CB5}">
      <dsp:nvSpPr>
        <dsp:cNvPr id="0" name=""/>
        <dsp:cNvSpPr/>
      </dsp:nvSpPr>
      <dsp:spPr>
        <a:xfrm>
          <a:off x="5314842" y="1598096"/>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third allegation of maltreatment</a:t>
          </a:r>
          <a:endParaRPr lang="en-US" sz="1700" i="1" kern="1200" dirty="0"/>
        </a:p>
      </dsp:txBody>
      <dsp:txXfrm>
        <a:off x="5349930" y="1633184"/>
        <a:ext cx="1926502" cy="1127830"/>
      </dsp:txXfrm>
    </dsp:sp>
    <dsp:sp modelId="{6560944C-5C30-4290-BE96-3ED6E77E330B}">
      <dsp:nvSpPr>
        <dsp:cNvPr id="0" name=""/>
        <dsp:cNvSpPr/>
      </dsp:nvSpPr>
      <dsp:spPr>
        <a:xfrm>
          <a:off x="5314842" y="3095605"/>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child re-enters foster care</a:t>
          </a:r>
          <a:endParaRPr lang="en-US" sz="1700" i="1" kern="1200" dirty="0"/>
        </a:p>
      </dsp:txBody>
      <dsp:txXfrm>
        <a:off x="5349930" y="3130693"/>
        <a:ext cx="1926502" cy="11278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95EC7F-DAAA-4E4B-9028-E0DD4A53E69F}" type="datetimeFigureOut">
              <a:rPr lang="en-US"/>
              <a:pPr>
                <a:defRPr/>
              </a:pPr>
              <a:t>8/18/16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C7AFA3-ED5A-41AF-A31F-A2B98B89F3EF}" type="slidenum">
              <a:rPr lang="en-US"/>
              <a:pPr>
                <a:defRPr/>
              </a:pPr>
              <a:t>‹#›</a:t>
            </a:fld>
            <a:endParaRPr lang="en-US"/>
          </a:p>
        </p:txBody>
      </p:sp>
    </p:spTree>
    <p:extLst>
      <p:ext uri="{BB962C8B-B14F-4D97-AF65-F5344CB8AC3E}">
        <p14:creationId xmlns:p14="http://schemas.microsoft.com/office/powerpoint/2010/main" val="2826050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cssr.berkeley.edu/ucb_childwelfare/RefRates.aspx"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cssr.berkeley.edu/ucb_childwelfare/RefRates.aspx"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a:t>
            </a:fld>
            <a:endParaRPr lang="en-US"/>
          </a:p>
        </p:txBody>
      </p:sp>
    </p:spTree>
    <p:extLst>
      <p:ext uri="{BB962C8B-B14F-4D97-AF65-F5344CB8AC3E}">
        <p14:creationId xmlns:p14="http://schemas.microsoft.com/office/powerpoint/2010/main" val="258471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from the Child Maltreatment Allegation</a:t>
            </a:r>
            <a:r>
              <a:rPr lang="en-US" baseline="0" dirty="0" smtClean="0"/>
              <a:t> and Substantiation Rates (California): </a:t>
            </a:r>
            <a:r>
              <a:rPr lang="en-US" sz="1200" b="1" u="sng" kern="1200" dirty="0" smtClean="0">
                <a:solidFill>
                  <a:schemeClr val="tx1"/>
                </a:solidFill>
                <a:effectLst/>
                <a:latin typeface="+mn-lt"/>
                <a:ea typeface="+mn-ea"/>
                <a:cs typeface="+mn-cs"/>
                <a:hlinkClick r:id="rId3"/>
              </a:rPr>
              <a:t>http://cssr.berkeley.edu/ucb_childwelfare/RefRates.aspx</a:t>
            </a:r>
            <a:r>
              <a:rPr lang="en-US" dirty="0" smtClean="0">
                <a:effectLst/>
              </a:rPr>
              <a:t> </a:t>
            </a:r>
            <a:endParaRPr lang="en-US" baseline="0" dirty="0" smtClean="0"/>
          </a:p>
          <a:p>
            <a:endParaRPr lang="en-US" dirty="0" smtClean="0"/>
          </a:p>
          <a:p>
            <a:r>
              <a:rPr lang="en-US" dirty="0" smtClean="0"/>
              <a:t>This </a:t>
            </a:r>
            <a:r>
              <a:rPr lang="en-US" dirty="0"/>
              <a:t>calculation translates our raw number into a standard scale that we can interpret and use to compare across counties or states.</a:t>
            </a:r>
          </a:p>
        </p:txBody>
      </p:sp>
      <p:sp>
        <p:nvSpPr>
          <p:cNvPr id="4" name="Slide Number Placeholder 3"/>
          <p:cNvSpPr>
            <a:spLocks noGrp="1"/>
          </p:cNvSpPr>
          <p:nvPr>
            <p:ph type="sldNum" sz="quarter" idx="10"/>
          </p:nvPr>
        </p:nvSpPr>
        <p:spPr/>
        <p:txBody>
          <a:bodyPr/>
          <a:lstStyle/>
          <a:p>
            <a:fld id="{99867DB2-3FDB-B748-8362-4FED32409883}" type="slidenum">
              <a:rPr lang="en-US" smtClean="0"/>
              <a:t>20</a:t>
            </a:fld>
            <a:endParaRPr lang="en-US"/>
          </a:p>
        </p:txBody>
      </p:sp>
    </p:spTree>
    <p:extLst>
      <p:ext uri="{BB962C8B-B14F-4D97-AF65-F5344CB8AC3E}">
        <p14:creationId xmlns:p14="http://schemas.microsoft.com/office/powerpoint/2010/main" val="290477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use rate per 1,000 </a:t>
            </a:r>
            <a:r>
              <a:rPr lang="en-US" dirty="0" err="1" smtClean="0"/>
              <a:t>vs</a:t>
            </a:r>
            <a:r>
              <a:rPr lang="en-US" dirty="0" smtClean="0"/>
              <a:t> per</a:t>
            </a:r>
            <a:r>
              <a:rPr lang="en-US" baseline="0" dirty="0" smtClean="0"/>
              <a:t> 100 or per 10,000?</a:t>
            </a:r>
            <a:endParaRPr lang="en-US" dirty="0"/>
          </a:p>
        </p:txBody>
      </p:sp>
      <p:sp>
        <p:nvSpPr>
          <p:cNvPr id="4" name="Slide Number Placeholder 3"/>
          <p:cNvSpPr>
            <a:spLocks noGrp="1"/>
          </p:cNvSpPr>
          <p:nvPr>
            <p:ph type="sldNum" sz="quarter" idx="10"/>
          </p:nvPr>
        </p:nvSpPr>
        <p:spPr/>
        <p:txBody>
          <a:bodyPr/>
          <a:lstStyle/>
          <a:p>
            <a:fld id="{99867DB2-3FDB-B748-8362-4FED32409883}" type="slidenum">
              <a:rPr lang="en-US" smtClean="0"/>
              <a:t>21</a:t>
            </a:fld>
            <a:endParaRPr lang="en-US"/>
          </a:p>
        </p:txBody>
      </p:sp>
    </p:spTree>
    <p:extLst>
      <p:ext uri="{BB962C8B-B14F-4D97-AF65-F5344CB8AC3E}">
        <p14:creationId xmlns:p14="http://schemas.microsoft.com/office/powerpoint/2010/main" val="106851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Data is from the Child Maltreatment Allegation</a:t>
            </a:r>
            <a:r>
              <a:rPr lang="en-US" baseline="0" dirty="0" smtClean="0"/>
              <a:t> and Substantiation Rates (California): </a:t>
            </a:r>
            <a:r>
              <a:rPr lang="en-US" sz="1200" b="1" u="sng" kern="1200" dirty="0" smtClean="0">
                <a:solidFill>
                  <a:schemeClr val="tx1"/>
                </a:solidFill>
                <a:effectLst/>
                <a:latin typeface="+mn-lt"/>
                <a:ea typeface="+mn-ea"/>
                <a:cs typeface="+mn-cs"/>
                <a:hlinkClick r:id="rId3"/>
              </a:rPr>
              <a:t>http://cssr.berkeley.edu/ucb_childwelfare/RefRates.aspx</a:t>
            </a:r>
            <a:r>
              <a:rPr lang="en-US" dirty="0" smtClean="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Calibri"/>
            </a:endParaRPr>
          </a:p>
          <a:p>
            <a:r>
              <a:rPr lang="en-US" dirty="0" smtClean="0">
                <a:latin typeface="Calibri"/>
              </a:rPr>
              <a:t>By </a:t>
            </a:r>
            <a:r>
              <a:rPr lang="en-US" dirty="0">
                <a:latin typeface="Calibri"/>
              </a:rPr>
              <a:t>multiplying by 1000, we translate the raw number </a:t>
            </a:r>
            <a:r>
              <a:rPr lang="en-US" dirty="0" smtClean="0">
                <a:latin typeface="Calibri"/>
              </a:rPr>
              <a:t>(501,411) </a:t>
            </a:r>
            <a:r>
              <a:rPr lang="en-US" dirty="0">
                <a:latin typeface="Calibri"/>
              </a:rPr>
              <a:t>into a rate that we can interpret </a:t>
            </a:r>
            <a:r>
              <a:rPr lang="en-US" dirty="0" smtClean="0">
                <a:latin typeface="Calibri"/>
              </a:rPr>
              <a:t>(55.1)</a:t>
            </a:r>
            <a:r>
              <a:rPr lang="en-US" dirty="0">
                <a:latin typeface="Calibri"/>
              </a:rPr>
              <a:t>. This also allows us to compare across counties and across states as the numbers we are comparing are now on the same scale (i.e. per 1000).</a:t>
            </a:r>
          </a:p>
        </p:txBody>
      </p:sp>
      <p:sp>
        <p:nvSpPr>
          <p:cNvPr id="4" name="Slide Number Placeholder 3"/>
          <p:cNvSpPr>
            <a:spLocks noGrp="1"/>
          </p:cNvSpPr>
          <p:nvPr>
            <p:ph type="sldNum" sz="quarter" idx="10"/>
          </p:nvPr>
        </p:nvSpPr>
        <p:spPr/>
        <p:txBody>
          <a:bodyPr/>
          <a:lstStyle/>
          <a:p>
            <a:fld id="{99867DB2-3FDB-B748-8362-4FED32409883}" type="slidenum">
              <a:rPr lang="en-US" smtClean="0"/>
              <a:t>22</a:t>
            </a:fld>
            <a:endParaRPr lang="en-US"/>
          </a:p>
        </p:txBody>
      </p:sp>
    </p:spTree>
    <p:extLst>
      <p:ext uri="{BB962C8B-B14F-4D97-AF65-F5344CB8AC3E}">
        <p14:creationId xmlns:p14="http://schemas.microsoft.com/office/powerpoint/2010/main" val="260300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a:t>
            </a:r>
            <a:r>
              <a:rPr lang="en-US" baseline="0" dirty="0" smtClean="0"/>
              <a:t> of the comparison to their percentage of the population not just most frequent.</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25</a:t>
            </a:fld>
            <a:endParaRPr lang="en-US"/>
          </a:p>
        </p:txBody>
      </p:sp>
    </p:spTree>
    <p:extLst>
      <p:ext uri="{BB962C8B-B14F-4D97-AF65-F5344CB8AC3E}">
        <p14:creationId xmlns:p14="http://schemas.microsoft.com/office/powerpoint/2010/main" val="361542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smtClean="0">
                <a:solidFill>
                  <a:schemeClr val="bg1"/>
                </a:solidFill>
                <a:latin typeface="Times New Roman"/>
                <a:cs typeface="Times New Roman"/>
              </a:rPr>
              <a:t>CCWIP is a collaboration of the California Department of Social Services and the School of Social Welfare, University of California at Berkeley, and is supported by the California Department of Social Services and the Stuart Foundation</a:t>
            </a:r>
            <a:r>
              <a:rPr lang="en-US" sz="1200" i="0" dirty="0" smtClean="0">
                <a:solidFill>
                  <a:schemeClr val="tx1"/>
                </a:solidFill>
                <a:latin typeface="+mn-lt"/>
                <a:cs typeface="+mn-cs"/>
              </a:rPr>
              <a:t>.</a:t>
            </a: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43</a:t>
            </a:fld>
            <a:endParaRPr lang="en-US"/>
          </a:p>
        </p:txBody>
      </p:sp>
    </p:spTree>
    <p:extLst>
      <p:ext uri="{BB962C8B-B14F-4D97-AF65-F5344CB8AC3E}">
        <p14:creationId xmlns:p14="http://schemas.microsoft.com/office/powerpoint/2010/main" val="115879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5" y="8685214"/>
            <a:ext cx="2971800" cy="457200"/>
          </a:xfrm>
          <a:prstGeom prst="rect">
            <a:avLst/>
          </a:prstGeom>
          <a:noFill/>
          <a:ln w="9525">
            <a:noFill/>
            <a:miter lim="800000"/>
            <a:headEnd/>
            <a:tailEnd/>
          </a:ln>
        </p:spPr>
        <p:txBody>
          <a:bodyPr lIns="91411" tIns="45705" rIns="91411" bIns="45705" anchor="b"/>
          <a:lstStyle/>
          <a:p>
            <a:pPr algn="r"/>
            <a:fld id="{991F0864-3276-4DB4-8565-E2AC07C098CA}" type="slidenum">
              <a:rPr lang="en-US" sz="1200"/>
              <a:pPr algn="r"/>
              <a:t>2</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400" dirty="0" smtClean="0"/>
              <a:t>The first question that has to be answered is, “Whose outcomes do I want to measure?” </a:t>
            </a:r>
          </a:p>
          <a:p>
            <a:pPr eaLnBrk="1" hangingPunct="1"/>
            <a:endParaRPr lang="en-US" sz="2400" dirty="0" smtClean="0"/>
          </a:p>
          <a:p>
            <a:pPr eaLnBrk="1" hangingPunct="1"/>
            <a:r>
              <a:rPr lang="en-US" sz="2400" dirty="0" smtClean="0"/>
              <a:t>There basic are 3 choices:</a:t>
            </a:r>
            <a:endParaRPr lang="en-US" sz="2000" i="1" u="sng" dirty="0" smtClean="0"/>
          </a:p>
          <a:p>
            <a:pPr lvl="1" eaLnBrk="1" hangingPunct="1"/>
            <a:r>
              <a:rPr lang="en-US" sz="2000" i="1" u="sng" dirty="0" smtClean="0"/>
              <a:t>Children in foster care</a:t>
            </a:r>
            <a:r>
              <a:rPr lang="en-US" sz="2000" dirty="0" smtClean="0"/>
              <a:t> - the active caseload (other terms:  </a:t>
            </a:r>
            <a:r>
              <a:rPr lang="en-US" sz="2000" dirty="0" smtClean="0">
                <a:solidFill>
                  <a:schemeClr val="hlink"/>
                </a:solidFill>
              </a:rPr>
              <a:t>point-in-time, cross-section, or census</a:t>
            </a:r>
            <a:r>
              <a:rPr lang="en-US" sz="2000" dirty="0" smtClean="0"/>
              <a: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2000" i="1" u="sng" dirty="0" smtClean="0"/>
              <a:t>Children leaving foster care</a:t>
            </a:r>
            <a:r>
              <a:rPr lang="en-US" sz="2000" dirty="0" smtClean="0"/>
              <a:t> - children who left placement in the last year (other terms: </a:t>
            </a:r>
            <a:r>
              <a:rPr lang="en-US" sz="2000" dirty="0" smtClean="0">
                <a:solidFill>
                  <a:schemeClr val="hlink"/>
                </a:solidFill>
              </a:rPr>
              <a:t>an exit cohort</a:t>
            </a:r>
            <a:r>
              <a:rPr lang="en-US" sz="2000" dirty="0" smtClean="0"/>
              <a:t>)</a:t>
            </a:r>
            <a:endParaRPr lang="en-US" sz="2000" i="1" u="sng" dirty="0" smtClean="0"/>
          </a:p>
          <a:p>
            <a:pPr lvl="1" eaLnBrk="1" hangingPunct="1"/>
            <a:r>
              <a:rPr lang="en-US" sz="2000" i="1" u="sng" dirty="0" smtClean="0"/>
              <a:t>Children entering foster care</a:t>
            </a:r>
            <a:r>
              <a:rPr lang="en-US" sz="2000" dirty="0" smtClean="0"/>
              <a:t> - children placed during some period of time, usually one year (other terms: </a:t>
            </a:r>
            <a:r>
              <a:rPr lang="en-US" sz="2000" dirty="0" smtClean="0">
                <a:solidFill>
                  <a:schemeClr val="hlink"/>
                </a:solidFill>
              </a:rPr>
              <a:t>an admission cohort</a:t>
            </a:r>
            <a:r>
              <a:rPr lang="en-US" sz="2000" dirty="0" smtClean="0"/>
              <a:t>)</a:t>
            </a:r>
          </a:p>
          <a:p>
            <a:pPr eaLnBrk="1" hangingPunct="1"/>
            <a:endParaRPr lang="en-US" sz="2400" dirty="0" smtClean="0"/>
          </a:p>
          <a:p>
            <a:pPr eaLnBrk="1" hangingPunct="1"/>
            <a:r>
              <a:rPr lang="en-US" sz="2400" dirty="0" smtClean="0"/>
              <a:t>Each of these approaches represents a different way to sample the children who have ever been in foster care</a:t>
            </a:r>
            <a:endParaRPr lang="en-US" sz="3100"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a:t>
            </a:fld>
            <a:endParaRPr lang="en-US"/>
          </a:p>
        </p:txBody>
      </p:sp>
    </p:spTree>
    <p:extLst>
      <p:ext uri="{BB962C8B-B14F-4D97-AF65-F5344CB8AC3E}">
        <p14:creationId xmlns:p14="http://schemas.microsoft.com/office/powerpoint/2010/main" val="117361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smtClean="0">
                <a:solidFill>
                  <a:schemeClr val="bg1"/>
                </a:solidFill>
                <a:latin typeface="Times New Roman"/>
                <a:cs typeface="Times New Roman"/>
              </a:rPr>
              <a:t>Cross-Sectional Studies</a:t>
            </a:r>
          </a:p>
          <a:p>
            <a:pPr lvl="1"/>
            <a:r>
              <a:rPr lang="en-US" sz="2400" dirty="0" smtClean="0">
                <a:solidFill>
                  <a:schemeClr val="bg1"/>
                </a:solidFill>
                <a:latin typeface="Times New Roman"/>
                <a:cs typeface="Times New Roman"/>
              </a:rPr>
              <a:t>Examines a phenomenon by collecting/examining a “cross-section” of data at one time (one observation at a point in time)</a:t>
            </a:r>
          </a:p>
          <a:p>
            <a:pPr lvl="2"/>
            <a:r>
              <a:rPr lang="en-US" i="1" u="sng" dirty="0" smtClean="0">
                <a:solidFill>
                  <a:schemeClr val="bg1"/>
                </a:solidFill>
                <a:latin typeface="Times New Roman"/>
                <a:cs typeface="Times New Roman"/>
              </a:rPr>
              <a:t>BIG problem</a:t>
            </a:r>
            <a:r>
              <a:rPr lang="en-US" i="1" dirty="0" smtClean="0">
                <a:solidFill>
                  <a:schemeClr val="bg1"/>
                </a:solidFill>
                <a:latin typeface="Times New Roman"/>
                <a:cs typeface="Times New Roman"/>
              </a:rPr>
              <a:t>: Many questions we seek to answer aim to understand causal processes that occur over time (e.g., outcomes for children in foster care</a:t>
            </a:r>
            <a:r>
              <a:rPr lang="en-US" sz="2600" i="1" dirty="0" smtClean="0">
                <a:solidFill>
                  <a:schemeClr val="bg1"/>
                </a:solidFill>
                <a:latin typeface="Times New Roman"/>
                <a:cs typeface="Times New Roman"/>
              </a:rPr>
              <a:t>)</a:t>
            </a:r>
          </a:p>
          <a:p>
            <a:r>
              <a:rPr lang="en-US" sz="2800" b="1" dirty="0" smtClean="0">
                <a:solidFill>
                  <a:schemeClr val="bg1"/>
                </a:solidFill>
                <a:latin typeface="Times New Roman"/>
                <a:cs typeface="Times New Roman"/>
              </a:rPr>
              <a:t>Exit Cohort Studies</a:t>
            </a:r>
          </a:p>
          <a:p>
            <a:pPr lvl="1"/>
            <a:r>
              <a:rPr lang="en-US" sz="2400" dirty="0" smtClean="0">
                <a:solidFill>
                  <a:schemeClr val="bg1"/>
                </a:solidFill>
                <a:latin typeface="Times New Roman"/>
                <a:cs typeface="Times New Roman"/>
              </a:rPr>
              <a:t>Based on one observation at the last point in time </a:t>
            </a:r>
          </a:p>
          <a:p>
            <a:r>
              <a:rPr lang="en-US" sz="2800" b="1" dirty="0" smtClean="0">
                <a:solidFill>
                  <a:schemeClr val="bg1"/>
                </a:solidFill>
                <a:latin typeface="Times New Roman"/>
                <a:cs typeface="Times New Roman"/>
              </a:rPr>
              <a:t>Longitudinal Studies</a:t>
            </a:r>
          </a:p>
          <a:p>
            <a:pPr lvl="1"/>
            <a:r>
              <a:rPr lang="en-US" sz="2400" dirty="0" smtClean="0">
                <a:solidFill>
                  <a:schemeClr val="bg1"/>
                </a:solidFill>
                <a:latin typeface="Times New Roman"/>
                <a:cs typeface="Times New Roman"/>
              </a:rPr>
              <a:t>Based on repeated observations of a given unit over multiple points in time </a:t>
            </a:r>
          </a:p>
          <a:p>
            <a:pPr lvl="2"/>
            <a:r>
              <a:rPr lang="en-US" i="1" dirty="0" smtClean="0">
                <a:solidFill>
                  <a:schemeClr val="bg1"/>
                </a:solidFill>
                <a:latin typeface="Times New Roman"/>
                <a:cs typeface="Times New Roman"/>
              </a:rPr>
              <a:t>Trend Studies</a:t>
            </a:r>
          </a:p>
          <a:p>
            <a:pPr lvl="2"/>
            <a:r>
              <a:rPr lang="en-US" i="1" dirty="0" smtClean="0">
                <a:solidFill>
                  <a:schemeClr val="bg1"/>
                </a:solidFill>
                <a:latin typeface="Times New Roman"/>
                <a:cs typeface="Times New Roman"/>
              </a:rPr>
              <a:t>Cohort /Panel Studies</a:t>
            </a:r>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a:t>
            </a:fld>
            <a:endParaRPr lang="en-US"/>
          </a:p>
        </p:txBody>
      </p:sp>
    </p:spTree>
    <p:extLst>
      <p:ext uri="{BB962C8B-B14F-4D97-AF65-F5344CB8AC3E}">
        <p14:creationId xmlns:p14="http://schemas.microsoft.com/office/powerpoint/2010/main" val="395240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BCD6296-3D46-DE41-9F41-E9826C0D61D9}" type="slidenum">
              <a:rPr lang="en-US"/>
              <a:pPr/>
              <a:t>10</a:t>
            </a:fld>
            <a:endParaRPr lang="en-US"/>
          </a:p>
        </p:txBody>
      </p:sp>
      <p:sp>
        <p:nvSpPr>
          <p:cNvPr id="4099" name="Rectangle 2"/>
          <p:cNvSpPr>
            <a:spLocks noGrp="1" noRot="1" noChangeAspect="1" noChangeArrowheads="1" noTextEdit="1"/>
          </p:cNvSpPr>
          <p:nvPr>
            <p:ph type="sldImg"/>
          </p:nvPr>
        </p:nvSpPr>
        <p:spPr>
          <a:xfrm>
            <a:off x="407988" y="141288"/>
            <a:ext cx="6043612" cy="4532312"/>
          </a:xfrm>
          <a:ln/>
        </p:spPr>
      </p:sp>
      <p:sp>
        <p:nvSpPr>
          <p:cNvPr id="410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7" tIns="43243" rIns="86487" bIns="43243"/>
          <a:lstStyle/>
          <a:p>
            <a:pPr defTabSz="938213" eaLnBrk="1" hangingPunct="1"/>
            <a:r>
              <a:rPr lang="en-US" dirty="0" smtClean="0"/>
              <a:t>Another problem with point-in-time data:</a:t>
            </a:r>
            <a:r>
              <a:rPr lang="en-US" baseline="0" dirty="0" smtClean="0"/>
              <a:t> the </a:t>
            </a:r>
            <a:r>
              <a:rPr lang="en-US" baseline="0" dirty="0" err="1" smtClean="0"/>
              <a:t>overcapture</a:t>
            </a:r>
            <a:r>
              <a:rPr lang="en-US" baseline="0" dirty="0" smtClean="0"/>
              <a:t> of long-stayers.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9F2A218-D35C-074D-BA21-BB1A9D7D35A2}" type="slidenum">
              <a:rPr lang="en-US"/>
              <a:pPr/>
              <a:t>11</a:t>
            </a:fld>
            <a:endParaRPr lang="en-US"/>
          </a:p>
        </p:txBody>
      </p:sp>
      <p:sp>
        <p:nvSpPr>
          <p:cNvPr id="7171" name="Rectangle 2"/>
          <p:cNvSpPr>
            <a:spLocks noGrp="1" noRot="1" noChangeAspect="1" noChangeArrowheads="1" noTextEdit="1"/>
          </p:cNvSpPr>
          <p:nvPr>
            <p:ph type="sldImg"/>
          </p:nvPr>
        </p:nvSpPr>
        <p:spPr>
          <a:xfrm>
            <a:off x="407988" y="141288"/>
            <a:ext cx="6043612" cy="4532312"/>
          </a:xfrm>
          <a:ln/>
        </p:spPr>
      </p:sp>
      <p:sp>
        <p:nvSpPr>
          <p:cNvPr id="717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7" tIns="43243" rIns="86487" bIns="43243"/>
          <a:lstStyle/>
          <a:p>
            <a:pPr defTabSz="938213" eaLnBrk="1" hangingPunct="1"/>
            <a:r>
              <a:rPr lang="en-US" dirty="0" smtClean="0"/>
              <a:t>How Entry Cohorts work</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13</a:t>
            </a:fld>
            <a:endParaRPr lang="en-US"/>
          </a:p>
        </p:txBody>
      </p:sp>
    </p:spTree>
    <p:extLst>
      <p:ext uri="{BB962C8B-B14F-4D97-AF65-F5344CB8AC3E}">
        <p14:creationId xmlns:p14="http://schemas.microsoft.com/office/powerpoint/2010/main" val="199761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what kind of system</a:t>
            </a:r>
            <a:r>
              <a:rPr lang="en-US" baseline="0" dirty="0" smtClean="0"/>
              <a:t> level information about children’s pathways through the system – there is more information available on the site such as disparities, placement with siblings, and placement distances.</a:t>
            </a:r>
            <a:endParaRPr lang="en-US" dirty="0"/>
          </a:p>
        </p:txBody>
      </p:sp>
      <p:sp>
        <p:nvSpPr>
          <p:cNvPr id="4" name="Slide Number Placeholder 3"/>
          <p:cNvSpPr>
            <a:spLocks noGrp="1"/>
          </p:cNvSpPr>
          <p:nvPr>
            <p:ph type="sldNum" sz="quarter" idx="10"/>
          </p:nvPr>
        </p:nvSpPr>
        <p:spPr/>
        <p:txBody>
          <a:bodyPr/>
          <a:lstStyle/>
          <a:p>
            <a:fld id="{70F93DDD-6E22-4FE7-948C-71157CF4BC65}"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9867DB2-3FDB-B748-8362-4FED32409883}" type="slidenum">
              <a:rPr lang="en-US" smtClean="0"/>
              <a:t>19</a:t>
            </a:fld>
            <a:endParaRPr lang="en-US"/>
          </a:p>
        </p:txBody>
      </p:sp>
    </p:spTree>
    <p:extLst>
      <p:ext uri="{BB962C8B-B14F-4D97-AF65-F5344CB8AC3E}">
        <p14:creationId xmlns:p14="http://schemas.microsoft.com/office/powerpoint/2010/main" val="44587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D1F56B-B160-4DB1-9283-AD8D6963DE14}" type="datetime1">
              <a:rPr lang="en-US"/>
              <a:pPr>
                <a:defRPr/>
              </a:pPr>
              <a:t>8/18/16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BC1F3-1631-4F42-90AD-D890001E6F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3626B0-3607-41A5-8608-3BA8DB64238D}" type="datetime1">
              <a:rPr lang="en-US"/>
              <a:pPr>
                <a:defRPr/>
              </a:pPr>
              <a:t>8/18/16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B9D6C-E806-4571-AB75-490D20D95B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44D3-E14E-4026-98F1-8CABBEA9FF39}" type="datetime1">
              <a:rPr lang="en-US"/>
              <a:pPr>
                <a:defRPr/>
              </a:pPr>
              <a:t>8/18/16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98851-E127-4AD1-ACB5-E27E7E9824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6ADAE-85E2-471E-A066-7DE6EEF4D4C9}" type="datetime1">
              <a:rPr lang="en-US"/>
              <a:pPr>
                <a:defRPr/>
              </a:pPr>
              <a:t>8/18/16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85D3B-0F38-4435-B2E1-BBB89093D8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10E728-71AD-43A4-9ECF-C8620283C25A}" type="datetime1">
              <a:rPr lang="en-US"/>
              <a:pPr>
                <a:defRPr/>
              </a:pPr>
              <a:t>8/18/16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EE170-AA79-41EC-85B2-BFCCF4A565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3B44F2-A7DF-4DA8-9D1E-3731699459A9}" type="datetime1">
              <a:rPr lang="en-US"/>
              <a:pPr>
                <a:defRPr/>
              </a:pPr>
              <a:t>8/18/16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236101-42DF-4AF5-AE86-A2EAC8804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5B08BE-9A5B-4E1C-A8D5-F96A47D9DB7E}" type="datetime1">
              <a:rPr lang="en-US"/>
              <a:pPr>
                <a:defRPr/>
              </a:pPr>
              <a:t>8/18/16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8693A7-E745-430E-98BE-DA97CF71C6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15ECBE-E80E-4E6B-9237-26FBE4AA0DB0}" type="datetime1">
              <a:rPr lang="en-US"/>
              <a:pPr>
                <a:defRPr/>
              </a:pPr>
              <a:t>8/18/16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71517C-C525-4681-9E79-4D739AD31C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5AFB82-B994-490E-A96B-23A740E244E3}" type="datetime1">
              <a:rPr lang="en-US"/>
              <a:pPr>
                <a:defRPr/>
              </a:pPr>
              <a:t>8/18/16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3F6093-41D8-40D4-AC2A-E6098CBDEF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CE55D8-6411-4DFD-A449-13DE78EFA8CB}" type="datetime1">
              <a:rPr lang="en-US"/>
              <a:pPr>
                <a:defRPr/>
              </a:pPr>
              <a:t>8/18/16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1D05F-4C7C-47B8-89E7-288AF3282C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112A58-DF00-4A61-AD49-31F5C1E235F7}" type="datetime1">
              <a:rPr lang="en-US"/>
              <a:pPr>
                <a:defRPr/>
              </a:pPr>
              <a:t>8/18/16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288136-2A85-4367-B03B-F9D8258902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35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274CB7F-82C4-44A2-B4B6-CA1B5BF077E2}" type="datetime1">
              <a:rPr lang="en-US"/>
              <a:pPr>
                <a:defRPr/>
              </a:pPr>
              <a:t>8/18/16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FEA3A8-8113-4F2D-BADB-CC1D42CBEF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cssr.berkeley.edu/ucb_childwelfare/default.aspx" TargetMode="Externa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838201"/>
            <a:ext cx="7772400" cy="3200400"/>
          </a:xfrm>
        </p:spPr>
        <p:txBody>
          <a:bodyPr/>
          <a:lstStyle/>
          <a:p>
            <a:pPr algn="l"/>
            <a:r>
              <a:rPr lang="en-US" sz="4000" b="1" dirty="0" smtClean="0">
                <a:solidFill>
                  <a:srgbClr val="FFFFFF"/>
                </a:solidFill>
                <a:latin typeface="Times New Roman"/>
                <a:cs typeface="Times New Roman"/>
              </a:rPr>
              <a:t>CCWIP Data Analysis Training</a:t>
            </a:r>
            <a:br>
              <a:rPr lang="en-US" sz="4000" b="1" dirty="0" smtClean="0">
                <a:solidFill>
                  <a:srgbClr val="FFFFFF"/>
                </a:solidFill>
                <a:latin typeface="Times New Roman"/>
                <a:cs typeface="Times New Roman"/>
              </a:rPr>
            </a:br>
            <a:r>
              <a:rPr lang="en-US" sz="4000" b="1" dirty="0" smtClean="0">
                <a:solidFill>
                  <a:srgbClr val="FFFFFF"/>
                </a:solidFill>
                <a:latin typeface="Times New Roman"/>
                <a:cs typeface="Times New Roman"/>
              </a:rPr>
              <a:t/>
            </a:r>
            <a:br>
              <a:rPr lang="en-US" sz="4000" b="1" dirty="0" smtClean="0">
                <a:solidFill>
                  <a:srgbClr val="FFFFFF"/>
                </a:solidFill>
                <a:latin typeface="Times New Roman"/>
                <a:cs typeface="Times New Roman"/>
              </a:rPr>
            </a:br>
            <a:r>
              <a:rPr lang="en-US" sz="3600" b="1" i="1" dirty="0" smtClean="0">
                <a:solidFill>
                  <a:schemeClr val="bg1"/>
                </a:solidFill>
                <a:latin typeface="Times New Roman"/>
                <a:cs typeface="Times New Roman"/>
              </a:rPr>
              <a:t>Using the CCWIP Website to Answer Questions about Key Child Welfare Outcomes</a:t>
            </a:r>
            <a:endParaRPr lang="en-US" sz="3400" dirty="0" smtClean="0">
              <a:solidFill>
                <a:schemeClr val="bg1"/>
              </a:solidFill>
              <a:latin typeface="Times New Roman"/>
              <a:cs typeface="Times New Roman"/>
            </a:endParaRPr>
          </a:p>
        </p:txBody>
      </p:sp>
      <p:pic>
        <p:nvPicPr>
          <p:cNvPr id="14338" name="Picture 3"/>
          <p:cNvPicPr>
            <a:picLocks noChangeAspect="1"/>
          </p:cNvPicPr>
          <p:nvPr/>
        </p:nvPicPr>
        <p:blipFill>
          <a:blip r:embed="rId3"/>
          <a:srcRect/>
          <a:stretch>
            <a:fillRect/>
          </a:stretch>
        </p:blipFill>
        <p:spPr bwMode="auto">
          <a:xfrm>
            <a:off x="222250" y="6096000"/>
            <a:ext cx="3090863" cy="527050"/>
          </a:xfrm>
          <a:prstGeom prst="rect">
            <a:avLst/>
          </a:prstGeom>
          <a:noFill/>
          <a:ln w="9525">
            <a:noFill/>
            <a:miter lim="800000"/>
            <a:headEnd/>
            <a:tailEnd/>
          </a:ln>
        </p:spPr>
      </p:pic>
      <p:cxnSp>
        <p:nvCxnSpPr>
          <p:cNvPr id="6" name="Straight Connector 5"/>
          <p:cNvCxnSpPr/>
          <p:nvPr/>
        </p:nvCxnSpPr>
        <p:spPr>
          <a:xfrm>
            <a:off x="0" y="5943600"/>
            <a:ext cx="9144000" cy="0"/>
          </a:xfrm>
          <a:prstGeom prst="line">
            <a:avLst/>
          </a:prstGeom>
          <a:ln>
            <a:solidFill>
              <a:srgbClr val="BEAA64"/>
            </a:solidFill>
          </a:ln>
        </p:spPr>
        <p:style>
          <a:lnRef idx="1">
            <a:schemeClr val="accent1"/>
          </a:lnRef>
          <a:fillRef idx="0">
            <a:schemeClr val="accent1"/>
          </a:fillRef>
          <a:effectRef idx="0">
            <a:schemeClr val="accent1"/>
          </a:effectRef>
          <a:fontRef idx="minor">
            <a:schemeClr val="tx1"/>
          </a:fontRef>
        </p:style>
      </p:cxnSp>
      <p:pic>
        <p:nvPicPr>
          <p:cNvPr id="14340" name="Picture 10"/>
          <p:cNvPicPr>
            <a:picLocks noChangeAspect="1"/>
          </p:cNvPicPr>
          <p:nvPr/>
        </p:nvPicPr>
        <p:blipFill>
          <a:blip r:embed="rId4"/>
          <a:srcRect/>
          <a:stretch>
            <a:fillRect/>
          </a:stretch>
        </p:blipFill>
        <p:spPr bwMode="auto">
          <a:xfrm>
            <a:off x="8153400" y="217488"/>
            <a:ext cx="762000" cy="762000"/>
          </a:xfrm>
          <a:prstGeom prst="rect">
            <a:avLst/>
          </a:prstGeom>
          <a:noFill/>
          <a:ln w="9525">
            <a:noFill/>
            <a:miter lim="800000"/>
            <a:headEnd/>
            <a:tailEnd/>
          </a:ln>
        </p:spPr>
      </p:pic>
      <p:sp>
        <p:nvSpPr>
          <p:cNvPr id="2" name="TextBox 1"/>
          <p:cNvSpPr txBox="1"/>
          <p:nvPr/>
        </p:nvSpPr>
        <p:spPr>
          <a:xfrm>
            <a:off x="3810000" y="4419600"/>
            <a:ext cx="4724400" cy="369332"/>
          </a:xfrm>
          <a:prstGeom prst="rect">
            <a:avLst/>
          </a:prstGeom>
          <a:noFill/>
        </p:spPr>
        <p:txBody>
          <a:bodyPr wrap="square" rtlCol="0">
            <a:spAutoFit/>
          </a:bodyPr>
          <a:lstStyle/>
          <a:p>
            <a:endParaRPr lang="en-US" dirty="0"/>
          </a:p>
        </p:txBody>
      </p:sp>
      <p:sp>
        <p:nvSpPr>
          <p:cNvPr id="3" name="TextBox 2"/>
          <p:cNvSpPr txBox="1"/>
          <p:nvPr/>
        </p:nvSpPr>
        <p:spPr>
          <a:xfrm>
            <a:off x="457200" y="4267200"/>
            <a:ext cx="8229600" cy="1200328"/>
          </a:xfrm>
          <a:prstGeom prst="rect">
            <a:avLst/>
          </a:prstGeom>
          <a:noFill/>
        </p:spPr>
        <p:txBody>
          <a:bodyPr wrap="square" rtlCol="0">
            <a:spAutoFit/>
          </a:bodyPr>
          <a:lstStyle/>
          <a:p>
            <a:pPr algn="r"/>
            <a:r>
              <a:rPr lang="en-US" sz="2400" dirty="0" smtClean="0">
                <a:latin typeface="Times New Roman"/>
                <a:cs typeface="Times New Roman"/>
              </a:rPr>
              <a:t>Wendy Wiegmann</a:t>
            </a:r>
          </a:p>
          <a:p>
            <a:pPr algn="r"/>
            <a:r>
              <a:rPr lang="en-US" sz="2400" dirty="0" smtClean="0">
                <a:latin typeface="Times New Roman"/>
                <a:cs typeface="Times New Roman"/>
              </a:rPr>
              <a:t>CCWIP</a:t>
            </a:r>
          </a:p>
          <a:p>
            <a:pPr algn="r"/>
            <a:r>
              <a:rPr lang="en-US" sz="2400" dirty="0" smtClean="0">
                <a:latin typeface="Times New Roman"/>
                <a:cs typeface="Times New Roman"/>
              </a:rPr>
              <a:t>August 19, 2016</a:t>
            </a:r>
          </a:p>
        </p:txBody>
      </p:sp>
      <p:pic>
        <p:nvPicPr>
          <p:cNvPr id="8" name="Picture 7" descr="ccwip-logo_standard.jp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6553200" y="6019800"/>
            <a:ext cx="2372139" cy="727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smtClean="0">
                <a:solidFill>
                  <a:srgbClr val="BEAA64"/>
                </a:solidFill>
                <a:latin typeface="Times New Roman"/>
                <a:cs typeface="Times New Roman"/>
              </a:rPr>
              <a:t>PIT Snapshots </a:t>
            </a:r>
            <a:r>
              <a:rPr lang="en-US" sz="4400" b="1" dirty="0" err="1" smtClean="0">
                <a:solidFill>
                  <a:srgbClr val="BEAA64"/>
                </a:solidFill>
                <a:latin typeface="Times New Roman"/>
                <a:cs typeface="Times New Roman"/>
              </a:rPr>
              <a:t>vs</a:t>
            </a:r>
            <a:r>
              <a:rPr lang="en-US" sz="4400" b="1" dirty="0">
                <a:solidFill>
                  <a:srgbClr val="BEAA64"/>
                </a:solidFill>
                <a:latin typeface="Times New Roman"/>
                <a:cs typeface="Times New Roman"/>
              </a:rPr>
              <a:t> </a:t>
            </a:r>
            <a:r>
              <a:rPr lang="en-US" sz="4400" b="1" dirty="0" smtClean="0">
                <a:solidFill>
                  <a:srgbClr val="BEAA64"/>
                </a:solidFill>
                <a:latin typeface="Times New Roman"/>
                <a:cs typeface="Times New Roman"/>
              </a:rPr>
              <a:t>Entry </a:t>
            </a:r>
            <a:r>
              <a:rPr lang="en-US" sz="4400" b="1" dirty="0">
                <a:solidFill>
                  <a:srgbClr val="BEAA64"/>
                </a:solidFill>
                <a:latin typeface="Times New Roman"/>
                <a:cs typeface="Times New Roman"/>
              </a:rPr>
              <a:t>Cohorts</a:t>
            </a:r>
          </a:p>
        </p:txBody>
      </p:sp>
      <p:sp>
        <p:nvSpPr>
          <p:cNvPr id="3075" name="Rectangle 3"/>
          <p:cNvSpPr>
            <a:spLocks noChangeArrowheads="1"/>
          </p:cNvSpPr>
          <p:nvPr/>
        </p:nvSpPr>
        <p:spPr bwMode="auto">
          <a:xfrm>
            <a:off x="1143000" y="1752600"/>
            <a:ext cx="7162800" cy="46482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3076" name="Line 5"/>
          <p:cNvSpPr>
            <a:spLocks noChangeShapeType="1"/>
          </p:cNvSpPr>
          <p:nvPr/>
        </p:nvSpPr>
        <p:spPr bwMode="auto">
          <a:xfrm>
            <a:off x="2170113" y="4746625"/>
            <a:ext cx="765175"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6"/>
          <p:cNvSpPr>
            <a:spLocks noChangeShapeType="1"/>
          </p:cNvSpPr>
          <p:nvPr/>
        </p:nvSpPr>
        <p:spPr bwMode="auto">
          <a:xfrm>
            <a:off x="6829425" y="3328988"/>
            <a:ext cx="765175"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Line 7"/>
          <p:cNvSpPr>
            <a:spLocks noChangeShapeType="1"/>
          </p:cNvSpPr>
          <p:nvPr/>
        </p:nvSpPr>
        <p:spPr bwMode="auto">
          <a:xfrm>
            <a:off x="4951413" y="4352925"/>
            <a:ext cx="765175"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Line 8"/>
          <p:cNvSpPr>
            <a:spLocks noChangeShapeType="1"/>
          </p:cNvSpPr>
          <p:nvPr/>
        </p:nvSpPr>
        <p:spPr bwMode="auto">
          <a:xfrm>
            <a:off x="7162800" y="5613400"/>
            <a:ext cx="765175"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9"/>
          <p:cNvSpPr>
            <a:spLocks noChangeShapeType="1"/>
          </p:cNvSpPr>
          <p:nvPr/>
        </p:nvSpPr>
        <p:spPr bwMode="auto">
          <a:xfrm>
            <a:off x="3657600" y="5181600"/>
            <a:ext cx="4519613"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10"/>
          <p:cNvSpPr>
            <a:spLocks noChangeShapeType="1"/>
          </p:cNvSpPr>
          <p:nvPr/>
        </p:nvSpPr>
        <p:spPr bwMode="auto">
          <a:xfrm>
            <a:off x="1960563" y="3013075"/>
            <a:ext cx="2990850"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11"/>
          <p:cNvSpPr>
            <a:spLocks noChangeShapeType="1"/>
          </p:cNvSpPr>
          <p:nvPr/>
        </p:nvSpPr>
        <p:spPr bwMode="auto">
          <a:xfrm>
            <a:off x="3143250" y="3879850"/>
            <a:ext cx="4519613"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12"/>
          <p:cNvSpPr>
            <a:spLocks noChangeShapeType="1"/>
          </p:cNvSpPr>
          <p:nvPr/>
        </p:nvSpPr>
        <p:spPr bwMode="auto">
          <a:xfrm>
            <a:off x="2308225" y="2068513"/>
            <a:ext cx="4521200"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13"/>
          <p:cNvSpPr>
            <a:spLocks noChangeShapeType="1"/>
          </p:cNvSpPr>
          <p:nvPr/>
        </p:nvSpPr>
        <p:spPr bwMode="auto">
          <a:xfrm>
            <a:off x="3962400" y="2514600"/>
            <a:ext cx="765175"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Text Box 15"/>
          <p:cNvSpPr txBox="1">
            <a:spLocks noChangeArrowheads="1"/>
          </p:cNvSpPr>
          <p:nvPr/>
        </p:nvSpPr>
        <p:spPr bwMode="auto">
          <a:xfrm>
            <a:off x="3552825" y="123031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chemeClr val="bg1"/>
                </a:solidFill>
                <a:latin typeface="Times New Roman"/>
                <a:cs typeface="Times New Roman"/>
              </a:rPr>
              <a:t>Jan. 1, 2015</a:t>
            </a:r>
          </a:p>
        </p:txBody>
      </p:sp>
      <p:sp>
        <p:nvSpPr>
          <p:cNvPr id="3086" name="Text Box 16"/>
          <p:cNvSpPr txBox="1">
            <a:spLocks noChangeArrowheads="1"/>
          </p:cNvSpPr>
          <p:nvPr/>
        </p:nvSpPr>
        <p:spPr bwMode="auto">
          <a:xfrm>
            <a:off x="7072313" y="63881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Jan. 1, 2016</a:t>
            </a:r>
          </a:p>
        </p:txBody>
      </p:sp>
      <p:sp>
        <p:nvSpPr>
          <p:cNvPr id="3087" name="Text Box 17"/>
          <p:cNvSpPr txBox="1">
            <a:spLocks noChangeArrowheads="1"/>
          </p:cNvSpPr>
          <p:nvPr/>
        </p:nvSpPr>
        <p:spPr bwMode="auto">
          <a:xfrm>
            <a:off x="123825" y="6400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Jan. 1, 2014</a:t>
            </a:r>
          </a:p>
        </p:txBody>
      </p:sp>
      <p:sp>
        <p:nvSpPr>
          <p:cNvPr id="3088" name="Line 4"/>
          <p:cNvSpPr>
            <a:spLocks noChangeShapeType="1"/>
          </p:cNvSpPr>
          <p:nvPr/>
        </p:nvSpPr>
        <p:spPr bwMode="auto">
          <a:xfrm>
            <a:off x="1752600" y="5867400"/>
            <a:ext cx="6324600"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Line 18"/>
          <p:cNvSpPr>
            <a:spLocks noChangeShapeType="1"/>
          </p:cNvSpPr>
          <p:nvPr/>
        </p:nvSpPr>
        <p:spPr bwMode="auto">
          <a:xfrm>
            <a:off x="1752600" y="5867400"/>
            <a:ext cx="63246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 name="Line 19"/>
          <p:cNvSpPr>
            <a:spLocks noChangeShapeType="1"/>
          </p:cNvSpPr>
          <p:nvPr/>
        </p:nvSpPr>
        <p:spPr bwMode="auto">
          <a:xfrm>
            <a:off x="3657600" y="5170488"/>
            <a:ext cx="451961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20"/>
          <p:cNvSpPr>
            <a:spLocks noChangeShapeType="1"/>
          </p:cNvSpPr>
          <p:nvPr/>
        </p:nvSpPr>
        <p:spPr bwMode="auto">
          <a:xfrm>
            <a:off x="1960563" y="3001963"/>
            <a:ext cx="299085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21"/>
          <p:cNvSpPr>
            <a:spLocks noChangeShapeType="1"/>
          </p:cNvSpPr>
          <p:nvPr/>
        </p:nvSpPr>
        <p:spPr bwMode="auto">
          <a:xfrm>
            <a:off x="3143250" y="3868738"/>
            <a:ext cx="451961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Line 22"/>
          <p:cNvSpPr>
            <a:spLocks noChangeShapeType="1"/>
          </p:cNvSpPr>
          <p:nvPr/>
        </p:nvSpPr>
        <p:spPr bwMode="auto">
          <a:xfrm>
            <a:off x="2308225" y="2057400"/>
            <a:ext cx="45212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Line 23"/>
          <p:cNvSpPr>
            <a:spLocks noChangeShapeType="1"/>
          </p:cNvSpPr>
          <p:nvPr/>
        </p:nvSpPr>
        <p:spPr bwMode="auto">
          <a:xfrm>
            <a:off x="3962400" y="2514600"/>
            <a:ext cx="7651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Rectangle 14"/>
          <p:cNvSpPr>
            <a:spLocks noChangeArrowheads="1"/>
          </p:cNvSpPr>
          <p:nvPr/>
        </p:nvSpPr>
        <p:spPr bwMode="auto">
          <a:xfrm>
            <a:off x="4419600" y="1752600"/>
            <a:ext cx="228600" cy="4648200"/>
          </a:xfrm>
          <a:prstGeom prst="rect">
            <a:avLst/>
          </a:prstGeom>
          <a:solidFill>
            <a:srgbClr val="993366"/>
          </a:solidFill>
          <a:ln w="9525">
            <a:solidFill>
              <a:schemeClr val="tx1"/>
            </a:solidFill>
            <a:miter lim="800000"/>
            <a:headEnd/>
            <a:tailEnd/>
          </a:ln>
        </p:spPr>
        <p:txBody>
          <a:bodyPr wrap="none" anchor="ctr"/>
          <a:lstStyle/>
          <a:p>
            <a:pPr eaLnBrk="1" hangingPunct="1"/>
            <a:endParaRPr lang="en-US"/>
          </a:p>
        </p:txBody>
      </p:sp>
      <p:sp>
        <p:nvSpPr>
          <p:cNvPr id="3096" name="Line 5"/>
          <p:cNvSpPr>
            <a:spLocks noChangeShapeType="1"/>
          </p:cNvSpPr>
          <p:nvPr/>
        </p:nvSpPr>
        <p:spPr bwMode="auto">
          <a:xfrm>
            <a:off x="1195388" y="3338513"/>
            <a:ext cx="765175"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5"/>
          <p:cNvSpPr>
            <a:spLocks noChangeShapeType="1"/>
          </p:cNvSpPr>
          <p:nvPr/>
        </p:nvSpPr>
        <p:spPr bwMode="auto">
          <a:xfrm>
            <a:off x="3554413" y="6172200"/>
            <a:ext cx="765175"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5"/>
          <p:cNvSpPr>
            <a:spLocks noChangeShapeType="1"/>
          </p:cNvSpPr>
          <p:nvPr/>
        </p:nvSpPr>
        <p:spPr bwMode="auto">
          <a:xfrm>
            <a:off x="5715000" y="2362200"/>
            <a:ext cx="765175"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5"/>
          <p:cNvSpPr>
            <a:spLocks noChangeShapeType="1"/>
          </p:cNvSpPr>
          <p:nvPr/>
        </p:nvSpPr>
        <p:spPr bwMode="auto">
          <a:xfrm>
            <a:off x="2935288" y="2743200"/>
            <a:ext cx="765175" cy="0"/>
          </a:xfrm>
          <a:prstGeom prst="line">
            <a:avLst/>
          </a:prstGeom>
          <a:noFill/>
          <a:ln w="762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37495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0" fill="hold"/>
                                        <p:tgtEl>
                                          <p:spTgt spid="7182"/>
                                        </p:tgtEl>
                                        <p:attrNameLst>
                                          <p:attrName>ppt_x</p:attrName>
                                        </p:attrNameLst>
                                      </p:cBhvr>
                                      <p:tavLst>
                                        <p:tav tm="0">
                                          <p:val>
                                            <p:strVal val="#ppt_x"/>
                                          </p:val>
                                        </p:tav>
                                        <p:tav tm="100000">
                                          <p:val>
                                            <p:strVal val="#ppt_x"/>
                                          </p:val>
                                        </p:tav>
                                      </p:tavLst>
                                    </p:anim>
                                    <p:anim calcmode="lin" valueType="num">
                                      <p:cBhvr additive="base">
                                        <p:cTn id="8" dur="5000" fill="hold"/>
                                        <p:tgtEl>
                                          <p:spTgt spid="718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1" presetClass="entr" presetSubtype="0" fill="hold" grpId="0" nodeType="afterEffect">
                                  <p:stCondLst>
                                    <p:cond delay="0"/>
                                  </p:stCondLst>
                                  <p:childTnLst>
                                    <p:set>
                                      <p:cBhvr>
                                        <p:cTn id="11" dur="1" fill="hold">
                                          <p:stCondLst>
                                            <p:cond delay="499"/>
                                          </p:stCondLst>
                                        </p:cTn>
                                        <p:tgtEl>
                                          <p:spTgt spid="718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190"/>
                                        </p:tgtEl>
                                        <p:attrNameLst>
                                          <p:attrName>style.visibility</p:attrName>
                                        </p:attrNameLst>
                                      </p:cBhvr>
                                      <p:to>
                                        <p:strVal val="visible"/>
                                      </p:to>
                                    </p:set>
                                    <p:animEffect transition="in" filter="dissolve">
                                      <p:cBhvr>
                                        <p:cTn id="16" dur="500"/>
                                        <p:tgtEl>
                                          <p:spTgt spid="7190"/>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191"/>
                                        </p:tgtEl>
                                        <p:attrNameLst>
                                          <p:attrName>style.visibility</p:attrName>
                                        </p:attrNameLst>
                                      </p:cBhvr>
                                      <p:to>
                                        <p:strVal val="visible"/>
                                      </p:to>
                                    </p:set>
                                    <p:animEffect transition="in" filter="dissolve">
                                      <p:cBhvr>
                                        <p:cTn id="20" dur="500"/>
                                        <p:tgtEl>
                                          <p:spTgt spid="7191"/>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7188"/>
                                        </p:tgtEl>
                                        <p:attrNameLst>
                                          <p:attrName>style.visibility</p:attrName>
                                        </p:attrNameLst>
                                      </p:cBhvr>
                                      <p:to>
                                        <p:strVal val="visible"/>
                                      </p:to>
                                    </p:set>
                                    <p:animEffect transition="in" filter="dissolve">
                                      <p:cBhvr>
                                        <p:cTn id="24" dur="500"/>
                                        <p:tgtEl>
                                          <p:spTgt spid="7188"/>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7189"/>
                                        </p:tgtEl>
                                        <p:attrNameLst>
                                          <p:attrName>style.visibility</p:attrName>
                                        </p:attrNameLst>
                                      </p:cBhvr>
                                      <p:to>
                                        <p:strVal val="visible"/>
                                      </p:to>
                                    </p:set>
                                    <p:animEffect transition="in" filter="dissolve">
                                      <p:cBhvr>
                                        <p:cTn id="28" dur="500"/>
                                        <p:tgtEl>
                                          <p:spTgt spid="7189"/>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187"/>
                                        </p:tgtEl>
                                        <p:attrNameLst>
                                          <p:attrName>style.visibility</p:attrName>
                                        </p:attrNameLst>
                                      </p:cBhvr>
                                      <p:to>
                                        <p:strVal val="visible"/>
                                      </p:to>
                                    </p:set>
                                    <p:animEffect transition="in" filter="dissolve">
                                      <p:cBhvr>
                                        <p:cTn id="32" dur="500"/>
                                        <p:tgtEl>
                                          <p:spTgt spid="7187"/>
                                        </p:tgtEl>
                                      </p:cBhvr>
                                    </p:animEffect>
                                  </p:childTnLst>
                                </p:cTn>
                              </p:par>
                            </p:childTnLst>
                          </p:cTn>
                        </p:par>
                        <p:par>
                          <p:cTn id="33" fill="hold" nodeType="afterGroup">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7186"/>
                                        </p:tgtEl>
                                        <p:attrNameLst>
                                          <p:attrName>style.visibility</p:attrName>
                                        </p:attrNameLst>
                                      </p:cBhvr>
                                      <p:to>
                                        <p:strVal val="visible"/>
                                      </p:to>
                                    </p:set>
                                    <p:animEffect transition="in" filter="dissolve">
                                      <p:cBhvr>
                                        <p:cTn id="36"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utoUpdateAnimBg="0"/>
      <p:bldP spid="7186" grpId="0" animBg="1"/>
      <p:bldP spid="7187" grpId="0" animBg="1"/>
      <p:bldP spid="7188" grpId="0" animBg="1"/>
      <p:bldP spid="7189" grpId="0" animBg="1"/>
      <p:bldP spid="7190" grpId="0" animBg="1"/>
      <p:bldP spid="7191" grpId="0" animBg="1"/>
      <p:bldP spid="71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76200" y="1981200"/>
            <a:ext cx="44196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6" name="Text Box 24"/>
          <p:cNvSpPr txBox="1">
            <a:spLocks noChangeArrowheads="1"/>
          </p:cNvSpPr>
          <p:nvPr/>
        </p:nvSpPr>
        <p:spPr bwMode="auto">
          <a:xfrm>
            <a:off x="1371600" y="1524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chemeClr val="bg1"/>
                </a:solidFill>
                <a:latin typeface="Times New Roman"/>
                <a:cs typeface="Times New Roman"/>
              </a:rPr>
              <a:t>2014</a:t>
            </a:r>
          </a:p>
        </p:txBody>
      </p:sp>
      <p:sp>
        <p:nvSpPr>
          <p:cNvPr id="69657" name="Rectangle 25"/>
          <p:cNvSpPr>
            <a:spLocks noChangeArrowheads="1"/>
          </p:cNvSpPr>
          <p:nvPr/>
        </p:nvSpPr>
        <p:spPr bwMode="auto">
          <a:xfrm>
            <a:off x="4572000" y="1981200"/>
            <a:ext cx="44196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8" name="Text Box 26"/>
          <p:cNvSpPr txBox="1">
            <a:spLocks noChangeArrowheads="1"/>
          </p:cNvSpPr>
          <p:nvPr/>
        </p:nvSpPr>
        <p:spPr bwMode="auto">
          <a:xfrm>
            <a:off x="5486400" y="15240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2015</a:t>
            </a:r>
          </a:p>
        </p:txBody>
      </p:sp>
      <p:sp>
        <p:nvSpPr>
          <p:cNvPr id="69659" name="Text Box 27"/>
          <p:cNvSpPr txBox="1">
            <a:spLocks noChangeArrowheads="1"/>
          </p:cNvSpPr>
          <p:nvPr/>
        </p:nvSpPr>
        <p:spPr bwMode="auto">
          <a:xfrm>
            <a:off x="76200" y="45720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pic>
        <p:nvPicPr>
          <p:cNvPr id="69660" name="Picture 28" descr="j01562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3429000"/>
            <a:ext cx="2444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1" name="Line 29"/>
          <p:cNvSpPr>
            <a:spLocks noChangeShapeType="1"/>
          </p:cNvSpPr>
          <p:nvPr/>
        </p:nvSpPr>
        <p:spPr bwMode="auto">
          <a:xfrm>
            <a:off x="838200" y="4114800"/>
            <a:ext cx="4648200" cy="0"/>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2" name="Text Box 30"/>
          <p:cNvSpPr txBox="1">
            <a:spLocks noChangeArrowheads="1"/>
          </p:cNvSpPr>
          <p:nvPr/>
        </p:nvSpPr>
        <p:spPr bwMode="auto">
          <a:xfrm>
            <a:off x="838200" y="41910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Mar. 1</a:t>
            </a:r>
          </a:p>
        </p:txBody>
      </p:sp>
      <p:sp>
        <p:nvSpPr>
          <p:cNvPr id="69663" name="Text Box 31"/>
          <p:cNvSpPr txBox="1">
            <a:spLocks noChangeArrowheads="1"/>
          </p:cNvSpPr>
          <p:nvPr/>
        </p:nvSpPr>
        <p:spPr bwMode="auto">
          <a:xfrm>
            <a:off x="4800600" y="41910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Mar. 1</a:t>
            </a:r>
          </a:p>
        </p:txBody>
      </p:sp>
      <p:sp>
        <p:nvSpPr>
          <p:cNvPr id="69665" name="Text Box 33"/>
          <p:cNvSpPr txBox="1">
            <a:spLocks noChangeArrowheads="1"/>
          </p:cNvSpPr>
          <p:nvPr/>
        </p:nvSpPr>
        <p:spPr bwMode="auto">
          <a:xfrm>
            <a:off x="3810000" y="45720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66" name="Picture 34" descr="j01562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62200" y="2895600"/>
            <a:ext cx="2444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7" name="Line 35"/>
          <p:cNvSpPr>
            <a:spLocks noChangeShapeType="1"/>
          </p:cNvSpPr>
          <p:nvPr/>
        </p:nvSpPr>
        <p:spPr bwMode="auto">
          <a:xfrm>
            <a:off x="2438400" y="3581400"/>
            <a:ext cx="4572000" cy="0"/>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8" name="Text Box 36"/>
          <p:cNvSpPr txBox="1">
            <a:spLocks noChangeArrowheads="1"/>
          </p:cNvSpPr>
          <p:nvPr/>
        </p:nvSpPr>
        <p:spPr bwMode="auto">
          <a:xfrm>
            <a:off x="2362200" y="3657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Jul. 7</a:t>
            </a:r>
          </a:p>
        </p:txBody>
      </p:sp>
      <p:sp>
        <p:nvSpPr>
          <p:cNvPr id="69669" name="Text Box 37"/>
          <p:cNvSpPr txBox="1">
            <a:spLocks noChangeArrowheads="1"/>
          </p:cNvSpPr>
          <p:nvPr/>
        </p:nvSpPr>
        <p:spPr bwMode="auto">
          <a:xfrm>
            <a:off x="6324600" y="3657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Jul. 7</a:t>
            </a:r>
          </a:p>
        </p:txBody>
      </p:sp>
      <p:sp>
        <p:nvSpPr>
          <p:cNvPr id="69670" name="Text Box 38"/>
          <p:cNvSpPr txBox="1">
            <a:spLocks noChangeArrowheads="1"/>
          </p:cNvSpPr>
          <p:nvPr/>
        </p:nvSpPr>
        <p:spPr bwMode="auto">
          <a:xfrm>
            <a:off x="4572000" y="45720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sp>
        <p:nvSpPr>
          <p:cNvPr id="69671" name="Text Box 39"/>
          <p:cNvSpPr txBox="1">
            <a:spLocks noChangeArrowheads="1"/>
          </p:cNvSpPr>
          <p:nvPr/>
        </p:nvSpPr>
        <p:spPr bwMode="auto">
          <a:xfrm>
            <a:off x="8305800" y="45720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72" name="Picture 40" descr="j01562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91000" y="2057400"/>
            <a:ext cx="2444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73" name="Line 41"/>
          <p:cNvSpPr>
            <a:spLocks noChangeShapeType="1"/>
          </p:cNvSpPr>
          <p:nvPr/>
        </p:nvSpPr>
        <p:spPr bwMode="auto">
          <a:xfrm>
            <a:off x="4419600" y="2743200"/>
            <a:ext cx="4572000" cy="0"/>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4" name="Text Box 42"/>
          <p:cNvSpPr txBox="1">
            <a:spLocks noChangeArrowheads="1"/>
          </p:cNvSpPr>
          <p:nvPr/>
        </p:nvSpPr>
        <p:spPr bwMode="auto">
          <a:xfrm>
            <a:off x="3657600" y="27432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9675" name="Text Box 43"/>
          <p:cNvSpPr txBox="1">
            <a:spLocks noChangeArrowheads="1"/>
          </p:cNvSpPr>
          <p:nvPr/>
        </p:nvSpPr>
        <p:spPr bwMode="auto">
          <a:xfrm>
            <a:off x="8305800" y="28194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166" name="Text Box 44"/>
          <p:cNvSpPr txBox="1">
            <a:spLocks noChangeArrowheads="1"/>
          </p:cNvSpPr>
          <p:nvPr/>
        </p:nvSpPr>
        <p:spPr bwMode="auto">
          <a:xfrm>
            <a:off x="152400" y="381000"/>
            <a:ext cx="876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4200" b="1" dirty="0">
                <a:solidFill>
                  <a:srgbClr val="BEAA64"/>
                </a:solidFill>
                <a:latin typeface="Times New Roman"/>
                <a:cs typeface="Times New Roman"/>
              </a:rPr>
              <a:t>Tracking an Entry Cohort for 1 Year</a:t>
            </a:r>
          </a:p>
        </p:txBody>
      </p:sp>
    </p:spTree>
    <p:extLst>
      <p:ext uri="{BB962C8B-B14F-4D97-AF65-F5344CB8AC3E}">
        <p14:creationId xmlns:p14="http://schemas.microsoft.com/office/powerpoint/2010/main" val="1805296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656"/>
                                        </p:tgtEl>
                                        <p:attrNameLst>
                                          <p:attrName>style.visibility</p:attrName>
                                        </p:attrNameLst>
                                      </p:cBhvr>
                                      <p:to>
                                        <p:strVal val="visible"/>
                                      </p:to>
                                    </p:set>
                                    <p:animEffect transition="in" filter="wipe(left)">
                                      <p:cBhvr>
                                        <p:cTn id="10" dur="500"/>
                                        <p:tgtEl>
                                          <p:spTgt spid="6965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9659"/>
                                        </p:tgtEl>
                                        <p:attrNameLst>
                                          <p:attrName>style.visibility</p:attrName>
                                        </p:attrNameLst>
                                      </p:cBhvr>
                                      <p:to>
                                        <p:strVal val="visible"/>
                                      </p:to>
                                    </p:set>
                                    <p:animEffect transition="in" filter="wipe(left)">
                                      <p:cBhvr>
                                        <p:cTn id="13" dur="500"/>
                                        <p:tgtEl>
                                          <p:spTgt spid="69659"/>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9665"/>
                                        </p:tgtEl>
                                        <p:attrNameLst>
                                          <p:attrName>style.visibility</p:attrName>
                                        </p:attrNameLst>
                                      </p:cBhvr>
                                      <p:to>
                                        <p:strVal val="visible"/>
                                      </p:to>
                                    </p:set>
                                    <p:animEffect transition="in" filter="wipe(left)">
                                      <p:cBhvr>
                                        <p:cTn id="17" dur="500"/>
                                        <p:tgtEl>
                                          <p:spTgt spid="696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9660"/>
                                        </p:tgtEl>
                                        <p:attrNameLst>
                                          <p:attrName>style.visibility</p:attrName>
                                        </p:attrNameLst>
                                      </p:cBhvr>
                                      <p:to>
                                        <p:strVal val="visible"/>
                                      </p:to>
                                    </p:set>
                                    <p:animEffect transition="in" filter="dissolve">
                                      <p:cBhvr>
                                        <p:cTn id="22" dur="500"/>
                                        <p:tgtEl>
                                          <p:spTgt spid="6966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9662"/>
                                        </p:tgtEl>
                                        <p:attrNameLst>
                                          <p:attrName>style.visibility</p:attrName>
                                        </p:attrNameLst>
                                      </p:cBhvr>
                                      <p:to>
                                        <p:strVal val="visible"/>
                                      </p:to>
                                    </p:set>
                                    <p:animEffect transition="in" filter="dissolve">
                                      <p:cBhvr>
                                        <p:cTn id="25" dur="500"/>
                                        <p:tgtEl>
                                          <p:spTgt spid="69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9661"/>
                                        </p:tgtEl>
                                        <p:attrNameLst>
                                          <p:attrName>style.visibility</p:attrName>
                                        </p:attrNameLst>
                                      </p:cBhvr>
                                      <p:to>
                                        <p:strVal val="visible"/>
                                      </p:to>
                                    </p:set>
                                    <p:animEffect transition="in" filter="wipe(left)">
                                      <p:cBhvr>
                                        <p:cTn id="30" dur="500"/>
                                        <p:tgtEl>
                                          <p:spTgt spid="69661"/>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9657"/>
                                        </p:tgtEl>
                                        <p:attrNameLst>
                                          <p:attrName>style.visibility</p:attrName>
                                        </p:attrNameLst>
                                      </p:cBhvr>
                                      <p:to>
                                        <p:strVal val="visible"/>
                                      </p:to>
                                    </p:set>
                                    <p:animEffect transition="in" filter="wipe(left)">
                                      <p:cBhvr>
                                        <p:cTn id="34" dur="500"/>
                                        <p:tgtEl>
                                          <p:spTgt spid="696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9658"/>
                                        </p:tgtEl>
                                        <p:attrNameLst>
                                          <p:attrName>style.visibility</p:attrName>
                                        </p:attrNameLst>
                                      </p:cBhvr>
                                      <p:to>
                                        <p:strVal val="visible"/>
                                      </p:to>
                                    </p:set>
                                    <p:animEffect transition="in" filter="wipe(left)">
                                      <p:cBhvr>
                                        <p:cTn id="37" dur="500"/>
                                        <p:tgtEl>
                                          <p:spTgt spid="696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9670"/>
                                        </p:tgtEl>
                                        <p:attrNameLst>
                                          <p:attrName>style.visibility</p:attrName>
                                        </p:attrNameLst>
                                      </p:cBhvr>
                                      <p:to>
                                        <p:strVal val="visible"/>
                                      </p:to>
                                    </p:set>
                                    <p:animEffect transition="in" filter="wipe(left)">
                                      <p:cBhvr>
                                        <p:cTn id="40" dur="500"/>
                                        <p:tgtEl>
                                          <p:spTgt spid="6967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9671"/>
                                        </p:tgtEl>
                                        <p:attrNameLst>
                                          <p:attrName>style.visibility</p:attrName>
                                        </p:attrNameLst>
                                      </p:cBhvr>
                                      <p:to>
                                        <p:strVal val="visible"/>
                                      </p:to>
                                    </p:set>
                                    <p:animEffect transition="in" filter="wipe(left)">
                                      <p:cBhvr>
                                        <p:cTn id="43" dur="500"/>
                                        <p:tgtEl>
                                          <p:spTgt spid="6967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9663"/>
                                        </p:tgtEl>
                                        <p:attrNameLst>
                                          <p:attrName>style.visibility</p:attrName>
                                        </p:attrNameLst>
                                      </p:cBhvr>
                                      <p:to>
                                        <p:strVal val="visible"/>
                                      </p:to>
                                    </p:set>
                                    <p:animEffect transition="in" filter="dissolve">
                                      <p:cBhvr>
                                        <p:cTn id="46" dur="3000"/>
                                        <p:tgtEl>
                                          <p:spTgt spid="696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69666"/>
                                        </p:tgtEl>
                                        <p:attrNameLst>
                                          <p:attrName>style.visibility</p:attrName>
                                        </p:attrNameLst>
                                      </p:cBhvr>
                                      <p:to>
                                        <p:strVal val="visible"/>
                                      </p:to>
                                    </p:set>
                                    <p:animEffect transition="in" filter="dissolve">
                                      <p:cBhvr>
                                        <p:cTn id="51" dur="500"/>
                                        <p:tgtEl>
                                          <p:spTgt spid="6966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9668"/>
                                        </p:tgtEl>
                                        <p:attrNameLst>
                                          <p:attrName>style.visibility</p:attrName>
                                        </p:attrNameLst>
                                      </p:cBhvr>
                                      <p:to>
                                        <p:strVal val="visible"/>
                                      </p:to>
                                    </p:set>
                                    <p:animEffect transition="in" filter="dissolve">
                                      <p:cBhvr>
                                        <p:cTn id="54" dur="500"/>
                                        <p:tgtEl>
                                          <p:spTgt spid="6966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9667"/>
                                        </p:tgtEl>
                                        <p:attrNameLst>
                                          <p:attrName>style.visibility</p:attrName>
                                        </p:attrNameLst>
                                      </p:cBhvr>
                                      <p:to>
                                        <p:strVal val="visible"/>
                                      </p:to>
                                    </p:set>
                                    <p:animEffect transition="in" filter="wipe(left)">
                                      <p:cBhvr>
                                        <p:cTn id="59" dur="500"/>
                                        <p:tgtEl>
                                          <p:spTgt spid="6966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9669"/>
                                        </p:tgtEl>
                                        <p:attrNameLst>
                                          <p:attrName>style.visibility</p:attrName>
                                        </p:attrNameLst>
                                      </p:cBhvr>
                                      <p:to>
                                        <p:strVal val="visible"/>
                                      </p:to>
                                    </p:set>
                                    <p:animEffect transition="in" filter="dissolve">
                                      <p:cBhvr>
                                        <p:cTn id="62" dur="2000"/>
                                        <p:tgtEl>
                                          <p:spTgt spid="6966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69672"/>
                                        </p:tgtEl>
                                        <p:attrNameLst>
                                          <p:attrName>style.visibility</p:attrName>
                                        </p:attrNameLst>
                                      </p:cBhvr>
                                      <p:to>
                                        <p:strVal val="visible"/>
                                      </p:to>
                                    </p:set>
                                    <p:animEffect transition="in" filter="dissolve">
                                      <p:cBhvr>
                                        <p:cTn id="67" dur="500"/>
                                        <p:tgtEl>
                                          <p:spTgt spid="6967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9674"/>
                                        </p:tgtEl>
                                        <p:attrNameLst>
                                          <p:attrName>style.visibility</p:attrName>
                                        </p:attrNameLst>
                                      </p:cBhvr>
                                      <p:to>
                                        <p:strVal val="visible"/>
                                      </p:to>
                                    </p:set>
                                    <p:animEffect transition="in" filter="dissolve">
                                      <p:cBhvr>
                                        <p:cTn id="70" dur="500"/>
                                        <p:tgtEl>
                                          <p:spTgt spid="6967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9673"/>
                                        </p:tgtEl>
                                        <p:attrNameLst>
                                          <p:attrName>style.visibility</p:attrName>
                                        </p:attrNameLst>
                                      </p:cBhvr>
                                      <p:to>
                                        <p:strVal val="visible"/>
                                      </p:to>
                                    </p:set>
                                    <p:animEffect transition="in" filter="wipe(left)">
                                      <p:cBhvr>
                                        <p:cTn id="75" dur="500"/>
                                        <p:tgtEl>
                                          <p:spTgt spid="6967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9675"/>
                                        </p:tgtEl>
                                        <p:attrNameLst>
                                          <p:attrName>style.visibility</p:attrName>
                                        </p:attrNameLst>
                                      </p:cBhvr>
                                      <p:to>
                                        <p:strVal val="visible"/>
                                      </p:to>
                                    </p:set>
                                    <p:animEffect transition="in" filter="dissolve">
                                      <p:cBhvr>
                                        <p:cTn id="78" dur="2000"/>
                                        <p:tgtEl>
                                          <p:spTgt spid="69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56" grpId="0"/>
      <p:bldP spid="69657" grpId="0" animBg="1"/>
      <p:bldP spid="69658" grpId="0"/>
      <p:bldP spid="69659" grpId="0"/>
      <p:bldP spid="69661" grpId="0" animBg="1"/>
      <p:bldP spid="69662" grpId="0"/>
      <p:bldP spid="69663" grpId="0"/>
      <p:bldP spid="69665" grpId="0"/>
      <p:bldP spid="69667" grpId="0" animBg="1"/>
      <p:bldP spid="69668" grpId="0"/>
      <p:bldP spid="69669" grpId="0"/>
      <p:bldP spid="69670" grpId="0"/>
      <p:bldP spid="69671" grpId="0"/>
      <p:bldP spid="69673" grpId="0" animBg="1"/>
      <p:bldP spid="69674" grpId="0"/>
      <p:bldP spid="696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r>
              <a:rPr lang="en-US" sz="4400" dirty="0" smtClean="0">
                <a:solidFill>
                  <a:srgbClr val="BEAA64"/>
                </a:solidFill>
                <a:latin typeface="Times New Roman"/>
                <a:cs typeface="Times New Roman"/>
              </a:rPr>
              <a:t>The California Child Welfare Indicators Project (CCWIP)</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12</a:t>
            </a:fld>
            <a:endParaRPr lang="en-US"/>
          </a:p>
        </p:txBody>
      </p:sp>
    </p:spTree>
    <p:extLst>
      <p:ext uri="{BB962C8B-B14F-4D97-AF65-F5344CB8AC3E}">
        <p14:creationId xmlns:p14="http://schemas.microsoft.com/office/powerpoint/2010/main" val="4620051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a:cs typeface="Times"/>
              </a:rPr>
              <a:t>CCWIP</a:t>
            </a:r>
            <a:r>
              <a:rPr lang="en-US" dirty="0">
                <a:solidFill>
                  <a:srgbClr val="BEAA64"/>
                </a:solidFill>
                <a:latin typeface="Times"/>
                <a:cs typeface="Times"/>
              </a:rPr>
              <a:t> </a:t>
            </a:r>
            <a:r>
              <a:rPr lang="en-US" dirty="0" smtClean="0">
                <a:solidFill>
                  <a:srgbClr val="BEAA64"/>
                </a:solidFill>
                <a:latin typeface="Times"/>
                <a:cs typeface="Times"/>
              </a:rPr>
              <a:t>Overview</a:t>
            </a:r>
            <a:endParaRPr lang="en-US" dirty="0">
              <a:solidFill>
                <a:srgbClr val="BEAA64"/>
              </a:solidFill>
              <a:latin typeface="Times"/>
              <a:cs typeface="Times"/>
            </a:endParaRPr>
          </a:p>
        </p:txBody>
      </p:sp>
      <p:sp>
        <p:nvSpPr>
          <p:cNvPr id="3" name="Content Placeholder 2"/>
          <p:cNvSpPr>
            <a:spLocks noGrp="1"/>
          </p:cNvSpPr>
          <p:nvPr>
            <p:ph idx="1"/>
          </p:nvPr>
        </p:nvSpPr>
        <p:spPr>
          <a:xfrm>
            <a:off x="457200" y="1447800"/>
            <a:ext cx="8229600" cy="5257800"/>
          </a:xfrm>
        </p:spPr>
        <p:txBody>
          <a:bodyPr>
            <a:noAutofit/>
          </a:bodyPr>
          <a:lstStyle/>
          <a:p>
            <a:pPr>
              <a:lnSpc>
                <a:spcPct val="110000"/>
              </a:lnSpc>
            </a:pPr>
            <a:r>
              <a:rPr lang="en-US" sz="2600" dirty="0" smtClean="0">
                <a:solidFill>
                  <a:schemeClr val="bg1"/>
                </a:solidFill>
                <a:latin typeface="Times"/>
                <a:cs typeface="Times"/>
              </a:rPr>
              <a:t>Aggregates California’s administrative child welfare data into customizable tables that are refreshed quarterly and made available on a public website</a:t>
            </a:r>
          </a:p>
          <a:p>
            <a:pPr>
              <a:lnSpc>
                <a:spcPct val="110000"/>
              </a:lnSpc>
            </a:pPr>
            <a:endParaRPr lang="en-US" sz="2600" dirty="0" smtClean="0">
              <a:solidFill>
                <a:schemeClr val="bg1"/>
              </a:solidFill>
              <a:latin typeface="Times"/>
              <a:cs typeface="Times"/>
            </a:endParaRPr>
          </a:p>
          <a:p>
            <a:pPr>
              <a:lnSpc>
                <a:spcPct val="110000"/>
              </a:lnSpc>
            </a:pPr>
            <a:r>
              <a:rPr lang="en-US" sz="2600" dirty="0" smtClean="0">
                <a:solidFill>
                  <a:schemeClr val="bg1"/>
                </a:solidFill>
                <a:latin typeface="Times"/>
                <a:cs typeface="Times"/>
              </a:rPr>
              <a:t>Provides stakeholders with direct access to information on California’s entire child welfare system to examine performance measures over time </a:t>
            </a:r>
          </a:p>
          <a:p>
            <a:pPr>
              <a:lnSpc>
                <a:spcPct val="110000"/>
              </a:lnSpc>
            </a:pPr>
            <a:endParaRPr lang="en-US" sz="2600" dirty="0" smtClean="0">
              <a:solidFill>
                <a:schemeClr val="bg1"/>
              </a:solidFill>
              <a:latin typeface="Times"/>
              <a:cs typeface="Times"/>
            </a:endParaRPr>
          </a:p>
          <a:p>
            <a:pPr>
              <a:lnSpc>
                <a:spcPct val="110000"/>
              </a:lnSpc>
            </a:pPr>
            <a:r>
              <a:rPr lang="en-US" sz="2600" dirty="0" smtClean="0">
                <a:solidFill>
                  <a:schemeClr val="bg1"/>
                </a:solidFill>
                <a:latin typeface="Times"/>
                <a:cs typeface="Times"/>
              </a:rPr>
              <a:t>Data can be stratified and filtered by year, county, age, ethnicity, gender, placement type, and other subcategories</a:t>
            </a:r>
          </a:p>
        </p:txBody>
      </p:sp>
    </p:spTree>
    <p:extLst>
      <p:ext uri="{BB962C8B-B14F-4D97-AF65-F5344CB8AC3E}">
        <p14:creationId xmlns:p14="http://schemas.microsoft.com/office/powerpoint/2010/main" val="28706019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Where do the data come from?</a:t>
            </a:r>
            <a:endParaRPr lang="en-US" dirty="0">
              <a:solidFill>
                <a:srgbClr val="BEAA64"/>
              </a:solidFill>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9874051"/>
              </p:ext>
            </p:extLst>
          </p:nvPr>
        </p:nvGraphicFramePr>
        <p:xfrm>
          <a:off x="228600" y="16002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67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B1B2BD-105F-DC4A-A016-E72D37E467C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DE8F40F-1B1A-DA4F-BFDF-62D706D4DEB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2233C62-9E75-754D-A59A-99572499643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3061689-BEAC-C443-A1AC-C32FAED7892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7B1A892-51E1-164F-8A97-D68C053C4F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2B9A442-C353-E340-8046-525BC4090FE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FDBA369-AB89-A843-8F4D-7A8CE92C27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2134773"/>
            <a:ext cx="1295400" cy="179701"/>
          </a:xfrm>
          <a:prstGeom prst="rect">
            <a:avLst/>
          </a:prstGeom>
        </p:spPr>
        <p:style>
          <a:lnRef idx="2">
            <a:schemeClr val="accent1"/>
          </a:lnRef>
          <a:fillRef idx="1">
            <a:schemeClr val="lt1"/>
          </a:fillRef>
          <a:effectRef idx="0">
            <a:schemeClr val="accent1"/>
          </a:effectRef>
          <a:fontRef idx="minor">
            <a:schemeClr val="dk1"/>
          </a:fontRef>
        </p:style>
      </p:sp>
      <p:sp>
        <p:nvSpPr>
          <p:cNvPr id="5" name="Rectangle 4"/>
          <p:cNvSpPr/>
          <p:nvPr/>
        </p:nvSpPr>
        <p:spPr>
          <a:xfrm>
            <a:off x="7377545" y="5744062"/>
            <a:ext cx="1752600" cy="179701"/>
          </a:xfrm>
          <a:prstGeom prst="rect">
            <a:avLst/>
          </a:prstGeom>
        </p:spPr>
        <p:style>
          <a:lnRef idx="2">
            <a:schemeClr val="accent1"/>
          </a:lnRef>
          <a:fillRef idx="1">
            <a:schemeClr val="lt1"/>
          </a:fillRef>
          <a:effectRef idx="0">
            <a:schemeClr val="accent1"/>
          </a:effectRef>
          <a:fontRef idx="minor">
            <a:schemeClr val="dk1"/>
          </a:fontRef>
        </p:style>
      </p:sp>
      <p:graphicFrame>
        <p:nvGraphicFramePr>
          <p:cNvPr id="6" name="Diagram 5"/>
          <p:cNvGraphicFramePr/>
          <p:nvPr>
            <p:extLst>
              <p:ext uri="{D42A27DB-BD31-4B8C-83A1-F6EECF244321}">
                <p14:modId xmlns:p14="http://schemas.microsoft.com/office/powerpoint/2010/main" val="1047582877"/>
              </p:ext>
            </p:extLst>
          </p:nvPr>
        </p:nvGraphicFramePr>
        <p:xfrm>
          <a:off x="976745" y="1843037"/>
          <a:ext cx="73152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4104C4B3-1342-4D3D-8426-5A37ABA9DDD3}" type="slidenum">
              <a:rPr lang="en-US" smtClean="0"/>
              <a:pPr/>
              <a:t>15</a:t>
            </a:fld>
            <a:endParaRPr lang="en-US" dirty="0"/>
          </a:p>
        </p:txBody>
      </p:sp>
      <p:sp>
        <p:nvSpPr>
          <p:cNvPr id="9" name="Title 1"/>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Activity: “Exploring CCWIP Data”</a:t>
            </a:r>
            <a:endParaRPr lang="en-US" dirty="0">
              <a:solidFill>
                <a:srgbClr val="BEAA64"/>
              </a:solidFill>
              <a:latin typeface="Times"/>
              <a:cs typeface="Times"/>
            </a:endParaRPr>
          </a:p>
        </p:txBody>
      </p:sp>
    </p:spTree>
    <p:extLst>
      <p:ext uri="{BB962C8B-B14F-4D97-AF65-F5344CB8AC3E}">
        <p14:creationId xmlns:p14="http://schemas.microsoft.com/office/powerpoint/2010/main" val="38308587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133600"/>
            <a:ext cx="7772400" cy="1362075"/>
          </a:xfrm>
        </p:spPr>
        <p:txBody>
          <a:bodyPr/>
          <a:lstStyle/>
          <a:p>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website</a:t>
            </a:r>
            <a:endParaRPr lang="en-US" sz="4400" dirty="0">
              <a:solidFill>
                <a:srgbClr val="BEAA64"/>
              </a:solidFill>
              <a:latin typeface="Times New Roman"/>
              <a:cs typeface="Times New Roman"/>
            </a:endParaRPr>
          </a:p>
        </p:txBody>
      </p:sp>
      <p:sp>
        <p:nvSpPr>
          <p:cNvPr id="6" name="Text Placeholder 5"/>
          <p:cNvSpPr>
            <a:spLocks noGrp="1"/>
          </p:cNvSpPr>
          <p:nvPr>
            <p:ph type="body" idx="1"/>
          </p:nvPr>
        </p:nvSpPr>
        <p:spPr/>
        <p:txBody>
          <a:bodyPr/>
          <a:lstStyle/>
          <a:p>
            <a:r>
              <a:rPr lang="en-US" sz="3200" dirty="0" smtClean="0">
                <a:solidFill>
                  <a:schemeClr val="bg1"/>
                </a:solidFill>
                <a:latin typeface="Times"/>
                <a:cs typeface="Times"/>
              </a:rPr>
              <a:t>http://</a:t>
            </a:r>
            <a:r>
              <a:rPr lang="en-US" sz="3200" dirty="0" err="1" smtClean="0">
                <a:solidFill>
                  <a:schemeClr val="bg1"/>
                </a:solidFill>
                <a:latin typeface="Times"/>
                <a:cs typeface="Times"/>
              </a:rPr>
              <a:t>cssr.berkeley.edu</a:t>
            </a:r>
            <a:r>
              <a:rPr lang="en-US" sz="3200" dirty="0" smtClean="0">
                <a:solidFill>
                  <a:schemeClr val="bg1"/>
                </a:solidFill>
                <a:latin typeface="Times"/>
                <a:cs typeface="Times"/>
              </a:rPr>
              <a:t>/</a:t>
            </a:r>
            <a:r>
              <a:rPr lang="en-US" sz="3200" dirty="0" err="1" smtClean="0">
                <a:solidFill>
                  <a:schemeClr val="bg1"/>
                </a:solidFill>
                <a:latin typeface="Times"/>
                <a:cs typeface="Times"/>
              </a:rPr>
              <a:t>ucb_childwelfare</a:t>
            </a:r>
            <a:r>
              <a:rPr lang="en-US" sz="3200" dirty="0" smtClean="0">
                <a:solidFill>
                  <a:schemeClr val="bg1"/>
                </a:solidFill>
                <a:latin typeface="Times"/>
                <a:cs typeface="Times"/>
              </a:rPr>
              <a:t>/</a:t>
            </a: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16</a:t>
            </a:fld>
            <a:endParaRPr lang="en-US"/>
          </a:p>
        </p:txBody>
      </p:sp>
    </p:spTree>
    <p:extLst>
      <p:ext uri="{BB962C8B-B14F-4D97-AF65-F5344CB8AC3E}">
        <p14:creationId xmlns:p14="http://schemas.microsoft.com/office/powerpoint/2010/main" val="31921407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0" y="1371600"/>
            <a:ext cx="9144000" cy="5486400"/>
          </a:xfrm>
          <a:prstGeom prst="rect">
            <a:avLst/>
          </a:prstGeom>
        </p:spPr>
      </p:pic>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Website</a:t>
            </a:r>
            <a:endParaRPr lang="en-US" dirty="0">
              <a:solidFill>
                <a:srgbClr val="BEAA64"/>
              </a:solidFill>
              <a:latin typeface="Times"/>
              <a:cs typeface="Times"/>
            </a:endParaRPr>
          </a:p>
        </p:txBody>
      </p:sp>
      <p:sp>
        <p:nvSpPr>
          <p:cNvPr id="5" name="Oval 4"/>
          <p:cNvSpPr/>
          <p:nvPr/>
        </p:nvSpPr>
        <p:spPr>
          <a:xfrm>
            <a:off x="76200" y="3505200"/>
            <a:ext cx="2057400" cy="1143000"/>
          </a:xfrm>
          <a:prstGeom prst="ellipse">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9900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BEAA64"/>
                </a:solidFill>
                <a:latin typeface="Times New Roman"/>
                <a:cs typeface="Times New Roman"/>
              </a:rPr>
              <a:t>Report Index</a:t>
            </a:r>
            <a:endParaRPr lang="en-US" dirty="0">
              <a:solidFill>
                <a:srgbClr val="BEAA64"/>
              </a:solidFill>
              <a:latin typeface="Times New Roman"/>
              <a:cs typeface="Times New Roman"/>
            </a:endParaRPr>
          </a:p>
        </p:txBody>
      </p:sp>
      <p:pic>
        <p:nvPicPr>
          <p:cNvPr id="5" name="Content Placeholder 4" descr="Screen Shot 2016-08-04 at 10.57.49 AM.png"/>
          <p:cNvPicPr>
            <a:picLocks noGrp="1" noChangeAspect="1"/>
          </p:cNvPicPr>
          <p:nvPr>
            <p:ph idx="1"/>
          </p:nvPr>
        </p:nvPicPr>
        <p:blipFill>
          <a:blip r:embed="rId2">
            <a:extLst>
              <a:ext uri="{28A0092B-C50C-407E-A947-70E740481C1C}">
                <a14:useLocalDpi xmlns:a14="http://schemas.microsoft.com/office/drawing/2010/main" val="0"/>
              </a:ext>
            </a:extLst>
          </a:blip>
          <a:srcRect t="14815" b="14815"/>
          <a:stretch>
            <a:fillRect/>
          </a:stretch>
        </p:blipFill>
        <p:spPr>
          <a:xfrm>
            <a:off x="152400" y="1348758"/>
            <a:ext cx="8839200" cy="5052042"/>
          </a:xfrm>
        </p:spPr>
      </p:pic>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18</a:t>
            </a:fld>
            <a:endParaRPr lang="en-US"/>
          </a:p>
        </p:txBody>
      </p:sp>
      <p:cxnSp>
        <p:nvCxnSpPr>
          <p:cNvPr id="7" name="Straight Arrow Connector 6"/>
          <p:cNvCxnSpPr/>
          <p:nvPr/>
        </p:nvCxnSpPr>
        <p:spPr>
          <a:xfrm flipH="1">
            <a:off x="4267200" y="4343400"/>
            <a:ext cx="2209800" cy="0"/>
          </a:xfrm>
          <a:prstGeom prst="straightConnector1">
            <a:avLst/>
          </a:prstGeom>
          <a:ln w="5715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237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AA64"/>
                </a:solidFill>
                <a:latin typeface="Times New Roman"/>
                <a:cs typeface="Times New Roman"/>
              </a:rPr>
              <a:t>Computing a Percent</a:t>
            </a:r>
          </a:p>
        </p:txBody>
      </p:sp>
      <p:sp>
        <p:nvSpPr>
          <p:cNvPr id="3" name="Rectangle 3"/>
          <p:cNvSpPr txBox="1">
            <a:spLocks noChangeArrowheads="1"/>
          </p:cNvSpPr>
          <p:nvPr/>
        </p:nvSpPr>
        <p:spPr>
          <a:xfrm>
            <a:off x="228600" y="1752600"/>
            <a:ext cx="8763000" cy="4876800"/>
          </a:xfrm>
          <a:prstGeom prst="rect">
            <a:avLst/>
          </a:prstGeom>
          <a:noFill/>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000" i="1" dirty="0" smtClean="0">
                <a:solidFill>
                  <a:schemeClr val="bg1"/>
                </a:solidFill>
                <a:latin typeface="Times"/>
                <a:cs typeface="Times"/>
              </a:rPr>
              <a:t>PERCENT: A proportion in relation to a whole expressed as a fraction of 100.</a:t>
            </a:r>
          </a:p>
          <a:p>
            <a:pPr marL="0" indent="0">
              <a:buNone/>
            </a:pPr>
            <a:endParaRPr lang="en-US" sz="3000" i="1" dirty="0">
              <a:solidFill>
                <a:schemeClr val="bg1"/>
              </a:solidFill>
              <a:latin typeface="Times"/>
              <a:cs typeface="Times"/>
            </a:endParaRPr>
          </a:p>
          <a:p>
            <a:pPr marL="0" indent="0" algn="ctr">
              <a:buNone/>
            </a:pPr>
            <a:r>
              <a:rPr lang="en-US" sz="3200" dirty="0" smtClean="0">
                <a:solidFill>
                  <a:schemeClr val="bg1"/>
                </a:solidFill>
                <a:latin typeface="Times"/>
                <a:cs typeface="Times"/>
              </a:rPr>
              <a:t>% percent (per 100) =            </a:t>
            </a:r>
            <a:r>
              <a:rPr lang="en-US" sz="3200" dirty="0">
                <a:solidFill>
                  <a:schemeClr val="bg1"/>
                </a:solidFill>
                <a:latin typeface="Times"/>
                <a:cs typeface="Times"/>
              </a:rPr>
              <a:t>x </a:t>
            </a:r>
            <a:r>
              <a:rPr lang="en-US" sz="3200" dirty="0" smtClean="0">
                <a:solidFill>
                  <a:schemeClr val="bg1"/>
                </a:solidFill>
                <a:latin typeface="Times"/>
                <a:cs typeface="Times"/>
              </a:rPr>
              <a:t>100 </a:t>
            </a:r>
            <a:endParaRPr lang="en-US" sz="3200" dirty="0">
              <a:solidFill>
                <a:schemeClr val="bg1"/>
              </a:solidFill>
              <a:latin typeface="Times"/>
              <a:cs typeface="Times"/>
            </a:endParaRPr>
          </a:p>
          <a:p>
            <a:pPr marL="0" indent="0">
              <a:buNone/>
            </a:pPr>
            <a:endParaRPr lang="en-US" sz="3000" i="1" dirty="0" smtClean="0">
              <a:solidFill>
                <a:schemeClr val="bg1"/>
              </a:solidFill>
              <a:latin typeface="Times"/>
              <a:cs typeface="Times"/>
            </a:endParaRPr>
          </a:p>
          <a:p>
            <a:pPr>
              <a:buFontTx/>
              <a:buNone/>
            </a:pPr>
            <a:endParaRPr lang="en-US" sz="3000" i="1" dirty="0" smtClean="0">
              <a:solidFill>
                <a:schemeClr val="bg1"/>
              </a:solidFill>
              <a:latin typeface="Times"/>
              <a:cs typeface="Times"/>
            </a:endParaRPr>
          </a:p>
          <a:p>
            <a:pPr>
              <a:buFontTx/>
              <a:buNone/>
            </a:pPr>
            <a:endParaRPr lang="en-US" sz="3000" dirty="0" smtClean="0">
              <a:solidFill>
                <a:schemeClr val="bg1"/>
              </a:solidFill>
              <a:latin typeface="Times"/>
              <a:cs typeface="Times"/>
            </a:endParaRPr>
          </a:p>
        </p:txBody>
      </p:sp>
      <p:sp>
        <p:nvSpPr>
          <p:cNvPr id="5" name="TextBox 4"/>
          <p:cNvSpPr txBox="1"/>
          <p:nvPr/>
        </p:nvSpPr>
        <p:spPr>
          <a:xfrm>
            <a:off x="5562600" y="3276600"/>
            <a:ext cx="914400" cy="1077218"/>
          </a:xfrm>
          <a:prstGeom prst="rect">
            <a:avLst/>
          </a:prstGeom>
          <a:noFill/>
        </p:spPr>
        <p:txBody>
          <a:bodyPr wrap="square" rtlCol="0">
            <a:spAutoFit/>
          </a:bodyPr>
          <a:lstStyle/>
          <a:p>
            <a:pPr>
              <a:lnSpc>
                <a:spcPct val="50000"/>
              </a:lnSpc>
            </a:pPr>
            <a:r>
              <a:rPr lang="en-US" sz="3200" dirty="0" smtClean="0">
                <a:solidFill>
                  <a:srgbClr val="FFFFFF"/>
                </a:solidFill>
                <a:latin typeface="Times"/>
                <a:cs typeface="Times"/>
              </a:rPr>
              <a:t>part</a:t>
            </a:r>
          </a:p>
          <a:p>
            <a:pPr>
              <a:lnSpc>
                <a:spcPct val="50000"/>
              </a:lnSpc>
            </a:pPr>
            <a:r>
              <a:rPr lang="en-US" sz="3200" dirty="0" smtClean="0">
                <a:solidFill>
                  <a:srgbClr val="FFFFFF"/>
                </a:solidFill>
                <a:latin typeface="Times"/>
                <a:cs typeface="Times"/>
              </a:rPr>
              <a:t>___</a:t>
            </a:r>
          </a:p>
          <a:p>
            <a:r>
              <a:rPr lang="en-US" sz="3200" dirty="0" smtClean="0">
                <a:solidFill>
                  <a:srgbClr val="FFFFFF"/>
                </a:solidFill>
                <a:latin typeface="Times"/>
                <a:cs typeface="Times"/>
              </a:rPr>
              <a:t>total</a:t>
            </a:r>
            <a:endParaRPr lang="en-US" sz="3200" dirty="0">
              <a:solidFill>
                <a:srgbClr val="FFFFFF"/>
              </a:solidFill>
              <a:latin typeface="Times"/>
              <a:cs typeface="Times"/>
            </a:endParaRPr>
          </a:p>
        </p:txBody>
      </p:sp>
    </p:spTree>
    <p:extLst>
      <p:ext uri="{BB962C8B-B14F-4D97-AF65-F5344CB8AC3E}">
        <p14:creationId xmlns:p14="http://schemas.microsoft.com/office/powerpoint/2010/main" val="17456834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28600" y="304800"/>
            <a:ext cx="8686800" cy="1143000"/>
          </a:xfrm>
        </p:spPr>
        <p:txBody>
          <a:bodyPr/>
          <a:lstStyle/>
          <a:p>
            <a:pPr eaLnBrk="1" hangingPunct="1"/>
            <a:r>
              <a:rPr lang="en-US" dirty="0" smtClean="0">
                <a:solidFill>
                  <a:srgbClr val="BEAA64"/>
                </a:solidFill>
                <a:latin typeface="Times New Roman"/>
                <a:cs typeface="Times New Roman"/>
              </a:rPr>
              <a:t>The Current Placement System*</a:t>
            </a:r>
            <a:br>
              <a:rPr lang="en-US" dirty="0" smtClean="0">
                <a:solidFill>
                  <a:srgbClr val="BEAA64"/>
                </a:solidFill>
                <a:latin typeface="Times New Roman"/>
                <a:cs typeface="Times New Roman"/>
              </a:rPr>
            </a:br>
            <a:r>
              <a:rPr lang="en-US" i="1" dirty="0" smtClean="0">
                <a:solidFill>
                  <a:srgbClr val="BEAA64"/>
                </a:solidFill>
                <a:latin typeface="Times New Roman"/>
                <a:cs typeface="Times New Roman"/>
              </a:rPr>
              <a:t>(highly </a:t>
            </a:r>
            <a:r>
              <a:rPr lang="en-US" i="1" dirty="0">
                <a:solidFill>
                  <a:srgbClr val="BEAA64"/>
                </a:solidFill>
                <a:latin typeface="Times New Roman"/>
                <a:cs typeface="Times New Roman"/>
              </a:rPr>
              <a:t>s</a:t>
            </a:r>
            <a:r>
              <a:rPr lang="en-US" i="1" dirty="0" smtClean="0">
                <a:solidFill>
                  <a:srgbClr val="BEAA64"/>
                </a:solidFill>
                <a:latin typeface="Times New Roman"/>
                <a:cs typeface="Times New Roman"/>
              </a:rPr>
              <a:t>implified)</a:t>
            </a:r>
          </a:p>
        </p:txBody>
      </p:sp>
      <p:sp>
        <p:nvSpPr>
          <p:cNvPr id="4105" name="Text Box 18"/>
          <p:cNvSpPr txBox="1">
            <a:spLocks noChangeArrowheads="1"/>
          </p:cNvSpPr>
          <p:nvPr/>
        </p:nvSpPr>
        <p:spPr bwMode="auto">
          <a:xfrm>
            <a:off x="381000" y="6172200"/>
            <a:ext cx="8382000" cy="462307"/>
          </a:xfrm>
          <a:prstGeom prst="rect">
            <a:avLst/>
          </a:prstGeom>
          <a:noFill/>
          <a:ln w="9525">
            <a:noFill/>
            <a:miter lim="800000"/>
            <a:headEnd type="none" w="sm" len="sm"/>
            <a:tailEnd type="none" w="sm" len="sm"/>
          </a:ln>
        </p:spPr>
        <p:txBody>
          <a:bodyPr wrap="square" lIns="92075" tIns="46038" rIns="92075" bIns="46038">
            <a:spAutoFit/>
          </a:bodyPr>
          <a:lstStyle/>
          <a:p>
            <a:r>
              <a:rPr lang="en-US" sz="1200" dirty="0" smtClean="0">
                <a:solidFill>
                  <a:schemeClr val="bg1"/>
                </a:solidFill>
                <a:latin typeface="Times New Roman"/>
                <a:cs typeface="Times New Roman"/>
              </a:rPr>
              <a:t>*</a:t>
            </a:r>
            <a:r>
              <a:rPr lang="en-US" sz="1200" dirty="0">
                <a:solidFill>
                  <a:schemeClr val="bg1"/>
                </a:solidFill>
                <a:latin typeface="Times New Roman"/>
                <a:cs typeface="Times New Roman"/>
              </a:rPr>
              <a:t>A</a:t>
            </a:r>
            <a:r>
              <a:rPr lang="en-US" sz="1200" dirty="0" smtClean="0">
                <a:solidFill>
                  <a:schemeClr val="bg1"/>
                </a:solidFill>
                <a:latin typeface="Times New Roman"/>
                <a:cs typeface="Times New Roman"/>
              </a:rPr>
              <a:t>dapted from Lyle, G. </a:t>
            </a:r>
            <a:r>
              <a:rPr lang="en-US" sz="1200" dirty="0" err="1" smtClean="0">
                <a:solidFill>
                  <a:schemeClr val="bg1"/>
                </a:solidFill>
                <a:latin typeface="Times New Roman"/>
                <a:cs typeface="Times New Roman"/>
              </a:rPr>
              <a:t>L</a:t>
            </a:r>
            <a:r>
              <a:rPr lang="en-US" sz="1200" dirty="0" smtClean="0">
                <a:solidFill>
                  <a:schemeClr val="bg1"/>
                </a:solidFill>
                <a:latin typeface="Times New Roman"/>
                <a:cs typeface="Times New Roman"/>
              </a:rPr>
              <a:t>., &amp; Barker, M.A. (1998).  </a:t>
            </a:r>
            <a:r>
              <a:rPr lang="en-US" sz="1200" i="1" dirty="0" smtClean="0">
                <a:solidFill>
                  <a:schemeClr val="bg1"/>
                </a:solidFill>
                <a:latin typeface="Times New Roman"/>
                <a:cs typeface="Times New Roman"/>
              </a:rPr>
              <a:t>Patterns &amp; Spells:  New Approaches to  Conceptualizing </a:t>
            </a:r>
            <a:r>
              <a:rPr lang="en-US" sz="1200" i="1" dirty="0">
                <a:solidFill>
                  <a:schemeClr val="bg1"/>
                </a:solidFill>
                <a:latin typeface="Times New Roman"/>
                <a:cs typeface="Times New Roman"/>
              </a:rPr>
              <a:t>C</a:t>
            </a:r>
            <a:r>
              <a:rPr lang="en-US" sz="1200" i="1" dirty="0" smtClean="0">
                <a:solidFill>
                  <a:schemeClr val="bg1"/>
                </a:solidFill>
                <a:latin typeface="Times New Roman"/>
                <a:cs typeface="Times New Roman"/>
              </a:rPr>
              <a:t>hildren’s </a:t>
            </a:r>
            <a:r>
              <a:rPr lang="en-US" sz="1200" i="1" dirty="0">
                <a:solidFill>
                  <a:schemeClr val="bg1"/>
                </a:solidFill>
                <a:latin typeface="Times New Roman"/>
                <a:cs typeface="Times New Roman"/>
              </a:rPr>
              <a:t>O</a:t>
            </a:r>
            <a:r>
              <a:rPr lang="en-US" sz="1200" i="1" dirty="0" smtClean="0">
                <a:solidFill>
                  <a:schemeClr val="bg1"/>
                </a:solidFill>
                <a:latin typeface="Times New Roman"/>
                <a:cs typeface="Times New Roman"/>
              </a:rPr>
              <a:t>ut of Home </a:t>
            </a:r>
            <a:r>
              <a:rPr lang="en-US" sz="1200" i="1" dirty="0">
                <a:solidFill>
                  <a:schemeClr val="bg1"/>
                </a:solidFill>
                <a:latin typeface="Times New Roman"/>
                <a:cs typeface="Times New Roman"/>
              </a:rPr>
              <a:t>P</a:t>
            </a:r>
            <a:r>
              <a:rPr lang="en-US" sz="1200" i="1" dirty="0" smtClean="0">
                <a:solidFill>
                  <a:schemeClr val="bg1"/>
                </a:solidFill>
                <a:latin typeface="Times New Roman"/>
                <a:cs typeface="Times New Roman"/>
              </a:rPr>
              <a:t>lacement  </a:t>
            </a:r>
            <a:r>
              <a:rPr lang="en-US" sz="1200" i="1" dirty="0">
                <a:solidFill>
                  <a:schemeClr val="bg1"/>
                </a:solidFill>
                <a:latin typeface="Times New Roman"/>
                <a:cs typeface="Times New Roman"/>
              </a:rPr>
              <a:t>E</a:t>
            </a:r>
            <a:r>
              <a:rPr lang="en-US" sz="1200" i="1" dirty="0" smtClean="0">
                <a:solidFill>
                  <a:schemeClr val="bg1"/>
                </a:solidFill>
                <a:latin typeface="Times New Roman"/>
                <a:cs typeface="Times New Roman"/>
              </a:rPr>
              <a:t>xperiences</a:t>
            </a:r>
            <a:r>
              <a:rPr lang="en-US" sz="1200" dirty="0" smtClean="0">
                <a:solidFill>
                  <a:schemeClr val="bg1"/>
                </a:solidFill>
                <a:latin typeface="Times New Roman"/>
                <a:cs typeface="Times New Roman"/>
              </a:rPr>
              <a:t>.  Chicago, IL: American  Evaluation Association Annual Conference.</a:t>
            </a:r>
            <a:endParaRPr lang="en-US" sz="1200" dirty="0">
              <a:solidFill>
                <a:schemeClr val="bg1"/>
              </a:solidFill>
              <a:latin typeface="Times New Roman"/>
              <a:cs typeface="Times New Roman"/>
            </a:endParaRPr>
          </a:p>
        </p:txBody>
      </p:sp>
      <p:sp>
        <p:nvSpPr>
          <p:cNvPr id="20" name="TextBox 19"/>
          <p:cNvSpPr txBox="1"/>
          <p:nvPr/>
        </p:nvSpPr>
        <p:spPr>
          <a:xfrm>
            <a:off x="457200" y="3200400"/>
            <a:ext cx="1612641" cy="461665"/>
          </a:xfrm>
          <a:prstGeom prst="rect">
            <a:avLst/>
          </a:prstGeom>
          <a:noFill/>
        </p:spPr>
        <p:txBody>
          <a:bodyPr wrap="none" rtlCol="0">
            <a:spAutoFit/>
          </a:bodyPr>
          <a:lstStyle/>
          <a:p>
            <a:r>
              <a:rPr lang="en-US" sz="2400" b="1" dirty="0" smtClean="0">
                <a:solidFill>
                  <a:schemeClr val="bg1"/>
                </a:solidFill>
                <a:latin typeface="Times New Roman"/>
                <a:cs typeface="Times New Roman"/>
              </a:rPr>
              <a:t>CHILD IN</a:t>
            </a:r>
            <a:endParaRPr lang="en-US" sz="2400" b="1" dirty="0">
              <a:solidFill>
                <a:schemeClr val="bg1"/>
              </a:solidFill>
              <a:latin typeface="Times New Roman"/>
              <a:cs typeface="Times New Roman"/>
            </a:endParaRPr>
          </a:p>
        </p:txBody>
      </p:sp>
      <p:sp>
        <p:nvSpPr>
          <p:cNvPr id="23" name="Rectangle 22"/>
          <p:cNvSpPr/>
          <p:nvPr/>
        </p:nvSpPr>
        <p:spPr>
          <a:xfrm>
            <a:off x="3533879" y="2608110"/>
            <a:ext cx="2050492" cy="1794180"/>
          </a:xfrm>
          <a:prstGeom prst="rect">
            <a:avLst/>
          </a:prstGeom>
          <a:ln w="349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a:cs typeface="Times New Roman"/>
            </a:endParaRPr>
          </a:p>
        </p:txBody>
      </p:sp>
      <p:sp>
        <p:nvSpPr>
          <p:cNvPr id="21" name="TextBox 20"/>
          <p:cNvSpPr txBox="1"/>
          <p:nvPr/>
        </p:nvSpPr>
        <p:spPr>
          <a:xfrm>
            <a:off x="3533879" y="3089702"/>
            <a:ext cx="205049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i="1" dirty="0" smtClean="0">
                <a:solidFill>
                  <a:schemeClr val="bg1"/>
                </a:solidFill>
                <a:latin typeface="Times New Roman"/>
                <a:cs typeface="Times New Roman"/>
              </a:rPr>
              <a:t>a bunch of stuff happens</a:t>
            </a:r>
            <a:endParaRPr lang="en-US" sz="2400" b="1" i="1" dirty="0">
              <a:solidFill>
                <a:schemeClr val="bg1"/>
              </a:solidFill>
              <a:latin typeface="Times New Roman"/>
              <a:cs typeface="Times New Roman"/>
            </a:endParaRPr>
          </a:p>
        </p:txBody>
      </p:sp>
      <p:sp>
        <p:nvSpPr>
          <p:cNvPr id="22" name="TextBox 21"/>
          <p:cNvSpPr txBox="1"/>
          <p:nvPr/>
        </p:nvSpPr>
        <p:spPr>
          <a:xfrm>
            <a:off x="7010400" y="3255318"/>
            <a:ext cx="1931989" cy="461665"/>
          </a:xfrm>
          <a:prstGeom prst="rect">
            <a:avLst/>
          </a:prstGeom>
          <a:noFill/>
        </p:spPr>
        <p:txBody>
          <a:bodyPr wrap="none" rtlCol="0">
            <a:spAutoFit/>
          </a:bodyPr>
          <a:lstStyle/>
          <a:p>
            <a:r>
              <a:rPr lang="en-US" sz="2400" b="1" dirty="0" smtClean="0">
                <a:solidFill>
                  <a:srgbClr val="FFFFFF"/>
                </a:solidFill>
                <a:latin typeface="Times New Roman"/>
                <a:cs typeface="Times New Roman"/>
              </a:rPr>
              <a:t>CHILD OUT</a:t>
            </a:r>
            <a:endParaRPr lang="en-US" sz="2400" b="1" dirty="0">
              <a:solidFill>
                <a:srgbClr val="FFFFFF"/>
              </a:solidFill>
              <a:latin typeface="Times New Roman"/>
              <a:cs typeface="Times New Roman"/>
            </a:endParaRPr>
          </a:p>
        </p:txBody>
      </p:sp>
      <p:sp>
        <p:nvSpPr>
          <p:cNvPr id="27" name="Right Arrow 26"/>
          <p:cNvSpPr/>
          <p:nvPr/>
        </p:nvSpPr>
        <p:spPr>
          <a:xfrm>
            <a:off x="2209800" y="3219450"/>
            <a:ext cx="1066800" cy="533400"/>
          </a:xfrm>
          <a:prstGeom prst="rightArrow">
            <a:avLst>
              <a:gd name="adj1" fmla="val 35570"/>
              <a:gd name="adj2" fmla="val 50000"/>
            </a:avLst>
          </a:prstGeom>
          <a:solidFill>
            <a:srgbClr val="BEAA64"/>
          </a:solidFill>
          <a:ln>
            <a:solidFill>
              <a:srgbClr val="BEAA64"/>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imes New Roman"/>
              <a:cs typeface="Times New Roman"/>
            </a:endParaRPr>
          </a:p>
        </p:txBody>
      </p:sp>
      <p:sp>
        <p:nvSpPr>
          <p:cNvPr id="28" name="Right Arrow 27"/>
          <p:cNvSpPr/>
          <p:nvPr/>
        </p:nvSpPr>
        <p:spPr>
          <a:xfrm>
            <a:off x="5791200" y="3219450"/>
            <a:ext cx="1066800" cy="533400"/>
          </a:xfrm>
          <a:prstGeom prst="rightArrow">
            <a:avLst>
              <a:gd name="adj1" fmla="val 35570"/>
              <a:gd name="adj2" fmla="val 50000"/>
            </a:avLst>
          </a:prstGeom>
          <a:solidFill>
            <a:srgbClr val="BEAA64"/>
          </a:solidFill>
          <a:ln>
            <a:solidFill>
              <a:srgbClr val="BEAA64"/>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imes New Roman"/>
              <a:cs typeface="Times New Roman"/>
            </a:endParaRPr>
          </a:p>
        </p:txBody>
      </p:sp>
      <p:sp>
        <p:nvSpPr>
          <p:cNvPr id="10" name="TextBox 9"/>
          <p:cNvSpPr txBox="1"/>
          <p:nvPr/>
        </p:nvSpPr>
        <p:spPr>
          <a:xfrm>
            <a:off x="2882725" y="2146445"/>
            <a:ext cx="33528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i="1" dirty="0">
                <a:solidFill>
                  <a:srgbClr val="FFFFFF"/>
                </a:solidFill>
                <a:latin typeface="Times New Roman"/>
                <a:cs typeface="Times New Roman"/>
              </a:rPr>
              <a:t>t</a:t>
            </a:r>
            <a:r>
              <a:rPr lang="en-US" sz="2000" i="1" dirty="0" smtClean="0">
                <a:solidFill>
                  <a:srgbClr val="FFFFFF"/>
                </a:solidFill>
                <a:latin typeface="Times New Roman"/>
                <a:cs typeface="Times New Roman"/>
              </a:rPr>
              <a:t>he foster care system</a:t>
            </a:r>
            <a:endParaRPr lang="en-US" sz="2000" i="1" dirty="0">
              <a:solidFill>
                <a:srgbClr val="FFFFFF"/>
              </a:solidFill>
              <a:latin typeface="Times New Roman"/>
              <a:cs typeface="Times New Roman"/>
            </a:endParaRPr>
          </a:p>
        </p:txBody>
      </p:sp>
    </p:spTree>
    <p:custDataLst>
      <p:tags r:id="rId1"/>
    </p:custDataLst>
    <p:extLst>
      <p:ext uri="{BB962C8B-B14F-4D97-AF65-F5344CB8AC3E}">
        <p14:creationId xmlns:p14="http://schemas.microsoft.com/office/powerpoint/2010/main" val="3225411168"/>
      </p:ext>
    </p:extLst>
  </p:cSld>
  <p:clrMapOvr>
    <a:masterClrMapping/>
  </p:clrMapOvr>
  <p:transition xmlns:p14="http://schemas.microsoft.com/office/powerpoint/2010/main" advTm="4989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2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1" grpId="0"/>
      <p:bldP spid="22" grpId="0"/>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AA64"/>
                </a:solidFill>
                <a:latin typeface="Times"/>
                <a:cs typeface="Times"/>
              </a:rPr>
              <a:t>Computing a Percent</a:t>
            </a:r>
          </a:p>
        </p:txBody>
      </p:sp>
      <p:sp>
        <p:nvSpPr>
          <p:cNvPr id="3" name="Text Box 23"/>
          <p:cNvSpPr txBox="1">
            <a:spLocks noChangeArrowheads="1"/>
          </p:cNvSpPr>
          <p:nvPr/>
        </p:nvSpPr>
        <p:spPr bwMode="auto">
          <a:xfrm>
            <a:off x="609600" y="1524000"/>
            <a:ext cx="7959164"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chemeClr val="tx1"/>
                </a:solidFill>
                <a:latin typeface="Arial" charset="0"/>
                <a:cs typeface="Arial" charset="0"/>
              </a:defRPr>
            </a:lvl1pPr>
            <a:lvl2pPr marL="742950" indent="-285750" eaLnBrk="0" hangingPunct="0">
              <a:defRPr sz="2200" b="1">
                <a:solidFill>
                  <a:schemeClr val="tx1"/>
                </a:solidFill>
                <a:latin typeface="Arial" charset="0"/>
                <a:cs typeface="Arial" charset="0"/>
              </a:defRPr>
            </a:lvl2pPr>
            <a:lvl3pPr marL="1143000" indent="-228600" eaLnBrk="0" hangingPunct="0">
              <a:defRPr sz="2200" b="1">
                <a:solidFill>
                  <a:schemeClr val="tx1"/>
                </a:solidFill>
                <a:latin typeface="Arial" charset="0"/>
                <a:cs typeface="Arial" charset="0"/>
              </a:defRPr>
            </a:lvl3pPr>
            <a:lvl4pPr marL="1600200" indent="-228600" eaLnBrk="0" hangingPunct="0">
              <a:defRPr sz="2200" b="1">
                <a:solidFill>
                  <a:schemeClr val="tx1"/>
                </a:solidFill>
                <a:latin typeface="Arial" charset="0"/>
                <a:cs typeface="Arial" charset="0"/>
              </a:defRPr>
            </a:lvl4pPr>
            <a:lvl5pPr marL="2057400" indent="-228600" eaLnBrk="0" hangingPunct="0">
              <a:defRPr sz="2200" b="1">
                <a:solidFill>
                  <a:schemeClr val="tx1"/>
                </a:solidFill>
                <a:latin typeface="Arial" charset="0"/>
                <a:cs typeface="Arial" charset="0"/>
              </a:defRPr>
            </a:lvl5pPr>
            <a:lvl6pPr marL="2514600" indent="-228600" algn="ctr" eaLnBrk="0" fontAlgn="base" hangingPunct="0">
              <a:spcBef>
                <a:spcPct val="0"/>
              </a:spcBef>
              <a:spcAft>
                <a:spcPct val="0"/>
              </a:spcAft>
              <a:defRPr sz="2200" b="1">
                <a:solidFill>
                  <a:schemeClr val="tx1"/>
                </a:solidFill>
                <a:latin typeface="Arial" charset="0"/>
                <a:cs typeface="Arial" charset="0"/>
              </a:defRPr>
            </a:lvl6pPr>
            <a:lvl7pPr marL="2971800" indent="-228600" algn="ctr" eaLnBrk="0" fontAlgn="base" hangingPunct="0">
              <a:spcBef>
                <a:spcPct val="0"/>
              </a:spcBef>
              <a:spcAft>
                <a:spcPct val="0"/>
              </a:spcAft>
              <a:defRPr sz="2200" b="1">
                <a:solidFill>
                  <a:schemeClr val="tx1"/>
                </a:solidFill>
                <a:latin typeface="Arial" charset="0"/>
                <a:cs typeface="Arial" charset="0"/>
              </a:defRPr>
            </a:lvl7pPr>
            <a:lvl8pPr marL="3429000" indent="-228600" algn="ctr" eaLnBrk="0" fontAlgn="base" hangingPunct="0">
              <a:spcBef>
                <a:spcPct val="0"/>
              </a:spcBef>
              <a:spcAft>
                <a:spcPct val="0"/>
              </a:spcAft>
              <a:defRPr sz="2200" b="1">
                <a:solidFill>
                  <a:schemeClr val="tx1"/>
                </a:solidFill>
                <a:latin typeface="Arial" charset="0"/>
                <a:cs typeface="Arial" charset="0"/>
              </a:defRPr>
            </a:lvl8pPr>
            <a:lvl9pPr marL="3886200" indent="-228600" algn="ctr" eaLnBrk="0" fontAlgn="base" hangingPunct="0">
              <a:spcBef>
                <a:spcPct val="0"/>
              </a:spcBef>
              <a:spcAft>
                <a:spcPct val="0"/>
              </a:spcAft>
              <a:defRPr sz="2200" b="1">
                <a:solidFill>
                  <a:schemeClr val="tx1"/>
                </a:solidFill>
                <a:latin typeface="Arial" charset="0"/>
                <a:cs typeface="Arial" charset="0"/>
              </a:defRPr>
            </a:lvl9pPr>
          </a:lstStyle>
          <a:p>
            <a:pPr eaLnBrk="1" hangingPunct="1">
              <a:spcBef>
                <a:spcPct val="50000"/>
              </a:spcBef>
            </a:pPr>
            <a:r>
              <a:rPr lang="en-US" sz="2400" dirty="0" smtClean="0">
                <a:solidFill>
                  <a:schemeClr val="bg1"/>
                </a:solidFill>
                <a:latin typeface="Times"/>
                <a:cs typeface="Times"/>
              </a:rPr>
              <a:t>Among children who were the subject of a child maltreatment allegation in 2015, what percentage were substantiated? </a:t>
            </a:r>
            <a:endParaRPr lang="en-US" sz="2400" dirty="0">
              <a:solidFill>
                <a:schemeClr val="bg1"/>
              </a:solidFill>
              <a:latin typeface="Times"/>
              <a:cs typeface="Times"/>
            </a:endParaRPr>
          </a:p>
        </p:txBody>
      </p:sp>
      <p:sp>
        <p:nvSpPr>
          <p:cNvPr id="4" name="Text Box 18"/>
          <p:cNvSpPr txBox="1">
            <a:spLocks noChangeArrowheads="1"/>
          </p:cNvSpPr>
          <p:nvPr/>
        </p:nvSpPr>
        <p:spPr bwMode="auto">
          <a:xfrm>
            <a:off x="381000" y="4120842"/>
            <a:ext cx="411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chemeClr val="tx1"/>
                </a:solidFill>
                <a:latin typeface="Arial" charset="0"/>
                <a:cs typeface="Arial" charset="0"/>
              </a:defRPr>
            </a:lvl1pPr>
            <a:lvl2pPr marL="742950" indent="-285750" eaLnBrk="0" hangingPunct="0">
              <a:defRPr sz="2200" b="1">
                <a:solidFill>
                  <a:schemeClr val="tx1"/>
                </a:solidFill>
                <a:latin typeface="Arial" charset="0"/>
                <a:cs typeface="Arial" charset="0"/>
              </a:defRPr>
            </a:lvl2pPr>
            <a:lvl3pPr marL="1143000" indent="-228600" eaLnBrk="0" hangingPunct="0">
              <a:defRPr sz="2200" b="1">
                <a:solidFill>
                  <a:schemeClr val="tx1"/>
                </a:solidFill>
                <a:latin typeface="Arial" charset="0"/>
                <a:cs typeface="Arial" charset="0"/>
              </a:defRPr>
            </a:lvl3pPr>
            <a:lvl4pPr marL="1600200" indent="-228600" eaLnBrk="0" hangingPunct="0">
              <a:defRPr sz="2200" b="1">
                <a:solidFill>
                  <a:schemeClr val="tx1"/>
                </a:solidFill>
                <a:latin typeface="Arial" charset="0"/>
                <a:cs typeface="Arial" charset="0"/>
              </a:defRPr>
            </a:lvl4pPr>
            <a:lvl5pPr marL="2057400" indent="-228600" eaLnBrk="0" hangingPunct="0">
              <a:defRPr sz="2200" b="1">
                <a:solidFill>
                  <a:schemeClr val="tx1"/>
                </a:solidFill>
                <a:latin typeface="Arial" charset="0"/>
                <a:cs typeface="Arial" charset="0"/>
              </a:defRPr>
            </a:lvl5pPr>
            <a:lvl6pPr marL="2514600" indent="-228600" algn="ctr" eaLnBrk="0" fontAlgn="base" hangingPunct="0">
              <a:spcBef>
                <a:spcPct val="0"/>
              </a:spcBef>
              <a:spcAft>
                <a:spcPct val="0"/>
              </a:spcAft>
              <a:defRPr sz="2200" b="1">
                <a:solidFill>
                  <a:schemeClr val="tx1"/>
                </a:solidFill>
                <a:latin typeface="Arial" charset="0"/>
                <a:cs typeface="Arial" charset="0"/>
              </a:defRPr>
            </a:lvl6pPr>
            <a:lvl7pPr marL="2971800" indent="-228600" algn="ctr" eaLnBrk="0" fontAlgn="base" hangingPunct="0">
              <a:spcBef>
                <a:spcPct val="0"/>
              </a:spcBef>
              <a:spcAft>
                <a:spcPct val="0"/>
              </a:spcAft>
              <a:defRPr sz="2200" b="1">
                <a:solidFill>
                  <a:schemeClr val="tx1"/>
                </a:solidFill>
                <a:latin typeface="Arial" charset="0"/>
                <a:cs typeface="Arial" charset="0"/>
              </a:defRPr>
            </a:lvl7pPr>
            <a:lvl8pPr marL="3429000" indent="-228600" algn="ctr" eaLnBrk="0" fontAlgn="base" hangingPunct="0">
              <a:spcBef>
                <a:spcPct val="0"/>
              </a:spcBef>
              <a:spcAft>
                <a:spcPct val="0"/>
              </a:spcAft>
              <a:defRPr sz="2200" b="1">
                <a:solidFill>
                  <a:schemeClr val="tx1"/>
                </a:solidFill>
                <a:latin typeface="Arial" charset="0"/>
                <a:cs typeface="Arial" charset="0"/>
              </a:defRPr>
            </a:lvl8pPr>
            <a:lvl9pPr marL="3886200" indent="-228600" algn="ctr" eaLnBrk="0" fontAlgn="base" hangingPunct="0">
              <a:spcBef>
                <a:spcPct val="0"/>
              </a:spcBef>
              <a:spcAft>
                <a:spcPct val="0"/>
              </a:spcAft>
              <a:defRPr sz="2200" b="1">
                <a:solidFill>
                  <a:schemeClr val="tx1"/>
                </a:solidFill>
                <a:latin typeface="Arial" charset="0"/>
                <a:cs typeface="Arial" charset="0"/>
              </a:defRPr>
            </a:lvl9pPr>
          </a:lstStyle>
          <a:p>
            <a:pPr eaLnBrk="1" hangingPunct="1">
              <a:spcBef>
                <a:spcPct val="50000"/>
              </a:spcBef>
            </a:pPr>
            <a:r>
              <a:rPr lang="en-US" u="sng" dirty="0">
                <a:solidFill>
                  <a:srgbClr val="FFFFFF"/>
                </a:solidFill>
                <a:latin typeface="Times"/>
                <a:cs typeface="Times"/>
              </a:rPr>
              <a:t>Raw Numbers (counts</a:t>
            </a:r>
            <a:r>
              <a:rPr lang="en-US" u="sng" dirty="0" smtClean="0">
                <a:solidFill>
                  <a:srgbClr val="FFFFFF"/>
                </a:solidFill>
                <a:latin typeface="Times"/>
                <a:cs typeface="Times"/>
              </a:rPr>
              <a:t>)</a:t>
            </a:r>
          </a:p>
          <a:p>
            <a:pPr eaLnBrk="1" hangingPunct="1">
              <a:spcBef>
                <a:spcPct val="50000"/>
              </a:spcBef>
            </a:pPr>
            <a:r>
              <a:rPr lang="en-US" dirty="0" smtClean="0">
                <a:solidFill>
                  <a:srgbClr val="FFFFFF"/>
                </a:solidFill>
                <a:latin typeface="Times"/>
                <a:cs typeface="Times"/>
              </a:rPr>
              <a:t># Substantiated = 76,909</a:t>
            </a:r>
          </a:p>
          <a:p>
            <a:pPr eaLnBrk="1" hangingPunct="1">
              <a:spcBef>
                <a:spcPct val="50000"/>
              </a:spcBef>
            </a:pPr>
            <a:r>
              <a:rPr lang="en-US" dirty="0" smtClean="0">
                <a:solidFill>
                  <a:srgbClr val="FFFFFF"/>
                </a:solidFill>
                <a:latin typeface="Times"/>
                <a:cs typeface="Times"/>
              </a:rPr>
              <a:t># Allegations = 501,411</a:t>
            </a:r>
            <a:endParaRPr lang="en-US" dirty="0">
              <a:solidFill>
                <a:srgbClr val="FFFFFF"/>
              </a:solidFill>
              <a:latin typeface="Times"/>
              <a:cs typeface="Times"/>
            </a:endParaRPr>
          </a:p>
        </p:txBody>
      </p:sp>
      <p:sp>
        <p:nvSpPr>
          <p:cNvPr id="13" name="TextBox 12"/>
          <p:cNvSpPr txBox="1"/>
          <p:nvPr/>
        </p:nvSpPr>
        <p:spPr>
          <a:xfrm>
            <a:off x="1828800" y="2971800"/>
            <a:ext cx="2743200" cy="769441"/>
          </a:xfrm>
          <a:prstGeom prst="rect">
            <a:avLst/>
          </a:prstGeom>
          <a:noFill/>
        </p:spPr>
        <p:txBody>
          <a:bodyPr wrap="square" rtlCol="0">
            <a:spAutoFit/>
          </a:bodyPr>
          <a:lstStyle/>
          <a:p>
            <a:pPr>
              <a:lnSpc>
                <a:spcPct val="50000"/>
              </a:lnSpc>
            </a:pPr>
            <a:r>
              <a:rPr lang="en-US" sz="2200" dirty="0">
                <a:solidFill>
                  <a:srgbClr val="FFFFFF"/>
                </a:solidFill>
                <a:latin typeface="Times New Roman"/>
                <a:cs typeface="Times New Roman"/>
              </a:rPr>
              <a:t> </a:t>
            </a:r>
            <a:r>
              <a:rPr lang="en-US" sz="2200" dirty="0" smtClean="0">
                <a:solidFill>
                  <a:srgbClr val="FFFFFF"/>
                </a:solidFill>
                <a:latin typeface="Times New Roman"/>
                <a:cs typeface="Times New Roman"/>
              </a:rPr>
              <a:t>   # substantiated</a:t>
            </a:r>
          </a:p>
          <a:p>
            <a:pPr>
              <a:lnSpc>
                <a:spcPct val="50000"/>
              </a:lnSpc>
            </a:pPr>
            <a:r>
              <a:rPr lang="en-US" sz="2200" dirty="0" smtClean="0">
                <a:solidFill>
                  <a:srgbClr val="FFFFFF"/>
                </a:solidFill>
                <a:latin typeface="Times New Roman"/>
                <a:cs typeface="Times New Roman"/>
              </a:rPr>
              <a:t>_________________</a:t>
            </a:r>
          </a:p>
          <a:p>
            <a:r>
              <a:rPr lang="en-US" sz="2200" dirty="0" smtClean="0">
                <a:solidFill>
                  <a:srgbClr val="FFFFFF"/>
                </a:solidFill>
                <a:latin typeface="Times New Roman"/>
                <a:cs typeface="Times New Roman"/>
              </a:rPr>
              <a:t>      # allegations</a:t>
            </a:r>
            <a:endParaRPr lang="en-US" sz="2200" dirty="0">
              <a:solidFill>
                <a:srgbClr val="FFFFFF"/>
              </a:solidFill>
              <a:latin typeface="Times New Roman"/>
              <a:cs typeface="Times New Roman"/>
            </a:endParaRPr>
          </a:p>
        </p:txBody>
      </p:sp>
      <p:sp>
        <p:nvSpPr>
          <p:cNvPr id="14" name="TextBox 13"/>
          <p:cNvSpPr txBox="1"/>
          <p:nvPr/>
        </p:nvSpPr>
        <p:spPr>
          <a:xfrm>
            <a:off x="4572000" y="3048000"/>
            <a:ext cx="1066800" cy="430887"/>
          </a:xfrm>
          <a:prstGeom prst="rect">
            <a:avLst/>
          </a:prstGeom>
          <a:noFill/>
        </p:spPr>
        <p:txBody>
          <a:bodyPr wrap="square" rtlCol="0">
            <a:spAutoFit/>
          </a:bodyPr>
          <a:lstStyle/>
          <a:p>
            <a:r>
              <a:rPr lang="en-US" sz="2200" dirty="0" smtClean="0">
                <a:solidFill>
                  <a:srgbClr val="FFFFFF"/>
                </a:solidFill>
                <a:latin typeface="Times"/>
                <a:cs typeface="Times"/>
              </a:rPr>
              <a:t>x 100</a:t>
            </a:r>
            <a:endParaRPr lang="en-US" sz="2200" dirty="0">
              <a:solidFill>
                <a:srgbClr val="FFFFFF"/>
              </a:solidFill>
              <a:latin typeface="Times"/>
              <a:cs typeface="Times"/>
            </a:endParaRPr>
          </a:p>
        </p:txBody>
      </p:sp>
      <p:sp>
        <p:nvSpPr>
          <p:cNvPr id="15" name="TextBox 14"/>
          <p:cNvSpPr txBox="1"/>
          <p:nvPr/>
        </p:nvSpPr>
        <p:spPr>
          <a:xfrm>
            <a:off x="5715000" y="4191000"/>
            <a:ext cx="2895600" cy="769441"/>
          </a:xfrm>
          <a:prstGeom prst="rect">
            <a:avLst/>
          </a:prstGeom>
          <a:noFill/>
        </p:spPr>
        <p:txBody>
          <a:bodyPr wrap="square" rtlCol="0">
            <a:spAutoFit/>
          </a:bodyPr>
          <a:lstStyle/>
          <a:p>
            <a:pPr>
              <a:lnSpc>
                <a:spcPct val="50000"/>
              </a:lnSpc>
            </a:pPr>
            <a:r>
              <a:rPr lang="en-US" sz="2200" dirty="0" smtClean="0">
                <a:solidFill>
                  <a:srgbClr val="FFFFFF"/>
                </a:solidFill>
                <a:latin typeface="Times New Roman"/>
                <a:cs typeface="Times New Roman"/>
              </a:rPr>
              <a:t>      76,909</a:t>
            </a:r>
          </a:p>
          <a:p>
            <a:pPr>
              <a:lnSpc>
                <a:spcPct val="50000"/>
              </a:lnSpc>
            </a:pPr>
            <a:r>
              <a:rPr lang="en-US" sz="2200" dirty="0" smtClean="0">
                <a:solidFill>
                  <a:srgbClr val="FFFFFF"/>
                </a:solidFill>
                <a:latin typeface="Times New Roman"/>
                <a:cs typeface="Times New Roman"/>
              </a:rPr>
              <a:t>=  ________   X 100</a:t>
            </a:r>
          </a:p>
          <a:p>
            <a:r>
              <a:rPr lang="en-US" sz="2200" dirty="0" smtClean="0">
                <a:solidFill>
                  <a:srgbClr val="FFFFFF"/>
                </a:solidFill>
                <a:latin typeface="Times New Roman"/>
                <a:cs typeface="Times New Roman"/>
              </a:rPr>
              <a:t>     501,411</a:t>
            </a:r>
            <a:endParaRPr lang="en-US" sz="2200" dirty="0">
              <a:solidFill>
                <a:srgbClr val="FFFFFF"/>
              </a:solidFill>
              <a:latin typeface="Times New Roman"/>
              <a:cs typeface="Times New Roman"/>
            </a:endParaRPr>
          </a:p>
        </p:txBody>
      </p:sp>
      <p:sp>
        <p:nvSpPr>
          <p:cNvPr id="17" name="TextBox 16"/>
          <p:cNvSpPr txBox="1"/>
          <p:nvPr/>
        </p:nvSpPr>
        <p:spPr>
          <a:xfrm>
            <a:off x="5715000" y="5105400"/>
            <a:ext cx="2819400" cy="430887"/>
          </a:xfrm>
          <a:prstGeom prst="rect">
            <a:avLst/>
          </a:prstGeom>
          <a:noFill/>
        </p:spPr>
        <p:txBody>
          <a:bodyPr wrap="square" rtlCol="0">
            <a:spAutoFit/>
          </a:bodyPr>
          <a:lstStyle/>
          <a:p>
            <a:r>
              <a:rPr lang="en-US" sz="2200" dirty="0" smtClean="0">
                <a:solidFill>
                  <a:srgbClr val="FFFFFF"/>
                </a:solidFill>
                <a:latin typeface="Times New Roman"/>
                <a:cs typeface="Times New Roman"/>
              </a:rPr>
              <a:t>= 0.153 x 100</a:t>
            </a:r>
            <a:endParaRPr lang="en-US" sz="2200" dirty="0">
              <a:solidFill>
                <a:srgbClr val="FFFFFF"/>
              </a:solidFill>
              <a:latin typeface="Times New Roman"/>
              <a:cs typeface="Times New Roman"/>
            </a:endParaRPr>
          </a:p>
        </p:txBody>
      </p:sp>
      <p:sp>
        <p:nvSpPr>
          <p:cNvPr id="18" name="TextBox 17"/>
          <p:cNvSpPr txBox="1"/>
          <p:nvPr/>
        </p:nvSpPr>
        <p:spPr>
          <a:xfrm>
            <a:off x="5715000" y="5715000"/>
            <a:ext cx="1295400" cy="430887"/>
          </a:xfrm>
          <a:prstGeom prst="rect">
            <a:avLst/>
          </a:prstGeom>
          <a:noFill/>
        </p:spPr>
        <p:txBody>
          <a:bodyPr wrap="square" rtlCol="0">
            <a:spAutoFit/>
          </a:bodyPr>
          <a:lstStyle/>
          <a:p>
            <a:r>
              <a:rPr lang="en-US" sz="2200" dirty="0" smtClean="0">
                <a:solidFill>
                  <a:srgbClr val="FFFFFF"/>
                </a:solidFill>
                <a:latin typeface="Times New Roman"/>
                <a:cs typeface="Times New Roman"/>
              </a:rPr>
              <a:t>= 15.3%</a:t>
            </a:r>
            <a:endParaRPr lang="en-US" sz="2200" dirty="0">
              <a:solidFill>
                <a:srgbClr val="FFFFFF"/>
              </a:solidFill>
              <a:latin typeface="Times New Roman"/>
              <a:cs typeface="Times New Roman"/>
            </a:endParaRPr>
          </a:p>
        </p:txBody>
      </p:sp>
    </p:spTree>
    <p:extLst>
      <p:ext uri="{BB962C8B-B14F-4D97-AF65-F5344CB8AC3E}">
        <p14:creationId xmlns:p14="http://schemas.microsoft.com/office/powerpoint/2010/main" val="3200966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EAA64"/>
                </a:solidFill>
                <a:latin typeface="Times"/>
                <a:cs typeface="Times"/>
              </a:rPr>
              <a:t>Computing a Rate per 1,000</a:t>
            </a:r>
          </a:p>
        </p:txBody>
      </p:sp>
      <p:sp>
        <p:nvSpPr>
          <p:cNvPr id="3" name="Rectangle 3"/>
          <p:cNvSpPr txBox="1">
            <a:spLocks noChangeArrowheads="1"/>
          </p:cNvSpPr>
          <p:nvPr/>
        </p:nvSpPr>
        <p:spPr>
          <a:xfrm>
            <a:off x="900113" y="1778000"/>
            <a:ext cx="7345362" cy="45466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i="1" dirty="0" smtClean="0">
                <a:solidFill>
                  <a:schemeClr val="bg1"/>
                </a:solidFill>
                <a:latin typeface="Times"/>
                <a:cs typeface="Times"/>
              </a:rPr>
              <a:t>RATE: A proportion in relation to a whole, can be expressed as a fraction of 100, 1000, 100,000, etc.</a:t>
            </a:r>
          </a:p>
          <a:p>
            <a:pPr>
              <a:buFontTx/>
              <a:buNone/>
            </a:pPr>
            <a:endParaRPr lang="en-US" sz="3200" i="1" dirty="0" smtClean="0">
              <a:solidFill>
                <a:schemeClr val="bg1"/>
              </a:solidFill>
              <a:latin typeface="Times"/>
              <a:cs typeface="Times"/>
            </a:endParaRPr>
          </a:p>
          <a:p>
            <a:pPr algn="ctr">
              <a:buFontTx/>
              <a:buNone/>
            </a:pPr>
            <a:r>
              <a:rPr lang="en-US" dirty="0" smtClean="0">
                <a:solidFill>
                  <a:schemeClr val="bg1"/>
                </a:solidFill>
                <a:latin typeface="Times"/>
                <a:cs typeface="Times"/>
              </a:rPr>
              <a:t>rate per 1000 =            x 1000 </a:t>
            </a:r>
          </a:p>
        </p:txBody>
      </p:sp>
      <p:sp>
        <p:nvSpPr>
          <p:cNvPr id="4" name="TextBox 3"/>
          <p:cNvSpPr txBox="1"/>
          <p:nvPr/>
        </p:nvSpPr>
        <p:spPr>
          <a:xfrm>
            <a:off x="4724400" y="3124200"/>
            <a:ext cx="914400" cy="984885"/>
          </a:xfrm>
          <a:prstGeom prst="rect">
            <a:avLst/>
          </a:prstGeom>
          <a:noFill/>
        </p:spPr>
        <p:txBody>
          <a:bodyPr wrap="square" rtlCol="0">
            <a:spAutoFit/>
          </a:bodyPr>
          <a:lstStyle/>
          <a:p>
            <a:pPr>
              <a:lnSpc>
                <a:spcPct val="50000"/>
              </a:lnSpc>
            </a:pPr>
            <a:r>
              <a:rPr lang="en-US" sz="2900" dirty="0" smtClean="0">
                <a:solidFill>
                  <a:srgbClr val="FFFFFF"/>
                </a:solidFill>
                <a:latin typeface="Times New Roman"/>
                <a:cs typeface="Times New Roman"/>
              </a:rPr>
              <a:t>part</a:t>
            </a:r>
          </a:p>
          <a:p>
            <a:pPr>
              <a:lnSpc>
                <a:spcPct val="50000"/>
              </a:lnSpc>
            </a:pPr>
            <a:r>
              <a:rPr lang="en-US" sz="2900" dirty="0" smtClean="0">
                <a:solidFill>
                  <a:srgbClr val="FFFFFF"/>
                </a:solidFill>
                <a:latin typeface="Times New Roman"/>
                <a:cs typeface="Times New Roman"/>
              </a:rPr>
              <a:t>____</a:t>
            </a:r>
          </a:p>
          <a:p>
            <a:r>
              <a:rPr lang="en-US" sz="2900" dirty="0" smtClean="0">
                <a:solidFill>
                  <a:srgbClr val="FFFFFF"/>
                </a:solidFill>
                <a:latin typeface="Times New Roman"/>
                <a:cs typeface="Times New Roman"/>
              </a:rPr>
              <a:t>total</a:t>
            </a:r>
            <a:endParaRPr lang="en-US" sz="2900" dirty="0">
              <a:solidFill>
                <a:srgbClr val="FFFFFF"/>
              </a:solidFill>
              <a:latin typeface="Times New Roman"/>
              <a:cs typeface="Times New Roman"/>
            </a:endParaRPr>
          </a:p>
        </p:txBody>
      </p:sp>
    </p:spTree>
    <p:extLst>
      <p:ext uri="{BB962C8B-B14F-4D97-AF65-F5344CB8AC3E}">
        <p14:creationId xmlns:p14="http://schemas.microsoft.com/office/powerpoint/2010/main" val="12053247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EAA64"/>
                </a:solidFill>
                <a:latin typeface="Times New Roman"/>
                <a:cs typeface="Times New Roman"/>
              </a:rPr>
              <a:t>Computing a Rate per 1,000</a:t>
            </a:r>
          </a:p>
        </p:txBody>
      </p:sp>
      <p:sp>
        <p:nvSpPr>
          <p:cNvPr id="3" name="Text Box 17"/>
          <p:cNvSpPr txBox="1">
            <a:spLocks noChangeArrowheads="1"/>
          </p:cNvSpPr>
          <p:nvPr/>
        </p:nvSpPr>
        <p:spPr bwMode="auto">
          <a:xfrm>
            <a:off x="381000" y="1524000"/>
            <a:ext cx="830281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chemeClr val="tx1"/>
                </a:solidFill>
                <a:latin typeface="Arial" charset="0"/>
                <a:cs typeface="Arial" charset="0"/>
              </a:defRPr>
            </a:lvl1pPr>
            <a:lvl2pPr marL="742950" indent="-285750" eaLnBrk="0" hangingPunct="0">
              <a:defRPr sz="2200" b="1">
                <a:solidFill>
                  <a:schemeClr val="tx1"/>
                </a:solidFill>
                <a:latin typeface="Arial" charset="0"/>
                <a:cs typeface="Arial" charset="0"/>
              </a:defRPr>
            </a:lvl2pPr>
            <a:lvl3pPr marL="1143000" indent="-228600" eaLnBrk="0" hangingPunct="0">
              <a:defRPr sz="2200" b="1">
                <a:solidFill>
                  <a:schemeClr val="tx1"/>
                </a:solidFill>
                <a:latin typeface="Arial" charset="0"/>
                <a:cs typeface="Arial" charset="0"/>
              </a:defRPr>
            </a:lvl3pPr>
            <a:lvl4pPr marL="1600200" indent="-228600" eaLnBrk="0" hangingPunct="0">
              <a:defRPr sz="2200" b="1">
                <a:solidFill>
                  <a:schemeClr val="tx1"/>
                </a:solidFill>
                <a:latin typeface="Arial" charset="0"/>
                <a:cs typeface="Arial" charset="0"/>
              </a:defRPr>
            </a:lvl4pPr>
            <a:lvl5pPr marL="2057400" indent="-228600" eaLnBrk="0" hangingPunct="0">
              <a:defRPr sz="2200" b="1">
                <a:solidFill>
                  <a:schemeClr val="tx1"/>
                </a:solidFill>
                <a:latin typeface="Arial" charset="0"/>
                <a:cs typeface="Arial" charset="0"/>
              </a:defRPr>
            </a:lvl5pPr>
            <a:lvl6pPr marL="2514600" indent="-228600" algn="ctr" eaLnBrk="0" fontAlgn="base" hangingPunct="0">
              <a:spcBef>
                <a:spcPct val="0"/>
              </a:spcBef>
              <a:spcAft>
                <a:spcPct val="0"/>
              </a:spcAft>
              <a:defRPr sz="2200" b="1">
                <a:solidFill>
                  <a:schemeClr val="tx1"/>
                </a:solidFill>
                <a:latin typeface="Arial" charset="0"/>
                <a:cs typeface="Arial" charset="0"/>
              </a:defRPr>
            </a:lvl6pPr>
            <a:lvl7pPr marL="2971800" indent="-228600" algn="ctr" eaLnBrk="0" fontAlgn="base" hangingPunct="0">
              <a:spcBef>
                <a:spcPct val="0"/>
              </a:spcBef>
              <a:spcAft>
                <a:spcPct val="0"/>
              </a:spcAft>
              <a:defRPr sz="2200" b="1">
                <a:solidFill>
                  <a:schemeClr val="tx1"/>
                </a:solidFill>
                <a:latin typeface="Arial" charset="0"/>
                <a:cs typeface="Arial" charset="0"/>
              </a:defRPr>
            </a:lvl7pPr>
            <a:lvl8pPr marL="3429000" indent="-228600" algn="ctr" eaLnBrk="0" fontAlgn="base" hangingPunct="0">
              <a:spcBef>
                <a:spcPct val="0"/>
              </a:spcBef>
              <a:spcAft>
                <a:spcPct val="0"/>
              </a:spcAft>
              <a:defRPr sz="2200" b="1">
                <a:solidFill>
                  <a:schemeClr val="tx1"/>
                </a:solidFill>
                <a:latin typeface="Arial" charset="0"/>
                <a:cs typeface="Arial" charset="0"/>
              </a:defRPr>
            </a:lvl8pPr>
            <a:lvl9pPr marL="3886200" indent="-228600" algn="ctr" eaLnBrk="0" fontAlgn="base" hangingPunct="0">
              <a:spcBef>
                <a:spcPct val="0"/>
              </a:spcBef>
              <a:spcAft>
                <a:spcPct val="0"/>
              </a:spcAft>
              <a:defRPr sz="2200" b="1">
                <a:solidFill>
                  <a:schemeClr val="tx1"/>
                </a:solidFill>
                <a:latin typeface="Arial" charset="0"/>
                <a:cs typeface="Arial" charset="0"/>
              </a:defRPr>
            </a:lvl9pPr>
          </a:lstStyle>
          <a:p>
            <a:pPr eaLnBrk="1" hangingPunct="1">
              <a:spcBef>
                <a:spcPct val="50000"/>
              </a:spcBef>
            </a:pPr>
            <a:r>
              <a:rPr lang="en-US" sz="2400" dirty="0">
                <a:solidFill>
                  <a:schemeClr val="bg1"/>
                </a:solidFill>
                <a:latin typeface="Times New Roman"/>
                <a:cs typeface="Times New Roman"/>
              </a:rPr>
              <a:t>What was the </a:t>
            </a:r>
            <a:r>
              <a:rPr lang="en-US" sz="2400" dirty="0" smtClean="0">
                <a:solidFill>
                  <a:schemeClr val="bg1"/>
                </a:solidFill>
                <a:latin typeface="Times New Roman"/>
                <a:cs typeface="Times New Roman"/>
              </a:rPr>
              <a:t>child maltreatment allegation rate for children in California in 2015? </a:t>
            </a:r>
            <a:r>
              <a:rPr lang="en-US" sz="2400" dirty="0">
                <a:solidFill>
                  <a:schemeClr val="bg1"/>
                </a:solidFill>
                <a:latin typeface="Times New Roman"/>
                <a:cs typeface="Times New Roman"/>
              </a:rPr>
              <a:t>(i.e., how many </a:t>
            </a:r>
            <a:r>
              <a:rPr lang="en-US" sz="2400" dirty="0" smtClean="0">
                <a:solidFill>
                  <a:schemeClr val="bg1"/>
                </a:solidFill>
                <a:latin typeface="Times New Roman"/>
                <a:cs typeface="Times New Roman"/>
              </a:rPr>
              <a:t>children were the subject of a child maltreatment allegation out </a:t>
            </a:r>
            <a:r>
              <a:rPr lang="en-US" sz="2400" dirty="0">
                <a:solidFill>
                  <a:schemeClr val="bg1"/>
                </a:solidFill>
                <a:latin typeface="Times New Roman"/>
                <a:cs typeface="Times New Roman"/>
              </a:rPr>
              <a:t>of all possible </a:t>
            </a:r>
            <a:r>
              <a:rPr lang="en-US" sz="2400" dirty="0" smtClean="0">
                <a:solidFill>
                  <a:schemeClr val="bg1"/>
                </a:solidFill>
                <a:latin typeface="Times New Roman"/>
                <a:cs typeface="Times New Roman"/>
              </a:rPr>
              <a:t>children in the population?</a:t>
            </a:r>
            <a:r>
              <a:rPr lang="en-US" sz="2400" dirty="0">
                <a:solidFill>
                  <a:schemeClr val="bg1"/>
                </a:solidFill>
                <a:latin typeface="Times New Roman"/>
                <a:cs typeface="Times New Roman"/>
              </a:rPr>
              <a:t>)</a:t>
            </a:r>
          </a:p>
        </p:txBody>
      </p:sp>
      <p:sp>
        <p:nvSpPr>
          <p:cNvPr id="5" name="Text Box 12"/>
          <p:cNvSpPr txBox="1">
            <a:spLocks noChangeArrowheads="1"/>
          </p:cNvSpPr>
          <p:nvPr/>
        </p:nvSpPr>
        <p:spPr bwMode="auto">
          <a:xfrm>
            <a:off x="381000" y="4202392"/>
            <a:ext cx="3733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chemeClr val="tx1"/>
                </a:solidFill>
                <a:latin typeface="Arial" charset="0"/>
                <a:cs typeface="Arial" charset="0"/>
              </a:defRPr>
            </a:lvl1pPr>
            <a:lvl2pPr marL="742950" indent="-285750" eaLnBrk="0" hangingPunct="0">
              <a:defRPr sz="2200" b="1">
                <a:solidFill>
                  <a:schemeClr val="tx1"/>
                </a:solidFill>
                <a:latin typeface="Arial" charset="0"/>
                <a:cs typeface="Arial" charset="0"/>
              </a:defRPr>
            </a:lvl2pPr>
            <a:lvl3pPr marL="1143000" indent="-228600" eaLnBrk="0" hangingPunct="0">
              <a:defRPr sz="2200" b="1">
                <a:solidFill>
                  <a:schemeClr val="tx1"/>
                </a:solidFill>
                <a:latin typeface="Arial" charset="0"/>
                <a:cs typeface="Arial" charset="0"/>
              </a:defRPr>
            </a:lvl3pPr>
            <a:lvl4pPr marL="1600200" indent="-228600" eaLnBrk="0" hangingPunct="0">
              <a:defRPr sz="2200" b="1">
                <a:solidFill>
                  <a:schemeClr val="tx1"/>
                </a:solidFill>
                <a:latin typeface="Arial" charset="0"/>
                <a:cs typeface="Arial" charset="0"/>
              </a:defRPr>
            </a:lvl4pPr>
            <a:lvl5pPr marL="2057400" indent="-228600" eaLnBrk="0" hangingPunct="0">
              <a:defRPr sz="2200" b="1">
                <a:solidFill>
                  <a:schemeClr val="tx1"/>
                </a:solidFill>
                <a:latin typeface="Arial" charset="0"/>
                <a:cs typeface="Arial" charset="0"/>
              </a:defRPr>
            </a:lvl5pPr>
            <a:lvl6pPr marL="2514600" indent="-228600" algn="ctr" eaLnBrk="0" fontAlgn="base" hangingPunct="0">
              <a:spcBef>
                <a:spcPct val="0"/>
              </a:spcBef>
              <a:spcAft>
                <a:spcPct val="0"/>
              </a:spcAft>
              <a:defRPr sz="2200" b="1">
                <a:solidFill>
                  <a:schemeClr val="tx1"/>
                </a:solidFill>
                <a:latin typeface="Arial" charset="0"/>
                <a:cs typeface="Arial" charset="0"/>
              </a:defRPr>
            </a:lvl6pPr>
            <a:lvl7pPr marL="2971800" indent="-228600" algn="ctr" eaLnBrk="0" fontAlgn="base" hangingPunct="0">
              <a:spcBef>
                <a:spcPct val="0"/>
              </a:spcBef>
              <a:spcAft>
                <a:spcPct val="0"/>
              </a:spcAft>
              <a:defRPr sz="2200" b="1">
                <a:solidFill>
                  <a:schemeClr val="tx1"/>
                </a:solidFill>
                <a:latin typeface="Arial" charset="0"/>
                <a:cs typeface="Arial" charset="0"/>
              </a:defRPr>
            </a:lvl7pPr>
            <a:lvl8pPr marL="3429000" indent="-228600" algn="ctr" eaLnBrk="0" fontAlgn="base" hangingPunct="0">
              <a:spcBef>
                <a:spcPct val="0"/>
              </a:spcBef>
              <a:spcAft>
                <a:spcPct val="0"/>
              </a:spcAft>
              <a:defRPr sz="2200" b="1">
                <a:solidFill>
                  <a:schemeClr val="tx1"/>
                </a:solidFill>
                <a:latin typeface="Arial" charset="0"/>
                <a:cs typeface="Arial" charset="0"/>
              </a:defRPr>
            </a:lvl8pPr>
            <a:lvl9pPr marL="3886200" indent="-228600" algn="ctr" eaLnBrk="0" fontAlgn="base" hangingPunct="0">
              <a:spcBef>
                <a:spcPct val="0"/>
              </a:spcBef>
              <a:spcAft>
                <a:spcPct val="0"/>
              </a:spcAft>
              <a:defRPr sz="2200" b="1">
                <a:solidFill>
                  <a:schemeClr val="tx1"/>
                </a:solidFill>
                <a:latin typeface="Arial" charset="0"/>
                <a:cs typeface="Arial" charset="0"/>
              </a:defRPr>
            </a:lvl9pPr>
          </a:lstStyle>
          <a:p>
            <a:pPr eaLnBrk="1" hangingPunct="1">
              <a:spcBef>
                <a:spcPct val="50000"/>
              </a:spcBef>
            </a:pPr>
            <a:r>
              <a:rPr lang="en-US" b="0" u="sng" dirty="0">
                <a:solidFill>
                  <a:srgbClr val="FFFFFF"/>
                </a:solidFill>
                <a:latin typeface="Times New Roman"/>
                <a:cs typeface="Times New Roman"/>
              </a:rPr>
              <a:t>Raw Numbers (counts</a:t>
            </a:r>
            <a:r>
              <a:rPr lang="en-US" b="0" u="sng" dirty="0" smtClean="0">
                <a:solidFill>
                  <a:srgbClr val="FFFFFF"/>
                </a:solidFill>
                <a:latin typeface="Times New Roman"/>
                <a:cs typeface="Times New Roman"/>
              </a:rPr>
              <a:t>)</a:t>
            </a:r>
          </a:p>
          <a:p>
            <a:pPr eaLnBrk="1" hangingPunct="1">
              <a:spcBef>
                <a:spcPct val="50000"/>
              </a:spcBef>
            </a:pPr>
            <a:r>
              <a:rPr lang="en-US" b="0" dirty="0" smtClean="0">
                <a:solidFill>
                  <a:srgbClr val="FFFFFF"/>
                </a:solidFill>
                <a:latin typeface="Times New Roman"/>
                <a:cs typeface="Times New Roman"/>
              </a:rPr>
              <a:t># Allegations = 501,411</a:t>
            </a:r>
          </a:p>
          <a:p>
            <a:pPr eaLnBrk="1" hangingPunct="1">
              <a:spcBef>
                <a:spcPct val="50000"/>
              </a:spcBef>
            </a:pPr>
            <a:r>
              <a:rPr lang="en-US" b="0" dirty="0" smtClean="0">
                <a:solidFill>
                  <a:srgbClr val="FFFFFF"/>
                </a:solidFill>
                <a:latin typeface="Times New Roman"/>
                <a:cs typeface="Times New Roman"/>
              </a:rPr>
              <a:t># Child population = 9,102,486</a:t>
            </a:r>
            <a:endParaRPr lang="en-US" b="0" dirty="0">
              <a:solidFill>
                <a:srgbClr val="FFFFFF"/>
              </a:solidFill>
              <a:latin typeface="Times New Roman"/>
              <a:cs typeface="Times New Roman"/>
            </a:endParaRPr>
          </a:p>
        </p:txBody>
      </p:sp>
      <p:sp>
        <p:nvSpPr>
          <p:cNvPr id="14" name="Text Box 20"/>
          <p:cNvSpPr txBox="1">
            <a:spLocks noChangeArrowheads="1"/>
          </p:cNvSpPr>
          <p:nvPr/>
        </p:nvSpPr>
        <p:spPr bwMode="auto">
          <a:xfrm>
            <a:off x="7550150" y="5562600"/>
            <a:ext cx="1600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chemeClr val="tx1"/>
                </a:solidFill>
                <a:latin typeface="Arial" charset="0"/>
                <a:cs typeface="Arial" charset="0"/>
              </a:defRPr>
            </a:lvl1pPr>
            <a:lvl2pPr marL="742950" indent="-285750" eaLnBrk="0" hangingPunct="0">
              <a:defRPr sz="2200" b="1">
                <a:solidFill>
                  <a:schemeClr val="tx1"/>
                </a:solidFill>
                <a:latin typeface="Arial" charset="0"/>
                <a:cs typeface="Arial" charset="0"/>
              </a:defRPr>
            </a:lvl2pPr>
            <a:lvl3pPr marL="1143000" indent="-228600" eaLnBrk="0" hangingPunct="0">
              <a:defRPr sz="2200" b="1">
                <a:solidFill>
                  <a:schemeClr val="tx1"/>
                </a:solidFill>
                <a:latin typeface="Arial" charset="0"/>
                <a:cs typeface="Arial" charset="0"/>
              </a:defRPr>
            </a:lvl3pPr>
            <a:lvl4pPr marL="1600200" indent="-228600" eaLnBrk="0" hangingPunct="0">
              <a:defRPr sz="2200" b="1">
                <a:solidFill>
                  <a:schemeClr val="tx1"/>
                </a:solidFill>
                <a:latin typeface="Arial" charset="0"/>
                <a:cs typeface="Arial" charset="0"/>
              </a:defRPr>
            </a:lvl4pPr>
            <a:lvl5pPr marL="2057400" indent="-228600" eaLnBrk="0" hangingPunct="0">
              <a:defRPr sz="2200" b="1">
                <a:solidFill>
                  <a:schemeClr val="tx1"/>
                </a:solidFill>
                <a:latin typeface="Arial" charset="0"/>
                <a:cs typeface="Arial" charset="0"/>
              </a:defRPr>
            </a:lvl5pPr>
            <a:lvl6pPr marL="2514600" indent="-228600" algn="ctr" eaLnBrk="0" fontAlgn="base" hangingPunct="0">
              <a:spcBef>
                <a:spcPct val="0"/>
              </a:spcBef>
              <a:spcAft>
                <a:spcPct val="0"/>
              </a:spcAft>
              <a:defRPr sz="2200" b="1">
                <a:solidFill>
                  <a:schemeClr val="tx1"/>
                </a:solidFill>
                <a:latin typeface="Arial" charset="0"/>
                <a:cs typeface="Arial" charset="0"/>
              </a:defRPr>
            </a:lvl6pPr>
            <a:lvl7pPr marL="2971800" indent="-228600" algn="ctr" eaLnBrk="0" fontAlgn="base" hangingPunct="0">
              <a:spcBef>
                <a:spcPct val="0"/>
              </a:spcBef>
              <a:spcAft>
                <a:spcPct val="0"/>
              </a:spcAft>
              <a:defRPr sz="2200" b="1">
                <a:solidFill>
                  <a:schemeClr val="tx1"/>
                </a:solidFill>
                <a:latin typeface="Arial" charset="0"/>
                <a:cs typeface="Arial" charset="0"/>
              </a:defRPr>
            </a:lvl7pPr>
            <a:lvl8pPr marL="3429000" indent="-228600" algn="ctr" eaLnBrk="0" fontAlgn="base" hangingPunct="0">
              <a:spcBef>
                <a:spcPct val="0"/>
              </a:spcBef>
              <a:spcAft>
                <a:spcPct val="0"/>
              </a:spcAft>
              <a:defRPr sz="2200" b="1">
                <a:solidFill>
                  <a:schemeClr val="tx1"/>
                </a:solidFill>
                <a:latin typeface="Arial" charset="0"/>
                <a:cs typeface="Arial" charset="0"/>
              </a:defRPr>
            </a:lvl8pPr>
            <a:lvl9pPr marL="3886200" indent="-228600" algn="ctr" eaLnBrk="0" fontAlgn="base" hangingPunct="0">
              <a:spcBef>
                <a:spcPct val="0"/>
              </a:spcBef>
              <a:spcAft>
                <a:spcPct val="0"/>
              </a:spcAft>
              <a:defRPr sz="2200" b="1">
                <a:solidFill>
                  <a:schemeClr val="tx1"/>
                </a:solidFill>
                <a:latin typeface="Arial" charset="0"/>
                <a:cs typeface="Arial" charset="0"/>
              </a:defRPr>
            </a:lvl9pPr>
          </a:lstStyle>
          <a:p>
            <a:pPr algn="l" eaLnBrk="1" hangingPunct="1">
              <a:spcBef>
                <a:spcPct val="50000"/>
              </a:spcBef>
            </a:pPr>
            <a:r>
              <a:rPr lang="en-US" sz="1400" dirty="0">
                <a:solidFill>
                  <a:srgbClr val="BEAA64"/>
                </a:solidFill>
                <a:latin typeface="Times New Roman"/>
                <a:cs typeface="Times New Roman"/>
              </a:rPr>
              <a:t>Scales for a meaningful </a:t>
            </a:r>
            <a:r>
              <a:rPr lang="en-US" sz="1400" dirty="0" smtClean="0">
                <a:solidFill>
                  <a:srgbClr val="BEAA64"/>
                </a:solidFill>
                <a:latin typeface="Times New Roman"/>
                <a:cs typeface="Times New Roman"/>
              </a:rPr>
              <a:t>interpretation and comparison.</a:t>
            </a:r>
            <a:endParaRPr lang="en-US" sz="1400" dirty="0">
              <a:solidFill>
                <a:srgbClr val="BEAA64"/>
              </a:solidFill>
              <a:latin typeface="Times New Roman"/>
              <a:cs typeface="Times New Roman"/>
            </a:endParaRPr>
          </a:p>
        </p:txBody>
      </p:sp>
      <p:sp>
        <p:nvSpPr>
          <p:cNvPr id="6" name="TextBox 5"/>
          <p:cNvSpPr txBox="1"/>
          <p:nvPr/>
        </p:nvSpPr>
        <p:spPr>
          <a:xfrm>
            <a:off x="2286000" y="3200400"/>
            <a:ext cx="2286000" cy="769441"/>
          </a:xfrm>
          <a:prstGeom prst="rect">
            <a:avLst/>
          </a:prstGeom>
          <a:noFill/>
        </p:spPr>
        <p:txBody>
          <a:bodyPr wrap="square" rtlCol="0">
            <a:spAutoFit/>
          </a:bodyPr>
          <a:lstStyle/>
          <a:p>
            <a:pPr>
              <a:lnSpc>
                <a:spcPct val="50000"/>
              </a:lnSpc>
            </a:pPr>
            <a:r>
              <a:rPr lang="en-US" sz="2200" dirty="0" smtClean="0">
                <a:solidFill>
                  <a:srgbClr val="FFFFFF"/>
                </a:solidFill>
                <a:latin typeface="Times New Roman"/>
                <a:cs typeface="Times New Roman"/>
              </a:rPr>
              <a:t>    # allegations</a:t>
            </a:r>
          </a:p>
          <a:p>
            <a:pPr>
              <a:lnSpc>
                <a:spcPct val="50000"/>
              </a:lnSpc>
            </a:pPr>
            <a:r>
              <a:rPr lang="en-US" sz="2200" dirty="0" smtClean="0">
                <a:solidFill>
                  <a:srgbClr val="FFFFFF"/>
                </a:solidFill>
                <a:latin typeface="Times New Roman"/>
                <a:cs typeface="Times New Roman"/>
              </a:rPr>
              <a:t>______________</a:t>
            </a:r>
          </a:p>
          <a:p>
            <a:r>
              <a:rPr lang="en-US" sz="2200" dirty="0" smtClean="0">
                <a:solidFill>
                  <a:srgbClr val="FFFFFF"/>
                </a:solidFill>
                <a:latin typeface="Times New Roman"/>
                <a:cs typeface="Times New Roman"/>
              </a:rPr>
              <a:t># child population</a:t>
            </a:r>
            <a:endParaRPr lang="en-US" sz="2200" dirty="0">
              <a:solidFill>
                <a:srgbClr val="FFFFFF"/>
              </a:solidFill>
              <a:latin typeface="Times New Roman"/>
              <a:cs typeface="Times New Roman"/>
            </a:endParaRPr>
          </a:p>
        </p:txBody>
      </p:sp>
      <p:sp>
        <p:nvSpPr>
          <p:cNvPr id="7" name="TextBox 6"/>
          <p:cNvSpPr txBox="1"/>
          <p:nvPr/>
        </p:nvSpPr>
        <p:spPr>
          <a:xfrm>
            <a:off x="4572000" y="3276600"/>
            <a:ext cx="1066800" cy="430887"/>
          </a:xfrm>
          <a:prstGeom prst="rect">
            <a:avLst/>
          </a:prstGeom>
          <a:noFill/>
        </p:spPr>
        <p:txBody>
          <a:bodyPr wrap="square" rtlCol="0">
            <a:spAutoFit/>
          </a:bodyPr>
          <a:lstStyle/>
          <a:p>
            <a:r>
              <a:rPr lang="en-US" sz="2200" dirty="0" smtClean="0">
                <a:solidFill>
                  <a:srgbClr val="FFFFFF"/>
                </a:solidFill>
                <a:latin typeface="Times"/>
                <a:cs typeface="Times"/>
              </a:rPr>
              <a:t>x 1000</a:t>
            </a:r>
            <a:endParaRPr lang="en-US" sz="2200" dirty="0">
              <a:solidFill>
                <a:srgbClr val="FFFFFF"/>
              </a:solidFill>
              <a:latin typeface="Times"/>
              <a:cs typeface="Times"/>
            </a:endParaRPr>
          </a:p>
        </p:txBody>
      </p:sp>
      <p:sp>
        <p:nvSpPr>
          <p:cNvPr id="8" name="TextBox 7"/>
          <p:cNvSpPr txBox="1"/>
          <p:nvPr/>
        </p:nvSpPr>
        <p:spPr>
          <a:xfrm>
            <a:off x="5638800" y="4343400"/>
            <a:ext cx="2895600" cy="769441"/>
          </a:xfrm>
          <a:prstGeom prst="rect">
            <a:avLst/>
          </a:prstGeom>
          <a:noFill/>
        </p:spPr>
        <p:txBody>
          <a:bodyPr wrap="square" rtlCol="0">
            <a:spAutoFit/>
          </a:bodyPr>
          <a:lstStyle/>
          <a:p>
            <a:pPr>
              <a:lnSpc>
                <a:spcPct val="50000"/>
              </a:lnSpc>
            </a:pPr>
            <a:r>
              <a:rPr lang="en-US" sz="2200" dirty="0" smtClean="0">
                <a:solidFill>
                  <a:srgbClr val="FFFFFF"/>
                </a:solidFill>
                <a:latin typeface="Times New Roman"/>
                <a:cs typeface="Times New Roman"/>
              </a:rPr>
              <a:t>      501,411</a:t>
            </a:r>
          </a:p>
          <a:p>
            <a:pPr>
              <a:lnSpc>
                <a:spcPct val="50000"/>
              </a:lnSpc>
            </a:pPr>
            <a:r>
              <a:rPr lang="en-US" sz="2200" dirty="0" smtClean="0">
                <a:solidFill>
                  <a:srgbClr val="FFFFFF"/>
                </a:solidFill>
                <a:latin typeface="Times New Roman"/>
                <a:cs typeface="Times New Roman"/>
              </a:rPr>
              <a:t>=  _________   X 1000</a:t>
            </a:r>
          </a:p>
          <a:p>
            <a:r>
              <a:rPr lang="en-US" sz="2200" dirty="0" smtClean="0">
                <a:solidFill>
                  <a:srgbClr val="FFFFFF"/>
                </a:solidFill>
                <a:latin typeface="Times New Roman"/>
                <a:cs typeface="Times New Roman"/>
              </a:rPr>
              <a:t>     9,102,486</a:t>
            </a:r>
            <a:endParaRPr lang="en-US" sz="2200" dirty="0">
              <a:solidFill>
                <a:srgbClr val="FFFFFF"/>
              </a:solidFill>
              <a:latin typeface="Times New Roman"/>
              <a:cs typeface="Times New Roman"/>
            </a:endParaRPr>
          </a:p>
        </p:txBody>
      </p:sp>
      <p:sp>
        <p:nvSpPr>
          <p:cNvPr id="9" name="TextBox 8"/>
          <p:cNvSpPr txBox="1"/>
          <p:nvPr/>
        </p:nvSpPr>
        <p:spPr>
          <a:xfrm>
            <a:off x="5638800" y="5181600"/>
            <a:ext cx="2819400" cy="430887"/>
          </a:xfrm>
          <a:prstGeom prst="rect">
            <a:avLst/>
          </a:prstGeom>
          <a:noFill/>
        </p:spPr>
        <p:txBody>
          <a:bodyPr wrap="square" rtlCol="0">
            <a:spAutoFit/>
          </a:bodyPr>
          <a:lstStyle/>
          <a:p>
            <a:r>
              <a:rPr lang="en-US" sz="2200" dirty="0" smtClean="0">
                <a:solidFill>
                  <a:srgbClr val="FFFFFF"/>
                </a:solidFill>
                <a:latin typeface="Times New Roman"/>
                <a:cs typeface="Times New Roman"/>
              </a:rPr>
              <a:t>= 0.055 x 1000</a:t>
            </a:r>
            <a:endParaRPr lang="en-US" sz="2200" dirty="0">
              <a:solidFill>
                <a:srgbClr val="FFFFFF"/>
              </a:solidFill>
              <a:latin typeface="Times New Roman"/>
              <a:cs typeface="Times New Roman"/>
            </a:endParaRPr>
          </a:p>
        </p:txBody>
      </p:sp>
      <p:sp>
        <p:nvSpPr>
          <p:cNvPr id="17" name="TextBox 16"/>
          <p:cNvSpPr txBox="1"/>
          <p:nvPr/>
        </p:nvSpPr>
        <p:spPr>
          <a:xfrm>
            <a:off x="5638800" y="5715000"/>
            <a:ext cx="990600" cy="430887"/>
          </a:xfrm>
          <a:prstGeom prst="rect">
            <a:avLst/>
          </a:prstGeom>
          <a:noFill/>
        </p:spPr>
        <p:txBody>
          <a:bodyPr wrap="square" rtlCol="0">
            <a:spAutoFit/>
          </a:bodyPr>
          <a:lstStyle/>
          <a:p>
            <a:r>
              <a:rPr lang="en-US" sz="2200" dirty="0" smtClean="0">
                <a:solidFill>
                  <a:srgbClr val="FFFFFF"/>
                </a:solidFill>
                <a:latin typeface="Times New Roman"/>
                <a:cs typeface="Times New Roman"/>
              </a:rPr>
              <a:t>= 55.1</a:t>
            </a:r>
            <a:endParaRPr lang="en-US" sz="2200" dirty="0">
              <a:solidFill>
                <a:srgbClr val="FFFFFF"/>
              </a:solidFill>
              <a:latin typeface="Times New Roman"/>
              <a:cs typeface="Times New Roman"/>
            </a:endParaRPr>
          </a:p>
        </p:txBody>
      </p:sp>
      <p:sp>
        <p:nvSpPr>
          <p:cNvPr id="18" name="Oval 17"/>
          <p:cNvSpPr/>
          <p:nvPr/>
        </p:nvSpPr>
        <p:spPr>
          <a:xfrm>
            <a:off x="6781800" y="5105400"/>
            <a:ext cx="762000" cy="457200"/>
          </a:xfrm>
          <a:prstGeom prst="ellipse">
            <a:avLst/>
          </a:prstGeom>
          <a:noFill/>
          <a:ln>
            <a:solidFill>
              <a:srgbClr val="BEAA64"/>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559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P spid="6" grpId="0"/>
      <p:bldP spid="7" grpId="0"/>
      <p:bldP spid="8" grpId="0"/>
      <p:bldP spid="9" grpId="0"/>
      <p:bldP spid="17"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1a through 1c </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23</a:t>
            </a:fld>
            <a:endParaRPr lang="en-US"/>
          </a:p>
        </p:txBody>
      </p:sp>
    </p:spTree>
    <p:extLst>
      <p:ext uri="{BB962C8B-B14F-4D97-AF65-F5344CB8AC3E}">
        <p14:creationId xmlns:p14="http://schemas.microsoft.com/office/powerpoint/2010/main" val="19917963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Filters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24</a:t>
            </a:fld>
            <a:endParaRPr lang="en-US"/>
          </a:p>
        </p:txBody>
      </p:sp>
      <p:pic>
        <p:nvPicPr>
          <p:cNvPr id="8" name="Picture 7" descr="Screen Shot 2016-08-04 at 11.34.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5943600" cy="3331544"/>
          </a:xfrm>
          <a:prstGeom prst="rect">
            <a:avLst/>
          </a:prstGeom>
        </p:spPr>
      </p:pic>
      <p:pic>
        <p:nvPicPr>
          <p:cNvPr id="9" name="Picture 8" descr="Screen Shot 2016-08-04 at 11.36.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449171"/>
            <a:ext cx="4602128" cy="3951629"/>
          </a:xfrm>
          <a:prstGeom prst="rect">
            <a:avLst/>
          </a:prstGeom>
        </p:spPr>
      </p:pic>
    </p:spTree>
    <p:extLst>
      <p:ext uri="{BB962C8B-B14F-4D97-AF65-F5344CB8AC3E}">
        <p14:creationId xmlns:p14="http://schemas.microsoft.com/office/powerpoint/2010/main" val="18364586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2a &amp; 2b </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25</a:t>
            </a:fld>
            <a:endParaRPr lang="en-US"/>
          </a:p>
        </p:txBody>
      </p:sp>
    </p:spTree>
    <p:extLst>
      <p:ext uri="{BB962C8B-B14F-4D97-AF65-F5344CB8AC3E}">
        <p14:creationId xmlns:p14="http://schemas.microsoft.com/office/powerpoint/2010/main" val="28344014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Federal (CFSR) Measures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26</a:t>
            </a:fld>
            <a:endParaRPr lang="en-US"/>
          </a:p>
        </p:txBody>
      </p:sp>
      <p:pic>
        <p:nvPicPr>
          <p:cNvPr id="3" name="Picture 2" descr="Screen Shot 2016-08-09 at 4.0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71600"/>
            <a:ext cx="5498123" cy="5105400"/>
          </a:xfrm>
          <a:prstGeom prst="rect">
            <a:avLst/>
          </a:prstGeom>
        </p:spPr>
      </p:pic>
      <p:sp>
        <p:nvSpPr>
          <p:cNvPr id="8" name="Rectangle 7"/>
          <p:cNvSpPr/>
          <p:nvPr/>
        </p:nvSpPr>
        <p:spPr>
          <a:xfrm>
            <a:off x="1905000" y="3276600"/>
            <a:ext cx="4495800" cy="99060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4571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Federal CFSR Summaries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27</a:t>
            </a:fld>
            <a:endParaRPr lang="en-US"/>
          </a:p>
        </p:txBody>
      </p:sp>
      <p:pic>
        <p:nvPicPr>
          <p:cNvPr id="2" name="Picture 1" descr="Screen Shot 2016-08-09 at 3.29.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33332"/>
            <a:ext cx="8839200" cy="3900668"/>
          </a:xfrm>
          <a:prstGeom prst="rect">
            <a:avLst/>
          </a:prstGeom>
        </p:spPr>
      </p:pic>
      <p:cxnSp>
        <p:nvCxnSpPr>
          <p:cNvPr id="6" name="Straight Arrow Connector 5"/>
          <p:cNvCxnSpPr/>
          <p:nvPr/>
        </p:nvCxnSpPr>
        <p:spPr>
          <a:xfrm flipH="1">
            <a:off x="5943600" y="2514600"/>
            <a:ext cx="14478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9678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Methodology Links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28</a:t>
            </a:fld>
            <a:endParaRPr lang="en-US"/>
          </a:p>
        </p:txBody>
      </p:sp>
      <p:pic>
        <p:nvPicPr>
          <p:cNvPr id="3" name="Picture 2" descr="Screen Shot 2016-08-09 at 3.32.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91403"/>
            <a:ext cx="8839200" cy="3490197"/>
          </a:xfrm>
          <a:prstGeom prst="rect">
            <a:avLst/>
          </a:prstGeom>
        </p:spPr>
      </p:pic>
      <p:cxnSp>
        <p:nvCxnSpPr>
          <p:cNvPr id="6" name="Straight Arrow Connector 5"/>
          <p:cNvCxnSpPr/>
          <p:nvPr/>
        </p:nvCxnSpPr>
        <p:spPr>
          <a:xfrm flipV="1">
            <a:off x="2209800" y="1981200"/>
            <a:ext cx="0" cy="38100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9651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3a through 3D</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29</a:t>
            </a:fld>
            <a:endParaRPr lang="en-US"/>
          </a:p>
        </p:txBody>
      </p:sp>
    </p:spTree>
    <p:extLst>
      <p:ext uri="{BB962C8B-B14F-4D97-AF65-F5344CB8AC3E}">
        <p14:creationId xmlns:p14="http://schemas.microsoft.com/office/powerpoint/2010/main" val="11449201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New Roman"/>
                <a:cs typeface="Times New Roman"/>
              </a:rPr>
              <a:t>Counterbalanced Indicators of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System Performance</a:t>
            </a:r>
            <a:endParaRPr lang="en-US" dirty="0">
              <a:solidFill>
                <a:srgbClr val="BEAA64"/>
              </a:solidFill>
              <a:latin typeface="Times New Roman"/>
              <a:cs typeface="Times New Roman"/>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422333669"/>
              </p:ext>
            </p:extLst>
          </p:nvPr>
        </p:nvGraphicFramePr>
        <p:xfrm>
          <a:off x="2871788" y="2185194"/>
          <a:ext cx="3529012" cy="3313113"/>
        </p:xfrm>
        <a:graphic>
          <a:graphicData uri="http://schemas.openxmlformats.org/presentationml/2006/ole">
            <mc:AlternateContent xmlns:mc="http://schemas.openxmlformats.org/markup-compatibility/2006">
              <mc:Choice xmlns:v="urn:schemas-microsoft-com:vml" Requires="v">
                <p:oleObj spid="_x0000_s2085" name="Clip" r:id="rId3" imgW="3368160" imgH="3314160" progId="MS_ClipArt_Gallery.5">
                  <p:embed/>
                </p:oleObj>
              </mc:Choice>
              <mc:Fallback>
                <p:oleObj name="Clip" r:id="rId3" imgW="3368160" imgH="3314160"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88" y="2185194"/>
                        <a:ext cx="3529012"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6"/>
          <p:cNvSpPr txBox="1">
            <a:spLocks noChangeArrowheads="1"/>
          </p:cNvSpPr>
          <p:nvPr/>
        </p:nvSpPr>
        <p:spPr bwMode="auto">
          <a:xfrm>
            <a:off x="533400" y="3109119"/>
            <a:ext cx="23764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permanency</a:t>
            </a:r>
          </a:p>
          <a:p>
            <a:pPr algn="ctr" eaLnBrk="1" hangingPunct="1"/>
            <a:r>
              <a:rPr lang="en-US" b="1" dirty="0">
                <a:solidFill>
                  <a:srgbClr val="FFFFFF"/>
                </a:solidFill>
                <a:latin typeface="Times New Roman"/>
                <a:cs typeface="Times New Roman"/>
              </a:rPr>
              <a:t>through reunification,</a:t>
            </a:r>
          </a:p>
          <a:p>
            <a:pPr algn="ctr" eaLnBrk="1" hangingPunct="1"/>
            <a:r>
              <a:rPr lang="en-US" b="1" dirty="0">
                <a:solidFill>
                  <a:srgbClr val="FFFFFF"/>
                </a:solidFill>
                <a:latin typeface="Times New Roman"/>
                <a:cs typeface="Times New Roman"/>
              </a:rPr>
              <a:t>adoption, or</a:t>
            </a:r>
          </a:p>
          <a:p>
            <a:pPr algn="ctr" eaLnBrk="1" hangingPunct="1"/>
            <a:r>
              <a:rPr lang="en-US" b="1" dirty="0">
                <a:solidFill>
                  <a:srgbClr val="FFFFFF"/>
                </a:solidFill>
                <a:latin typeface="Times New Roman"/>
                <a:cs typeface="Times New Roman"/>
              </a:rPr>
              <a:t>guardianship</a:t>
            </a:r>
          </a:p>
        </p:txBody>
      </p:sp>
      <p:sp>
        <p:nvSpPr>
          <p:cNvPr id="7" name="Text Box 7"/>
          <p:cNvSpPr txBox="1">
            <a:spLocks noChangeArrowheads="1"/>
          </p:cNvSpPr>
          <p:nvPr/>
        </p:nvSpPr>
        <p:spPr bwMode="auto">
          <a:xfrm>
            <a:off x="2208213" y="4785519"/>
            <a:ext cx="992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length</a:t>
            </a:r>
          </a:p>
          <a:p>
            <a:pPr algn="ctr" eaLnBrk="1" hangingPunct="1"/>
            <a:r>
              <a:rPr lang="en-US" b="1" dirty="0">
                <a:solidFill>
                  <a:srgbClr val="FFFFFF"/>
                </a:solidFill>
                <a:latin typeface="Times New Roman"/>
                <a:cs typeface="Times New Roman"/>
              </a:rPr>
              <a:t>of stay</a:t>
            </a:r>
          </a:p>
        </p:txBody>
      </p:sp>
      <p:sp>
        <p:nvSpPr>
          <p:cNvPr id="9" name="Text Box 9"/>
          <p:cNvSpPr txBox="1">
            <a:spLocks noChangeArrowheads="1"/>
          </p:cNvSpPr>
          <p:nvPr/>
        </p:nvSpPr>
        <p:spPr bwMode="auto">
          <a:xfrm>
            <a:off x="3200400" y="1600200"/>
            <a:ext cx="2417882"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rate of referrals/</a:t>
            </a:r>
          </a:p>
          <a:p>
            <a:pPr algn="ctr" eaLnBrk="1" hangingPunct="1"/>
            <a:r>
              <a:rPr lang="en-US" b="1" dirty="0">
                <a:solidFill>
                  <a:srgbClr val="FFFFFF"/>
                </a:solidFill>
                <a:latin typeface="Times New Roman"/>
                <a:cs typeface="Times New Roman"/>
              </a:rPr>
              <a:t>substantiated referrals</a:t>
            </a:r>
          </a:p>
        </p:txBody>
      </p:sp>
      <p:sp>
        <p:nvSpPr>
          <p:cNvPr id="10" name="Text Box 10"/>
          <p:cNvSpPr txBox="1">
            <a:spLocks noChangeArrowheads="1"/>
          </p:cNvSpPr>
          <p:nvPr/>
        </p:nvSpPr>
        <p:spPr bwMode="auto">
          <a:xfrm>
            <a:off x="5867400" y="2194719"/>
            <a:ext cx="2187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chemeClr val="bg1"/>
                </a:solidFill>
                <a:latin typeface="Times New Roman"/>
                <a:cs typeface="Times New Roman"/>
              </a:rPr>
              <a:t>home-based services vs.</a:t>
            </a:r>
          </a:p>
          <a:p>
            <a:pPr algn="ctr" eaLnBrk="1" hangingPunct="1"/>
            <a:r>
              <a:rPr lang="en-US" b="1" dirty="0">
                <a:solidFill>
                  <a:schemeClr val="bg1"/>
                </a:solidFill>
                <a:latin typeface="Times New Roman"/>
                <a:cs typeface="Times New Roman"/>
              </a:rPr>
              <a:t>out of home care</a:t>
            </a:r>
          </a:p>
        </p:txBody>
      </p:sp>
      <p:sp>
        <p:nvSpPr>
          <p:cNvPr id="11" name="Text Box 11"/>
          <p:cNvSpPr txBox="1">
            <a:spLocks noChangeArrowheads="1"/>
          </p:cNvSpPr>
          <p:nvPr/>
        </p:nvSpPr>
        <p:spPr bwMode="auto">
          <a:xfrm>
            <a:off x="5257800" y="5090319"/>
            <a:ext cx="3084513" cy="9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positive attachments to family, friends, and neighbors</a:t>
            </a:r>
          </a:p>
        </p:txBody>
      </p:sp>
      <p:sp>
        <p:nvSpPr>
          <p:cNvPr id="12" name="Text Box 12"/>
          <p:cNvSpPr txBox="1">
            <a:spLocks noChangeArrowheads="1"/>
          </p:cNvSpPr>
          <p:nvPr/>
        </p:nvSpPr>
        <p:spPr bwMode="auto">
          <a:xfrm>
            <a:off x="6575648" y="3566319"/>
            <a:ext cx="1402906" cy="9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use of least</a:t>
            </a:r>
          </a:p>
          <a:p>
            <a:pPr algn="ctr" eaLnBrk="1" hangingPunct="1"/>
            <a:r>
              <a:rPr lang="en-US" b="1" dirty="0">
                <a:solidFill>
                  <a:srgbClr val="FFFFFF"/>
                </a:solidFill>
                <a:latin typeface="Times New Roman"/>
                <a:cs typeface="Times New Roman"/>
              </a:rPr>
              <a:t>restrictive</a:t>
            </a:r>
          </a:p>
          <a:p>
            <a:pPr algn="ctr" eaLnBrk="1" hangingPunct="1"/>
            <a:r>
              <a:rPr lang="en-US" b="1" dirty="0">
                <a:solidFill>
                  <a:srgbClr val="FFFFFF"/>
                </a:solidFill>
                <a:latin typeface="Times New Roman"/>
                <a:cs typeface="Times New Roman"/>
              </a:rPr>
              <a:t>form of care</a:t>
            </a:r>
          </a:p>
        </p:txBody>
      </p:sp>
      <p:sp>
        <p:nvSpPr>
          <p:cNvPr id="13" name="Text Box 13"/>
          <p:cNvSpPr txBox="1">
            <a:spLocks noChangeArrowheads="1"/>
          </p:cNvSpPr>
          <p:nvPr/>
        </p:nvSpPr>
        <p:spPr bwMode="auto">
          <a:xfrm>
            <a:off x="533400" y="6337224"/>
            <a:ext cx="7620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dirty="0" smtClean="0">
                <a:solidFill>
                  <a:srgbClr val="FFFFFF"/>
                </a:solidFill>
                <a:latin typeface="Times New Roman"/>
                <a:cs typeface="Times New Roman"/>
              </a:rPr>
              <a:t>Source</a:t>
            </a:r>
            <a:r>
              <a:rPr lang="en-US" sz="1300" dirty="0">
                <a:solidFill>
                  <a:srgbClr val="FFFFFF"/>
                </a:solidFill>
                <a:latin typeface="Times New Roman"/>
                <a:cs typeface="Times New Roman"/>
              </a:rPr>
              <a:t>:  Usher, C.L., Wildfire, J.B., </a:t>
            </a:r>
            <a:r>
              <a:rPr lang="en-US" sz="1300" dirty="0" err="1">
                <a:solidFill>
                  <a:srgbClr val="FFFFFF"/>
                </a:solidFill>
                <a:latin typeface="Times New Roman"/>
                <a:cs typeface="Times New Roman"/>
              </a:rPr>
              <a:t>Gogan</a:t>
            </a:r>
            <a:r>
              <a:rPr lang="en-US" sz="1300" dirty="0">
                <a:solidFill>
                  <a:srgbClr val="FFFFFF"/>
                </a:solidFill>
                <a:latin typeface="Times New Roman"/>
                <a:cs typeface="Times New Roman"/>
              </a:rPr>
              <a:t>, H.C. &amp; Brown, E.L. (2002). </a:t>
            </a:r>
            <a:r>
              <a:rPr lang="en-US" sz="1300" i="1" dirty="0">
                <a:solidFill>
                  <a:srgbClr val="FFFFFF"/>
                </a:solidFill>
                <a:latin typeface="Times New Roman"/>
                <a:cs typeface="Times New Roman"/>
              </a:rPr>
              <a:t>Measuring Outcomes in Child Welfare</a:t>
            </a:r>
            <a:r>
              <a:rPr lang="en-US" sz="1300" dirty="0">
                <a:solidFill>
                  <a:srgbClr val="FFFFFF"/>
                </a:solidFill>
                <a:latin typeface="Times New Roman"/>
                <a:cs typeface="Times New Roman"/>
              </a:rPr>
              <a:t>. Chapel </a:t>
            </a:r>
            <a:r>
              <a:rPr lang="en-US" sz="1300" dirty="0" smtClean="0">
                <a:solidFill>
                  <a:srgbClr val="FFFFFF"/>
                </a:solidFill>
                <a:latin typeface="Times New Roman"/>
                <a:cs typeface="Times New Roman"/>
              </a:rPr>
              <a:t>Hill, NC:</a:t>
            </a:r>
            <a:r>
              <a:rPr lang="en-US" sz="1300" dirty="0">
                <a:solidFill>
                  <a:srgbClr val="FFFFFF"/>
                </a:solidFill>
                <a:latin typeface="Times New Roman"/>
                <a:cs typeface="Times New Roman"/>
              </a:rPr>
              <a:t>  Jordan Institute for Families,</a:t>
            </a:r>
          </a:p>
        </p:txBody>
      </p:sp>
      <p:sp>
        <p:nvSpPr>
          <p:cNvPr id="14" name="Text Box 14"/>
          <p:cNvSpPr txBox="1">
            <a:spLocks noChangeArrowheads="1"/>
          </p:cNvSpPr>
          <p:nvPr/>
        </p:nvSpPr>
        <p:spPr bwMode="auto">
          <a:xfrm>
            <a:off x="1502303" y="2423319"/>
            <a:ext cx="1637245"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reentry to care</a:t>
            </a:r>
          </a:p>
        </p:txBody>
      </p:sp>
      <p:sp>
        <p:nvSpPr>
          <p:cNvPr id="3" name="TextBox 2"/>
          <p:cNvSpPr txBox="1"/>
          <p:nvPr/>
        </p:nvSpPr>
        <p:spPr>
          <a:xfrm>
            <a:off x="3581400" y="5715000"/>
            <a:ext cx="1600200" cy="646331"/>
          </a:xfrm>
          <a:prstGeom prst="rect">
            <a:avLst/>
          </a:prstGeom>
          <a:noFill/>
        </p:spPr>
        <p:txBody>
          <a:bodyPr wrap="square" rtlCol="0">
            <a:spAutoFit/>
          </a:bodyPr>
          <a:lstStyle/>
          <a:p>
            <a:pPr algn="ctr"/>
            <a:r>
              <a:rPr lang="en-US" b="1" dirty="0" smtClean="0">
                <a:solidFill>
                  <a:srgbClr val="FFFFFF"/>
                </a:solidFill>
                <a:latin typeface="Times New Roman"/>
                <a:cs typeface="Times New Roman"/>
              </a:rPr>
              <a:t>stability of care</a:t>
            </a:r>
            <a:endParaRPr lang="en-US" b="1" dirty="0">
              <a:solidFill>
                <a:srgbClr val="FFFFFF"/>
              </a:solidFill>
              <a:latin typeface="Times New Roman"/>
              <a:cs typeface="Times New Roman"/>
            </a:endParaRPr>
          </a:p>
        </p:txBody>
      </p:sp>
    </p:spTree>
    <p:extLst>
      <p:ext uri="{BB962C8B-B14F-4D97-AF65-F5344CB8AC3E}">
        <p14:creationId xmlns:p14="http://schemas.microsoft.com/office/powerpoint/2010/main" val="4183133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9" grpId="0" autoUpdateAnimBg="0"/>
      <p:bldP spid="10" grpId="0" autoUpdateAnimBg="0"/>
      <p:bldP spid="11" grpId="0" autoUpdateAnimBg="0"/>
      <p:bldP spid="12" grpId="0" autoUpdateAnimBg="0"/>
      <p:bldP spid="13" grpId="0"/>
      <p:bldP spid="14" grpId="0" autoUpdateAnimBg="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Row &amp; Column Dimensions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30</a:t>
            </a:fld>
            <a:endParaRPr lang="en-US"/>
          </a:p>
        </p:txBody>
      </p:sp>
      <p:pic>
        <p:nvPicPr>
          <p:cNvPr id="7" name="Picture 6" descr="Screen Shot 2016-08-04 at 11.44.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8839200" cy="5232344"/>
          </a:xfrm>
          <a:prstGeom prst="rect">
            <a:avLst/>
          </a:prstGeom>
        </p:spPr>
      </p:pic>
      <p:sp>
        <p:nvSpPr>
          <p:cNvPr id="8" name="Oval 7"/>
          <p:cNvSpPr/>
          <p:nvPr/>
        </p:nvSpPr>
        <p:spPr>
          <a:xfrm>
            <a:off x="2971800" y="2209800"/>
            <a:ext cx="2819400" cy="914400"/>
          </a:xfrm>
          <a:prstGeom prst="ellipse">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6680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solidFill>
                  <a:srgbClr val="BEAA64"/>
                </a:solidFill>
                <a:latin typeface="Times New Roman"/>
                <a:cs typeface="Times New Roman"/>
              </a:rPr>
              <a:t>Service Component as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Row </a:t>
            </a:r>
            <a:r>
              <a:rPr lang="en-US" dirty="0">
                <a:solidFill>
                  <a:srgbClr val="BEAA64"/>
                </a:solidFill>
                <a:latin typeface="Times New Roman"/>
                <a:cs typeface="Times New Roman"/>
              </a:rPr>
              <a:t>&amp; Column Dimensions</a:t>
            </a:r>
            <a:endParaRPr lang="en-US" dirty="0"/>
          </a:p>
        </p:txBody>
      </p:sp>
      <p:sp>
        <p:nvSpPr>
          <p:cNvPr id="17" name="Text Placeholder 16"/>
          <p:cNvSpPr>
            <a:spLocks noGrp="1"/>
          </p:cNvSpPr>
          <p:nvPr>
            <p:ph type="body" idx="1"/>
          </p:nvPr>
        </p:nvSpPr>
        <p:spPr/>
        <p:txBody>
          <a:bodyPr/>
          <a:lstStyle/>
          <a:p>
            <a:pPr algn="ctr"/>
            <a:r>
              <a:rPr lang="en-US" dirty="0" smtClean="0">
                <a:solidFill>
                  <a:schemeClr val="bg1"/>
                </a:solidFill>
                <a:latin typeface="Times New Roman"/>
                <a:cs typeface="Times New Roman"/>
              </a:rPr>
              <a:t>Row</a:t>
            </a:r>
            <a:endParaRPr lang="en-US" dirty="0">
              <a:solidFill>
                <a:schemeClr val="bg1"/>
              </a:solidFill>
              <a:latin typeface="Times New Roman"/>
              <a:cs typeface="Times New Roman"/>
            </a:endParaRPr>
          </a:p>
        </p:txBody>
      </p:sp>
      <p:pic>
        <p:nvPicPr>
          <p:cNvPr id="21" name="Content Placeholder 20" descr="Screen Shot 2016-08-04 at 11.48.09 AM.png"/>
          <p:cNvPicPr>
            <a:picLocks noGrp="1" noChangeAspect="1"/>
          </p:cNvPicPr>
          <p:nvPr>
            <p:ph sz="half" idx="2"/>
          </p:nvPr>
        </p:nvPicPr>
        <p:blipFill>
          <a:blip r:embed="rId2">
            <a:extLst>
              <a:ext uri="{28A0092B-C50C-407E-A947-70E740481C1C}">
                <a14:useLocalDpi xmlns:a14="http://schemas.microsoft.com/office/drawing/2010/main" val="0"/>
              </a:ext>
            </a:extLst>
          </a:blip>
          <a:srcRect t="-14990" b="-14990"/>
          <a:stretch>
            <a:fillRect/>
          </a:stretch>
        </p:blipFill>
        <p:spPr>
          <a:xfrm>
            <a:off x="457200" y="1752600"/>
            <a:ext cx="4040188" cy="3951288"/>
          </a:xfrm>
        </p:spPr>
      </p:pic>
      <p:sp>
        <p:nvSpPr>
          <p:cNvPr id="19" name="Text Placeholder 18"/>
          <p:cNvSpPr>
            <a:spLocks noGrp="1"/>
          </p:cNvSpPr>
          <p:nvPr>
            <p:ph type="body" sz="quarter" idx="3"/>
          </p:nvPr>
        </p:nvSpPr>
        <p:spPr/>
        <p:txBody>
          <a:bodyPr/>
          <a:lstStyle/>
          <a:p>
            <a:pPr algn="ctr"/>
            <a:r>
              <a:rPr lang="en-US" dirty="0" smtClean="0">
                <a:solidFill>
                  <a:srgbClr val="FFFFFF"/>
                </a:solidFill>
                <a:latin typeface="Times New Roman"/>
                <a:cs typeface="Times New Roman"/>
              </a:rPr>
              <a:t>Column</a:t>
            </a:r>
            <a:endParaRPr lang="en-US" dirty="0">
              <a:solidFill>
                <a:srgbClr val="FFFFFF"/>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31</a:t>
            </a:fld>
            <a:endParaRPr lang="en-US"/>
          </a:p>
        </p:txBody>
      </p:sp>
      <p:pic>
        <p:nvPicPr>
          <p:cNvPr id="24" name="Content Placeholder 23" descr="Screen Shot 2016-08-04 at 11.49.57 AM.png"/>
          <p:cNvPicPr>
            <a:picLocks noGrp="1" noChangeAspect="1"/>
          </p:cNvPicPr>
          <p:nvPr>
            <p:ph sz="quarter" idx="4"/>
          </p:nvPr>
        </p:nvPicPr>
        <p:blipFill>
          <a:blip r:embed="rId3">
            <a:extLst>
              <a:ext uri="{28A0092B-C50C-407E-A947-70E740481C1C}">
                <a14:useLocalDpi xmlns:a14="http://schemas.microsoft.com/office/drawing/2010/main" val="0"/>
              </a:ext>
            </a:extLst>
          </a:blip>
          <a:srcRect t="-31512" b="-31512"/>
          <a:stretch>
            <a:fillRect/>
          </a:stretch>
        </p:blipFill>
        <p:spPr>
          <a:xfrm>
            <a:off x="4648200" y="1447800"/>
            <a:ext cx="4041775" cy="3951288"/>
          </a:xfrm>
        </p:spPr>
      </p:pic>
    </p:spTree>
    <p:extLst>
      <p:ext uri="{BB962C8B-B14F-4D97-AF65-F5344CB8AC3E}">
        <p14:creationId xmlns:p14="http://schemas.microsoft.com/office/powerpoint/2010/main" val="8455060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4a &amp; 4b </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32</a:t>
            </a:fld>
            <a:endParaRPr lang="en-US"/>
          </a:p>
        </p:txBody>
      </p:sp>
    </p:spTree>
    <p:extLst>
      <p:ext uri="{BB962C8B-B14F-4D97-AF65-F5344CB8AC3E}">
        <p14:creationId xmlns:p14="http://schemas.microsoft.com/office/powerpoint/2010/main" val="32404531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solidFill>
                  <a:srgbClr val="BEAA64"/>
                </a:solidFill>
                <a:latin typeface="Times"/>
                <a:cs typeface="Times"/>
              </a:rPr>
              <a:t>Disproportionality vs. Disparity</a:t>
            </a:r>
          </a:p>
        </p:txBody>
      </p:sp>
      <p:sp>
        <p:nvSpPr>
          <p:cNvPr id="20483" name="Rectangle 3"/>
          <p:cNvSpPr>
            <a:spLocks noGrp="1" noChangeArrowheads="1"/>
          </p:cNvSpPr>
          <p:nvPr>
            <p:ph idx="1"/>
          </p:nvPr>
        </p:nvSpPr>
        <p:spPr>
          <a:xfrm>
            <a:off x="304800" y="1828800"/>
            <a:ext cx="8534400" cy="4525963"/>
          </a:xfrm>
        </p:spPr>
        <p:txBody>
          <a:bodyPr/>
          <a:lstStyle/>
          <a:p>
            <a:pPr eaLnBrk="1" hangingPunct="1">
              <a:buClr>
                <a:schemeClr val="tx1"/>
              </a:buClr>
              <a:buFontTx/>
              <a:buNone/>
            </a:pPr>
            <a:r>
              <a:rPr lang="en-US" sz="3000" u="sng" dirty="0">
                <a:solidFill>
                  <a:schemeClr val="bg1"/>
                </a:solidFill>
                <a:latin typeface="Times"/>
                <a:cs typeface="Times"/>
              </a:rPr>
              <a:t>D</a:t>
            </a:r>
            <a:r>
              <a:rPr lang="en-US" sz="3000" u="sng" dirty="0" smtClean="0">
                <a:solidFill>
                  <a:schemeClr val="bg1"/>
                </a:solidFill>
                <a:latin typeface="Times"/>
                <a:cs typeface="Times"/>
              </a:rPr>
              <a:t>isproportionality</a:t>
            </a:r>
            <a:r>
              <a:rPr lang="en-US" sz="3000" dirty="0" smtClean="0">
                <a:solidFill>
                  <a:schemeClr val="bg1"/>
                </a:solidFill>
                <a:latin typeface="Times"/>
                <a:cs typeface="Times"/>
              </a:rPr>
              <a:t>:  When a group makes up a proportion of those experiencing some event that is higher or lower than that group’s proportion of the population</a:t>
            </a:r>
          </a:p>
          <a:p>
            <a:pPr eaLnBrk="1" hangingPunct="1">
              <a:buFontTx/>
              <a:buNone/>
            </a:pPr>
            <a:endParaRPr lang="en-US" sz="3000" dirty="0" smtClean="0">
              <a:solidFill>
                <a:schemeClr val="bg1"/>
              </a:solidFill>
              <a:latin typeface="Times"/>
              <a:cs typeface="Times"/>
            </a:endParaRPr>
          </a:p>
          <a:p>
            <a:pPr eaLnBrk="1" hangingPunct="1">
              <a:buClr>
                <a:schemeClr val="tx1"/>
              </a:buClr>
              <a:buFontTx/>
              <a:buNone/>
            </a:pPr>
            <a:r>
              <a:rPr lang="en-US" sz="3000" u="sng" dirty="0">
                <a:solidFill>
                  <a:schemeClr val="bg1"/>
                </a:solidFill>
                <a:latin typeface="Times"/>
                <a:cs typeface="Times"/>
              </a:rPr>
              <a:t>D</a:t>
            </a:r>
            <a:r>
              <a:rPr lang="en-US" sz="3000" u="sng" dirty="0" smtClean="0">
                <a:solidFill>
                  <a:schemeClr val="bg1"/>
                </a:solidFill>
                <a:latin typeface="Times"/>
                <a:cs typeface="Times"/>
              </a:rPr>
              <a:t>isparity:</a:t>
            </a:r>
            <a:r>
              <a:rPr lang="en-US" sz="3000" dirty="0" smtClean="0">
                <a:solidFill>
                  <a:schemeClr val="bg1"/>
                </a:solidFill>
                <a:latin typeface="Times"/>
                <a:cs typeface="Times"/>
              </a:rPr>
              <a:t> A comparison of one group (e.g., regarding disproportionality, services, outcomes) to another group</a:t>
            </a:r>
          </a:p>
        </p:txBody>
      </p:sp>
    </p:spTree>
    <p:extLst>
      <p:ext uri="{BB962C8B-B14F-4D97-AF65-F5344CB8AC3E}">
        <p14:creationId xmlns:p14="http://schemas.microsoft.com/office/powerpoint/2010/main" val="3016865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34</a:t>
            </a:fld>
            <a:endParaRPr lang="en-US"/>
          </a:p>
        </p:txBody>
      </p:sp>
      <p:pic>
        <p:nvPicPr>
          <p:cNvPr id="9" name="Picture 8" descr="disproportion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495300"/>
            <a:ext cx="8577072" cy="5846064"/>
          </a:xfrm>
          <a:prstGeom prst="rect">
            <a:avLst/>
          </a:prstGeom>
        </p:spPr>
      </p:pic>
    </p:spTree>
    <p:extLst>
      <p:ext uri="{BB962C8B-B14F-4D97-AF65-F5344CB8AC3E}">
        <p14:creationId xmlns:p14="http://schemas.microsoft.com/office/powerpoint/2010/main" val="433551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35</a:t>
            </a:fld>
            <a:endParaRPr lang="en-US"/>
          </a:p>
        </p:txBody>
      </p:sp>
      <p:pic>
        <p:nvPicPr>
          <p:cNvPr id="2" name="Picture 1" descr="entry dispar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495300"/>
            <a:ext cx="8577072" cy="5846064"/>
          </a:xfrm>
          <a:prstGeom prst="rect">
            <a:avLst/>
          </a:prstGeom>
        </p:spPr>
      </p:pic>
      <p:sp>
        <p:nvSpPr>
          <p:cNvPr id="6" name="TextBox 5"/>
          <p:cNvSpPr txBox="1"/>
          <p:nvPr/>
        </p:nvSpPr>
        <p:spPr>
          <a:xfrm>
            <a:off x="5486400" y="5181600"/>
            <a:ext cx="3352800" cy="923330"/>
          </a:xfrm>
          <a:prstGeom prst="rect">
            <a:avLst/>
          </a:prstGeom>
          <a:noFill/>
        </p:spPr>
        <p:txBody>
          <a:bodyPr wrap="square" rtlCol="0">
            <a:spAutoFit/>
          </a:bodyPr>
          <a:lstStyle/>
          <a:p>
            <a:r>
              <a:rPr lang="en-US" dirty="0" smtClean="0">
                <a:latin typeface="Times"/>
                <a:cs typeface="Times"/>
              </a:rPr>
              <a:t>“Black children are 3.78 times more likely to enter care than white children.”</a:t>
            </a:r>
            <a:endParaRPr lang="en-US" dirty="0">
              <a:latin typeface="Times"/>
              <a:cs typeface="Times"/>
            </a:endParaRPr>
          </a:p>
        </p:txBody>
      </p:sp>
    </p:spTree>
    <p:extLst>
      <p:ext uri="{BB962C8B-B14F-4D97-AF65-F5344CB8AC3E}">
        <p14:creationId xmlns:p14="http://schemas.microsoft.com/office/powerpoint/2010/main" val="24696532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a:solidFill>
                  <a:srgbClr val="FFFFFF"/>
                </a:solidFill>
                <a:latin typeface="Times New Roman"/>
                <a:cs typeface="Times New Roman"/>
              </a:rPr>
              <a:t>5</a:t>
            </a:r>
            <a:r>
              <a:rPr lang="en-US" sz="3200" dirty="0" smtClean="0">
                <a:solidFill>
                  <a:srgbClr val="FFFFFF"/>
                </a:solidFill>
                <a:latin typeface="Times New Roman"/>
                <a:cs typeface="Times New Roman"/>
              </a:rPr>
              <a:t>a through 5c</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36</a:t>
            </a:fld>
            <a:endParaRPr lang="en-US"/>
          </a:p>
        </p:txBody>
      </p:sp>
    </p:spTree>
    <p:extLst>
      <p:ext uri="{BB962C8B-B14F-4D97-AF65-F5344CB8AC3E}">
        <p14:creationId xmlns:p14="http://schemas.microsoft.com/office/powerpoint/2010/main" val="6972038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BEAA64"/>
                </a:solidFill>
                <a:latin typeface="Times New Roman"/>
                <a:cs typeface="Times New Roman"/>
              </a:rPr>
              <a:t>Multi-Report Option</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37</a:t>
            </a:fld>
            <a:endParaRPr lang="en-US"/>
          </a:p>
        </p:txBody>
      </p:sp>
      <p:pic>
        <p:nvPicPr>
          <p:cNvPr id="12" name="Picture 11" descr="Screen Shot 2016-08-04 at 1.36.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5522479" cy="3505200"/>
          </a:xfrm>
          <a:prstGeom prst="rect">
            <a:avLst/>
          </a:prstGeom>
        </p:spPr>
      </p:pic>
      <p:pic>
        <p:nvPicPr>
          <p:cNvPr id="11" name="Content Placeholder 10" descr="Screen Shot 2016-08-04 at 1.35.40 PM.png"/>
          <p:cNvPicPr>
            <a:picLocks noGrp="1" noChangeAspect="1"/>
          </p:cNvPicPr>
          <p:nvPr>
            <p:ph idx="1"/>
          </p:nvPr>
        </p:nvPicPr>
        <p:blipFill>
          <a:blip r:embed="rId3">
            <a:extLst>
              <a:ext uri="{28A0092B-C50C-407E-A947-70E740481C1C}">
                <a14:useLocalDpi xmlns:a14="http://schemas.microsoft.com/office/drawing/2010/main" val="0"/>
              </a:ext>
            </a:extLst>
          </a:blip>
          <a:srcRect t="6359" b="6359"/>
          <a:stretch>
            <a:fillRect/>
          </a:stretch>
        </p:blipFill>
        <p:spPr>
          <a:xfrm>
            <a:off x="4114800" y="3276600"/>
            <a:ext cx="4849431" cy="2667000"/>
          </a:xfrm>
        </p:spPr>
      </p:pic>
      <p:cxnSp>
        <p:nvCxnSpPr>
          <p:cNvPr id="16" name="Elbow Connector 15"/>
          <p:cNvCxnSpPr/>
          <p:nvPr/>
        </p:nvCxnSpPr>
        <p:spPr>
          <a:xfrm>
            <a:off x="6324600" y="1828800"/>
            <a:ext cx="1828800" cy="1371600"/>
          </a:xfrm>
          <a:prstGeom prst="bentConnector3">
            <a:avLst>
              <a:gd name="adj1" fmla="val 99708"/>
            </a:avLst>
          </a:prstGeom>
          <a:ln w="3810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7318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6a &amp; 6b</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38</a:t>
            </a:fld>
            <a:endParaRPr lang="en-US"/>
          </a:p>
        </p:txBody>
      </p:sp>
    </p:spTree>
    <p:extLst>
      <p:ext uri="{BB962C8B-B14F-4D97-AF65-F5344CB8AC3E}">
        <p14:creationId xmlns:p14="http://schemas.microsoft.com/office/powerpoint/2010/main" val="41355066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Multiple Time Periods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39</a:t>
            </a:fld>
            <a:endParaRPr lang="en-US"/>
          </a:p>
        </p:txBody>
      </p:sp>
      <p:pic>
        <p:nvPicPr>
          <p:cNvPr id="9" name="Content Placeholder 8" descr="Screen Shot 2016-08-04 at 2.13.09 PM.png"/>
          <p:cNvPicPr>
            <a:picLocks noGrp="1" noChangeAspect="1"/>
          </p:cNvPicPr>
          <p:nvPr>
            <p:ph idx="1"/>
          </p:nvPr>
        </p:nvPicPr>
        <p:blipFill>
          <a:blip r:embed="rId2">
            <a:extLst>
              <a:ext uri="{28A0092B-C50C-407E-A947-70E740481C1C}">
                <a14:useLocalDpi xmlns:a14="http://schemas.microsoft.com/office/drawing/2010/main" val="0"/>
              </a:ext>
            </a:extLst>
          </a:blip>
          <a:srcRect t="-8497" b="-8497"/>
          <a:stretch>
            <a:fillRect/>
          </a:stretch>
        </p:blipFill>
        <p:spPr>
          <a:xfrm>
            <a:off x="152400" y="1295400"/>
            <a:ext cx="8867530" cy="4876800"/>
          </a:xfrm>
        </p:spPr>
      </p:pic>
      <p:cxnSp>
        <p:nvCxnSpPr>
          <p:cNvPr id="11" name="Straight Arrow Connector 10"/>
          <p:cNvCxnSpPr/>
          <p:nvPr/>
        </p:nvCxnSpPr>
        <p:spPr>
          <a:xfrm flipH="1">
            <a:off x="4495800" y="4953000"/>
            <a:ext cx="17526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4873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Outline</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181600"/>
          </a:xfrm>
        </p:spPr>
        <p:txBody>
          <a:bodyPr/>
          <a:lstStyle/>
          <a:p>
            <a:pPr marL="514350" indent="-514350">
              <a:buFont typeface="+mj-lt"/>
              <a:buAutoNum type="arabicPeriod"/>
            </a:pPr>
            <a:r>
              <a:rPr lang="en-US" sz="2800" dirty="0" smtClean="0">
                <a:solidFill>
                  <a:schemeClr val="bg1"/>
                </a:solidFill>
                <a:latin typeface="Times New Roman"/>
                <a:cs typeface="Times New Roman"/>
              </a:rPr>
              <a:t>Compare the three most common ways of looking at child welfare data.</a:t>
            </a:r>
          </a:p>
          <a:p>
            <a:pPr marL="0" indent="0">
              <a:buNone/>
            </a:pPr>
            <a:endParaRPr lang="en-US" sz="2800" dirty="0" smtClean="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Introduce the California Child Welfare Indicators Project (CCWIP).</a:t>
            </a:r>
          </a:p>
          <a:p>
            <a:pPr marL="514350" indent="-514350">
              <a:buFont typeface="+mj-lt"/>
              <a:buAutoNum type="arabicPeriod"/>
            </a:pPr>
            <a:endParaRPr lang="en-US" sz="2800" dirty="0" smtClean="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Examine </a:t>
            </a:r>
            <a:r>
              <a:rPr lang="en-US" sz="2800" dirty="0" smtClean="0">
                <a:solidFill>
                  <a:schemeClr val="bg1"/>
                </a:solidFill>
                <a:latin typeface="Times New Roman"/>
                <a:cs typeface="Times New Roman"/>
              </a:rPr>
              <a:t>features of the CCWIP website and </a:t>
            </a:r>
            <a:r>
              <a:rPr lang="en-US" sz="2800" dirty="0" smtClean="0">
                <a:solidFill>
                  <a:schemeClr val="bg1"/>
                </a:solidFill>
                <a:latin typeface="Times New Roman"/>
                <a:cs typeface="Times New Roman"/>
              </a:rPr>
              <a:t>key </a:t>
            </a:r>
            <a:r>
              <a:rPr lang="en-US" sz="2800" dirty="0" smtClean="0">
                <a:solidFill>
                  <a:schemeClr val="bg1"/>
                </a:solidFill>
                <a:latin typeface="Times New Roman"/>
                <a:cs typeface="Times New Roman"/>
              </a:rPr>
              <a:t>data indicators for California’s </a:t>
            </a:r>
            <a:r>
              <a:rPr lang="en-US" sz="2800" dirty="0" smtClean="0">
                <a:solidFill>
                  <a:schemeClr val="bg1"/>
                </a:solidFill>
                <a:latin typeface="Times New Roman"/>
                <a:cs typeface="Times New Roman"/>
              </a:rPr>
              <a:t>children.</a:t>
            </a:r>
            <a:endParaRPr lang="en-US" sz="2800" dirty="0" smtClean="0">
              <a:solidFill>
                <a:schemeClr val="bg1"/>
              </a:solidFill>
              <a:latin typeface="Times New Roman"/>
              <a:cs typeface="Times New Roman"/>
            </a:endParaRPr>
          </a:p>
        </p:txBody>
      </p:sp>
    </p:spTree>
    <p:extLst>
      <p:ext uri="{BB962C8B-B14F-4D97-AF65-F5344CB8AC3E}">
        <p14:creationId xmlns:p14="http://schemas.microsoft.com/office/powerpoint/2010/main" val="8918133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Additional Subgroup Filters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40</a:t>
            </a:fld>
            <a:endParaRPr lang="en-US"/>
          </a:p>
        </p:txBody>
      </p:sp>
      <p:pic>
        <p:nvPicPr>
          <p:cNvPr id="6" name="Content Placeholder 5" descr="Screen Shot 2016-08-04 at 2.34.10 PM.png"/>
          <p:cNvPicPr>
            <a:picLocks noGrp="1" noChangeAspect="1"/>
          </p:cNvPicPr>
          <p:nvPr>
            <p:ph idx="1"/>
          </p:nvPr>
        </p:nvPicPr>
        <p:blipFill>
          <a:blip r:embed="rId2">
            <a:extLst>
              <a:ext uri="{28A0092B-C50C-407E-A947-70E740481C1C}">
                <a14:useLocalDpi xmlns:a14="http://schemas.microsoft.com/office/drawing/2010/main" val="0"/>
              </a:ext>
            </a:extLst>
          </a:blip>
          <a:srcRect t="-27487" b="-27487"/>
          <a:stretch>
            <a:fillRect/>
          </a:stretch>
        </p:blipFill>
        <p:spPr>
          <a:xfrm>
            <a:off x="110863" y="1219200"/>
            <a:ext cx="8880735" cy="4884062"/>
          </a:xfrm>
        </p:spPr>
      </p:pic>
      <p:cxnSp>
        <p:nvCxnSpPr>
          <p:cNvPr id="10" name="Straight Arrow Connector 9"/>
          <p:cNvCxnSpPr/>
          <p:nvPr/>
        </p:nvCxnSpPr>
        <p:spPr>
          <a:xfrm>
            <a:off x="8229600" y="4038600"/>
            <a:ext cx="0" cy="8382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4120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Additional Subgroup Filters</a:t>
            </a:r>
            <a:endParaRPr lang="en-US" dirty="0">
              <a:solidFill>
                <a:srgbClr val="BEAA64"/>
              </a:solidFill>
              <a:latin typeface="Times New Roman"/>
              <a:cs typeface="Times New Roman"/>
            </a:endParaRPr>
          </a:p>
        </p:txBody>
      </p:sp>
      <p:pic>
        <p:nvPicPr>
          <p:cNvPr id="2" name="Content Placeholder 1" descr="Screen Shot 2016-08-04 at 2.33.04 PM.png"/>
          <p:cNvPicPr>
            <a:picLocks noGrp="1" noChangeAspect="1"/>
          </p:cNvPicPr>
          <p:nvPr>
            <p:ph idx="1"/>
          </p:nvPr>
        </p:nvPicPr>
        <p:blipFill>
          <a:blip r:embed="rId2">
            <a:extLst>
              <a:ext uri="{28A0092B-C50C-407E-A947-70E740481C1C}">
                <a14:useLocalDpi xmlns:a14="http://schemas.microsoft.com/office/drawing/2010/main" val="0"/>
              </a:ext>
            </a:extLst>
          </a:blip>
          <a:srcRect l="-9215" r="-9215"/>
          <a:stretch>
            <a:fillRect/>
          </a:stretch>
        </p:blipFill>
        <p:spPr>
          <a:xfrm>
            <a:off x="-76200" y="1295400"/>
            <a:ext cx="9421750" cy="5105400"/>
          </a:xfrm>
        </p:spPr>
      </p:pic>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41</a:t>
            </a:fld>
            <a:endParaRPr lang="en-US"/>
          </a:p>
        </p:txBody>
      </p:sp>
      <p:sp>
        <p:nvSpPr>
          <p:cNvPr id="3" name="Oval 2"/>
          <p:cNvSpPr/>
          <p:nvPr/>
        </p:nvSpPr>
        <p:spPr>
          <a:xfrm>
            <a:off x="685800" y="2362200"/>
            <a:ext cx="838200" cy="45720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6830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7a through 7c</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42</a:t>
            </a:fld>
            <a:endParaRPr lang="en-US"/>
          </a:p>
        </p:txBody>
      </p:sp>
    </p:spTree>
    <p:extLst>
      <p:ext uri="{BB962C8B-B14F-4D97-AF65-F5344CB8AC3E}">
        <p14:creationId xmlns:p14="http://schemas.microsoft.com/office/powerpoint/2010/main" val="10842128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Thank You!</a:t>
            </a:r>
            <a:endParaRPr lang="en-US"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lgn="ctr">
              <a:buNone/>
            </a:pPr>
            <a:r>
              <a:rPr lang="en-US" i="1" dirty="0">
                <a:solidFill>
                  <a:schemeClr val="bg1"/>
                </a:solidFill>
                <a:latin typeface="Times New Roman"/>
                <a:cs typeface="Times New Roman"/>
              </a:rPr>
              <a:t>The California Child Welfare Indicators Project (CCWIP) is a collaboration of the California Department of Social Services and the School of Social Welfare, University of California at Berkeley, and is supported by the California Department of Social </a:t>
            </a:r>
            <a:r>
              <a:rPr lang="en-US" i="1" dirty="0" smtClean="0">
                <a:solidFill>
                  <a:schemeClr val="bg1"/>
                </a:solidFill>
                <a:latin typeface="Times New Roman"/>
                <a:cs typeface="Times New Roman"/>
              </a:rPr>
              <a:t>Services, the </a:t>
            </a:r>
            <a:r>
              <a:rPr lang="en-US" i="1" dirty="0">
                <a:solidFill>
                  <a:schemeClr val="bg1"/>
                </a:solidFill>
                <a:latin typeface="Times New Roman"/>
                <a:cs typeface="Times New Roman"/>
              </a:rPr>
              <a:t>Stuart </a:t>
            </a:r>
            <a:r>
              <a:rPr lang="en-US" i="1" dirty="0" smtClean="0">
                <a:solidFill>
                  <a:schemeClr val="bg1"/>
                </a:solidFill>
                <a:latin typeface="Times New Roman"/>
                <a:cs typeface="Times New Roman"/>
              </a:rPr>
              <a:t>Foundation, and the Conrad N. Hilton Foundation.</a:t>
            </a:r>
            <a:endParaRPr lang="en-US" i="1" dirty="0">
              <a:solidFill>
                <a:schemeClr val="bg1"/>
              </a:solidFill>
              <a:latin typeface="Times New Roman"/>
              <a:cs typeface="Times New Roman"/>
            </a:endParaRPr>
          </a:p>
          <a:p>
            <a:pPr lvl="1"/>
            <a:endParaRPr lang="en-US"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43</a:t>
            </a:fld>
            <a:endParaRPr lang="en-US"/>
          </a:p>
        </p:txBody>
      </p:sp>
      <p:pic>
        <p:nvPicPr>
          <p:cNvPr id="5" name="Picture 3"/>
          <p:cNvPicPr>
            <a:picLocks noChangeAspect="1"/>
          </p:cNvPicPr>
          <p:nvPr/>
        </p:nvPicPr>
        <p:blipFill>
          <a:blip r:embed="rId3"/>
          <a:srcRect/>
          <a:stretch>
            <a:fillRect/>
          </a:stretch>
        </p:blipFill>
        <p:spPr bwMode="auto">
          <a:xfrm>
            <a:off x="2743200" y="5105400"/>
            <a:ext cx="3537735" cy="6032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676400" y="4876800"/>
            <a:ext cx="838200" cy="1611923"/>
          </a:xfrm>
          <a:prstGeom prst="rect">
            <a:avLst/>
          </a:prstGeom>
        </p:spPr>
      </p:pic>
      <p:pic>
        <p:nvPicPr>
          <p:cNvPr id="7" name="Picture 6"/>
          <p:cNvPicPr>
            <a:picLocks noChangeAspect="1"/>
          </p:cNvPicPr>
          <p:nvPr/>
        </p:nvPicPr>
        <p:blipFill>
          <a:blip r:embed="rId5"/>
          <a:stretch>
            <a:fillRect/>
          </a:stretch>
        </p:blipFill>
        <p:spPr>
          <a:xfrm>
            <a:off x="2743200" y="5791200"/>
            <a:ext cx="3657600" cy="428102"/>
          </a:xfrm>
          <a:prstGeom prst="rect">
            <a:avLst/>
          </a:prstGeom>
        </p:spPr>
      </p:pic>
      <p:pic>
        <p:nvPicPr>
          <p:cNvPr id="8" name="Picture 7"/>
          <p:cNvPicPr>
            <a:picLocks noChangeAspect="1"/>
          </p:cNvPicPr>
          <p:nvPr/>
        </p:nvPicPr>
        <p:blipFill>
          <a:blip r:embed="rId6"/>
          <a:stretch>
            <a:fillRect/>
          </a:stretch>
        </p:blipFill>
        <p:spPr>
          <a:xfrm>
            <a:off x="6477000" y="4876800"/>
            <a:ext cx="1482852" cy="1600200"/>
          </a:xfrm>
          <a:prstGeom prst="rect">
            <a:avLst/>
          </a:prstGeom>
        </p:spPr>
      </p:pic>
    </p:spTree>
    <p:extLst>
      <p:ext uri="{BB962C8B-B14F-4D97-AF65-F5344CB8AC3E}">
        <p14:creationId xmlns:p14="http://schemas.microsoft.com/office/powerpoint/2010/main" val="1578259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Time Dynamics in</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data analysis</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5</a:t>
            </a:fld>
            <a:endParaRPr lang="en-US"/>
          </a:p>
        </p:txBody>
      </p:sp>
    </p:spTree>
    <p:extLst>
      <p:ext uri="{BB962C8B-B14F-4D97-AF65-F5344CB8AC3E}">
        <p14:creationId xmlns:p14="http://schemas.microsoft.com/office/powerpoint/2010/main" val="27664715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3 Key Data Views in Child Welfare</a:t>
            </a:r>
            <a:endParaRPr lang="en-US" dirty="0">
              <a:solidFill>
                <a:srgbClr val="BEAA64"/>
              </a:solidFill>
              <a:latin typeface="Times New Roman"/>
              <a:cs typeface="Times New Roman"/>
            </a:endParaRPr>
          </a:p>
        </p:txBody>
      </p:sp>
      <p:graphicFrame>
        <p:nvGraphicFramePr>
          <p:cNvPr id="4" name="Diagram 3"/>
          <p:cNvGraphicFramePr/>
          <p:nvPr>
            <p:extLst>
              <p:ext uri="{D42A27DB-BD31-4B8C-83A1-F6EECF244321}">
                <p14:modId xmlns:p14="http://schemas.microsoft.com/office/powerpoint/2010/main" val="1942187964"/>
              </p:ext>
            </p:extLst>
          </p:nvPr>
        </p:nvGraphicFramePr>
        <p:xfrm>
          <a:off x="2286000" y="1905000"/>
          <a:ext cx="4648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4104C4B3-1342-4D3D-8426-5A37ABA9DDD3}" type="slidenum">
              <a:rPr lang="en-US" smtClean="0"/>
              <a:pPr/>
              <a:t>6</a:t>
            </a:fld>
            <a:endParaRPr lang="en-US" dirty="0"/>
          </a:p>
        </p:txBody>
      </p:sp>
    </p:spTree>
    <p:extLst>
      <p:ext uri="{BB962C8B-B14F-4D97-AF65-F5344CB8AC3E}">
        <p14:creationId xmlns:p14="http://schemas.microsoft.com/office/powerpoint/2010/main" val="489282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BEAA64"/>
                </a:solidFill>
                <a:latin typeface="Times New Roman"/>
                <a:cs typeface="Times New Roman"/>
              </a:rPr>
              <a:t>Time Dynamics</a:t>
            </a:r>
            <a:endParaRPr lang="en-US" dirty="0">
              <a:solidFill>
                <a:srgbClr val="BEAA64"/>
              </a:solidFill>
              <a:latin typeface="Times New Roman"/>
              <a:cs typeface="Times New Roman"/>
            </a:endParaRPr>
          </a:p>
        </p:txBody>
      </p:sp>
      <p:sp>
        <p:nvSpPr>
          <p:cNvPr id="6" name="Content Placeholder 2"/>
          <p:cNvSpPr>
            <a:spLocks noGrp="1"/>
          </p:cNvSpPr>
          <p:nvPr>
            <p:ph sz="quarter" idx="1"/>
          </p:nvPr>
        </p:nvSpPr>
        <p:spPr>
          <a:xfrm>
            <a:off x="457200" y="1600200"/>
            <a:ext cx="8229600" cy="5029200"/>
          </a:xfrm>
        </p:spPr>
        <p:txBody>
          <a:bodyPr>
            <a:normAutofit/>
          </a:bodyPr>
          <a:lstStyle/>
          <a:p>
            <a:r>
              <a:rPr lang="en-US" dirty="0" smtClean="0">
                <a:solidFill>
                  <a:schemeClr val="bg1"/>
                </a:solidFill>
                <a:latin typeface="Times New Roman"/>
                <a:cs typeface="Times New Roman"/>
              </a:rPr>
              <a:t>Cross-Sectional Studies</a:t>
            </a:r>
          </a:p>
          <a:p>
            <a:pPr lvl="1"/>
            <a:r>
              <a:rPr lang="en-US" sz="2400" dirty="0" smtClean="0">
                <a:solidFill>
                  <a:schemeClr val="bg1"/>
                </a:solidFill>
                <a:latin typeface="Times New Roman"/>
                <a:cs typeface="Times New Roman"/>
              </a:rPr>
              <a:t>Examines a phenomenon by collecting/examining a “cross-section” of data (one observation at any point in time)</a:t>
            </a:r>
          </a:p>
          <a:p>
            <a:pPr lvl="1"/>
            <a:endParaRPr lang="en-US" sz="2400" dirty="0">
              <a:solidFill>
                <a:schemeClr val="bg1"/>
              </a:solidFill>
              <a:latin typeface="Times New Roman"/>
              <a:cs typeface="Times New Roman"/>
            </a:endParaRPr>
          </a:p>
          <a:p>
            <a:r>
              <a:rPr lang="en-US" dirty="0">
                <a:solidFill>
                  <a:schemeClr val="bg1"/>
                </a:solidFill>
                <a:latin typeface="Times New Roman"/>
                <a:cs typeface="Times New Roman"/>
              </a:rPr>
              <a:t>Exit Cohort</a:t>
            </a:r>
          </a:p>
          <a:p>
            <a:pPr lvl="1"/>
            <a:r>
              <a:rPr lang="en-US" sz="2400" dirty="0">
                <a:solidFill>
                  <a:schemeClr val="bg1"/>
                </a:solidFill>
                <a:latin typeface="Times New Roman"/>
                <a:cs typeface="Times New Roman"/>
              </a:rPr>
              <a:t>Based on one observation at the last point in </a:t>
            </a:r>
            <a:r>
              <a:rPr lang="en-US" sz="2400" dirty="0" smtClean="0">
                <a:solidFill>
                  <a:schemeClr val="bg1"/>
                </a:solidFill>
                <a:latin typeface="Times New Roman"/>
                <a:cs typeface="Times New Roman"/>
              </a:rPr>
              <a:t>time</a:t>
            </a:r>
          </a:p>
          <a:p>
            <a:endParaRPr lang="en-US" sz="2800" b="1" dirty="0" smtClean="0">
              <a:solidFill>
                <a:schemeClr val="bg1"/>
              </a:solidFill>
              <a:latin typeface="Times New Roman"/>
              <a:cs typeface="Times New Roman"/>
            </a:endParaRPr>
          </a:p>
          <a:p>
            <a:r>
              <a:rPr lang="en-US" dirty="0" smtClean="0">
                <a:solidFill>
                  <a:schemeClr val="bg1"/>
                </a:solidFill>
                <a:latin typeface="Times New Roman"/>
                <a:cs typeface="Times New Roman"/>
              </a:rPr>
              <a:t>Longitudinal Studies</a:t>
            </a:r>
          </a:p>
          <a:p>
            <a:pPr lvl="1"/>
            <a:r>
              <a:rPr lang="en-US" sz="2400" dirty="0" smtClean="0">
                <a:solidFill>
                  <a:schemeClr val="bg1"/>
                </a:solidFill>
                <a:latin typeface="Times New Roman"/>
                <a:cs typeface="Times New Roman"/>
              </a:rPr>
              <a:t>Based on repeated observations over multiple points in time </a:t>
            </a:r>
          </a:p>
        </p:txBody>
      </p:sp>
      <p:sp>
        <p:nvSpPr>
          <p:cNvPr id="9" name="Slide Number Placeholder 8"/>
          <p:cNvSpPr>
            <a:spLocks noGrp="1"/>
          </p:cNvSpPr>
          <p:nvPr>
            <p:ph type="sldNum" sz="quarter" idx="12"/>
          </p:nvPr>
        </p:nvSpPr>
        <p:spPr/>
        <p:txBody>
          <a:bodyPr/>
          <a:lstStyle/>
          <a:p>
            <a:fld id="{4104C4B3-1342-4D3D-8426-5A37ABA9DDD3}" type="slidenum">
              <a:rPr lang="en-US" smtClean="0"/>
              <a:pPr/>
              <a:t>7</a:t>
            </a:fld>
            <a:endParaRPr lang="en-US" dirty="0"/>
          </a:p>
        </p:txBody>
      </p:sp>
    </p:spTree>
    <p:extLst>
      <p:ext uri="{BB962C8B-B14F-4D97-AF65-F5344CB8AC3E}">
        <p14:creationId xmlns:p14="http://schemas.microsoft.com/office/powerpoint/2010/main" val="2469496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smtClean="0">
                <a:solidFill>
                  <a:srgbClr val="BEAA64"/>
                </a:solidFill>
                <a:latin typeface="Times New Roman"/>
                <a:cs typeface="Times New Roman"/>
              </a:rPr>
              <a:t>What is the difference?</a:t>
            </a:r>
          </a:p>
        </p:txBody>
      </p:sp>
      <p:sp>
        <p:nvSpPr>
          <p:cNvPr id="27650" name="Content Placeholder 2"/>
          <p:cNvSpPr>
            <a:spLocks noGrp="1"/>
          </p:cNvSpPr>
          <p:nvPr>
            <p:ph idx="1"/>
          </p:nvPr>
        </p:nvSpPr>
        <p:spPr/>
        <p:txBody>
          <a:bodyPr/>
          <a:lstStyle/>
          <a:p>
            <a:pPr eaLnBrk="1" hangingPunct="1"/>
            <a:r>
              <a:rPr lang="en-US" dirty="0" smtClean="0">
                <a:solidFill>
                  <a:schemeClr val="bg1"/>
                </a:solidFill>
                <a:latin typeface="Times"/>
                <a:cs typeface="Times"/>
              </a:rPr>
              <a:t>Cross-Sectional/Point-in-time  - </a:t>
            </a:r>
            <a:r>
              <a:rPr lang="en-US" u="sng" dirty="0">
                <a:solidFill>
                  <a:schemeClr val="bg1"/>
                </a:solidFill>
                <a:latin typeface="Times"/>
                <a:cs typeface="Times"/>
              </a:rPr>
              <a:t>O</a:t>
            </a:r>
            <a:r>
              <a:rPr lang="en-US" u="sng" dirty="0" smtClean="0">
                <a:solidFill>
                  <a:schemeClr val="bg1"/>
                </a:solidFill>
                <a:latin typeface="Times"/>
                <a:cs typeface="Times"/>
              </a:rPr>
              <a:t>nly</a:t>
            </a:r>
            <a:r>
              <a:rPr lang="en-US" dirty="0" smtClean="0">
                <a:solidFill>
                  <a:schemeClr val="bg1"/>
                </a:solidFill>
                <a:latin typeface="Times"/>
                <a:cs typeface="Times"/>
              </a:rPr>
              <a:t> children </a:t>
            </a:r>
            <a:r>
              <a:rPr lang="en-US" u="sng" dirty="0" smtClean="0">
                <a:solidFill>
                  <a:schemeClr val="bg1"/>
                </a:solidFill>
                <a:latin typeface="Times"/>
                <a:cs typeface="Times"/>
              </a:rPr>
              <a:t>in</a:t>
            </a:r>
            <a:r>
              <a:rPr lang="en-US" dirty="0" smtClean="0">
                <a:solidFill>
                  <a:schemeClr val="bg1"/>
                </a:solidFill>
                <a:latin typeface="Times"/>
                <a:cs typeface="Times"/>
              </a:rPr>
              <a:t> care</a:t>
            </a:r>
          </a:p>
          <a:p>
            <a:pPr eaLnBrk="1" hangingPunct="1"/>
            <a:endParaRPr lang="en-US" dirty="0" smtClean="0">
              <a:solidFill>
                <a:schemeClr val="bg1"/>
              </a:solidFill>
              <a:latin typeface="Times"/>
              <a:cs typeface="Times"/>
            </a:endParaRPr>
          </a:p>
          <a:p>
            <a:pPr eaLnBrk="1" hangingPunct="1"/>
            <a:r>
              <a:rPr lang="en-US" dirty="0" smtClean="0">
                <a:solidFill>
                  <a:schemeClr val="bg1"/>
                </a:solidFill>
                <a:latin typeface="Times"/>
                <a:cs typeface="Times"/>
              </a:rPr>
              <a:t>Exit cohort - </a:t>
            </a:r>
            <a:r>
              <a:rPr lang="en-US" u="sng" dirty="0">
                <a:solidFill>
                  <a:schemeClr val="bg1"/>
                </a:solidFill>
                <a:latin typeface="Times"/>
                <a:cs typeface="Times"/>
              </a:rPr>
              <a:t>O</a:t>
            </a:r>
            <a:r>
              <a:rPr lang="en-US" u="sng" dirty="0" smtClean="0">
                <a:solidFill>
                  <a:schemeClr val="bg1"/>
                </a:solidFill>
                <a:latin typeface="Times"/>
                <a:cs typeface="Times"/>
              </a:rPr>
              <a:t>nly</a:t>
            </a:r>
            <a:r>
              <a:rPr lang="en-US" dirty="0" smtClean="0">
                <a:solidFill>
                  <a:schemeClr val="bg1"/>
                </a:solidFill>
                <a:latin typeface="Times"/>
                <a:cs typeface="Times"/>
              </a:rPr>
              <a:t> children who </a:t>
            </a:r>
            <a:r>
              <a:rPr lang="en-US" u="sng" dirty="0" smtClean="0">
                <a:solidFill>
                  <a:schemeClr val="bg1"/>
                </a:solidFill>
                <a:latin typeface="Times"/>
                <a:cs typeface="Times"/>
              </a:rPr>
              <a:t>left</a:t>
            </a:r>
            <a:r>
              <a:rPr lang="en-US" dirty="0" smtClean="0">
                <a:solidFill>
                  <a:schemeClr val="bg1"/>
                </a:solidFill>
                <a:latin typeface="Times"/>
                <a:cs typeface="Times"/>
              </a:rPr>
              <a:t> care</a:t>
            </a:r>
          </a:p>
          <a:p>
            <a:pPr eaLnBrk="1" hangingPunct="1"/>
            <a:endParaRPr lang="en-US" dirty="0" smtClean="0">
              <a:solidFill>
                <a:schemeClr val="bg1"/>
              </a:solidFill>
              <a:latin typeface="Times"/>
              <a:cs typeface="Times"/>
            </a:endParaRPr>
          </a:p>
          <a:p>
            <a:pPr eaLnBrk="1" hangingPunct="1"/>
            <a:r>
              <a:rPr lang="en-US" dirty="0" smtClean="0">
                <a:solidFill>
                  <a:schemeClr val="bg1"/>
                </a:solidFill>
                <a:latin typeface="Times"/>
                <a:cs typeface="Times"/>
              </a:rPr>
              <a:t>Entry cohort - </a:t>
            </a:r>
            <a:r>
              <a:rPr lang="en-US" u="sng" dirty="0">
                <a:solidFill>
                  <a:schemeClr val="bg1"/>
                </a:solidFill>
                <a:latin typeface="Times"/>
                <a:cs typeface="Times"/>
              </a:rPr>
              <a:t>A</a:t>
            </a:r>
            <a:r>
              <a:rPr lang="en-US" u="sng" dirty="0" smtClean="0">
                <a:solidFill>
                  <a:schemeClr val="bg1"/>
                </a:solidFill>
                <a:latin typeface="Times"/>
                <a:cs typeface="Times"/>
              </a:rPr>
              <a:t>ll</a:t>
            </a:r>
            <a:r>
              <a:rPr lang="en-US" dirty="0" smtClean="0">
                <a:solidFill>
                  <a:schemeClr val="bg1"/>
                </a:solidFill>
                <a:latin typeface="Times"/>
                <a:cs typeface="Times"/>
              </a:rPr>
              <a:t> children who entered</a:t>
            </a:r>
          </a:p>
        </p:txBody>
      </p:sp>
      <p:sp>
        <p:nvSpPr>
          <p:cNvPr id="27651" name="Slide Number Placeholder 3"/>
          <p:cNvSpPr>
            <a:spLocks noGrp="1"/>
          </p:cNvSpPr>
          <p:nvPr>
            <p:ph type="sldNum" sz="quarter" idx="12"/>
          </p:nvPr>
        </p:nvSpPr>
        <p:spPr>
          <a:xfrm>
            <a:off x="457200" y="6248400"/>
            <a:ext cx="1676400" cy="457200"/>
          </a:xfrm>
          <a:noFill/>
        </p:spPr>
        <p:txBody>
          <a:bodyPr/>
          <a:lstStyle/>
          <a:p>
            <a:pPr algn="l"/>
            <a:fld id="{53453A17-E45A-42EC-A62F-F9340F2F9BE7}" type="slidenum">
              <a:rPr lang="en-US" smtClean="0"/>
              <a:pPr algn="l"/>
              <a:t>8</a:t>
            </a:fld>
            <a:endParaRPr lang="en-US" smtClean="0"/>
          </a:p>
        </p:txBody>
      </p:sp>
    </p:spTree>
    <p:extLst>
      <p:ext uri="{BB962C8B-B14F-4D97-AF65-F5344CB8AC3E}">
        <p14:creationId xmlns:p14="http://schemas.microsoft.com/office/powerpoint/2010/main" val="34728086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solidFill>
                  <a:srgbClr val="BEAA64"/>
                </a:solidFill>
                <a:latin typeface="Times New Roman"/>
                <a:cs typeface="Times New Roman"/>
              </a:rPr>
              <a:t>What are the implications?</a:t>
            </a:r>
          </a:p>
        </p:txBody>
      </p:sp>
      <p:sp>
        <p:nvSpPr>
          <p:cNvPr id="29698" name="Content Placeholder 2"/>
          <p:cNvSpPr>
            <a:spLocks noGrp="1"/>
          </p:cNvSpPr>
          <p:nvPr>
            <p:ph idx="1"/>
          </p:nvPr>
        </p:nvSpPr>
        <p:spPr/>
        <p:txBody>
          <a:bodyPr/>
          <a:lstStyle/>
          <a:p>
            <a:pPr eaLnBrk="1" hangingPunct="1">
              <a:lnSpc>
                <a:spcPct val="80000"/>
              </a:lnSpc>
            </a:pPr>
            <a:r>
              <a:rPr lang="en-US" sz="2800" dirty="0" smtClean="0">
                <a:solidFill>
                  <a:schemeClr val="bg1"/>
                </a:solidFill>
                <a:latin typeface="Times New Roman"/>
                <a:cs typeface="Times New Roman"/>
              </a:rPr>
              <a:t>It is much harder to measure outcomes over time using either a point-in-time or an exit cohort sample because the samples are missing some children:</a:t>
            </a:r>
          </a:p>
          <a:p>
            <a:pPr lvl="1">
              <a:lnSpc>
                <a:spcPct val="80000"/>
              </a:lnSpc>
            </a:pPr>
            <a:endParaRPr lang="en-US" sz="2400" dirty="0" smtClean="0">
              <a:solidFill>
                <a:schemeClr val="bg1"/>
              </a:solidFill>
              <a:latin typeface="Times New Roman"/>
              <a:cs typeface="Times New Roman"/>
            </a:endParaRPr>
          </a:p>
          <a:p>
            <a:pPr lvl="1">
              <a:lnSpc>
                <a:spcPct val="80000"/>
              </a:lnSpc>
            </a:pPr>
            <a:r>
              <a:rPr lang="en-US" sz="2400" dirty="0" smtClean="0">
                <a:solidFill>
                  <a:schemeClr val="bg1"/>
                </a:solidFill>
                <a:latin typeface="Times New Roman"/>
                <a:cs typeface="Times New Roman"/>
              </a:rPr>
              <a:t>A </a:t>
            </a:r>
            <a:r>
              <a:rPr lang="en-US" sz="2400" dirty="0">
                <a:solidFill>
                  <a:srgbClr val="BEAA64"/>
                </a:solidFill>
                <a:latin typeface="Times New Roman"/>
                <a:cs typeface="Times New Roman"/>
              </a:rPr>
              <a:t>point-in-time analysis</a:t>
            </a:r>
            <a:r>
              <a:rPr lang="en-US" sz="2400" dirty="0">
                <a:solidFill>
                  <a:schemeClr val="bg1"/>
                </a:solidFill>
                <a:latin typeface="Times New Roman"/>
                <a:cs typeface="Times New Roman"/>
              </a:rPr>
              <a:t> </a:t>
            </a:r>
            <a:r>
              <a:rPr lang="en-US" sz="2400" dirty="0" smtClean="0">
                <a:solidFill>
                  <a:schemeClr val="bg1"/>
                </a:solidFill>
                <a:latin typeface="Times New Roman"/>
                <a:cs typeface="Times New Roman"/>
              </a:rPr>
              <a:t>is </a:t>
            </a:r>
            <a:r>
              <a:rPr lang="en-US" sz="2400" u="sng" dirty="0" smtClean="0">
                <a:solidFill>
                  <a:schemeClr val="bg1"/>
                </a:solidFill>
                <a:latin typeface="Times New Roman"/>
                <a:cs typeface="Times New Roman"/>
              </a:rPr>
              <a:t>missing the </a:t>
            </a:r>
            <a:r>
              <a:rPr lang="en-US" sz="2400" u="sng" dirty="0">
                <a:solidFill>
                  <a:schemeClr val="bg1"/>
                </a:solidFill>
                <a:latin typeface="Times New Roman"/>
                <a:cs typeface="Times New Roman"/>
              </a:rPr>
              <a:t>kids who left </a:t>
            </a:r>
            <a:r>
              <a:rPr lang="en-US" sz="2400" dirty="0">
                <a:solidFill>
                  <a:schemeClr val="bg1"/>
                </a:solidFill>
                <a:latin typeface="Times New Roman"/>
                <a:cs typeface="Times New Roman"/>
              </a:rPr>
              <a:t>placement</a:t>
            </a:r>
          </a:p>
          <a:p>
            <a:pPr marL="457200" lvl="1" indent="0">
              <a:lnSpc>
                <a:spcPct val="80000"/>
              </a:lnSpc>
              <a:buNone/>
            </a:pPr>
            <a:endParaRPr lang="en-US" sz="2400" dirty="0" smtClean="0">
              <a:solidFill>
                <a:schemeClr val="bg1"/>
              </a:solidFill>
              <a:latin typeface="Times New Roman"/>
              <a:cs typeface="Times New Roman"/>
            </a:endParaRPr>
          </a:p>
          <a:p>
            <a:pPr lvl="1">
              <a:lnSpc>
                <a:spcPct val="80000"/>
              </a:lnSpc>
            </a:pPr>
            <a:r>
              <a:rPr lang="en-US" sz="2400" dirty="0" smtClean="0">
                <a:solidFill>
                  <a:schemeClr val="bg1"/>
                </a:solidFill>
                <a:latin typeface="Times New Roman"/>
                <a:cs typeface="Times New Roman"/>
              </a:rPr>
              <a:t>An </a:t>
            </a:r>
            <a:r>
              <a:rPr lang="en-US" sz="2400" dirty="0" smtClean="0">
                <a:solidFill>
                  <a:srgbClr val="BEAA64"/>
                </a:solidFill>
                <a:latin typeface="Times New Roman"/>
                <a:cs typeface="Times New Roman"/>
              </a:rPr>
              <a:t>exit cohort</a:t>
            </a:r>
            <a:r>
              <a:rPr lang="en-US" sz="2400" dirty="0" smtClean="0">
                <a:solidFill>
                  <a:schemeClr val="bg1"/>
                </a:solidFill>
                <a:latin typeface="Times New Roman"/>
                <a:cs typeface="Times New Roman"/>
              </a:rPr>
              <a:t> </a:t>
            </a:r>
            <a:r>
              <a:rPr lang="en-US" sz="2400" u="sng" dirty="0" smtClean="0">
                <a:solidFill>
                  <a:schemeClr val="bg1"/>
                </a:solidFill>
                <a:latin typeface="Times New Roman"/>
                <a:cs typeface="Times New Roman"/>
              </a:rPr>
              <a:t>only includes kids who leave</a:t>
            </a:r>
          </a:p>
          <a:p>
            <a:pPr lvl="1" eaLnBrk="1" hangingPunct="1">
              <a:lnSpc>
                <a:spcPct val="80000"/>
              </a:lnSpc>
            </a:pPr>
            <a:endParaRPr lang="en-US" sz="2400" dirty="0" smtClean="0">
              <a:solidFill>
                <a:schemeClr val="bg1"/>
              </a:solidFill>
              <a:latin typeface="Times New Roman"/>
              <a:cs typeface="Times New Roman"/>
            </a:endParaRPr>
          </a:p>
          <a:p>
            <a:pPr lvl="1" eaLnBrk="1" hangingPunct="1">
              <a:lnSpc>
                <a:spcPct val="80000"/>
              </a:lnSpc>
            </a:pPr>
            <a:r>
              <a:rPr lang="en-US" sz="2400" dirty="0" smtClean="0">
                <a:solidFill>
                  <a:schemeClr val="bg1"/>
                </a:solidFill>
                <a:latin typeface="Times New Roman"/>
                <a:cs typeface="Times New Roman"/>
              </a:rPr>
              <a:t>You can’t assess change if you leave out either of these children because their experiences aren’t factored into the outcomes.  All children have to be included in the system for monitoring outcomes.</a:t>
            </a:r>
          </a:p>
        </p:txBody>
      </p:sp>
      <p:sp>
        <p:nvSpPr>
          <p:cNvPr id="29699" name="Slide Number Placeholder 3"/>
          <p:cNvSpPr>
            <a:spLocks noGrp="1"/>
          </p:cNvSpPr>
          <p:nvPr>
            <p:ph type="sldNum" sz="quarter" idx="12"/>
          </p:nvPr>
        </p:nvSpPr>
        <p:spPr>
          <a:xfrm>
            <a:off x="457200" y="6248400"/>
            <a:ext cx="1676400" cy="457200"/>
          </a:xfrm>
          <a:noFill/>
        </p:spPr>
        <p:txBody>
          <a:bodyPr/>
          <a:lstStyle/>
          <a:p>
            <a:pPr algn="l"/>
            <a:fld id="{F3DE8E15-F7BA-4A91-BEE8-F1A7E8C37947}" type="slidenum">
              <a:rPr lang="en-US" smtClean="0"/>
              <a:pPr algn="l"/>
              <a:t>9</a:t>
            </a:fld>
            <a:endParaRPr lang="en-US" smtClean="0"/>
          </a:p>
        </p:txBody>
      </p:sp>
    </p:spTree>
    <p:extLst>
      <p:ext uri="{BB962C8B-B14F-4D97-AF65-F5344CB8AC3E}">
        <p14:creationId xmlns:p14="http://schemas.microsoft.com/office/powerpoint/2010/main" val="392040701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2.6|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8382</TotalTime>
  <Words>1536</Words>
  <Application>Microsoft Macintosh PowerPoint</Application>
  <PresentationFormat>On-screen Show (4:3)</PresentationFormat>
  <Paragraphs>261</Paragraphs>
  <Slides>43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Clip</vt:lpstr>
      <vt:lpstr>CCWIP Data Analysis Training  Using the CCWIP Website to Answer Questions about Key Child Welfare Outcomes</vt:lpstr>
      <vt:lpstr>The Current Placement System* (highly simplified)</vt:lpstr>
      <vt:lpstr>Counterbalanced Indicators of  System Performance</vt:lpstr>
      <vt:lpstr>Outline</vt:lpstr>
      <vt:lpstr> Time Dynamics in data analysis</vt:lpstr>
      <vt:lpstr>3 Key Data Views in Child Welfare</vt:lpstr>
      <vt:lpstr>Time Dynamics</vt:lpstr>
      <vt:lpstr>What is the difference?</vt:lpstr>
      <vt:lpstr>What are the implications?</vt:lpstr>
      <vt:lpstr>PowerPoint Presentation</vt:lpstr>
      <vt:lpstr>PowerPoint Presentation</vt:lpstr>
      <vt:lpstr>The California Child Welfare Indicators Project (CCWIP)</vt:lpstr>
      <vt:lpstr>CCWIP Overview</vt:lpstr>
      <vt:lpstr>Where do the data come from?</vt:lpstr>
      <vt:lpstr>PowerPoint Presentation</vt:lpstr>
      <vt:lpstr> website</vt:lpstr>
      <vt:lpstr>PowerPoint Presentation</vt:lpstr>
      <vt:lpstr>Report Index</vt:lpstr>
      <vt:lpstr>Computing a Percent</vt:lpstr>
      <vt:lpstr>Computing a Percent</vt:lpstr>
      <vt:lpstr>Computing a Rate per 1,000</vt:lpstr>
      <vt:lpstr>Computing a Rate per 1,000</vt:lpstr>
      <vt:lpstr>Please complete exercises  1a through 1c </vt:lpstr>
      <vt:lpstr>Filters</vt:lpstr>
      <vt:lpstr>Please complete exercises  2a &amp; 2b </vt:lpstr>
      <vt:lpstr>Federal (CFSR) Measures</vt:lpstr>
      <vt:lpstr>Federal CFSR Summaries</vt:lpstr>
      <vt:lpstr>Methodology Links</vt:lpstr>
      <vt:lpstr>Please complete exercises  3a through 3D</vt:lpstr>
      <vt:lpstr>Row &amp; Column Dimensions</vt:lpstr>
      <vt:lpstr>Service Component as  Row &amp; Column Dimensions</vt:lpstr>
      <vt:lpstr>Please complete exercises  4a &amp; 4b </vt:lpstr>
      <vt:lpstr>Disproportionality vs. Disparity</vt:lpstr>
      <vt:lpstr>PowerPoint Presentation</vt:lpstr>
      <vt:lpstr>PowerPoint Presentation</vt:lpstr>
      <vt:lpstr>Please complete exercises  5a through 5c</vt:lpstr>
      <vt:lpstr>Multi-Report Option</vt:lpstr>
      <vt:lpstr>Please complete exercises  6a &amp; 6b</vt:lpstr>
      <vt:lpstr>Multiple Time Periods</vt:lpstr>
      <vt:lpstr>Additional Subgroup Filters</vt:lpstr>
      <vt:lpstr>Additional Subgroup Filters</vt:lpstr>
      <vt:lpstr>Please complete exercises  7a through 7c</vt:lpstr>
      <vt:lpstr>Thank You!</vt:lpstr>
    </vt:vector>
  </TitlesOfParts>
  <Company>School of Social Welfare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Development Assistant 2</dc:creator>
  <cp:lastModifiedBy>Wendy Wiegmann</cp:lastModifiedBy>
  <cp:revision>1482</cp:revision>
  <dcterms:created xsi:type="dcterms:W3CDTF">2012-12-12T19:35:09Z</dcterms:created>
  <dcterms:modified xsi:type="dcterms:W3CDTF">2016-08-19T15:40:44Z</dcterms:modified>
</cp:coreProperties>
</file>