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notesSlides/notesSlide3.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562" r:id="rId2"/>
    <p:sldId id="561" r:id="rId3"/>
    <p:sldId id="563" r:id="rId4"/>
    <p:sldId id="564" r:id="rId5"/>
    <p:sldId id="565" r:id="rId6"/>
    <p:sldId id="566" r:id="rId7"/>
    <p:sldId id="567" r:id="rId8"/>
    <p:sldId id="568" r:id="rId9"/>
    <p:sldId id="5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AA64"/>
    <a:srgbClr val="204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371" autoAdjust="0"/>
  </p:normalViewPr>
  <p:slideViewPr>
    <p:cSldViewPr>
      <p:cViewPr>
        <p:scale>
          <a:sx n="75" d="100"/>
          <a:sy n="75" d="100"/>
        </p:scale>
        <p:origin x="1902" y="528"/>
      </p:cViewPr>
      <p:guideLst>
        <p:guide orient="horz" pos="2160"/>
        <p:guide pos="2880"/>
      </p:guideLst>
    </p:cSldViewPr>
  </p:slideViewPr>
  <p:outlineViewPr>
    <p:cViewPr>
      <p:scale>
        <a:sx n="33" d="100"/>
        <a:sy n="33" d="100"/>
      </p:scale>
      <p:origin x="0" y="-3653"/>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wendy.wiegmann\Downloads\CA_Disproportionality%20&amp;%20Disparity_Q4_2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endy.wiegmann\Downloads\CA_Disproportionality%20&amp;%20Disparity_Q4_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21864594894603"/>
          <c:y val="0.22349102773246307"/>
          <c:w val="0.75915649278579522"/>
          <c:h val="0.66068515497553226"/>
        </c:manualLayout>
      </c:layout>
      <c:barChart>
        <c:barDir val="col"/>
        <c:grouping val="percentStacked"/>
        <c:varyColors val="0"/>
        <c:ser>
          <c:idx val="0"/>
          <c:order val="0"/>
          <c:tx>
            <c:strRef>
              <c:f>table_race_contact!$B$11</c:f>
              <c:strCache>
                <c:ptCount val="1"/>
                <c:pt idx="0">
                  <c:v>Black </c:v>
                </c:pt>
              </c:strCache>
            </c:strRef>
          </c:tx>
          <c:spPr>
            <a:solidFill>
              <a:schemeClr val="accent5">
                <a:lumMod val="20000"/>
                <a:lumOff val="80000"/>
              </a:schemeClr>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table_race_contact!$A$12:$A$17</c:f>
              <c:strCache>
                <c:ptCount val="6"/>
                <c:pt idx="0">
                  <c:v>Population 
(8,852,264)</c:v>
                </c:pt>
                <c:pt idx="1">
                  <c:v>Allegations 
(433,571)</c:v>
                </c:pt>
                <c:pt idx="2">
                  <c:v>Investigations
(290,166)</c:v>
                </c:pt>
                <c:pt idx="3">
                  <c:v>Substantiations 
(47,845)</c:v>
                </c:pt>
                <c:pt idx="4">
                  <c:v>Entries 
(18,865)</c:v>
                </c:pt>
                <c:pt idx="5">
                  <c:v>In Care 
(39,171)</c:v>
                </c:pt>
              </c:strCache>
            </c:strRef>
          </c:cat>
          <c:val>
            <c:numRef>
              <c:f>table_race_contact!$B$12:$B$17</c:f>
              <c:numCache>
                <c:formatCode>0.0</c:formatCode>
                <c:ptCount val="6"/>
                <c:pt idx="0">
                  <c:v>5.49</c:v>
                </c:pt>
                <c:pt idx="1">
                  <c:v>13.95</c:v>
                </c:pt>
                <c:pt idx="2">
                  <c:v>14.58</c:v>
                </c:pt>
                <c:pt idx="3">
                  <c:v>14.84</c:v>
                </c:pt>
                <c:pt idx="4">
                  <c:v>18.260000000000002</c:v>
                </c:pt>
                <c:pt idx="5">
                  <c:v>19.72</c:v>
                </c:pt>
              </c:numCache>
            </c:numRef>
          </c:val>
          <c:extLst>
            <c:ext xmlns:c16="http://schemas.microsoft.com/office/drawing/2014/chart" uri="{C3380CC4-5D6E-409C-BE32-E72D297353CC}">
              <c16:uniqueId val="{00000000-05DB-4677-9835-29E5D1C42B49}"/>
            </c:ext>
          </c:extLst>
        </c:ser>
        <c:ser>
          <c:idx val="1"/>
          <c:order val="1"/>
          <c:tx>
            <c:strRef>
              <c:f>table_race_contact!$C$11</c:f>
              <c:strCache>
                <c:ptCount val="1"/>
                <c:pt idx="0">
                  <c:v>White</c:v>
                </c:pt>
              </c:strCache>
            </c:strRef>
          </c:tx>
          <c:spPr>
            <a:solidFill>
              <a:schemeClr val="accent5">
                <a:lumMod val="60000"/>
                <a:lumOff val="40000"/>
              </a:schemeClr>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table_race_contact!$A$12:$A$17</c:f>
              <c:strCache>
                <c:ptCount val="6"/>
                <c:pt idx="0">
                  <c:v>Population 
(8,852,264)</c:v>
                </c:pt>
                <c:pt idx="1">
                  <c:v>Allegations 
(433,571)</c:v>
                </c:pt>
                <c:pt idx="2">
                  <c:v>Investigations
(290,166)</c:v>
                </c:pt>
                <c:pt idx="3">
                  <c:v>Substantiations 
(47,845)</c:v>
                </c:pt>
                <c:pt idx="4">
                  <c:v>Entries 
(18,865)</c:v>
                </c:pt>
                <c:pt idx="5">
                  <c:v>In Care 
(39,171)</c:v>
                </c:pt>
              </c:strCache>
            </c:strRef>
          </c:cat>
          <c:val>
            <c:numRef>
              <c:f>table_race_contact!$C$12:$C$17</c:f>
              <c:numCache>
                <c:formatCode>0.0</c:formatCode>
                <c:ptCount val="6"/>
                <c:pt idx="0">
                  <c:v>29.04</c:v>
                </c:pt>
                <c:pt idx="1">
                  <c:v>24.57</c:v>
                </c:pt>
                <c:pt idx="2">
                  <c:v>23.04</c:v>
                </c:pt>
                <c:pt idx="3">
                  <c:v>22.87</c:v>
                </c:pt>
                <c:pt idx="4">
                  <c:v>22.7</c:v>
                </c:pt>
                <c:pt idx="5">
                  <c:v>20.94</c:v>
                </c:pt>
              </c:numCache>
            </c:numRef>
          </c:val>
          <c:extLst>
            <c:ext xmlns:c16="http://schemas.microsoft.com/office/drawing/2014/chart" uri="{C3380CC4-5D6E-409C-BE32-E72D297353CC}">
              <c16:uniqueId val="{00000001-05DB-4677-9835-29E5D1C42B49}"/>
            </c:ext>
          </c:extLst>
        </c:ser>
        <c:ser>
          <c:idx val="2"/>
          <c:order val="2"/>
          <c:tx>
            <c:strRef>
              <c:f>table_race_contact!$D$11</c:f>
              <c:strCache>
                <c:ptCount val="1"/>
                <c:pt idx="0">
                  <c:v>Latino</c:v>
                </c:pt>
              </c:strCache>
            </c:strRef>
          </c:tx>
          <c:spPr>
            <a:solidFill>
              <a:schemeClr val="accent5"/>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table_race_contact!$A$12:$A$17</c:f>
              <c:strCache>
                <c:ptCount val="6"/>
                <c:pt idx="0">
                  <c:v>Population 
(8,852,264)</c:v>
                </c:pt>
                <c:pt idx="1">
                  <c:v>Allegations 
(433,571)</c:v>
                </c:pt>
                <c:pt idx="2">
                  <c:v>Investigations
(290,166)</c:v>
                </c:pt>
                <c:pt idx="3">
                  <c:v>Substantiations 
(47,845)</c:v>
                </c:pt>
                <c:pt idx="4">
                  <c:v>Entries 
(18,865)</c:v>
                </c:pt>
                <c:pt idx="5">
                  <c:v>In Care 
(39,171)</c:v>
                </c:pt>
              </c:strCache>
            </c:strRef>
          </c:cat>
          <c:val>
            <c:numRef>
              <c:f>table_race_contact!$D$12:$D$17</c:f>
              <c:numCache>
                <c:formatCode>0.0</c:formatCode>
                <c:ptCount val="6"/>
                <c:pt idx="0">
                  <c:v>50.78</c:v>
                </c:pt>
                <c:pt idx="1">
                  <c:v>55.65</c:v>
                </c:pt>
                <c:pt idx="2">
                  <c:v>56.97</c:v>
                </c:pt>
                <c:pt idx="3">
                  <c:v>58.1</c:v>
                </c:pt>
                <c:pt idx="4">
                  <c:v>55.17</c:v>
                </c:pt>
                <c:pt idx="5">
                  <c:v>56.12</c:v>
                </c:pt>
              </c:numCache>
            </c:numRef>
          </c:val>
          <c:extLst>
            <c:ext xmlns:c16="http://schemas.microsoft.com/office/drawing/2014/chart" uri="{C3380CC4-5D6E-409C-BE32-E72D297353CC}">
              <c16:uniqueId val="{00000002-05DB-4677-9835-29E5D1C42B49}"/>
            </c:ext>
          </c:extLst>
        </c:ser>
        <c:ser>
          <c:idx val="3"/>
          <c:order val="3"/>
          <c:tx>
            <c:strRef>
              <c:f>table_race_contact!$E$11</c:f>
              <c:strCache>
                <c:ptCount val="1"/>
                <c:pt idx="0">
                  <c:v>Asian/PI </c:v>
                </c:pt>
              </c:strCache>
            </c:strRef>
          </c:tx>
          <c:spPr>
            <a:solidFill>
              <a:schemeClr val="accent5">
                <a:lumMod val="75000"/>
              </a:schemeClr>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table_race_contact!$A$12:$A$17</c:f>
              <c:strCache>
                <c:ptCount val="6"/>
                <c:pt idx="0">
                  <c:v>Population 
(8,852,264)</c:v>
                </c:pt>
                <c:pt idx="1">
                  <c:v>Allegations 
(433,571)</c:v>
                </c:pt>
                <c:pt idx="2">
                  <c:v>Investigations
(290,166)</c:v>
                </c:pt>
                <c:pt idx="3">
                  <c:v>Substantiations 
(47,845)</c:v>
                </c:pt>
                <c:pt idx="4">
                  <c:v>Entries 
(18,865)</c:v>
                </c:pt>
                <c:pt idx="5">
                  <c:v>In Care 
(39,171)</c:v>
                </c:pt>
              </c:strCache>
            </c:strRef>
          </c:cat>
          <c:val>
            <c:numRef>
              <c:f>table_race_contact!$E$12:$E$17</c:f>
              <c:numCache>
                <c:formatCode>0.0</c:formatCode>
                <c:ptCount val="6"/>
                <c:pt idx="0">
                  <c:v>14.31</c:v>
                </c:pt>
                <c:pt idx="1">
                  <c:v>4.95</c:v>
                </c:pt>
                <c:pt idx="2">
                  <c:v>4.57</c:v>
                </c:pt>
                <c:pt idx="3">
                  <c:v>3.19</c:v>
                </c:pt>
                <c:pt idx="4">
                  <c:v>2.61</c:v>
                </c:pt>
                <c:pt idx="5">
                  <c:v>1.97</c:v>
                </c:pt>
              </c:numCache>
            </c:numRef>
          </c:val>
          <c:extLst>
            <c:ext xmlns:c16="http://schemas.microsoft.com/office/drawing/2014/chart" uri="{C3380CC4-5D6E-409C-BE32-E72D297353CC}">
              <c16:uniqueId val="{00000003-05DB-4677-9835-29E5D1C42B49}"/>
            </c:ext>
          </c:extLst>
        </c:ser>
        <c:ser>
          <c:idx val="4"/>
          <c:order val="4"/>
          <c:tx>
            <c:strRef>
              <c:f>table_race_contact!$F$11</c:f>
              <c:strCache>
                <c:ptCount val="1"/>
                <c:pt idx="0">
                  <c:v>Native American</c:v>
                </c:pt>
              </c:strCache>
            </c:strRef>
          </c:tx>
          <c:spPr>
            <a:solidFill>
              <a:schemeClr val="accent5">
                <a:lumMod val="50000"/>
              </a:schemeClr>
            </a:solidFill>
            <a:ln w="25400">
              <a:noFill/>
            </a:ln>
          </c:spPr>
          <c:invertIfNegative val="0"/>
          <c:dLbls>
            <c:dLbl>
              <c:idx val="0"/>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5DB-4677-9835-29E5D1C42B49}"/>
                </c:ext>
              </c:extLst>
            </c:dLbl>
            <c:dLbl>
              <c:idx val="1"/>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DB-4677-9835-29E5D1C42B49}"/>
                </c:ext>
              </c:extLst>
            </c:dLbl>
            <c:dLbl>
              <c:idx val="2"/>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5DB-4677-9835-29E5D1C42B49}"/>
                </c:ext>
              </c:extLst>
            </c:dLbl>
            <c:dLbl>
              <c:idx val="3"/>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5DB-4677-9835-29E5D1C42B49}"/>
                </c:ext>
              </c:extLst>
            </c:dLbl>
            <c:dLbl>
              <c:idx val="4"/>
              <c:layout>
                <c:manualLayout>
                  <c:x val="0"/>
                  <c:y val="-1.95918350556036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5DB-4677-9835-29E5D1C42B49}"/>
                </c:ext>
              </c:extLst>
            </c:dLbl>
            <c:dLbl>
              <c:idx val="5"/>
              <c:layout>
                <c:manualLayout>
                  <c:x val="0"/>
                  <c:y val="-1.95918350556036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5DB-4677-9835-29E5D1C42B49}"/>
                </c:ext>
              </c:extLst>
            </c:dLbl>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table_race_contact!$A$12:$A$17</c:f>
              <c:strCache>
                <c:ptCount val="6"/>
                <c:pt idx="0">
                  <c:v>Population 
(8,852,264)</c:v>
                </c:pt>
                <c:pt idx="1">
                  <c:v>Allegations 
(433,571)</c:v>
                </c:pt>
                <c:pt idx="2">
                  <c:v>Investigations
(290,166)</c:v>
                </c:pt>
                <c:pt idx="3">
                  <c:v>Substantiations 
(47,845)</c:v>
                </c:pt>
                <c:pt idx="4">
                  <c:v>Entries 
(18,865)</c:v>
                </c:pt>
                <c:pt idx="5">
                  <c:v>In Care 
(39,171)</c:v>
                </c:pt>
              </c:strCache>
            </c:strRef>
          </c:cat>
          <c:val>
            <c:numRef>
              <c:f>table_race_contact!$F$12:$F$17</c:f>
              <c:numCache>
                <c:formatCode>0.0</c:formatCode>
                <c:ptCount val="6"/>
                <c:pt idx="0">
                  <c:v>0.38</c:v>
                </c:pt>
                <c:pt idx="1">
                  <c:v>0.88</c:v>
                </c:pt>
                <c:pt idx="2">
                  <c:v>0.84</c:v>
                </c:pt>
                <c:pt idx="3">
                  <c:v>1</c:v>
                </c:pt>
                <c:pt idx="4">
                  <c:v>1.26</c:v>
                </c:pt>
                <c:pt idx="5">
                  <c:v>1.25</c:v>
                </c:pt>
              </c:numCache>
            </c:numRef>
          </c:val>
          <c:extLst>
            <c:ext xmlns:c16="http://schemas.microsoft.com/office/drawing/2014/chart" uri="{C3380CC4-5D6E-409C-BE32-E72D297353CC}">
              <c16:uniqueId val="{0000000A-05DB-4677-9835-29E5D1C42B49}"/>
            </c:ext>
          </c:extLst>
        </c:ser>
        <c:dLbls>
          <c:showLegendKey val="0"/>
          <c:showVal val="0"/>
          <c:showCatName val="0"/>
          <c:showSerName val="0"/>
          <c:showPercent val="0"/>
          <c:showBubbleSize val="0"/>
        </c:dLbls>
        <c:gapWidth val="20"/>
        <c:overlap val="100"/>
        <c:axId val="218180992"/>
        <c:axId val="218186880"/>
      </c:barChart>
      <c:catAx>
        <c:axId val="21818099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Calibri"/>
                <a:ea typeface="Calibri"/>
                <a:cs typeface="Calibri"/>
              </a:defRPr>
            </a:pPr>
            <a:endParaRPr lang="en-US"/>
          </a:p>
        </c:txPr>
        <c:crossAx val="218186880"/>
        <c:crosses val="autoZero"/>
        <c:auto val="1"/>
        <c:lblAlgn val="ctr"/>
        <c:lblOffset val="100"/>
        <c:tickLblSkip val="1"/>
        <c:tickMarkSkip val="1"/>
        <c:noMultiLvlLbl val="0"/>
      </c:catAx>
      <c:valAx>
        <c:axId val="218186880"/>
        <c:scaling>
          <c:orientation val="minMax"/>
        </c:scaling>
        <c:delete val="0"/>
        <c:axPos val="l"/>
        <c:numFmt formatCode="0%"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Calibri"/>
                <a:ea typeface="Calibri"/>
                <a:cs typeface="Calibri"/>
              </a:defRPr>
            </a:pPr>
            <a:endParaRPr lang="en-US"/>
          </a:p>
        </c:txPr>
        <c:crossAx val="218180992"/>
        <c:crosses val="autoZero"/>
        <c:crossBetween val="between"/>
        <c:majorUnit val="0.1"/>
      </c:valAx>
      <c:spPr>
        <a:solidFill>
          <a:srgbClr val="FFFFFF"/>
        </a:solidFill>
        <a:ln w="25400">
          <a:noFill/>
        </a:ln>
      </c:spPr>
    </c:plotArea>
    <c:legend>
      <c:legendPos val="r"/>
      <c:layout>
        <c:manualLayout>
          <c:xMode val="edge"/>
          <c:yMode val="edge"/>
          <c:x val="0.8590455049944522"/>
          <c:y val="0.32300163132137011"/>
          <c:w val="0.13873473917869006"/>
          <c:h val="0.50570962479608605"/>
        </c:manualLayout>
      </c:layout>
      <c:overlay val="0"/>
      <c:spPr>
        <a:noFill/>
        <a:ln w="25400">
          <a:noFill/>
        </a:ln>
      </c:spPr>
      <c:txPr>
        <a:bodyPr/>
        <a:lstStyle/>
        <a:p>
          <a:pPr>
            <a:defRPr sz="1285"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w="9525">
      <a:noFill/>
    </a:ln>
  </c:spPr>
  <c:txPr>
    <a:bodyPr/>
    <a:lstStyle/>
    <a:p>
      <a:pPr>
        <a:defRPr sz="1125"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21864594894603"/>
          <c:y val="0.22349102773246307"/>
          <c:w val="0.27882296098999981"/>
          <c:h val="0.66068515497553226"/>
        </c:manualLayout>
      </c:layout>
      <c:barChart>
        <c:barDir val="col"/>
        <c:grouping val="percentStacked"/>
        <c:varyColors val="0"/>
        <c:ser>
          <c:idx val="0"/>
          <c:order val="0"/>
          <c:tx>
            <c:strRef>
              <c:f>'table_race_contact (2)'!$B$11</c:f>
              <c:strCache>
                <c:ptCount val="1"/>
                <c:pt idx="0">
                  <c:v>Black </c:v>
                </c:pt>
              </c:strCache>
            </c:strRef>
          </c:tx>
          <c:spPr>
            <a:solidFill>
              <a:schemeClr val="accent5">
                <a:lumMod val="20000"/>
                <a:lumOff val="80000"/>
              </a:schemeClr>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 (2)'!$A$12:$A$13</c:f>
              <c:strCache>
                <c:ptCount val="2"/>
                <c:pt idx="0">
                  <c:v>Population 
(8,852,264)</c:v>
                </c:pt>
                <c:pt idx="1">
                  <c:v>Entries 
(18,865)</c:v>
                </c:pt>
              </c:strCache>
            </c:strRef>
          </c:cat>
          <c:val>
            <c:numRef>
              <c:f>'table_race_contact (2)'!$B$12:$B$13</c:f>
              <c:numCache>
                <c:formatCode>0.0</c:formatCode>
                <c:ptCount val="2"/>
                <c:pt idx="0">
                  <c:v>5.49</c:v>
                </c:pt>
                <c:pt idx="1">
                  <c:v>18.260000000000002</c:v>
                </c:pt>
              </c:numCache>
            </c:numRef>
          </c:val>
          <c:extLst>
            <c:ext xmlns:c16="http://schemas.microsoft.com/office/drawing/2014/chart" uri="{C3380CC4-5D6E-409C-BE32-E72D297353CC}">
              <c16:uniqueId val="{00000000-405F-4792-A660-FA48F912C4AF}"/>
            </c:ext>
          </c:extLst>
        </c:ser>
        <c:ser>
          <c:idx val="1"/>
          <c:order val="1"/>
          <c:tx>
            <c:strRef>
              <c:f>'table_race_contact (2)'!$C$11</c:f>
              <c:strCache>
                <c:ptCount val="1"/>
                <c:pt idx="0">
                  <c:v>White</c:v>
                </c:pt>
              </c:strCache>
            </c:strRef>
          </c:tx>
          <c:spPr>
            <a:solidFill>
              <a:schemeClr val="accent5">
                <a:lumMod val="60000"/>
                <a:lumOff val="40000"/>
              </a:schemeClr>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 (2)'!$A$12:$A$13</c:f>
              <c:strCache>
                <c:ptCount val="2"/>
                <c:pt idx="0">
                  <c:v>Population 
(8,852,264)</c:v>
                </c:pt>
                <c:pt idx="1">
                  <c:v>Entries 
(18,865)</c:v>
                </c:pt>
              </c:strCache>
            </c:strRef>
          </c:cat>
          <c:val>
            <c:numRef>
              <c:f>'table_race_contact (2)'!$C$12:$C$13</c:f>
              <c:numCache>
                <c:formatCode>0.0</c:formatCode>
                <c:ptCount val="2"/>
                <c:pt idx="0">
                  <c:v>29.04</c:v>
                </c:pt>
                <c:pt idx="1">
                  <c:v>22.7</c:v>
                </c:pt>
              </c:numCache>
            </c:numRef>
          </c:val>
          <c:extLst>
            <c:ext xmlns:c16="http://schemas.microsoft.com/office/drawing/2014/chart" uri="{C3380CC4-5D6E-409C-BE32-E72D297353CC}">
              <c16:uniqueId val="{00000001-405F-4792-A660-FA48F912C4AF}"/>
            </c:ext>
          </c:extLst>
        </c:ser>
        <c:ser>
          <c:idx val="2"/>
          <c:order val="2"/>
          <c:tx>
            <c:strRef>
              <c:f>'table_race_contact (2)'!$D$11</c:f>
              <c:strCache>
                <c:ptCount val="1"/>
                <c:pt idx="0">
                  <c:v>Latino</c:v>
                </c:pt>
              </c:strCache>
            </c:strRef>
          </c:tx>
          <c:spPr>
            <a:solidFill>
              <a:schemeClr val="accent5"/>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 (2)'!$A$12:$A$13</c:f>
              <c:strCache>
                <c:ptCount val="2"/>
                <c:pt idx="0">
                  <c:v>Population 
(8,852,264)</c:v>
                </c:pt>
                <c:pt idx="1">
                  <c:v>Entries 
(18,865)</c:v>
                </c:pt>
              </c:strCache>
            </c:strRef>
          </c:cat>
          <c:val>
            <c:numRef>
              <c:f>'table_race_contact (2)'!$D$12:$D$13</c:f>
              <c:numCache>
                <c:formatCode>0.0</c:formatCode>
                <c:ptCount val="2"/>
                <c:pt idx="0">
                  <c:v>50.78</c:v>
                </c:pt>
                <c:pt idx="1">
                  <c:v>55.17</c:v>
                </c:pt>
              </c:numCache>
            </c:numRef>
          </c:val>
          <c:extLst>
            <c:ext xmlns:c16="http://schemas.microsoft.com/office/drawing/2014/chart" uri="{C3380CC4-5D6E-409C-BE32-E72D297353CC}">
              <c16:uniqueId val="{00000002-405F-4792-A660-FA48F912C4AF}"/>
            </c:ext>
          </c:extLst>
        </c:ser>
        <c:ser>
          <c:idx val="3"/>
          <c:order val="3"/>
          <c:tx>
            <c:strRef>
              <c:f>'table_race_contact (2)'!$E$11</c:f>
              <c:strCache>
                <c:ptCount val="1"/>
                <c:pt idx="0">
                  <c:v>Asian/PI </c:v>
                </c:pt>
              </c:strCache>
            </c:strRef>
          </c:tx>
          <c:spPr>
            <a:solidFill>
              <a:schemeClr val="accent5">
                <a:lumMod val="75000"/>
              </a:schemeClr>
            </a:solidFill>
            <a:ln w="25400">
              <a:noFill/>
            </a:ln>
          </c:spPr>
          <c:invertIfNegative val="0"/>
          <c:dLbls>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 (2)'!$A$12:$A$13</c:f>
              <c:strCache>
                <c:ptCount val="2"/>
                <c:pt idx="0">
                  <c:v>Population 
(8,852,264)</c:v>
                </c:pt>
                <c:pt idx="1">
                  <c:v>Entries 
(18,865)</c:v>
                </c:pt>
              </c:strCache>
            </c:strRef>
          </c:cat>
          <c:val>
            <c:numRef>
              <c:f>'table_race_contact (2)'!$E$12:$E$13</c:f>
              <c:numCache>
                <c:formatCode>0.0</c:formatCode>
                <c:ptCount val="2"/>
                <c:pt idx="0">
                  <c:v>14.31</c:v>
                </c:pt>
                <c:pt idx="1">
                  <c:v>2.61</c:v>
                </c:pt>
              </c:numCache>
            </c:numRef>
          </c:val>
          <c:extLst>
            <c:ext xmlns:c16="http://schemas.microsoft.com/office/drawing/2014/chart" uri="{C3380CC4-5D6E-409C-BE32-E72D297353CC}">
              <c16:uniqueId val="{00000003-405F-4792-A660-FA48F912C4AF}"/>
            </c:ext>
          </c:extLst>
        </c:ser>
        <c:ser>
          <c:idx val="4"/>
          <c:order val="4"/>
          <c:tx>
            <c:strRef>
              <c:f>'table_race_contact (2)'!$F$11</c:f>
              <c:strCache>
                <c:ptCount val="1"/>
                <c:pt idx="0">
                  <c:v>Native American</c:v>
                </c:pt>
              </c:strCache>
            </c:strRef>
          </c:tx>
          <c:spPr>
            <a:solidFill>
              <a:schemeClr val="accent5">
                <a:lumMod val="50000"/>
              </a:schemeClr>
            </a:solidFill>
            <a:ln w="25400">
              <a:noFill/>
            </a:ln>
          </c:spPr>
          <c:invertIfNegative val="0"/>
          <c:dLbls>
            <c:dLbl>
              <c:idx val="0"/>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05F-4792-A660-FA48F912C4AF}"/>
                </c:ext>
              </c:extLst>
            </c:dLbl>
            <c:dLbl>
              <c:idx val="1"/>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5F-4792-A660-FA48F912C4AF}"/>
                </c:ext>
              </c:extLst>
            </c:dLbl>
            <c:dLbl>
              <c:idx val="2"/>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05F-4792-A660-FA48F912C4AF}"/>
                </c:ext>
              </c:extLst>
            </c:dLbl>
            <c:dLbl>
              <c:idx val="3"/>
              <c:layout>
                <c:manualLayout>
                  <c:x val="0"/>
                  <c:y val="-1.7414964493869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05F-4792-A660-FA48F912C4AF}"/>
                </c:ext>
              </c:extLst>
            </c:dLbl>
            <c:dLbl>
              <c:idx val="4"/>
              <c:layout>
                <c:manualLayout>
                  <c:x val="0"/>
                  <c:y val="-1.95918350556036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05F-4792-A660-FA48F912C4AF}"/>
                </c:ext>
              </c:extLst>
            </c:dLbl>
            <c:dLbl>
              <c:idx val="5"/>
              <c:layout>
                <c:manualLayout>
                  <c:x val="0"/>
                  <c:y val="-1.95918350556036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05F-4792-A660-FA48F912C4AF}"/>
                </c:ext>
              </c:extLst>
            </c:dLbl>
            <c:spPr>
              <a:noFill/>
              <a:ln w="25400">
                <a:noFill/>
              </a:ln>
            </c:spPr>
            <c:txPr>
              <a:bodyPr/>
              <a:lstStyle/>
              <a:p>
                <a:pPr>
                  <a:defRPr sz="14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'table_race_contact (2)'!$A$12:$A$13</c:f>
              <c:strCache>
                <c:ptCount val="2"/>
                <c:pt idx="0">
                  <c:v>Population 
(8,852,264)</c:v>
                </c:pt>
                <c:pt idx="1">
                  <c:v>Entries 
(18,865)</c:v>
                </c:pt>
              </c:strCache>
            </c:strRef>
          </c:cat>
          <c:val>
            <c:numRef>
              <c:f>'table_race_contact (2)'!$F$12:$F$13</c:f>
              <c:numCache>
                <c:formatCode>0.0</c:formatCode>
                <c:ptCount val="2"/>
                <c:pt idx="0">
                  <c:v>0.38</c:v>
                </c:pt>
                <c:pt idx="1">
                  <c:v>1.26</c:v>
                </c:pt>
              </c:numCache>
            </c:numRef>
          </c:val>
          <c:extLst>
            <c:ext xmlns:c16="http://schemas.microsoft.com/office/drawing/2014/chart" uri="{C3380CC4-5D6E-409C-BE32-E72D297353CC}">
              <c16:uniqueId val="{0000000A-405F-4792-A660-FA48F912C4AF}"/>
            </c:ext>
          </c:extLst>
        </c:ser>
        <c:dLbls>
          <c:showLegendKey val="0"/>
          <c:showVal val="0"/>
          <c:showCatName val="0"/>
          <c:showSerName val="0"/>
          <c:showPercent val="0"/>
          <c:showBubbleSize val="0"/>
        </c:dLbls>
        <c:gapWidth val="20"/>
        <c:overlap val="100"/>
        <c:axId val="218180992"/>
        <c:axId val="218186880"/>
      </c:barChart>
      <c:catAx>
        <c:axId val="21818099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Calibri"/>
                <a:ea typeface="Calibri"/>
                <a:cs typeface="Calibri"/>
              </a:defRPr>
            </a:pPr>
            <a:endParaRPr lang="en-US"/>
          </a:p>
        </c:txPr>
        <c:crossAx val="218186880"/>
        <c:crosses val="autoZero"/>
        <c:auto val="1"/>
        <c:lblAlgn val="ctr"/>
        <c:lblOffset val="100"/>
        <c:tickLblSkip val="1"/>
        <c:tickMarkSkip val="1"/>
        <c:noMultiLvlLbl val="0"/>
      </c:catAx>
      <c:valAx>
        <c:axId val="218186880"/>
        <c:scaling>
          <c:orientation val="minMax"/>
        </c:scaling>
        <c:delete val="0"/>
        <c:axPos val="l"/>
        <c:numFmt formatCode="0%" sourceLinked="1"/>
        <c:majorTickMark val="out"/>
        <c:minorTickMark val="none"/>
        <c:tickLblPos val="nextTo"/>
        <c:spPr>
          <a:ln w="3175">
            <a:solidFill>
              <a:srgbClr val="000000"/>
            </a:solidFill>
            <a:prstDash val="solid"/>
          </a:ln>
        </c:spPr>
        <c:txPr>
          <a:bodyPr rot="0" vert="horz"/>
          <a:lstStyle/>
          <a:p>
            <a:pPr>
              <a:defRPr sz="1400" b="0" i="0" u="none" strike="noStrike" baseline="0">
                <a:solidFill>
                  <a:srgbClr val="000000"/>
                </a:solidFill>
                <a:latin typeface="Calibri"/>
                <a:ea typeface="Calibri"/>
                <a:cs typeface="Calibri"/>
              </a:defRPr>
            </a:pPr>
            <a:endParaRPr lang="en-US"/>
          </a:p>
        </c:txPr>
        <c:crossAx val="218180992"/>
        <c:crosses val="autoZero"/>
        <c:crossBetween val="between"/>
        <c:majorUnit val="0.1"/>
      </c:valAx>
      <c:spPr>
        <a:solidFill>
          <a:srgbClr val="FFFFFF"/>
        </a:solidFill>
        <a:ln w="25400">
          <a:noFill/>
        </a:ln>
      </c:spPr>
    </c:plotArea>
    <c:legend>
      <c:legendPos val="r"/>
      <c:layout>
        <c:manualLayout>
          <c:xMode val="edge"/>
          <c:yMode val="edge"/>
          <c:x val="0.38760704867433754"/>
          <c:y val="0.28373784556786186"/>
          <c:w val="0.13873473917869006"/>
          <c:h val="0.50570962479608605"/>
        </c:manualLayout>
      </c:layout>
      <c:overlay val="0"/>
      <c:spPr>
        <a:noFill/>
        <a:ln w="25400">
          <a:noFill/>
        </a:ln>
      </c:spPr>
      <c:txPr>
        <a:bodyPr/>
        <a:lstStyle/>
        <a:p>
          <a:pPr>
            <a:defRPr sz="1285"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w="9525">
      <a:noFill/>
    </a:ln>
  </c:spPr>
  <c:txPr>
    <a:bodyPr/>
    <a:lstStyle/>
    <a:p>
      <a:pPr>
        <a:defRPr sz="1125"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0770014085482708"/>
          <c:y val="0.22714260717410301"/>
          <c:w val="0.61723370355831619"/>
          <c:h val="0.73572593800979047"/>
        </c:manualLayout>
      </c:layout>
      <c:barChart>
        <c:barDir val="bar"/>
        <c:grouping val="clustered"/>
        <c:varyColors val="0"/>
        <c:ser>
          <c:idx val="1"/>
          <c:order val="0"/>
          <c:tx>
            <c:strRef>
              <c:f>table_logged_disparity!$B$10</c:f>
              <c:strCache>
                <c:ptCount val="1"/>
                <c:pt idx="0">
                  <c:v>in care</c:v>
                </c:pt>
              </c:strCache>
            </c:strRef>
          </c:tx>
          <c:invertIfNegative val="0"/>
          <c:dLbls>
            <c:dLbl>
              <c:idx val="0"/>
              <c:tx>
                <c:strRef>
                  <c:f>table_logged_disparity!$B$18</c:f>
                  <c:strCache>
                    <c:ptCount val="1"/>
                    <c:pt idx="0">
                      <c:v>0.19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{33E6C2A0-7BFA-458F-8875-6334B0789AB2}</c15:txfldGUID>
                      <c15:f>table_logged_disparity!$B$18</c15:f>
                      <c15:dlblFieldTableCache>
                        <c:ptCount val="1"/>
                        <c:pt idx="0">
                          <c:v>0.19</c:v>
                        </c:pt>
                      </c15:dlblFieldTableCache>
                    </c15:dlblFTEntry>
                  </c15:dlblFieldTable>
                  <c15:showDataLabelsRange val="0"/>
                </c:ext>
                <c:ext xmlns:c16="http://schemas.microsoft.com/office/drawing/2014/chart" uri="{C3380CC4-5D6E-409C-BE32-E72D297353CC}">
                  <c16:uniqueId val="{00000000-4F03-45C5-8D5D-04141645B265}"/>
                </c:ext>
              </c:extLst>
            </c:dLbl>
            <c:dLbl>
              <c:idx val="1"/>
              <c:tx>
                <c:strRef>
                  <c:f>table_logged_disparity!$B$19</c:f>
                  <c:strCache>
                    <c:ptCount val="1"/>
                    <c:pt idx="0">
                      <c:v>1.53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{E34D667C-4FEE-44AA-BBE7-B853EBDC0499}</c15:txfldGUID>
                      <c15:f>table_logged_disparity!$B$19</c15:f>
                      <c15:dlblFieldTableCache>
                        <c:ptCount val="1"/>
                        <c:pt idx="0">
                          <c:v>1.53</c:v>
                        </c:pt>
                      </c15:dlblFieldTableCache>
                    </c15:dlblFTEntry>
                  </c15:dlblFieldTable>
                  <c15:showDataLabelsRange val="0"/>
                </c:ext>
                <c:ext xmlns:c16="http://schemas.microsoft.com/office/drawing/2014/chart" uri="{C3380CC4-5D6E-409C-BE32-E72D297353CC}">
                  <c16:uniqueId val="{00000001-4F03-45C5-8D5D-04141645B265}"/>
                </c:ext>
              </c:extLst>
            </c:dLbl>
            <c:dLbl>
              <c:idx val="2"/>
              <c:tx>
                <c:strRef>
                  <c:f>table_logged_disparity!$B$20</c:f>
                  <c:strCache>
                    <c:ptCount val="1"/>
                    <c:pt idx="0">
                      <c:v>4.60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{0ECD6EF1-233D-4779-AFBD-0C9F2606E488}</c15:txfldGUID>
                      <c15:f>table_logged_disparity!$B$20</c15:f>
                      <c15:dlblFieldTableCache>
                        <c:ptCount val="1"/>
                        <c:pt idx="0">
                          <c:v>4.60</c:v>
                        </c:pt>
                      </c15:dlblFieldTableCache>
                    </c15:dlblFTEntry>
                  </c15:dlblFieldTable>
                  <c15:showDataLabelsRange val="0"/>
                </c:ext>
                <c:ext xmlns:c16="http://schemas.microsoft.com/office/drawing/2014/chart" uri="{C3380CC4-5D6E-409C-BE32-E72D297353CC}">
                  <c16:uniqueId val="{00000002-4F03-45C5-8D5D-04141645B265}"/>
                </c:ext>
              </c:extLst>
            </c:dLbl>
            <c:dLbl>
              <c:idx val="3"/>
              <c:tx>
                <c:strRef>
                  <c:f>table_logged_disparity!$B$21</c:f>
                  <c:strCache>
                    <c:ptCount val="1"/>
                    <c:pt idx="0">
                      <c:v>4.97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{2505ABEF-28A9-4CD1-AF53-342C2D757905}</c15:txfldGUID>
                      <c15:f>table_logged_disparity!$B$21</c15:f>
                      <c15:dlblFieldTableCache>
                        <c:ptCount val="1"/>
                        <c:pt idx="0">
                          <c:v>4.97</c:v>
                        </c:pt>
                      </c15:dlblFieldTableCache>
                    </c15:dlblFTEntry>
                  </c15:dlblFieldTable>
                  <c15:showDataLabelsRange val="0"/>
                </c:ext>
                <c:ext xmlns:c16="http://schemas.microsoft.com/office/drawing/2014/chart" uri="{C3380CC4-5D6E-409C-BE32-E72D297353CC}">
                  <c16:uniqueId val="{00000003-4F03-45C5-8D5D-04141645B265}"/>
                </c:ext>
              </c:extLst>
            </c:dLbl>
            <c:spPr>
              <a:noFill/>
              <a:ln>
                <a:noFill/>
              </a:ln>
              <a:effectLst/>
            </c:spPr>
            <c:txPr>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table_logged_disparity!$A$11:$A$14</c:f>
              <c:strCache>
                <c:ptCount val="4"/>
                <c:pt idx="0">
                  <c:v>Asian/PI</c:v>
                </c:pt>
                <c:pt idx="1">
                  <c:v>Latino</c:v>
                </c:pt>
                <c:pt idx="2">
                  <c:v>Native American</c:v>
                </c:pt>
                <c:pt idx="3">
                  <c:v>Black</c:v>
                </c:pt>
              </c:strCache>
            </c:strRef>
          </c:cat>
          <c:val>
            <c:numRef>
              <c:f>table_logged_disparity!$B$11:$B$14</c:f>
              <c:numCache>
                <c:formatCode>General</c:formatCode>
                <c:ptCount val="4"/>
                <c:pt idx="0">
                  <c:v>-0.72124639904717103</c:v>
                </c:pt>
                <c:pt idx="1">
                  <c:v>0.18469143081759881</c:v>
                </c:pt>
                <c:pt idx="2">
                  <c:v>0.66275783168157409</c:v>
                </c:pt>
                <c:pt idx="3">
                  <c:v>0.69635638873333205</c:v>
                </c:pt>
              </c:numCache>
            </c:numRef>
          </c:val>
          <c:extLst>
            <c:ext xmlns:c16="http://schemas.microsoft.com/office/drawing/2014/chart" uri="{C3380CC4-5D6E-409C-BE32-E72D297353CC}">
              <c16:uniqueId val="{00000004-4F03-45C5-8D5D-04141645B265}"/>
            </c:ext>
          </c:extLst>
        </c:ser>
        <c:ser>
          <c:idx val="0"/>
          <c:order val="1"/>
          <c:tx>
            <c:strRef>
              <c:f>table_logged_disparity!$C$10</c:f>
              <c:strCache>
                <c:ptCount val="1"/>
                <c:pt idx="0">
                  <c:v>entries</c:v>
                </c:pt>
              </c:strCache>
            </c:strRef>
          </c:tx>
          <c:invertIfNegative val="0"/>
          <c:dLbls>
            <c:dLbl>
              <c:idx val="0"/>
              <c:tx>
                <c:strRef>
                  <c:f>table_logged_disparity!$C$18</c:f>
                  <c:strCache>
                    <c:ptCount val="1"/>
                    <c:pt idx="0">
                      <c:v>0.23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{0C49B3FF-95C7-4417-B4E6-0BB3BA2D541B}</c15:txfldGUID>
                      <c15:f>table_logged_disparity!$C$18</c15:f>
                      <c15:dlblFieldTableCache>
                        <c:ptCount val="1"/>
                        <c:pt idx="0">
                          <c:v>0.23</c:v>
                        </c:pt>
                      </c15:dlblFieldTableCache>
                    </c15:dlblFTEntry>
                  </c15:dlblFieldTable>
                  <c15:showDataLabelsRange val="0"/>
                </c:ext>
                <c:ext xmlns:c16="http://schemas.microsoft.com/office/drawing/2014/chart" uri="{C3380CC4-5D6E-409C-BE32-E72D297353CC}">
                  <c16:uniqueId val="{00000005-4F03-45C5-8D5D-04141645B265}"/>
                </c:ext>
              </c:extLst>
            </c:dLbl>
            <c:dLbl>
              <c:idx val="1"/>
              <c:tx>
                <c:strRef>
                  <c:f>table_logged_disparity!$C$19</c:f>
                  <c:strCache>
                    <c:ptCount val="1"/>
                    <c:pt idx="0">
                      <c:v>1.39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{7F84D116-548D-4B66-92A2-B9AC87DAC343}</c15:txfldGUID>
                      <c15:f>table_logged_disparity!$C$19</c15:f>
                      <c15:dlblFieldTableCache>
                        <c:ptCount val="1"/>
                        <c:pt idx="0">
                          <c:v>1.39</c:v>
                        </c:pt>
                      </c15:dlblFieldTableCache>
                    </c15:dlblFTEntry>
                  </c15:dlblFieldTable>
                  <c15:showDataLabelsRange val="0"/>
                </c:ext>
                <c:ext xmlns:c16="http://schemas.microsoft.com/office/drawing/2014/chart" uri="{C3380CC4-5D6E-409C-BE32-E72D297353CC}">
                  <c16:uniqueId val="{00000006-4F03-45C5-8D5D-04141645B265}"/>
                </c:ext>
              </c:extLst>
            </c:dLbl>
            <c:dLbl>
              <c:idx val="2"/>
              <c:tx>
                <c:strRef>
                  <c:f>table_logged_disparity!$C$20</c:f>
                  <c:strCache>
                    <c:ptCount val="1"/>
                    <c:pt idx="0">
                      <c:v>4.28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{44C8C600-C7CD-4D40-8D64-B3E8D6564416}</c15:txfldGUID>
                      <c15:f>table_logged_disparity!$C$20</c15:f>
                      <c15:dlblFieldTableCache>
                        <c:ptCount val="1"/>
                        <c:pt idx="0">
                          <c:v>4.28</c:v>
                        </c:pt>
                      </c15:dlblFieldTableCache>
                    </c15:dlblFTEntry>
                  </c15:dlblFieldTable>
                  <c15:showDataLabelsRange val="0"/>
                </c:ext>
                <c:ext xmlns:c16="http://schemas.microsoft.com/office/drawing/2014/chart" uri="{C3380CC4-5D6E-409C-BE32-E72D297353CC}">
                  <c16:uniqueId val="{00000007-4F03-45C5-8D5D-04141645B265}"/>
                </c:ext>
              </c:extLst>
            </c:dLbl>
            <c:dLbl>
              <c:idx val="3"/>
              <c:tx>
                <c:strRef>
                  <c:f>table_logged_disparity!$C$21</c:f>
                  <c:strCache>
                    <c:ptCount val="1"/>
                    <c:pt idx="0">
                      <c:v>4.25</c:v>
                    </c:pt>
                  </c:strCache>
                </c:strRef>
              </c:tx>
              <c:spPr>
                <a:noFill/>
                <a:ln>
                  <a:noFill/>
                </a:ln>
                <a:effectLst/>
              </c:spPr>
              <c:txPr>
                <a:bodyPr/>
                <a:lstStyle/>
                <a:p>
                  <a:pPr>
                    <a:defRPr sz="1400" b="1">
                      <a:solidFill>
                        <a:srgbClr val="FF0000"/>
                      </a:solidFill>
                    </a:defRPr>
                  </a:pPr>
                  <a:endParaRPr lang="en-US"/>
                </a:p>
              </c:txPr>
              <c:showLegendKey val="0"/>
              <c:showVal val="0"/>
              <c:showCatName val="0"/>
              <c:showSerName val="0"/>
              <c:showPercent val="0"/>
              <c:showBubbleSize val="0"/>
              <c:extLst>
                <c:ext xmlns:c15="http://schemas.microsoft.com/office/drawing/2012/chart" uri="{CE6537A1-D6FC-4f65-9D91-7224C49458BB}">
                  <c15:dlblFieldTable>
                    <c15:dlblFTEntry>
                      <c15:txfldGUID>{3B053FBB-9204-4C92-82CE-7C73AEB66B6C}</c15:txfldGUID>
                      <c15:f>table_logged_disparity!$C$21</c15:f>
                      <c15:dlblFieldTableCache>
                        <c:ptCount val="1"/>
                        <c:pt idx="0">
                          <c:v>4.25</c:v>
                        </c:pt>
                      </c15:dlblFieldTableCache>
                    </c15:dlblFTEntry>
                  </c15:dlblFieldTable>
                  <c15:showDataLabelsRange val="0"/>
                </c:ext>
                <c:ext xmlns:c16="http://schemas.microsoft.com/office/drawing/2014/chart" uri="{C3380CC4-5D6E-409C-BE32-E72D297353CC}">
                  <c16:uniqueId val="{00000008-4F03-45C5-8D5D-04141645B265}"/>
                </c:ext>
              </c:extLst>
            </c:dLbl>
            <c:spPr>
              <a:noFill/>
              <a:ln>
                <a:noFill/>
              </a:ln>
              <a:effectLst/>
            </c:spPr>
            <c:txPr>
              <a:bodyPr/>
              <a:lstStyle/>
              <a:p>
                <a:pPr>
                  <a:defRPr sz="1400" b="1">
                    <a:solidFill>
                      <a:sysClr val="windowText" lastClr="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table_logged_disparity!$A$11:$A$14</c:f>
              <c:strCache>
                <c:ptCount val="4"/>
                <c:pt idx="0">
                  <c:v>Asian/PI</c:v>
                </c:pt>
                <c:pt idx="1">
                  <c:v>Latino</c:v>
                </c:pt>
                <c:pt idx="2">
                  <c:v>Native American</c:v>
                </c:pt>
                <c:pt idx="3">
                  <c:v>Black</c:v>
                </c:pt>
              </c:strCache>
            </c:strRef>
          </c:cat>
          <c:val>
            <c:numRef>
              <c:f>table_logged_disparity!$C$11:$C$14</c:f>
              <c:numCache>
                <c:formatCode>General</c:formatCode>
                <c:ptCount val="4"/>
                <c:pt idx="0">
                  <c:v>-0.63827216398240705</c:v>
                </c:pt>
                <c:pt idx="1">
                  <c:v>0.14301480025409505</c:v>
                </c:pt>
                <c:pt idx="2">
                  <c:v>0.63144376901317201</c:v>
                </c:pt>
                <c:pt idx="3">
                  <c:v>0.62838893005031149</c:v>
                </c:pt>
              </c:numCache>
            </c:numRef>
          </c:val>
          <c:extLst>
            <c:ext xmlns:c16="http://schemas.microsoft.com/office/drawing/2014/chart" uri="{C3380CC4-5D6E-409C-BE32-E72D297353CC}">
              <c16:uniqueId val="{00000009-4F03-45C5-8D5D-04141645B265}"/>
            </c:ext>
          </c:extLst>
        </c:ser>
        <c:ser>
          <c:idx val="2"/>
          <c:order val="2"/>
          <c:tx>
            <c:strRef>
              <c:f>table_logged_disparity!$D$10</c:f>
              <c:strCache>
                <c:ptCount val="1"/>
                <c:pt idx="0">
                  <c:v>substantiations</c:v>
                </c:pt>
              </c:strCache>
            </c:strRef>
          </c:tx>
          <c:invertIfNegative val="0"/>
          <c:dLbls>
            <c:dLbl>
              <c:idx val="0"/>
              <c:tx>
                <c:strRef>
                  <c:f>table_logged_disparity!$D$18</c:f>
                  <c:strCache>
                    <c:ptCount val="1"/>
                    <c:pt idx="0">
                      <c:v>0.28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{A9CBC241-E08B-4B81-9E27-860C6DEE1A93}</c15:txfldGUID>
                      <c15:f>table_logged_disparity!$D$18</c15:f>
                      <c15:dlblFieldTableCache>
                        <c:ptCount val="1"/>
                        <c:pt idx="0">
                          <c:v>0.28</c:v>
                        </c:pt>
                      </c15:dlblFieldTableCache>
                    </c15:dlblFTEntry>
                  </c15:dlblFieldTable>
                  <c15:showDataLabelsRange val="0"/>
                </c:ext>
                <c:ext xmlns:c16="http://schemas.microsoft.com/office/drawing/2014/chart" uri="{C3380CC4-5D6E-409C-BE32-E72D297353CC}">
                  <c16:uniqueId val="{0000000A-4F03-45C5-8D5D-04141645B265}"/>
                </c:ext>
              </c:extLst>
            </c:dLbl>
            <c:dLbl>
              <c:idx val="1"/>
              <c:tx>
                <c:strRef>
                  <c:f>table_logged_disparity!$D$19</c:f>
                  <c:strCache>
                    <c:ptCount val="1"/>
                    <c:pt idx="0">
                      <c:v>1.45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{16226D90-E5EB-49E6-B79C-8ECEEE4F6FEF}</c15:txfldGUID>
                      <c15:f>table_logged_disparity!$D$19</c15:f>
                      <c15:dlblFieldTableCache>
                        <c:ptCount val="1"/>
                        <c:pt idx="0">
                          <c:v>1.45</c:v>
                        </c:pt>
                      </c15:dlblFieldTableCache>
                    </c15:dlblFTEntry>
                  </c15:dlblFieldTable>
                  <c15:showDataLabelsRange val="0"/>
                </c:ext>
                <c:ext xmlns:c16="http://schemas.microsoft.com/office/drawing/2014/chart" uri="{C3380CC4-5D6E-409C-BE32-E72D297353CC}">
                  <c16:uniqueId val="{0000000B-4F03-45C5-8D5D-04141645B265}"/>
                </c:ext>
              </c:extLst>
            </c:dLbl>
            <c:dLbl>
              <c:idx val="2"/>
              <c:tx>
                <c:strRef>
                  <c:f>table_logged_disparity!$D$20</c:f>
                  <c:strCache>
                    <c:ptCount val="1"/>
                    <c:pt idx="0">
                      <c:v>3.37</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{4336BEDD-1C9B-48FD-9A18-476066AD5D97}</c15:txfldGUID>
                      <c15:f>table_logged_disparity!$D$20</c15:f>
                      <c15:dlblFieldTableCache>
                        <c:ptCount val="1"/>
                        <c:pt idx="0">
                          <c:v>3.37</c:v>
                        </c:pt>
                      </c15:dlblFieldTableCache>
                    </c15:dlblFTEntry>
                  </c15:dlblFieldTable>
                  <c15:showDataLabelsRange val="0"/>
                </c:ext>
                <c:ext xmlns:c16="http://schemas.microsoft.com/office/drawing/2014/chart" uri="{C3380CC4-5D6E-409C-BE32-E72D297353CC}">
                  <c16:uniqueId val="{0000000C-4F03-45C5-8D5D-04141645B265}"/>
                </c:ext>
              </c:extLst>
            </c:dLbl>
            <c:dLbl>
              <c:idx val="3"/>
              <c:tx>
                <c:strRef>
                  <c:f>table_logged_disparity!$D$21</c:f>
                  <c:strCache>
                    <c:ptCount val="1"/>
                    <c:pt idx="0">
                      <c:v>3.43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{1BE55599-C621-458B-95AD-27AF5F10ADB0}</c15:txfldGUID>
                      <c15:f>table_logged_disparity!$D$21</c15:f>
                      <c15:dlblFieldTableCache>
                        <c:ptCount val="1"/>
                        <c:pt idx="0">
                          <c:v>3.43</c:v>
                        </c:pt>
                      </c15:dlblFieldTableCache>
                    </c15:dlblFTEntry>
                  </c15:dlblFieldTable>
                  <c15:showDataLabelsRange val="0"/>
                </c:ext>
                <c:ext xmlns:c16="http://schemas.microsoft.com/office/drawing/2014/chart" uri="{C3380CC4-5D6E-409C-BE32-E72D297353CC}">
                  <c16:uniqueId val="{0000000D-4F03-45C5-8D5D-04141645B265}"/>
                </c:ext>
              </c:extLst>
            </c:dLbl>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table_logged_disparity!$A$11:$A$14</c:f>
              <c:strCache>
                <c:ptCount val="4"/>
                <c:pt idx="0">
                  <c:v>Asian/PI</c:v>
                </c:pt>
                <c:pt idx="1">
                  <c:v>Latino</c:v>
                </c:pt>
                <c:pt idx="2">
                  <c:v>Native American</c:v>
                </c:pt>
                <c:pt idx="3">
                  <c:v>Black</c:v>
                </c:pt>
              </c:strCache>
            </c:strRef>
          </c:cat>
          <c:val>
            <c:numRef>
              <c:f>table_logged_disparity!$D$11:$D$14</c:f>
              <c:numCache>
                <c:formatCode>General</c:formatCode>
                <c:ptCount val="4"/>
                <c:pt idx="0">
                  <c:v>-0.55284196865778079</c:v>
                </c:pt>
                <c:pt idx="1">
                  <c:v>0.16136800223497488</c:v>
                </c:pt>
                <c:pt idx="2">
                  <c:v>0.52762990087133865</c:v>
                </c:pt>
                <c:pt idx="3">
                  <c:v>0.53529412004277055</c:v>
                </c:pt>
              </c:numCache>
            </c:numRef>
          </c:val>
          <c:extLst>
            <c:ext xmlns:c16="http://schemas.microsoft.com/office/drawing/2014/chart" uri="{C3380CC4-5D6E-409C-BE32-E72D297353CC}">
              <c16:uniqueId val="{0000000E-4F03-45C5-8D5D-04141645B265}"/>
            </c:ext>
          </c:extLst>
        </c:ser>
        <c:ser>
          <c:idx val="3"/>
          <c:order val="3"/>
          <c:tx>
            <c:strRef>
              <c:f>table_logged_disparity!$E$10</c:f>
              <c:strCache>
                <c:ptCount val="1"/>
                <c:pt idx="0">
                  <c:v>investigations</c:v>
                </c:pt>
              </c:strCache>
            </c:strRef>
          </c:tx>
          <c:invertIfNegative val="0"/>
          <c:dLbls>
            <c:dLbl>
              <c:idx val="0"/>
              <c:layout>
                <c:manualLayout>
                  <c:x val="-1.4662756598240469E-3"/>
                  <c:y val="-1.4804674981683032E-16"/>
                </c:manualLayout>
              </c:layout>
              <c:tx>
                <c:strRef>
                  <c:f>table_logged_disparity!$E$18</c:f>
                  <c:strCache>
                    <c:ptCount val="1"/>
                    <c:pt idx="0">
                      <c:v>0.40</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{F24339B2-124A-4F6A-8575-34F0EA731A2F}</c15:txfldGUID>
                      <c15:f>table_logged_disparity!$E$18</c15:f>
                      <c15:dlblFieldTableCache>
                        <c:ptCount val="1"/>
                        <c:pt idx="0">
                          <c:v>0.40</c:v>
                        </c:pt>
                      </c15:dlblFieldTableCache>
                    </c15:dlblFTEntry>
                  </c15:dlblFieldTable>
                  <c15:showDataLabelsRange val="0"/>
                </c:ext>
                <c:ext xmlns:c16="http://schemas.microsoft.com/office/drawing/2014/chart" uri="{C3380CC4-5D6E-409C-BE32-E72D297353CC}">
                  <c16:uniqueId val="{0000000F-4F03-45C5-8D5D-04141645B265}"/>
                </c:ext>
              </c:extLst>
            </c:dLbl>
            <c:dLbl>
              <c:idx val="1"/>
              <c:tx>
                <c:strRef>
                  <c:f>table_logged_disparity!$E$19</c:f>
                  <c:strCache>
                    <c:ptCount val="1"/>
                    <c:pt idx="0">
                      <c:v>1.41</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{1AD95F93-E113-4F47-8AC3-ECABD50A1826}</c15:txfldGUID>
                      <c15:f>table_logged_disparity!$E$19</c15:f>
                      <c15:dlblFieldTableCache>
                        <c:ptCount val="1"/>
                        <c:pt idx="0">
                          <c:v>1.41</c:v>
                        </c:pt>
                      </c15:dlblFieldTableCache>
                    </c15:dlblFTEntry>
                  </c15:dlblFieldTable>
                  <c15:showDataLabelsRange val="0"/>
                </c:ext>
                <c:ext xmlns:c16="http://schemas.microsoft.com/office/drawing/2014/chart" uri="{C3380CC4-5D6E-409C-BE32-E72D297353CC}">
                  <c16:uniqueId val="{00000010-4F03-45C5-8D5D-04141645B265}"/>
                </c:ext>
              </c:extLst>
            </c:dLbl>
            <c:dLbl>
              <c:idx val="2"/>
              <c:tx>
                <c:strRef>
                  <c:f>table_logged_disparity!$E$20</c:f>
                  <c:strCache>
                    <c:ptCount val="1"/>
                    <c:pt idx="0">
                      <c:v>2.79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{8D8E93B8-ED34-489D-AFC7-5E8E08D03287}</c15:txfldGUID>
                      <c15:f>table_logged_disparity!$E$20</c15:f>
                      <c15:dlblFieldTableCache>
                        <c:ptCount val="1"/>
                        <c:pt idx="0">
                          <c:v>2.79</c:v>
                        </c:pt>
                      </c15:dlblFieldTableCache>
                    </c15:dlblFTEntry>
                  </c15:dlblFieldTable>
                  <c15:showDataLabelsRange val="0"/>
                </c:ext>
                <c:ext xmlns:c16="http://schemas.microsoft.com/office/drawing/2014/chart" uri="{C3380CC4-5D6E-409C-BE32-E72D297353CC}">
                  <c16:uniqueId val="{00000011-4F03-45C5-8D5D-04141645B265}"/>
                </c:ext>
              </c:extLst>
            </c:dLbl>
            <c:dLbl>
              <c:idx val="3"/>
              <c:tx>
                <c:strRef>
                  <c:f>table_logged_disparity!$E$21</c:f>
                  <c:strCache>
                    <c:ptCount val="1"/>
                    <c:pt idx="0">
                      <c:v>3.35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{5D54AA02-A922-4B9F-9AD3-49195FB5F2AB}</c15:txfldGUID>
                      <c15:f>table_logged_disparity!$E$21</c15:f>
                      <c15:dlblFieldTableCache>
                        <c:ptCount val="1"/>
                        <c:pt idx="0">
                          <c:v>3.35</c:v>
                        </c:pt>
                      </c15:dlblFieldTableCache>
                    </c15:dlblFTEntry>
                  </c15:dlblFieldTable>
                  <c15:showDataLabelsRange val="0"/>
                </c:ext>
                <c:ext xmlns:c16="http://schemas.microsoft.com/office/drawing/2014/chart" uri="{C3380CC4-5D6E-409C-BE32-E72D297353CC}">
                  <c16:uniqueId val="{00000012-4F03-45C5-8D5D-04141645B265}"/>
                </c:ext>
              </c:extLst>
            </c:dLbl>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table_logged_disparity!$A$11:$A$14</c:f>
              <c:strCache>
                <c:ptCount val="4"/>
                <c:pt idx="0">
                  <c:v>Asian/PI</c:v>
                </c:pt>
                <c:pt idx="1">
                  <c:v>Latino</c:v>
                </c:pt>
                <c:pt idx="2">
                  <c:v>Native American</c:v>
                </c:pt>
                <c:pt idx="3">
                  <c:v>Black</c:v>
                </c:pt>
              </c:strCache>
            </c:strRef>
          </c:cat>
          <c:val>
            <c:numRef>
              <c:f>table_logged_disparity!$E$11:$E$14</c:f>
              <c:numCache>
                <c:formatCode>General</c:formatCode>
                <c:ptCount val="4"/>
                <c:pt idx="0">
                  <c:v>-0.3979400086720376</c:v>
                </c:pt>
                <c:pt idx="1">
                  <c:v>0.14921911265537988</c:v>
                </c:pt>
                <c:pt idx="2">
                  <c:v>0.44560420327359757</c:v>
                </c:pt>
                <c:pt idx="3">
                  <c:v>0.5250448070368452</c:v>
                </c:pt>
              </c:numCache>
            </c:numRef>
          </c:val>
          <c:extLst>
            <c:ext xmlns:c16="http://schemas.microsoft.com/office/drawing/2014/chart" uri="{C3380CC4-5D6E-409C-BE32-E72D297353CC}">
              <c16:uniqueId val="{00000013-4F03-45C5-8D5D-04141645B265}"/>
            </c:ext>
          </c:extLst>
        </c:ser>
        <c:ser>
          <c:idx val="4"/>
          <c:order val="4"/>
          <c:tx>
            <c:strRef>
              <c:f>table_logged_disparity!$F$10</c:f>
              <c:strCache>
                <c:ptCount val="1"/>
                <c:pt idx="0">
                  <c:v>allegations</c:v>
                </c:pt>
              </c:strCache>
            </c:strRef>
          </c:tx>
          <c:invertIfNegative val="0"/>
          <c:dLbls>
            <c:dLbl>
              <c:idx val="0"/>
              <c:tx>
                <c:strRef>
                  <c:f>table_logged_disparity!$F$18</c:f>
                  <c:strCache>
                    <c:ptCount val="1"/>
                    <c:pt idx="0">
                      <c:v>0.41</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{B3E16617-84CC-4DFA-A577-CA7EA5ABC090}</c15:txfldGUID>
                      <c15:f>table_logged_disparity!$F$18</c15:f>
                      <c15:dlblFieldTableCache>
                        <c:ptCount val="1"/>
                        <c:pt idx="0">
                          <c:v>0.41</c:v>
                        </c:pt>
                      </c15:dlblFieldTableCache>
                    </c15:dlblFTEntry>
                  </c15:dlblFieldTable>
                  <c15:showDataLabelsRange val="0"/>
                </c:ext>
                <c:ext xmlns:c16="http://schemas.microsoft.com/office/drawing/2014/chart" uri="{C3380CC4-5D6E-409C-BE32-E72D297353CC}">
                  <c16:uniqueId val="{00000014-4F03-45C5-8D5D-04141645B265}"/>
                </c:ext>
              </c:extLst>
            </c:dLbl>
            <c:dLbl>
              <c:idx val="1"/>
              <c:tx>
                <c:strRef>
                  <c:f>table_logged_disparity!$F$19</c:f>
                  <c:strCache>
                    <c:ptCount val="1"/>
                    <c:pt idx="0">
                      <c:v>1.30</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{08E3FE36-1D75-412E-B518-0EFD0FE5E7C0}</c15:txfldGUID>
                      <c15:f>table_logged_disparity!$F$19</c15:f>
                      <c15:dlblFieldTableCache>
                        <c:ptCount val="1"/>
                        <c:pt idx="0">
                          <c:v>1.30</c:v>
                        </c:pt>
                      </c15:dlblFieldTableCache>
                    </c15:dlblFTEntry>
                  </c15:dlblFieldTable>
                  <c15:showDataLabelsRange val="0"/>
                </c:ext>
                <c:ext xmlns:c16="http://schemas.microsoft.com/office/drawing/2014/chart" uri="{C3380CC4-5D6E-409C-BE32-E72D297353CC}">
                  <c16:uniqueId val="{00000015-4F03-45C5-8D5D-04141645B265}"/>
                </c:ext>
              </c:extLst>
            </c:dLbl>
            <c:dLbl>
              <c:idx val="2"/>
              <c:tx>
                <c:strRef>
                  <c:f>table_logged_disparity!$F$20</c:f>
                  <c:strCache>
                    <c:ptCount val="1"/>
                    <c:pt idx="0">
                      <c:v>2.77</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{32339976-106F-4A60-9A53-C5CF16FD5FA3}</c15:txfldGUID>
                      <c15:f>table_logged_disparity!$F$20</c15:f>
                      <c15:dlblFieldTableCache>
                        <c:ptCount val="1"/>
                        <c:pt idx="0">
                          <c:v>2.77</c:v>
                        </c:pt>
                      </c15:dlblFieldTableCache>
                    </c15:dlblFTEntry>
                  </c15:dlblFieldTable>
                  <c15:showDataLabelsRange val="0"/>
                </c:ext>
                <c:ext xmlns:c16="http://schemas.microsoft.com/office/drawing/2014/chart" uri="{C3380CC4-5D6E-409C-BE32-E72D297353CC}">
                  <c16:uniqueId val="{00000016-4F03-45C5-8D5D-04141645B265}"/>
                </c:ext>
              </c:extLst>
            </c:dLbl>
            <c:dLbl>
              <c:idx val="3"/>
              <c:tx>
                <c:strRef>
                  <c:f>table_logged_disparity!$F$21</c:f>
                  <c:strCache>
                    <c:ptCount val="1"/>
                    <c:pt idx="0">
                      <c:v>3.00</c:v>
                    </c:pt>
                  </c:strCache>
                </c:strRef>
              </c:tx>
              <c:dLblPos val="outEnd"/>
              <c:showLegendKey val="0"/>
              <c:showVal val="1"/>
              <c:showCatName val="0"/>
              <c:showSerName val="0"/>
              <c:showPercent val="0"/>
              <c:showBubbleSize val="0"/>
              <c:extLst>
                <c:ext xmlns:c15="http://schemas.microsoft.com/office/drawing/2012/chart" uri="{CE6537A1-D6FC-4f65-9D91-7224C49458BB}">
                  <c15:dlblFieldTable>
                    <c15:dlblFTEntry>
                      <c15:txfldGUID>{7E759952-B2D4-4375-8D9E-3C7C5EDB3B18}</c15:txfldGUID>
                      <c15:f>table_logged_disparity!$F$21</c15:f>
                      <c15:dlblFieldTableCache>
                        <c:ptCount val="1"/>
                        <c:pt idx="0">
                          <c:v>3.00</c:v>
                        </c:pt>
                      </c15:dlblFieldTableCache>
                    </c15:dlblFTEntry>
                  </c15:dlblFieldTable>
                  <c15:showDataLabelsRange val="0"/>
                </c:ext>
                <c:ext xmlns:c16="http://schemas.microsoft.com/office/drawing/2014/chart" uri="{C3380CC4-5D6E-409C-BE32-E72D297353CC}">
                  <c16:uniqueId val="{00000017-4F03-45C5-8D5D-04141645B265}"/>
                </c:ext>
              </c:extLst>
            </c:dLbl>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table_logged_disparity!$A$11:$A$14</c:f>
              <c:strCache>
                <c:ptCount val="4"/>
                <c:pt idx="0">
                  <c:v>Asian/PI</c:v>
                </c:pt>
                <c:pt idx="1">
                  <c:v>Latino</c:v>
                </c:pt>
                <c:pt idx="2">
                  <c:v>Native American</c:v>
                </c:pt>
                <c:pt idx="3">
                  <c:v>Black</c:v>
                </c:pt>
              </c:strCache>
            </c:strRef>
          </c:cat>
          <c:val>
            <c:numRef>
              <c:f>table_logged_disparity!$F$11:$F$14</c:f>
              <c:numCache>
                <c:formatCode>General</c:formatCode>
                <c:ptCount val="4"/>
                <c:pt idx="0">
                  <c:v>-0.38721614328026455</c:v>
                </c:pt>
                <c:pt idx="1">
                  <c:v>0.11394335230683679</c:v>
                </c:pt>
                <c:pt idx="2">
                  <c:v>0.44247976906444858</c:v>
                </c:pt>
                <c:pt idx="3">
                  <c:v>0.47712125471966244</c:v>
                </c:pt>
              </c:numCache>
            </c:numRef>
          </c:val>
          <c:extLst>
            <c:ext xmlns:c16="http://schemas.microsoft.com/office/drawing/2014/chart" uri="{C3380CC4-5D6E-409C-BE32-E72D297353CC}">
              <c16:uniqueId val="{00000018-4F03-45C5-8D5D-04141645B265}"/>
            </c:ext>
          </c:extLst>
        </c:ser>
        <c:dLbls>
          <c:showLegendKey val="0"/>
          <c:showVal val="0"/>
          <c:showCatName val="0"/>
          <c:showSerName val="0"/>
          <c:showPercent val="0"/>
          <c:showBubbleSize val="0"/>
        </c:dLbls>
        <c:gapWidth val="150"/>
        <c:axId val="217790336"/>
        <c:axId val="217791872"/>
      </c:barChart>
      <c:catAx>
        <c:axId val="217790336"/>
        <c:scaling>
          <c:orientation val="minMax"/>
        </c:scaling>
        <c:delete val="0"/>
        <c:axPos val="l"/>
        <c:numFmt formatCode="General" sourceLinked="1"/>
        <c:majorTickMark val="out"/>
        <c:minorTickMark val="none"/>
        <c:tickLblPos val="low"/>
        <c:txPr>
          <a:bodyPr rot="0"/>
          <a:lstStyle/>
          <a:p>
            <a:pPr>
              <a:defRPr sz="1600" b="1"/>
            </a:pPr>
            <a:endParaRPr lang="en-US"/>
          </a:p>
        </c:txPr>
        <c:crossAx val="217791872"/>
        <c:crosses val="autoZero"/>
        <c:auto val="1"/>
        <c:lblAlgn val="ctr"/>
        <c:lblOffset val="100"/>
        <c:noMultiLvlLbl val="0"/>
      </c:catAx>
      <c:valAx>
        <c:axId val="217791872"/>
        <c:scaling>
          <c:orientation val="minMax"/>
        </c:scaling>
        <c:delete val="1"/>
        <c:axPos val="b"/>
        <c:numFmt formatCode="General" sourceLinked="1"/>
        <c:majorTickMark val="out"/>
        <c:minorTickMark val="none"/>
        <c:tickLblPos val="none"/>
        <c:crossAx val="217790336"/>
        <c:crosses val="autoZero"/>
        <c:crossBetween val="between"/>
      </c:valAx>
    </c:plotArea>
    <c:legend>
      <c:legendPos val="r"/>
      <c:layout>
        <c:manualLayout>
          <c:xMode val="edge"/>
          <c:yMode val="edge"/>
          <c:x val="0.7936847391876598"/>
          <c:y val="0.65312829078183421"/>
          <c:w val="0.16273662456415822"/>
          <c:h val="0.23134903357049172"/>
        </c:manualLayout>
      </c:layout>
      <c:overlay val="0"/>
      <c:txPr>
        <a:bodyPr/>
        <a:lstStyle/>
        <a:p>
          <a:pPr>
            <a:defRPr sz="1400" b="1"/>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8631041171173252"/>
          <c:y val="0.225122405153901"/>
          <c:w val="0.41342138684277369"/>
          <c:h val="0.73572593800979047"/>
        </c:manualLayout>
      </c:layout>
      <c:barChart>
        <c:barDir val="bar"/>
        <c:grouping val="clustered"/>
        <c:varyColors val="0"/>
        <c:ser>
          <c:idx val="0"/>
          <c:order val="0"/>
          <c:tx>
            <c:strRef>
              <c:f>table_logged_disparity_pov!$B$11</c:f>
              <c:strCache>
                <c:ptCount val="1"/>
                <c:pt idx="0">
                  <c:v>in care</c:v>
                </c:pt>
              </c:strCache>
            </c:strRef>
          </c:tx>
          <c:invertIfNegative val="0"/>
          <c:dLbls>
            <c:dLbl>
              <c:idx val="0"/>
              <c:tx>
                <c:strRef>
                  <c:f>table_logged_disparity_pov!$B$19</c:f>
                  <c:strCache>
                    <c:ptCount val="1"/>
                    <c:pt idx="0">
                      <c:v>0.16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{722129A7-18F2-474D-BDFB-48D47CED1788}</c15:txfldGUID>
                      <c15:f>table_logged_disparity_pov!$B$19</c15:f>
                      <c15:dlblFieldTableCache>
                        <c:ptCount val="1"/>
                        <c:pt idx="0">
                          <c:v>0.16</c:v>
                        </c:pt>
                      </c15:dlblFieldTableCache>
                    </c15:dlblFTEntry>
                  </c15:dlblFieldTable>
                  <c15:showDataLabelsRange val="0"/>
                </c:ext>
                <c:ext xmlns:c16="http://schemas.microsoft.com/office/drawing/2014/chart" uri="{C3380CC4-5D6E-409C-BE32-E72D297353CC}">
                  <c16:uniqueId val="{00000000-6AF3-4685-8AF1-70F4BE9E001E}"/>
                </c:ext>
              </c:extLst>
            </c:dLbl>
            <c:dLbl>
              <c:idx val="1"/>
              <c:tx>
                <c:strRef>
                  <c:f>table_logged_disparity_pov!$B$20</c:f>
                  <c:strCache>
                    <c:ptCount val="1"/>
                    <c:pt idx="0">
                      <c:v>0.61</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{1EF11647-480E-4F4B-A8AA-0F36A9F1D9D3}</c15:txfldGUID>
                      <c15:f>table_logged_disparity_pov!$B$20</c15:f>
                      <c15:dlblFieldTableCache>
                        <c:ptCount val="1"/>
                        <c:pt idx="0">
                          <c:v>0.61</c:v>
                        </c:pt>
                      </c15:dlblFieldTableCache>
                    </c15:dlblFTEntry>
                  </c15:dlblFieldTable>
                  <c15:showDataLabelsRange val="0"/>
                </c:ext>
                <c:ext xmlns:c16="http://schemas.microsoft.com/office/drawing/2014/chart" uri="{C3380CC4-5D6E-409C-BE32-E72D297353CC}">
                  <c16:uniqueId val="{00000001-6AF3-4685-8AF1-70F4BE9E001E}"/>
                </c:ext>
              </c:extLst>
            </c:dLbl>
            <c:dLbl>
              <c:idx val="2"/>
              <c:tx>
                <c:strRef>
                  <c:f>table_logged_disparity_pov!$B$21</c:f>
                  <c:strCache>
                    <c:ptCount val="1"/>
                    <c:pt idx="0">
                      <c:v>1.74</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{6DC41F84-5703-4BD5-9B91-8885E75A374B}</c15:txfldGUID>
                      <c15:f>table_logged_disparity_pov!$B$21</c15:f>
                      <c15:dlblFieldTableCache>
                        <c:ptCount val="1"/>
                        <c:pt idx="0">
                          <c:v>1.74</c:v>
                        </c:pt>
                      </c15:dlblFieldTableCache>
                    </c15:dlblFTEntry>
                  </c15:dlblFieldTable>
                  <c15:showDataLabelsRange val="0"/>
                </c:ext>
                <c:ext xmlns:c16="http://schemas.microsoft.com/office/drawing/2014/chart" uri="{C3380CC4-5D6E-409C-BE32-E72D297353CC}">
                  <c16:uniqueId val="{00000002-6AF3-4685-8AF1-70F4BE9E001E}"/>
                </c:ext>
              </c:extLst>
            </c:dLbl>
            <c:dLbl>
              <c:idx val="3"/>
              <c:tx>
                <c:strRef>
                  <c:f>table_logged_disparity_pov!$B$22</c:f>
                  <c:strCache>
                    <c:ptCount val="1"/>
                    <c:pt idx="0">
                      <c:v>1.56</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{079EBCFD-8CB0-4446-933E-DAE59BAC3D9A}</c15:txfldGUID>
                      <c15:f>table_logged_disparity_pov!$B$22</c15:f>
                      <c15:dlblFieldTableCache>
                        <c:ptCount val="1"/>
                        <c:pt idx="0">
                          <c:v>1.56</c:v>
                        </c:pt>
                      </c15:dlblFieldTableCache>
                    </c15:dlblFTEntry>
                  </c15:dlblFieldTable>
                  <c15:showDataLabelsRange val="0"/>
                </c:ext>
                <c:ext xmlns:c16="http://schemas.microsoft.com/office/drawing/2014/chart" uri="{C3380CC4-5D6E-409C-BE32-E72D297353CC}">
                  <c16:uniqueId val="{00000003-6AF3-4685-8AF1-70F4BE9E001E}"/>
                </c:ext>
              </c:extLst>
            </c:dLbl>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table_logged_disparity_pov!$A$12:$A$15</c:f>
              <c:strCache>
                <c:ptCount val="4"/>
                <c:pt idx="0">
                  <c:v>Asian/PI</c:v>
                </c:pt>
                <c:pt idx="1">
                  <c:v>Latino</c:v>
                </c:pt>
                <c:pt idx="2">
                  <c:v>Native American</c:v>
                </c:pt>
                <c:pt idx="3">
                  <c:v>Black</c:v>
                </c:pt>
              </c:strCache>
            </c:strRef>
          </c:cat>
          <c:val>
            <c:numRef>
              <c:f>table_logged_disparity_pov!$B$12:$B$15</c:f>
              <c:numCache>
                <c:formatCode>General</c:formatCode>
                <c:ptCount val="4"/>
                <c:pt idx="0">
                  <c:v>-0.79588001734407521</c:v>
                </c:pt>
                <c:pt idx="1">
                  <c:v>-0.21467016498923297</c:v>
                </c:pt>
                <c:pt idx="2">
                  <c:v>0.24054924828259971</c:v>
                </c:pt>
                <c:pt idx="3">
                  <c:v>0.19312459835446161</c:v>
                </c:pt>
              </c:numCache>
            </c:numRef>
          </c:val>
          <c:extLst>
            <c:ext xmlns:c16="http://schemas.microsoft.com/office/drawing/2014/chart" uri="{C3380CC4-5D6E-409C-BE32-E72D297353CC}">
              <c16:uniqueId val="{00000004-6AF3-4685-8AF1-70F4BE9E001E}"/>
            </c:ext>
          </c:extLst>
        </c:ser>
        <c:ser>
          <c:idx val="1"/>
          <c:order val="1"/>
          <c:tx>
            <c:strRef>
              <c:f>table_logged_disparity_pov!$C$11</c:f>
              <c:strCache>
                <c:ptCount val="1"/>
                <c:pt idx="0">
                  <c:v>entries</c:v>
                </c:pt>
              </c:strCache>
            </c:strRef>
          </c:tx>
          <c:invertIfNegative val="0"/>
          <c:dLbls>
            <c:dLbl>
              <c:idx val="0"/>
              <c:tx>
                <c:strRef>
                  <c:f>table_logged_disparity_pov!$C$19</c:f>
                  <c:strCache>
                    <c:ptCount val="1"/>
                    <c:pt idx="0">
                      <c:v>0.19</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{DCDD986D-EDD3-41B0-B8B8-93049A84D956}</c15:txfldGUID>
                      <c15:f>table_logged_disparity_pov!$C$19</c15:f>
                      <c15:dlblFieldTableCache>
                        <c:ptCount val="1"/>
                        <c:pt idx="0">
                          <c:v>0.19</c:v>
                        </c:pt>
                      </c15:dlblFieldTableCache>
                    </c15:dlblFTEntry>
                  </c15:dlblFieldTable>
                  <c15:showDataLabelsRange val="0"/>
                </c:ext>
                <c:ext xmlns:c16="http://schemas.microsoft.com/office/drawing/2014/chart" uri="{C3380CC4-5D6E-409C-BE32-E72D297353CC}">
                  <c16:uniqueId val="{00000005-6AF3-4685-8AF1-70F4BE9E001E}"/>
                </c:ext>
              </c:extLst>
            </c:dLbl>
            <c:dLbl>
              <c:idx val="1"/>
              <c:tx>
                <c:strRef>
                  <c:f>table_logged_disparity_pov!$C$20</c:f>
                  <c:strCache>
                    <c:ptCount val="1"/>
                    <c:pt idx="0">
                      <c:v>0.55</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{27C8F3C9-E394-44BC-882B-C5633FB40271}</c15:txfldGUID>
                      <c15:f>table_logged_disparity_pov!$C$20</c15:f>
                      <c15:dlblFieldTableCache>
                        <c:ptCount val="1"/>
                        <c:pt idx="0">
                          <c:v>0.55</c:v>
                        </c:pt>
                      </c15:dlblFieldTableCache>
                    </c15:dlblFTEntry>
                  </c15:dlblFieldTable>
                  <c15:showDataLabelsRange val="0"/>
                </c:ext>
                <c:ext xmlns:c16="http://schemas.microsoft.com/office/drawing/2014/chart" uri="{C3380CC4-5D6E-409C-BE32-E72D297353CC}">
                  <c16:uniqueId val="{00000006-6AF3-4685-8AF1-70F4BE9E001E}"/>
                </c:ext>
              </c:extLst>
            </c:dLbl>
            <c:dLbl>
              <c:idx val="2"/>
              <c:tx>
                <c:strRef>
                  <c:f>table_logged_disparity_pov!$C$21</c:f>
                  <c:strCache>
                    <c:ptCount val="1"/>
                    <c:pt idx="0">
                      <c:v>1.62</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{0405A568-0E75-42C0-AC4B-B6B7AC400F35}</c15:txfldGUID>
                      <c15:f>table_logged_disparity_pov!$C$21</c15:f>
                      <c15:dlblFieldTableCache>
                        <c:ptCount val="1"/>
                        <c:pt idx="0">
                          <c:v>1.62</c:v>
                        </c:pt>
                      </c15:dlblFieldTableCache>
                    </c15:dlblFTEntry>
                  </c15:dlblFieldTable>
                  <c15:showDataLabelsRange val="0"/>
                </c:ext>
                <c:ext xmlns:c16="http://schemas.microsoft.com/office/drawing/2014/chart" uri="{C3380CC4-5D6E-409C-BE32-E72D297353CC}">
                  <c16:uniqueId val="{00000007-6AF3-4685-8AF1-70F4BE9E001E}"/>
                </c:ext>
              </c:extLst>
            </c:dLbl>
            <c:dLbl>
              <c:idx val="3"/>
              <c:tx>
                <c:strRef>
                  <c:f>table_logged_disparity_pov!$C$22</c:f>
                  <c:strCache>
                    <c:ptCount val="1"/>
                    <c:pt idx="0">
                      <c:v>1.33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{71491B3E-C3BB-4CB0-B46A-3876BACD66E5}</c15:txfldGUID>
                      <c15:f>table_logged_disparity_pov!$C$22</c15:f>
                      <c15:dlblFieldTableCache>
                        <c:ptCount val="1"/>
                        <c:pt idx="0">
                          <c:v>1.33</c:v>
                        </c:pt>
                      </c15:dlblFieldTableCache>
                    </c15:dlblFTEntry>
                  </c15:dlblFieldTable>
                  <c15:showDataLabelsRange val="0"/>
                </c:ext>
                <c:ext xmlns:c16="http://schemas.microsoft.com/office/drawing/2014/chart" uri="{C3380CC4-5D6E-409C-BE32-E72D297353CC}">
                  <c16:uniqueId val="{00000008-6AF3-4685-8AF1-70F4BE9E001E}"/>
                </c:ext>
              </c:extLst>
            </c:dLbl>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table_logged_disparity_pov!$A$12:$A$15</c:f>
              <c:strCache>
                <c:ptCount val="4"/>
                <c:pt idx="0">
                  <c:v>Asian/PI</c:v>
                </c:pt>
                <c:pt idx="1">
                  <c:v>Latino</c:v>
                </c:pt>
                <c:pt idx="2">
                  <c:v>Native American</c:v>
                </c:pt>
                <c:pt idx="3">
                  <c:v>Black</c:v>
                </c:pt>
              </c:strCache>
            </c:strRef>
          </c:cat>
          <c:val>
            <c:numRef>
              <c:f>table_logged_disparity_pov!$C$12:$C$15</c:f>
              <c:numCache>
                <c:formatCode>General</c:formatCode>
                <c:ptCount val="4"/>
                <c:pt idx="0">
                  <c:v>-0.72124639904717103</c:v>
                </c:pt>
                <c:pt idx="1">
                  <c:v>-0.25963731050575611</c:v>
                </c:pt>
                <c:pt idx="2">
                  <c:v>0.20951501454263097</c:v>
                </c:pt>
                <c:pt idx="3">
                  <c:v>0.12385164096708581</c:v>
                </c:pt>
              </c:numCache>
            </c:numRef>
          </c:val>
          <c:extLst>
            <c:ext xmlns:c16="http://schemas.microsoft.com/office/drawing/2014/chart" uri="{C3380CC4-5D6E-409C-BE32-E72D297353CC}">
              <c16:uniqueId val="{00000009-6AF3-4685-8AF1-70F4BE9E001E}"/>
            </c:ext>
          </c:extLst>
        </c:ser>
        <c:ser>
          <c:idx val="2"/>
          <c:order val="2"/>
          <c:tx>
            <c:strRef>
              <c:f>table_logged_disparity_pov!$D$11</c:f>
              <c:strCache>
                <c:ptCount val="1"/>
                <c:pt idx="0">
                  <c:v>substantiations</c:v>
                </c:pt>
              </c:strCache>
            </c:strRef>
          </c:tx>
          <c:invertIfNegative val="0"/>
          <c:dLbls>
            <c:dLbl>
              <c:idx val="0"/>
              <c:tx>
                <c:strRef>
                  <c:f>table_logged_disparity_pov!$D$19</c:f>
                  <c:strCache>
                    <c:ptCount val="1"/>
                    <c:pt idx="0">
                      <c:v>0.23</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{2716E1BB-D34E-4438-938D-D1E53E380EFC}</c15:txfldGUID>
                      <c15:f>table_logged_disparity_pov!$D$19</c15:f>
                      <c15:dlblFieldTableCache>
                        <c:ptCount val="1"/>
                        <c:pt idx="0">
                          <c:v>0.23</c:v>
                        </c:pt>
                      </c15:dlblFieldTableCache>
                    </c15:dlblFTEntry>
                  </c15:dlblFieldTable>
                  <c15:showDataLabelsRange val="0"/>
                </c:ext>
                <c:ext xmlns:c16="http://schemas.microsoft.com/office/drawing/2014/chart" uri="{C3380CC4-5D6E-409C-BE32-E72D297353CC}">
                  <c16:uniqueId val="{0000000A-6AF3-4685-8AF1-70F4BE9E001E}"/>
                </c:ext>
              </c:extLst>
            </c:dLbl>
            <c:dLbl>
              <c:idx val="1"/>
              <c:tx>
                <c:strRef>
                  <c:f>table_logged_disparity_pov!$D$20</c:f>
                  <c:strCache>
                    <c:ptCount val="1"/>
                    <c:pt idx="0">
                      <c:v>0.58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{6C5B9F8B-DCF8-4D27-9F8F-70C96727AF41}</c15:txfldGUID>
                      <c15:f>table_logged_disparity_pov!$D$20</c15:f>
                      <c15:dlblFieldTableCache>
                        <c:ptCount val="1"/>
                        <c:pt idx="0">
                          <c:v>0.58</c:v>
                        </c:pt>
                      </c15:dlblFieldTableCache>
                    </c15:dlblFTEntry>
                  </c15:dlblFieldTable>
                  <c15:showDataLabelsRange val="0"/>
                </c:ext>
                <c:ext xmlns:c16="http://schemas.microsoft.com/office/drawing/2014/chart" uri="{C3380CC4-5D6E-409C-BE32-E72D297353CC}">
                  <c16:uniqueId val="{0000000B-6AF3-4685-8AF1-70F4BE9E001E}"/>
                </c:ext>
              </c:extLst>
            </c:dLbl>
            <c:dLbl>
              <c:idx val="2"/>
              <c:tx>
                <c:strRef>
                  <c:f>table_logged_disparity_pov!$D$21</c:f>
                  <c:strCache>
                    <c:ptCount val="1"/>
                    <c:pt idx="0">
                      <c:v>1.28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{CE1B00E8-89E5-4C75-9212-92BA64A3C00C}</c15:txfldGUID>
                      <c15:f>table_logged_disparity_pov!$D$21</c15:f>
                      <c15:dlblFieldTableCache>
                        <c:ptCount val="1"/>
                        <c:pt idx="0">
                          <c:v>1.28</c:v>
                        </c:pt>
                      </c15:dlblFieldTableCache>
                    </c15:dlblFTEntry>
                  </c15:dlblFieldTable>
                  <c15:showDataLabelsRange val="0"/>
                </c:ext>
                <c:ext xmlns:c16="http://schemas.microsoft.com/office/drawing/2014/chart" uri="{C3380CC4-5D6E-409C-BE32-E72D297353CC}">
                  <c16:uniqueId val="{0000000C-6AF3-4685-8AF1-70F4BE9E001E}"/>
                </c:ext>
              </c:extLst>
            </c:dLbl>
            <c:dLbl>
              <c:idx val="3"/>
              <c:tx>
                <c:strRef>
                  <c:f>table_logged_disparity_pov!$D$22</c:f>
                  <c:strCache>
                    <c:ptCount val="1"/>
                    <c:pt idx="0">
                      <c:v>1.08</c:v>
                    </c:pt>
                  </c:strCache>
                </c:strRef>
              </c:tx>
              <c:showLegendKey val="0"/>
              <c:showVal val="0"/>
              <c:showCatName val="0"/>
              <c:showSerName val="0"/>
              <c:showPercent val="0"/>
              <c:showBubbleSize val="0"/>
              <c:extLst>
                <c:ext xmlns:c15="http://schemas.microsoft.com/office/drawing/2012/chart" uri="{CE6537A1-D6FC-4f65-9D91-7224C49458BB}">
                  <c15:dlblFieldTable>
                    <c15:dlblFTEntry>
                      <c15:txfldGUID>{314845FA-F0ED-4767-B952-B9B7A1022873}</c15:txfldGUID>
                      <c15:f>table_logged_disparity_pov!$D$22</c15:f>
                      <c15:dlblFieldTableCache>
                        <c:ptCount val="1"/>
                        <c:pt idx="0">
                          <c:v>1.08</c:v>
                        </c:pt>
                      </c15:dlblFieldTableCache>
                    </c15:dlblFTEntry>
                  </c15:dlblFieldTable>
                  <c15:showDataLabelsRange val="0"/>
                </c:ext>
                <c:ext xmlns:c16="http://schemas.microsoft.com/office/drawing/2014/chart" uri="{C3380CC4-5D6E-409C-BE32-E72D297353CC}">
                  <c16:uniqueId val="{0000000D-6AF3-4685-8AF1-70F4BE9E001E}"/>
                </c:ext>
              </c:extLst>
            </c:dLbl>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table_logged_disparity_pov!$A$12:$A$15</c:f>
              <c:strCache>
                <c:ptCount val="4"/>
                <c:pt idx="0">
                  <c:v>Asian/PI</c:v>
                </c:pt>
                <c:pt idx="1">
                  <c:v>Latino</c:v>
                </c:pt>
                <c:pt idx="2">
                  <c:v>Native American</c:v>
                </c:pt>
                <c:pt idx="3">
                  <c:v>Black</c:v>
                </c:pt>
              </c:strCache>
            </c:strRef>
          </c:cat>
          <c:val>
            <c:numRef>
              <c:f>table_logged_disparity_pov!$D$12:$D$15</c:f>
              <c:numCache>
                <c:formatCode>General</c:formatCode>
                <c:ptCount val="4"/>
                <c:pt idx="0">
                  <c:v>-0.63827216398240705</c:v>
                </c:pt>
                <c:pt idx="1">
                  <c:v>-0.23657200643706275</c:v>
                </c:pt>
                <c:pt idx="2">
                  <c:v>0.10720996964786837</c:v>
                </c:pt>
                <c:pt idx="3">
                  <c:v>3.342375548694973E-2</c:v>
                </c:pt>
              </c:numCache>
            </c:numRef>
          </c:val>
          <c:extLst>
            <c:ext xmlns:c16="http://schemas.microsoft.com/office/drawing/2014/chart" uri="{C3380CC4-5D6E-409C-BE32-E72D297353CC}">
              <c16:uniqueId val="{0000000E-6AF3-4685-8AF1-70F4BE9E001E}"/>
            </c:ext>
          </c:extLst>
        </c:ser>
        <c:ser>
          <c:idx val="3"/>
          <c:order val="3"/>
          <c:tx>
            <c:strRef>
              <c:f>table_logged_disparity_pov!$E$11</c:f>
              <c:strCache>
                <c:ptCount val="1"/>
                <c:pt idx="0">
                  <c:v>investigations</c:v>
                </c:pt>
              </c:strCache>
            </c:strRef>
          </c:tx>
          <c:invertIfNegative val="0"/>
          <c:dLbls>
            <c:dLbl>
              <c:idx val="0"/>
              <c:tx>
                <c:strRef>
                  <c:f>table_logged_disparity_pov!$E$19</c:f>
                  <c:strCache>
                    <c:ptCount val="1"/>
                    <c:pt idx="0">
                      <c:v>0.33</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{452054B2-5977-4B11-8E9F-BCC618004EC9}</c15:txfldGUID>
                      <c15:f>table_logged_disparity_pov!$E$19</c15:f>
                      <c15:dlblFieldTableCache>
                        <c:ptCount val="1"/>
                        <c:pt idx="0">
                          <c:v>0.33</c:v>
                        </c:pt>
                      </c15:dlblFieldTableCache>
                    </c15:dlblFTEntry>
                  </c15:dlblFieldTable>
                  <c15:showDataLabelsRange val="0"/>
                </c:ext>
                <c:ext xmlns:c16="http://schemas.microsoft.com/office/drawing/2014/chart" uri="{C3380CC4-5D6E-409C-BE32-E72D297353CC}">
                  <c16:uniqueId val="{0000000F-6AF3-4685-8AF1-70F4BE9E001E}"/>
                </c:ext>
              </c:extLst>
            </c:dLbl>
            <c:dLbl>
              <c:idx val="1"/>
              <c:tx>
                <c:strRef>
                  <c:f>table_logged_disparity_pov!$E$20</c:f>
                  <c:strCache>
                    <c:ptCount val="1"/>
                    <c:pt idx="0">
                      <c:v>0.56</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{20A40282-A582-412F-9A4C-F0BD04AD9FC0}</c15:txfldGUID>
                      <c15:f>table_logged_disparity_pov!$E$20</c15:f>
                      <c15:dlblFieldTableCache>
                        <c:ptCount val="1"/>
                        <c:pt idx="0">
                          <c:v>0.56</c:v>
                        </c:pt>
                      </c15:dlblFieldTableCache>
                    </c15:dlblFTEntry>
                  </c15:dlblFieldTable>
                  <c15:showDataLabelsRange val="0"/>
                </c:ext>
                <c:ext xmlns:c16="http://schemas.microsoft.com/office/drawing/2014/chart" uri="{C3380CC4-5D6E-409C-BE32-E72D297353CC}">
                  <c16:uniqueId val="{00000010-6AF3-4685-8AF1-70F4BE9E001E}"/>
                </c:ext>
              </c:extLst>
            </c:dLbl>
            <c:dLbl>
              <c:idx val="2"/>
              <c:tx>
                <c:strRef>
                  <c:f>table_logged_disparity_pov!$E$21</c:f>
                  <c:strCache>
                    <c:ptCount val="1"/>
                    <c:pt idx="0">
                      <c:v>1.06</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{58BF7F8F-2788-4FF5-96D6-13FC1A32FFD0}</c15:txfldGUID>
                      <c15:f>table_logged_disparity_pov!$E$21</c15:f>
                      <c15:dlblFieldTableCache>
                        <c:ptCount val="1"/>
                        <c:pt idx="0">
                          <c:v>1.06</c:v>
                        </c:pt>
                      </c15:dlblFieldTableCache>
                    </c15:dlblFTEntry>
                  </c15:dlblFieldTable>
                  <c15:showDataLabelsRange val="0"/>
                </c:ext>
                <c:ext xmlns:c16="http://schemas.microsoft.com/office/drawing/2014/chart" uri="{C3380CC4-5D6E-409C-BE32-E72D297353CC}">
                  <c16:uniqueId val="{00000011-6AF3-4685-8AF1-70F4BE9E001E}"/>
                </c:ext>
              </c:extLst>
            </c:dLbl>
            <c:dLbl>
              <c:idx val="3"/>
              <c:tx>
                <c:strRef>
                  <c:f>table_logged_disparity_pov!$E$22</c:f>
                  <c:strCache>
                    <c:ptCount val="1"/>
                    <c:pt idx="0">
                      <c:v>1.05</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{1ABF7368-FBCC-4C93-B133-2A6980E43359}</c15:txfldGUID>
                      <c15:f>table_logged_disparity_pov!$E$22</c15:f>
                      <c15:dlblFieldTableCache>
                        <c:ptCount val="1"/>
                        <c:pt idx="0">
                          <c:v>1.05</c:v>
                        </c:pt>
                      </c15:dlblFieldTableCache>
                    </c15:dlblFTEntry>
                  </c15:dlblFieldTable>
                  <c15:showDataLabelsRange val="0"/>
                </c:ext>
                <c:ext xmlns:c16="http://schemas.microsoft.com/office/drawing/2014/chart" uri="{C3380CC4-5D6E-409C-BE32-E72D297353CC}">
                  <c16:uniqueId val="{00000012-6AF3-4685-8AF1-70F4BE9E001E}"/>
                </c:ext>
              </c:extLst>
            </c:dLbl>
            <c:numFmt formatCode="General" sourceLinked="0"/>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table_logged_disparity_pov!$A$12:$A$15</c:f>
              <c:strCache>
                <c:ptCount val="4"/>
                <c:pt idx="0">
                  <c:v>Asian/PI</c:v>
                </c:pt>
                <c:pt idx="1">
                  <c:v>Latino</c:v>
                </c:pt>
                <c:pt idx="2">
                  <c:v>Native American</c:v>
                </c:pt>
                <c:pt idx="3">
                  <c:v>Black</c:v>
                </c:pt>
              </c:strCache>
            </c:strRef>
          </c:cat>
          <c:val>
            <c:numRef>
              <c:f>table_logged_disparity_pov!$E$12:$E$15</c:f>
              <c:numCache>
                <c:formatCode>General</c:formatCode>
                <c:ptCount val="4"/>
                <c:pt idx="0">
                  <c:v>-0.48148606012211248</c:v>
                </c:pt>
                <c:pt idx="1">
                  <c:v>-0.25181197299379954</c:v>
                </c:pt>
                <c:pt idx="2">
                  <c:v>2.5305865264770262E-2</c:v>
                </c:pt>
                <c:pt idx="3">
                  <c:v>2.1189299069938092E-2</c:v>
                </c:pt>
              </c:numCache>
            </c:numRef>
          </c:val>
          <c:extLst>
            <c:ext xmlns:c16="http://schemas.microsoft.com/office/drawing/2014/chart" uri="{C3380CC4-5D6E-409C-BE32-E72D297353CC}">
              <c16:uniqueId val="{00000013-6AF3-4685-8AF1-70F4BE9E001E}"/>
            </c:ext>
          </c:extLst>
        </c:ser>
        <c:ser>
          <c:idx val="4"/>
          <c:order val="4"/>
          <c:tx>
            <c:strRef>
              <c:f>table_logged_disparity_pov!$F$11</c:f>
              <c:strCache>
                <c:ptCount val="1"/>
                <c:pt idx="0">
                  <c:v>allegations</c:v>
                </c:pt>
              </c:strCache>
            </c:strRef>
          </c:tx>
          <c:invertIfNegative val="0"/>
          <c:dLbls>
            <c:dLbl>
              <c:idx val="0"/>
              <c:layout>
                <c:manualLayout>
                  <c:x val="-7.3313205717320529E-3"/>
                  <c:y val="3.0282639558855862E-3"/>
                </c:manualLayout>
              </c:layout>
              <c:tx>
                <c:strRef>
                  <c:f>table_logged_disparity_pov!$F$19</c:f>
                  <c:strCache>
                    <c:ptCount val="1"/>
                    <c:pt idx="0">
                      <c:v>0.34</c:v>
                    </c:pt>
                  </c:strCache>
                </c:strRef>
              </c:tx>
              <c:spPr>
                <a:noFill/>
                <a:ln>
                  <a:noFill/>
                </a:ln>
                <a:effectLst/>
              </c:spPr>
              <c:txPr>
                <a:bodyPr wrap="square" lIns="38100" tIns="19050" rIns="38100" bIns="19050" anchor="ctr">
                  <a:noAutofit/>
                </a:bodyPr>
                <a:lstStyle/>
                <a:p>
                  <a:pPr>
                    <a:defRPr sz="1400" b="1">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9068857228623539E-2"/>
                      <c:h val="2.2621211232458919E-2"/>
                    </c:manualLayout>
                  </c15:layout>
                  <c15:dlblFieldTable>
                    <c15:dlblFTEntry>
                      <c15:txfldGUID>{EA1536A9-DEDA-4E5C-9C6C-E3D04F1557FD}</c15:txfldGUID>
                      <c15:f>table_logged_disparity_pov!$F$19</c15:f>
                      <c15:dlblFieldTableCache>
                        <c:ptCount val="1"/>
                        <c:pt idx="0">
                          <c:v>0.34</c:v>
                        </c:pt>
                      </c15:dlblFieldTableCache>
                    </c15:dlblFTEntry>
                  </c15:dlblFieldTable>
                  <c15:showDataLabelsRange val="0"/>
                </c:ext>
                <c:ext xmlns:c16="http://schemas.microsoft.com/office/drawing/2014/chart" uri="{C3380CC4-5D6E-409C-BE32-E72D297353CC}">
                  <c16:uniqueId val="{00000014-6AF3-4685-8AF1-70F4BE9E001E}"/>
                </c:ext>
              </c:extLst>
            </c:dLbl>
            <c:dLbl>
              <c:idx val="1"/>
              <c:tx>
                <c:strRef>
                  <c:f>table_logged_disparity_pov!$F$20</c:f>
                  <c:strCache>
                    <c:ptCount val="1"/>
                    <c:pt idx="0">
                      <c:v>0.51</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{9DE0C46D-41F9-47FC-8BF1-FD3E44206C39}</c15:txfldGUID>
                      <c15:f>table_logged_disparity_pov!$F$20</c15:f>
                      <c15:dlblFieldTableCache>
                        <c:ptCount val="1"/>
                        <c:pt idx="0">
                          <c:v>0.51</c:v>
                        </c:pt>
                      </c15:dlblFieldTableCache>
                    </c15:dlblFTEntry>
                  </c15:dlblFieldTable>
                  <c15:showDataLabelsRange val="0"/>
                </c:ext>
                <c:ext xmlns:c16="http://schemas.microsoft.com/office/drawing/2014/chart" uri="{C3380CC4-5D6E-409C-BE32-E72D297353CC}">
                  <c16:uniqueId val="{00000015-6AF3-4685-8AF1-70F4BE9E001E}"/>
                </c:ext>
              </c:extLst>
            </c:dLbl>
            <c:dLbl>
              <c:idx val="2"/>
              <c:tx>
                <c:strRef>
                  <c:f>table_logged_disparity_pov!$F$21</c:f>
                  <c:strCache>
                    <c:ptCount val="1"/>
                    <c:pt idx="0">
                      <c:v>1.05</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{DD68583D-3A27-46A2-ACBF-0743DB979EA4}</c15:txfldGUID>
                      <c15:f>table_logged_disparity_pov!$F$21</c15:f>
                      <c15:dlblFieldTableCache>
                        <c:ptCount val="1"/>
                        <c:pt idx="0">
                          <c:v>1.05</c:v>
                        </c:pt>
                      </c15:dlblFieldTableCache>
                    </c15:dlblFTEntry>
                  </c15:dlblFieldTable>
                  <c15:showDataLabelsRange val="0"/>
                </c:ext>
                <c:ext xmlns:c16="http://schemas.microsoft.com/office/drawing/2014/chart" uri="{C3380CC4-5D6E-409C-BE32-E72D297353CC}">
                  <c16:uniqueId val="{00000016-6AF3-4685-8AF1-70F4BE9E001E}"/>
                </c:ext>
              </c:extLst>
            </c:dLbl>
            <c:dLbl>
              <c:idx val="3"/>
              <c:tx>
                <c:strRef>
                  <c:f>table_logged_disparity_pov!$F$22</c:f>
                  <c:strCache>
                    <c:ptCount val="1"/>
                    <c:pt idx="0">
                      <c:v>0.94</c:v>
                    </c:pt>
                  </c:strCache>
                </c:strRef>
              </c:tx>
              <c:showLegendKey val="0"/>
              <c:showVal val="1"/>
              <c:showCatName val="0"/>
              <c:showSerName val="0"/>
              <c:showPercent val="0"/>
              <c:showBubbleSize val="0"/>
              <c:extLst>
                <c:ext xmlns:c15="http://schemas.microsoft.com/office/drawing/2012/chart" uri="{CE6537A1-D6FC-4f65-9D91-7224C49458BB}">
                  <c15:dlblFieldTable>
                    <c15:dlblFTEntry>
                      <c15:txfldGUID>{7AFAE284-FFFF-42F7-8D81-DBF4C396CEDA}</c15:txfldGUID>
                      <c15:f>table_logged_disparity_pov!$F$22</c15:f>
                      <c15:dlblFieldTableCache>
                        <c:ptCount val="1"/>
                        <c:pt idx="0">
                          <c:v>0.94</c:v>
                        </c:pt>
                      </c15:dlblFieldTableCache>
                    </c15:dlblFTEntry>
                  </c15:dlblFieldTable>
                  <c15:showDataLabelsRange val="0"/>
                </c:ext>
                <c:ext xmlns:c16="http://schemas.microsoft.com/office/drawing/2014/chart" uri="{C3380CC4-5D6E-409C-BE32-E72D297353CC}">
                  <c16:uniqueId val="{00000017-6AF3-4685-8AF1-70F4BE9E001E}"/>
                </c:ext>
              </c:extLst>
            </c:dLbl>
            <c:spPr>
              <a:noFill/>
              <a:ln>
                <a:noFill/>
              </a:ln>
              <a:effectLst/>
            </c:spPr>
            <c:txPr>
              <a:bodyPr wrap="square" lIns="38100" tIns="19050" rIns="38100" bIns="19050" anchor="ctr">
                <a:spAutoFit/>
              </a:bodyPr>
              <a:lstStyle/>
              <a:p>
                <a:pPr>
                  <a:defRPr sz="14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table_logged_disparity_pov!$A$12:$A$15</c:f>
              <c:strCache>
                <c:ptCount val="4"/>
                <c:pt idx="0">
                  <c:v>Asian/PI</c:v>
                </c:pt>
                <c:pt idx="1">
                  <c:v>Latino</c:v>
                </c:pt>
                <c:pt idx="2">
                  <c:v>Native American</c:v>
                </c:pt>
                <c:pt idx="3">
                  <c:v>Black</c:v>
                </c:pt>
              </c:strCache>
            </c:strRef>
          </c:cat>
          <c:val>
            <c:numRef>
              <c:f>table_logged_disparity_pov!$F$12:$F$15</c:f>
              <c:numCache>
                <c:formatCode>General</c:formatCode>
                <c:ptCount val="4"/>
                <c:pt idx="0">
                  <c:v>-0.46852108295774486</c:v>
                </c:pt>
                <c:pt idx="1">
                  <c:v>-0.29242982390206362</c:v>
                </c:pt>
                <c:pt idx="2">
                  <c:v>2.1189299069938092E-2</c:v>
                </c:pt>
                <c:pt idx="3">
                  <c:v>-2.6872146400301365E-2</c:v>
                </c:pt>
              </c:numCache>
            </c:numRef>
          </c:val>
          <c:extLst>
            <c:ext xmlns:c16="http://schemas.microsoft.com/office/drawing/2014/chart" uri="{C3380CC4-5D6E-409C-BE32-E72D297353CC}">
              <c16:uniqueId val="{00000018-6AF3-4685-8AF1-70F4BE9E001E}"/>
            </c:ext>
          </c:extLst>
        </c:ser>
        <c:dLbls>
          <c:showLegendKey val="0"/>
          <c:showVal val="0"/>
          <c:showCatName val="0"/>
          <c:showSerName val="0"/>
          <c:showPercent val="0"/>
          <c:showBubbleSize val="0"/>
        </c:dLbls>
        <c:gapWidth val="150"/>
        <c:axId val="217919488"/>
        <c:axId val="217921024"/>
      </c:barChart>
      <c:catAx>
        <c:axId val="217919488"/>
        <c:scaling>
          <c:orientation val="minMax"/>
        </c:scaling>
        <c:delete val="0"/>
        <c:axPos val="l"/>
        <c:numFmt formatCode="General" sourceLinked="1"/>
        <c:majorTickMark val="out"/>
        <c:minorTickMark val="none"/>
        <c:tickLblPos val="low"/>
        <c:txPr>
          <a:bodyPr rot="0"/>
          <a:lstStyle/>
          <a:p>
            <a:pPr>
              <a:defRPr sz="1600" b="1"/>
            </a:pPr>
            <a:endParaRPr lang="en-US"/>
          </a:p>
        </c:txPr>
        <c:crossAx val="217921024"/>
        <c:crosses val="autoZero"/>
        <c:auto val="1"/>
        <c:lblAlgn val="ctr"/>
        <c:lblOffset val="100"/>
        <c:noMultiLvlLbl val="0"/>
      </c:catAx>
      <c:valAx>
        <c:axId val="217921024"/>
        <c:scaling>
          <c:orientation val="minMax"/>
        </c:scaling>
        <c:delete val="1"/>
        <c:axPos val="b"/>
        <c:numFmt formatCode="General" sourceLinked="1"/>
        <c:majorTickMark val="out"/>
        <c:minorTickMark val="none"/>
        <c:tickLblPos val="none"/>
        <c:crossAx val="217919488"/>
        <c:crosses val="autoZero"/>
        <c:crossBetween val="between"/>
      </c:valAx>
    </c:plotArea>
    <c:legend>
      <c:legendPos val="r"/>
      <c:layout>
        <c:manualLayout>
          <c:xMode val="edge"/>
          <c:yMode val="edge"/>
          <c:x val="0.7936847391876598"/>
          <c:y val="0.65312829078183421"/>
          <c:w val="0.16273662456415822"/>
          <c:h val="0.23134903357049172"/>
        </c:manualLayout>
      </c:layout>
      <c:overlay val="0"/>
      <c:txPr>
        <a:bodyPr/>
        <a:lstStyle/>
        <a:p>
          <a:pPr>
            <a:defRPr sz="1400" b="1"/>
          </a:pPr>
          <a:endParaRPr lang="en-US"/>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395EC7F-DAAA-4E4B-9028-E0DD4A53E69F}" type="datetimeFigureOut">
              <a:rPr lang="en-US"/>
              <a:pPr>
                <a:defRPr/>
              </a:pPr>
              <a:t>3/21/2024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2C7AFA3-ED5A-41AF-A31F-A2B98B89F3EF}" type="slidenum">
              <a:rPr lang="en-US"/>
              <a:pPr>
                <a:defRPr/>
              </a:pPr>
              <a:t>‹#›</a:t>
            </a:fld>
            <a:endParaRPr lang="en-US"/>
          </a:p>
        </p:txBody>
      </p:sp>
    </p:spTree>
    <p:extLst>
      <p:ext uri="{BB962C8B-B14F-4D97-AF65-F5344CB8AC3E}">
        <p14:creationId xmlns:p14="http://schemas.microsoft.com/office/powerpoint/2010/main" val="2826050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Q4 2023 Data</a:t>
            </a:r>
          </a:p>
          <a:p>
            <a:r>
              <a:rPr lang="en-US" dirty="0"/>
              <a:t>Updated 03/06/2024</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E2C7AFA3-ED5A-41AF-A31F-A2B98B89F3EF}" type="slidenum">
              <a:rPr lang="en-US" smtClean="0"/>
              <a:pPr>
                <a:defRPr/>
              </a:pPr>
              <a:t>1</a:t>
            </a:fld>
            <a:endParaRPr lang="en-US"/>
          </a:p>
        </p:txBody>
      </p:sp>
    </p:spTree>
    <p:extLst>
      <p:ext uri="{BB962C8B-B14F-4D97-AF65-F5344CB8AC3E}">
        <p14:creationId xmlns:p14="http://schemas.microsoft.com/office/powerpoint/2010/main" val="3481878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showing the greater (bars spanning to the right) or lesser (bars spanning to the left) likelihood that Black, Native American, Latino, and Asian/PI children in poverty will have child welfare experiences compared to White children in poverty.  </a:t>
            </a:r>
          </a:p>
          <a:p>
            <a:endParaRPr lang="en-US" dirty="0"/>
          </a:p>
          <a:p>
            <a:r>
              <a:rPr lang="en-US" dirty="0"/>
              <a:t>Black disparity indices range from 3 times as likely (allegations) to nearly 5 times as likely (in care)</a:t>
            </a:r>
          </a:p>
          <a:p>
            <a:r>
              <a:rPr lang="en-US" dirty="0"/>
              <a:t>NA disparity indices range from approximately 2.77 times as likely (allegations) to 4.6 times as likely (in care)</a:t>
            </a:r>
          </a:p>
          <a:p>
            <a:r>
              <a:rPr lang="en-US" dirty="0"/>
              <a:t>Latino disparity ranges 30% (allegations) to 53% (in care) more likely</a:t>
            </a:r>
          </a:p>
        </p:txBody>
      </p:sp>
      <p:sp>
        <p:nvSpPr>
          <p:cNvPr id="4" name="Slide Number Placeholder 3"/>
          <p:cNvSpPr>
            <a:spLocks noGrp="1"/>
          </p:cNvSpPr>
          <p:nvPr>
            <p:ph type="sldNum" sz="quarter" idx="5"/>
          </p:nvPr>
        </p:nvSpPr>
        <p:spPr/>
        <p:txBody>
          <a:bodyPr/>
          <a:lstStyle/>
          <a:p>
            <a:pPr>
              <a:defRPr/>
            </a:pPr>
            <a:fld id="{E2C7AFA3-ED5A-41AF-A31F-A2B98B89F3EF}" type="slidenum">
              <a:rPr lang="en-US" smtClean="0"/>
              <a:pPr>
                <a:defRPr/>
              </a:pPr>
              <a:t>5</a:t>
            </a:fld>
            <a:endParaRPr lang="en-US"/>
          </a:p>
        </p:txBody>
      </p:sp>
    </p:spTree>
    <p:extLst>
      <p:ext uri="{BB962C8B-B14F-4D97-AF65-F5344CB8AC3E}">
        <p14:creationId xmlns:p14="http://schemas.microsoft.com/office/powerpoint/2010/main" val="116108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solidFill>
                  <a:schemeClr val="bg1"/>
                </a:solidFill>
                <a:latin typeface="Times New Roman" panose="02020603050405020304" pitchFamily="18" charset="0"/>
                <a:cs typeface="Times New Roman" panose="02020603050405020304" pitchFamily="18" charset="0"/>
              </a:rPr>
              <a:t>Graph showing the greater (bars spanning to the right) or lesser (bars spanning to the left) likelihood that Black, Native American, Latino, and Asian/PI children in poverty will have child welfare experiences compared to White children in poverty.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dirty="0">
              <a:solidFill>
                <a:schemeClr val="bg1"/>
              </a:solidFill>
              <a:latin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solidFill>
                  <a:schemeClr val="bg1"/>
                </a:solidFill>
                <a:latin typeface="Times New Roman" panose="02020603050405020304" pitchFamily="18" charset="0"/>
                <a:cs typeface="Times New Roman" panose="02020603050405020304" pitchFamily="18" charset="0"/>
              </a:rPr>
              <a:t>Disparity rates are reduced when poverty/geographic factors are taken into consideration, particularly for Allegations and Substantiated Allegations.  Disparities persist for Black and Native American children, particularly for entries and in care rates.  For Latino/a children, disparity is reversed.</a:t>
            </a:r>
            <a:endParaRPr lang="en-US" dirty="0"/>
          </a:p>
        </p:txBody>
      </p:sp>
      <p:sp>
        <p:nvSpPr>
          <p:cNvPr id="4" name="Slide Number Placeholder 3"/>
          <p:cNvSpPr>
            <a:spLocks noGrp="1"/>
          </p:cNvSpPr>
          <p:nvPr>
            <p:ph type="sldNum" sz="quarter" idx="5"/>
          </p:nvPr>
        </p:nvSpPr>
        <p:spPr/>
        <p:txBody>
          <a:bodyPr/>
          <a:lstStyle/>
          <a:p>
            <a:pPr>
              <a:defRPr/>
            </a:pPr>
            <a:fld id="{E2C7AFA3-ED5A-41AF-A31F-A2B98B89F3EF}" type="slidenum">
              <a:rPr lang="en-US" smtClean="0"/>
              <a:pPr>
                <a:defRPr/>
              </a:pPr>
              <a:t>7</a:t>
            </a:fld>
            <a:endParaRPr lang="en-US"/>
          </a:p>
        </p:txBody>
      </p:sp>
    </p:spTree>
    <p:extLst>
      <p:ext uri="{BB962C8B-B14F-4D97-AF65-F5344CB8AC3E}">
        <p14:creationId xmlns:p14="http://schemas.microsoft.com/office/powerpoint/2010/main" val="1665071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3D1F56B-B160-4DB1-9283-AD8D6963DE14}" type="datetime1">
              <a:rPr lang="en-US"/>
              <a:pPr>
                <a:defRPr/>
              </a:pPr>
              <a:t>3/21/2024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6BC1F3-1631-4F42-90AD-D890001E6F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F3626B0-3607-41A5-8608-3BA8DB64238D}" type="datetime1">
              <a:rPr lang="en-US"/>
              <a:pPr>
                <a:defRPr/>
              </a:pPr>
              <a:t>3/21/2024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0B9D6C-E806-4571-AB75-490D20D95B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29D44D3-E14E-4026-98F1-8CABBEA9FF39}" type="datetime1">
              <a:rPr lang="en-US"/>
              <a:pPr>
                <a:defRPr/>
              </a:pPr>
              <a:t>3/21/2024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198851-E127-4AD1-ACB5-E27E7E9824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16ADAE-85E2-471E-A066-7DE6EEF4D4C9}" type="datetime1">
              <a:rPr lang="en-US"/>
              <a:pPr>
                <a:defRPr/>
              </a:pPr>
              <a:t>3/21/2024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085D3B-0F38-4435-B2E1-BBB89093D8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E10E728-71AD-43A4-9ECF-C8620283C25A}" type="datetime1">
              <a:rPr lang="en-US"/>
              <a:pPr>
                <a:defRPr/>
              </a:pPr>
              <a:t>3/21/2024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FEE170-AA79-41EC-85B2-BFCCF4A565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3B44F2-A7DF-4DA8-9D1E-3731699459A9}" type="datetime1">
              <a:rPr lang="en-US"/>
              <a:pPr>
                <a:defRPr/>
              </a:pPr>
              <a:t>3/21/2024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236101-42DF-4AF5-AE86-A2EAC8804F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55B08BE-9A5B-4E1C-A8D5-F96A47D9DB7E}" type="datetime1">
              <a:rPr lang="en-US"/>
              <a:pPr>
                <a:defRPr/>
              </a:pPr>
              <a:t>3/21/2024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A8693A7-E745-430E-98BE-DA97CF71C6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815ECBE-E80E-4E6B-9237-26FBE4AA0DB0}" type="datetime1">
              <a:rPr lang="en-US"/>
              <a:pPr>
                <a:defRPr/>
              </a:pPr>
              <a:t>3/21/2024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E71517C-C525-4681-9E79-4D739AD31C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5AFB82-B994-490E-A96B-23A740E244E3}" type="datetime1">
              <a:rPr lang="en-US"/>
              <a:pPr>
                <a:defRPr/>
              </a:pPr>
              <a:t>3/21/2024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33F6093-41D8-40D4-AC2A-E6098CBDEF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CE55D8-6411-4DFD-A449-13DE78EFA8CB}" type="datetime1">
              <a:rPr lang="en-US"/>
              <a:pPr>
                <a:defRPr/>
              </a:pPr>
              <a:t>3/21/2024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A1D05F-4C7C-47B8-89E7-288AF3282C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2112A58-DF00-4A61-AD49-31F5C1E235F7}" type="datetime1">
              <a:rPr lang="en-US"/>
              <a:pPr>
                <a:defRPr/>
              </a:pPr>
              <a:t>3/21/2024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288136-2A85-4367-B03B-F9D8258902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0435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274CB7F-82C4-44A2-B4B6-CA1B5BF077E2}" type="datetime1">
              <a:rPr lang="en-US"/>
              <a:pPr>
                <a:defRPr/>
              </a:pPr>
              <a:t>3/21/2024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9FEA3A8-8113-4F2D-BADB-CC1D42CBEF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3EDB85-81DE-63CA-EA05-101D054A3BD3}"/>
              </a:ext>
            </a:extLst>
          </p:cNvPr>
          <p:cNvSpPr>
            <a:spLocks noGrp="1"/>
          </p:cNvSpPr>
          <p:nvPr>
            <p:ph type="ctrTitle"/>
          </p:nvPr>
        </p:nvSpPr>
        <p:spPr>
          <a:xfrm>
            <a:off x="685800" y="1255643"/>
            <a:ext cx="7772400" cy="1470025"/>
          </a:xfrm>
        </p:spPr>
        <p:txBody>
          <a:bodyPr/>
          <a:lstStyle/>
          <a:p>
            <a:r>
              <a:rPr lang="en-US" sz="4000" b="1" i="1" dirty="0">
                <a:solidFill>
                  <a:srgbClr val="BEAA64"/>
                </a:solidFill>
                <a:latin typeface="Times New Roman"/>
                <a:cs typeface="Times New Roman"/>
              </a:rPr>
              <a:t>Disproportionality and Disparity in California Child Welfare Systems</a:t>
            </a:r>
            <a:br>
              <a:rPr lang="en-US" sz="4000" b="1" i="1" dirty="0">
                <a:solidFill>
                  <a:srgbClr val="BEAA64"/>
                </a:solidFill>
                <a:latin typeface="Times New Roman"/>
                <a:cs typeface="Times New Roman"/>
              </a:rPr>
            </a:br>
            <a:r>
              <a:rPr lang="en-US" sz="4000" b="1" i="1" dirty="0">
                <a:solidFill>
                  <a:schemeClr val="bg1"/>
                </a:solidFill>
                <a:latin typeface="Times New Roman"/>
                <a:cs typeface="Times New Roman"/>
              </a:rPr>
              <a:t>What the Data Tell Us</a:t>
            </a:r>
            <a:endParaRPr lang="en-US" sz="4000" dirty="0"/>
          </a:p>
        </p:txBody>
      </p:sp>
      <p:sp>
        <p:nvSpPr>
          <p:cNvPr id="6" name="Subtitle 5">
            <a:extLst>
              <a:ext uri="{FF2B5EF4-FFF2-40B4-BE49-F238E27FC236}">
                <a16:creationId xmlns:a16="http://schemas.microsoft.com/office/drawing/2014/main" id="{81258B2C-A493-68BF-6962-E36A310CF9A3}"/>
              </a:ext>
            </a:extLst>
          </p:cNvPr>
          <p:cNvSpPr>
            <a:spLocks noGrp="1"/>
          </p:cNvSpPr>
          <p:nvPr>
            <p:ph type="subTitle" idx="1"/>
          </p:nvPr>
        </p:nvSpPr>
        <p:spPr/>
        <p:txBody>
          <a:bodyPr/>
          <a:lstStyle/>
          <a:p>
            <a:r>
              <a:rPr lang="en-US" sz="3000" dirty="0">
                <a:solidFill>
                  <a:schemeClr val="bg1"/>
                </a:solidFill>
                <a:latin typeface="Times New Roman"/>
                <a:cs typeface="Times New Roman"/>
              </a:rPr>
              <a:t>CA Child Welfare Indicators Project</a:t>
            </a:r>
          </a:p>
          <a:p>
            <a:r>
              <a:rPr lang="en-US" sz="3000" dirty="0">
                <a:solidFill>
                  <a:schemeClr val="bg1"/>
                </a:solidFill>
                <a:latin typeface="Times New Roman"/>
                <a:cs typeface="Times New Roman"/>
              </a:rPr>
              <a:t>School of Social Welfare</a:t>
            </a:r>
          </a:p>
          <a:p>
            <a:r>
              <a:rPr lang="en-US" sz="3000" dirty="0">
                <a:solidFill>
                  <a:schemeClr val="bg1"/>
                </a:solidFill>
                <a:latin typeface="Times New Roman"/>
                <a:cs typeface="Times New Roman"/>
              </a:rPr>
              <a:t>University of California, Berkeley</a:t>
            </a:r>
          </a:p>
          <a:p>
            <a:endParaRPr lang="en-US" sz="3000" dirty="0"/>
          </a:p>
        </p:txBody>
      </p:sp>
      <p:sp>
        <p:nvSpPr>
          <p:cNvPr id="4" name="Slide Number Placeholder 3">
            <a:extLst>
              <a:ext uri="{FF2B5EF4-FFF2-40B4-BE49-F238E27FC236}">
                <a16:creationId xmlns:a16="http://schemas.microsoft.com/office/drawing/2014/main" id="{385AF515-CCCA-CCC6-9D33-66460799DEAA}"/>
              </a:ext>
              <a:ext uri="{C183D7F6-B498-43B3-948B-1728B52AA6E4}">
                <adec:decorative xmlns:adec="http://schemas.microsoft.com/office/drawing/2017/decorative" val="1"/>
              </a:ext>
            </a:extLst>
          </p:cNvPr>
          <p:cNvSpPr>
            <a:spLocks noGrp="1"/>
          </p:cNvSpPr>
          <p:nvPr>
            <p:ph type="sldNum" sz="quarter" idx="12"/>
          </p:nvPr>
        </p:nvSpPr>
        <p:spPr/>
        <p:txBody>
          <a:bodyPr/>
          <a:lstStyle/>
          <a:p>
            <a:pPr>
              <a:defRPr/>
            </a:pPr>
            <a:fld id="{69085D3B-0F38-4435-B2E1-BBB89093D85A}" type="slidenum">
              <a:rPr lang="en-US" smtClean="0"/>
              <a:pPr>
                <a:defRPr/>
              </a:pPr>
              <a:t>1</a:t>
            </a:fld>
            <a:endParaRPr lang="en-US"/>
          </a:p>
        </p:txBody>
      </p:sp>
      <p:pic>
        <p:nvPicPr>
          <p:cNvPr id="7" name="Picture 3" descr="Picture of the Berkeley School of Social Welfare logo.">
            <a:extLst>
              <a:ext uri="{FF2B5EF4-FFF2-40B4-BE49-F238E27FC236}">
                <a16:creationId xmlns:a16="http://schemas.microsoft.com/office/drawing/2014/main" id="{272EB414-AA52-F389-C403-DB47AE5530DB}"/>
              </a:ext>
            </a:extLst>
          </p:cNvPr>
          <p:cNvPicPr>
            <a:picLocks noChangeAspect="1"/>
          </p:cNvPicPr>
          <p:nvPr/>
        </p:nvPicPr>
        <p:blipFill>
          <a:blip r:embed="rId3"/>
          <a:srcRect/>
          <a:stretch>
            <a:fillRect/>
          </a:stretch>
        </p:blipFill>
        <p:spPr bwMode="auto">
          <a:xfrm>
            <a:off x="222250" y="6096000"/>
            <a:ext cx="3090863" cy="527050"/>
          </a:xfrm>
          <a:prstGeom prst="rect">
            <a:avLst/>
          </a:prstGeom>
          <a:noFill/>
          <a:ln w="9525">
            <a:noFill/>
            <a:miter lim="800000"/>
            <a:headEnd/>
            <a:tailEnd/>
          </a:ln>
        </p:spPr>
      </p:pic>
      <p:pic>
        <p:nvPicPr>
          <p:cNvPr id="8" name="Picture 7" descr="Picture of the California Child Welfare Indicators Project logo.">
            <a:extLst>
              <a:ext uri="{FF2B5EF4-FFF2-40B4-BE49-F238E27FC236}">
                <a16:creationId xmlns:a16="http://schemas.microsoft.com/office/drawing/2014/main" id="{56A67B3B-C3F2-E429-38FB-D9AB6CA85427}"/>
              </a:ext>
            </a:extLst>
          </p:cNvPr>
          <p:cNvPicPr>
            <a:picLocks noChangeAspect="1"/>
          </p:cNvPicPr>
          <p:nvPr/>
        </p:nvPicPr>
        <p:blipFill>
          <a:blip r:embed="rId4"/>
          <a:stretch>
            <a:fillRect/>
          </a:stretch>
        </p:blipFill>
        <p:spPr>
          <a:xfrm>
            <a:off x="6527105" y="6096000"/>
            <a:ext cx="2312095" cy="614225"/>
          </a:xfrm>
          <a:prstGeom prst="rect">
            <a:avLst/>
          </a:prstGeom>
        </p:spPr>
      </p:pic>
    </p:spTree>
    <p:extLst>
      <p:ext uri="{BB962C8B-B14F-4D97-AF65-F5344CB8AC3E}">
        <p14:creationId xmlns:p14="http://schemas.microsoft.com/office/powerpoint/2010/main" val="343103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E40A4-0EB4-CF60-1E9C-04C0FD80F3FA}"/>
              </a:ext>
            </a:extLst>
          </p:cNvPr>
          <p:cNvSpPr>
            <a:spLocks noGrp="1"/>
          </p:cNvSpPr>
          <p:nvPr>
            <p:ph type="title"/>
          </p:nvPr>
        </p:nvSpPr>
        <p:spPr/>
        <p:txBody>
          <a:bodyPr/>
          <a:lstStyle/>
          <a:p>
            <a:r>
              <a:rPr lang="en-US" dirty="0">
                <a:solidFill>
                  <a:srgbClr val="BEAA64"/>
                </a:solidFill>
                <a:latin typeface="Times"/>
                <a:cs typeface="Times"/>
              </a:rPr>
              <a:t>Disproportionality vs. Disparity</a:t>
            </a:r>
            <a:endParaRPr lang="en-US" dirty="0"/>
          </a:p>
        </p:txBody>
      </p:sp>
      <p:sp>
        <p:nvSpPr>
          <p:cNvPr id="3" name="Content Placeholder 2">
            <a:extLst>
              <a:ext uri="{FF2B5EF4-FFF2-40B4-BE49-F238E27FC236}">
                <a16:creationId xmlns:a16="http://schemas.microsoft.com/office/drawing/2014/main" id="{6D79EC3E-E699-8F50-92F8-FCD179FD035F}"/>
              </a:ext>
            </a:extLst>
          </p:cNvPr>
          <p:cNvSpPr>
            <a:spLocks noGrp="1"/>
          </p:cNvSpPr>
          <p:nvPr>
            <p:ph idx="1"/>
          </p:nvPr>
        </p:nvSpPr>
        <p:spPr/>
        <p:txBody>
          <a:bodyPr/>
          <a:lstStyle/>
          <a:p>
            <a:pPr eaLnBrk="1" hangingPunct="1">
              <a:buClr>
                <a:schemeClr val="tx1"/>
              </a:buClr>
              <a:buFontTx/>
              <a:buNone/>
            </a:pPr>
            <a:r>
              <a:rPr lang="en-US" sz="3200" u="sng" dirty="0">
                <a:solidFill>
                  <a:schemeClr val="bg1"/>
                </a:solidFill>
                <a:latin typeface="Times"/>
                <a:cs typeface="Times"/>
              </a:rPr>
              <a:t>Disproportionality</a:t>
            </a:r>
            <a:r>
              <a:rPr lang="en-US" sz="3200" dirty="0">
                <a:solidFill>
                  <a:schemeClr val="bg1"/>
                </a:solidFill>
                <a:latin typeface="Times"/>
                <a:cs typeface="Times"/>
              </a:rPr>
              <a:t>:  When a group makes up a proportion of those experiencing some event that is higher or lower than that group’s proportion of the population</a:t>
            </a:r>
          </a:p>
          <a:p>
            <a:pPr eaLnBrk="1" hangingPunct="1">
              <a:buFontTx/>
              <a:buNone/>
            </a:pPr>
            <a:endParaRPr lang="en-US" sz="3200" dirty="0">
              <a:solidFill>
                <a:schemeClr val="bg1"/>
              </a:solidFill>
              <a:latin typeface="Times"/>
              <a:cs typeface="Times"/>
            </a:endParaRPr>
          </a:p>
          <a:p>
            <a:pPr eaLnBrk="1" hangingPunct="1">
              <a:buClr>
                <a:schemeClr val="tx1"/>
              </a:buClr>
              <a:buFontTx/>
              <a:buNone/>
            </a:pPr>
            <a:r>
              <a:rPr lang="en-US" sz="3200" u="sng" dirty="0">
                <a:solidFill>
                  <a:schemeClr val="bg1"/>
                </a:solidFill>
                <a:latin typeface="Times"/>
                <a:cs typeface="Times"/>
              </a:rPr>
              <a:t>Disparity:</a:t>
            </a:r>
            <a:r>
              <a:rPr lang="en-US" sz="3200" dirty="0">
                <a:solidFill>
                  <a:schemeClr val="bg1"/>
                </a:solidFill>
                <a:latin typeface="Times"/>
                <a:cs typeface="Times"/>
              </a:rPr>
              <a:t> A comparison of one group (e.g., regarding disproportionality, services, outcomes) to another group</a:t>
            </a:r>
          </a:p>
        </p:txBody>
      </p:sp>
      <p:sp>
        <p:nvSpPr>
          <p:cNvPr id="4" name="Slide Number Placeholder 3">
            <a:extLst>
              <a:ext uri="{FF2B5EF4-FFF2-40B4-BE49-F238E27FC236}">
                <a16:creationId xmlns:a16="http://schemas.microsoft.com/office/drawing/2014/main" id="{03180944-1E70-DF94-25FC-7D2A688EAE92}"/>
              </a:ext>
            </a:extLst>
          </p:cNvPr>
          <p:cNvSpPr>
            <a:spLocks noGrp="1"/>
          </p:cNvSpPr>
          <p:nvPr>
            <p:ph type="sldNum" sz="quarter" idx="12"/>
          </p:nvPr>
        </p:nvSpPr>
        <p:spPr/>
        <p:txBody>
          <a:bodyPr/>
          <a:lstStyle/>
          <a:p>
            <a:pPr>
              <a:defRPr/>
            </a:pPr>
            <a:fld id="{69085D3B-0F38-4435-B2E1-BBB89093D85A}" type="slidenum">
              <a:rPr lang="en-US" smtClean="0"/>
              <a:pPr>
                <a:defRPr/>
              </a:pPr>
              <a:t>2</a:t>
            </a:fld>
            <a:endParaRPr lang="en-US"/>
          </a:p>
        </p:txBody>
      </p:sp>
    </p:spTree>
    <p:extLst>
      <p:ext uri="{BB962C8B-B14F-4D97-AF65-F5344CB8AC3E}">
        <p14:creationId xmlns:p14="http://schemas.microsoft.com/office/powerpoint/2010/main" val="3774340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FDCA60D-3037-ECA3-7F52-9BFEF71EEB23}"/>
              </a:ext>
            </a:extLst>
          </p:cNvPr>
          <p:cNvSpPr>
            <a:spLocks noGrp="1"/>
          </p:cNvSpPr>
          <p:nvPr>
            <p:ph type="title"/>
          </p:nvPr>
        </p:nvSpPr>
        <p:spPr/>
        <p:txBody>
          <a:bodyPr/>
          <a:lstStyle/>
          <a:p>
            <a:pPr marL="0" marR="0" indent="0" defTabSz="914400" rtl="0" eaLnBrk="1" fontAlgn="auto" latinLnBrk="0" hangingPunct="1">
              <a:lnSpc>
                <a:spcPct val="100000"/>
              </a:lnSpc>
              <a:spcBef>
                <a:spcPts val="0"/>
              </a:spcBef>
              <a:spcAft>
                <a:spcPts val="0"/>
              </a:spcAft>
              <a:tabLst/>
              <a:defRPr sz="2000" b="1" i="0" u="none" strike="noStrike" kern="1200" baseline="0">
                <a:solidFill>
                  <a:srgbClr val="000000"/>
                </a:solidFill>
                <a:latin typeface="Calibri"/>
                <a:ea typeface="Calibri"/>
                <a:cs typeface="Calibri"/>
              </a:defRPr>
            </a:pPr>
            <a:r>
              <a:rPr lang="en-US" sz="2600" b="1" i="0" u="none" strike="noStrike" baseline="0" dirty="0">
                <a:latin typeface="Times" panose="02020603050405020304" pitchFamily="18" charset="0"/>
                <a:cs typeface="Times" panose="02020603050405020304" pitchFamily="18" charset="0"/>
              </a:rPr>
              <a:t>Ethnicity and Path Through the Child Welfare System</a:t>
            </a:r>
            <a:br>
              <a:rPr lang="en-US" sz="2600" b="1" i="0" u="none" strike="noStrike" baseline="0" dirty="0">
                <a:latin typeface="Times" panose="02020603050405020304" pitchFamily="18" charset="0"/>
                <a:cs typeface="Times" panose="02020603050405020304" pitchFamily="18" charset="0"/>
              </a:rPr>
            </a:br>
            <a:r>
              <a:rPr lang="en-US" sz="2600" b="1" i="0" baseline="0" dirty="0">
                <a:effectLst/>
                <a:latin typeface="Times" panose="02020603050405020304" pitchFamily="18" charset="0"/>
                <a:cs typeface="Times" panose="02020603050405020304" pitchFamily="18" charset="0"/>
              </a:rPr>
              <a:t>California: </a:t>
            </a:r>
            <a:r>
              <a:rPr lang="en-US" sz="2600" b="1" i="0" u="none" strike="noStrike" baseline="0" dirty="0">
                <a:latin typeface="Times" panose="02020603050405020304" pitchFamily="18" charset="0"/>
                <a:cs typeface="Times" panose="02020603050405020304" pitchFamily="18" charset="0"/>
              </a:rPr>
              <a:t>2023</a:t>
            </a:r>
            <a:br>
              <a:rPr lang="en-US" sz="2600" b="1" i="0" u="none" strike="noStrike" baseline="0" dirty="0">
                <a:latin typeface="Times" panose="02020603050405020304" pitchFamily="18" charset="0"/>
                <a:cs typeface="Times" panose="02020603050405020304" pitchFamily="18" charset="0"/>
              </a:rPr>
            </a:br>
            <a:r>
              <a:rPr lang="en-US" sz="2000" b="1" i="1" u="none" strike="noStrike" baseline="0" dirty="0">
                <a:latin typeface="Times" panose="02020603050405020304" pitchFamily="18" charset="0"/>
                <a:cs typeface="Times" panose="02020603050405020304" pitchFamily="18" charset="0"/>
              </a:rPr>
              <a:t>(missing &amp; multi-race values excluded from % calculations)</a:t>
            </a:r>
            <a:endParaRPr lang="en-US" sz="2000" dirty="0">
              <a:latin typeface="Times" panose="02020603050405020304" pitchFamily="18" charset="0"/>
              <a:cs typeface="Times" panose="02020603050405020304" pitchFamily="18" charset="0"/>
            </a:endParaRPr>
          </a:p>
        </p:txBody>
      </p:sp>
      <p:sp>
        <p:nvSpPr>
          <p:cNvPr id="2" name="Slide Number Placeholder 1">
            <a:extLst>
              <a:ext uri="{FF2B5EF4-FFF2-40B4-BE49-F238E27FC236}">
                <a16:creationId xmlns:a16="http://schemas.microsoft.com/office/drawing/2014/main" id="{DCF1771B-FF81-9F9C-3F74-077667337EDE}"/>
              </a:ext>
            </a:extLst>
          </p:cNvPr>
          <p:cNvSpPr>
            <a:spLocks noGrp="1"/>
          </p:cNvSpPr>
          <p:nvPr>
            <p:ph type="sldNum" sz="quarter" idx="12"/>
          </p:nvPr>
        </p:nvSpPr>
        <p:spPr/>
        <p:txBody>
          <a:bodyPr/>
          <a:lstStyle/>
          <a:p>
            <a:pPr>
              <a:defRPr/>
            </a:pPr>
            <a:fld id="{833F6093-41D8-40D4-AC2A-E6098CBDEFB9}" type="slidenum">
              <a:rPr lang="en-US" smtClean="0"/>
              <a:pPr>
                <a:defRPr/>
              </a:pPr>
              <a:t>3</a:t>
            </a:fld>
            <a:endParaRPr lang="en-US"/>
          </a:p>
        </p:txBody>
      </p:sp>
      <p:graphicFrame>
        <p:nvGraphicFramePr>
          <p:cNvPr id="12" name="Content Placeholder 11" descr="Graph showing the demographic description of California's total child population compared to the demographic description of California's children who are reported to the child abuse hotline (&quot;Allegations&quot;), children who are investigated (&quot;Investigations&quot;), children with substantiated allegations (&quot;Substantiations&quot;), children who enter foster care (&quot;Entries&quot;), and children in care on July 1  of the specified year in the title (&quot;In Care&quot;).  Categories from top to bottom include: Native American, Asian/PI, Latino, White, and Black.">
            <a:extLst>
              <a:ext uri="{FF2B5EF4-FFF2-40B4-BE49-F238E27FC236}">
                <a16:creationId xmlns:a16="http://schemas.microsoft.com/office/drawing/2014/main" id="{00000000-0008-0000-0900-000002000000}"/>
              </a:ext>
            </a:extLst>
          </p:cNvPr>
          <p:cNvGraphicFramePr>
            <a:graphicFrameLocks noGrp="1"/>
          </p:cNvGraphicFramePr>
          <p:nvPr>
            <p:ph idx="1"/>
            <p:extLst>
              <p:ext uri="{D42A27DB-BD31-4B8C-83A1-F6EECF244321}">
                <p14:modId xmlns:p14="http://schemas.microsoft.com/office/powerpoint/2010/main" val="446187975"/>
              </p:ext>
            </p:extLst>
          </p:nvPr>
        </p:nvGraphicFramePr>
        <p:xfrm>
          <a:off x="0" y="274638"/>
          <a:ext cx="9144000" cy="6583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29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A8510-F2E7-4FE9-4B19-69FABFFCA04A}"/>
              </a:ext>
            </a:extLst>
          </p:cNvPr>
          <p:cNvSpPr>
            <a:spLocks noGrp="1"/>
          </p:cNvSpPr>
          <p:nvPr>
            <p:ph type="title"/>
          </p:nvPr>
        </p:nvSpPr>
        <p:spPr/>
        <p:txBody>
          <a:bodyPr/>
          <a:lstStyle/>
          <a:p>
            <a:r>
              <a:rPr lang="en-US" sz="2600" b="1" i="0" u="none" strike="noStrike" baseline="0" dirty="0">
                <a:latin typeface="Times" panose="02020603050405020304" pitchFamily="18" charset="0"/>
                <a:cs typeface="Times" panose="02020603050405020304" pitchFamily="18" charset="0"/>
              </a:rPr>
              <a:t>Entries to Foster Care Compared to General Population</a:t>
            </a:r>
            <a:br>
              <a:rPr lang="en-US" sz="2600" b="1" i="0" u="none" strike="noStrike" baseline="0" dirty="0">
                <a:latin typeface="Times" panose="02020603050405020304" pitchFamily="18" charset="0"/>
                <a:cs typeface="Times" panose="02020603050405020304" pitchFamily="18" charset="0"/>
              </a:rPr>
            </a:br>
            <a:r>
              <a:rPr lang="en-US" sz="2600" b="1" i="0" baseline="0" dirty="0">
                <a:effectLst/>
                <a:latin typeface="Times" panose="02020603050405020304" pitchFamily="18" charset="0"/>
                <a:cs typeface="Times" panose="02020603050405020304" pitchFamily="18" charset="0"/>
              </a:rPr>
              <a:t>California: </a:t>
            </a:r>
            <a:r>
              <a:rPr lang="en-US" sz="2600" b="1" i="0" u="none" strike="noStrike" baseline="0" dirty="0">
                <a:latin typeface="Times" panose="02020603050405020304" pitchFamily="18" charset="0"/>
                <a:cs typeface="Times" panose="02020603050405020304" pitchFamily="18" charset="0"/>
              </a:rPr>
              <a:t>2023</a:t>
            </a:r>
            <a:br>
              <a:rPr lang="en-US" sz="4400" b="1" i="0" u="none" strike="noStrike" baseline="0" dirty="0">
                <a:latin typeface="Times" panose="02020603050405020304" pitchFamily="18" charset="0"/>
                <a:cs typeface="Times" panose="02020603050405020304" pitchFamily="18" charset="0"/>
              </a:rPr>
            </a:br>
            <a:r>
              <a:rPr lang="en-US" sz="2000" b="1" i="1" u="none" strike="noStrike" baseline="0" dirty="0">
                <a:latin typeface="Times" panose="02020603050405020304" pitchFamily="18" charset="0"/>
                <a:cs typeface="Times" panose="02020603050405020304" pitchFamily="18" charset="0"/>
              </a:rPr>
              <a:t>(missing &amp; multi-race values excluded from % calculations)</a:t>
            </a:r>
            <a:endParaRPr lang="en-US" sz="2000" dirty="0"/>
          </a:p>
        </p:txBody>
      </p:sp>
      <mc:AlternateContent xmlns:mc="http://schemas.openxmlformats.org/markup-compatibility/2006" xmlns:a14="http://schemas.microsoft.com/office/drawing/2010/main">
        <mc:Choice Requires="a14">
          <p:sp>
            <p:nvSpPr>
              <p:cNvPr id="6" name="Content Placeholder 5">
                <a:extLst>
                  <a:ext uri="{FF2B5EF4-FFF2-40B4-BE49-F238E27FC236}">
                    <a16:creationId xmlns:a16="http://schemas.microsoft.com/office/drawing/2014/main" id="{243190B3-CAAD-B520-49E6-77FD979D50CD}"/>
                  </a:ext>
                </a:extLst>
              </p:cNvPr>
              <p:cNvSpPr>
                <a:spLocks noGrp="1"/>
              </p:cNvSpPr>
              <p:nvPr>
                <p:ph sz="half" idx="2"/>
              </p:nvPr>
            </p:nvSpPr>
            <p:spPr>
              <a:xfrm>
                <a:off x="4495800" y="1600200"/>
                <a:ext cx="4191000" cy="4525963"/>
              </a:xfrm>
            </p:spPr>
            <p:txBody>
              <a:bodyPr/>
              <a:lstStyle/>
              <a:p>
                <a:pPr marL="0" indent="0">
                  <a:buNone/>
                </a:pPr>
                <a:r>
                  <a:rPr lang="en-US" sz="2000" dirty="0">
                    <a:latin typeface="Times" panose="02020603050405020304" pitchFamily="18" charset="0"/>
                    <a:cs typeface="Times" panose="02020603050405020304" pitchFamily="18" charset="0"/>
                  </a:rPr>
                  <a:t>Black Disproportionality</a:t>
                </a:r>
              </a:p>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cs typeface="Times" panose="02020603050405020304" pitchFamily="18" charset="0"/>
                            </a:rPr>
                          </m:ctrlPr>
                        </m:fPr>
                        <m:num>
                          <m:r>
                            <a:rPr lang="en-US" sz="2000" b="0" i="1" smtClean="0">
                              <a:latin typeface="Cambria Math" panose="02040503050406030204" pitchFamily="18" charset="0"/>
                              <a:cs typeface="Times" panose="02020603050405020304" pitchFamily="18" charset="0"/>
                            </a:rPr>
                            <m:t>18.3 </m:t>
                          </m:r>
                        </m:num>
                        <m:den>
                          <m:r>
                            <a:rPr lang="en-US" sz="2000" b="0" i="1" smtClean="0">
                              <a:latin typeface="Cambria Math" panose="02040503050406030204" pitchFamily="18" charset="0"/>
                              <a:cs typeface="Times" panose="02020603050405020304" pitchFamily="18" charset="0"/>
                            </a:rPr>
                            <m:t>5.5</m:t>
                          </m:r>
                        </m:den>
                      </m:f>
                      <m:r>
                        <a:rPr lang="en-US" sz="2000" b="0" i="1" smtClean="0">
                          <a:latin typeface="Cambria Math" panose="02040503050406030204" pitchFamily="18" charset="0"/>
                          <a:cs typeface="Times" panose="02020603050405020304" pitchFamily="18" charset="0"/>
                        </a:rPr>
                        <m:t>=3.32 </m:t>
                      </m:r>
                    </m:oMath>
                  </m:oMathPara>
                </a14:m>
                <a:endParaRPr lang="en-US" sz="2000" b="0" dirty="0">
                  <a:latin typeface="Times" panose="02020603050405020304" pitchFamily="18" charset="0"/>
                  <a:cs typeface="Times" panose="02020603050405020304" pitchFamily="18" charset="0"/>
                </a:endParaRPr>
              </a:p>
              <a:p>
                <a:pPr marL="0" indent="0">
                  <a:buNone/>
                </a:pPr>
                <a:endParaRPr lang="en-US" sz="2000" dirty="0">
                  <a:latin typeface="Times" panose="02020603050405020304" pitchFamily="18" charset="0"/>
                  <a:cs typeface="Times" panose="02020603050405020304" pitchFamily="18" charset="0"/>
                </a:endParaRPr>
              </a:p>
              <a:p>
                <a:pPr marL="0" indent="0">
                  <a:buNone/>
                </a:pPr>
                <a:r>
                  <a:rPr lang="en-US" sz="2000" dirty="0">
                    <a:latin typeface="Times" panose="02020603050405020304" pitchFamily="18" charset="0"/>
                    <a:cs typeface="Times" panose="02020603050405020304" pitchFamily="18" charset="0"/>
                  </a:rPr>
                  <a:t>White Disproportionality</a:t>
                </a:r>
              </a:p>
              <a:p>
                <a:pPr marL="0" indent="0">
                  <a:buNone/>
                </a:pPr>
                <a14:m>
                  <m:oMathPara xmlns:m="http://schemas.openxmlformats.org/officeDocument/2006/math">
                    <m:oMathParaPr>
                      <m:jc m:val="centerGroup"/>
                    </m:oMathParaPr>
                    <m:oMath xmlns:m="http://schemas.openxmlformats.org/officeDocument/2006/math">
                      <m:f>
                        <m:fPr>
                          <m:ctrlPr>
                            <a:rPr lang="en-US" sz="2000" i="1" smtClean="0">
                              <a:latin typeface="Cambria Math" panose="02040503050406030204" pitchFamily="18" charset="0"/>
                              <a:cs typeface="Times" panose="02020603050405020304" pitchFamily="18" charset="0"/>
                            </a:rPr>
                          </m:ctrlPr>
                        </m:fPr>
                        <m:num>
                          <m:r>
                            <a:rPr lang="en-US" sz="2000" b="0" i="1" smtClean="0">
                              <a:latin typeface="Cambria Math" panose="02040503050406030204" pitchFamily="18" charset="0"/>
                              <a:cs typeface="Times" panose="02020603050405020304" pitchFamily="18" charset="0"/>
                            </a:rPr>
                            <m:t>22.7</m:t>
                          </m:r>
                        </m:num>
                        <m:den>
                          <m:r>
                            <a:rPr lang="en-US" sz="2000" b="0" i="1" smtClean="0">
                              <a:latin typeface="Cambria Math" panose="02040503050406030204" pitchFamily="18" charset="0"/>
                              <a:cs typeface="Times" panose="02020603050405020304" pitchFamily="18" charset="0"/>
                            </a:rPr>
                            <m:t>29.0</m:t>
                          </m:r>
                        </m:den>
                      </m:f>
                      <m:r>
                        <a:rPr lang="en-US" sz="2000" b="0" i="1" smtClean="0">
                          <a:latin typeface="Cambria Math" panose="02040503050406030204" pitchFamily="18" charset="0"/>
                          <a:cs typeface="Times" panose="02020603050405020304" pitchFamily="18" charset="0"/>
                        </a:rPr>
                        <m:t>=0.78</m:t>
                      </m:r>
                    </m:oMath>
                  </m:oMathPara>
                </a14:m>
                <a:endParaRPr lang="en-US" sz="2000" dirty="0">
                  <a:latin typeface="Times" panose="02020603050405020304" pitchFamily="18" charset="0"/>
                  <a:cs typeface="Times" panose="02020603050405020304" pitchFamily="18" charset="0"/>
                </a:endParaRPr>
              </a:p>
              <a:p>
                <a:pPr marL="0" indent="0">
                  <a:buNone/>
                </a:pPr>
                <a:endParaRPr lang="en-US" sz="2000" dirty="0">
                  <a:latin typeface="Times" panose="02020603050405020304" pitchFamily="18" charset="0"/>
                  <a:cs typeface="Times" panose="02020603050405020304" pitchFamily="18" charset="0"/>
                </a:endParaRPr>
              </a:p>
              <a:p>
                <a:pPr marL="0" indent="0">
                  <a:buNone/>
                </a:pPr>
                <a:r>
                  <a:rPr lang="en-US" sz="2000" b="1" dirty="0">
                    <a:latin typeface="Times" panose="02020603050405020304" pitchFamily="18" charset="0"/>
                    <a:cs typeface="Times" panose="02020603050405020304" pitchFamily="18" charset="0"/>
                  </a:rPr>
                  <a:t>Black/White Disparity Index</a:t>
                </a:r>
              </a:p>
              <a:p>
                <a:pPr marL="0" indent="0">
                  <a:buNone/>
                </a:pPr>
                <a14:m>
                  <m:oMathPara xmlns:m="http://schemas.openxmlformats.org/officeDocument/2006/math">
                    <m:oMathParaPr>
                      <m:jc m:val="centerGroup"/>
                    </m:oMathParaPr>
                    <m:oMath xmlns:m="http://schemas.openxmlformats.org/officeDocument/2006/math">
                      <m:f>
                        <m:fPr>
                          <m:ctrlPr>
                            <a:rPr lang="en-US" sz="2000" b="1" i="1" smtClean="0">
                              <a:latin typeface="Cambria Math" panose="02040503050406030204" pitchFamily="18" charset="0"/>
                              <a:cs typeface="Times" panose="02020603050405020304" pitchFamily="18" charset="0"/>
                            </a:rPr>
                          </m:ctrlPr>
                        </m:fPr>
                        <m:num>
                          <m:r>
                            <a:rPr lang="en-US" sz="2000" b="1" i="1" smtClean="0">
                              <a:latin typeface="Cambria Math" panose="02040503050406030204" pitchFamily="18" charset="0"/>
                              <a:cs typeface="Times" panose="02020603050405020304" pitchFamily="18" charset="0"/>
                            </a:rPr>
                            <m:t>𝟑</m:t>
                          </m:r>
                          <m:r>
                            <a:rPr lang="en-US" sz="2000" b="1" i="1" smtClean="0">
                              <a:latin typeface="Cambria Math" panose="02040503050406030204" pitchFamily="18" charset="0"/>
                              <a:cs typeface="Times" panose="02020603050405020304" pitchFamily="18" charset="0"/>
                            </a:rPr>
                            <m:t>.</m:t>
                          </m:r>
                          <m:r>
                            <a:rPr lang="en-US" sz="2000" b="1" i="1" smtClean="0">
                              <a:latin typeface="Cambria Math" panose="02040503050406030204" pitchFamily="18" charset="0"/>
                              <a:cs typeface="Times" panose="02020603050405020304" pitchFamily="18" charset="0"/>
                            </a:rPr>
                            <m:t>𝟑𝟐</m:t>
                          </m:r>
                        </m:num>
                        <m:den>
                          <m:r>
                            <a:rPr lang="en-US" sz="2000" b="1" i="1" smtClean="0">
                              <a:latin typeface="Cambria Math" panose="02040503050406030204" pitchFamily="18" charset="0"/>
                              <a:cs typeface="Times" panose="02020603050405020304" pitchFamily="18" charset="0"/>
                            </a:rPr>
                            <m:t>𝟎</m:t>
                          </m:r>
                          <m:r>
                            <a:rPr lang="en-US" sz="2000" b="1" i="1" smtClean="0">
                              <a:latin typeface="Cambria Math" panose="02040503050406030204" pitchFamily="18" charset="0"/>
                              <a:cs typeface="Times" panose="02020603050405020304" pitchFamily="18" charset="0"/>
                            </a:rPr>
                            <m:t>.</m:t>
                          </m:r>
                          <m:r>
                            <a:rPr lang="en-US" sz="2000" b="1" i="1" smtClean="0">
                              <a:latin typeface="Cambria Math" panose="02040503050406030204" pitchFamily="18" charset="0"/>
                              <a:cs typeface="Times" panose="02020603050405020304" pitchFamily="18" charset="0"/>
                            </a:rPr>
                            <m:t>𝟕𝟖</m:t>
                          </m:r>
                        </m:den>
                      </m:f>
                      <m:r>
                        <a:rPr lang="en-US" sz="2000" b="1" i="1" smtClean="0">
                          <a:latin typeface="Cambria Math" panose="02040503050406030204" pitchFamily="18" charset="0"/>
                          <a:cs typeface="Times" panose="02020603050405020304" pitchFamily="18" charset="0"/>
                        </a:rPr>
                        <m:t>=~</m:t>
                      </m:r>
                      <m:r>
                        <a:rPr lang="en-US" sz="2000" b="0" i="1" smtClean="0">
                          <a:latin typeface="Cambria Math" panose="02040503050406030204" pitchFamily="18" charset="0"/>
                          <a:cs typeface="Times" panose="02020603050405020304" pitchFamily="18" charset="0"/>
                        </a:rPr>
                        <m:t>4</m:t>
                      </m:r>
                    </m:oMath>
                  </m:oMathPara>
                </a14:m>
                <a:endParaRPr lang="en-US" sz="2000" dirty="0">
                  <a:latin typeface="Times" panose="02020603050405020304" pitchFamily="18" charset="0"/>
                  <a:cs typeface="Times" panose="02020603050405020304" pitchFamily="18" charset="0"/>
                </a:endParaRPr>
              </a:p>
              <a:p>
                <a:pPr marL="0" indent="0">
                  <a:buNone/>
                </a:pPr>
                <a:endParaRPr lang="en-US" sz="2000" b="1" dirty="0">
                  <a:latin typeface="Times" panose="02020603050405020304" pitchFamily="18" charset="0"/>
                  <a:cs typeface="Times" panose="02020603050405020304" pitchFamily="18" charset="0"/>
                </a:endParaRPr>
              </a:p>
              <a:p>
                <a:pPr marL="0" indent="0">
                  <a:buNone/>
                </a:pPr>
                <a:r>
                  <a:rPr lang="en-US" sz="2000" b="1" dirty="0">
                    <a:latin typeface="Times" panose="02020603050405020304" pitchFamily="18" charset="0"/>
                    <a:cs typeface="Times" panose="02020603050405020304" pitchFamily="18" charset="0"/>
                  </a:rPr>
                  <a:t>“Black children are 4 times as likely to enter care as White children.”</a:t>
                </a:r>
              </a:p>
            </p:txBody>
          </p:sp>
        </mc:Choice>
        <mc:Fallback xmlns="">
          <p:sp>
            <p:nvSpPr>
              <p:cNvPr id="6" name="Content Placeholder 5">
                <a:extLst>
                  <a:ext uri="{FF2B5EF4-FFF2-40B4-BE49-F238E27FC236}">
                    <a16:creationId xmlns:a16="http://schemas.microsoft.com/office/drawing/2014/main" id="{243190B3-CAAD-B520-49E6-77FD979D50CD}"/>
                  </a:ext>
                </a:extLst>
              </p:cNvPr>
              <p:cNvSpPr>
                <a:spLocks noGrp="1" noRot="1" noChangeAspect="1" noMove="1" noResize="1" noEditPoints="1" noAdjustHandles="1" noChangeArrowheads="1" noChangeShapeType="1" noTextEdit="1"/>
              </p:cNvSpPr>
              <p:nvPr>
                <p:ph sz="half" idx="2"/>
              </p:nvPr>
            </p:nvSpPr>
            <p:spPr>
              <a:xfrm>
                <a:off x="4495800" y="1600200"/>
                <a:ext cx="4191000" cy="4525963"/>
              </a:xfrm>
              <a:blipFill>
                <a:blip r:embed="rId2"/>
                <a:stretch>
                  <a:fillRect l="-1601" t="-809" r="-291" b="-431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2CD55E59-FE78-89A4-9BD8-A5084FAB2F0C}"/>
              </a:ext>
            </a:extLst>
          </p:cNvPr>
          <p:cNvSpPr>
            <a:spLocks noGrp="1"/>
          </p:cNvSpPr>
          <p:nvPr>
            <p:ph type="sldNum" sz="quarter" idx="12"/>
          </p:nvPr>
        </p:nvSpPr>
        <p:spPr/>
        <p:txBody>
          <a:bodyPr/>
          <a:lstStyle/>
          <a:p>
            <a:pPr>
              <a:defRPr/>
            </a:pPr>
            <a:fld id="{69085D3B-0F38-4435-B2E1-BBB89093D85A}" type="slidenum">
              <a:rPr lang="en-US" smtClean="0"/>
              <a:pPr>
                <a:defRPr/>
              </a:pPr>
              <a:t>4</a:t>
            </a:fld>
            <a:endParaRPr lang="en-US"/>
          </a:p>
        </p:txBody>
      </p:sp>
      <p:graphicFrame>
        <p:nvGraphicFramePr>
          <p:cNvPr id="11" name="Content Placeholder 10" descr="Graph showing the demographic description of California's total child population compared to the demographic description of California's children who enter foster care (&quot;Entries&quot;).  Categories from top to bottom include: Native American, Asian/PI, Latino, White, and Black.">
            <a:extLst>
              <a:ext uri="{FF2B5EF4-FFF2-40B4-BE49-F238E27FC236}">
                <a16:creationId xmlns:a16="http://schemas.microsoft.com/office/drawing/2014/main" id="{00000000-0008-0000-0300-000002000000}"/>
              </a:ext>
            </a:extLst>
          </p:cNvPr>
          <p:cNvGraphicFramePr>
            <a:graphicFrameLocks noGrp="1"/>
          </p:cNvGraphicFramePr>
          <p:nvPr>
            <p:ph sz="half" idx="1"/>
            <p:extLst>
              <p:ext uri="{D42A27DB-BD31-4B8C-83A1-F6EECF244321}">
                <p14:modId xmlns:p14="http://schemas.microsoft.com/office/powerpoint/2010/main" val="3113998686"/>
              </p:ext>
            </p:extLst>
          </p:nvPr>
        </p:nvGraphicFramePr>
        <p:xfrm>
          <a:off x="0" y="274638"/>
          <a:ext cx="8077200" cy="65833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677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6D3468-41AF-AFE3-AE00-84049A93495A}"/>
              </a:ext>
            </a:extLst>
          </p:cNvPr>
          <p:cNvSpPr>
            <a:spLocks noGrp="1"/>
          </p:cNvSpPr>
          <p:nvPr>
            <p:ph type="title"/>
          </p:nvPr>
        </p:nvSpPr>
        <p:spPr/>
        <p:txBody>
          <a:bodyPr/>
          <a:lstStyle/>
          <a:p>
            <a:pPr rtl="0">
              <a:defRPr sz="1800" b="1" i="0" u="none" strike="noStrike" kern="1200" baseline="0">
                <a:solidFill>
                  <a:sysClr val="windowText" lastClr="000000"/>
                </a:solidFill>
                <a:latin typeface="+mn-lt"/>
                <a:ea typeface="+mn-ea"/>
                <a:cs typeface="+mn-cs"/>
              </a:defRPr>
            </a:pPr>
            <a:r>
              <a:rPr lang="en-US" sz="2600" dirty="0">
                <a:latin typeface="Times" panose="02020603050405020304" pitchFamily="18" charset="0"/>
                <a:cs typeface="Times" panose="02020603050405020304" pitchFamily="18" charset="0"/>
              </a:rPr>
              <a:t> General Population Racial Disparity Indices </a:t>
            </a:r>
            <a:br>
              <a:rPr lang="en-US" sz="2600" dirty="0">
                <a:latin typeface="Times" panose="02020603050405020304" pitchFamily="18" charset="0"/>
                <a:cs typeface="Times" panose="02020603050405020304" pitchFamily="18" charset="0"/>
              </a:rPr>
            </a:br>
            <a:r>
              <a:rPr lang="en-US" sz="2600" dirty="0">
                <a:latin typeface="Times" panose="02020603050405020304" pitchFamily="18" charset="0"/>
                <a:cs typeface="Times" panose="02020603050405020304" pitchFamily="18" charset="0"/>
              </a:rPr>
              <a:t>California:</a:t>
            </a:r>
            <a:r>
              <a:rPr lang="en-US" sz="2600" baseline="0" dirty="0">
                <a:latin typeface="Times" panose="02020603050405020304" pitchFamily="18" charset="0"/>
                <a:cs typeface="Times" panose="02020603050405020304" pitchFamily="18" charset="0"/>
              </a:rPr>
              <a:t> </a:t>
            </a:r>
            <a:r>
              <a:rPr lang="en-US" sz="2600" dirty="0">
                <a:latin typeface="Times" panose="02020603050405020304" pitchFamily="18" charset="0"/>
                <a:cs typeface="Times" panose="02020603050405020304" pitchFamily="18" charset="0"/>
              </a:rPr>
              <a:t>2023</a:t>
            </a:r>
            <a:br>
              <a:rPr lang="en-US" sz="4400" dirty="0">
                <a:latin typeface="Times" panose="02020603050405020304" pitchFamily="18" charset="0"/>
                <a:cs typeface="Times" panose="02020603050405020304" pitchFamily="18" charset="0"/>
              </a:rPr>
            </a:br>
            <a:r>
              <a:rPr lang="en-US" sz="2000" i="1" dirty="0">
                <a:latin typeface="Times" panose="02020603050405020304" pitchFamily="18" charset="0"/>
                <a:cs typeface="Times" panose="02020603050405020304" pitchFamily="18" charset="0"/>
              </a:rPr>
              <a:t>(group compared to White)</a:t>
            </a:r>
            <a:br>
              <a:rPr lang="en-US" sz="2000" i="1" dirty="0">
                <a:latin typeface="Times" panose="02020603050405020304" pitchFamily="18" charset="0"/>
                <a:cs typeface="Times" panose="02020603050405020304" pitchFamily="18" charset="0"/>
              </a:rPr>
            </a:br>
            <a:endParaRPr lang="en-US" sz="2000" i="1" dirty="0">
              <a:latin typeface="Times" panose="02020603050405020304" pitchFamily="18" charset="0"/>
              <a:cs typeface="Times" panose="02020603050405020304" pitchFamily="18" charset="0"/>
            </a:endParaRPr>
          </a:p>
        </p:txBody>
      </p:sp>
      <p:sp>
        <p:nvSpPr>
          <p:cNvPr id="5" name="Slide Number Placeholder 4">
            <a:extLst>
              <a:ext uri="{FF2B5EF4-FFF2-40B4-BE49-F238E27FC236}">
                <a16:creationId xmlns:a16="http://schemas.microsoft.com/office/drawing/2014/main" id="{2CC7CDD2-9BB6-F297-D9E0-EB95E4224F3B}"/>
              </a:ext>
            </a:extLst>
          </p:cNvPr>
          <p:cNvSpPr>
            <a:spLocks noGrp="1"/>
          </p:cNvSpPr>
          <p:nvPr>
            <p:ph type="sldNum" sz="quarter" idx="12"/>
          </p:nvPr>
        </p:nvSpPr>
        <p:spPr/>
        <p:txBody>
          <a:bodyPr/>
          <a:lstStyle/>
          <a:p>
            <a:pPr>
              <a:defRPr/>
            </a:pPr>
            <a:fld id="{E7236101-42DF-4AF5-AE86-A2EAC8804F7A}" type="slidenum">
              <a:rPr lang="en-US" smtClean="0"/>
              <a:pPr>
                <a:defRPr/>
              </a:pPr>
              <a:t>5</a:t>
            </a:fld>
            <a:endParaRPr lang="en-US"/>
          </a:p>
        </p:txBody>
      </p:sp>
      <p:graphicFrame>
        <p:nvGraphicFramePr>
          <p:cNvPr id="7" name="Chart 6" descr="Graph showing the greater (bars spanning to the right) or lesser (bars spanning to the left) likelihood that Black, Native American, Latino, and Asian/PI children in poverty will have child welfare experiences compared to White children in poverty.  &#10;&#10;Black disparity indices range from 3 times as likely (allegations) to nearly 5 times as likely (in care)&#10;NA disparity indices range from approximately 2.77 times as likely (allegations) to 4.6 times as likely (in care)&#10;Latino disparity ranges 30% (allegations) to 53% (in care) more likely">
            <a:extLst>
              <a:ext uri="{FF2B5EF4-FFF2-40B4-BE49-F238E27FC236}">
                <a16:creationId xmlns:a16="http://schemas.microsoft.com/office/drawing/2014/main" id="{00000000-0008-0000-0B00-000002000000}"/>
              </a:ext>
            </a:extLst>
          </p:cNvPr>
          <p:cNvGraphicFramePr>
            <a:graphicFrameLocks noGrp="1"/>
          </p:cNvGraphicFramePr>
          <p:nvPr>
            <p:extLst>
              <p:ext uri="{D42A27DB-BD31-4B8C-83A1-F6EECF244321}">
                <p14:modId xmlns:p14="http://schemas.microsoft.com/office/powerpoint/2010/main" val="1589761791"/>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8771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B341C-3BE2-0A82-29B8-BC19450F9468}"/>
              </a:ext>
            </a:extLst>
          </p:cNvPr>
          <p:cNvSpPr>
            <a:spLocks noGrp="1"/>
          </p:cNvSpPr>
          <p:nvPr>
            <p:ph type="title"/>
          </p:nvPr>
        </p:nvSpPr>
        <p:spPr/>
        <p:txBody>
          <a:bodyPr/>
          <a:lstStyle/>
          <a:p>
            <a:r>
              <a:rPr lang="en-US" dirty="0">
                <a:solidFill>
                  <a:srgbClr val="BEAA64"/>
                </a:solidFill>
                <a:latin typeface="Times"/>
                <a:cs typeface="Times"/>
              </a:rPr>
              <a:t>Population in Poverty Estimates</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C457D8A-6F18-E9E3-3452-8306E4980E17}"/>
                  </a:ext>
                </a:extLst>
              </p:cNvPr>
              <p:cNvSpPr>
                <a:spLocks noGrp="1"/>
              </p:cNvSpPr>
              <p:nvPr>
                <p:ph idx="1"/>
              </p:nvPr>
            </p:nvSpPr>
            <p:spPr/>
            <p:txBody>
              <a:bodyPr/>
              <a:lstStyle/>
              <a:p>
                <a:r>
                  <a:rPr lang="en-US" sz="2400" dirty="0">
                    <a:solidFill>
                      <a:schemeClr val="bg1"/>
                    </a:solidFill>
                    <a:latin typeface="Times" panose="02020603050405020304" pitchFamily="18" charset="0"/>
                    <a:cs typeface="Times" panose="02020603050405020304" pitchFamily="18" charset="0"/>
                  </a:rPr>
                  <a:t>Combination of data from the U.S. Census Bureau's American Community Survey (ACS), and population data from The California Department of Finance.</a:t>
                </a:r>
              </a:p>
              <a:p>
                <a:pPr marL="0" indent="0">
                  <a:buNone/>
                </a:pPr>
                <a:endParaRPr lang="en-US" sz="2400" dirty="0">
                  <a:solidFill>
                    <a:schemeClr val="bg1"/>
                  </a:solidFill>
                  <a:latin typeface="Times" panose="02020603050405020304" pitchFamily="18" charset="0"/>
                  <a:cs typeface="Times" panose="02020603050405020304" pitchFamily="18" charset="0"/>
                </a:endParaRPr>
              </a:p>
              <a:p>
                <a:r>
                  <a:rPr lang="en-US" sz="2400" dirty="0">
                    <a:solidFill>
                      <a:schemeClr val="bg1"/>
                    </a:solidFill>
                    <a:latin typeface="Times" panose="02020603050405020304" pitchFamily="18" charset="0"/>
                    <a:cs typeface="Times" panose="02020603050405020304" pitchFamily="18" charset="0"/>
                  </a:rPr>
                  <a:t>Separate multipliers were created for each Race/Ethnicity at the state level and for each of the 58 counties. </a:t>
                </a:r>
              </a:p>
              <a:p>
                <a:endParaRPr lang="en-US" sz="2400" dirty="0">
                  <a:solidFill>
                    <a:schemeClr val="bg1"/>
                  </a:solidFill>
                  <a:latin typeface="Times" panose="02020603050405020304" pitchFamily="18" charset="0"/>
                  <a:cs typeface="Times" panose="02020603050405020304" pitchFamily="18" charset="0"/>
                </a:endParaRPr>
              </a:p>
              <a:p>
                <a:pPr marL="0" indent="0" algn="ctr">
                  <a:buNone/>
                </a:pPr>
                <a:r>
                  <a:rPr lang="en-US" sz="2400" dirty="0">
                    <a:solidFill>
                      <a:srgbClr val="BEAA64"/>
                    </a:solidFill>
                    <a:latin typeface="Times" panose="02020603050405020304" pitchFamily="18" charset="0"/>
                    <a:cs typeface="Times" panose="02020603050405020304" pitchFamily="18" charset="0"/>
                  </a:rPr>
                  <a:t>Poverty Multiplier = </a:t>
                </a:r>
                <a14:m>
                  <m:oMath xmlns:m="http://schemas.openxmlformats.org/officeDocument/2006/math">
                    <m:f>
                      <m:fPr>
                        <m:ctrlPr>
                          <a:rPr lang="en-US" sz="2400" i="1">
                            <a:solidFill>
                              <a:srgbClr val="BEAA64"/>
                            </a:solidFill>
                            <a:latin typeface="Cambria Math" panose="02040503050406030204" pitchFamily="18" charset="0"/>
                            <a:cs typeface="Times New Roman" panose="02020603050405020304" pitchFamily="18" charset="0"/>
                          </a:rPr>
                        </m:ctrlPr>
                      </m:fPr>
                      <m:num>
                        <m:r>
                          <a:rPr lang="en-US" sz="2400" i="1">
                            <a:solidFill>
                              <a:srgbClr val="BEAA64"/>
                            </a:solidFill>
                            <a:latin typeface="Cambria Math" panose="02040503050406030204" pitchFamily="18" charset="0"/>
                            <a:cs typeface="Times New Roman" panose="02020603050405020304" pitchFamily="18" charset="0"/>
                          </a:rPr>
                          <m:t>𝑁𝑢𝑚𝑏𝑒𝑟</m:t>
                        </m:r>
                        <m:r>
                          <a:rPr lang="en-US" sz="2400" i="1">
                            <a:solidFill>
                              <a:srgbClr val="BEAA64"/>
                            </a:solidFill>
                            <a:latin typeface="Cambria Math" panose="02040503050406030204" pitchFamily="18" charset="0"/>
                            <a:cs typeface="Times New Roman" panose="02020603050405020304" pitchFamily="18" charset="0"/>
                          </a:rPr>
                          <m:t> </m:t>
                        </m:r>
                        <m:r>
                          <a:rPr lang="en-US" sz="2400" i="1">
                            <a:solidFill>
                              <a:srgbClr val="BEAA64"/>
                            </a:solidFill>
                            <a:latin typeface="Cambria Math" panose="02040503050406030204" pitchFamily="18" charset="0"/>
                            <a:cs typeface="Times New Roman" panose="02020603050405020304" pitchFamily="18" charset="0"/>
                          </a:rPr>
                          <m:t>𝑜𝑓</m:t>
                        </m:r>
                        <m:r>
                          <a:rPr lang="en-US" sz="2400" i="1">
                            <a:solidFill>
                              <a:srgbClr val="BEAA64"/>
                            </a:solidFill>
                            <a:latin typeface="Cambria Math" panose="02040503050406030204" pitchFamily="18" charset="0"/>
                            <a:cs typeface="Times New Roman" panose="02020603050405020304" pitchFamily="18" charset="0"/>
                          </a:rPr>
                          <m:t> </m:t>
                        </m:r>
                        <m:r>
                          <a:rPr lang="en-US" sz="2400" i="1">
                            <a:solidFill>
                              <a:srgbClr val="BEAA64"/>
                            </a:solidFill>
                            <a:latin typeface="Cambria Math" panose="02040503050406030204" pitchFamily="18" charset="0"/>
                            <a:cs typeface="Times New Roman" panose="02020603050405020304" pitchFamily="18" charset="0"/>
                          </a:rPr>
                          <m:t>𝐶h𝑖𝑙𝑑𝑟𝑒𝑛</m:t>
                        </m:r>
                        <m:r>
                          <a:rPr lang="en-US" sz="2400" i="1">
                            <a:solidFill>
                              <a:srgbClr val="BEAA64"/>
                            </a:solidFill>
                            <a:latin typeface="Cambria Math" panose="02040503050406030204" pitchFamily="18" charset="0"/>
                            <a:cs typeface="Times New Roman" panose="02020603050405020304" pitchFamily="18" charset="0"/>
                          </a:rPr>
                          <m:t> </m:t>
                        </m:r>
                        <m:r>
                          <a:rPr lang="en-US" sz="2400" i="1">
                            <a:solidFill>
                              <a:srgbClr val="BEAA64"/>
                            </a:solidFill>
                            <a:latin typeface="Cambria Math" panose="02040503050406030204" pitchFamily="18" charset="0"/>
                            <a:cs typeface="Times New Roman" panose="02020603050405020304" pitchFamily="18" charset="0"/>
                          </a:rPr>
                          <m:t>𝑖𝑛</m:t>
                        </m:r>
                        <m:r>
                          <a:rPr lang="en-US" sz="2400" i="1">
                            <a:solidFill>
                              <a:srgbClr val="BEAA64"/>
                            </a:solidFill>
                            <a:latin typeface="Cambria Math" panose="02040503050406030204" pitchFamily="18" charset="0"/>
                            <a:cs typeface="Times New Roman" panose="02020603050405020304" pitchFamily="18" charset="0"/>
                          </a:rPr>
                          <m:t> </m:t>
                        </m:r>
                        <m:r>
                          <a:rPr lang="en-US" sz="2400" i="1">
                            <a:solidFill>
                              <a:srgbClr val="BEAA64"/>
                            </a:solidFill>
                            <a:latin typeface="Cambria Math" panose="02040503050406030204" pitchFamily="18" charset="0"/>
                            <a:cs typeface="Times New Roman" panose="02020603050405020304" pitchFamily="18" charset="0"/>
                          </a:rPr>
                          <m:t>𝑃𝑜𝑣𝑒𝑟𝑡𝑦</m:t>
                        </m:r>
                      </m:num>
                      <m:den>
                        <m:r>
                          <a:rPr lang="en-US" sz="2400" i="1">
                            <a:solidFill>
                              <a:srgbClr val="BEAA64"/>
                            </a:solidFill>
                            <a:latin typeface="Cambria Math" panose="02040503050406030204" pitchFamily="18" charset="0"/>
                            <a:cs typeface="Times New Roman" panose="02020603050405020304" pitchFamily="18" charset="0"/>
                          </a:rPr>
                          <m:t>𝑇𝑜𝑡𝑎𝑙</m:t>
                        </m:r>
                        <m:r>
                          <a:rPr lang="en-US" sz="2400" i="1">
                            <a:solidFill>
                              <a:srgbClr val="BEAA64"/>
                            </a:solidFill>
                            <a:latin typeface="Cambria Math" panose="02040503050406030204" pitchFamily="18" charset="0"/>
                            <a:cs typeface="Times New Roman" panose="02020603050405020304" pitchFamily="18" charset="0"/>
                          </a:rPr>
                          <m:t> </m:t>
                        </m:r>
                        <m:r>
                          <a:rPr lang="en-US" sz="2400" i="1">
                            <a:solidFill>
                              <a:srgbClr val="BEAA64"/>
                            </a:solidFill>
                            <a:latin typeface="Cambria Math" panose="02040503050406030204" pitchFamily="18" charset="0"/>
                            <a:cs typeface="Times New Roman" panose="02020603050405020304" pitchFamily="18" charset="0"/>
                          </a:rPr>
                          <m:t>𝑁𝑢𝑚𝑏𝑒𝑟</m:t>
                        </m:r>
                        <m:r>
                          <a:rPr lang="en-US" sz="2400" i="1">
                            <a:solidFill>
                              <a:srgbClr val="BEAA64"/>
                            </a:solidFill>
                            <a:latin typeface="Cambria Math" panose="02040503050406030204" pitchFamily="18" charset="0"/>
                            <a:cs typeface="Times New Roman" panose="02020603050405020304" pitchFamily="18" charset="0"/>
                          </a:rPr>
                          <m:t> </m:t>
                        </m:r>
                        <m:r>
                          <a:rPr lang="en-US" sz="2400" i="1">
                            <a:solidFill>
                              <a:srgbClr val="BEAA64"/>
                            </a:solidFill>
                            <a:latin typeface="Cambria Math" panose="02040503050406030204" pitchFamily="18" charset="0"/>
                            <a:cs typeface="Times New Roman" panose="02020603050405020304" pitchFamily="18" charset="0"/>
                          </a:rPr>
                          <m:t>𝑜𝑓</m:t>
                        </m:r>
                        <m:r>
                          <a:rPr lang="en-US" sz="2400" i="1">
                            <a:solidFill>
                              <a:srgbClr val="BEAA64"/>
                            </a:solidFill>
                            <a:latin typeface="Cambria Math" panose="02040503050406030204" pitchFamily="18" charset="0"/>
                            <a:cs typeface="Times New Roman" panose="02020603050405020304" pitchFamily="18" charset="0"/>
                          </a:rPr>
                          <m:t> </m:t>
                        </m:r>
                        <m:r>
                          <a:rPr lang="en-US" sz="2400" i="1">
                            <a:solidFill>
                              <a:srgbClr val="BEAA64"/>
                            </a:solidFill>
                            <a:latin typeface="Cambria Math" panose="02040503050406030204" pitchFamily="18" charset="0"/>
                            <a:cs typeface="Times New Roman" panose="02020603050405020304" pitchFamily="18" charset="0"/>
                          </a:rPr>
                          <m:t>𝐶h𝑖𝑙𝑑𝑟𝑒𝑛</m:t>
                        </m:r>
                      </m:den>
                    </m:f>
                  </m:oMath>
                </a14:m>
                <a:endParaRPr lang="en-US" sz="2400" dirty="0">
                  <a:solidFill>
                    <a:schemeClr val="bg1"/>
                  </a:solidFill>
                  <a:latin typeface="Times" panose="02020603050405020304" pitchFamily="18" charset="0"/>
                  <a:cs typeface="Times" panose="02020603050405020304" pitchFamily="18" charset="0"/>
                </a:endParaRPr>
              </a:p>
              <a:p>
                <a:endParaRPr lang="en-US" sz="2400" dirty="0">
                  <a:solidFill>
                    <a:schemeClr val="bg1"/>
                  </a:solidFill>
                  <a:latin typeface="Times" panose="02020603050405020304" pitchFamily="18" charset="0"/>
                  <a:cs typeface="Times" panose="02020603050405020304" pitchFamily="18" charset="0"/>
                </a:endParaRPr>
              </a:p>
              <a:p>
                <a:r>
                  <a:rPr lang="en-US" sz="2400" dirty="0">
                    <a:solidFill>
                      <a:schemeClr val="bg1"/>
                    </a:solidFill>
                    <a:latin typeface="Times" panose="02020603050405020304" pitchFamily="18" charset="0"/>
                    <a:cs typeface="Times" panose="02020603050405020304" pitchFamily="18" charset="0"/>
                  </a:rPr>
                  <a:t>The multiplier was then applied to the California Department of Finance Population Estimates</a:t>
                </a:r>
              </a:p>
              <a:p>
                <a:pPr marL="0" indent="0">
                  <a:buNone/>
                </a:pPr>
                <a:endParaRPr lang="en-US" sz="2400" dirty="0">
                  <a:latin typeface="Times" panose="02020603050405020304" pitchFamily="18" charset="0"/>
                  <a:cs typeface="Times" panose="02020603050405020304" pitchFamily="18" charset="0"/>
                </a:endParaRPr>
              </a:p>
            </p:txBody>
          </p:sp>
        </mc:Choice>
        <mc:Fallback xmlns="">
          <p:sp>
            <p:nvSpPr>
              <p:cNvPr id="3" name="Content Placeholder 2">
                <a:extLst>
                  <a:ext uri="{FF2B5EF4-FFF2-40B4-BE49-F238E27FC236}">
                    <a16:creationId xmlns:a16="http://schemas.microsoft.com/office/drawing/2014/main" id="{0C457D8A-6F18-E9E3-3452-8306E4980E17}"/>
                  </a:ext>
                </a:extLst>
              </p:cNvPr>
              <p:cNvSpPr>
                <a:spLocks noGrp="1" noRot="1" noChangeAspect="1" noMove="1" noResize="1" noEditPoints="1" noAdjustHandles="1" noChangeArrowheads="1" noChangeShapeType="1" noTextEdit="1"/>
              </p:cNvSpPr>
              <p:nvPr>
                <p:ph idx="1"/>
              </p:nvPr>
            </p:nvSpPr>
            <p:spPr>
              <a:blipFill>
                <a:blip r:embed="rId2"/>
                <a:stretch>
                  <a:fillRect l="-963" t="-1078" r="-593" b="-916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2B5A9A5-572C-B570-0DF0-D296FE28F376}"/>
              </a:ext>
            </a:extLst>
          </p:cNvPr>
          <p:cNvSpPr>
            <a:spLocks noGrp="1"/>
          </p:cNvSpPr>
          <p:nvPr>
            <p:ph type="sldNum" sz="quarter" idx="12"/>
          </p:nvPr>
        </p:nvSpPr>
        <p:spPr/>
        <p:txBody>
          <a:bodyPr/>
          <a:lstStyle/>
          <a:p>
            <a:pPr>
              <a:defRPr/>
            </a:pPr>
            <a:fld id="{69085D3B-0F38-4435-B2E1-BBB89093D85A}" type="slidenum">
              <a:rPr lang="en-US" smtClean="0"/>
              <a:pPr>
                <a:defRPr/>
              </a:pPr>
              <a:t>6</a:t>
            </a:fld>
            <a:endParaRPr lang="en-US"/>
          </a:p>
        </p:txBody>
      </p:sp>
    </p:spTree>
    <p:extLst>
      <p:ext uri="{BB962C8B-B14F-4D97-AF65-F5344CB8AC3E}">
        <p14:creationId xmlns:p14="http://schemas.microsoft.com/office/powerpoint/2010/main" val="417670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06D3468-41AF-AFE3-AE00-84049A93495A}"/>
              </a:ext>
            </a:extLst>
          </p:cNvPr>
          <p:cNvSpPr>
            <a:spLocks noGrp="1"/>
          </p:cNvSpPr>
          <p:nvPr>
            <p:ph type="title"/>
          </p:nvPr>
        </p:nvSpPr>
        <p:spPr/>
        <p:txBody>
          <a:bodyPr/>
          <a:lstStyle/>
          <a:p>
            <a:pPr rtl="0">
              <a:defRPr sz="1800" b="1" i="0" u="none" strike="noStrike" kern="1200" baseline="0">
                <a:solidFill>
                  <a:sysClr val="windowText" lastClr="000000"/>
                </a:solidFill>
                <a:latin typeface="+mn-lt"/>
                <a:ea typeface="+mn-ea"/>
                <a:cs typeface="+mn-cs"/>
              </a:defRPr>
            </a:pPr>
            <a:r>
              <a:rPr lang="en-US" sz="2600" dirty="0">
                <a:latin typeface="Times" panose="02020603050405020304" pitchFamily="18" charset="0"/>
                <a:cs typeface="Times" panose="02020603050405020304" pitchFamily="18" charset="0"/>
              </a:rPr>
              <a:t>Population in Poverty Racial Disparity Indices </a:t>
            </a:r>
            <a:br>
              <a:rPr lang="en-US" sz="2600" dirty="0">
                <a:latin typeface="Times" panose="02020603050405020304" pitchFamily="18" charset="0"/>
                <a:cs typeface="Times" panose="02020603050405020304" pitchFamily="18" charset="0"/>
              </a:rPr>
            </a:br>
            <a:r>
              <a:rPr lang="en-US" sz="2600" dirty="0">
                <a:latin typeface="Times" panose="02020603050405020304" pitchFamily="18" charset="0"/>
                <a:cs typeface="Times" panose="02020603050405020304" pitchFamily="18" charset="0"/>
              </a:rPr>
              <a:t>California:</a:t>
            </a:r>
            <a:r>
              <a:rPr lang="en-US" sz="2600" baseline="0" dirty="0">
                <a:latin typeface="Times" panose="02020603050405020304" pitchFamily="18" charset="0"/>
                <a:cs typeface="Times" panose="02020603050405020304" pitchFamily="18" charset="0"/>
              </a:rPr>
              <a:t> </a:t>
            </a:r>
            <a:r>
              <a:rPr lang="en-US" sz="2600" dirty="0">
                <a:latin typeface="Times" panose="02020603050405020304" pitchFamily="18" charset="0"/>
                <a:cs typeface="Times" panose="02020603050405020304" pitchFamily="18" charset="0"/>
              </a:rPr>
              <a:t>2023</a:t>
            </a:r>
            <a:br>
              <a:rPr lang="en-US" sz="4400" dirty="0">
                <a:latin typeface="Times" panose="02020603050405020304" pitchFamily="18" charset="0"/>
                <a:cs typeface="Times" panose="02020603050405020304" pitchFamily="18" charset="0"/>
              </a:rPr>
            </a:br>
            <a:r>
              <a:rPr lang="en-US" sz="2000" i="1" dirty="0">
                <a:latin typeface="Times" panose="02020603050405020304" pitchFamily="18" charset="0"/>
                <a:cs typeface="Times" panose="02020603050405020304" pitchFamily="18" charset="0"/>
              </a:rPr>
              <a:t>(group compared to White)</a:t>
            </a:r>
            <a:br>
              <a:rPr lang="en-US" sz="2000" i="1" dirty="0">
                <a:latin typeface="Times" panose="02020603050405020304" pitchFamily="18" charset="0"/>
                <a:cs typeface="Times" panose="02020603050405020304" pitchFamily="18" charset="0"/>
              </a:rPr>
            </a:br>
            <a:endParaRPr lang="en-US" sz="2000" i="1" dirty="0">
              <a:latin typeface="Times" panose="02020603050405020304" pitchFamily="18" charset="0"/>
              <a:cs typeface="Times" panose="02020603050405020304" pitchFamily="18" charset="0"/>
            </a:endParaRPr>
          </a:p>
        </p:txBody>
      </p:sp>
      <p:sp>
        <p:nvSpPr>
          <p:cNvPr id="5" name="Slide Number Placeholder 4">
            <a:extLst>
              <a:ext uri="{FF2B5EF4-FFF2-40B4-BE49-F238E27FC236}">
                <a16:creationId xmlns:a16="http://schemas.microsoft.com/office/drawing/2014/main" id="{2CC7CDD2-9BB6-F297-D9E0-EB95E4224F3B}"/>
              </a:ext>
            </a:extLst>
          </p:cNvPr>
          <p:cNvSpPr>
            <a:spLocks noGrp="1"/>
          </p:cNvSpPr>
          <p:nvPr>
            <p:ph type="sldNum" sz="quarter" idx="12"/>
          </p:nvPr>
        </p:nvSpPr>
        <p:spPr/>
        <p:txBody>
          <a:bodyPr/>
          <a:lstStyle/>
          <a:p>
            <a:pPr>
              <a:defRPr/>
            </a:pPr>
            <a:fld id="{E7236101-42DF-4AF5-AE86-A2EAC8804F7A}" type="slidenum">
              <a:rPr lang="en-US" smtClean="0"/>
              <a:pPr>
                <a:defRPr/>
              </a:pPr>
              <a:t>7</a:t>
            </a:fld>
            <a:endParaRPr lang="en-US"/>
          </a:p>
        </p:txBody>
      </p:sp>
      <p:graphicFrame>
        <p:nvGraphicFramePr>
          <p:cNvPr id="4" name="Chart 3" descr="Graph showing the greater (bars spanning to the right) or lesser (bars spanning to the left) likelihood that Black, Native American, Latino, and Asian/PI children in poverty will have child welfare experiences compared to White children in poverty.  &#10;&#10;Disparity rates are reduced when poverty/geographic factors are taken into consideration, particularly for Allegations and Substantiated Allegations.  Disparities persist for Black and Native American children, particularly for entries and in care rates.  For Latino/a children, disparity is reversed.&#10;">
            <a:extLst>
              <a:ext uri="{FF2B5EF4-FFF2-40B4-BE49-F238E27FC236}">
                <a16:creationId xmlns:a16="http://schemas.microsoft.com/office/drawing/2014/main" id="{00000000-0008-0000-0D00-000002000000}"/>
              </a:ext>
            </a:extLst>
          </p:cNvPr>
          <p:cNvGraphicFramePr>
            <a:graphicFrameLocks noGrp="1"/>
          </p:cNvGraphicFramePr>
          <p:nvPr>
            <p:extLst>
              <p:ext uri="{D42A27DB-BD31-4B8C-83A1-F6EECF244321}">
                <p14:modId xmlns:p14="http://schemas.microsoft.com/office/powerpoint/2010/main" val="264761576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955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C655-F454-44A6-9BD0-5C97B199C3DF}"/>
              </a:ext>
            </a:extLst>
          </p:cNvPr>
          <p:cNvSpPr>
            <a:spLocks noGrp="1"/>
          </p:cNvSpPr>
          <p:nvPr>
            <p:ph type="title"/>
          </p:nvPr>
        </p:nvSpPr>
        <p:spPr/>
        <p:txBody>
          <a:bodyPr/>
          <a:lstStyle/>
          <a:p>
            <a:r>
              <a:rPr lang="en-US" dirty="0">
                <a:solidFill>
                  <a:srgbClr val="BEAA64"/>
                </a:solidFill>
                <a:latin typeface="Times New Roman"/>
                <a:cs typeface="Times New Roman"/>
              </a:rPr>
              <a:t>Thank You!</a:t>
            </a:r>
            <a:endParaRPr lang="en-US" dirty="0"/>
          </a:p>
        </p:txBody>
      </p:sp>
      <p:sp>
        <p:nvSpPr>
          <p:cNvPr id="3" name="Content Placeholder 2">
            <a:extLst>
              <a:ext uri="{FF2B5EF4-FFF2-40B4-BE49-F238E27FC236}">
                <a16:creationId xmlns:a16="http://schemas.microsoft.com/office/drawing/2014/main" id="{052DFCE3-9AB2-27C8-5B73-18BD67723264}"/>
              </a:ext>
            </a:extLst>
          </p:cNvPr>
          <p:cNvSpPr>
            <a:spLocks noGrp="1"/>
          </p:cNvSpPr>
          <p:nvPr>
            <p:ph idx="1"/>
          </p:nvPr>
        </p:nvSpPr>
        <p:spPr/>
        <p:txBody>
          <a:bodyPr/>
          <a:lstStyle/>
          <a:p>
            <a:pPr marL="457200" lvl="1" indent="0" algn="ctr">
              <a:buNone/>
            </a:pPr>
            <a:r>
              <a:rPr lang="en-US" i="1" dirty="0">
                <a:solidFill>
                  <a:schemeClr val="bg1"/>
                </a:solidFill>
                <a:latin typeface="Times New Roman"/>
                <a:cs typeface="Times New Roman"/>
              </a:rPr>
              <a:t>The California Child Welfare Indicators Project (CCWIP) is a collaboration of the California Department of Social Services and the School of Social Welfare, University of California at Berkeley, and is supported by the California Department of Social Services, Casey Family Programs, and the Conrad N. Hilton Foundation.</a:t>
            </a:r>
          </a:p>
          <a:p>
            <a:pPr lvl="1"/>
            <a:endParaRPr lang="en-US" dirty="0">
              <a:solidFill>
                <a:schemeClr val="bg1"/>
              </a:solidFill>
              <a:latin typeface="Times New Roman"/>
              <a:cs typeface="Times New Roman"/>
            </a:endParaRPr>
          </a:p>
          <a:p>
            <a:pPr marL="0" indent="0">
              <a:buNone/>
            </a:pPr>
            <a:endParaRPr lang="en-US" dirty="0"/>
          </a:p>
        </p:txBody>
      </p:sp>
      <p:sp>
        <p:nvSpPr>
          <p:cNvPr id="4" name="Slide Number Placeholder 3">
            <a:extLst>
              <a:ext uri="{FF2B5EF4-FFF2-40B4-BE49-F238E27FC236}">
                <a16:creationId xmlns:a16="http://schemas.microsoft.com/office/drawing/2014/main" id="{43973BE1-5A06-0C33-DE63-4D6C6F3F9ACD}"/>
              </a:ext>
              <a:ext uri="{C183D7F6-B498-43B3-948B-1728B52AA6E4}">
                <adec:decorative xmlns:adec="http://schemas.microsoft.com/office/drawing/2017/decorative" val="1"/>
              </a:ext>
            </a:extLst>
          </p:cNvPr>
          <p:cNvSpPr>
            <a:spLocks noGrp="1"/>
          </p:cNvSpPr>
          <p:nvPr>
            <p:ph type="sldNum" sz="quarter" idx="12"/>
          </p:nvPr>
        </p:nvSpPr>
        <p:spPr/>
        <p:txBody>
          <a:bodyPr/>
          <a:lstStyle/>
          <a:p>
            <a:pPr>
              <a:defRPr/>
            </a:pPr>
            <a:fld id="{69085D3B-0F38-4435-B2E1-BBB89093D85A}" type="slidenum">
              <a:rPr lang="en-US" smtClean="0"/>
              <a:pPr>
                <a:defRPr/>
              </a:pPr>
              <a:t>8</a:t>
            </a:fld>
            <a:endParaRPr lang="en-US"/>
          </a:p>
        </p:txBody>
      </p:sp>
      <p:pic>
        <p:nvPicPr>
          <p:cNvPr id="5" name="Picture 3" descr="Picture of the Berkeley School of Social Welfare logo.">
            <a:extLst>
              <a:ext uri="{FF2B5EF4-FFF2-40B4-BE49-F238E27FC236}">
                <a16:creationId xmlns:a16="http://schemas.microsoft.com/office/drawing/2014/main" id="{161A4C10-47B7-47F4-4E49-10EB4873295D}"/>
              </a:ext>
            </a:extLst>
          </p:cNvPr>
          <p:cNvPicPr>
            <a:picLocks noChangeAspect="1"/>
          </p:cNvPicPr>
          <p:nvPr/>
        </p:nvPicPr>
        <p:blipFill>
          <a:blip r:embed="rId2"/>
          <a:srcRect/>
          <a:stretch>
            <a:fillRect/>
          </a:stretch>
        </p:blipFill>
        <p:spPr bwMode="auto">
          <a:xfrm>
            <a:off x="2782558" y="4876800"/>
            <a:ext cx="3537735" cy="603250"/>
          </a:xfrm>
          <a:prstGeom prst="rect">
            <a:avLst/>
          </a:prstGeom>
          <a:noFill/>
          <a:ln w="9525">
            <a:noFill/>
            <a:miter lim="800000"/>
            <a:headEnd/>
            <a:tailEnd/>
          </a:ln>
        </p:spPr>
      </p:pic>
      <p:pic>
        <p:nvPicPr>
          <p:cNvPr id="6" name="Picture 5" descr="Picture of the California Department of Social Services logo">
            <a:extLst>
              <a:ext uri="{FF2B5EF4-FFF2-40B4-BE49-F238E27FC236}">
                <a16:creationId xmlns:a16="http://schemas.microsoft.com/office/drawing/2014/main" id="{B016BF75-399E-0729-290F-069D237CCAC1}"/>
              </a:ext>
            </a:extLst>
          </p:cNvPr>
          <p:cNvPicPr>
            <a:picLocks noChangeAspect="1"/>
          </p:cNvPicPr>
          <p:nvPr/>
        </p:nvPicPr>
        <p:blipFill>
          <a:blip r:embed="rId3"/>
          <a:stretch>
            <a:fillRect/>
          </a:stretch>
        </p:blipFill>
        <p:spPr>
          <a:xfrm>
            <a:off x="1219200" y="4876800"/>
            <a:ext cx="838200" cy="1611923"/>
          </a:xfrm>
          <a:prstGeom prst="rect">
            <a:avLst/>
          </a:prstGeom>
        </p:spPr>
      </p:pic>
      <p:pic>
        <p:nvPicPr>
          <p:cNvPr id="7" name="Picture 6" descr="Picture of the Conrad N. Hilton Foundation logo.">
            <a:extLst>
              <a:ext uri="{FF2B5EF4-FFF2-40B4-BE49-F238E27FC236}">
                <a16:creationId xmlns:a16="http://schemas.microsoft.com/office/drawing/2014/main" id="{53034F3C-610C-B813-6A96-AA4167D85855}"/>
              </a:ext>
            </a:extLst>
          </p:cNvPr>
          <p:cNvPicPr>
            <a:picLocks noChangeAspect="1"/>
          </p:cNvPicPr>
          <p:nvPr/>
        </p:nvPicPr>
        <p:blipFill>
          <a:blip r:embed="rId4"/>
          <a:stretch>
            <a:fillRect/>
          </a:stretch>
        </p:blipFill>
        <p:spPr>
          <a:xfrm>
            <a:off x="6899148" y="4876800"/>
            <a:ext cx="1482852" cy="1600200"/>
          </a:xfrm>
          <a:prstGeom prst="rect">
            <a:avLst/>
          </a:prstGeom>
        </p:spPr>
      </p:pic>
      <p:pic>
        <p:nvPicPr>
          <p:cNvPr id="8" name="Picture 7" descr="Picture of Casey Family Programs logo.">
            <a:extLst>
              <a:ext uri="{FF2B5EF4-FFF2-40B4-BE49-F238E27FC236}">
                <a16:creationId xmlns:a16="http://schemas.microsoft.com/office/drawing/2014/main" id="{AAF94B2D-E679-36DE-BFB0-3A06715F58E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2505" y="5759658"/>
            <a:ext cx="1655826" cy="707881"/>
          </a:xfrm>
          <a:prstGeom prst="rect">
            <a:avLst/>
          </a:prstGeom>
        </p:spPr>
      </p:pic>
      <p:pic>
        <p:nvPicPr>
          <p:cNvPr id="9" name="Picture 8" descr="Picture of the Tipping Point Community logo.">
            <a:extLst>
              <a:ext uri="{FF2B5EF4-FFF2-40B4-BE49-F238E27FC236}">
                <a16:creationId xmlns:a16="http://schemas.microsoft.com/office/drawing/2014/main" id="{A4B730C6-E938-220C-5949-332ADE12D9D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94128" y="5796193"/>
            <a:ext cx="2528404" cy="659940"/>
          </a:xfrm>
          <a:prstGeom prst="rect">
            <a:avLst/>
          </a:prstGeom>
        </p:spPr>
      </p:pic>
    </p:spTree>
    <p:extLst>
      <p:ext uri="{BB962C8B-B14F-4D97-AF65-F5344CB8AC3E}">
        <p14:creationId xmlns:p14="http://schemas.microsoft.com/office/powerpoint/2010/main" val="2734401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8B957-541D-16D4-C025-87F9B468572C}"/>
              </a:ext>
            </a:extLst>
          </p:cNvPr>
          <p:cNvSpPr>
            <a:spLocks noGrp="1"/>
          </p:cNvSpPr>
          <p:nvPr>
            <p:ph type="title"/>
          </p:nvPr>
        </p:nvSpPr>
        <p:spPr/>
        <p:txBody>
          <a:bodyPr/>
          <a:lstStyle/>
          <a:p>
            <a:r>
              <a:rPr lang="en-US" dirty="0">
                <a:solidFill>
                  <a:srgbClr val="BEAA64"/>
                </a:solidFill>
                <a:latin typeface="Times New Roman"/>
                <a:cs typeface="Times New Roman"/>
              </a:rPr>
              <a:t>Questions?</a:t>
            </a:r>
            <a:endParaRPr lang="en-US" dirty="0"/>
          </a:p>
        </p:txBody>
      </p:sp>
      <p:sp>
        <p:nvSpPr>
          <p:cNvPr id="3" name="Content Placeholder 2">
            <a:extLst>
              <a:ext uri="{FF2B5EF4-FFF2-40B4-BE49-F238E27FC236}">
                <a16:creationId xmlns:a16="http://schemas.microsoft.com/office/drawing/2014/main" id="{2C45E33A-67CA-7097-C543-4584C7523504}"/>
              </a:ext>
            </a:extLst>
          </p:cNvPr>
          <p:cNvSpPr>
            <a:spLocks noGrp="1"/>
          </p:cNvSpPr>
          <p:nvPr>
            <p:ph idx="1"/>
          </p:nvPr>
        </p:nvSpPr>
        <p:spPr/>
        <p:txBody>
          <a:bodyPr/>
          <a:lstStyle/>
          <a:p>
            <a:pPr marL="457200" lvl="1" indent="0" algn="ctr">
              <a:buNone/>
            </a:pPr>
            <a:endParaRPr lang="en-US" sz="4000" dirty="0">
              <a:solidFill>
                <a:schemeClr val="bg1"/>
              </a:solidFill>
              <a:latin typeface="Times New Roman"/>
              <a:cs typeface="Times New Roman"/>
            </a:endParaRPr>
          </a:p>
          <a:p>
            <a:pPr marL="457200" lvl="1" indent="0" algn="ctr">
              <a:buNone/>
            </a:pPr>
            <a:r>
              <a:rPr lang="en-US" sz="4000" dirty="0">
                <a:solidFill>
                  <a:schemeClr val="bg1"/>
                </a:solidFill>
                <a:latin typeface="Times New Roman"/>
                <a:cs typeface="Times New Roman"/>
              </a:rPr>
              <a:t>Wendy </a:t>
            </a:r>
            <a:r>
              <a:rPr lang="en-US" sz="4000" dirty="0" err="1">
                <a:solidFill>
                  <a:schemeClr val="bg1"/>
                </a:solidFill>
                <a:latin typeface="Times New Roman"/>
                <a:cs typeface="Times New Roman"/>
              </a:rPr>
              <a:t>Wiegmann</a:t>
            </a:r>
            <a:endParaRPr lang="en-US" sz="4000" dirty="0">
              <a:solidFill>
                <a:schemeClr val="bg1"/>
              </a:solidFill>
              <a:latin typeface="Times New Roman"/>
              <a:cs typeface="Times New Roman"/>
            </a:endParaRPr>
          </a:p>
          <a:p>
            <a:pPr marL="457200" lvl="1" indent="0" algn="ctr">
              <a:buNone/>
            </a:pPr>
            <a:r>
              <a:rPr lang="en-US" sz="4000" dirty="0">
                <a:solidFill>
                  <a:schemeClr val="bg1"/>
                </a:solidFill>
                <a:latin typeface="Times New Roman"/>
                <a:cs typeface="Times New Roman"/>
              </a:rPr>
              <a:t>wendy.wiegmann@berkeley.edu</a:t>
            </a:r>
          </a:p>
        </p:txBody>
      </p:sp>
      <p:sp>
        <p:nvSpPr>
          <p:cNvPr id="4" name="Slide Number Placeholder 3">
            <a:extLst>
              <a:ext uri="{FF2B5EF4-FFF2-40B4-BE49-F238E27FC236}">
                <a16:creationId xmlns:a16="http://schemas.microsoft.com/office/drawing/2014/main" id="{B18EB5D4-8268-7C1F-1B1C-2F328661AF35}"/>
              </a:ext>
            </a:extLst>
          </p:cNvPr>
          <p:cNvSpPr>
            <a:spLocks noGrp="1"/>
          </p:cNvSpPr>
          <p:nvPr>
            <p:ph type="sldNum" sz="quarter" idx="12"/>
          </p:nvPr>
        </p:nvSpPr>
        <p:spPr/>
        <p:txBody>
          <a:bodyPr/>
          <a:lstStyle/>
          <a:p>
            <a:pPr>
              <a:defRPr/>
            </a:pPr>
            <a:fld id="{69085D3B-0F38-4435-B2E1-BBB89093D85A}" type="slidenum">
              <a:rPr lang="en-US" smtClean="0"/>
              <a:pPr>
                <a:defRPr/>
              </a:pPr>
              <a:t>9</a:t>
            </a:fld>
            <a:endParaRPr lang="en-US"/>
          </a:p>
        </p:txBody>
      </p:sp>
    </p:spTree>
    <p:extLst>
      <p:ext uri="{BB962C8B-B14F-4D97-AF65-F5344CB8AC3E}">
        <p14:creationId xmlns:p14="http://schemas.microsoft.com/office/powerpoint/2010/main" val="346718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14666</TotalTime>
  <Words>563</Words>
  <Application>Microsoft Office PowerPoint</Application>
  <PresentationFormat>On-screen Show (4:3)</PresentationFormat>
  <Paragraphs>66</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Times</vt:lpstr>
      <vt:lpstr>Times New Roman</vt:lpstr>
      <vt:lpstr>Office Theme</vt:lpstr>
      <vt:lpstr>Disproportionality and Disparity in California Child Welfare Systems What the Data Tell Us</vt:lpstr>
      <vt:lpstr>Disproportionality vs. Disparity</vt:lpstr>
      <vt:lpstr>Ethnicity and Path Through the Child Welfare System California: 2023 (missing &amp; multi-race values excluded from % calculations)</vt:lpstr>
      <vt:lpstr>Entries to Foster Care Compared to General Population California: 2023 (missing &amp; multi-race values excluded from % calculations)</vt:lpstr>
      <vt:lpstr> General Population Racial Disparity Indices  California: 2023 (group compared to White) </vt:lpstr>
      <vt:lpstr>Population in Poverty Estimates</vt:lpstr>
      <vt:lpstr>Population in Poverty Racial Disparity Indices  California: 2023 (group compared to White) </vt:lpstr>
      <vt:lpstr>Thank You!</vt:lpstr>
      <vt:lpstr>Questions?</vt:lpstr>
    </vt:vector>
  </TitlesOfParts>
  <Company>School of Social Welfare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Development Assistant 2</dc:creator>
  <cp:lastModifiedBy>Wendy</cp:lastModifiedBy>
  <cp:revision>2668</cp:revision>
  <dcterms:created xsi:type="dcterms:W3CDTF">2012-12-12T19:35:09Z</dcterms:created>
  <dcterms:modified xsi:type="dcterms:W3CDTF">2024-03-21T16:39:08Z</dcterms:modified>
</cp:coreProperties>
</file>