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512" r:id="rId2"/>
    <p:sldId id="526" r:id="rId3"/>
    <p:sldId id="558" r:id="rId4"/>
    <p:sldId id="527" r:id="rId5"/>
    <p:sldId id="529" r:id="rId6"/>
    <p:sldId id="560" r:id="rId7"/>
    <p:sldId id="559" r:id="rId8"/>
    <p:sldId id="555" r:id="rId9"/>
    <p:sldId id="553" r:id="rId10"/>
    <p:sldId id="561" r:id="rId11"/>
    <p:sldId id="535" r:id="rId12"/>
    <p:sldId id="542" r:id="rId13"/>
    <p:sldId id="543" r:id="rId14"/>
    <p:sldId id="544" r:id="rId15"/>
    <p:sldId id="545" r:id="rId16"/>
    <p:sldId id="556" r:id="rId17"/>
    <p:sldId id="557" r:id="rId18"/>
    <p:sldId id="51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AA64"/>
    <a:srgbClr val="204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67537" autoAdjust="0"/>
  </p:normalViewPr>
  <p:slideViewPr>
    <p:cSldViewPr>
      <p:cViewPr varScale="1">
        <p:scale>
          <a:sx n="61" d="100"/>
          <a:sy n="61" d="100"/>
        </p:scale>
        <p:origin x="165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endy.wiegmann\Dropbox\CCWIP\Presentations\Southern%20Area%20Consortium%20of%20Human%20Services%20(SACHS)%20County%20Directors%20Meeting\Slides_Q3_19_po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.wiegmann\Dropbox\CCWIP\Presentations\Southern%20Area%20Consortium%20of%20Human%20Services%20(SACHS)%20County%20Directors%20Meeting\SACHS%20presentation_By%20Age%20and%20Ethnicit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.wiegmann\Dropbox\CCWIP\Presentations\Southern%20Area%20Consortium%20of%20Human%20Services%20(SACHS)%20County%20Directors%20Meeting\SACHS%20presentation_By%20Age%20and%20Ethnicit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.wiegmann\Dropbox\CCWIP\Presentations\Southern%20Area%20Consortium%20of%20Human%20Services%20(SACHS)%20County%20Directors%20Meeting\Slides_Q3_19_po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pus.berkeley.edu\eei-dfs\ssw\cssr\users\wendy.wiegmann\desktop\Slides_Q3_19_pos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endy.wiegmann\Dropbox\CCWIP\Presentations\Southern%20Area%20Consortium%20of%20Human%20Services%20(SACHS)%20County%20Directors%20Meeting\Slides_Q3_19_pos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.wiegmann\Dropbox\CCWIP\Presentations\Southern%20Area%20Consortium%20of%20Human%20Services%20(SACHS)%20County%20Directors%20Meeting\SACHS%20presentation_race%20and%20disparitie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endy.wiegmann\Dropbox\CCWIP\Presentations\Southern%20Area%20Consortium%20of%20Human%20Services%20(SACHS)%20County%20Directors%20Meeting\Slides_Q3_19_pos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.wiegmann\Dropbox\CCWIP\Presentations\Southern%20Area%20Consortium%20of%20Human%20Services%20(SACHS)%20County%20Directors%20Meeting\SACHS%20presentation_race%20and%20dispariti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.wiegmann\Dropbox\CCWIP\Presentations\Southern%20Area%20Consortium%20of%20Human%20Services%20(SACHS)%20County%20Directors%20Meeting\SACHS%20presentation_By%20Age%20and%20Ethnicit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.wiegmann\Dropbox\CCWIP\Presentations\Southern%20Area%20Consortium%20of%20Human%20Services%20(SACHS)%20County%20Directors%20Meeting\SACHS%20presentation_By%20Age%20and%20Ethnici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Ethnicity and Path Through the Child Welfare System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>
                <a:latin typeface="Calibri"/>
                <a:ea typeface="Calibri"/>
                <a:cs typeface="Calibri"/>
              </a:defRPr>
            </a:pPr>
            <a:r>
              <a:rPr lang="en-US" sz="2000" b="1" i="0" baseline="0" dirty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California: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2018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>
                <a:latin typeface="Calibri"/>
                <a:ea typeface="Calibri"/>
                <a:cs typeface="Calibri"/>
              </a:defRPr>
            </a:pPr>
            <a:r>
              <a:rPr lang="en-US" sz="1600" b="1" i="1" u="none" strike="noStrike" baseline="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(missing &amp; multi-race  values excluded from % calculations</a:t>
            </a:r>
            <a:r>
              <a:rPr lang="en-US" sz="1600" b="1" i="1" u="none" strike="noStrike" baseline="0" dirty="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endParaRPr lang="en-US" sz="1600" b="1" i="1" u="none" strike="noStrike" baseline="0" dirty="0">
              <a:solidFill>
                <a:srgbClr val="0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c:rich>
      </c:tx>
      <c:layout>
        <c:manualLayout>
          <c:xMode val="edge"/>
          <c:yMode val="edge"/>
          <c:x val="0.13944345290172111"/>
          <c:y val="0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1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21864594894603"/>
          <c:y val="0.22349102773246307"/>
          <c:w val="0.75915649278579522"/>
          <c:h val="0.6606851549755322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table_race_contact!$B$11</c:f>
              <c:strCache>
                <c:ptCount val="1"/>
                <c:pt idx="0">
                  <c:v>Black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table_race_contact!$A$12:$A$16</c:f>
              <c:strCache>
                <c:ptCount val="5"/>
                <c:pt idx="0">
                  <c:v>Population 
(9,201,525)</c:v>
                </c:pt>
                <c:pt idx="1">
                  <c:v>Allegations 
(486,764)</c:v>
                </c:pt>
                <c:pt idx="2">
                  <c:v>Substantiations 
(69,196)</c:v>
                </c:pt>
                <c:pt idx="3">
                  <c:v>Entries 
(27,475)</c:v>
                </c:pt>
                <c:pt idx="4">
                  <c:v>In Care 
(51,980)</c:v>
                </c:pt>
              </c:strCache>
            </c:strRef>
          </c:cat>
          <c:val>
            <c:numRef>
              <c:f>table_race_contact!$B$12:$B$16</c:f>
              <c:numCache>
                <c:formatCode>0.0</c:formatCode>
                <c:ptCount val="5"/>
                <c:pt idx="0">
                  <c:v>5.4512315710875194</c:v>
                </c:pt>
                <c:pt idx="1">
                  <c:v>13.82739738849628</c:v>
                </c:pt>
                <c:pt idx="2">
                  <c:v>14.618306580075972</c:v>
                </c:pt>
                <c:pt idx="3">
                  <c:v>17.908662829807909</c:v>
                </c:pt>
                <c:pt idx="4">
                  <c:v>21.363850317721816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3-4E93-B9A8-7E12903A8C94}"/>
            </c:ext>
          </c:extLst>
        </c:ser>
        <c:ser>
          <c:idx val="1"/>
          <c:order val="1"/>
          <c:tx>
            <c:strRef>
              <c:f>table_race_contact!$C$11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table_race_contact!$A$12:$A$16</c:f>
              <c:strCache>
                <c:ptCount val="5"/>
                <c:pt idx="0">
                  <c:v>Population 
(9,201,525)</c:v>
                </c:pt>
                <c:pt idx="1">
                  <c:v>Allegations 
(486,764)</c:v>
                </c:pt>
                <c:pt idx="2">
                  <c:v>Substantiations 
(69,196)</c:v>
                </c:pt>
                <c:pt idx="3">
                  <c:v>Entries 
(27,475)</c:v>
                </c:pt>
                <c:pt idx="4">
                  <c:v>In Care 
(51,980)</c:v>
                </c:pt>
              </c:strCache>
            </c:strRef>
          </c:cat>
          <c:val>
            <c:numRef>
              <c:f>table_race_contact!$C$12:$C$16</c:f>
              <c:numCache>
                <c:formatCode>0.0</c:formatCode>
                <c:ptCount val="5"/>
                <c:pt idx="0">
                  <c:v>28.189135216405358</c:v>
                </c:pt>
                <c:pt idx="1">
                  <c:v>25.045163101979689</c:v>
                </c:pt>
                <c:pt idx="2">
                  <c:v>23.860433770371277</c:v>
                </c:pt>
                <c:pt idx="3">
                  <c:v>23.985350175648403</c:v>
                </c:pt>
                <c:pt idx="4">
                  <c:v>22.901467011845924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13-4E93-B9A8-7E12903A8C94}"/>
            </c:ext>
          </c:extLst>
        </c:ser>
        <c:ser>
          <c:idx val="2"/>
          <c:order val="2"/>
          <c:tx>
            <c:strRef>
              <c:f>table_race_contact!$D$11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table_race_contact!$A$12:$A$16</c:f>
              <c:strCache>
                <c:ptCount val="5"/>
                <c:pt idx="0">
                  <c:v>Population 
(9,201,525)</c:v>
                </c:pt>
                <c:pt idx="1">
                  <c:v>Allegations 
(486,764)</c:v>
                </c:pt>
                <c:pt idx="2">
                  <c:v>Substantiations 
(69,196)</c:v>
                </c:pt>
                <c:pt idx="3">
                  <c:v>Entries 
(27,475)</c:v>
                </c:pt>
                <c:pt idx="4">
                  <c:v>In Care 
(51,980)</c:v>
                </c:pt>
              </c:strCache>
            </c:strRef>
          </c:cat>
          <c:val>
            <c:numRef>
              <c:f>table_race_contact!$D$12:$D$16</c:f>
              <c:numCache>
                <c:formatCode>0.0</c:formatCode>
                <c:ptCount val="5"/>
                <c:pt idx="0">
                  <c:v>54.621349319098123</c:v>
                </c:pt>
                <c:pt idx="1">
                  <c:v>55.705059203444563</c:v>
                </c:pt>
                <c:pt idx="2">
                  <c:v>57.272393089082222</c:v>
                </c:pt>
                <c:pt idx="3">
                  <c:v>54.256670902160096</c:v>
                </c:pt>
                <c:pt idx="4">
                  <c:v>52.365262414685809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13-4E93-B9A8-7E12903A8C94}"/>
            </c:ext>
          </c:extLst>
        </c:ser>
        <c:ser>
          <c:idx val="3"/>
          <c:order val="3"/>
          <c:tx>
            <c:strRef>
              <c:f>table_race_contact!$E$11</c:f>
              <c:strCache>
                <c:ptCount val="1"/>
                <c:pt idx="0">
                  <c:v>Asian/PI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table_race_contact!$A$12:$A$16</c:f>
              <c:strCache>
                <c:ptCount val="5"/>
                <c:pt idx="0">
                  <c:v>Population 
(9,201,525)</c:v>
                </c:pt>
                <c:pt idx="1">
                  <c:v>Allegations 
(486,764)</c:v>
                </c:pt>
                <c:pt idx="2">
                  <c:v>Substantiations 
(69,196)</c:v>
                </c:pt>
                <c:pt idx="3">
                  <c:v>Entries 
(27,475)</c:v>
                </c:pt>
                <c:pt idx="4">
                  <c:v>In Care 
(51,980)</c:v>
                </c:pt>
              </c:strCache>
            </c:strRef>
          </c:cat>
          <c:val>
            <c:numRef>
              <c:f>table_race_contact!$E$12:$E$16</c:f>
              <c:numCache>
                <c:formatCode>0.0</c:formatCode>
                <c:ptCount val="5"/>
                <c:pt idx="0">
                  <c:v>11.401389148474451</c:v>
                </c:pt>
                <c:pt idx="1">
                  <c:v>4.5443908831375488</c:v>
                </c:pt>
                <c:pt idx="2">
                  <c:v>3.3252665114569293</c:v>
                </c:pt>
                <c:pt idx="3">
                  <c:v>2.593616862246805</c:v>
                </c:pt>
                <c:pt idx="4">
                  <c:v>1.9671295206715307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13-4E93-B9A8-7E12903A8C94}"/>
            </c:ext>
          </c:extLst>
        </c:ser>
        <c:ser>
          <c:idx val="4"/>
          <c:order val="4"/>
          <c:tx>
            <c:strRef>
              <c:f>table_race_contact!$F$11</c:f>
              <c:strCache>
                <c:ptCount val="1"/>
                <c:pt idx="0">
                  <c:v>Native American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013-4E93-B9A8-7E12903A8C94}"/>
                </c:ext>
              </c:extLst>
            </c:dLbl>
            <c:dLbl>
              <c:idx val="1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013-4E93-B9A8-7E12903A8C94}"/>
                </c:ext>
              </c:extLst>
            </c:dLbl>
            <c:dLbl>
              <c:idx val="2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013-4E93-B9A8-7E12903A8C94}"/>
                </c:ext>
              </c:extLst>
            </c:dLbl>
            <c:dLbl>
              <c:idx val="3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013-4E93-B9A8-7E12903A8C94}"/>
                </c:ext>
              </c:extLst>
            </c:dLbl>
            <c:dLbl>
              <c:idx val="4"/>
              <c:layout>
                <c:manualLayout>
                  <c:x val="0"/>
                  <c:y val="-1.9591835055603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013-4E93-B9A8-7E12903A8C94}"/>
                </c:ext>
              </c:extLst>
            </c:dLbl>
            <c:dLbl>
              <c:idx val="5"/>
              <c:layout>
                <c:manualLayout>
                  <c:x val="0"/>
                  <c:y val="-1.9591835055603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13-4E93-B9A8-7E12903A8C94}"/>
                </c:ext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table_race_contact!$A$12:$A$16</c:f>
              <c:strCache>
                <c:ptCount val="5"/>
                <c:pt idx="0">
                  <c:v>Population 
(9,201,525)</c:v>
                </c:pt>
                <c:pt idx="1">
                  <c:v>Allegations 
(486,764)</c:v>
                </c:pt>
                <c:pt idx="2">
                  <c:v>Substantiations 
(69,196)</c:v>
                </c:pt>
                <c:pt idx="3">
                  <c:v>Entries 
(27,475)</c:v>
                </c:pt>
                <c:pt idx="4">
                  <c:v>In Care 
(51,980)</c:v>
                </c:pt>
              </c:strCache>
            </c:strRef>
          </c:cat>
          <c:val>
            <c:numRef>
              <c:f>table_race_contact!$F$12:$F$16</c:f>
              <c:numCache>
                <c:formatCode>0.0</c:formatCode>
                <c:ptCount val="5"/>
                <c:pt idx="0">
                  <c:v>0.33689474493455224</c:v>
                </c:pt>
                <c:pt idx="1">
                  <c:v>0.87798942294191973</c:v>
                </c:pt>
                <c:pt idx="2">
                  <c:v>0.92360004901360127</c:v>
                </c:pt>
                <c:pt idx="3">
                  <c:v>1.2556992301367815</c:v>
                </c:pt>
                <c:pt idx="4">
                  <c:v>1.4022907350749196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13-4E93-B9A8-7E12903A8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18180992"/>
        <c:axId val="218186880"/>
      </c:barChart>
      <c:catAx>
        <c:axId val="21818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Times" panose="02020603050405020304" pitchFamily="18" charset="0"/>
                <a:ea typeface="Calibri"/>
                <a:cs typeface="Times" panose="02020603050405020304" pitchFamily="18" charset="0"/>
              </a:defRPr>
            </a:pPr>
            <a:endParaRPr lang="en-US"/>
          </a:p>
        </c:txPr>
        <c:crossAx val="218186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81868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Times" panose="02020603050405020304" pitchFamily="18" charset="0"/>
                <a:ea typeface="Calibri"/>
                <a:cs typeface="Times" panose="02020603050405020304" pitchFamily="18" charset="0"/>
              </a:defRPr>
            </a:pPr>
            <a:endParaRPr lang="en-US"/>
          </a:p>
        </c:txPr>
        <c:crossAx val="2181809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8590455049944522"/>
          <c:y val="0.32300163132137011"/>
          <c:w val="0.13873473917869006"/>
          <c:h val="0.50570962479608605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0000"/>
              </a:solidFill>
              <a:latin typeface="Times" panose="02020603050405020304" pitchFamily="18" charset="0"/>
              <a:ea typeface="Calibri"/>
              <a:cs typeface="Times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</a:ln>
    <a:effectLst/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Population Racial Disparity Indices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 Counties:</a:t>
            </a:r>
            <a:r>
              <a:rPr lang="en-US" sz="2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Entries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(group compared to White)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770014085482708"/>
          <c:y val="0.22714260717410301"/>
          <c:w val="0.61723370355831619"/>
          <c:h val="0.73572593800979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'Entries table'!$C$10</c:f>
              <c:strCache>
                <c:ptCount val="1"/>
                <c:pt idx="0">
                  <c:v>Ages 16-17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'Entries table'!$C$18</c:f>
                  <c:strCache>
                    <c:ptCount val="1"/>
                    <c:pt idx="0">
                      <c:v>0.32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{3AE7D791-83C8-4718-A07D-49377A961C7E}</c15:txfldGUID>
                      <c15:f>'Entries table'!$C$18</c15:f>
                      <c15:dlblFieldTableCache>
                        <c:ptCount val="1"/>
                        <c:pt idx="0">
                          <c:v>0.32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C14B-4D22-BF40-1CC859DC9C15}"/>
                </c:ext>
              </c:extLst>
            </c:dLbl>
            <c:dLbl>
              <c:idx val="1"/>
              <c:layout/>
              <c:tx>
                <c:strRef>
                  <c:f>'Entries table'!$C$19</c:f>
                  <c:strCache>
                    <c:ptCount val="1"/>
                    <c:pt idx="0">
                      <c:v>1.53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{F4044405-51D0-4D77-AAEE-AB1B1EAC7ACE}</c15:txfldGUID>
                      <c15:f>'Entries table'!$C$19</c15:f>
                      <c15:dlblFieldTableCache>
                        <c:ptCount val="1"/>
                        <c:pt idx="0">
                          <c:v>1.53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C14B-4D22-BF40-1CC859DC9C15}"/>
                </c:ext>
              </c:extLst>
            </c:dLbl>
            <c:dLbl>
              <c:idx val="2"/>
              <c:layout/>
              <c:tx>
                <c:strRef>
                  <c:f>'Entries table'!$C$20</c:f>
                  <c:strCache>
                    <c:ptCount val="1"/>
                    <c:pt idx="0">
                      <c:v>4.13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{1D0B8EA3-914D-43D6-B443-C16CDBF619A3}</c15:txfldGUID>
                      <c15:f>'Entries table'!$C$20</c15:f>
                      <c15:dlblFieldTableCache>
                        <c:ptCount val="1"/>
                        <c:pt idx="0">
                          <c:v>4.13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C14B-4D22-BF40-1CC859DC9C15}"/>
                </c:ext>
              </c:extLst>
            </c:dLbl>
            <c:dLbl>
              <c:idx val="3"/>
              <c:layout/>
              <c:tx>
                <c:strRef>
                  <c:f>'Entries table'!$C$21</c:f>
                  <c:strCache>
                    <c:ptCount val="1"/>
                    <c:pt idx="0">
                      <c:v>4.97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{DC996B8C-AAA8-47C6-95CF-5F41BAB6424C}</c15:txfldGUID>
                      <c15:f>'Entries table'!$C$21</c15:f>
                      <c15:dlblFieldTableCache>
                        <c:ptCount val="1"/>
                        <c:pt idx="0">
                          <c:v>4.97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C14B-4D22-BF40-1CC859DC9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'Entries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'Entries table'!$C$11:$C$14</c:f>
              <c:numCache>
                <c:formatCode>General</c:formatCode>
                <c:ptCount val="4"/>
                <c:pt idx="0">
                  <c:v>-0.49485002168009401</c:v>
                </c:pt>
                <c:pt idx="1">
                  <c:v>0.18469143081759881</c:v>
                </c:pt>
                <c:pt idx="2">
                  <c:v>0.61595005165640104</c:v>
                </c:pt>
                <c:pt idx="3">
                  <c:v>0.69635638873333205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4B-4D22-BF40-1CC859DC9C15}"/>
            </c:ext>
          </c:extLst>
        </c:ser>
        <c:ser>
          <c:idx val="1"/>
          <c:order val="1"/>
          <c:tx>
            <c:strRef>
              <c:f>'Entries table'!$D$10</c:f>
              <c:strCache>
                <c:ptCount val="1"/>
                <c:pt idx="0">
                  <c:v>Ages 11-15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'Entries table'!$D$18</c:f>
                  <c:strCache>
                    <c:ptCount val="1"/>
                    <c:pt idx="0">
                      <c:v>0.30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{A7ECB092-BFD9-4165-B41D-333AECCE06FA}</c15:txfldGUID>
                      <c15:f>'Entries table'!$D$18</c15:f>
                      <c15:dlblFieldTableCache>
                        <c:ptCount val="1"/>
                        <c:pt idx="0">
                          <c:v>0.30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C14B-4D22-BF40-1CC859DC9C15}"/>
                </c:ext>
              </c:extLst>
            </c:dLbl>
            <c:dLbl>
              <c:idx val="1"/>
              <c:layout/>
              <c:tx>
                <c:strRef>
                  <c:f>'Entries table'!$D$19</c:f>
                  <c:strCache>
                    <c:ptCount val="1"/>
                    <c:pt idx="0">
                      <c:v>1.46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{A2481005-7763-4DA3-9D85-D2D87FEBC066}</c15:txfldGUID>
                      <c15:f>'Entries table'!$D$19</c15:f>
                      <c15:dlblFieldTableCache>
                        <c:ptCount val="1"/>
                        <c:pt idx="0">
                          <c:v>1.46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C14B-4D22-BF40-1CC859DC9C15}"/>
                </c:ext>
              </c:extLst>
            </c:dLbl>
            <c:dLbl>
              <c:idx val="2"/>
              <c:layout/>
              <c:tx>
                <c:strRef>
                  <c:f>'Entries table'!$D$20</c:f>
                  <c:strCache>
                    <c:ptCount val="1"/>
                    <c:pt idx="0">
                      <c:v>1.09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{1E9EE870-BEE3-4D07-8C3F-D62CE2E00C7F}</c15:txfldGUID>
                      <c15:f>'Entries table'!$D$20</c15:f>
                      <c15:dlblFieldTableCache>
                        <c:ptCount val="1"/>
                        <c:pt idx="0">
                          <c:v>1.09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C14B-4D22-BF40-1CC859DC9C15}"/>
                </c:ext>
              </c:extLst>
            </c:dLbl>
            <c:dLbl>
              <c:idx val="3"/>
              <c:layout/>
              <c:tx>
                <c:strRef>
                  <c:f>'Entries table'!$D$21</c:f>
                  <c:strCache>
                    <c:ptCount val="1"/>
                    <c:pt idx="0">
                      <c:v>4.80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{9963224D-FB3C-4AB9-B53B-1571E9AF1ED5}</c15:txfldGUID>
                      <c15:f>'Entries table'!$D$21</c15:f>
                      <c15:dlblFieldTableCache>
                        <c:ptCount val="1"/>
                        <c:pt idx="0">
                          <c:v>4.80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C14B-4D22-BF40-1CC859DC9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'Entries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'Entries table'!$D$11:$D$14</c:f>
              <c:numCache>
                <c:formatCode>General</c:formatCode>
                <c:ptCount val="4"/>
                <c:pt idx="0">
                  <c:v>-0.52287874528033762</c:v>
                </c:pt>
                <c:pt idx="1">
                  <c:v>0.16435285578443709</c:v>
                </c:pt>
                <c:pt idx="2">
                  <c:v>3.7426497940623665E-2</c:v>
                </c:pt>
                <c:pt idx="3">
                  <c:v>0.68124123737558717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14B-4D22-BF40-1CC859DC9C15}"/>
            </c:ext>
          </c:extLst>
        </c:ser>
        <c:ser>
          <c:idx val="2"/>
          <c:order val="2"/>
          <c:tx>
            <c:strRef>
              <c:f>'Entries table'!$E$10</c:f>
              <c:strCache>
                <c:ptCount val="1"/>
                <c:pt idx="0">
                  <c:v>Ages 6-10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'Entries table'!$E$18</c:f>
                  <c:strCache>
                    <c:ptCount val="1"/>
                    <c:pt idx="0">
                      <c:v>0.32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{29AA8620-6976-49A5-99F6-DCBD365DC9AA}</c15:txfldGUID>
                      <c15:f>'Entries table'!$E$18</c15:f>
                      <c15:dlblFieldTableCache>
                        <c:ptCount val="1"/>
                        <c:pt idx="0">
                          <c:v>0.32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C14B-4D22-BF40-1CC859DC9C15}"/>
                </c:ext>
              </c:extLst>
            </c:dLbl>
            <c:dLbl>
              <c:idx val="1"/>
              <c:layout/>
              <c:tx>
                <c:strRef>
                  <c:f>'Entries table'!$E$19</c:f>
                  <c:strCache>
                    <c:ptCount val="1"/>
                    <c:pt idx="0">
                      <c:v>1.50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{77E11D98-36B3-4421-B90E-AA9A1CB563D7}</c15:txfldGUID>
                      <c15:f>'Entries table'!$E$19</c15:f>
                      <c15:dlblFieldTableCache>
                        <c:ptCount val="1"/>
                        <c:pt idx="0">
                          <c:v>1.50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C14B-4D22-BF40-1CC859DC9C15}"/>
                </c:ext>
              </c:extLst>
            </c:dLbl>
            <c:dLbl>
              <c:idx val="2"/>
              <c:layout/>
              <c:tx>
                <c:strRef>
                  <c:f>'Entries table'!$E$20</c:f>
                  <c:strCache>
                    <c:ptCount val="1"/>
                    <c:pt idx="0">
                      <c:v>3.32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{F50FBEF6-185D-4608-9F0E-9B6D92CD5A2F}</c15:txfldGUID>
                      <c15:f>'Entries table'!$E$20</c15:f>
                      <c15:dlblFieldTableCache>
                        <c:ptCount val="1"/>
                        <c:pt idx="0">
                          <c:v>3.32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C14B-4D22-BF40-1CC859DC9C15}"/>
                </c:ext>
              </c:extLst>
            </c:dLbl>
            <c:dLbl>
              <c:idx val="3"/>
              <c:layout/>
              <c:tx>
                <c:strRef>
                  <c:f>'Entries table'!$E$21</c:f>
                  <c:strCache>
                    <c:ptCount val="1"/>
                    <c:pt idx="0">
                      <c:v>5.13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{15144690-D7F6-4223-9B37-5DF33893F1F6}</c15:txfldGUID>
                      <c15:f>'Entries table'!$E$21</c15:f>
                      <c15:dlblFieldTableCache>
                        <c:ptCount val="1"/>
                        <c:pt idx="0">
                          <c:v>5.13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C14B-4D22-BF40-1CC859DC9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'Entries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'Entries table'!$E$11:$E$14</c:f>
              <c:numCache>
                <c:formatCode>General</c:formatCode>
                <c:ptCount val="4"/>
                <c:pt idx="0">
                  <c:v>-0.49485002168009401</c:v>
                </c:pt>
                <c:pt idx="1">
                  <c:v>0.17609125905568124</c:v>
                </c:pt>
                <c:pt idx="2">
                  <c:v>0.52113808370403625</c:v>
                </c:pt>
                <c:pt idx="3">
                  <c:v>0.71011736511181622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14B-4D22-BF40-1CC859DC9C15}"/>
            </c:ext>
          </c:extLst>
        </c:ser>
        <c:ser>
          <c:idx val="3"/>
          <c:order val="3"/>
          <c:tx>
            <c:strRef>
              <c:f>'Entries table'!$F$10</c:f>
              <c:strCache>
                <c:ptCount val="1"/>
                <c:pt idx="0">
                  <c:v>Ages 3-5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'Entries table'!$F$18</c:f>
                  <c:strCache>
                    <c:ptCount val="1"/>
                    <c:pt idx="0">
                      <c:v>0.25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{08FD3091-E710-4271-B266-0C04FFBE578B}</c15:txfldGUID>
                      <c15:f>'Entries table'!$F$18</c15:f>
                      <c15:dlblFieldTableCache>
                        <c:ptCount val="1"/>
                        <c:pt idx="0">
                          <c:v>0.25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C14B-4D22-BF40-1CC859DC9C15}"/>
                </c:ext>
              </c:extLst>
            </c:dLbl>
            <c:dLbl>
              <c:idx val="1"/>
              <c:layout/>
              <c:tx>
                <c:strRef>
                  <c:f>'Entries table'!$F$19</c:f>
                  <c:strCache>
                    <c:ptCount val="1"/>
                    <c:pt idx="0">
                      <c:v>1.50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{7AC3C792-EB18-4C1B-A8AB-430FA7C63895}</c15:txfldGUID>
                      <c15:f>'Entries table'!$F$19</c15:f>
                      <c15:dlblFieldTableCache>
                        <c:ptCount val="1"/>
                        <c:pt idx="0">
                          <c:v>1.50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C14B-4D22-BF40-1CC859DC9C15}"/>
                </c:ext>
              </c:extLst>
            </c:dLbl>
            <c:dLbl>
              <c:idx val="2"/>
              <c:layout/>
              <c:tx>
                <c:strRef>
                  <c:f>'Entries table'!$F$20</c:f>
                  <c:strCache>
                    <c:ptCount val="1"/>
                    <c:pt idx="0">
                      <c:v>3.82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{1991F79F-B7DB-4E75-A4C6-D3C60D9166C7}</c15:txfldGUID>
                      <c15:f>'Entries table'!$F$20</c15:f>
                      <c15:dlblFieldTableCache>
                        <c:ptCount val="1"/>
                        <c:pt idx="0">
                          <c:v>3.82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C14B-4D22-BF40-1CC859DC9C15}"/>
                </c:ext>
              </c:extLst>
            </c:dLbl>
            <c:dLbl>
              <c:idx val="3"/>
              <c:layout/>
              <c:tx>
                <c:strRef>
                  <c:f>'Entries table'!$F$21</c:f>
                  <c:strCache>
                    <c:ptCount val="1"/>
                    <c:pt idx="0">
                      <c:v>5.35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{F6839671-4774-486D-9260-F30B70780F8B}</c15:txfldGUID>
                      <c15:f>'Entries table'!$F$21</c15:f>
                      <c15:dlblFieldTableCache>
                        <c:ptCount val="1"/>
                        <c:pt idx="0">
                          <c:v>5.35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C14B-4D22-BF40-1CC859DC9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'Entries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'Entries table'!$F$11:$F$14</c:f>
              <c:numCache>
                <c:formatCode>General</c:formatCode>
                <c:ptCount val="4"/>
                <c:pt idx="0">
                  <c:v>-0.6020599913279624</c:v>
                </c:pt>
                <c:pt idx="1">
                  <c:v>0.17609125905568124</c:v>
                </c:pt>
                <c:pt idx="2">
                  <c:v>0.58206336291170868</c:v>
                </c:pt>
                <c:pt idx="3">
                  <c:v>0.72835378202122847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14B-4D22-BF40-1CC859DC9C15}"/>
            </c:ext>
          </c:extLst>
        </c:ser>
        <c:ser>
          <c:idx val="4"/>
          <c:order val="4"/>
          <c:tx>
            <c:strRef>
              <c:f>'Entries table'!$G$10</c:f>
              <c:strCache>
                <c:ptCount val="1"/>
                <c:pt idx="0">
                  <c:v>Ages 1-2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4C95689-FC3C-4971-961E-E9086C9B010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14B-4D22-BF40-1CC859DC9C1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523240F-586B-422E-945A-B621FB9D336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14B-4D22-BF40-1CC859DC9C1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A810776-9BCF-45AE-A014-DCADE24B9DF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14B-4D22-BF40-1CC859DC9C1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996BD4F-4E14-475B-AD82-097D190AE05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14B-4D22-BF40-1CC859DC9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'Entries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'Entries table'!$G$11:$G$14</c:f>
              <c:numCache>
                <c:formatCode>General</c:formatCode>
                <c:ptCount val="4"/>
                <c:pt idx="0">
                  <c:v>-0.46852108295774486</c:v>
                </c:pt>
                <c:pt idx="1">
                  <c:v>0.21218760440395779</c:v>
                </c:pt>
                <c:pt idx="2">
                  <c:v>0.76715586608218045</c:v>
                </c:pt>
                <c:pt idx="3">
                  <c:v>0.67760695272049309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'Entries table'!$G$18:$G$21</c15:f>
                <c15:dlblRangeCache>
                  <c:ptCount val="4"/>
                  <c:pt idx="0">
                    <c:v>0.34</c:v>
                  </c:pt>
                  <c:pt idx="1">
                    <c:v>1.63</c:v>
                  </c:pt>
                  <c:pt idx="2">
                    <c:v>5.85</c:v>
                  </c:pt>
                  <c:pt idx="3">
                    <c:v>4.76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8-C14B-4D22-BF40-1CC859DC9C15}"/>
            </c:ext>
          </c:extLst>
        </c:ser>
        <c:ser>
          <c:idx val="5"/>
          <c:order val="5"/>
          <c:tx>
            <c:strRef>
              <c:f>'Entries table'!$H$10</c:f>
              <c:strCache>
                <c:ptCount val="1"/>
                <c:pt idx="0">
                  <c:v>Under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055761D-CD81-42F6-ABD5-68FB0F3890FD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{0055761D-CD81-42F6-ABD5-68FB0F3890FD}</c15:txfldGUID>
                      <c15:f>'Entries table'!$H$18</c15:f>
                      <c15:dlblFieldTableCache>
                        <c:ptCount val="1"/>
                        <c:pt idx="0">
                          <c:v>0.33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9-C14B-4D22-BF40-1CC859DC9C1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79C7CA9-A7E9-4F98-A7C0-AAD62D6E7F2A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{579C7CA9-A7E9-4F98-A7C0-AAD62D6E7F2A}</c15:txfldGUID>
                      <c15:f>'Entries table'!$H$19</c15:f>
                      <c15:dlblFieldTableCache>
                        <c:ptCount val="1"/>
                        <c:pt idx="0">
                          <c:v>1.29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A-C14B-4D22-BF40-1CC859DC9C1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77FBC8A-A4BE-4521-92F4-233224BA5104}" type="CELLREF">
                      <a:rPr lang="en-US" sz="1400" b="1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{F77FBC8A-A4BE-4521-92F4-233224BA5104}</c15:txfldGUID>
                      <c15:f>'Entries table'!$H$20</c15:f>
                      <c15:dlblFieldTableCache>
                        <c:ptCount val="1"/>
                        <c:pt idx="0">
                          <c:v>3.29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B-C14B-4D22-BF40-1CC859DC9C1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B426ECF-45DC-484A-8B45-1C9009E574DA}" type="CELLREF">
                      <a:rPr lang="en-US" sz="1400" b="1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{9B426ECF-45DC-484A-8B45-1C9009E574DA}</c15:txfldGUID>
                      <c15:f>'Entries table'!$H$21</c15:f>
                      <c15:dlblFieldTableCache>
                        <c:ptCount val="1"/>
                        <c:pt idx="0">
                          <c:v>3.99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C14B-4D22-BF40-1CC859DC9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'Entries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'Entries table'!$H$11:$H$14</c:f>
              <c:numCache>
                <c:formatCode>General</c:formatCode>
                <c:ptCount val="4"/>
                <c:pt idx="0">
                  <c:v>-0.48148606012211248</c:v>
                </c:pt>
                <c:pt idx="1">
                  <c:v>0.11058971029924898</c:v>
                </c:pt>
                <c:pt idx="2">
                  <c:v>0.51719589794997434</c:v>
                </c:pt>
                <c:pt idx="3">
                  <c:v>0.60097289568674828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C14B-4D22-BF40-1CC859DC9C15}"/>
            </c:ext>
          </c:extLst>
        </c:ser>
        <c:ser>
          <c:idx val="6"/>
          <c:order val="6"/>
          <c:tx>
            <c:strRef>
              <c:f>'Entries table'!$B$10</c:f>
              <c:strCache>
                <c:ptCount val="1"/>
                <c:pt idx="0">
                  <c:v>All Ages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2D9983F-305C-4F01-A07B-5E52737BDC3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C14B-4D22-BF40-1CC859DC9C1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B3A778B-9AF9-4021-84B1-390061C9C7F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C14B-4D22-BF40-1CC859DC9C1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50E946B-AD98-48C8-B2D8-A9715B4E048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C14B-4D22-BF40-1CC859DC9C1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CE5A731-EF53-42CF-826F-1B243203E75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C14B-4D22-BF40-1CC859DC9C1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'Entries table'!$B$11:$B$14</c:f>
              <c:numCache>
                <c:formatCode>General</c:formatCode>
                <c:ptCount val="4"/>
                <c:pt idx="0">
                  <c:v>-0.52287874528033762</c:v>
                </c:pt>
                <c:pt idx="1">
                  <c:v>0.15228834438305647</c:v>
                </c:pt>
                <c:pt idx="2">
                  <c:v>0.47856649559384334</c:v>
                </c:pt>
                <c:pt idx="3">
                  <c:v>0.66931688056611216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'Entries table'!$B$18:$B$21</c15:f>
                <c15:dlblRangeCache>
                  <c:ptCount val="4"/>
                  <c:pt idx="0">
                    <c:v>0.30</c:v>
                  </c:pt>
                  <c:pt idx="1">
                    <c:v>1.42</c:v>
                  </c:pt>
                  <c:pt idx="2">
                    <c:v>3.01</c:v>
                  </c:pt>
                  <c:pt idx="3">
                    <c:v>4.67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2-C14B-4D22-BF40-1CC859DC9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90336"/>
        <c:axId val="217791872"/>
      </c:barChart>
      <c:catAx>
        <c:axId val="21779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7791872"/>
        <c:crosses val="autoZero"/>
        <c:auto val="1"/>
        <c:lblAlgn val="ctr"/>
        <c:lblOffset val="100"/>
        <c:noMultiLvlLbl val="0"/>
      </c:catAx>
      <c:valAx>
        <c:axId val="217791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779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6847391876598"/>
          <c:y val="0.65312829078183421"/>
          <c:w val="0.12459129009167109"/>
          <c:h val="0.32410673665791778"/>
        </c:manualLayout>
      </c:layout>
      <c:overlay val="0"/>
      <c:txPr>
        <a:bodyPr/>
        <a:lstStyle/>
        <a:p>
          <a:pPr>
            <a:defRPr sz="1400" b="1">
              <a:latin typeface="Times" panose="02020603050405020304" pitchFamily="18" charset="0"/>
              <a:cs typeface="Times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Population Racial Disparity Indices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 Counties:</a:t>
            </a:r>
            <a:r>
              <a:rPr lang="en-US" sz="2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Care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(group compared to White)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770014085482708"/>
          <c:y val="0.22714260717410301"/>
          <c:w val="0.61723370355831619"/>
          <c:h val="0.73572593800979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'In Care table'!$C$10</c:f>
              <c:strCache>
                <c:ptCount val="1"/>
                <c:pt idx="0">
                  <c:v>Ages 16-17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'In Care table'!$C$18</c:f>
                  <c:strCache>
                    <c:ptCount val="1"/>
                    <c:pt idx="0">
                      <c:v>0.31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{2B3B9EEE-61E2-42DD-8045-60001CD2EF2B}</c15:txfldGUID>
                      <c15:f>'In Care table'!$C$18</c15:f>
                      <c15:dlblFieldTableCache>
                        <c:ptCount val="1"/>
                        <c:pt idx="0">
                          <c:v>0.31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918C-4EDC-91F6-FE98634580A7}"/>
                </c:ext>
              </c:extLst>
            </c:dLbl>
            <c:dLbl>
              <c:idx val="1"/>
              <c:layout/>
              <c:tx>
                <c:strRef>
                  <c:f>'In Care table'!$C$19</c:f>
                  <c:strCache>
                    <c:ptCount val="1"/>
                    <c:pt idx="0">
                      <c:v>1.38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{DD958FAC-5B75-455F-9E0A-4CB023BE792B}</c15:txfldGUID>
                      <c15:f>'In Care table'!$C$19</c15:f>
                      <c15:dlblFieldTableCache>
                        <c:ptCount val="1"/>
                        <c:pt idx="0">
                          <c:v>1.38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918C-4EDC-91F6-FE98634580A7}"/>
                </c:ext>
              </c:extLst>
            </c:dLbl>
            <c:dLbl>
              <c:idx val="2"/>
              <c:layout/>
              <c:tx>
                <c:strRef>
                  <c:f>'In Care table'!$C$20</c:f>
                  <c:strCache>
                    <c:ptCount val="1"/>
                    <c:pt idx="0">
                      <c:v>3.65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{5B83AC06-187D-43DA-B241-48AFA8631823}</c15:txfldGUID>
                      <c15:f>'In Care table'!$C$20</c15:f>
                      <c15:dlblFieldTableCache>
                        <c:ptCount val="1"/>
                        <c:pt idx="0">
                          <c:v>3.65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918C-4EDC-91F6-FE98634580A7}"/>
                </c:ext>
              </c:extLst>
            </c:dLbl>
            <c:dLbl>
              <c:idx val="3"/>
              <c:layout/>
              <c:tx>
                <c:strRef>
                  <c:f>'In Care table'!$C$21</c:f>
                  <c:strCache>
                    <c:ptCount val="1"/>
                    <c:pt idx="0">
                      <c:v>6.25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{92DA570C-3ED9-44A2-8256-CB1E6C2A880C}</c15:txfldGUID>
                      <c15:f>'In Care table'!$C$21</c15:f>
                      <c15:dlblFieldTableCache>
                        <c:ptCount val="1"/>
                        <c:pt idx="0">
                          <c:v>6.25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918C-4EDC-91F6-FE9863458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 Care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'In Care table'!$C$11:$C$14</c:f>
              <c:numCache>
                <c:formatCode>General</c:formatCode>
                <c:ptCount val="4"/>
                <c:pt idx="0">
                  <c:v>-0.50863830616572736</c:v>
                </c:pt>
                <c:pt idx="1">
                  <c:v>0.13987908640123647</c:v>
                </c:pt>
                <c:pt idx="2">
                  <c:v>0.56229286445647475</c:v>
                </c:pt>
                <c:pt idx="3">
                  <c:v>0.79588001734407521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8C-4EDC-91F6-FE98634580A7}"/>
            </c:ext>
          </c:extLst>
        </c:ser>
        <c:ser>
          <c:idx val="1"/>
          <c:order val="1"/>
          <c:tx>
            <c:strRef>
              <c:f>'In Care table'!$D$10</c:f>
              <c:strCache>
                <c:ptCount val="1"/>
                <c:pt idx="0">
                  <c:v>Ages 11-15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'In Care table'!$D$18</c:f>
                  <c:strCache>
                    <c:ptCount val="1"/>
                    <c:pt idx="0">
                      <c:v>0.24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{E112C660-32CB-487E-A13D-5D56A70C5337}</c15:txfldGUID>
                      <c15:f>'In Care table'!$D$18</c15:f>
                      <c15:dlblFieldTableCache>
                        <c:ptCount val="1"/>
                        <c:pt idx="0">
                          <c:v>0.24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918C-4EDC-91F6-FE98634580A7}"/>
                </c:ext>
              </c:extLst>
            </c:dLbl>
            <c:dLbl>
              <c:idx val="1"/>
              <c:layout/>
              <c:tx>
                <c:strRef>
                  <c:f>'In Care table'!$D$19</c:f>
                  <c:strCache>
                    <c:ptCount val="1"/>
                    <c:pt idx="0">
                      <c:v>1.38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{3E03BBA6-3ABA-4F86-A6DF-7D7B04961D88}</c15:txfldGUID>
                      <c15:f>'In Care table'!$D$19</c15:f>
                      <c15:dlblFieldTableCache>
                        <c:ptCount val="1"/>
                        <c:pt idx="0">
                          <c:v>1.38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918C-4EDC-91F6-FE98634580A7}"/>
                </c:ext>
              </c:extLst>
            </c:dLbl>
            <c:dLbl>
              <c:idx val="2"/>
              <c:layout/>
              <c:tx>
                <c:strRef>
                  <c:f>'In Care table'!$D$20</c:f>
                  <c:strCache>
                    <c:ptCount val="1"/>
                    <c:pt idx="0">
                      <c:v>3.08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{B2DC7A2F-A258-419F-8EDB-F5F6B2CEDC75}</c15:txfldGUID>
                      <c15:f>'In Care table'!$D$20</c15:f>
                      <c15:dlblFieldTableCache>
                        <c:ptCount val="1"/>
                        <c:pt idx="0">
                          <c:v>3.08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918C-4EDC-91F6-FE98634580A7}"/>
                </c:ext>
              </c:extLst>
            </c:dLbl>
            <c:dLbl>
              <c:idx val="3"/>
              <c:layout/>
              <c:tx>
                <c:strRef>
                  <c:f>'In Care table'!$D$21</c:f>
                  <c:strCache>
                    <c:ptCount val="1"/>
                    <c:pt idx="0">
                      <c:v>5.79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{FB15FC99-0EC0-42EB-854B-1C8429A942B2}</c15:txfldGUID>
                      <c15:f>'In Care table'!$D$21</c15:f>
                      <c15:dlblFieldTableCache>
                        <c:ptCount val="1"/>
                        <c:pt idx="0">
                          <c:v>5.79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918C-4EDC-91F6-FE9863458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 Care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'In Care table'!$D$11:$D$14</c:f>
              <c:numCache>
                <c:formatCode>General</c:formatCode>
                <c:ptCount val="4"/>
                <c:pt idx="0">
                  <c:v>-0.61978875828839397</c:v>
                </c:pt>
                <c:pt idx="1">
                  <c:v>0.13987908640123647</c:v>
                </c:pt>
                <c:pt idx="2">
                  <c:v>0.48855071650044429</c:v>
                </c:pt>
                <c:pt idx="3">
                  <c:v>0.76267856372743625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18C-4EDC-91F6-FE98634580A7}"/>
            </c:ext>
          </c:extLst>
        </c:ser>
        <c:ser>
          <c:idx val="2"/>
          <c:order val="2"/>
          <c:tx>
            <c:strRef>
              <c:f>'In Care table'!$E$10</c:f>
              <c:strCache>
                <c:ptCount val="1"/>
                <c:pt idx="0">
                  <c:v>Ages 6-10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'In Care table'!$E$18</c:f>
                  <c:strCache>
                    <c:ptCount val="1"/>
                    <c:pt idx="0">
                      <c:v>0.21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{0D07F2D0-58CA-4FFB-A177-85D4FD3EE1DE}</c15:txfldGUID>
                      <c15:f>'In Care table'!$E$18</c15:f>
                      <c15:dlblFieldTableCache>
                        <c:ptCount val="1"/>
                        <c:pt idx="0">
                          <c:v>0.21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918C-4EDC-91F6-FE98634580A7}"/>
                </c:ext>
              </c:extLst>
            </c:dLbl>
            <c:dLbl>
              <c:idx val="1"/>
              <c:layout/>
              <c:tx>
                <c:strRef>
                  <c:f>'In Care table'!$E$19</c:f>
                  <c:strCache>
                    <c:ptCount val="1"/>
                    <c:pt idx="0">
                      <c:v>1.58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{B5326A0A-44C3-4263-8747-5F89652333E6}</c15:txfldGUID>
                      <c15:f>'In Care table'!$E$19</c15:f>
                      <c15:dlblFieldTableCache>
                        <c:ptCount val="1"/>
                        <c:pt idx="0">
                          <c:v>1.58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918C-4EDC-91F6-FE98634580A7}"/>
                </c:ext>
              </c:extLst>
            </c:dLbl>
            <c:dLbl>
              <c:idx val="2"/>
              <c:layout/>
              <c:tx>
                <c:strRef>
                  <c:f>'In Care table'!$E$20</c:f>
                  <c:strCache>
                    <c:ptCount val="1"/>
                    <c:pt idx="0">
                      <c:v>3.35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{DC3A3883-4742-4C0D-B831-DC4FDE6BFA7F}</c15:txfldGUID>
                      <c15:f>'In Care table'!$E$20</c15:f>
                      <c15:dlblFieldTableCache>
                        <c:ptCount val="1"/>
                        <c:pt idx="0">
                          <c:v>3.35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918C-4EDC-91F6-FE98634580A7}"/>
                </c:ext>
              </c:extLst>
            </c:dLbl>
            <c:dLbl>
              <c:idx val="3"/>
              <c:layout/>
              <c:tx>
                <c:strRef>
                  <c:f>'In Care table'!$E$21</c:f>
                  <c:strCache>
                    <c:ptCount val="1"/>
                    <c:pt idx="0">
                      <c:v>6.50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{5315F9AC-7392-4264-AA2D-C665CD5BED00}</c15:txfldGUID>
                      <c15:f>'In Care table'!$E$21</c15:f>
                      <c15:dlblFieldTableCache>
                        <c:ptCount val="1"/>
                        <c:pt idx="0">
                          <c:v>6.50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918C-4EDC-91F6-FE9863458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 Care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'In Care table'!$E$11:$E$14</c:f>
              <c:numCache>
                <c:formatCode>General</c:formatCode>
                <c:ptCount val="4"/>
                <c:pt idx="0">
                  <c:v>-0.6777807052660807</c:v>
                </c:pt>
                <c:pt idx="1">
                  <c:v>0.19865708695442263</c:v>
                </c:pt>
                <c:pt idx="2">
                  <c:v>0.5250448070368452</c:v>
                </c:pt>
                <c:pt idx="3">
                  <c:v>0.81291335664285558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18C-4EDC-91F6-FE98634580A7}"/>
            </c:ext>
          </c:extLst>
        </c:ser>
        <c:ser>
          <c:idx val="3"/>
          <c:order val="3"/>
          <c:tx>
            <c:strRef>
              <c:f>'In Care table'!$F$10</c:f>
              <c:strCache>
                <c:ptCount val="1"/>
                <c:pt idx="0">
                  <c:v>Ages 3-5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'In Care table'!$F$18</c:f>
                  <c:strCache>
                    <c:ptCount val="1"/>
                    <c:pt idx="0">
                      <c:v>0.20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{95473EE5-2CD8-4EAC-8F3A-F7480046DF30}</c15:txfldGUID>
                      <c15:f>'In Care table'!$F$18</c15:f>
                      <c15:dlblFieldTableCache>
                        <c:ptCount val="1"/>
                        <c:pt idx="0">
                          <c:v>0.20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918C-4EDC-91F6-FE98634580A7}"/>
                </c:ext>
              </c:extLst>
            </c:dLbl>
            <c:dLbl>
              <c:idx val="1"/>
              <c:layout/>
              <c:tx>
                <c:strRef>
                  <c:f>'In Care table'!$F$19</c:f>
                  <c:strCache>
                    <c:ptCount val="1"/>
                    <c:pt idx="0">
                      <c:v>1.51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{94FF629F-49AC-4259-86F1-3BDF4C9F47F3}</c15:txfldGUID>
                      <c15:f>'In Care table'!$F$19</c15:f>
                      <c15:dlblFieldTableCache>
                        <c:ptCount val="1"/>
                        <c:pt idx="0">
                          <c:v>1.51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918C-4EDC-91F6-FE98634580A7}"/>
                </c:ext>
              </c:extLst>
            </c:dLbl>
            <c:dLbl>
              <c:idx val="2"/>
              <c:layout/>
              <c:tx>
                <c:strRef>
                  <c:f>'In Care table'!$F$20</c:f>
                  <c:strCache>
                    <c:ptCount val="1"/>
                    <c:pt idx="0">
                      <c:v>6.47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{0A5E0C1A-DC85-4C4C-AFD6-836668636AEA}</c15:txfldGUID>
                      <c15:f>'In Care table'!$F$20</c15:f>
                      <c15:dlblFieldTableCache>
                        <c:ptCount val="1"/>
                        <c:pt idx="0">
                          <c:v>6.47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918C-4EDC-91F6-FE98634580A7}"/>
                </c:ext>
              </c:extLst>
            </c:dLbl>
            <c:dLbl>
              <c:idx val="3"/>
              <c:layout/>
              <c:tx>
                <c:strRef>
                  <c:f>'In Care table'!$F$21</c:f>
                  <c:strCache>
                    <c:ptCount val="1"/>
                    <c:pt idx="0">
                      <c:v>7.02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{9A02E233-75B3-4CA7-9218-C0CAE396ABA7}</c15:txfldGUID>
                      <c15:f>'In Care table'!$F$21</c15:f>
                      <c15:dlblFieldTableCache>
                        <c:ptCount val="1"/>
                        <c:pt idx="0">
                          <c:v>7.02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918C-4EDC-91F6-FE9863458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 Care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'In Care table'!$F$11:$F$14</c:f>
              <c:numCache>
                <c:formatCode>General</c:formatCode>
                <c:ptCount val="4"/>
                <c:pt idx="0">
                  <c:v>-0.69897000433601875</c:v>
                </c:pt>
                <c:pt idx="1">
                  <c:v>0.17897694729316943</c:v>
                </c:pt>
                <c:pt idx="2">
                  <c:v>0.81090428066870035</c:v>
                </c:pt>
                <c:pt idx="3">
                  <c:v>0.84633711212980522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918C-4EDC-91F6-FE98634580A7}"/>
            </c:ext>
          </c:extLst>
        </c:ser>
        <c:ser>
          <c:idx val="4"/>
          <c:order val="4"/>
          <c:tx>
            <c:strRef>
              <c:f>'In Care table'!$G$10</c:f>
              <c:strCache>
                <c:ptCount val="1"/>
                <c:pt idx="0">
                  <c:v>Ages 1-2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8153703-ABB5-4726-9EC7-11686BC245A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918C-4EDC-91F6-FE98634580A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7FA8011-7813-4BBD-973C-2A73F193D7B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918C-4EDC-91F6-FE98634580A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5DB0844-20B1-4108-8058-E01A4F81199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918C-4EDC-91F6-FE98634580A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9DBE6EA-AEAC-4EFC-85D4-07323E0C080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918C-4EDC-91F6-FE9863458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'In Care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'In Care table'!$G$11:$G$14</c:f>
              <c:numCache>
                <c:formatCode>General</c:formatCode>
                <c:ptCount val="4"/>
                <c:pt idx="0">
                  <c:v>-0.769551078621726</c:v>
                </c:pt>
                <c:pt idx="1">
                  <c:v>0.15228834438305647</c:v>
                </c:pt>
                <c:pt idx="2">
                  <c:v>0.80617997398388719</c:v>
                </c:pt>
                <c:pt idx="3">
                  <c:v>0.72591163229504818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 Care table'!$G$18:$G$21</c15:f>
                <c15:dlblRangeCache>
                  <c:ptCount val="4"/>
                  <c:pt idx="0">
                    <c:v>0.17</c:v>
                  </c:pt>
                  <c:pt idx="1">
                    <c:v>1.42</c:v>
                  </c:pt>
                  <c:pt idx="2">
                    <c:v>6.40</c:v>
                  </c:pt>
                  <c:pt idx="3">
                    <c:v>5.32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8-918C-4EDC-91F6-FE98634580A7}"/>
            </c:ext>
          </c:extLst>
        </c:ser>
        <c:ser>
          <c:idx val="5"/>
          <c:order val="5"/>
          <c:tx>
            <c:strRef>
              <c:f>'In Care table'!$H$10</c:f>
              <c:strCache>
                <c:ptCount val="1"/>
                <c:pt idx="0">
                  <c:v>Under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055761D-CD81-42F6-ABD5-68FB0F3890FD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{0055761D-CD81-42F6-ABD5-68FB0F3890FD}</c15:txfldGUID>
                      <c15:f>'In Care table'!$H$18</c15:f>
                      <c15:dlblFieldTableCache>
                        <c:ptCount val="1"/>
                        <c:pt idx="0">
                          <c:v>0.29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9-918C-4EDC-91F6-FE98634580A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79C7CA9-A7E9-4F98-A7C0-AAD62D6E7F2A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{579C7CA9-A7E9-4F98-A7C0-AAD62D6E7F2A}</c15:txfldGUID>
                      <c15:f>'In Care table'!$H$19</c15:f>
                      <c15:dlblFieldTableCache>
                        <c:ptCount val="1"/>
                        <c:pt idx="0">
                          <c:v>1.27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A-918C-4EDC-91F6-FE98634580A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77FBC8A-A4BE-4521-92F4-233224BA5104}" type="CELLREF">
                      <a:rPr lang="en-US" sz="1400" b="1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{F77FBC8A-A4BE-4521-92F4-233224BA5104}</c15:txfldGUID>
                      <c15:f>'In Care table'!$H$20</c15:f>
                      <c15:dlblFieldTableCache>
                        <c:ptCount val="1"/>
                        <c:pt idx="0">
                          <c:v>2.29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B-918C-4EDC-91F6-FE98634580A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B426ECF-45DC-484A-8B45-1C9009E574DA}" type="CELLREF">
                      <a:rPr lang="en-US" sz="1400" b="1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{9B426ECF-45DC-484A-8B45-1C9009E574DA}</c15:txfldGUID>
                      <c15:f>'In Care table'!$H$21</c15:f>
                      <c15:dlblFieldTableCache>
                        <c:ptCount val="1"/>
                        <c:pt idx="0">
                          <c:v>3.73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918C-4EDC-91F6-FE9863458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'In Care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'In Care table'!$H$11:$H$14</c:f>
              <c:numCache>
                <c:formatCode>General</c:formatCode>
                <c:ptCount val="4"/>
                <c:pt idx="0">
                  <c:v>-0.53760200210104392</c:v>
                </c:pt>
                <c:pt idx="1">
                  <c:v>0.10380372095595687</c:v>
                </c:pt>
                <c:pt idx="2">
                  <c:v>0.35983548233988799</c:v>
                </c:pt>
                <c:pt idx="3">
                  <c:v>0.57170883180868759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918C-4EDC-91F6-FE98634580A7}"/>
            </c:ext>
          </c:extLst>
        </c:ser>
        <c:ser>
          <c:idx val="6"/>
          <c:order val="6"/>
          <c:tx>
            <c:strRef>
              <c:f>'In Care table'!$B$10</c:f>
              <c:strCache>
                <c:ptCount val="1"/>
                <c:pt idx="0">
                  <c:v>All Ages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D84B961-713A-474C-8F4D-1C2B2749542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918C-4EDC-91F6-FE98634580A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72B91B4-5F11-47FC-8086-0E98318507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918C-4EDC-91F6-FE98634580A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2DA5375-6D00-456D-81AC-542C8754C19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918C-4EDC-91F6-FE98634580A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94BA763-4FA2-43F0-B392-56CDE240F38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918C-4EDC-91F6-FE98634580A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'In Care table'!$B$11:$B$14</c:f>
              <c:numCache>
                <c:formatCode>General</c:formatCode>
                <c:ptCount val="4"/>
                <c:pt idx="0">
                  <c:v>-0.63827216398240705</c:v>
                </c:pt>
                <c:pt idx="1">
                  <c:v>0.15228834438305647</c:v>
                </c:pt>
                <c:pt idx="2">
                  <c:v>0.58658730467175491</c:v>
                </c:pt>
                <c:pt idx="3">
                  <c:v>0.76715586608218045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 Care table'!$B$18:$B$21</c15:f>
                <c15:dlblRangeCache>
                  <c:ptCount val="4"/>
                  <c:pt idx="0">
                    <c:v>0.23</c:v>
                  </c:pt>
                  <c:pt idx="1">
                    <c:v>1.42</c:v>
                  </c:pt>
                  <c:pt idx="2">
                    <c:v>3.86</c:v>
                  </c:pt>
                  <c:pt idx="3">
                    <c:v>5.85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2-918C-4EDC-91F6-FE9863458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90336"/>
        <c:axId val="217791872"/>
      </c:barChart>
      <c:catAx>
        <c:axId val="21779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7791872"/>
        <c:crosses val="autoZero"/>
        <c:auto val="1"/>
        <c:lblAlgn val="ctr"/>
        <c:lblOffset val="100"/>
        <c:noMultiLvlLbl val="0"/>
      </c:catAx>
      <c:valAx>
        <c:axId val="217791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779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6847391876598"/>
          <c:y val="0.65312829078183421"/>
          <c:w val="0.12459129009167109"/>
          <c:h val="0.32410673665791778"/>
        </c:manualLayout>
      </c:layout>
      <c:overlay val="0"/>
      <c:txPr>
        <a:bodyPr/>
        <a:lstStyle/>
        <a:p>
          <a:pPr>
            <a:defRPr sz="1400" b="1">
              <a:latin typeface="Times" panose="02020603050405020304" pitchFamily="18" charset="0"/>
              <a:cs typeface="Times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Ethnicity and Path Through the Child Welfare System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b="1" i="0" baseline="0" dirty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Southern Counties: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2018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600" b="1" i="1" u="none" strike="noStrike" baseline="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(missing &amp; multi-race  values excluded from % calculations</a:t>
            </a:r>
            <a:r>
              <a:rPr lang="en-US" sz="1600" b="1" i="1" u="none" strike="noStrike" baseline="0" dirty="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endParaRPr lang="en-US" sz="1600" b="1" i="1" u="none" strike="noStrike" baseline="0" dirty="0">
              <a:solidFill>
                <a:srgbClr val="0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c:rich>
      </c:tx>
      <c:layout>
        <c:manualLayout>
          <c:xMode val="edge"/>
          <c:yMode val="edge"/>
          <c:x val="0.19083234908136482"/>
          <c:y val="2.22222222222222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321864594894603"/>
          <c:y val="0.22349102773246307"/>
          <c:w val="0.75915649278579522"/>
          <c:h val="0.6606851549755322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table_race_contact!$B$11</c:f>
              <c:strCache>
                <c:ptCount val="1"/>
                <c:pt idx="0">
                  <c:v>Black 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table_race_contact!$A$12:$A$16</c:f>
              <c:strCache>
                <c:ptCount val="5"/>
                <c:pt idx="0">
                  <c:v>Population 
(5,330,180)</c:v>
                </c:pt>
                <c:pt idx="1">
                  <c:v>Allegations 
(296,199)</c:v>
                </c:pt>
                <c:pt idx="2">
                  <c:v>Substantiations 
(43,778)</c:v>
                </c:pt>
                <c:pt idx="3">
                  <c:v>Entries 
(16,880)</c:v>
                </c:pt>
                <c:pt idx="4">
                  <c:v>In Care 
(32,872)</c:v>
                </c:pt>
              </c:strCache>
            </c:strRef>
          </c:cat>
          <c:val>
            <c:numRef>
              <c:f>table_race_contact!$B$12:$B$16</c:f>
              <c:numCache>
                <c:formatCode>0.0</c:formatCode>
                <c:ptCount val="5"/>
                <c:pt idx="0">
                  <c:v>5.7</c:v>
                </c:pt>
                <c:pt idx="1">
                  <c:v>14.1</c:v>
                </c:pt>
                <c:pt idx="2">
                  <c:v>15.5</c:v>
                </c:pt>
                <c:pt idx="3">
                  <c:v>19</c:v>
                </c:pt>
                <c:pt idx="4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EE-4B1A-B52C-7B148DAE58B7}"/>
            </c:ext>
          </c:extLst>
        </c:ser>
        <c:ser>
          <c:idx val="1"/>
          <c:order val="1"/>
          <c:tx>
            <c:strRef>
              <c:f>table_race_contact!$C$11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table_race_contact!$A$12:$A$16</c:f>
              <c:strCache>
                <c:ptCount val="5"/>
                <c:pt idx="0">
                  <c:v>Population 
(5,330,180)</c:v>
                </c:pt>
                <c:pt idx="1">
                  <c:v>Allegations 
(296,199)</c:v>
                </c:pt>
                <c:pt idx="2">
                  <c:v>Substantiations 
(43,778)</c:v>
                </c:pt>
                <c:pt idx="3">
                  <c:v>Entries 
(16,880)</c:v>
                </c:pt>
                <c:pt idx="4">
                  <c:v>In Care 
(32,872)</c:v>
                </c:pt>
              </c:strCache>
            </c:strRef>
          </c:cat>
          <c:val>
            <c:numRef>
              <c:f>table_race_contact!$C$12:$C$16</c:f>
              <c:numCache>
                <c:formatCode>0.0</c:formatCode>
                <c:ptCount val="5"/>
                <c:pt idx="0">
                  <c:v>24.5</c:v>
                </c:pt>
                <c:pt idx="1">
                  <c:v>20.9</c:v>
                </c:pt>
                <c:pt idx="2">
                  <c:v>18.5</c:v>
                </c:pt>
                <c:pt idx="3">
                  <c:v>17.5</c:v>
                </c:pt>
                <c:pt idx="4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EE-4B1A-B52C-7B148DAE58B7}"/>
            </c:ext>
          </c:extLst>
        </c:ser>
        <c:ser>
          <c:idx val="2"/>
          <c:order val="2"/>
          <c:tx>
            <c:strRef>
              <c:f>table_race_contact!$D$11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table_race_contact!$A$12:$A$16</c:f>
              <c:strCache>
                <c:ptCount val="5"/>
                <c:pt idx="0">
                  <c:v>Population 
(5,330,180)</c:v>
                </c:pt>
                <c:pt idx="1">
                  <c:v>Allegations 
(296,199)</c:v>
                </c:pt>
                <c:pt idx="2">
                  <c:v>Substantiations 
(43,778)</c:v>
                </c:pt>
                <c:pt idx="3">
                  <c:v>Entries 
(16,880)</c:v>
                </c:pt>
                <c:pt idx="4">
                  <c:v>In Care 
(32,872)</c:v>
                </c:pt>
              </c:strCache>
            </c:strRef>
          </c:cat>
          <c:val>
            <c:numRef>
              <c:f>table_race_contact!$D$12:$D$16</c:f>
              <c:numCache>
                <c:formatCode>0.0</c:formatCode>
                <c:ptCount val="5"/>
                <c:pt idx="0">
                  <c:v>60.1</c:v>
                </c:pt>
                <c:pt idx="1">
                  <c:v>60.9</c:v>
                </c:pt>
                <c:pt idx="2">
                  <c:v>62.9</c:v>
                </c:pt>
                <c:pt idx="3">
                  <c:v>61</c:v>
                </c:pt>
                <c:pt idx="4">
                  <c:v>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EE-4B1A-B52C-7B148DAE58B7}"/>
            </c:ext>
          </c:extLst>
        </c:ser>
        <c:ser>
          <c:idx val="3"/>
          <c:order val="3"/>
          <c:tx>
            <c:strRef>
              <c:f>table_race_contact!$E$11</c:f>
              <c:strCache>
                <c:ptCount val="1"/>
                <c:pt idx="0">
                  <c:v>Asian/PI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table_race_contact!$A$12:$A$16</c:f>
              <c:strCache>
                <c:ptCount val="5"/>
                <c:pt idx="0">
                  <c:v>Population 
(5,330,180)</c:v>
                </c:pt>
                <c:pt idx="1">
                  <c:v>Allegations 
(296,199)</c:v>
                </c:pt>
                <c:pt idx="2">
                  <c:v>Substantiations 
(43,778)</c:v>
                </c:pt>
                <c:pt idx="3">
                  <c:v>Entries 
(16,880)</c:v>
                </c:pt>
                <c:pt idx="4">
                  <c:v>In Care 
(32,872)</c:v>
                </c:pt>
              </c:strCache>
            </c:strRef>
          </c:cat>
          <c:val>
            <c:numRef>
              <c:f>table_race_contact!$E$12:$E$16</c:f>
              <c:numCache>
                <c:formatCode>0.0</c:formatCode>
                <c:ptCount val="5"/>
                <c:pt idx="0">
                  <c:v>9.6</c:v>
                </c:pt>
                <c:pt idx="1">
                  <c:v>3.7</c:v>
                </c:pt>
                <c:pt idx="2">
                  <c:v>2.7</c:v>
                </c:pt>
                <c:pt idx="3">
                  <c:v>2.1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EE-4B1A-B52C-7B148DAE58B7}"/>
            </c:ext>
          </c:extLst>
        </c:ser>
        <c:ser>
          <c:idx val="4"/>
          <c:order val="4"/>
          <c:tx>
            <c:strRef>
              <c:f>table_race_contact!$F$11</c:f>
              <c:strCache>
                <c:ptCount val="1"/>
                <c:pt idx="0">
                  <c:v>Native American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8EE-4B1A-B52C-7B148DAE58B7}"/>
                </c:ext>
              </c:extLst>
            </c:dLbl>
            <c:dLbl>
              <c:idx val="1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8EE-4B1A-B52C-7B148DAE58B7}"/>
                </c:ext>
              </c:extLst>
            </c:dLbl>
            <c:dLbl>
              <c:idx val="2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8EE-4B1A-B52C-7B148DAE58B7}"/>
                </c:ext>
              </c:extLst>
            </c:dLbl>
            <c:dLbl>
              <c:idx val="3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8EE-4B1A-B52C-7B148DAE58B7}"/>
                </c:ext>
              </c:extLst>
            </c:dLbl>
            <c:dLbl>
              <c:idx val="4"/>
              <c:layout>
                <c:manualLayout>
                  <c:x val="0"/>
                  <c:y val="-1.9591835055603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8EE-4B1A-B52C-7B148DAE58B7}"/>
                </c:ext>
              </c:extLst>
            </c:dLbl>
            <c:dLbl>
              <c:idx val="5"/>
              <c:layout>
                <c:manualLayout>
                  <c:x val="0"/>
                  <c:y val="-1.9591835055603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EE-4B1A-B52C-7B148DAE58B7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table_race_contact!$A$12:$A$16</c:f>
              <c:strCache>
                <c:ptCount val="5"/>
                <c:pt idx="0">
                  <c:v>Population 
(5,330,180)</c:v>
                </c:pt>
                <c:pt idx="1">
                  <c:v>Allegations 
(296,199)</c:v>
                </c:pt>
                <c:pt idx="2">
                  <c:v>Substantiations 
(43,778)</c:v>
                </c:pt>
                <c:pt idx="3">
                  <c:v>Entries 
(16,880)</c:v>
                </c:pt>
                <c:pt idx="4">
                  <c:v>In Care 
(32,872)</c:v>
                </c:pt>
              </c:strCache>
            </c:strRef>
          </c:cat>
          <c:val>
            <c:numRef>
              <c:f>table_race_contact!$F$12:$F$16</c:f>
              <c:numCache>
                <c:formatCode>0.0</c:formatCode>
                <c:ptCount val="5"/>
                <c:pt idx="0">
                  <c:v>0.2</c:v>
                </c:pt>
                <c:pt idx="1">
                  <c:v>0.5</c:v>
                </c:pt>
                <c:pt idx="2">
                  <c:v>0.4</c:v>
                </c:pt>
                <c:pt idx="3">
                  <c:v>0.5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EE-4B1A-B52C-7B148DAE5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18180992"/>
        <c:axId val="218186880"/>
      </c:barChart>
      <c:catAx>
        <c:axId val="21818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" panose="02020603050405020304" pitchFamily="18" charset="0"/>
                <a:ea typeface="Calibri"/>
                <a:cs typeface="Times" panose="02020603050405020304" pitchFamily="18" charset="0"/>
              </a:defRPr>
            </a:pPr>
            <a:endParaRPr lang="en-US"/>
          </a:p>
        </c:txPr>
        <c:crossAx val="218186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81868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" panose="02020603050405020304" pitchFamily="18" charset="0"/>
                <a:ea typeface="Calibri"/>
                <a:cs typeface="Times" panose="02020603050405020304" pitchFamily="18" charset="0"/>
              </a:defRPr>
            </a:pPr>
            <a:endParaRPr lang="en-US"/>
          </a:p>
        </c:txPr>
        <c:crossAx val="2181809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590455049944522"/>
          <c:y val="0.32300163132137011"/>
          <c:w val="0.13873473917869006"/>
          <c:h val="0.5057096247960860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" panose="02020603050405020304" pitchFamily="18" charset="0"/>
              <a:ea typeface="Calibri"/>
              <a:cs typeface="Times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Ethnicity and Path Through the Child Welfare System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000" b="1" i="0" baseline="0" dirty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Southern Counties: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2018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600" b="1" i="1" u="none" strike="noStrike" baseline="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(missing &amp; multi-race  values excluded from % calculations</a:t>
            </a:r>
            <a:r>
              <a:rPr lang="en-US" sz="1600" b="1" i="1" u="none" strike="noStrike" baseline="0" dirty="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endParaRPr lang="en-US" sz="1600" b="1" i="1" u="none" strike="noStrike" baseline="0" dirty="0">
              <a:solidFill>
                <a:srgbClr val="0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c:rich>
      </c:tx>
      <c:layout>
        <c:manualLayout>
          <c:xMode val="edge"/>
          <c:yMode val="edge"/>
          <c:x val="0.19083234908136482"/>
          <c:y val="2.22222222222222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321864594894603"/>
          <c:y val="0.22349102773246307"/>
          <c:w val="0.36373140857392822"/>
          <c:h val="0.6606851549755322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table_race_contact!$B$11</c:f>
              <c:strCache>
                <c:ptCount val="1"/>
                <c:pt idx="0">
                  <c:v>Black 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table_race_contact!$A$12:$A$13</c:f>
              <c:strCache>
                <c:ptCount val="2"/>
                <c:pt idx="0">
                  <c:v>Population 
(5,330,180)</c:v>
                </c:pt>
                <c:pt idx="1">
                  <c:v>Entries 
(16,880)</c:v>
                </c:pt>
              </c:strCache>
            </c:strRef>
          </c:cat>
          <c:val>
            <c:numRef>
              <c:f>table_race_contact!$B$12:$B$13</c:f>
              <c:numCache>
                <c:formatCode>0.0</c:formatCode>
                <c:ptCount val="2"/>
                <c:pt idx="0">
                  <c:v>5.7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F-466B-A153-38E905F79A3B}"/>
            </c:ext>
          </c:extLst>
        </c:ser>
        <c:ser>
          <c:idx val="1"/>
          <c:order val="1"/>
          <c:tx>
            <c:strRef>
              <c:f>table_race_contact!$C$11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table_race_contact!$A$12:$A$13</c:f>
              <c:strCache>
                <c:ptCount val="2"/>
                <c:pt idx="0">
                  <c:v>Population 
(5,330,180)</c:v>
                </c:pt>
                <c:pt idx="1">
                  <c:v>Entries 
(16,880)</c:v>
                </c:pt>
              </c:strCache>
            </c:strRef>
          </c:cat>
          <c:val>
            <c:numRef>
              <c:f>table_race_contact!$C$12:$C$13</c:f>
              <c:numCache>
                <c:formatCode>0.0</c:formatCode>
                <c:ptCount val="2"/>
                <c:pt idx="0">
                  <c:v>24.5</c:v>
                </c:pt>
                <c:pt idx="1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DF-466B-A153-38E905F79A3B}"/>
            </c:ext>
          </c:extLst>
        </c:ser>
        <c:ser>
          <c:idx val="2"/>
          <c:order val="2"/>
          <c:tx>
            <c:strRef>
              <c:f>table_race_contact!$D$11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table_race_contact!$A$12:$A$13</c:f>
              <c:strCache>
                <c:ptCount val="2"/>
                <c:pt idx="0">
                  <c:v>Population 
(5,330,180)</c:v>
                </c:pt>
                <c:pt idx="1">
                  <c:v>Entries 
(16,880)</c:v>
                </c:pt>
              </c:strCache>
            </c:strRef>
          </c:cat>
          <c:val>
            <c:numRef>
              <c:f>table_race_contact!$D$12:$D$13</c:f>
              <c:numCache>
                <c:formatCode>0.0</c:formatCode>
                <c:ptCount val="2"/>
                <c:pt idx="0">
                  <c:v>60.1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DF-466B-A153-38E905F79A3B}"/>
            </c:ext>
          </c:extLst>
        </c:ser>
        <c:ser>
          <c:idx val="3"/>
          <c:order val="3"/>
          <c:tx>
            <c:strRef>
              <c:f>table_race_contact!$E$11</c:f>
              <c:strCache>
                <c:ptCount val="1"/>
                <c:pt idx="0">
                  <c:v>Asian/PI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table_race_contact!$A$12:$A$13</c:f>
              <c:strCache>
                <c:ptCount val="2"/>
                <c:pt idx="0">
                  <c:v>Population 
(5,330,180)</c:v>
                </c:pt>
                <c:pt idx="1">
                  <c:v>Entries 
(16,880)</c:v>
                </c:pt>
              </c:strCache>
            </c:strRef>
          </c:cat>
          <c:val>
            <c:numRef>
              <c:f>table_race_contact!$E$12:$E$13</c:f>
              <c:numCache>
                <c:formatCode>0.0</c:formatCode>
                <c:ptCount val="2"/>
                <c:pt idx="0">
                  <c:v>9.6</c:v>
                </c:pt>
                <c:pt idx="1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DF-466B-A153-38E905F79A3B}"/>
            </c:ext>
          </c:extLst>
        </c:ser>
        <c:ser>
          <c:idx val="4"/>
          <c:order val="4"/>
          <c:tx>
            <c:strRef>
              <c:f>table_race_contact!$F$11</c:f>
              <c:strCache>
                <c:ptCount val="1"/>
                <c:pt idx="0">
                  <c:v>Native American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9DF-466B-A153-38E905F79A3B}"/>
                </c:ext>
              </c:extLst>
            </c:dLbl>
            <c:dLbl>
              <c:idx val="1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9DF-466B-A153-38E905F79A3B}"/>
                </c:ext>
              </c:extLst>
            </c:dLbl>
            <c:dLbl>
              <c:idx val="2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DF-466B-A153-38E905F79A3B}"/>
                </c:ext>
              </c:extLst>
            </c:dLbl>
            <c:dLbl>
              <c:idx val="3"/>
              <c:layout>
                <c:manualLayout>
                  <c:x val="0"/>
                  <c:y val="-1.7414964493869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DF-466B-A153-38E905F79A3B}"/>
                </c:ext>
              </c:extLst>
            </c:dLbl>
            <c:dLbl>
              <c:idx val="4"/>
              <c:layout>
                <c:manualLayout>
                  <c:x val="0"/>
                  <c:y val="-1.9591835055603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9DF-466B-A153-38E905F79A3B}"/>
                </c:ext>
              </c:extLst>
            </c:dLbl>
            <c:dLbl>
              <c:idx val="5"/>
              <c:layout>
                <c:manualLayout>
                  <c:x val="0"/>
                  <c:y val="-1.9591835055603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9DF-466B-A153-38E905F79A3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" panose="02020603050405020304" pitchFamily="18" charset="0"/>
                    <a:ea typeface="Calibri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table_race_contact!$A$12:$A$13</c:f>
              <c:strCache>
                <c:ptCount val="2"/>
                <c:pt idx="0">
                  <c:v>Population 
(5,330,180)</c:v>
                </c:pt>
                <c:pt idx="1">
                  <c:v>Entries 
(16,880)</c:v>
                </c:pt>
              </c:strCache>
            </c:strRef>
          </c:cat>
          <c:val>
            <c:numRef>
              <c:f>table_race_contact!$F$12:$F$13</c:f>
              <c:numCache>
                <c:formatCode>0.0</c:formatCode>
                <c:ptCount val="2"/>
                <c:pt idx="0">
                  <c:v>0.2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9DF-466B-A153-38E905F79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18180992"/>
        <c:axId val="218186880"/>
      </c:barChart>
      <c:catAx>
        <c:axId val="21818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" panose="02020603050405020304" pitchFamily="18" charset="0"/>
                <a:ea typeface="Calibri"/>
                <a:cs typeface="Times" panose="02020603050405020304" pitchFamily="18" charset="0"/>
              </a:defRPr>
            </a:pPr>
            <a:endParaRPr lang="en-US"/>
          </a:p>
        </c:txPr>
        <c:crossAx val="218186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81868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" panose="02020603050405020304" pitchFamily="18" charset="0"/>
                <a:ea typeface="Calibri"/>
                <a:cs typeface="Times" panose="02020603050405020304" pitchFamily="18" charset="0"/>
              </a:defRPr>
            </a:pPr>
            <a:endParaRPr lang="en-US"/>
          </a:p>
        </c:txPr>
        <c:crossAx val="2181809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46632010061242346"/>
          <c:y val="0.28941834354039081"/>
          <c:w val="0.13873473917869006"/>
          <c:h val="0.5057096247960860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" panose="02020603050405020304" pitchFamily="18" charset="0"/>
              <a:ea typeface="Calibri"/>
              <a:cs typeface="Times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Times" panose="02020603050405020304" pitchFamily="18" charset="0"/>
              </a:defRPr>
            </a:pP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 General Population Racial Disparity Indices </a:t>
            </a:r>
          </a:p>
          <a:p>
            <a:pPr>
              <a:defRPr sz="2000">
                <a:latin typeface="Times" panose="02020603050405020304" pitchFamily="18" charset="0"/>
                <a:cs typeface="Times" panose="02020603050405020304" pitchFamily="18" charset="0"/>
              </a:defRPr>
            </a:pP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California:</a:t>
            </a:r>
            <a:r>
              <a:rPr lang="en-US" sz="2000" baseline="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2018</a:t>
            </a:r>
          </a:p>
          <a:p>
            <a:pPr>
              <a:defRPr sz="2000">
                <a:latin typeface="Times" panose="02020603050405020304" pitchFamily="18" charset="0"/>
                <a:cs typeface="Times" panose="02020603050405020304" pitchFamily="18" charset="0"/>
              </a:defRPr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(group compared to White)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" panose="02020603050405020304" pitchFamily="18" charset="0"/>
              <a:ea typeface="+mn-ea"/>
              <a:cs typeface="Times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70014085482708"/>
          <c:y val="0.22714260717410301"/>
          <c:w val="0.61723370355831619"/>
          <c:h val="0.73572593800979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table_logged_disparity!$B$10</c:f>
              <c:strCache>
                <c:ptCount val="1"/>
                <c:pt idx="0">
                  <c:v>in care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strRef>
                  <c:f>table_logged_disparity!$B$18</c:f>
                  <c:strCache>
                    <c:ptCount val="1"/>
                    <c:pt idx="0">
                      <c:v>0.21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{2B8BB4D6-B44C-400D-AF3E-DEDA3BD99DAC}</c15:txfldGUID>
                      <c15:f>table_logged_disparity!$B$18</c15:f>
                      <c15:dlblFieldTableCache>
                        <c:ptCount val="1"/>
                        <c:pt idx="0">
                          <c:v>0.21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DC50-4A5F-A6AE-31E1F3013048}"/>
                </c:ext>
              </c:extLst>
            </c:dLbl>
            <c:dLbl>
              <c:idx val="1"/>
              <c:layout/>
              <c:tx>
                <c:strRef>
                  <c:f>table_logged_disparity!$B$19</c:f>
                  <c:strCache>
                    <c:ptCount val="1"/>
                    <c:pt idx="0">
                      <c:v>1.18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{605895A5-7EBE-4F8A-B0A5-753642BF67C5}</c15:txfldGUID>
                      <c15:f>table_logged_disparity!$B$19</c15:f>
                      <c15:dlblFieldTableCache>
                        <c:ptCount val="1"/>
                        <c:pt idx="0">
                          <c:v>1.18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DC50-4A5F-A6AE-31E1F3013048}"/>
                </c:ext>
              </c:extLst>
            </c:dLbl>
            <c:dLbl>
              <c:idx val="2"/>
              <c:layout/>
              <c:tx>
                <c:strRef>
                  <c:f>table_logged_disparity!$B$20</c:f>
                  <c:strCache>
                    <c:ptCount val="1"/>
                    <c:pt idx="0">
                      <c:v>5.12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{D16E3B47-39A3-4AFD-964E-8E0E8A37FF3E}</c15:txfldGUID>
                      <c15:f>table_logged_disparity!$B$20</c15:f>
                      <c15:dlblFieldTableCache>
                        <c:ptCount val="1"/>
                        <c:pt idx="0">
                          <c:v>5.12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DC50-4A5F-A6AE-31E1F3013048}"/>
                </c:ext>
              </c:extLst>
            </c:dLbl>
            <c:dLbl>
              <c:idx val="3"/>
              <c:layout/>
              <c:tx>
                <c:strRef>
                  <c:f>table_logged_disparity!$B$21</c:f>
                  <c:strCache>
                    <c:ptCount val="1"/>
                    <c:pt idx="0">
                      <c:v>4.82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{72A3B441-5819-48BC-91CA-F6075BC0B5A1}</c15:txfldGUID>
                      <c15:f>table_logged_disparity!$B$21</c15:f>
                      <c15:dlblFieldTableCache>
                        <c:ptCount val="1"/>
                        <c:pt idx="0">
                          <c:v>4.82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DC50-4A5F-A6AE-31E1F3013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" panose="02020603050405020304" pitchFamily="18" charset="0"/>
                    <a:ea typeface="+mn-ea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table_logged_disparity!$B$11:$B$14</c:f>
              <c:numCache>
                <c:formatCode>General</c:formatCode>
                <c:ptCount val="4"/>
                <c:pt idx="0">
                  <c:v>-0.6777807052660807</c:v>
                </c:pt>
                <c:pt idx="1">
                  <c:v>7.1882007306125359E-2</c:v>
                </c:pt>
                <c:pt idx="2">
                  <c:v>0.70926996097583073</c:v>
                </c:pt>
                <c:pt idx="3">
                  <c:v>0.6830470382388496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50-4A5F-A6AE-31E1F3013048}"/>
            </c:ext>
          </c:extLst>
        </c:ser>
        <c:ser>
          <c:idx val="1"/>
          <c:order val="1"/>
          <c:tx>
            <c:strRef>
              <c:f>table_logged_disparity!$C$10</c:f>
              <c:strCache>
                <c:ptCount val="1"/>
                <c:pt idx="0">
                  <c:v>entries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strRef>
                  <c:f>table_logged_disparity!$C$18</c:f>
                  <c:strCache>
                    <c:ptCount val="1"/>
                    <c:pt idx="0">
                      <c:v>0.27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{6705DCAD-2C1C-4844-8F15-8AEB25C53C28}</c15:txfldGUID>
                      <c15:f>table_logged_disparity!$C$18</c15:f>
                      <c15:dlblFieldTableCache>
                        <c:ptCount val="1"/>
                        <c:pt idx="0">
                          <c:v>0.27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DC50-4A5F-A6AE-31E1F3013048}"/>
                </c:ext>
              </c:extLst>
            </c:dLbl>
            <c:dLbl>
              <c:idx val="1"/>
              <c:layout/>
              <c:tx>
                <c:strRef>
                  <c:f>table_logged_disparity!$C$19</c:f>
                  <c:strCache>
                    <c:ptCount val="1"/>
                    <c:pt idx="0">
                      <c:v>1.17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{F037EC48-F924-46AF-B775-D69E5A47847D}</c15:txfldGUID>
                      <c15:f>table_logged_disparity!$C$19</c15:f>
                      <c15:dlblFieldTableCache>
                        <c:ptCount val="1"/>
                        <c:pt idx="0">
                          <c:v>1.17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DC50-4A5F-A6AE-31E1F3013048}"/>
                </c:ext>
              </c:extLst>
            </c:dLbl>
            <c:dLbl>
              <c:idx val="2"/>
              <c:layout/>
              <c:tx>
                <c:strRef>
                  <c:f>table_logged_disparity!$C$20</c:f>
                  <c:strCache>
                    <c:ptCount val="1"/>
                    <c:pt idx="0">
                      <c:v>4.38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{3441DA9A-BDBA-4B83-88CF-13473A3D6C12}</c15:txfldGUID>
                      <c15:f>table_logged_disparity!$C$20</c15:f>
                      <c15:dlblFieldTableCache>
                        <c:ptCount val="1"/>
                        <c:pt idx="0">
                          <c:v>4.38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DC50-4A5F-A6AE-31E1F3013048}"/>
                </c:ext>
              </c:extLst>
            </c:dLbl>
            <c:dLbl>
              <c:idx val="3"/>
              <c:layout/>
              <c:tx>
                <c:strRef>
                  <c:f>table_logged_disparity!$C$21</c:f>
                  <c:strCache>
                    <c:ptCount val="1"/>
                    <c:pt idx="0">
                      <c:v>3.86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{FB5D323A-4AF2-45A1-9EDF-B8551533FF28}</c15:txfldGUID>
                      <c15:f>table_logged_disparity!$C$21</c15:f>
                      <c15:dlblFieldTableCache>
                        <c:ptCount val="1"/>
                        <c:pt idx="0">
                          <c:v>3.86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DC50-4A5F-A6AE-31E1F3013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" panose="02020603050405020304" pitchFamily="18" charset="0"/>
                    <a:ea typeface="+mn-ea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table_logged_disparity!$C$11:$C$14</c:f>
              <c:numCache>
                <c:formatCode>General</c:formatCode>
                <c:ptCount val="4"/>
                <c:pt idx="0">
                  <c:v>-0.56863623584101264</c:v>
                </c:pt>
                <c:pt idx="1">
                  <c:v>6.8185861746161619E-2</c:v>
                </c:pt>
                <c:pt idx="2">
                  <c:v>0.64147411050409953</c:v>
                </c:pt>
                <c:pt idx="3">
                  <c:v>0.58658730467175491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50-4A5F-A6AE-31E1F3013048}"/>
            </c:ext>
          </c:extLst>
        </c:ser>
        <c:ser>
          <c:idx val="2"/>
          <c:order val="2"/>
          <c:tx>
            <c:strRef>
              <c:f>table_logged_disparity!$D$10</c:f>
              <c:strCache>
                <c:ptCount val="1"/>
                <c:pt idx="0">
                  <c:v>substantiations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strRef>
                  <c:f>table_logged_disparity!$D$18</c:f>
                  <c:strCache>
                    <c:ptCount val="1"/>
                    <c:pt idx="0">
                      <c:v>0.34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{45AC582A-F2A8-448A-8A9E-88E09AABB2FB}</c15:txfldGUID>
                      <c15:f>table_logged_disparity!$D$18</c15:f>
                      <c15:dlblFieldTableCache>
                        <c:ptCount val="1"/>
                        <c:pt idx="0">
                          <c:v>0.34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DC50-4A5F-A6AE-31E1F3013048}"/>
                </c:ext>
              </c:extLst>
            </c:dLbl>
            <c:dLbl>
              <c:idx val="1"/>
              <c:layout/>
              <c:tx>
                <c:strRef>
                  <c:f>table_logged_disparity!$D$19</c:f>
                  <c:strCache>
                    <c:ptCount val="1"/>
                    <c:pt idx="0">
                      <c:v>1.24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{20052828-FEAB-429F-8621-EDBB226D42A4}</c15:txfldGUID>
                      <c15:f>table_logged_disparity!$D$19</c15:f>
                      <c15:dlblFieldTableCache>
                        <c:ptCount val="1"/>
                        <c:pt idx="0">
                          <c:v>1.24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DC50-4A5F-A6AE-31E1F3013048}"/>
                </c:ext>
              </c:extLst>
            </c:dLbl>
            <c:dLbl>
              <c:idx val="2"/>
              <c:layout/>
              <c:tx>
                <c:strRef>
                  <c:f>table_logged_disparity!$D$20</c:f>
                  <c:strCache>
                    <c:ptCount val="1"/>
                    <c:pt idx="0">
                      <c:v>3.24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{602EB307-1C67-4C56-908D-1D22F08FE81A}</c15:txfldGUID>
                      <c15:f>table_logged_disparity!$D$20</c15:f>
                      <c15:dlblFieldTableCache>
                        <c:ptCount val="1"/>
                        <c:pt idx="0">
                          <c:v>3.24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DC50-4A5F-A6AE-31E1F3013048}"/>
                </c:ext>
              </c:extLst>
            </c:dLbl>
            <c:dLbl>
              <c:idx val="3"/>
              <c:layout/>
              <c:tx>
                <c:strRef>
                  <c:f>table_logged_disparity!$D$21</c:f>
                  <c:strCache>
                    <c:ptCount val="1"/>
                    <c:pt idx="0">
                      <c:v>3.17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{993D1604-54C9-4498-B35F-D2A450ECBAFB}</c15:txfldGUID>
                      <c15:f>table_logged_disparity!$D$21</c15:f>
                      <c15:dlblFieldTableCache>
                        <c:ptCount val="1"/>
                        <c:pt idx="0">
                          <c:v>3.17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DC50-4A5F-A6AE-31E1F3013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" panose="02020603050405020304" pitchFamily="18" charset="0"/>
                    <a:ea typeface="+mn-ea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table_logged_disparity!$D$11:$D$14</c:f>
              <c:numCache>
                <c:formatCode>General</c:formatCode>
                <c:ptCount val="4"/>
                <c:pt idx="0">
                  <c:v>-0.46852108295774486</c:v>
                </c:pt>
                <c:pt idx="1">
                  <c:v>9.3421685162235063E-2</c:v>
                </c:pt>
                <c:pt idx="2">
                  <c:v>0.51054501020661214</c:v>
                </c:pt>
                <c:pt idx="3">
                  <c:v>0.50105926221775143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C50-4A5F-A6AE-31E1F3013048}"/>
            </c:ext>
          </c:extLst>
        </c:ser>
        <c:ser>
          <c:idx val="3"/>
          <c:order val="3"/>
          <c:tx>
            <c:strRef>
              <c:f>table_logged_disparity!$E$10</c:f>
              <c:strCache>
                <c:ptCount val="1"/>
                <c:pt idx="0">
                  <c:v>allegations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strRef>
                  <c:f>table_logged_disparity!$E$18</c:f>
                  <c:strCache>
                    <c:ptCount val="1"/>
                    <c:pt idx="0">
                      <c:v>0.45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{B174CA94-E219-4668-B037-0A06F07F0AF4}</c15:txfldGUID>
                      <c15:f>table_logged_disparity!$E$18</c15:f>
                      <c15:dlblFieldTableCache>
                        <c:ptCount val="1"/>
                        <c:pt idx="0">
                          <c:v>0.45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DC50-4A5F-A6AE-31E1F3013048}"/>
                </c:ext>
              </c:extLst>
            </c:dLbl>
            <c:dLbl>
              <c:idx val="1"/>
              <c:layout/>
              <c:tx>
                <c:strRef>
                  <c:f>table_logged_disparity!$E$19</c:f>
                  <c:strCache>
                    <c:ptCount val="1"/>
                    <c:pt idx="0">
                      <c:v>1.15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{E81193F6-2838-429A-B9B1-FE1C699DE7DD}</c15:txfldGUID>
                      <c15:f>table_logged_disparity!$E$19</c15:f>
                      <c15:dlblFieldTableCache>
                        <c:ptCount val="1"/>
                        <c:pt idx="0">
                          <c:v>1.15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DC50-4A5F-A6AE-31E1F3013048}"/>
                </c:ext>
              </c:extLst>
            </c:dLbl>
            <c:dLbl>
              <c:idx val="2"/>
              <c:layout/>
              <c:tx>
                <c:strRef>
                  <c:f>table_logged_disparity!$E$20</c:f>
                  <c:strCache>
                    <c:ptCount val="1"/>
                    <c:pt idx="0">
                      <c:v>2.93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{95A3AB67-870A-4644-B16C-23CDA155929A}</c15:txfldGUID>
                      <c15:f>table_logged_disparity!$E$20</c15:f>
                      <c15:dlblFieldTableCache>
                        <c:ptCount val="1"/>
                        <c:pt idx="0">
                          <c:v>2.93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DC50-4A5F-A6AE-31E1F3013048}"/>
                </c:ext>
              </c:extLst>
            </c:dLbl>
            <c:dLbl>
              <c:idx val="3"/>
              <c:layout/>
              <c:tx>
                <c:strRef>
                  <c:f>table_logged_disparity!$E$21</c:f>
                  <c:strCache>
                    <c:ptCount val="1"/>
                    <c:pt idx="0">
                      <c:v>2.85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{98BB6C9C-D058-488B-AF17-2EE1B38B81D3}</c15:txfldGUID>
                      <c15:f>table_logged_disparity!$E$21</c15:f>
                      <c15:dlblFieldTableCache>
                        <c:ptCount val="1"/>
                        <c:pt idx="0">
                          <c:v>2.85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DC50-4A5F-A6AE-31E1F3013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" panose="02020603050405020304" pitchFamily="18" charset="0"/>
                    <a:ea typeface="+mn-ea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table_logged_disparity!$E$11:$E$14</c:f>
              <c:numCache>
                <c:formatCode>General</c:formatCode>
                <c:ptCount val="4"/>
                <c:pt idx="0">
                  <c:v>-0.34678748622465633</c:v>
                </c:pt>
                <c:pt idx="1">
                  <c:v>6.069784035361165E-2</c:v>
                </c:pt>
                <c:pt idx="2">
                  <c:v>0.4668676203541095</c:v>
                </c:pt>
                <c:pt idx="3">
                  <c:v>0.45484486000851021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C50-4A5F-A6AE-31E1F30130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90336"/>
        <c:axId val="217791872"/>
      </c:barChart>
      <c:catAx>
        <c:axId val="21779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Times" panose="02020603050405020304" pitchFamily="18" charset="0"/>
              </a:defRPr>
            </a:pPr>
            <a:endParaRPr lang="en-US"/>
          </a:p>
        </c:txPr>
        <c:crossAx val="217791872"/>
        <c:crosses val="autoZero"/>
        <c:auto val="1"/>
        <c:lblAlgn val="ctr"/>
        <c:lblOffset val="100"/>
        <c:noMultiLvlLbl val="0"/>
      </c:catAx>
      <c:valAx>
        <c:axId val="217791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779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36847391876598"/>
          <c:y val="0.65312829078183421"/>
          <c:w val="0.17758046614872405"/>
          <c:h val="0.31484502446982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" panose="02020603050405020304" pitchFamily="18" charset="0"/>
              <a:ea typeface="+mn-ea"/>
              <a:cs typeface="Times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Population Racial Disparity Indices 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 Counties:</a:t>
            </a:r>
            <a:r>
              <a:rPr lang="en-US" sz="2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  <a:p>
            <a:pPr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(group compared to White)</a:t>
            </a:r>
          </a:p>
        </c:rich>
      </c:tx>
      <c:layout>
        <c:manualLayout>
          <c:xMode val="edge"/>
          <c:yMode val="edge"/>
          <c:x val="0.2327950568678915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770014085482708"/>
          <c:y val="0.22714260717410301"/>
          <c:w val="0.61723370355831619"/>
          <c:h val="0.73572593800979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table_logged_disparity!$B$10</c:f>
              <c:strCache>
                <c:ptCount val="1"/>
                <c:pt idx="0">
                  <c:v>in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table_logged_disparity!$B$18</c:f>
                  <c:strCache>
                    <c:ptCount val="1"/>
                    <c:pt idx="0">
                      <c:v>0.23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{2F62D81F-B239-48F9-B9AC-A47E0B234D95}</c15:txfldGUID>
                      <c15:f>table_logged_disparity!$B$18</c15:f>
                      <c15:dlblFieldTableCache>
                        <c:ptCount val="1"/>
                        <c:pt idx="0">
                          <c:v>0.23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D6D9-40A5-A73A-948D6597E405}"/>
                </c:ext>
              </c:extLst>
            </c:dLbl>
            <c:dLbl>
              <c:idx val="1"/>
              <c:layout/>
              <c:tx>
                <c:strRef>
                  <c:f>table_logged_disparity!$B$19</c:f>
                  <c:strCache>
                    <c:ptCount val="1"/>
                    <c:pt idx="0">
                      <c:v>1.42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{2A6D0226-75D4-4CE9-BD7A-2A41EA3E75E4}</c15:txfldGUID>
                      <c15:f>table_logged_disparity!$B$19</c15:f>
                      <c15:dlblFieldTableCache>
                        <c:ptCount val="1"/>
                        <c:pt idx="0">
                          <c:v>1.42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D6D9-40A5-A73A-948D6597E405}"/>
                </c:ext>
              </c:extLst>
            </c:dLbl>
            <c:dLbl>
              <c:idx val="2"/>
              <c:layout/>
              <c:tx>
                <c:strRef>
                  <c:f>table_logged_disparity!$B$20</c:f>
                  <c:strCache>
                    <c:ptCount val="1"/>
                    <c:pt idx="0">
                      <c:v>3.86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{FA8656BF-20F3-41DF-BF1E-ADA19F284854}</c15:txfldGUID>
                      <c15:f>table_logged_disparity!$B$20</c15:f>
                      <c15:dlblFieldTableCache>
                        <c:ptCount val="1"/>
                        <c:pt idx="0">
                          <c:v>3.86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D6D9-40A5-A73A-948D6597E405}"/>
                </c:ext>
              </c:extLst>
            </c:dLbl>
            <c:dLbl>
              <c:idx val="3"/>
              <c:layout/>
              <c:tx>
                <c:strRef>
                  <c:f>table_logged_disparity!$B$21</c:f>
                  <c:strCache>
                    <c:ptCount val="1"/>
                    <c:pt idx="0">
                      <c:v>5.85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{725575DE-0D95-4D81-B538-B82BBB07F3A0}</c15:txfldGUID>
                      <c15:f>table_logged_disparity!$B$21</c15:f>
                      <c15:dlblFieldTableCache>
                        <c:ptCount val="1"/>
                        <c:pt idx="0">
                          <c:v>5.85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D6D9-40A5-A73A-948D6597E4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table_logged_disparity!$B$11:$B$14</c:f>
              <c:numCache>
                <c:formatCode>General</c:formatCode>
                <c:ptCount val="4"/>
                <c:pt idx="0">
                  <c:v>-0.63827216398240705</c:v>
                </c:pt>
                <c:pt idx="1">
                  <c:v>0.15228834438305647</c:v>
                </c:pt>
                <c:pt idx="2">
                  <c:v>0.58658730467175491</c:v>
                </c:pt>
                <c:pt idx="3">
                  <c:v>0.76715586608218045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D9-40A5-A73A-948D6597E405}"/>
            </c:ext>
          </c:extLst>
        </c:ser>
        <c:ser>
          <c:idx val="1"/>
          <c:order val="1"/>
          <c:tx>
            <c:strRef>
              <c:f>table_logged_disparity!$C$10</c:f>
              <c:strCache>
                <c:ptCount val="1"/>
                <c:pt idx="0">
                  <c:v>entries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table_logged_disparity!$C$18</c:f>
                  <c:strCache>
                    <c:ptCount val="1"/>
                    <c:pt idx="0">
                      <c:v>0.30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{6A8541A7-368F-4DD9-993E-68EEFF714FA8}</c15:txfldGUID>
                      <c15:f>table_logged_disparity!$C$18</c15:f>
                      <c15:dlblFieldTableCache>
                        <c:ptCount val="1"/>
                        <c:pt idx="0">
                          <c:v>0.30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D6D9-40A5-A73A-948D6597E405}"/>
                </c:ext>
              </c:extLst>
            </c:dLbl>
            <c:dLbl>
              <c:idx val="1"/>
              <c:layout/>
              <c:tx>
                <c:strRef>
                  <c:f>table_logged_disparity!$C$19</c:f>
                  <c:strCache>
                    <c:ptCount val="1"/>
                    <c:pt idx="0">
                      <c:v>1.42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{FAC40378-DB9C-4856-BE42-E53B54353680}</c15:txfldGUID>
                      <c15:f>table_logged_disparity!$C$19</c15:f>
                      <c15:dlblFieldTableCache>
                        <c:ptCount val="1"/>
                        <c:pt idx="0">
                          <c:v>1.42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D6D9-40A5-A73A-948D6597E405}"/>
                </c:ext>
              </c:extLst>
            </c:dLbl>
            <c:dLbl>
              <c:idx val="2"/>
              <c:layout/>
              <c:tx>
                <c:strRef>
                  <c:f>table_logged_disparity!$C$20</c:f>
                  <c:strCache>
                    <c:ptCount val="1"/>
                    <c:pt idx="0">
                      <c:v>3.01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{2E310556-97EB-467D-9FAD-21E301F8DB5E}</c15:txfldGUID>
                      <c15:f>table_logged_disparity!$C$20</c15:f>
                      <c15:dlblFieldTableCache>
                        <c:ptCount val="1"/>
                        <c:pt idx="0">
                          <c:v>3.01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D6D9-40A5-A73A-948D6597E405}"/>
                </c:ext>
              </c:extLst>
            </c:dLbl>
            <c:dLbl>
              <c:idx val="3"/>
              <c:layout/>
              <c:tx>
                <c:strRef>
                  <c:f>table_logged_disparity!$C$21</c:f>
                  <c:strCache>
                    <c:ptCount val="1"/>
                    <c:pt idx="0">
                      <c:v>4.67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{4355D63D-D194-4D0C-B6C8-7B1DD8987276}</c15:txfldGUID>
                      <c15:f>table_logged_disparity!$C$21</c15:f>
                      <c15:dlblFieldTableCache>
                        <c:ptCount val="1"/>
                        <c:pt idx="0">
                          <c:v>4.67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D6D9-40A5-A73A-948D6597E4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table_logged_disparity!$C$11:$C$14</c:f>
              <c:numCache>
                <c:formatCode>General</c:formatCode>
                <c:ptCount val="4"/>
                <c:pt idx="0">
                  <c:v>-0.52287874528033762</c:v>
                </c:pt>
                <c:pt idx="1">
                  <c:v>0.15228834438305647</c:v>
                </c:pt>
                <c:pt idx="2">
                  <c:v>0.47856649559384334</c:v>
                </c:pt>
                <c:pt idx="3">
                  <c:v>0.66931688056611216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6D9-40A5-A73A-948D6597E405}"/>
            </c:ext>
          </c:extLst>
        </c:ser>
        <c:ser>
          <c:idx val="2"/>
          <c:order val="2"/>
          <c:tx>
            <c:strRef>
              <c:f>table_logged_disparity!$D$10</c:f>
              <c:strCache>
                <c:ptCount val="1"/>
                <c:pt idx="0">
                  <c:v>substantiations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table_logged_disparity!$D$18</c:f>
                  <c:strCache>
                    <c:ptCount val="1"/>
                    <c:pt idx="0">
                      <c:v>0.38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{409F441F-C651-4BD2-B25B-C8233A27A16C}</c15:txfldGUID>
                      <c15:f>table_logged_disparity!$D$18</c15:f>
                      <c15:dlblFieldTableCache>
                        <c:ptCount val="1"/>
                        <c:pt idx="0">
                          <c:v>0.38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D6D9-40A5-A73A-948D6597E405}"/>
                </c:ext>
              </c:extLst>
            </c:dLbl>
            <c:dLbl>
              <c:idx val="1"/>
              <c:layout/>
              <c:tx>
                <c:strRef>
                  <c:f>table_logged_disparity!$D$19</c:f>
                  <c:strCache>
                    <c:ptCount val="1"/>
                    <c:pt idx="0">
                      <c:v>1.38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{0FD3FE0F-8687-4348-BF11-C25581AE4426}</c15:txfldGUID>
                      <c15:f>table_logged_disparity!$D$19</c15:f>
                      <c15:dlblFieldTableCache>
                        <c:ptCount val="1"/>
                        <c:pt idx="0">
                          <c:v>1.38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D6D9-40A5-A73A-948D6597E405}"/>
                </c:ext>
              </c:extLst>
            </c:dLbl>
            <c:dLbl>
              <c:idx val="2"/>
              <c:layout/>
              <c:tx>
                <c:strRef>
                  <c:f>table_logged_disparity!$D$20</c:f>
                  <c:strCache>
                    <c:ptCount val="1"/>
                    <c:pt idx="0">
                      <c:v>2.57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{C44F92E7-795E-444D-9B74-F18A8273B67A}</c15:txfldGUID>
                      <c15:f>table_logged_disparity!$D$20</c15:f>
                      <c15:dlblFieldTableCache>
                        <c:ptCount val="1"/>
                        <c:pt idx="0">
                          <c:v>2.57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D6D9-40A5-A73A-948D6597E405}"/>
                </c:ext>
              </c:extLst>
            </c:dLbl>
            <c:dLbl>
              <c:idx val="3"/>
              <c:layout/>
              <c:tx>
                <c:strRef>
                  <c:f>table_logged_disparity!$D$21</c:f>
                  <c:strCache>
                    <c:ptCount val="1"/>
                    <c:pt idx="0">
                      <c:v>3.61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{80FE8E0E-8CA6-4CDC-8890-30785E24D2E7}</c15:txfldGUID>
                      <c15:f>table_logged_disparity!$D$21</c15:f>
                      <c15:dlblFieldTableCache>
                        <c:ptCount val="1"/>
                        <c:pt idx="0">
                          <c:v>3.61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D6D9-40A5-A73A-948D6597E4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table_logged_disparity!$D$11:$D$14</c:f>
              <c:numCache>
                <c:formatCode>General</c:formatCode>
                <c:ptCount val="4"/>
                <c:pt idx="0">
                  <c:v>-0.42021640338318983</c:v>
                </c:pt>
                <c:pt idx="1">
                  <c:v>0.13987908640123647</c:v>
                </c:pt>
                <c:pt idx="2">
                  <c:v>0.4099331233312945</c:v>
                </c:pt>
                <c:pt idx="3">
                  <c:v>0.55750720190565795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6D9-40A5-A73A-948D6597E405}"/>
            </c:ext>
          </c:extLst>
        </c:ser>
        <c:ser>
          <c:idx val="3"/>
          <c:order val="3"/>
          <c:tx>
            <c:strRef>
              <c:f>table_logged_disparity!$E$10</c:f>
              <c:strCache>
                <c:ptCount val="1"/>
                <c:pt idx="0">
                  <c:v>allegations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table_logged_disparity!$E$18</c:f>
                  <c:strCache>
                    <c:ptCount val="1"/>
                    <c:pt idx="0">
                      <c:v>0.46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{119F487A-53DC-46F1-81E5-EB582FEFFAAA}</c15:txfldGUID>
                      <c15:f>table_logged_disparity!$E$18</c15:f>
                      <c15:dlblFieldTableCache>
                        <c:ptCount val="1"/>
                        <c:pt idx="0">
                          <c:v>0.46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D6D9-40A5-A73A-948D6597E405}"/>
                </c:ext>
              </c:extLst>
            </c:dLbl>
            <c:dLbl>
              <c:idx val="1"/>
              <c:layout/>
              <c:tx>
                <c:strRef>
                  <c:f>table_logged_disparity!$E$19</c:f>
                  <c:strCache>
                    <c:ptCount val="1"/>
                    <c:pt idx="0">
                      <c:v>1.19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{DAC70006-E910-4D87-A307-C99C1BB5F574}</c15:txfldGUID>
                      <c15:f>table_logged_disparity!$E$19</c15:f>
                      <c15:dlblFieldTableCache>
                        <c:ptCount val="1"/>
                        <c:pt idx="0">
                          <c:v>1.19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D6D9-40A5-A73A-948D6597E405}"/>
                </c:ext>
              </c:extLst>
            </c:dLbl>
            <c:dLbl>
              <c:idx val="2"/>
              <c:layout/>
              <c:tx>
                <c:strRef>
                  <c:f>table_logged_disparity!$E$20</c:f>
                  <c:strCache>
                    <c:ptCount val="1"/>
                    <c:pt idx="0">
                      <c:v>2.52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{A672A2F4-C8DF-4FA2-9B92-31D553F99BE5}</c15:txfldGUID>
                      <c15:f>table_logged_disparity!$E$20</c15:f>
                      <c15:dlblFieldTableCache>
                        <c:ptCount val="1"/>
                        <c:pt idx="0">
                          <c:v>2.52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D6D9-40A5-A73A-948D6597E405}"/>
                </c:ext>
              </c:extLst>
            </c:dLbl>
            <c:dLbl>
              <c:idx val="3"/>
              <c:layout/>
              <c:tx>
                <c:strRef>
                  <c:f>table_logged_disparity!$E$21</c:f>
                  <c:strCache>
                    <c:ptCount val="1"/>
                    <c:pt idx="0">
                      <c:v>2.91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{26D83E0F-8535-4B99-BB58-B8E132465373}</c15:txfldGUID>
                      <c15:f>table_logged_disparity!$E$21</c15:f>
                      <c15:dlblFieldTableCache>
                        <c:ptCount val="1"/>
                        <c:pt idx="0">
                          <c:v>2.91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D6D9-40A5-A73A-948D6597E4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table_logged_disparity!$E$11:$E$14</c:f>
              <c:numCache>
                <c:formatCode>General</c:formatCode>
                <c:ptCount val="4"/>
                <c:pt idx="0">
                  <c:v>-0.33724216831842591</c:v>
                </c:pt>
                <c:pt idx="1">
                  <c:v>7.554696139253074E-2</c:v>
                </c:pt>
                <c:pt idx="2">
                  <c:v>0.40140054078154408</c:v>
                </c:pt>
                <c:pt idx="3">
                  <c:v>0.46389298898590731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6D9-40A5-A73A-948D6597E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90336"/>
        <c:axId val="217791872"/>
      </c:barChart>
      <c:catAx>
        <c:axId val="21779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7791872"/>
        <c:crosses val="autoZero"/>
        <c:auto val="1"/>
        <c:lblAlgn val="ctr"/>
        <c:lblOffset val="100"/>
        <c:noMultiLvlLbl val="0"/>
      </c:catAx>
      <c:valAx>
        <c:axId val="217791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779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6847391876598"/>
          <c:y val="0.65312829078183421"/>
          <c:w val="0.17758046614872405"/>
          <c:h val="0.3148450244698211"/>
        </c:manualLayout>
      </c:layout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Population in Poverty Racial Disparity Indices</a:t>
            </a:r>
            <a:r>
              <a:rPr lang="en-US" sz="2000" baseline="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2000" b="1" i="0" baseline="0" dirty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California: </a:t>
            </a:r>
            <a:r>
              <a:rPr lang="en-US" sz="2000" dirty="0">
                <a:latin typeface="Times" panose="02020603050405020304" pitchFamily="18" charset="0"/>
                <a:cs typeface="Times" panose="02020603050405020304" pitchFamily="18" charset="0"/>
              </a:rPr>
              <a:t>2018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/>
                </a:solidFill>
              </a:defRPr>
            </a:pP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(group compared to White)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143267831990193"/>
          <c:y val="0.225122405153901"/>
          <c:w val="0.40462373288382902"/>
          <c:h val="0.73572593800979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table_logged_disparity_pov!$B$11</c:f>
              <c:strCache>
                <c:ptCount val="1"/>
                <c:pt idx="0">
                  <c:v>in care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strRef>
                  <c:f>table_logged_disparity_pov!$B$19</c:f>
                  <c:strCache>
                    <c:ptCount val="1"/>
                    <c:pt idx="0">
                      <c:v>0.19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{686191A2-B0FD-4EC6-B503-00189F7CE064}</c15:txfldGUID>
                      <c15:f>table_logged_disparity_pov!$B$19</c15:f>
                      <c15:dlblFieldTableCache>
                        <c:ptCount val="1"/>
                        <c:pt idx="0">
                          <c:v>0.19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FC7F-4253-9867-82EB2D8EFDA3}"/>
                </c:ext>
              </c:extLst>
            </c:dLbl>
            <c:dLbl>
              <c:idx val="1"/>
              <c:layout/>
              <c:tx>
                <c:strRef>
                  <c:f>table_logged_disparity_pov!$B$20</c:f>
                  <c:strCache>
                    <c:ptCount val="1"/>
                    <c:pt idx="0">
                      <c:v>0.42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{8773543F-918E-4DA3-9D5F-37CF156036E2}</c15:txfldGUID>
                      <c15:f>table_logged_disparity_pov!$B$20</c15:f>
                      <c15:dlblFieldTableCache>
                        <c:ptCount val="1"/>
                        <c:pt idx="0">
                          <c:v>0.42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FC7F-4253-9867-82EB2D8EFDA3}"/>
                </c:ext>
              </c:extLst>
            </c:dLbl>
            <c:dLbl>
              <c:idx val="2"/>
              <c:layout/>
              <c:tx>
                <c:strRef>
                  <c:f>table_logged_disparity_pov!$B$21</c:f>
                  <c:strCache>
                    <c:ptCount val="1"/>
                    <c:pt idx="0">
                      <c:v>1.69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{4E42A9E4-9E1F-407A-B892-23F1D68F2F80}</c15:txfldGUID>
                      <c15:f>table_logged_disparity_pov!$B$21</c15:f>
                      <c15:dlblFieldTableCache>
                        <c:ptCount val="1"/>
                        <c:pt idx="0">
                          <c:v>1.69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FC7F-4253-9867-82EB2D8EFDA3}"/>
                </c:ext>
              </c:extLst>
            </c:dLbl>
            <c:dLbl>
              <c:idx val="3"/>
              <c:layout/>
              <c:tx>
                <c:strRef>
                  <c:f>table_logged_disparity_pov!$B$22</c:f>
                  <c:strCache>
                    <c:ptCount val="1"/>
                    <c:pt idx="0">
                      <c:v>1.48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{E4C057A9-DB52-4AA6-B2A7-85710A75D577}</c15:txfldGUID>
                      <c15:f>table_logged_disparity_pov!$B$22</c15:f>
                      <c15:dlblFieldTableCache>
                        <c:ptCount val="1"/>
                        <c:pt idx="0">
                          <c:v>1.48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FC7F-4253-9867-82EB2D8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" panose="02020603050405020304" pitchFamily="18" charset="0"/>
                    <a:ea typeface="+mn-ea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table_logged_disparity_pov!$A$12:$A$15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table_logged_disparity_pov!$B$12:$B$15</c:f>
              <c:numCache>
                <c:formatCode>General</c:formatCode>
                <c:ptCount val="4"/>
                <c:pt idx="0">
                  <c:v>-0.72124639904717103</c:v>
                </c:pt>
                <c:pt idx="1">
                  <c:v>-0.37675070960209955</c:v>
                </c:pt>
                <c:pt idx="2">
                  <c:v>0.22788670461367352</c:v>
                </c:pt>
                <c:pt idx="3">
                  <c:v>0.17026171539495738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7F-4253-9867-82EB2D8EFDA3}"/>
            </c:ext>
          </c:extLst>
        </c:ser>
        <c:ser>
          <c:idx val="1"/>
          <c:order val="1"/>
          <c:tx>
            <c:strRef>
              <c:f>table_logged_disparity_pov!$C$11</c:f>
              <c:strCache>
                <c:ptCount val="1"/>
                <c:pt idx="0">
                  <c:v>entries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strRef>
                  <c:f>table_logged_disparity_pov!$C$19</c:f>
                  <c:strCache>
                    <c:ptCount val="1"/>
                    <c:pt idx="0">
                      <c:v>0.23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{0F7E0B2E-49F5-4401-8F1B-88F511F73002}</c15:txfldGUID>
                      <c15:f>table_logged_disparity_pov!$C$19</c15:f>
                      <c15:dlblFieldTableCache>
                        <c:ptCount val="1"/>
                        <c:pt idx="0">
                          <c:v>0.23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FC7F-4253-9867-82EB2D8EFDA3}"/>
                </c:ext>
              </c:extLst>
            </c:dLbl>
            <c:dLbl>
              <c:idx val="1"/>
              <c:layout/>
              <c:tx>
                <c:strRef>
                  <c:f>table_logged_disparity_pov!$C$20</c:f>
                  <c:strCache>
                    <c:ptCount val="1"/>
                    <c:pt idx="0">
                      <c:v>0.42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{DA70602B-288B-406C-A524-11B89723FA72}</c15:txfldGUID>
                      <c15:f>table_logged_disparity_pov!$C$20</c15:f>
                      <c15:dlblFieldTableCache>
                        <c:ptCount val="1"/>
                        <c:pt idx="0">
                          <c:v>0.42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FC7F-4253-9867-82EB2D8EFDA3}"/>
                </c:ext>
              </c:extLst>
            </c:dLbl>
            <c:dLbl>
              <c:idx val="2"/>
              <c:layout/>
              <c:tx>
                <c:strRef>
                  <c:f>table_logged_disparity_pov!$C$21</c:f>
                  <c:strCache>
                    <c:ptCount val="1"/>
                    <c:pt idx="0">
                      <c:v>1.44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{0B79C42B-E02E-4963-8859-20AC13DBE371}</c15:txfldGUID>
                      <c15:f>table_logged_disparity_pov!$C$21</c15:f>
                      <c15:dlblFieldTableCache>
                        <c:ptCount val="1"/>
                        <c:pt idx="0">
                          <c:v>1.44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FC7F-4253-9867-82EB2D8EFDA3}"/>
                </c:ext>
              </c:extLst>
            </c:dLbl>
            <c:dLbl>
              <c:idx val="3"/>
              <c:layout/>
              <c:tx>
                <c:strRef>
                  <c:f>table_logged_disparity_pov!$C$22</c:f>
                  <c:strCache>
                    <c:ptCount val="1"/>
                    <c:pt idx="0">
                      <c:v>1.19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{87661033-B59B-43B2-A17E-ABE4FF19EA5E}</c15:txfldGUID>
                      <c15:f>table_logged_disparity_pov!$C$22</c15:f>
                      <c15:dlblFieldTableCache>
                        <c:ptCount val="1"/>
                        <c:pt idx="0">
                          <c:v>1.19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FC7F-4253-9867-82EB2D8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" panose="02020603050405020304" pitchFamily="18" charset="0"/>
                    <a:ea typeface="+mn-ea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table_logged_disparity_pov!$A$12:$A$15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table_logged_disparity_pov!$C$12:$C$15</c:f>
              <c:numCache>
                <c:formatCode>General</c:formatCode>
                <c:ptCount val="4"/>
                <c:pt idx="0">
                  <c:v>-0.63827216398240705</c:v>
                </c:pt>
                <c:pt idx="1">
                  <c:v>-0.37675070960209955</c:v>
                </c:pt>
                <c:pt idx="2">
                  <c:v>0.15836249209524964</c:v>
                </c:pt>
                <c:pt idx="3">
                  <c:v>7.554696139253074E-2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C7F-4253-9867-82EB2D8EFDA3}"/>
            </c:ext>
          </c:extLst>
        </c:ser>
        <c:ser>
          <c:idx val="2"/>
          <c:order val="2"/>
          <c:tx>
            <c:strRef>
              <c:f>table_logged_disparity_pov!$D$11</c:f>
              <c:strCache>
                <c:ptCount val="1"/>
                <c:pt idx="0">
                  <c:v>substantiations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strRef>
                  <c:f>table_logged_disparity_pov!$D$19</c:f>
                  <c:strCache>
                    <c:ptCount val="1"/>
                    <c:pt idx="0">
                      <c:v>0.30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{0CDBF1B9-1F03-4715-8C71-94D54213AE96}</c15:txfldGUID>
                      <c15:f>table_logged_disparity_pov!$D$19</c15:f>
                      <c15:dlblFieldTableCache>
                        <c:ptCount val="1"/>
                        <c:pt idx="0">
                          <c:v>0.30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FC7F-4253-9867-82EB2D8EFDA3}"/>
                </c:ext>
              </c:extLst>
            </c:dLbl>
            <c:dLbl>
              <c:idx val="1"/>
              <c:layout/>
              <c:tx>
                <c:strRef>
                  <c:f>table_logged_disparity_pov!$D$20</c:f>
                  <c:strCache>
                    <c:ptCount val="1"/>
                    <c:pt idx="0">
                      <c:v>0.44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{1D1B11E3-48B1-4290-8B3F-28A0C200AF79}</c15:txfldGUID>
                      <c15:f>table_logged_disparity_pov!$D$20</c15:f>
                      <c15:dlblFieldTableCache>
                        <c:ptCount val="1"/>
                        <c:pt idx="0">
                          <c:v>0.44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FC7F-4253-9867-82EB2D8EFDA3}"/>
                </c:ext>
              </c:extLst>
            </c:dLbl>
            <c:dLbl>
              <c:idx val="2"/>
              <c:layout/>
              <c:tx>
                <c:strRef>
                  <c:f>table_logged_disparity_pov!$D$21</c:f>
                  <c:strCache>
                    <c:ptCount val="1"/>
                    <c:pt idx="0">
                      <c:v>1.07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{8E39C5FF-EE04-4D16-A211-593442DD70C9}</c15:txfldGUID>
                      <c15:f>table_logged_disparity_pov!$D$21</c15:f>
                      <c15:dlblFieldTableCache>
                        <c:ptCount val="1"/>
                        <c:pt idx="0">
                          <c:v>1.07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FC7F-4253-9867-82EB2D8EFDA3}"/>
                </c:ext>
              </c:extLst>
            </c:dLbl>
            <c:dLbl>
              <c:idx val="3"/>
              <c:layout/>
              <c:tx>
                <c:strRef>
                  <c:f>table_logged_disparity_pov!$D$22</c:f>
                  <c:strCache>
                    <c:ptCount val="1"/>
                    <c:pt idx="0">
                      <c:v>0.97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{25AB87D7-D6B8-4B7B-A3DE-119E34A25247}</c15:txfldGUID>
                      <c15:f>table_logged_disparity_pov!$D$22</c15:f>
                      <c15:dlblFieldTableCache>
                        <c:ptCount val="1"/>
                        <c:pt idx="0">
                          <c:v>0.97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FC7F-4253-9867-82EB2D8EFD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" panose="02020603050405020304" pitchFamily="18" charset="0"/>
                    <a:ea typeface="+mn-ea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table_logged_disparity_pov!$A$12:$A$15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table_logged_disparity_pov!$D$12:$D$15</c:f>
              <c:numCache>
                <c:formatCode>General</c:formatCode>
                <c:ptCount val="4"/>
                <c:pt idx="0">
                  <c:v>-0.52287874528033762</c:v>
                </c:pt>
                <c:pt idx="1">
                  <c:v>-0.35654732351381258</c:v>
                </c:pt>
                <c:pt idx="2">
                  <c:v>2.9383777685209667E-2</c:v>
                </c:pt>
                <c:pt idx="3">
                  <c:v>-1.322826573375516E-2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C7F-4253-9867-82EB2D8EFDA3}"/>
            </c:ext>
          </c:extLst>
        </c:ser>
        <c:ser>
          <c:idx val="3"/>
          <c:order val="3"/>
          <c:tx>
            <c:v>allegations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strRef>
                  <c:f>table_logged_disparity_pov!$E$19</c:f>
                  <c:strCache>
                    <c:ptCount val="1"/>
                    <c:pt idx="0">
                      <c:v>0.39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{7B5CB244-1091-49C2-B181-BB6C3D3C0D51}</c15:txfldGUID>
                      <c15:f>table_logged_disparity_pov!$E$19</c15:f>
                      <c15:dlblFieldTableCache>
                        <c:ptCount val="1"/>
                        <c:pt idx="0">
                          <c:v>0.39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FC7F-4253-9867-82EB2D8EFDA3}"/>
                </c:ext>
              </c:extLst>
            </c:dLbl>
            <c:dLbl>
              <c:idx val="1"/>
              <c:layout/>
              <c:tx>
                <c:strRef>
                  <c:f>table_logged_disparity_pov!$E$20</c:f>
                  <c:strCache>
                    <c:ptCount val="1"/>
                    <c:pt idx="0">
                      <c:v>0.41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{240B4A2E-5B6B-4FD5-AB9B-98769815587A}</c15:txfldGUID>
                      <c15:f>table_logged_disparity_pov!$E$20</c15:f>
                      <c15:dlblFieldTableCache>
                        <c:ptCount val="1"/>
                        <c:pt idx="0">
                          <c:v>0.41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FC7F-4253-9867-82EB2D8EFDA3}"/>
                </c:ext>
              </c:extLst>
            </c:dLbl>
            <c:dLbl>
              <c:idx val="2"/>
              <c:layout/>
              <c:tx>
                <c:strRef>
                  <c:f>table_logged_disparity_pov!$E$21</c:f>
                  <c:strCache>
                    <c:ptCount val="1"/>
                    <c:pt idx="0">
                      <c:v>0.97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{18149556-843C-4BB4-883E-43331FDAB28C}</c15:txfldGUID>
                      <c15:f>table_logged_disparity_pov!$E$21</c15:f>
                      <c15:dlblFieldTableCache>
                        <c:ptCount val="1"/>
                        <c:pt idx="0">
                          <c:v>0.97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FC7F-4253-9867-82EB2D8EFDA3}"/>
                </c:ext>
              </c:extLst>
            </c:dLbl>
            <c:dLbl>
              <c:idx val="3"/>
              <c:layout/>
              <c:tx>
                <c:strRef>
                  <c:f>table_logged_disparity_pov!$E$22</c:f>
                  <c:strCache>
                    <c:ptCount val="1"/>
                    <c:pt idx="0">
                      <c:v>0.88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{7A5E7467-93D0-4C54-A92F-A41D617D74E6}</c15:txfldGUID>
                      <c15:f>table_logged_disparity_pov!$E$22</c15:f>
                      <c15:dlblFieldTableCache>
                        <c:ptCount val="1"/>
                        <c:pt idx="0">
                          <c:v>0.88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FC7F-4253-9867-82EB2D8EFDA3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" panose="02020603050405020304" pitchFamily="18" charset="0"/>
                    <a:ea typeface="+mn-ea"/>
                    <a:cs typeface="Times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table_logged_disparity_pov!$A$12:$A$15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table_logged_disparity_pov!$E$12:$E$15</c:f>
              <c:numCache>
                <c:formatCode>General</c:formatCode>
                <c:ptCount val="4"/>
                <c:pt idx="0">
                  <c:v>-0.40893539297350079</c:v>
                </c:pt>
                <c:pt idx="1">
                  <c:v>-0.38721614328026455</c:v>
                </c:pt>
                <c:pt idx="2">
                  <c:v>-1.322826573375516E-2</c:v>
                </c:pt>
                <c:pt idx="3">
                  <c:v>-5.551732784983137E-2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C7F-4253-9867-82EB2D8EF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919488"/>
        <c:axId val="217921024"/>
      </c:barChart>
      <c:catAx>
        <c:axId val="217919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Times" panose="02020603050405020304" pitchFamily="18" charset="0"/>
              </a:defRPr>
            </a:pPr>
            <a:endParaRPr lang="en-US"/>
          </a:p>
        </c:txPr>
        <c:crossAx val="217921024"/>
        <c:crosses val="autoZero"/>
        <c:auto val="1"/>
        <c:lblAlgn val="ctr"/>
        <c:lblOffset val="100"/>
        <c:noMultiLvlLbl val="0"/>
      </c:catAx>
      <c:valAx>
        <c:axId val="217921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791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36847391876598"/>
          <c:y val="0.65312829078183421"/>
          <c:w val="0.16273662456415822"/>
          <c:h val="0.185203849518810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" panose="02020603050405020304" pitchFamily="18" charset="0"/>
              <a:ea typeface="+mn-ea"/>
              <a:cs typeface="Times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in Poverty Racial Disparity Indices</a:t>
            </a:r>
            <a:r>
              <a:rPr lang="en-US" sz="2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Southern Counties: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(group compared to White)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143267831990193"/>
          <c:y val="0.225122405153901"/>
          <c:w val="0.40462373288382902"/>
          <c:h val="0.73572593800979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table_logged_disparity_pov!$B$11</c:f>
              <c:strCache>
                <c:ptCount val="1"/>
                <c:pt idx="0">
                  <c:v>in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table_logged_disparity_pov!$B$19</c:f>
                  <c:strCache>
                    <c:ptCount val="1"/>
                    <c:pt idx="0">
                      <c:v>0.19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{166C9AB2-B6A9-42DB-92BF-4584928433B1}</c15:txfldGUID>
                      <c15:f>table_logged_disparity_pov!$B$19</c15:f>
                      <c15:dlblFieldTableCache>
                        <c:ptCount val="1"/>
                        <c:pt idx="0">
                          <c:v>0.19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A36B-467E-8C83-A6871A76BA26}"/>
                </c:ext>
              </c:extLst>
            </c:dLbl>
            <c:dLbl>
              <c:idx val="1"/>
              <c:layout/>
              <c:tx>
                <c:strRef>
                  <c:f>table_logged_disparity_pov!$B$20</c:f>
                  <c:strCache>
                    <c:ptCount val="1"/>
                    <c:pt idx="0">
                      <c:v>0.48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{5FD18C9A-487E-44FC-A2BD-67F24109F7B8}</c15:txfldGUID>
                      <c15:f>table_logged_disparity_pov!$B$20</c15:f>
                      <c15:dlblFieldTableCache>
                        <c:ptCount val="1"/>
                        <c:pt idx="0">
                          <c:v>0.48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A36B-467E-8C83-A6871A76BA26}"/>
                </c:ext>
              </c:extLst>
            </c:dLbl>
            <c:dLbl>
              <c:idx val="2"/>
              <c:layout/>
              <c:tx>
                <c:strRef>
                  <c:f>table_logged_disparity_pov!$B$21</c:f>
                  <c:strCache>
                    <c:ptCount val="1"/>
                    <c:pt idx="0">
                      <c:v>1.17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{52B4F138-3185-47B1-9A95-FEA1D5ED2EB8}</c15:txfldGUID>
                      <c15:f>table_logged_disparity_pov!$B$21</c15:f>
                      <c15:dlblFieldTableCache>
                        <c:ptCount val="1"/>
                        <c:pt idx="0">
                          <c:v>1.17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A36B-467E-8C83-A6871A76BA26}"/>
                </c:ext>
              </c:extLst>
            </c:dLbl>
            <c:dLbl>
              <c:idx val="3"/>
              <c:layout/>
              <c:tx>
                <c:strRef>
                  <c:f>table_logged_disparity_pov!$B$22</c:f>
                  <c:strCache>
                    <c:ptCount val="1"/>
                    <c:pt idx="0">
                      <c:v>1.77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{1ECBB4A2-E86A-4868-A7EC-033189D60050}</c15:txfldGUID>
                      <c15:f>table_logged_disparity_pov!$B$22</c15:f>
                      <c15:dlblFieldTableCache>
                        <c:ptCount val="1"/>
                        <c:pt idx="0">
                          <c:v>1.77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A36B-467E-8C83-A6871A76BA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table_logged_disparity_pov!$A$12:$A$15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table_logged_disparity_pov!$B$12:$B$15</c:f>
              <c:numCache>
                <c:formatCode>General</c:formatCode>
                <c:ptCount val="4"/>
                <c:pt idx="0">
                  <c:v>-0.72124639904717103</c:v>
                </c:pt>
                <c:pt idx="1">
                  <c:v>-0.31875876262441277</c:v>
                </c:pt>
                <c:pt idx="2">
                  <c:v>6.8185861746161619E-2</c:v>
                </c:pt>
                <c:pt idx="3">
                  <c:v>0.24797326636180664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6B-467E-8C83-A6871A76BA26}"/>
            </c:ext>
          </c:extLst>
        </c:ser>
        <c:ser>
          <c:idx val="1"/>
          <c:order val="1"/>
          <c:tx>
            <c:strRef>
              <c:f>table_logged_disparity_pov!$C$11</c:f>
              <c:strCache>
                <c:ptCount val="1"/>
                <c:pt idx="0">
                  <c:v>entries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table_logged_disparity_pov!$C$19</c:f>
                  <c:strCache>
                    <c:ptCount val="1"/>
                    <c:pt idx="0">
                      <c:v>0.25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{E25ECEE8-91A3-4075-AF85-3B185F4D52FE}</c15:txfldGUID>
                      <c15:f>table_logged_disparity_pov!$C$19</c15:f>
                      <c15:dlblFieldTableCache>
                        <c:ptCount val="1"/>
                        <c:pt idx="0">
                          <c:v>0.25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A36B-467E-8C83-A6871A76BA26}"/>
                </c:ext>
              </c:extLst>
            </c:dLbl>
            <c:dLbl>
              <c:idx val="1"/>
              <c:layout/>
              <c:tx>
                <c:strRef>
                  <c:f>table_logged_disparity_pov!$C$20</c:f>
                  <c:strCache>
                    <c:ptCount val="1"/>
                    <c:pt idx="0">
                      <c:v>0.47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{00AA8212-8CBF-4286-93F4-59A12B492C77}</c15:txfldGUID>
                      <c15:f>table_logged_disparity_pov!$C$20</c15:f>
                      <c15:dlblFieldTableCache>
                        <c:ptCount val="1"/>
                        <c:pt idx="0">
                          <c:v>0.47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A36B-467E-8C83-A6871A76BA26}"/>
                </c:ext>
              </c:extLst>
            </c:dLbl>
            <c:dLbl>
              <c:idx val="2"/>
              <c:layout/>
              <c:tx>
                <c:strRef>
                  <c:f>table_logged_disparity_pov!$C$21</c:f>
                  <c:strCache>
                    <c:ptCount val="1"/>
                    <c:pt idx="0">
                      <c:v>0.91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{5547EE78-36CD-4329-9627-409EE6D2CD60}</c15:txfldGUID>
                      <c15:f>table_logged_disparity_pov!$C$21</c15:f>
                      <c15:dlblFieldTableCache>
                        <c:ptCount val="1"/>
                        <c:pt idx="0">
                          <c:v>0.91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A36B-467E-8C83-A6871A76BA26}"/>
                </c:ext>
              </c:extLst>
            </c:dLbl>
            <c:dLbl>
              <c:idx val="3"/>
              <c:layout/>
              <c:tx>
                <c:strRef>
                  <c:f>table_logged_disparity_pov!$C$22</c:f>
                  <c:strCache>
                    <c:ptCount val="1"/>
                    <c:pt idx="0">
                      <c:v>1.41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{F00295EA-127D-48FE-8D91-0D7EA49427F9}</c15:txfldGUID>
                      <c15:f>table_logged_disparity_pov!$C$22</c15:f>
                      <c15:dlblFieldTableCache>
                        <c:ptCount val="1"/>
                        <c:pt idx="0">
                          <c:v>1.41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A36B-467E-8C83-A6871A76BA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table_logged_disparity_pov!$A$12:$A$15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table_logged_disparity_pov!$C$12:$C$15</c:f>
              <c:numCache>
                <c:formatCode>General</c:formatCode>
                <c:ptCount val="4"/>
                <c:pt idx="0">
                  <c:v>-0.6020599913279624</c:v>
                </c:pt>
                <c:pt idx="1">
                  <c:v>-0.32790214206428259</c:v>
                </c:pt>
                <c:pt idx="2">
                  <c:v>-4.0958607678906384E-2</c:v>
                </c:pt>
                <c:pt idx="3">
                  <c:v>0.14921911265537988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36B-467E-8C83-A6871A76BA26}"/>
            </c:ext>
          </c:extLst>
        </c:ser>
        <c:ser>
          <c:idx val="2"/>
          <c:order val="2"/>
          <c:tx>
            <c:strRef>
              <c:f>table_logged_disparity_pov!$D$11</c:f>
              <c:strCache>
                <c:ptCount val="1"/>
                <c:pt idx="0">
                  <c:v>substantiations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table_logged_disparity_pov!$D$19</c:f>
                  <c:strCache>
                    <c:ptCount val="1"/>
                    <c:pt idx="0">
                      <c:v>0.31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{744937AA-379F-4058-9825-87F92EA02C2D}</c15:txfldGUID>
                      <c15:f>table_logged_disparity_pov!$D$19</c15:f>
                      <c15:dlblFieldTableCache>
                        <c:ptCount val="1"/>
                        <c:pt idx="0">
                          <c:v>0.31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A36B-467E-8C83-A6871A76BA26}"/>
                </c:ext>
              </c:extLst>
            </c:dLbl>
            <c:dLbl>
              <c:idx val="1"/>
              <c:layout/>
              <c:tx>
                <c:strRef>
                  <c:f>table_logged_disparity_pov!$D$20</c:f>
                  <c:strCache>
                    <c:ptCount val="1"/>
                    <c:pt idx="0">
                      <c:v>0.46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{F4D3D9BB-CBD6-48D4-9C81-8A950B4171C1}</c15:txfldGUID>
                      <c15:f>table_logged_disparity_pov!$D$20</c15:f>
                      <c15:dlblFieldTableCache>
                        <c:ptCount val="1"/>
                        <c:pt idx="0">
                          <c:v>0.46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A36B-467E-8C83-A6871A76BA26}"/>
                </c:ext>
              </c:extLst>
            </c:dLbl>
            <c:dLbl>
              <c:idx val="2"/>
              <c:layout/>
              <c:tx>
                <c:strRef>
                  <c:f>table_logged_disparity_pov!$D$21</c:f>
                  <c:strCache>
                    <c:ptCount val="1"/>
                    <c:pt idx="0">
                      <c:v>0.78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{CC8C5345-F5E9-47EF-803A-B0B235DB0629}</c15:txfldGUID>
                      <c15:f>table_logged_disparity_pov!$D$21</c15:f>
                      <c15:dlblFieldTableCache>
                        <c:ptCount val="1"/>
                        <c:pt idx="0">
                          <c:v>0.78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A36B-467E-8C83-A6871A76BA26}"/>
                </c:ext>
              </c:extLst>
            </c:dLbl>
            <c:dLbl>
              <c:idx val="3"/>
              <c:layout/>
              <c:tx>
                <c:strRef>
                  <c:f>table_logged_disparity_pov!$D$22</c:f>
                  <c:strCache>
                    <c:ptCount val="1"/>
                    <c:pt idx="0">
                      <c:v>1.09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{FE219204-0F17-4396-943B-7AECC6624D9D}</c15:txfldGUID>
                      <c15:f>table_logged_disparity_pov!$D$22</c15:f>
                      <c15:dlblFieldTableCache>
                        <c:ptCount val="1"/>
                        <c:pt idx="0">
                          <c:v>1.09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A36B-467E-8C83-A6871A76BA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table_logged_disparity_pov!$A$12:$A$15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table_logged_disparity_pov!$D$12:$D$15</c:f>
              <c:numCache>
                <c:formatCode>General</c:formatCode>
                <c:ptCount val="4"/>
                <c:pt idx="0">
                  <c:v>-0.50863830616572736</c:v>
                </c:pt>
                <c:pt idx="1">
                  <c:v>-0.33724216831842591</c:v>
                </c:pt>
                <c:pt idx="2">
                  <c:v>-0.10790539730951958</c:v>
                </c:pt>
                <c:pt idx="3">
                  <c:v>3.7426497940623665E-2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36B-467E-8C83-A6871A76BA26}"/>
            </c:ext>
          </c:extLst>
        </c:ser>
        <c:ser>
          <c:idx val="3"/>
          <c:order val="3"/>
          <c:tx>
            <c:v>allegations</c:v>
          </c:tx>
          <c:invertIfNegative val="0"/>
          <c:dLbls>
            <c:dLbl>
              <c:idx val="0"/>
              <c:layout/>
              <c:tx>
                <c:strRef>
                  <c:f>table_logged_disparity_pov!$E$19</c:f>
                  <c:strCache>
                    <c:ptCount val="1"/>
                    <c:pt idx="0">
                      <c:v>0.38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{401A74C3-35B5-48AA-A087-0D9D8F99D164}</c15:txfldGUID>
                      <c15:f>table_logged_disparity_pov!$E$19</c15:f>
                      <c15:dlblFieldTableCache>
                        <c:ptCount val="1"/>
                        <c:pt idx="0">
                          <c:v>0.38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A36B-467E-8C83-A6871A76BA26}"/>
                </c:ext>
              </c:extLst>
            </c:dLbl>
            <c:dLbl>
              <c:idx val="1"/>
              <c:layout/>
              <c:tx>
                <c:strRef>
                  <c:f>table_logged_disparity_pov!$E$20</c:f>
                  <c:strCache>
                    <c:ptCount val="1"/>
                    <c:pt idx="0">
                      <c:v>0.40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{A3485A58-B9B2-4562-84B9-FC98AD04D1B3}</c15:txfldGUID>
                      <c15:f>table_logged_disparity_pov!$E$20</c15:f>
                      <c15:dlblFieldTableCache>
                        <c:ptCount val="1"/>
                        <c:pt idx="0">
                          <c:v>0.40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A36B-467E-8C83-A6871A76BA26}"/>
                </c:ext>
              </c:extLst>
            </c:dLbl>
            <c:dLbl>
              <c:idx val="2"/>
              <c:layout/>
              <c:tx>
                <c:strRef>
                  <c:f>table_logged_disparity_pov!$E$21</c:f>
                  <c:strCache>
                    <c:ptCount val="1"/>
                    <c:pt idx="0">
                      <c:v>0.77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{C24C6BEC-AD2D-490F-89FA-E124A2C82467}</c15:txfldGUID>
                      <c15:f>table_logged_disparity_pov!$E$21</c15:f>
                      <c15:dlblFieldTableCache>
                        <c:ptCount val="1"/>
                        <c:pt idx="0">
                          <c:v>0.77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A36B-467E-8C83-A6871A76BA26}"/>
                </c:ext>
              </c:extLst>
            </c:dLbl>
            <c:dLbl>
              <c:idx val="3"/>
              <c:layout/>
              <c:tx>
                <c:strRef>
                  <c:f>table_logged_disparity_pov!$E$22</c:f>
                  <c:strCache>
                    <c:ptCount val="1"/>
                    <c:pt idx="0">
                      <c:v>0.88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{9F5FD782-7514-4301-95C9-53FD576841AE}</c15:txfldGUID>
                      <c15:f>table_logged_disparity_pov!$E$22</c15:f>
                      <c15:dlblFieldTableCache>
                        <c:ptCount val="1"/>
                        <c:pt idx="0">
                          <c:v>0.88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A36B-467E-8C83-A6871A76BA2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table_logged_disparity_pov!$A$12:$A$15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table_logged_disparity_pov!$E$12:$E$15</c:f>
              <c:numCache>
                <c:formatCode>General</c:formatCode>
                <c:ptCount val="4"/>
                <c:pt idx="0">
                  <c:v>-0.42021640338318983</c:v>
                </c:pt>
                <c:pt idx="1">
                  <c:v>-0.3979400086720376</c:v>
                </c:pt>
                <c:pt idx="2">
                  <c:v>-0.11350927482751812</c:v>
                </c:pt>
                <c:pt idx="3">
                  <c:v>-5.551732784983137E-2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36B-467E-8C83-A6871A76B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919488"/>
        <c:axId val="217921024"/>
      </c:barChart>
      <c:catAx>
        <c:axId val="217919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7921024"/>
        <c:crosses val="autoZero"/>
        <c:auto val="1"/>
        <c:lblAlgn val="ctr"/>
        <c:lblOffset val="100"/>
        <c:noMultiLvlLbl val="0"/>
      </c:catAx>
      <c:valAx>
        <c:axId val="217921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791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6847391876598"/>
          <c:y val="0.65312829078183421"/>
          <c:w val="0.16273662456415822"/>
          <c:h val="0.18520384951881022"/>
        </c:manualLayout>
      </c:layout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Population Racial Disparity Indices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 Counties:</a:t>
            </a:r>
            <a:r>
              <a:rPr lang="en-US" sz="2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Allegations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(group compared to White)</a:t>
            </a:r>
          </a:p>
        </c:rich>
      </c:tx>
      <c:layout>
        <c:manualLayout>
          <c:xMode val="edge"/>
          <c:yMode val="edge"/>
          <c:x val="0.23279505686789151"/>
          <c:y val="1.11111111111111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770014085482708"/>
          <c:y val="0.22714260717410301"/>
          <c:w val="0.61723370355831619"/>
          <c:h val="0.73572593800979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'Allegations table'!$C$10</c:f>
              <c:strCache>
                <c:ptCount val="1"/>
                <c:pt idx="0">
                  <c:v>Ages 16-17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'Allegations table'!$C$18</c:f>
                  <c:strCache>
                    <c:ptCount val="1"/>
                    <c:pt idx="0">
                      <c:v>0.52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{8C195611-9E50-4F82-9B96-7497411E29AE}</c15:txfldGUID>
                      <c15:f>'Allegations table'!$C$18</c15:f>
                      <c15:dlblFieldTableCache>
                        <c:ptCount val="1"/>
                        <c:pt idx="0">
                          <c:v>0.52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70D6-4711-B63A-72D80240AB17}"/>
                </c:ext>
              </c:extLst>
            </c:dLbl>
            <c:dLbl>
              <c:idx val="1"/>
              <c:layout/>
              <c:tx>
                <c:strRef>
                  <c:f>'Allegations table'!$C$19</c:f>
                  <c:strCache>
                    <c:ptCount val="1"/>
                    <c:pt idx="0">
                      <c:v>1.16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{1806271B-BD69-4514-B8E5-ED7B39EC7B30}</c15:txfldGUID>
                      <c15:f>'Allegations table'!$C$19</c15:f>
                      <c15:dlblFieldTableCache>
                        <c:ptCount val="1"/>
                        <c:pt idx="0">
                          <c:v>1.16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70D6-4711-B63A-72D80240AB17}"/>
                </c:ext>
              </c:extLst>
            </c:dLbl>
            <c:dLbl>
              <c:idx val="2"/>
              <c:layout/>
              <c:tx>
                <c:strRef>
                  <c:f>'Allegations table'!$C$20</c:f>
                  <c:strCache>
                    <c:ptCount val="1"/>
                    <c:pt idx="0">
                      <c:v>2.28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{5FA3273F-DC17-4BA5-8680-38065BECEB2E}</c15:txfldGUID>
                      <c15:f>'Allegations table'!$C$20</c15:f>
                      <c15:dlblFieldTableCache>
                        <c:ptCount val="1"/>
                        <c:pt idx="0">
                          <c:v>2.28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70D6-4711-B63A-72D80240AB17}"/>
                </c:ext>
              </c:extLst>
            </c:dLbl>
            <c:dLbl>
              <c:idx val="3"/>
              <c:layout/>
              <c:tx>
                <c:strRef>
                  <c:f>'Allegations table'!$C$21</c:f>
                  <c:strCache>
                    <c:ptCount val="1"/>
                    <c:pt idx="0">
                      <c:v>2.35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{DD936E17-6F5F-4058-BCF2-551395E889FC}</c15:txfldGUID>
                      <c15:f>'Allegations table'!$C$21</c15:f>
                      <c15:dlblFieldTableCache>
                        <c:ptCount val="1"/>
                        <c:pt idx="0">
                          <c:v>2.35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70D6-4711-B63A-72D80240AB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'Allegations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'Allegations table'!$C$11:$C$14</c:f>
              <c:numCache>
                <c:formatCode>General</c:formatCode>
                <c:ptCount val="4"/>
                <c:pt idx="0">
                  <c:v>-0.28399665636520083</c:v>
                </c:pt>
                <c:pt idx="1">
                  <c:v>6.445798922691845E-2</c:v>
                </c:pt>
                <c:pt idx="2">
                  <c:v>0.35793484700045375</c:v>
                </c:pt>
                <c:pt idx="3">
                  <c:v>0.37106786227173627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D6-4711-B63A-72D80240AB17}"/>
            </c:ext>
          </c:extLst>
        </c:ser>
        <c:ser>
          <c:idx val="1"/>
          <c:order val="1"/>
          <c:tx>
            <c:strRef>
              <c:f>'Allegations table'!$D$10</c:f>
              <c:strCache>
                <c:ptCount val="1"/>
                <c:pt idx="0">
                  <c:v>Ages 11-15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'Allegations table'!$D$18</c:f>
                  <c:strCache>
                    <c:ptCount val="1"/>
                    <c:pt idx="0">
                      <c:v>0.50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{56E76450-4F57-4AC8-97D6-78BCC7F3F060}</c15:txfldGUID>
                      <c15:f>'Allegations table'!$D$18</c15:f>
                      <c15:dlblFieldTableCache>
                        <c:ptCount val="1"/>
                        <c:pt idx="0">
                          <c:v>0.50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70D6-4711-B63A-72D80240AB17}"/>
                </c:ext>
              </c:extLst>
            </c:dLbl>
            <c:dLbl>
              <c:idx val="1"/>
              <c:layout/>
              <c:tx>
                <c:strRef>
                  <c:f>'Allegations table'!$D$19</c:f>
                  <c:strCache>
                    <c:ptCount val="1"/>
                    <c:pt idx="0">
                      <c:v>1.18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{821F61AB-B75D-4021-B8B3-6315BFA15F9F}</c15:txfldGUID>
                      <c15:f>'Allegations table'!$D$19</c15:f>
                      <c15:dlblFieldTableCache>
                        <c:ptCount val="1"/>
                        <c:pt idx="0">
                          <c:v>1.18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70D6-4711-B63A-72D80240AB17}"/>
                </c:ext>
              </c:extLst>
            </c:dLbl>
            <c:dLbl>
              <c:idx val="2"/>
              <c:layout/>
              <c:tx>
                <c:strRef>
                  <c:f>'Allegations table'!$D$20</c:f>
                  <c:strCache>
                    <c:ptCount val="1"/>
                    <c:pt idx="0">
                      <c:v>1.87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{2A543296-81E9-4C51-BF39-7A99D2618333}</c15:txfldGUID>
                      <c15:f>'Allegations table'!$D$20</c15:f>
                      <c15:dlblFieldTableCache>
                        <c:ptCount val="1"/>
                        <c:pt idx="0">
                          <c:v>1.87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70D6-4711-B63A-72D80240AB17}"/>
                </c:ext>
              </c:extLst>
            </c:dLbl>
            <c:dLbl>
              <c:idx val="3"/>
              <c:layout/>
              <c:tx>
                <c:strRef>
                  <c:f>'Allegations table'!$D$21</c:f>
                  <c:strCache>
                    <c:ptCount val="1"/>
                    <c:pt idx="0">
                      <c:v>2.44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{B075FF22-3152-4587-A7BC-C6618F9CEC52}</c15:txfldGUID>
                      <c15:f>'Allegations table'!$D$21</c15:f>
                      <c15:dlblFieldTableCache>
                        <c:ptCount val="1"/>
                        <c:pt idx="0">
                          <c:v>2.44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70D6-4711-B63A-72D80240AB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'Allegations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'Allegations table'!$D$11:$D$14</c:f>
              <c:numCache>
                <c:formatCode>General</c:formatCode>
                <c:ptCount val="4"/>
                <c:pt idx="0">
                  <c:v>-0.3010299956639812</c:v>
                </c:pt>
                <c:pt idx="1">
                  <c:v>7.1882007306125359E-2</c:v>
                </c:pt>
                <c:pt idx="2">
                  <c:v>0.27184160653649897</c:v>
                </c:pt>
                <c:pt idx="3">
                  <c:v>0.38738982633872943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0D6-4711-B63A-72D80240AB17}"/>
            </c:ext>
          </c:extLst>
        </c:ser>
        <c:ser>
          <c:idx val="2"/>
          <c:order val="2"/>
          <c:tx>
            <c:strRef>
              <c:f>'Allegations table'!$E$10</c:f>
              <c:strCache>
                <c:ptCount val="1"/>
                <c:pt idx="0">
                  <c:v>Ages 6-10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'Allegations table'!$E$18</c:f>
                  <c:strCache>
                    <c:ptCount val="1"/>
                    <c:pt idx="0">
                      <c:v>0.49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{B2A20013-A400-4299-A2F7-F3A518C52066}</c15:txfldGUID>
                      <c15:f>'Allegations table'!$E$18</c15:f>
                      <c15:dlblFieldTableCache>
                        <c:ptCount val="1"/>
                        <c:pt idx="0">
                          <c:v>0.49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70D6-4711-B63A-72D80240AB17}"/>
                </c:ext>
              </c:extLst>
            </c:dLbl>
            <c:dLbl>
              <c:idx val="1"/>
              <c:layout/>
              <c:tx>
                <c:strRef>
                  <c:f>'Allegations table'!$E$19</c:f>
                  <c:strCache>
                    <c:ptCount val="1"/>
                    <c:pt idx="0">
                      <c:v>1.16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{350663EA-F4D6-4D74-A101-8BB07E327EB4}</c15:txfldGUID>
                      <c15:f>'Allegations table'!$E$19</c15:f>
                      <c15:dlblFieldTableCache>
                        <c:ptCount val="1"/>
                        <c:pt idx="0">
                          <c:v>1.16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70D6-4711-B63A-72D80240AB17}"/>
                </c:ext>
              </c:extLst>
            </c:dLbl>
            <c:dLbl>
              <c:idx val="2"/>
              <c:layout/>
              <c:tx>
                <c:strRef>
                  <c:f>'Allegations table'!$E$20</c:f>
                  <c:strCache>
                    <c:ptCount val="1"/>
                    <c:pt idx="0">
                      <c:v>2.42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{966435CC-BBDE-454C-9DFC-537FF127BECE}</c15:txfldGUID>
                      <c15:f>'Allegations table'!$E$20</c15:f>
                      <c15:dlblFieldTableCache>
                        <c:ptCount val="1"/>
                        <c:pt idx="0">
                          <c:v>2.42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70D6-4711-B63A-72D80240AB17}"/>
                </c:ext>
              </c:extLst>
            </c:dLbl>
            <c:dLbl>
              <c:idx val="3"/>
              <c:layout/>
              <c:tx>
                <c:strRef>
                  <c:f>'Allegations table'!$E$21</c:f>
                  <c:strCache>
                    <c:ptCount val="1"/>
                    <c:pt idx="0">
                      <c:v>2.92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{E57A0115-A1C7-487A-B9E1-CD1270070BB1}</c15:txfldGUID>
                      <c15:f>'Allegations table'!$E$21</c15:f>
                      <c15:dlblFieldTableCache>
                        <c:ptCount val="1"/>
                        <c:pt idx="0">
                          <c:v>2.92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70D6-4711-B63A-72D80240AB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'Allegations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'Allegations table'!$E$11:$E$14</c:f>
              <c:numCache>
                <c:formatCode>General</c:formatCode>
                <c:ptCount val="4"/>
                <c:pt idx="0">
                  <c:v>-0.30980391997148632</c:v>
                </c:pt>
                <c:pt idx="1">
                  <c:v>6.445798922691845E-2</c:v>
                </c:pt>
                <c:pt idx="2">
                  <c:v>0.38381536598043126</c:v>
                </c:pt>
                <c:pt idx="3">
                  <c:v>0.46538285144841829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0D6-4711-B63A-72D80240AB17}"/>
            </c:ext>
          </c:extLst>
        </c:ser>
        <c:ser>
          <c:idx val="3"/>
          <c:order val="3"/>
          <c:tx>
            <c:strRef>
              <c:f>'Allegations table'!$F$10</c:f>
              <c:strCache>
                <c:ptCount val="1"/>
                <c:pt idx="0">
                  <c:v>Ages 3-5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'Allegations table'!$F$18</c:f>
                  <c:strCache>
                    <c:ptCount val="1"/>
                    <c:pt idx="0">
                      <c:v>0.36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{28FDD7F3-7DC8-484B-A3C7-04E1E5B5F565}</c15:txfldGUID>
                      <c15:f>'Allegations table'!$F$18</c15:f>
                      <c15:dlblFieldTableCache>
                        <c:ptCount val="1"/>
                        <c:pt idx="0">
                          <c:v>0.36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70D6-4711-B63A-72D80240AB17}"/>
                </c:ext>
              </c:extLst>
            </c:dLbl>
            <c:dLbl>
              <c:idx val="1"/>
              <c:layout/>
              <c:tx>
                <c:strRef>
                  <c:f>'Allegations table'!$F$19</c:f>
                  <c:strCache>
                    <c:ptCount val="1"/>
                    <c:pt idx="0">
                      <c:v>1.18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{40D68265-3D6C-4260-922B-DAB43DD95EE1}</c15:txfldGUID>
                      <c15:f>'Allegations table'!$F$19</c15:f>
                      <c15:dlblFieldTableCache>
                        <c:ptCount val="1"/>
                        <c:pt idx="0">
                          <c:v>1.18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70D6-4711-B63A-72D80240AB17}"/>
                </c:ext>
              </c:extLst>
            </c:dLbl>
            <c:dLbl>
              <c:idx val="2"/>
              <c:layout/>
              <c:tx>
                <c:strRef>
                  <c:f>'Allegations table'!$F$20</c:f>
                  <c:strCache>
                    <c:ptCount val="1"/>
                    <c:pt idx="0">
                      <c:v>4.00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{32914760-C105-4E96-A2C9-E176647CE4E4}</c15:txfldGUID>
                      <c15:f>'Allegations table'!$F$20</c15:f>
                      <c15:dlblFieldTableCache>
                        <c:ptCount val="1"/>
                        <c:pt idx="0">
                          <c:v>4.00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70D6-4711-B63A-72D80240AB17}"/>
                </c:ext>
              </c:extLst>
            </c:dLbl>
            <c:dLbl>
              <c:idx val="3"/>
              <c:layout/>
              <c:tx>
                <c:strRef>
                  <c:f>'Allegations table'!$F$21</c:f>
                  <c:strCache>
                    <c:ptCount val="1"/>
                    <c:pt idx="0">
                      <c:v>3.33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{2AB9FAF6-6EC7-4AA2-8425-5F31E3A2F260}</c15:txfldGUID>
                      <c15:f>'Allegations table'!$F$21</c15:f>
                      <c15:dlblFieldTableCache>
                        <c:ptCount val="1"/>
                        <c:pt idx="0">
                          <c:v>3.33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70D6-4711-B63A-72D80240AB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'Allegations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'Allegations table'!$F$11:$F$14</c:f>
              <c:numCache>
                <c:formatCode>General</c:formatCode>
                <c:ptCount val="4"/>
                <c:pt idx="0">
                  <c:v>-0.44369749923271273</c:v>
                </c:pt>
                <c:pt idx="1">
                  <c:v>7.1882007306125359E-2</c:v>
                </c:pt>
                <c:pt idx="2">
                  <c:v>0.6020599913279624</c:v>
                </c:pt>
                <c:pt idx="3">
                  <c:v>0.52244423350631986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0D6-4711-B63A-72D80240AB17}"/>
            </c:ext>
          </c:extLst>
        </c:ser>
        <c:ser>
          <c:idx val="4"/>
          <c:order val="4"/>
          <c:tx>
            <c:strRef>
              <c:f>'Allegations table'!$G$10</c:f>
              <c:strCache>
                <c:ptCount val="1"/>
                <c:pt idx="0">
                  <c:v>Ages 1-2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A8244F5-245B-4899-A4D0-22C5F9C597F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70D6-4711-B63A-72D80240AB1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5DDC580-E529-48C3-99CE-5D15F57F60A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70D6-4711-B63A-72D80240AB1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C21A61F-7730-4E84-830C-BF9DEE6F2B2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70D6-4711-B63A-72D80240AB1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22B642F-C9C1-4744-AB1B-FAA6AB32D68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70D6-4711-B63A-72D80240AB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</c:ext>
            </c:extLst>
          </c:dLbls>
          <c:cat>
            <c:strRef>
              <c:f>'Allegations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'Allegations table'!$G$11:$G$14</c:f>
              <c:numCache>
                <c:formatCode>General</c:formatCode>
                <c:ptCount val="4"/>
                <c:pt idx="0">
                  <c:v>-0.42021640338318983</c:v>
                </c:pt>
                <c:pt idx="1">
                  <c:v>0.12057393120584989</c:v>
                </c:pt>
                <c:pt idx="2">
                  <c:v>0.58433122436753082</c:v>
                </c:pt>
                <c:pt idx="3">
                  <c:v>0.57978359661681012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'Allegations table'!$G$18:$G$21</c15:f>
                <c15:dlblRangeCache>
                  <c:ptCount val="4"/>
                  <c:pt idx="0">
                    <c:v>0.38</c:v>
                  </c:pt>
                  <c:pt idx="1">
                    <c:v>1.32</c:v>
                  </c:pt>
                  <c:pt idx="2">
                    <c:v>3.84</c:v>
                  </c:pt>
                  <c:pt idx="3">
                    <c:v>3.80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8-70D6-4711-B63A-72D80240AB17}"/>
            </c:ext>
          </c:extLst>
        </c:ser>
        <c:ser>
          <c:idx val="5"/>
          <c:order val="5"/>
          <c:tx>
            <c:strRef>
              <c:f>'Allegations table'!$H$10</c:f>
              <c:strCache>
                <c:ptCount val="1"/>
                <c:pt idx="0">
                  <c:v>Under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055761D-CD81-42F6-ABD5-68FB0F3890FD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{0055761D-CD81-42F6-ABD5-68FB0F3890FD}</c15:txfldGUID>
                      <c15:f>'Allegations table'!$H$18</c15:f>
                      <c15:dlblFieldTableCache>
                        <c:ptCount val="1"/>
                        <c:pt idx="0">
                          <c:v>0.43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9-70D6-4711-B63A-72D80240AB1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79C7CA9-A7E9-4F98-A7C0-AAD62D6E7F2A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{579C7CA9-A7E9-4F98-A7C0-AAD62D6E7F2A}</c15:txfldGUID>
                      <c15:f>'Allegations table'!$H$19</c15:f>
                      <c15:dlblFieldTableCache>
                        <c:ptCount val="1"/>
                        <c:pt idx="0">
                          <c:v>1.25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A-70D6-4711-B63A-72D80240AB1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77FBC8A-A4BE-4521-92F4-233224BA5104}" type="CELLREF">
                      <a:rPr lang="en-US" sz="1400" b="1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{F77FBC8A-A4BE-4521-92F4-233224BA5104}</c15:txfldGUID>
                      <c15:f>'Allegations table'!$H$20</c15:f>
                      <c15:dlblFieldTableCache>
                        <c:ptCount val="1"/>
                        <c:pt idx="0">
                          <c:v>3.18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B-70D6-4711-B63A-72D80240AB1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B426ECF-45DC-484A-8B45-1C9009E574DA}" type="CELLREF">
                      <a:rPr lang="en-US" sz="1400" b="1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{9B426ECF-45DC-484A-8B45-1C9009E574DA}</c15:txfldGUID>
                      <c15:f>'Allegations table'!$H$21</c15:f>
                      <c15:dlblFieldTableCache>
                        <c:ptCount val="1"/>
                        <c:pt idx="0">
                          <c:v>4.00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70D6-4711-B63A-72D80240AB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'Allegations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'Allegations table'!$H$11:$H$14</c:f>
              <c:numCache>
                <c:formatCode>General</c:formatCode>
                <c:ptCount val="4"/>
                <c:pt idx="0">
                  <c:v>-0.36653154442041347</c:v>
                </c:pt>
                <c:pt idx="1">
                  <c:v>9.691001300805642E-2</c:v>
                </c:pt>
                <c:pt idx="2">
                  <c:v>0.50242711998443268</c:v>
                </c:pt>
                <c:pt idx="3">
                  <c:v>0.6020599913279624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70D6-4711-B63A-72D80240AB17}"/>
            </c:ext>
          </c:extLst>
        </c:ser>
        <c:ser>
          <c:idx val="6"/>
          <c:order val="6"/>
          <c:tx>
            <c:strRef>
              <c:f>'Allegations table'!$B$10</c:f>
              <c:strCache>
                <c:ptCount val="1"/>
                <c:pt idx="0">
                  <c:v>All Ages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C71F97D-C50D-46C9-90E5-E8D1A14C348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70D6-4711-B63A-72D80240AB1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08F6C78-903B-43D1-89A4-5430F0E4DF3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70D6-4711-B63A-72D80240AB1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556AC62-F351-49D7-A39D-188747FA3C6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70D6-4711-B63A-72D80240AB1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1E1741E-0F0A-4406-9E90-51640B11F4C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70D6-4711-B63A-72D80240AB1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'Allegations table'!$B$11:$B$14</c:f>
              <c:numCache>
                <c:formatCode>General</c:formatCode>
                <c:ptCount val="4"/>
                <c:pt idx="0">
                  <c:v>-0.33724216831842591</c:v>
                </c:pt>
                <c:pt idx="1">
                  <c:v>7.554696139253074E-2</c:v>
                </c:pt>
                <c:pt idx="2">
                  <c:v>0.40140054078154408</c:v>
                </c:pt>
                <c:pt idx="3">
                  <c:v>0.46389298898590731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'Allegations table'!$B$18:$B$21</c15:f>
                <c15:dlblRangeCache>
                  <c:ptCount val="4"/>
                  <c:pt idx="0">
                    <c:v>0.46</c:v>
                  </c:pt>
                  <c:pt idx="1">
                    <c:v>1.19</c:v>
                  </c:pt>
                  <c:pt idx="2">
                    <c:v>2.52</c:v>
                  </c:pt>
                  <c:pt idx="3">
                    <c:v>2.91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2-70D6-4711-B63A-72D80240A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90336"/>
        <c:axId val="217791872"/>
      </c:barChart>
      <c:catAx>
        <c:axId val="21779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7791872"/>
        <c:crosses val="autoZero"/>
        <c:auto val="1"/>
        <c:lblAlgn val="ctr"/>
        <c:lblOffset val="100"/>
        <c:noMultiLvlLbl val="0"/>
      </c:catAx>
      <c:valAx>
        <c:axId val="217791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779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6847391876598"/>
          <c:y val="0.65312829078183421"/>
          <c:w val="0.12459129009167109"/>
          <c:h val="0.32410673665791778"/>
        </c:manualLayout>
      </c:layout>
      <c:overlay val="0"/>
      <c:txPr>
        <a:bodyPr/>
        <a:lstStyle/>
        <a:p>
          <a:pPr>
            <a:defRPr sz="1400" b="1">
              <a:latin typeface="Times" panose="02020603050405020304" pitchFamily="18" charset="0"/>
              <a:cs typeface="Times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Population Racial Disparity Indices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 Counties:</a:t>
            </a:r>
            <a:r>
              <a:rPr lang="en-US" sz="2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Substantiated Allegations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(group compared to White)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770014085482708"/>
          <c:y val="0.22714260717410301"/>
          <c:w val="0.61723370355831619"/>
          <c:h val="0.73572593800979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'Substantiations table'!$C$10</c:f>
              <c:strCache>
                <c:ptCount val="1"/>
                <c:pt idx="0">
                  <c:v>Ages 16-17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'Substantiations table'!$C$18</c:f>
                  <c:strCache>
                    <c:ptCount val="1"/>
                    <c:pt idx="0">
                      <c:v>0.48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{D023EACF-84C1-424F-B0E5-3544C83C7572}</c15:txfldGUID>
                      <c15:f>'Substantiations table'!$C$18</c15:f>
                      <c15:dlblFieldTableCache>
                        <c:ptCount val="1"/>
                        <c:pt idx="0">
                          <c:v>0.48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A7B5-4707-9E42-EBD800FB2CB1}"/>
                </c:ext>
              </c:extLst>
            </c:dLbl>
            <c:dLbl>
              <c:idx val="1"/>
              <c:layout/>
              <c:tx>
                <c:strRef>
                  <c:f>'Substantiations table'!$C$19</c:f>
                  <c:strCache>
                    <c:ptCount val="1"/>
                    <c:pt idx="0">
                      <c:v>1.58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{FC9C61F8-BAB9-41CC-BBA6-5FF23AD758B9}</c15:txfldGUID>
                      <c15:f>'Substantiations table'!$C$19</c15:f>
                      <c15:dlblFieldTableCache>
                        <c:ptCount val="1"/>
                        <c:pt idx="0">
                          <c:v>1.58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A7B5-4707-9E42-EBD800FB2CB1}"/>
                </c:ext>
              </c:extLst>
            </c:dLbl>
            <c:dLbl>
              <c:idx val="2"/>
              <c:layout/>
              <c:tx>
                <c:strRef>
                  <c:f>'Substantiations table'!$C$20</c:f>
                  <c:strCache>
                    <c:ptCount val="1"/>
                    <c:pt idx="0">
                      <c:v>2.74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{564EA546-07A4-4FBB-BC1D-874D0FCB1D8A}</c15:txfldGUID>
                      <c15:f>'Substantiations table'!$C$20</c15:f>
                      <c15:dlblFieldTableCache>
                        <c:ptCount val="1"/>
                        <c:pt idx="0">
                          <c:v>2.74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A7B5-4707-9E42-EBD800FB2CB1}"/>
                </c:ext>
              </c:extLst>
            </c:dLbl>
            <c:dLbl>
              <c:idx val="3"/>
              <c:layout/>
              <c:tx>
                <c:strRef>
                  <c:f>'Substantiations table'!$C$21</c:f>
                  <c:strCache>
                    <c:ptCount val="1"/>
                    <c:pt idx="0">
                      <c:v>4.05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{8FF06446-6966-44AB-B5B4-AA3E724C36DC}</c15:txfldGUID>
                      <c15:f>'Substantiations table'!$C$21</c15:f>
                      <c15:dlblFieldTableCache>
                        <c:ptCount val="1"/>
                        <c:pt idx="0">
                          <c:v>4.05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A7B5-4707-9E42-EBD800FB2C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'Substantiations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'Substantiations table'!$C$11:$C$14</c:f>
              <c:numCache>
                <c:formatCode>General</c:formatCode>
                <c:ptCount val="4"/>
                <c:pt idx="0">
                  <c:v>-0.31875876262441277</c:v>
                </c:pt>
                <c:pt idx="1">
                  <c:v>0.19865708695442263</c:v>
                </c:pt>
                <c:pt idx="2">
                  <c:v>0.43775056282038799</c:v>
                </c:pt>
                <c:pt idx="3">
                  <c:v>0.60745502321466849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B5-4707-9E42-EBD800FB2CB1}"/>
            </c:ext>
          </c:extLst>
        </c:ser>
        <c:ser>
          <c:idx val="1"/>
          <c:order val="1"/>
          <c:tx>
            <c:strRef>
              <c:f>'Substantiations table'!$D$10</c:f>
              <c:strCache>
                <c:ptCount val="1"/>
                <c:pt idx="0">
                  <c:v>Ages 11-15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'Substantiations table'!$D$18</c:f>
                  <c:strCache>
                    <c:ptCount val="1"/>
                    <c:pt idx="0">
                      <c:v>0.44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{A065F47A-0B67-4EA1-BCE6-92AEA424B8FC}</c15:txfldGUID>
                      <c15:f>'Substantiations table'!$D$18</c15:f>
                      <c15:dlblFieldTableCache>
                        <c:ptCount val="1"/>
                        <c:pt idx="0">
                          <c:v>0.44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A7B5-4707-9E42-EBD800FB2CB1}"/>
                </c:ext>
              </c:extLst>
            </c:dLbl>
            <c:dLbl>
              <c:idx val="1"/>
              <c:layout/>
              <c:tx>
                <c:strRef>
                  <c:f>'Substantiations table'!$D$19</c:f>
                  <c:strCache>
                    <c:ptCount val="1"/>
                    <c:pt idx="0">
                      <c:v>1.44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{9A3AD166-696A-415F-BEC1-6EDAD1A90A83}</c15:txfldGUID>
                      <c15:f>'Substantiations table'!$D$19</c15:f>
                      <c15:dlblFieldTableCache>
                        <c:ptCount val="1"/>
                        <c:pt idx="0">
                          <c:v>1.44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A7B5-4707-9E42-EBD800FB2CB1}"/>
                </c:ext>
              </c:extLst>
            </c:dLbl>
            <c:dLbl>
              <c:idx val="2"/>
              <c:layout/>
              <c:tx>
                <c:strRef>
                  <c:f>'Substantiations table'!$D$20</c:f>
                  <c:strCache>
                    <c:ptCount val="1"/>
                    <c:pt idx="0">
                      <c:v>1.54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{D52CB898-B963-43AF-AC45-8A31C495F6F5}</c15:txfldGUID>
                      <c15:f>'Substantiations table'!$D$20</c15:f>
                      <c15:dlblFieldTableCache>
                        <c:ptCount val="1"/>
                        <c:pt idx="0">
                          <c:v>1.54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A7B5-4707-9E42-EBD800FB2CB1}"/>
                </c:ext>
              </c:extLst>
            </c:dLbl>
            <c:dLbl>
              <c:idx val="3"/>
              <c:layout/>
              <c:tx>
                <c:strRef>
                  <c:f>'Substantiations table'!$D$21</c:f>
                  <c:strCache>
                    <c:ptCount val="1"/>
                    <c:pt idx="0">
                      <c:v>3.22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{69221346-1770-43EC-8A99-40D1101E38ED}</c15:txfldGUID>
                      <c15:f>'Substantiations table'!$D$21</c15:f>
                      <c15:dlblFieldTableCache>
                        <c:ptCount val="1"/>
                        <c:pt idx="0">
                          <c:v>3.22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A7B5-4707-9E42-EBD800FB2C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'Substantiations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'Substantiations table'!$D$11:$D$14</c:f>
              <c:numCache>
                <c:formatCode>General</c:formatCode>
                <c:ptCount val="4"/>
                <c:pt idx="0">
                  <c:v>-0.35654732351381258</c:v>
                </c:pt>
                <c:pt idx="1">
                  <c:v>0.15836249209524964</c:v>
                </c:pt>
                <c:pt idx="2">
                  <c:v>0.18752072083646307</c:v>
                </c:pt>
                <c:pt idx="3">
                  <c:v>0.50785587169583091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7B5-4707-9E42-EBD800FB2CB1}"/>
            </c:ext>
          </c:extLst>
        </c:ser>
        <c:ser>
          <c:idx val="2"/>
          <c:order val="2"/>
          <c:tx>
            <c:strRef>
              <c:f>'Substantiations table'!$E$10</c:f>
              <c:strCache>
                <c:ptCount val="1"/>
                <c:pt idx="0">
                  <c:v>Ages 6-10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'Substantiations table'!$E$18</c:f>
                  <c:strCache>
                    <c:ptCount val="1"/>
                    <c:pt idx="0">
                      <c:v>0.41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{1367EF9D-A041-41A7-8D41-F2CFBB0FCAC1}</c15:txfldGUID>
                      <c15:f>'Substantiations table'!$E$18</c15:f>
                      <c15:dlblFieldTableCache>
                        <c:ptCount val="1"/>
                        <c:pt idx="0">
                          <c:v>0.41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A7B5-4707-9E42-EBD800FB2CB1}"/>
                </c:ext>
              </c:extLst>
            </c:dLbl>
            <c:dLbl>
              <c:idx val="1"/>
              <c:layout/>
              <c:tx>
                <c:strRef>
                  <c:f>'Substantiations table'!$E$19</c:f>
                  <c:strCache>
                    <c:ptCount val="1"/>
                    <c:pt idx="0">
                      <c:v>1.41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{CED26832-FED2-4FDF-AA0A-0195619C920E}</c15:txfldGUID>
                      <c15:f>'Substantiations table'!$E$19</c15:f>
                      <c15:dlblFieldTableCache>
                        <c:ptCount val="1"/>
                        <c:pt idx="0">
                          <c:v>1.41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A7B5-4707-9E42-EBD800FB2CB1}"/>
                </c:ext>
              </c:extLst>
            </c:dLbl>
            <c:dLbl>
              <c:idx val="2"/>
              <c:layout/>
              <c:tx>
                <c:strRef>
                  <c:f>'Substantiations table'!$E$20</c:f>
                  <c:strCache>
                    <c:ptCount val="1"/>
                    <c:pt idx="0">
                      <c:v>2.74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{69D476A1-B417-4512-BE53-8F6314FE6F7C}</c15:txfldGUID>
                      <c15:f>'Substantiations table'!$E$20</c15:f>
                      <c15:dlblFieldTableCache>
                        <c:ptCount val="1"/>
                        <c:pt idx="0">
                          <c:v>2.74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A7B5-4707-9E42-EBD800FB2CB1}"/>
                </c:ext>
              </c:extLst>
            </c:dLbl>
            <c:dLbl>
              <c:idx val="3"/>
              <c:layout/>
              <c:tx>
                <c:strRef>
                  <c:f>'Substantiations table'!$E$21</c:f>
                  <c:strCache>
                    <c:ptCount val="1"/>
                    <c:pt idx="0">
                      <c:v>3.51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{67AF44FA-F667-4AB6-9103-6304EABEA687}</c15:txfldGUID>
                      <c15:f>'Substantiations table'!$E$21</c15:f>
                      <c15:dlblFieldTableCache>
                        <c:ptCount val="1"/>
                        <c:pt idx="0">
                          <c:v>3.51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A7B5-4707-9E42-EBD800FB2C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'Substantiations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'Substantiations table'!$E$11:$E$14</c:f>
              <c:numCache>
                <c:formatCode>General</c:formatCode>
                <c:ptCount val="4"/>
                <c:pt idx="0">
                  <c:v>-0.38721614328026455</c:v>
                </c:pt>
                <c:pt idx="1">
                  <c:v>0.14921911265537988</c:v>
                </c:pt>
                <c:pt idx="2">
                  <c:v>0.43775056282038799</c:v>
                </c:pt>
                <c:pt idx="3">
                  <c:v>0.54530711646582408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7B5-4707-9E42-EBD800FB2CB1}"/>
            </c:ext>
          </c:extLst>
        </c:ser>
        <c:ser>
          <c:idx val="3"/>
          <c:order val="3"/>
          <c:tx>
            <c:strRef>
              <c:f>'Substantiations table'!$F$10</c:f>
              <c:strCache>
                <c:ptCount val="1"/>
                <c:pt idx="0">
                  <c:v>Ages 3-5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'Substantiations table'!$F$18</c:f>
                  <c:strCache>
                    <c:ptCount val="1"/>
                    <c:pt idx="0">
                      <c:v>0.32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{AFA2FA1A-29E7-4582-8209-774843432FB9}</c15:txfldGUID>
                      <c15:f>'Substantiations table'!$F$18</c15:f>
                      <c15:dlblFieldTableCache>
                        <c:ptCount val="1"/>
                        <c:pt idx="0">
                          <c:v>0.32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A7B5-4707-9E42-EBD800FB2CB1}"/>
                </c:ext>
              </c:extLst>
            </c:dLbl>
            <c:dLbl>
              <c:idx val="1"/>
              <c:layout/>
              <c:tx>
                <c:strRef>
                  <c:f>'Substantiations table'!$F$19</c:f>
                  <c:strCache>
                    <c:ptCount val="1"/>
                    <c:pt idx="0">
                      <c:v>1.35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{F4BD3337-FB7F-4F5D-9FC7-8DF93C557C33}</c15:txfldGUID>
                      <c15:f>'Substantiations table'!$F$19</c15:f>
                      <c15:dlblFieldTableCache>
                        <c:ptCount val="1"/>
                        <c:pt idx="0">
                          <c:v>1.35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A7B5-4707-9E42-EBD800FB2CB1}"/>
                </c:ext>
              </c:extLst>
            </c:dLbl>
            <c:dLbl>
              <c:idx val="2"/>
              <c:layout/>
              <c:tx>
                <c:strRef>
                  <c:f>'Substantiations table'!$F$20</c:f>
                  <c:strCache>
                    <c:ptCount val="1"/>
                    <c:pt idx="0">
                      <c:v>3.23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{ED90F7CF-1974-4942-9C02-5B221116D47B}</c15:txfldGUID>
                      <c15:f>'Substantiations table'!$F$20</c15:f>
                      <c15:dlblFieldTableCache>
                        <c:ptCount val="1"/>
                        <c:pt idx="0">
                          <c:v>3.23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A7B5-4707-9E42-EBD800FB2CB1}"/>
                </c:ext>
              </c:extLst>
            </c:dLbl>
            <c:dLbl>
              <c:idx val="3"/>
              <c:layout/>
              <c:tx>
                <c:strRef>
                  <c:f>'Substantiations table'!$F$21</c:f>
                  <c:strCache>
                    <c:ptCount val="1"/>
                    <c:pt idx="0">
                      <c:v>3.81</c:v>
                    </c:pt>
                  </c:strCache>
                </c:strRef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{27506273-A0E8-4FD2-BEC9-79C6A84C8D70}</c15:txfldGUID>
                      <c15:f>'Substantiations table'!$F$21</c15:f>
                      <c15:dlblFieldTableCache>
                        <c:ptCount val="1"/>
                        <c:pt idx="0">
                          <c:v>3.81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2-A7B5-4707-9E42-EBD800FB2C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'Substantiations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'Substantiations table'!$F$11:$F$14</c:f>
              <c:numCache>
                <c:formatCode>General</c:formatCode>
                <c:ptCount val="4"/>
                <c:pt idx="0">
                  <c:v>-0.49485002168009401</c:v>
                </c:pt>
                <c:pt idx="1">
                  <c:v>0.13033376849500614</c:v>
                </c:pt>
                <c:pt idx="2">
                  <c:v>0.50920252233110286</c:v>
                </c:pt>
                <c:pt idx="3">
                  <c:v>0.58092497567561929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7B5-4707-9E42-EBD800FB2CB1}"/>
            </c:ext>
          </c:extLst>
        </c:ser>
        <c:ser>
          <c:idx val="4"/>
          <c:order val="4"/>
          <c:tx>
            <c:strRef>
              <c:f>'Substantiations table'!$G$10</c:f>
              <c:strCache>
                <c:ptCount val="1"/>
                <c:pt idx="0">
                  <c:v>Ages 1-2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66A3AC23-F586-4B7D-84B5-8CD23F46D6D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A7B5-4707-9E42-EBD800FB2CB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9C79352-00A4-46FD-8D03-89BEFC32650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A7B5-4707-9E42-EBD800FB2CB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F7E5575-AF41-4F5C-9221-95636DCD80E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A7B5-4707-9E42-EBD800FB2CB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E2E90DB-2147-41E0-9429-7C3C50EF247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A7B5-4707-9E42-EBD800FB2C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'Substantiations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'Substantiations table'!$G$11:$G$14</c:f>
              <c:numCache>
                <c:formatCode>General</c:formatCode>
                <c:ptCount val="4"/>
                <c:pt idx="0">
                  <c:v>-0.52287874528033762</c:v>
                </c:pt>
                <c:pt idx="1">
                  <c:v>0.16136800223497488</c:v>
                </c:pt>
                <c:pt idx="2">
                  <c:v>0.58994960132570773</c:v>
                </c:pt>
                <c:pt idx="3">
                  <c:v>0.60314437262018228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'Substantiations table'!$G$18:$G$21</c15:f>
                <c15:dlblRangeCache>
                  <c:ptCount val="4"/>
                  <c:pt idx="0">
                    <c:v>0.30</c:v>
                  </c:pt>
                  <c:pt idx="1">
                    <c:v>1.45</c:v>
                  </c:pt>
                  <c:pt idx="2">
                    <c:v>3.89</c:v>
                  </c:pt>
                  <c:pt idx="3">
                    <c:v>4.01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8-A7B5-4707-9E42-EBD800FB2CB1}"/>
            </c:ext>
          </c:extLst>
        </c:ser>
        <c:ser>
          <c:idx val="5"/>
          <c:order val="5"/>
          <c:tx>
            <c:strRef>
              <c:f>'Substantiations table'!$H$10</c:f>
              <c:strCache>
                <c:ptCount val="1"/>
                <c:pt idx="0">
                  <c:v>Under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055761D-CD81-42F6-ABD5-68FB0F3890FD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{0055761D-CD81-42F6-ABD5-68FB0F3890FD}</c15:txfldGUID>
                      <c15:f>'Substantiations table'!$H$18</c15:f>
                      <c15:dlblFieldTableCache>
                        <c:ptCount val="1"/>
                        <c:pt idx="0">
                          <c:v>0.35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9-A7B5-4707-9E42-EBD800FB2CB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79C7CA9-A7E9-4F98-A7C0-AAD62D6E7F2A}" type="CELLREF">
                      <a:rPr lang="en-US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{579C7CA9-A7E9-4F98-A7C0-AAD62D6E7F2A}</c15:txfldGUID>
                      <c15:f>'Substantiations table'!$H$19</c15:f>
                      <c15:dlblFieldTableCache>
                        <c:ptCount val="1"/>
                        <c:pt idx="0">
                          <c:v>1.30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A-A7B5-4707-9E42-EBD800FB2CB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77FBC8A-A4BE-4521-92F4-233224BA5104}" type="CELLREF">
                      <a:rPr lang="en-US" sz="1400" b="1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{F77FBC8A-A4BE-4521-92F4-233224BA5104}</c15:txfldGUID>
                      <c15:f>'Substantiations table'!$H$20</c15:f>
                      <c15:dlblFieldTableCache>
                        <c:ptCount val="1"/>
                        <c:pt idx="0">
                          <c:v>3.31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B-A7B5-4707-9E42-EBD800FB2CB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B426ECF-45DC-484A-8B45-1C9009E574DA}" type="CELLREF">
                      <a:rPr lang="en-US" sz="1400" b="1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{9B426ECF-45DC-484A-8B45-1C9009E574DA}</c15:txfldGUID>
                      <c15:f>'Substantiations table'!$H$21</c15:f>
                      <c15:dlblFieldTableCache>
                        <c:ptCount val="1"/>
                        <c:pt idx="0">
                          <c:v>3.96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C-A7B5-4707-9E42-EBD800FB2C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'Substantiations table'!$A$11:$A$14</c:f>
              <c:strCache>
                <c:ptCount val="4"/>
                <c:pt idx="0">
                  <c:v>Asian/PI</c:v>
                </c:pt>
                <c:pt idx="1">
                  <c:v>Latino</c:v>
                </c:pt>
                <c:pt idx="2">
                  <c:v>Native American</c:v>
                </c:pt>
                <c:pt idx="3">
                  <c:v>Black</c:v>
                </c:pt>
              </c:strCache>
            </c:strRef>
          </c:cat>
          <c:val>
            <c:numRef>
              <c:f>'Substantiations table'!$H$11:$H$14</c:f>
              <c:numCache>
                <c:formatCode>General</c:formatCode>
                <c:ptCount val="4"/>
                <c:pt idx="0">
                  <c:v>-0.45593195564972439</c:v>
                </c:pt>
                <c:pt idx="1">
                  <c:v>0.11394335230683679</c:v>
                </c:pt>
                <c:pt idx="2">
                  <c:v>0.51982799377571876</c:v>
                </c:pt>
                <c:pt idx="3">
                  <c:v>0.5976951859255123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A7B5-4707-9E42-EBD800FB2CB1}"/>
            </c:ext>
          </c:extLst>
        </c:ser>
        <c:ser>
          <c:idx val="6"/>
          <c:order val="6"/>
          <c:tx>
            <c:strRef>
              <c:f>'Substantiations table'!$B$10</c:f>
              <c:strCache>
                <c:ptCount val="1"/>
                <c:pt idx="0">
                  <c:v>All Ages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5E1D571-788F-464D-8286-146EBABCFCF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A7B5-4707-9E42-EBD800FB2CB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F3FF1D8-50E5-4397-A745-AD0F5AB8731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A7B5-4707-9E42-EBD800FB2CB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BA08A1E-41AA-4829-98E8-60246A89B79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A7B5-4707-9E42-EBD800FB2CB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E9324CE-057B-4695-9974-CDD4E7138E7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A7B5-4707-9E42-EBD800FB2CB1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val>
            <c:numRef>
              <c:f>'Substantiations table'!$B$11:$B$14</c:f>
              <c:numCache>
                <c:formatCode>General</c:formatCode>
                <c:ptCount val="4"/>
                <c:pt idx="0">
                  <c:v>-0.42021640338318983</c:v>
                </c:pt>
                <c:pt idx="1">
                  <c:v>0.13987908640123647</c:v>
                </c:pt>
                <c:pt idx="2">
                  <c:v>0.4099331233312945</c:v>
                </c:pt>
                <c:pt idx="3">
                  <c:v>0.55750720190565795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'Substantiations table'!$B$18:$B$21</c15:f>
                <c15:dlblRangeCache>
                  <c:ptCount val="4"/>
                  <c:pt idx="0">
                    <c:v>0.38</c:v>
                  </c:pt>
                  <c:pt idx="1">
                    <c:v>1.38</c:v>
                  </c:pt>
                  <c:pt idx="2">
                    <c:v>2.57</c:v>
                  </c:pt>
                  <c:pt idx="3">
                    <c:v>3.61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2-A7B5-4707-9E42-EBD800FB2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90336"/>
        <c:axId val="217791872"/>
      </c:barChart>
      <c:catAx>
        <c:axId val="21779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17791872"/>
        <c:crosses val="autoZero"/>
        <c:auto val="1"/>
        <c:lblAlgn val="ctr"/>
        <c:lblOffset val="100"/>
        <c:noMultiLvlLbl val="0"/>
      </c:catAx>
      <c:valAx>
        <c:axId val="217791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779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6847391876598"/>
          <c:y val="0.65312829078183421"/>
          <c:w val="0.12459129009167109"/>
          <c:h val="0.32410673665791778"/>
        </c:manualLayout>
      </c:layout>
      <c:overlay val="0"/>
      <c:txPr>
        <a:bodyPr/>
        <a:lstStyle/>
        <a:p>
          <a:pPr>
            <a:defRPr sz="1400" b="1">
              <a:latin typeface="Times" panose="02020603050405020304" pitchFamily="18" charset="0"/>
              <a:cs typeface="Times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95EC7F-DAAA-4E4B-9028-E0DD4A53E69F}" type="datetimeFigureOut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C7AFA3-ED5A-41AF-A31F-A2B98B89F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0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presenting the first slide re: Southern Counties if you could just verbally note/remind them this southern region data includes the seven SACHS counties AND San Diego that would be great.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Imperial, Los Angeles, Orange, Riverside, San Bernardino, Santa Barbara, and Ventura + San Diego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7AFA3-ED5A-41AF-A31F-A2B98B89F3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69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Q3_2019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For Allegations, disparity is the highest among the </a:t>
            </a:r>
            <a:r>
              <a:rPr lang="en-US" u="sng" baseline="0" dirty="0" smtClean="0"/>
              <a:t>youngest</a:t>
            </a:r>
            <a:r>
              <a:rPr lang="en-US" baseline="0" dirty="0" smtClean="0"/>
              <a:t> Black and Native American children.</a:t>
            </a:r>
          </a:p>
        </p:txBody>
      </p:sp>
    </p:spTree>
    <p:extLst>
      <p:ext uri="{BB962C8B-B14F-4D97-AF65-F5344CB8AC3E}">
        <p14:creationId xmlns:p14="http://schemas.microsoft.com/office/powerpoint/2010/main" val="1614140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Q3_2019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Among substantiations,</a:t>
            </a:r>
            <a:r>
              <a:rPr lang="en-US" baseline="0" dirty="0" smtClean="0"/>
              <a:t> disparity is also </a:t>
            </a:r>
            <a:r>
              <a:rPr lang="en-US" dirty="0" smtClean="0"/>
              <a:t>the highest among the </a:t>
            </a:r>
            <a:r>
              <a:rPr lang="en-US" u="sng" dirty="0" smtClean="0"/>
              <a:t>youngest</a:t>
            </a:r>
            <a:r>
              <a:rPr lang="en-US" dirty="0" smtClean="0"/>
              <a:t> Black and Native American children, although there is a high level of disparity among </a:t>
            </a:r>
            <a:r>
              <a:rPr lang="en-US" u="sng" dirty="0" smtClean="0"/>
              <a:t>Black and Native 16-17 year olds </a:t>
            </a:r>
            <a:r>
              <a:rPr lang="en-US" dirty="0" smtClean="0"/>
              <a:t>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48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Q3_2019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For Entries, </a:t>
            </a:r>
            <a:r>
              <a:rPr lang="en-US" baseline="0" dirty="0" smtClean="0"/>
              <a:t>there is </a:t>
            </a:r>
            <a:r>
              <a:rPr lang="en-US" u="sng" baseline="0" dirty="0" smtClean="0"/>
              <a:t>greater overall racial/ethnic disparity, particularly for Black children</a:t>
            </a:r>
            <a:r>
              <a:rPr lang="en-US" baseline="0" dirty="0" smtClean="0"/>
              <a:t>, but fewer gradations across age.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23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Q3_2019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Among in care cares,</a:t>
            </a:r>
            <a:r>
              <a:rPr lang="en-US" baseline="0" dirty="0" smtClean="0"/>
              <a:t> disparity is highest among the </a:t>
            </a:r>
            <a:r>
              <a:rPr lang="en-US" u="sng" baseline="0" dirty="0" smtClean="0"/>
              <a:t>school age (3-10 years) </a:t>
            </a:r>
            <a:r>
              <a:rPr lang="en-US" baseline="0" dirty="0" smtClean="0"/>
              <a:t>Black children.  Disparity is also high among the oldest (16-17 years) Black children.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Among Native American children, disparity is highest among young (1-5 years) children.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66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7AFA3-ED5A-41AF-A31F-A2B98B89F3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01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7AFA3-ED5A-41AF-A31F-A2B98B89F3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961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7AFA3-ED5A-41AF-A31F-A2B98B89F3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382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Q3_2019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7AFA3-ED5A-41AF-A31F-A2B98B89F3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79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Q3_2019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7AFA3-ED5A-41AF-A31F-A2B98B89F3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36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Q3_2019</a:t>
            </a:r>
          </a:p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7AFA3-ED5A-41AF-A31F-A2B98B89F3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15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Q3_2019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Black disparity indices ranges from 3 times more likely (allegations)</a:t>
            </a:r>
            <a:r>
              <a:rPr lang="en-US" baseline="0" dirty="0" smtClean="0"/>
              <a:t> to 5 </a:t>
            </a:r>
            <a:r>
              <a:rPr lang="en-US" dirty="0" smtClean="0"/>
              <a:t>times more likely </a:t>
            </a:r>
            <a:r>
              <a:rPr lang="en-US" baseline="0" dirty="0" smtClean="0"/>
              <a:t>(in care)</a:t>
            </a:r>
          </a:p>
          <a:p>
            <a:r>
              <a:rPr lang="en-US" baseline="0" dirty="0" smtClean="0"/>
              <a:t>NA disparity indices ranges from 3 </a:t>
            </a:r>
            <a:r>
              <a:rPr lang="en-US" dirty="0" smtClean="0"/>
              <a:t>times more likely </a:t>
            </a:r>
            <a:r>
              <a:rPr lang="en-US" baseline="0" dirty="0" smtClean="0"/>
              <a:t>(allegations) to 5 </a:t>
            </a:r>
            <a:r>
              <a:rPr lang="en-US" dirty="0" smtClean="0"/>
              <a:t>times more likely </a:t>
            </a:r>
            <a:r>
              <a:rPr lang="en-US" baseline="0" dirty="0" smtClean="0"/>
              <a:t>(in care)</a:t>
            </a:r>
          </a:p>
          <a:p>
            <a:r>
              <a:rPr lang="en-US" baseline="0" dirty="0" smtClean="0"/>
              <a:t>Latino disparity ranges 15% - 24% more likely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7AFA3-ED5A-41AF-A31F-A2B98B89F3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28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Q3_2019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Black disparity indices ranges from 3 times more likely (allegations)</a:t>
            </a:r>
            <a:r>
              <a:rPr lang="en-US" baseline="0" dirty="0" smtClean="0"/>
              <a:t> to 6 (instead of 5, like CA) </a:t>
            </a:r>
            <a:r>
              <a:rPr lang="en-US" dirty="0" smtClean="0"/>
              <a:t>times more likely </a:t>
            </a:r>
            <a:r>
              <a:rPr lang="en-US" baseline="0" dirty="0" smtClean="0"/>
              <a:t>(in care), with differences compared to CA most notable at child welfare decision points (particularly entries and PIT)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NA disparity indices ranges from 3 </a:t>
            </a:r>
            <a:r>
              <a:rPr lang="en-US" dirty="0" smtClean="0"/>
              <a:t>times more likely </a:t>
            </a:r>
            <a:r>
              <a:rPr lang="en-US" baseline="0" dirty="0" smtClean="0"/>
              <a:t>(allegations) to 4 (instead of 5, like CA) </a:t>
            </a:r>
            <a:r>
              <a:rPr lang="en-US" dirty="0" smtClean="0"/>
              <a:t>times more likely </a:t>
            </a:r>
            <a:r>
              <a:rPr lang="en-US" baseline="0" dirty="0" smtClean="0"/>
              <a:t>(in care)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Latino disparity are higher for southern counties ranging from 19% - 42% more likely (compared to 15% - 24% more likely)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7AFA3-ED5A-41AF-A31F-A2B98B89F3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39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Q3_2019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Disparity rates are reduced when poverty/geographic factors are taken into consideration, particularly for Allegations and Substantiated Allegations.  Disparities persist for Black and Native American children, particularly for entries and in care rates.  For Latino/a children, disparity is reversed.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E381E2-AB65-4412-93ED-882C1D3AC20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27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Q3_2019</a:t>
            </a:r>
          </a:p>
          <a:p>
            <a:endParaRPr lang="en-US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with CA data, disparity rates are reduced when poverty/geographic factors are taken into consideration, particularly for Allegations and Substantiated Allegations.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Disparities persist for Black children, particularly for entries and in care rates.  For Latino/a children, all disparity is reversed</a:t>
            </a:r>
            <a:r>
              <a:rPr lang="en-US" sz="1200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for Native American children, we see disparities persist only for in care rates.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7AFA3-ED5A-41AF-A31F-A2B98B89F3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5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F56B-B160-4DB1-9283-AD8D6963DE14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BC1F3-1631-4F42-90AD-D890001E6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626B0-3607-41A5-8608-3BA8DB64238D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9D6C-E806-4571-AB75-490D20D95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44D3-E14E-4026-98F1-8CABBEA9FF39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98851-E127-4AD1-ACB5-E27E7E982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6ADAE-85E2-471E-A066-7DE6EEF4D4C9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85D3B-0F38-4435-B2E1-BBB89093D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E728-71AD-43A4-9ECF-C8620283C25A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EE170-AA79-41EC-85B2-BFCCF4A56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B44F2-A7DF-4DA8-9D1E-3731699459A9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36101-42DF-4AF5-AE86-A2EAC8804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B08BE-9A5B-4E1C-A8D5-F96A47D9DB7E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93A7-E745-430E-98BE-DA97CF71C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ECBE-E80E-4E6B-9237-26FBE4AA0DB0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517C-C525-4681-9E79-4D739AD31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FB82-B994-490E-A96B-23A740E244E3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F6093-41D8-40D4-AC2A-E6098CBDE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55D8-6411-4DFD-A449-13DE78EFA8CB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1D05F-4C7C-47B8-89E7-288AF3282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2A58-DF00-4A61-AD49-31F5C1E235F7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88136-2A85-4367-B03B-F9D825890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43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74CB7F-82C4-44A2-B4B6-CA1B5BF077E2}" type="datetime1">
              <a:rPr lang="en-US"/>
              <a:pPr>
                <a:defRPr/>
              </a:pPr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FEA3A8-8113-4F2D-BADB-CC1D42CBE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3200400"/>
          </a:xfrm>
        </p:spPr>
        <p:txBody>
          <a:bodyPr/>
          <a:lstStyle/>
          <a:p>
            <a:pPr algn="l"/>
            <a:r>
              <a:rPr lang="en-US" sz="3600" b="1" i="1" dirty="0" smtClean="0">
                <a:solidFill>
                  <a:srgbClr val="BEAA64"/>
                </a:solidFill>
                <a:latin typeface="Times New Roman"/>
                <a:cs typeface="Times New Roman"/>
              </a:rPr>
              <a:t>Disproportionality and Disparity Among Children in Southern County CW Systems</a:t>
            </a:r>
            <a:br>
              <a:rPr lang="en-US" sz="3600" b="1" i="1" dirty="0" smtClean="0">
                <a:solidFill>
                  <a:srgbClr val="BEAA64"/>
                </a:solidFill>
                <a:latin typeface="Times New Roman"/>
                <a:cs typeface="Times New Roman"/>
              </a:rPr>
            </a:br>
            <a:r>
              <a:rPr lang="en-US" sz="36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What the Data Tell Us</a:t>
            </a:r>
            <a:endParaRPr lang="en-US" sz="34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14338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250" y="6096000"/>
            <a:ext cx="309086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943600"/>
            <a:ext cx="9144000" cy="0"/>
          </a:xfrm>
          <a:prstGeom prst="line">
            <a:avLst/>
          </a:prstGeom>
          <a:ln>
            <a:solidFill>
              <a:srgbClr val="BEAA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217488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0000" y="4419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26720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Wendy Wiegmann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CA Child Welfare Indicators Project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February 27, 2020</a:t>
            </a:r>
          </a:p>
        </p:txBody>
      </p:sp>
      <p:pic>
        <p:nvPicPr>
          <p:cNvPr id="8" name="Picture 7" descr="ccwip-logo_standard.jpg"/>
          <p:cNvPicPr>
            <a:picLocks noChangeAspect="1"/>
          </p:cNvPicPr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019800"/>
            <a:ext cx="2372139" cy="72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F6093-41D8-40D4-AC2A-E6098CBDEF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6502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466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352800"/>
            <a:ext cx="7772400" cy="2057400"/>
          </a:xfrm>
        </p:spPr>
        <p:txBody>
          <a:bodyPr/>
          <a:lstStyle/>
          <a:p>
            <a:pPr algn="r"/>
            <a:r>
              <a:rPr lang="en-US" sz="4400" dirty="0" smtClean="0">
                <a:solidFill>
                  <a:srgbClr val="BEAA64"/>
                </a:solidFill>
                <a:latin typeface="Times New Roman"/>
                <a:cs typeface="Times New Roman"/>
              </a:rPr>
              <a:t/>
            </a:r>
            <a:br>
              <a:rPr lang="en-US" sz="4400" dirty="0" smtClean="0">
                <a:solidFill>
                  <a:srgbClr val="BEAA64"/>
                </a:solidFill>
                <a:latin typeface="Times New Roman"/>
                <a:cs typeface="Times New Roman"/>
              </a:rPr>
            </a:br>
            <a:r>
              <a:rPr lang="en-US" sz="4400" dirty="0" smtClean="0">
                <a:solidFill>
                  <a:srgbClr val="BEAA64"/>
                </a:solidFill>
                <a:latin typeface="Times New Roman"/>
                <a:cs typeface="Times New Roman"/>
              </a:rPr>
              <a:t>AGE FACTORS</a:t>
            </a:r>
            <a:endParaRPr lang="en-US" sz="4400" dirty="0">
              <a:solidFill>
                <a:srgbClr val="BEAA64"/>
              </a:solidFill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85D3B-0F38-4435-B2E1-BBB89093D8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8578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3214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6840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768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5768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0091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9944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9290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EAA64"/>
                </a:solidFill>
                <a:latin typeface="Times"/>
                <a:cs typeface="Times"/>
              </a:rPr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02275"/>
          </a:xfrm>
        </p:spPr>
        <p:txBody>
          <a:bodyPr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Disparity increases for Black and Native American as they progress through the child welfare system.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Disparity rates are reduced when poverty/geographic factors are taken into consideration.  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 Allegations and Substantiations, disparity is the highest among the </a:t>
            </a:r>
            <a:r>
              <a:rPr lang="en-US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youngest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Black and Native American children.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Overall disparity is higher for Entries and In Care rates, but more evenly distributed across age groups. Disparity </a:t>
            </a:r>
            <a:r>
              <a:rPr lang="en-US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 the system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highest for In Care rates for Black children.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F6093-41D8-40D4-AC2A-E6098CBDEFB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EAA64"/>
                </a:solidFill>
                <a:latin typeface="Times New Roman"/>
                <a:cs typeface="Times New Roman"/>
              </a:rPr>
              <a:t>Thank You!</a:t>
            </a:r>
            <a:endParaRPr lang="en-US" dirty="0">
              <a:solidFill>
                <a:srgbClr val="BEAA64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en-US" i="1" dirty="0">
                <a:solidFill>
                  <a:schemeClr val="bg1"/>
                </a:solidFill>
                <a:latin typeface="Times New Roman"/>
                <a:cs typeface="Times New Roman"/>
              </a:rPr>
              <a:t>The California Child Welfare Indicators Project (CCWIP) is a collaboration of the California Department of Social Services and the School of Social Welfare, University of California at Berkeley, and is supported by the California Department of Social </a:t>
            </a:r>
            <a:r>
              <a:rPr lang="en-US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Services, Casey Family Programs, and the Conrad N. Hilton Foundation.</a:t>
            </a:r>
            <a:endParaRPr lang="en-US" i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endParaRPr 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85D3B-0F38-4435-B2E1-BBB89093D8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2558" y="4876800"/>
            <a:ext cx="353773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4876800"/>
            <a:ext cx="838200" cy="16119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876800"/>
            <a:ext cx="1482852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174" y="5524053"/>
            <a:ext cx="2397252" cy="102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5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EAA64"/>
                </a:solidFill>
                <a:latin typeface="Times New Roman"/>
                <a:cs typeface="Times New Roman"/>
              </a:rPr>
              <a:t>Questions?</a:t>
            </a:r>
            <a:endParaRPr lang="en-US" dirty="0">
              <a:solidFill>
                <a:srgbClr val="BEAA64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40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57200" lvl="1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Wendy Wiegmann</a:t>
            </a:r>
          </a:p>
          <a:p>
            <a:pPr marL="457200" lvl="1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wendy.wiegmann@berkeley.edu</a:t>
            </a:r>
          </a:p>
          <a:p>
            <a:pPr marL="457200" lvl="1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510-643-0839</a:t>
            </a:r>
          </a:p>
          <a:p>
            <a:pPr marL="457200" lvl="1" indent="0">
              <a:buNone/>
            </a:pPr>
            <a:endParaRPr lang="en-US" sz="4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85D3B-0F38-4435-B2E1-BBB89093D8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EAA64"/>
                </a:solidFill>
                <a:latin typeface="Times"/>
                <a:cs typeface="Times"/>
              </a:rPr>
              <a:t>Disproportionality vs. Disparity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45259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3000" u="sng" dirty="0">
                <a:solidFill>
                  <a:schemeClr val="bg1"/>
                </a:solidFill>
                <a:latin typeface="Times"/>
                <a:cs typeface="Times"/>
              </a:rPr>
              <a:t>D</a:t>
            </a:r>
            <a:r>
              <a:rPr lang="en-US" sz="3000" u="sng" dirty="0" smtClean="0">
                <a:solidFill>
                  <a:schemeClr val="bg1"/>
                </a:solidFill>
                <a:latin typeface="Times"/>
                <a:cs typeface="Times"/>
              </a:rPr>
              <a:t>isproportionality</a:t>
            </a:r>
            <a:r>
              <a:rPr lang="en-US" sz="3000" dirty="0" smtClean="0">
                <a:solidFill>
                  <a:schemeClr val="bg1"/>
                </a:solidFill>
                <a:latin typeface="Times"/>
                <a:cs typeface="Times"/>
              </a:rPr>
              <a:t>:  When a group makes up a proportion of those experiencing some event that is higher or lower than that group’s proportion of the population</a:t>
            </a:r>
          </a:p>
          <a:p>
            <a:pPr eaLnBrk="1" hangingPunct="1">
              <a:buFontTx/>
              <a:buNone/>
            </a:pPr>
            <a:endParaRPr lang="en-US" sz="3000" dirty="0" smtClean="0">
              <a:solidFill>
                <a:schemeClr val="bg1"/>
              </a:solidFill>
              <a:latin typeface="Times"/>
              <a:cs typeface="Times"/>
            </a:endParaRP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3000" u="sng" dirty="0">
                <a:solidFill>
                  <a:schemeClr val="bg1"/>
                </a:solidFill>
                <a:latin typeface="Times"/>
                <a:cs typeface="Times"/>
              </a:rPr>
              <a:t>D</a:t>
            </a:r>
            <a:r>
              <a:rPr lang="en-US" sz="3000" u="sng" dirty="0" smtClean="0">
                <a:solidFill>
                  <a:schemeClr val="bg1"/>
                </a:solidFill>
                <a:latin typeface="Times"/>
                <a:cs typeface="Times"/>
              </a:rPr>
              <a:t>isparity:</a:t>
            </a:r>
            <a:r>
              <a:rPr lang="en-US" sz="3000" dirty="0" smtClean="0">
                <a:solidFill>
                  <a:schemeClr val="bg1"/>
                </a:solidFill>
                <a:latin typeface="Times"/>
                <a:cs typeface="Times"/>
              </a:rPr>
              <a:t> A comparison of one group (e.g., regarding disproportionality, services, outcomes) to another group</a:t>
            </a:r>
          </a:p>
        </p:txBody>
      </p:sp>
    </p:spTree>
    <p:extLst>
      <p:ext uri="{BB962C8B-B14F-4D97-AF65-F5344CB8AC3E}">
        <p14:creationId xmlns:p14="http://schemas.microsoft.com/office/powerpoint/2010/main" val="827529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673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70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61415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83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8491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943600" y="1752600"/>
                <a:ext cx="2895600" cy="4254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Black Disproportionality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19.0%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5.7%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 3.3</m:t>
                      </m:r>
                    </m:oMath>
                  </m:oMathPara>
                </a14:m>
                <a:endPara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White Disproportionality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5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55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17.5</m:t>
                          </m:r>
                          <m:r>
                            <a:rPr lang="en-US" sz="15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%</m:t>
                          </m:r>
                        </m:num>
                        <m:den>
                          <m:r>
                            <a:rPr lang="en-US" sz="155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24.5</m:t>
                          </m:r>
                          <m:r>
                            <a:rPr lang="en-US" sz="155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%</m:t>
                          </m:r>
                        </m:den>
                      </m:f>
                      <m:r>
                        <a:rPr lang="en-US" sz="155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 </m:t>
                      </m:r>
                      <m:r>
                        <a:rPr lang="en-US" sz="155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0.71</m:t>
                      </m:r>
                    </m:oMath>
                  </m:oMathPara>
                </a14:m>
                <a:endParaRPr lang="en-US" sz="15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Disparity Index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𝟕𝟏</m:t>
                          </m:r>
                        </m:den>
                      </m:f>
                      <m:r>
                        <a:rPr lang="en-US" sz="1600" b="1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 </m:t>
                      </m:r>
                      <m:r>
                        <a:rPr lang="en-US" sz="16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16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600" b="1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</m:t>
                      </m:r>
                    </m:oMath>
                  </m:oMathPara>
                </a14:m>
                <a:endParaRPr lang="en-US" sz="16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b="1" i="1" dirty="0" smtClean="0">
                    <a:latin typeface="Times"/>
                    <a:cs typeface="Times"/>
                  </a:rPr>
                  <a:t>“</a:t>
                </a:r>
                <a:r>
                  <a:rPr lang="en-US" b="1" i="1" dirty="0">
                    <a:latin typeface="Times"/>
                    <a:cs typeface="Times"/>
                  </a:rPr>
                  <a:t>Black children are </a:t>
                </a:r>
                <a:r>
                  <a:rPr lang="en-US" b="1" i="1" dirty="0" smtClean="0">
                    <a:latin typeface="Times"/>
                    <a:cs typeface="Times"/>
                  </a:rPr>
                  <a:t>4.6 </a:t>
                </a:r>
                <a:r>
                  <a:rPr lang="en-US" b="1" i="1" dirty="0">
                    <a:latin typeface="Times"/>
                    <a:cs typeface="Times"/>
                  </a:rPr>
                  <a:t>times more likely to enter care than white </a:t>
                </a:r>
                <a:r>
                  <a:rPr lang="en-US" b="1" i="1" dirty="0" smtClean="0">
                    <a:latin typeface="Times"/>
                    <a:cs typeface="Times"/>
                  </a:rPr>
                  <a:t>children.”</a:t>
                </a:r>
                <a:endParaRPr lang="en-US" b="1" i="1" dirty="0">
                  <a:latin typeface="Times"/>
                  <a:cs typeface="Times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752600"/>
                <a:ext cx="2895600" cy="4254691"/>
              </a:xfrm>
              <a:prstGeom prst="rect">
                <a:avLst/>
              </a:prstGeom>
              <a:blipFill>
                <a:blip r:embed="rId4"/>
                <a:stretch>
                  <a:fillRect l="-1684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6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85D3B-0F38-4435-B2E1-BBB89093D8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12234"/>
              </p:ext>
            </p:extLst>
          </p:nvPr>
        </p:nvGraphicFramePr>
        <p:xfrm>
          <a:off x="0" y="0"/>
          <a:ext cx="9144000" cy="693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338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85D3B-0F38-4435-B2E1-BBB89093D8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42725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881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EAA64"/>
                </a:solidFill>
                <a:latin typeface="Times"/>
                <a:cs typeface="Times"/>
              </a:rPr>
              <a:t>Population in Poverty Estimates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</p:spPr>
            <p:txBody>
              <a:bodyPr/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Combination of data 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U.S. Census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Bureau's American 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Community Survey (ACS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population data from The California Department of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Finance.</a:t>
                </a: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Separate 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multipliers were created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each Race/Ethnicity at 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state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level and for each 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58 counties. </a:t>
                </a:r>
                <a:endParaRPr lang="en-US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 smtClean="0">
                    <a:solidFill>
                      <a:srgbClr val="BEAA6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Poverty Multiplier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𝑁𝑢𝑚𝑏𝑒𝑟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𝐶h𝑖𝑙𝑑𝑟𝑒𝑛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𝑖𝑛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𝑃𝑜𝑣𝑒𝑟𝑡𝑦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𝑇𝑜𝑡𝑎𝑙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𝑁𝑢𝑚𝑏𝑒𝑟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BEAA6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𝐶h𝑖𝑙𝑑𝑟𝑒𝑛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multiplier was then applied to the California Department of Finance Population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Estimates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  <a:blipFill>
                <a:blip r:embed="rId2"/>
                <a:stretch>
                  <a:fillRect l="-963" t="-952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F6093-41D8-40D4-AC2A-E6098CBDEF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0660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3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13108</TotalTime>
  <Words>1047</Words>
  <Application>Microsoft Office PowerPoint</Application>
  <PresentationFormat>On-screen Show (4:3)</PresentationFormat>
  <Paragraphs>167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</vt:lpstr>
      <vt:lpstr>Times New Roman</vt:lpstr>
      <vt:lpstr>Office Theme</vt:lpstr>
      <vt:lpstr>Disproportionality and Disparity Among Children in Southern County CW Systems What the Data Tell Us</vt:lpstr>
      <vt:lpstr>Disproportionality vs. Disparity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Population in Poverty Estimates</vt:lpstr>
      <vt:lpstr>PowerPoint Presentation</vt:lpstr>
      <vt:lpstr>PowerPoint Presentation</vt:lpstr>
      <vt:lpstr> AGE FACTORS</vt:lpstr>
      <vt:lpstr>PowerPoint Presentation</vt:lpstr>
      <vt:lpstr>PowerPoint Presentation</vt:lpstr>
      <vt:lpstr>PowerPoint Presentation</vt:lpstr>
      <vt:lpstr>PowerPoint Presentation</vt:lpstr>
      <vt:lpstr>Summary</vt:lpstr>
      <vt:lpstr>Thank You!</vt:lpstr>
      <vt:lpstr>Questions?</vt:lpstr>
    </vt:vector>
  </TitlesOfParts>
  <Company>School of Social Welfare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Development Assistant 2</dc:creator>
  <cp:lastModifiedBy>wendy.wiegmann</cp:lastModifiedBy>
  <cp:revision>2553</cp:revision>
  <dcterms:created xsi:type="dcterms:W3CDTF">2012-12-12T19:35:09Z</dcterms:created>
  <dcterms:modified xsi:type="dcterms:W3CDTF">2020-02-27T21:24:09Z</dcterms:modified>
</cp:coreProperties>
</file>