
<file path=[Content_Types].xml><?xml version="1.0" encoding="utf-8"?>
<Types xmlns="http://schemas.openxmlformats.org/package/2006/content-types">
  <Default Extension="png" ContentType="image/png"/>
  <Default Extension="pdf" ContentType="application/pdf"/>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charts/chart5.xml" ContentType="application/vnd.openxmlformats-officedocument.drawingml.chart+xml"/>
  <Override PartName="/ppt/notesSlides/notesSlide13.xml" ContentType="application/vnd.openxmlformats-officedocument.presentationml.notesSlide+xml"/>
  <Override PartName="/ppt/charts/chart6.xml" ContentType="application/vnd.openxmlformats-officedocument.drawingml.chart+xml"/>
  <Override PartName="/ppt/theme/themeOverride4.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67"/>
  </p:notesMasterIdLst>
  <p:sldIdLst>
    <p:sldId id="256" r:id="rId3"/>
    <p:sldId id="284" r:id="rId4"/>
    <p:sldId id="287" r:id="rId5"/>
    <p:sldId id="305" r:id="rId6"/>
    <p:sldId id="306" r:id="rId7"/>
    <p:sldId id="258" r:id="rId8"/>
    <p:sldId id="314" r:id="rId9"/>
    <p:sldId id="328" r:id="rId10"/>
    <p:sldId id="329" r:id="rId11"/>
    <p:sldId id="330" r:id="rId12"/>
    <p:sldId id="331" r:id="rId13"/>
    <p:sldId id="332" r:id="rId14"/>
    <p:sldId id="333" r:id="rId15"/>
    <p:sldId id="343" r:id="rId16"/>
    <p:sldId id="315" r:id="rId17"/>
    <p:sldId id="367" r:id="rId18"/>
    <p:sldId id="297" r:id="rId19"/>
    <p:sldId id="298" r:id="rId20"/>
    <p:sldId id="292" r:id="rId21"/>
    <p:sldId id="259" r:id="rId22"/>
    <p:sldId id="316" r:id="rId23"/>
    <p:sldId id="299" r:id="rId24"/>
    <p:sldId id="300" r:id="rId25"/>
    <p:sldId id="301" r:id="rId26"/>
    <p:sldId id="325" r:id="rId27"/>
    <p:sldId id="293" r:id="rId28"/>
    <p:sldId id="294" r:id="rId29"/>
    <p:sldId id="295" r:id="rId30"/>
    <p:sldId id="323" r:id="rId31"/>
    <p:sldId id="324" r:id="rId32"/>
    <p:sldId id="318" r:id="rId33"/>
    <p:sldId id="272" r:id="rId34"/>
    <p:sldId id="286" r:id="rId35"/>
    <p:sldId id="319" r:id="rId36"/>
    <p:sldId id="346" r:id="rId37"/>
    <p:sldId id="347" r:id="rId38"/>
    <p:sldId id="348" r:id="rId39"/>
    <p:sldId id="349" r:id="rId40"/>
    <p:sldId id="271" r:id="rId41"/>
    <p:sldId id="285" r:id="rId42"/>
    <p:sldId id="320" r:id="rId43"/>
    <p:sldId id="303" r:id="rId44"/>
    <p:sldId id="321" r:id="rId45"/>
    <p:sldId id="344" r:id="rId46"/>
    <p:sldId id="351" r:id="rId47"/>
    <p:sldId id="339" r:id="rId48"/>
    <p:sldId id="340" r:id="rId49"/>
    <p:sldId id="345" r:id="rId50"/>
    <p:sldId id="341" r:id="rId51"/>
    <p:sldId id="366" r:id="rId52"/>
    <p:sldId id="352" r:id="rId53"/>
    <p:sldId id="353" r:id="rId54"/>
    <p:sldId id="354" r:id="rId55"/>
    <p:sldId id="355" r:id="rId56"/>
    <p:sldId id="356" r:id="rId57"/>
    <p:sldId id="357" r:id="rId58"/>
    <p:sldId id="358" r:id="rId59"/>
    <p:sldId id="359" r:id="rId60"/>
    <p:sldId id="360" r:id="rId61"/>
    <p:sldId id="361" r:id="rId62"/>
    <p:sldId id="362" r:id="rId63"/>
    <p:sldId id="363" r:id="rId64"/>
    <p:sldId id="364" r:id="rId65"/>
    <p:sldId id="365"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78" autoAdjust="0"/>
    <p:restoredTop sz="89244" autoAdjust="0"/>
  </p:normalViewPr>
  <p:slideViewPr>
    <p:cSldViewPr>
      <p:cViewPr>
        <p:scale>
          <a:sx n="75" d="100"/>
          <a:sy n="75" d="100"/>
        </p:scale>
        <p:origin x="-1134" y="72"/>
      </p:cViewPr>
      <p:guideLst>
        <p:guide orient="horz" pos="2160"/>
        <p:guide pos="2880"/>
      </p:guideLst>
    </p:cSldViewPr>
  </p:slideViewPr>
  <p:notesTextViewPr>
    <p:cViewPr>
      <p:scale>
        <a:sx n="1" d="1"/>
        <a:sy n="1" d="1"/>
      </p:scale>
      <p:origin x="0" y="0"/>
    </p:cViewPr>
  </p:notesTextViewPr>
  <p:sorterViewPr>
    <p:cViewPr>
      <p:scale>
        <a:sx n="100" d="100"/>
        <a:sy n="100" d="100"/>
      </p:scale>
      <p:origin x="0" y="1006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C:\Users\EPH\Documents\UC%20Berkeley\Academic%20Conferences\CAPSAC%20Conference\Birth%20Record%20Tables.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EPH\Documents\UC%20Berkeley\Academic%20Conferences\CAPSAC%20Conference\Birth%20Record%20Tables.xls"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Users\EPH\Documents\UC%20Berkeley\Academic%20Conferences\CAPSAC%20Conference\Birth%20Record%20Tables.xls"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1" Type="http://schemas.openxmlformats.org/officeDocument/2006/relationships/oleObject" Target="file:///C:\Users\EPH\Documents\UC%20Berkeley\Academic%20Conferences\CDSS\Birth%20Tables_6.1.10_reformatted.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EPH\Documents\UC%20Berkeley\Academic%20Conferences\CDSS\Birth%20Tables_6.1.10_reformatted.xls" TargetMode="External"/></Relationships>
</file>

<file path=ppt/charts/_rels/chart6.xml.rels><?xml version="1.0" encoding="UTF-8" standalone="yes"?>
<Relationships xmlns="http://schemas.openxmlformats.org/package/2006/relationships"><Relationship Id="rId2" Type="http://schemas.openxmlformats.org/officeDocument/2006/relationships/oleObject" Target="file:///C:\Users\EPH\Documents\UC%20Berkeley\Academic%20Conferences\CAPSAC%20Conference\Birth%20Record%20Tables.xls" TargetMode="External"/><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title>
      <c:tx>
        <c:rich>
          <a:bodyPr/>
          <a:lstStyle/>
          <a:p>
            <a:pPr>
              <a:defRPr sz="2000"/>
            </a:pPr>
            <a:r>
              <a:rPr lang="en-US" sz="2000" b="1" i="0" baseline="0" dirty="0">
                <a:effectLst/>
              </a:rPr>
              <a:t>Percentage of Children Reported for Maltreatment by Age 5:</a:t>
            </a:r>
            <a:endParaRPr lang="en-US" sz="2000" dirty="0">
              <a:effectLst/>
            </a:endParaRPr>
          </a:p>
          <a:p>
            <a:pPr>
              <a:defRPr sz="2000"/>
            </a:pPr>
            <a:r>
              <a:rPr lang="en-US" sz="2000" b="1" i="0" baseline="0" dirty="0">
                <a:effectLst/>
              </a:rPr>
              <a:t>California's 2002 Birth Cohort, </a:t>
            </a:r>
            <a:r>
              <a:rPr lang="en-US" sz="2000" b="1" i="1" u="sng" baseline="0" dirty="0">
                <a:effectLst/>
              </a:rPr>
              <a:t>by paternity </a:t>
            </a:r>
            <a:r>
              <a:rPr lang="en-US" sz="2000" b="1" i="1" u="sng" baseline="0" dirty="0" smtClean="0">
                <a:effectLst/>
              </a:rPr>
              <a:t>&amp; birth payment</a:t>
            </a:r>
            <a:endParaRPr lang="en-US" sz="2000" i="1" u="sng" dirty="0">
              <a:effectLst/>
            </a:endParaRPr>
          </a:p>
        </c:rich>
      </c:tx>
      <c:layout/>
      <c:overlay val="0"/>
    </c:title>
    <c:autoTitleDeleted val="0"/>
    <c:plotArea>
      <c:layout>
        <c:manualLayout>
          <c:layoutTarget val="inner"/>
          <c:xMode val="edge"/>
          <c:yMode val="edge"/>
          <c:x val="1.6102293014935942E-2"/>
          <c:y val="0.1572366087546595"/>
          <c:w val="0.96032707450030275"/>
          <c:h val="0.73851574509487006"/>
        </c:manualLayout>
      </c:layout>
      <c:barChart>
        <c:barDir val="col"/>
        <c:grouping val="percentStacked"/>
        <c:varyColors val="0"/>
        <c:ser>
          <c:idx val="0"/>
          <c:order val="0"/>
          <c:spPr>
            <a:solidFill>
              <a:srgbClr val="FF0000"/>
            </a:solidFill>
            <a:ln>
              <a:noFill/>
            </a:ln>
          </c:spPr>
          <c:invertIfNegative val="0"/>
          <c:dLbls>
            <c:dLbl>
              <c:idx val="0"/>
              <c:layout/>
              <c:tx>
                <c:rich>
                  <a:bodyPr/>
                  <a:lstStyle/>
                  <a:p>
                    <a:r>
                      <a:rPr lang="en-US" dirty="0" smtClean="0"/>
                      <a:t>34%</a:t>
                    </a:r>
                    <a:endParaRPr lang="en-US" dirty="0"/>
                  </a:p>
                </c:rich>
              </c:tx>
              <c:dLblPos val="inEnd"/>
              <c:showLegendKey val="0"/>
              <c:showVal val="1"/>
              <c:showCatName val="0"/>
              <c:showSerName val="0"/>
              <c:showPercent val="0"/>
              <c:showBubbleSize val="0"/>
            </c:dLbl>
            <c:dLbl>
              <c:idx val="1"/>
              <c:layout/>
              <c:tx>
                <c:rich>
                  <a:bodyPr/>
                  <a:lstStyle/>
                  <a:p>
                    <a:r>
                      <a:rPr lang="en-US" dirty="0" smtClean="0"/>
                      <a:t>12%</a:t>
                    </a:r>
                    <a:endParaRPr lang="en-US" dirty="0"/>
                  </a:p>
                </c:rich>
              </c:tx>
              <c:dLblPos val="inEnd"/>
              <c:showLegendKey val="0"/>
              <c:showVal val="1"/>
              <c:showCatName val="0"/>
              <c:showSerName val="0"/>
              <c:showPercent val="0"/>
              <c:showBubbleSize val="0"/>
            </c:dLbl>
            <c:dLbl>
              <c:idx val="3"/>
              <c:layout/>
              <c:tx>
                <c:rich>
                  <a:bodyPr/>
                  <a:lstStyle/>
                  <a:p>
                    <a:r>
                      <a:rPr lang="en-US" dirty="0" smtClean="0"/>
                      <a:t>21%</a:t>
                    </a:r>
                    <a:endParaRPr lang="en-US" dirty="0"/>
                  </a:p>
                </c:rich>
              </c:tx>
              <c:dLblPos val="inEnd"/>
              <c:showLegendKey val="0"/>
              <c:showVal val="1"/>
              <c:showCatName val="0"/>
              <c:showSerName val="0"/>
              <c:showPercent val="0"/>
              <c:showBubbleSize val="0"/>
            </c:dLbl>
            <c:dLbl>
              <c:idx val="4"/>
              <c:layout/>
              <c:tx>
                <c:rich>
                  <a:bodyPr/>
                  <a:lstStyle/>
                  <a:p>
                    <a:r>
                      <a:rPr lang="en-US" smtClean="0"/>
                      <a:t>9%</a:t>
                    </a:r>
                    <a:endParaRPr lang="en-US"/>
                  </a:p>
                </c:rich>
              </c:tx>
              <c:dLblPos val="inEnd"/>
              <c:showLegendKey val="0"/>
              <c:showVal val="1"/>
              <c:showCatName val="0"/>
              <c:showSerName val="0"/>
              <c:showPercent val="0"/>
              <c:showBubbleSize val="0"/>
            </c:dLbl>
            <c:numFmt formatCode="#,##0" sourceLinked="0"/>
            <c:txPr>
              <a:bodyPr/>
              <a:lstStyle/>
              <a:p>
                <a:pPr>
                  <a:defRPr sz="1600"/>
                </a:pPr>
                <a:endParaRPr lang="en-US"/>
              </a:p>
            </c:txPr>
            <c:dLblPos val="inEnd"/>
            <c:showLegendKey val="0"/>
            <c:showVal val="1"/>
            <c:showCatName val="0"/>
            <c:showSerName val="0"/>
            <c:showPercent val="0"/>
            <c:showBubbleSize val="0"/>
            <c:showLeaderLines val="0"/>
          </c:dLbls>
          <c:cat>
            <c:strRef>
              <c:f>Sheet1!$F$6:$F$10</c:f>
              <c:strCache>
                <c:ptCount val="5"/>
                <c:pt idx="0">
                  <c:v>missing paternity</c:v>
                </c:pt>
                <c:pt idx="1">
                  <c:v>paternity </c:v>
                </c:pt>
                <c:pt idx="3">
                  <c:v>medi-cal coverage</c:v>
                </c:pt>
                <c:pt idx="4">
                  <c:v>private insurance</c:v>
                </c:pt>
              </c:strCache>
            </c:strRef>
          </c:cat>
          <c:val>
            <c:numRef>
              <c:f>Sheet1!$G$6:$G$10</c:f>
              <c:numCache>
                <c:formatCode>0.0</c:formatCode>
                <c:ptCount val="5"/>
                <c:pt idx="0">
                  <c:v>34.339999999999996</c:v>
                </c:pt>
                <c:pt idx="1">
                  <c:v>11.92</c:v>
                </c:pt>
                <c:pt idx="3">
                  <c:v>21.169999999999998</c:v>
                </c:pt>
                <c:pt idx="4">
                  <c:v>8.5400000000000009</c:v>
                </c:pt>
              </c:numCache>
            </c:numRef>
          </c:val>
        </c:ser>
        <c:ser>
          <c:idx val="1"/>
          <c:order val="1"/>
          <c:spPr>
            <a:solidFill>
              <a:sysClr val="window" lastClr="FFFFFF">
                <a:alpha val="54000"/>
              </a:sysClr>
            </a:solidFill>
            <a:ln>
              <a:noFill/>
            </a:ln>
          </c:spPr>
          <c:invertIfNegative val="0"/>
          <c:dLbls>
            <c:delete val="1"/>
          </c:dLbls>
          <c:cat>
            <c:strRef>
              <c:f>Sheet1!$F$6:$F$10</c:f>
              <c:strCache>
                <c:ptCount val="5"/>
                <c:pt idx="0">
                  <c:v>missing paternity</c:v>
                </c:pt>
                <c:pt idx="1">
                  <c:v>paternity </c:v>
                </c:pt>
                <c:pt idx="3">
                  <c:v>medi-cal coverage</c:v>
                </c:pt>
                <c:pt idx="4">
                  <c:v>private insurance</c:v>
                </c:pt>
              </c:strCache>
            </c:strRef>
          </c:cat>
          <c:val>
            <c:numRef>
              <c:f>Sheet1!$H$6:$H$10</c:f>
              <c:numCache>
                <c:formatCode>0.0</c:formatCode>
                <c:ptCount val="5"/>
                <c:pt idx="0">
                  <c:v>65.66</c:v>
                </c:pt>
                <c:pt idx="1">
                  <c:v>88.08</c:v>
                </c:pt>
                <c:pt idx="3">
                  <c:v>78.83</c:v>
                </c:pt>
                <c:pt idx="4">
                  <c:v>91.46</c:v>
                </c:pt>
              </c:numCache>
            </c:numRef>
          </c:val>
        </c:ser>
        <c:dLbls>
          <c:showLegendKey val="0"/>
          <c:showVal val="1"/>
          <c:showCatName val="0"/>
          <c:showSerName val="0"/>
          <c:showPercent val="0"/>
          <c:showBubbleSize val="0"/>
        </c:dLbls>
        <c:gapWidth val="95"/>
        <c:overlap val="100"/>
        <c:axId val="149345024"/>
        <c:axId val="149346560"/>
      </c:barChart>
      <c:catAx>
        <c:axId val="149345024"/>
        <c:scaling>
          <c:orientation val="minMax"/>
        </c:scaling>
        <c:delete val="0"/>
        <c:axPos val="b"/>
        <c:majorTickMark val="none"/>
        <c:minorTickMark val="none"/>
        <c:tickLblPos val="nextTo"/>
        <c:txPr>
          <a:bodyPr/>
          <a:lstStyle/>
          <a:p>
            <a:pPr>
              <a:defRPr sz="1600"/>
            </a:pPr>
            <a:endParaRPr lang="en-US"/>
          </a:p>
        </c:txPr>
        <c:crossAx val="149346560"/>
        <c:crosses val="autoZero"/>
        <c:auto val="1"/>
        <c:lblAlgn val="ctr"/>
        <c:lblOffset val="100"/>
        <c:noMultiLvlLbl val="0"/>
      </c:catAx>
      <c:valAx>
        <c:axId val="149346560"/>
        <c:scaling>
          <c:orientation val="minMax"/>
        </c:scaling>
        <c:delete val="1"/>
        <c:axPos val="l"/>
        <c:numFmt formatCode="0%" sourceLinked="1"/>
        <c:majorTickMark val="out"/>
        <c:minorTickMark val="none"/>
        <c:tickLblPos val="nextTo"/>
        <c:crossAx val="149345024"/>
        <c:crosses val="autoZero"/>
        <c:crossBetween val="between"/>
      </c:valAx>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title>
      <c:tx>
        <c:rich>
          <a:bodyPr/>
          <a:lstStyle/>
          <a:p>
            <a:pPr>
              <a:defRPr sz="2000"/>
            </a:pPr>
            <a:r>
              <a:rPr lang="en-US" sz="2000" dirty="0"/>
              <a:t>Percentage of Children Reported for Maltreatment by Age 5:</a:t>
            </a:r>
          </a:p>
          <a:p>
            <a:pPr>
              <a:defRPr sz="2000"/>
            </a:pPr>
            <a:r>
              <a:rPr lang="en-US" sz="2000" dirty="0"/>
              <a:t>California's 2002 Birth Cohort, </a:t>
            </a:r>
            <a:r>
              <a:rPr lang="en-US" sz="2000" i="1" u="sng" dirty="0"/>
              <a:t>by prenatal care</a:t>
            </a:r>
          </a:p>
        </c:rich>
      </c:tx>
      <c:overlay val="0"/>
    </c:title>
    <c:autoTitleDeleted val="0"/>
    <c:plotArea>
      <c:layout>
        <c:manualLayout>
          <c:layoutTarget val="inner"/>
          <c:xMode val="edge"/>
          <c:yMode val="edge"/>
          <c:x val="1.6102293014935942E-2"/>
          <c:y val="0.1572366087546595"/>
          <c:w val="0.96032707450030275"/>
          <c:h val="0.73851574509487006"/>
        </c:manualLayout>
      </c:layout>
      <c:barChart>
        <c:barDir val="col"/>
        <c:grouping val="percentStacked"/>
        <c:varyColors val="0"/>
        <c:ser>
          <c:idx val="0"/>
          <c:order val="0"/>
          <c:spPr>
            <a:solidFill>
              <a:srgbClr val="FF0000"/>
            </a:solidFill>
            <a:ln>
              <a:noFill/>
            </a:ln>
          </c:spPr>
          <c:invertIfNegative val="0"/>
          <c:dLbls>
            <c:txPr>
              <a:bodyPr/>
              <a:lstStyle/>
              <a:p>
                <a:pPr>
                  <a:defRPr sz="1600"/>
                </a:pPr>
                <a:endParaRPr lang="en-US"/>
              </a:p>
            </c:txPr>
            <c:dLblPos val="inEnd"/>
            <c:showLegendKey val="0"/>
            <c:showVal val="1"/>
            <c:showCatName val="0"/>
            <c:showSerName val="0"/>
            <c:showPercent val="0"/>
            <c:showBubbleSize val="0"/>
            <c:showLeaderLines val="0"/>
          </c:dLbls>
          <c:cat>
            <c:strRef>
              <c:f>Sheet1!$A$14:$A$17</c:f>
              <c:strCache>
                <c:ptCount val="4"/>
                <c:pt idx="0">
                  <c:v>none</c:v>
                </c:pt>
                <c:pt idx="1">
                  <c:v>third trimester</c:v>
                </c:pt>
                <c:pt idx="2">
                  <c:v>second trimester</c:v>
                </c:pt>
                <c:pt idx="3">
                  <c:v>first trimester</c:v>
                </c:pt>
              </c:strCache>
            </c:strRef>
          </c:cat>
          <c:val>
            <c:numRef>
              <c:f>Sheet1!$B$14:$B$17</c:f>
              <c:numCache>
                <c:formatCode>0.0</c:formatCode>
                <c:ptCount val="4"/>
                <c:pt idx="0">
                  <c:v>48.85</c:v>
                </c:pt>
                <c:pt idx="1">
                  <c:v>25.39</c:v>
                </c:pt>
                <c:pt idx="2">
                  <c:v>22.28</c:v>
                </c:pt>
                <c:pt idx="3">
                  <c:v>12.27</c:v>
                </c:pt>
              </c:numCache>
            </c:numRef>
          </c:val>
        </c:ser>
        <c:ser>
          <c:idx val="1"/>
          <c:order val="1"/>
          <c:spPr>
            <a:solidFill>
              <a:sysClr val="window" lastClr="FFFFFF">
                <a:alpha val="54000"/>
              </a:sysClr>
            </a:solidFill>
            <a:ln>
              <a:noFill/>
            </a:ln>
          </c:spPr>
          <c:invertIfNegative val="0"/>
          <c:dLbls>
            <c:delete val="1"/>
          </c:dLbls>
          <c:cat>
            <c:strRef>
              <c:f>Sheet1!$A$14:$A$17</c:f>
              <c:strCache>
                <c:ptCount val="4"/>
                <c:pt idx="0">
                  <c:v>none</c:v>
                </c:pt>
                <c:pt idx="1">
                  <c:v>third trimester</c:v>
                </c:pt>
                <c:pt idx="2">
                  <c:v>second trimester</c:v>
                </c:pt>
                <c:pt idx="3">
                  <c:v>first trimester</c:v>
                </c:pt>
              </c:strCache>
            </c:strRef>
          </c:cat>
          <c:val>
            <c:numRef>
              <c:f>Sheet1!$C$14:$C$17</c:f>
              <c:numCache>
                <c:formatCode>0.0</c:formatCode>
                <c:ptCount val="4"/>
                <c:pt idx="0">
                  <c:v>51.15</c:v>
                </c:pt>
                <c:pt idx="1">
                  <c:v>74.61</c:v>
                </c:pt>
                <c:pt idx="2">
                  <c:v>77.72</c:v>
                </c:pt>
                <c:pt idx="3">
                  <c:v>87.73</c:v>
                </c:pt>
              </c:numCache>
            </c:numRef>
          </c:val>
        </c:ser>
        <c:dLbls>
          <c:showLegendKey val="0"/>
          <c:showVal val="1"/>
          <c:showCatName val="0"/>
          <c:showSerName val="0"/>
          <c:showPercent val="0"/>
          <c:showBubbleSize val="0"/>
        </c:dLbls>
        <c:gapWidth val="95"/>
        <c:overlap val="100"/>
        <c:axId val="143613312"/>
        <c:axId val="143619200"/>
      </c:barChart>
      <c:catAx>
        <c:axId val="143613312"/>
        <c:scaling>
          <c:orientation val="minMax"/>
        </c:scaling>
        <c:delete val="0"/>
        <c:axPos val="b"/>
        <c:majorTickMark val="none"/>
        <c:minorTickMark val="none"/>
        <c:tickLblPos val="nextTo"/>
        <c:txPr>
          <a:bodyPr/>
          <a:lstStyle/>
          <a:p>
            <a:pPr>
              <a:defRPr sz="1600"/>
            </a:pPr>
            <a:endParaRPr lang="en-US"/>
          </a:p>
        </c:txPr>
        <c:crossAx val="143619200"/>
        <c:crosses val="autoZero"/>
        <c:auto val="1"/>
        <c:lblAlgn val="ctr"/>
        <c:lblOffset val="100"/>
        <c:noMultiLvlLbl val="0"/>
      </c:catAx>
      <c:valAx>
        <c:axId val="143619200"/>
        <c:scaling>
          <c:orientation val="minMax"/>
        </c:scaling>
        <c:delete val="1"/>
        <c:axPos val="l"/>
        <c:numFmt formatCode="0%" sourceLinked="1"/>
        <c:majorTickMark val="out"/>
        <c:minorTickMark val="none"/>
        <c:tickLblPos val="nextTo"/>
        <c:crossAx val="143613312"/>
        <c:crosses val="autoZero"/>
        <c:crossBetween val="between"/>
      </c:valAx>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title>
      <c:tx>
        <c:rich>
          <a:bodyPr/>
          <a:lstStyle/>
          <a:p>
            <a:pPr>
              <a:defRPr sz="2000"/>
            </a:pPr>
            <a:r>
              <a:rPr lang="en-US" sz="2000" dirty="0"/>
              <a:t>Percentage of Children Reported for Maltreatment by Age 5:</a:t>
            </a:r>
          </a:p>
          <a:p>
            <a:pPr>
              <a:defRPr sz="2000"/>
            </a:pPr>
            <a:r>
              <a:rPr lang="en-US" sz="2000" dirty="0"/>
              <a:t>California's 2002 Birth Cohort, </a:t>
            </a:r>
            <a:r>
              <a:rPr lang="en-US" sz="2000" i="1" u="sng" dirty="0"/>
              <a:t>by maternal</a:t>
            </a:r>
            <a:r>
              <a:rPr lang="en-US" sz="2000" i="1" u="sng" baseline="0" dirty="0"/>
              <a:t> age at birth</a:t>
            </a:r>
            <a:endParaRPr lang="en-US" sz="2000" i="1" u="sng" dirty="0"/>
          </a:p>
        </c:rich>
      </c:tx>
      <c:overlay val="0"/>
    </c:title>
    <c:autoTitleDeleted val="0"/>
    <c:plotArea>
      <c:layout>
        <c:manualLayout>
          <c:layoutTarget val="inner"/>
          <c:xMode val="edge"/>
          <c:yMode val="edge"/>
          <c:x val="1.6102293014935942E-2"/>
          <c:y val="0.1572366087546595"/>
          <c:w val="0.96032707450030275"/>
          <c:h val="0.73851574509487006"/>
        </c:manualLayout>
      </c:layout>
      <c:barChart>
        <c:barDir val="col"/>
        <c:grouping val="percentStacked"/>
        <c:varyColors val="0"/>
        <c:ser>
          <c:idx val="0"/>
          <c:order val="0"/>
          <c:spPr>
            <a:solidFill>
              <a:srgbClr val="FF0000"/>
            </a:solidFill>
            <a:ln>
              <a:noFill/>
            </a:ln>
          </c:spPr>
          <c:invertIfNegative val="0"/>
          <c:dLbls>
            <c:txPr>
              <a:bodyPr/>
              <a:lstStyle/>
              <a:p>
                <a:pPr>
                  <a:defRPr sz="1600"/>
                </a:pPr>
                <a:endParaRPr lang="en-US"/>
              </a:p>
            </c:txPr>
            <c:dLblPos val="inEnd"/>
            <c:showLegendKey val="0"/>
            <c:showVal val="1"/>
            <c:showCatName val="0"/>
            <c:showSerName val="0"/>
            <c:showPercent val="0"/>
            <c:showBubbleSize val="0"/>
            <c:showLeaderLines val="0"/>
          </c:dLbls>
          <c:cat>
            <c:strRef>
              <c:f>Sheet1!$A$20:$A$23</c:f>
              <c:strCache>
                <c:ptCount val="4"/>
                <c:pt idx="0">
                  <c:v>&lt;20 yrs</c:v>
                </c:pt>
                <c:pt idx="1">
                  <c:v>20-24 yrs</c:v>
                </c:pt>
                <c:pt idx="2">
                  <c:v>25-29 yrs</c:v>
                </c:pt>
                <c:pt idx="3">
                  <c:v>30+ yrs</c:v>
                </c:pt>
              </c:strCache>
            </c:strRef>
          </c:cat>
          <c:val>
            <c:numRef>
              <c:f>Sheet1!$B$20:$B$23</c:f>
              <c:numCache>
                <c:formatCode>0.0</c:formatCode>
                <c:ptCount val="4"/>
                <c:pt idx="0">
                  <c:v>25.660000000000004</c:v>
                </c:pt>
                <c:pt idx="1">
                  <c:v>18.95</c:v>
                </c:pt>
                <c:pt idx="2">
                  <c:v>12.559999999999999</c:v>
                </c:pt>
                <c:pt idx="3">
                  <c:v>9.32</c:v>
                </c:pt>
              </c:numCache>
            </c:numRef>
          </c:val>
        </c:ser>
        <c:ser>
          <c:idx val="1"/>
          <c:order val="1"/>
          <c:spPr>
            <a:solidFill>
              <a:sysClr val="window" lastClr="FFFFFF">
                <a:alpha val="54000"/>
              </a:sysClr>
            </a:solidFill>
            <a:ln>
              <a:noFill/>
            </a:ln>
          </c:spPr>
          <c:invertIfNegative val="0"/>
          <c:dLbls>
            <c:delete val="1"/>
          </c:dLbls>
          <c:cat>
            <c:strRef>
              <c:f>Sheet1!$A$20:$A$23</c:f>
              <c:strCache>
                <c:ptCount val="4"/>
                <c:pt idx="0">
                  <c:v>&lt;20 yrs</c:v>
                </c:pt>
                <c:pt idx="1">
                  <c:v>20-24 yrs</c:v>
                </c:pt>
                <c:pt idx="2">
                  <c:v>25-29 yrs</c:v>
                </c:pt>
                <c:pt idx="3">
                  <c:v>30+ yrs</c:v>
                </c:pt>
              </c:strCache>
            </c:strRef>
          </c:cat>
          <c:val>
            <c:numRef>
              <c:f>Sheet1!$C$20:$C$23</c:f>
              <c:numCache>
                <c:formatCode>0.0</c:formatCode>
                <c:ptCount val="4"/>
                <c:pt idx="0">
                  <c:v>74.34</c:v>
                </c:pt>
                <c:pt idx="1">
                  <c:v>81.05</c:v>
                </c:pt>
                <c:pt idx="2">
                  <c:v>87.44</c:v>
                </c:pt>
                <c:pt idx="3">
                  <c:v>90.68</c:v>
                </c:pt>
              </c:numCache>
            </c:numRef>
          </c:val>
        </c:ser>
        <c:dLbls>
          <c:showLegendKey val="0"/>
          <c:showVal val="1"/>
          <c:showCatName val="0"/>
          <c:showSerName val="0"/>
          <c:showPercent val="0"/>
          <c:showBubbleSize val="0"/>
        </c:dLbls>
        <c:gapWidth val="95"/>
        <c:overlap val="100"/>
        <c:axId val="149182720"/>
        <c:axId val="149188608"/>
      </c:barChart>
      <c:catAx>
        <c:axId val="149182720"/>
        <c:scaling>
          <c:orientation val="minMax"/>
        </c:scaling>
        <c:delete val="0"/>
        <c:axPos val="b"/>
        <c:majorTickMark val="none"/>
        <c:minorTickMark val="none"/>
        <c:tickLblPos val="nextTo"/>
        <c:txPr>
          <a:bodyPr/>
          <a:lstStyle/>
          <a:p>
            <a:pPr>
              <a:defRPr sz="1600"/>
            </a:pPr>
            <a:endParaRPr lang="en-US"/>
          </a:p>
        </c:txPr>
        <c:crossAx val="149188608"/>
        <c:crosses val="autoZero"/>
        <c:auto val="1"/>
        <c:lblAlgn val="ctr"/>
        <c:lblOffset val="100"/>
        <c:noMultiLvlLbl val="0"/>
      </c:catAx>
      <c:valAx>
        <c:axId val="149188608"/>
        <c:scaling>
          <c:orientation val="minMax"/>
        </c:scaling>
        <c:delete val="1"/>
        <c:axPos val="l"/>
        <c:numFmt formatCode="0%" sourceLinked="1"/>
        <c:majorTickMark val="out"/>
        <c:minorTickMark val="none"/>
        <c:tickLblPos val="nextTo"/>
        <c:crossAx val="149182720"/>
        <c:crosses val="autoZero"/>
        <c:crossBetween val="between"/>
      </c:valAx>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5"/>
          <c:y val="5.5555555555555552E-2"/>
          <c:w val="0.53888888888888886"/>
          <c:h val="0.89814814814814814"/>
        </c:manualLayout>
      </c:layout>
      <c:pieChart>
        <c:varyColors val="1"/>
        <c:ser>
          <c:idx val="1"/>
          <c:order val="1"/>
          <c:spPr>
            <a:solidFill>
              <a:srgbClr val="FF0000"/>
            </a:solidFill>
          </c:spPr>
          <c:dPt>
            <c:idx val="1"/>
            <c:bubble3D val="0"/>
            <c:spPr>
              <a:solidFill>
                <a:schemeClr val="bg1">
                  <a:lumMod val="75000"/>
                </a:schemeClr>
              </a:solidFill>
            </c:spPr>
          </c:dPt>
          <c:dLbls>
            <c:dLbl>
              <c:idx val="0"/>
              <c:layout>
                <c:manualLayout>
                  <c:x val="-0.16440288713910761"/>
                  <c:y val="5.5898221055701372E-3"/>
                </c:manualLayout>
              </c:layout>
              <c:tx>
                <c:rich>
                  <a:bodyPr/>
                  <a:lstStyle/>
                  <a:p>
                    <a:r>
                      <a:rPr lang="en-US" dirty="0"/>
                      <a:t>15%</a:t>
                    </a:r>
                  </a:p>
                </c:rich>
              </c:tx>
              <c:showLegendKey val="0"/>
              <c:showVal val="1"/>
              <c:showCatName val="0"/>
              <c:showSerName val="0"/>
              <c:showPercent val="0"/>
              <c:showBubbleSize val="0"/>
            </c:dLbl>
            <c:dLbl>
              <c:idx val="1"/>
              <c:delete val="1"/>
            </c:dLbl>
            <c:txPr>
              <a:bodyPr/>
              <a:lstStyle/>
              <a:p>
                <a:pPr>
                  <a:defRPr sz="2000"/>
                </a:pPr>
                <a:endParaRPr lang="en-US"/>
              </a:p>
            </c:txPr>
            <c:showLegendKey val="0"/>
            <c:showVal val="1"/>
            <c:showCatName val="0"/>
            <c:showSerName val="0"/>
            <c:showPercent val="0"/>
            <c:showBubbleSize val="0"/>
            <c:showLeaderLines val="1"/>
          </c:dLbls>
          <c:val>
            <c:numRef>
              <c:f>Sheet2!$B$15:$C$15</c:f>
              <c:numCache>
                <c:formatCode>General</c:formatCode>
                <c:ptCount val="2"/>
                <c:pt idx="0">
                  <c:v>15</c:v>
                </c:pt>
                <c:pt idx="1">
                  <c:v>85</c:v>
                </c:pt>
              </c:numCache>
            </c:numRef>
          </c:val>
        </c:ser>
        <c:ser>
          <c:idx val="0"/>
          <c:order val="0"/>
          <c:spPr>
            <a:solidFill>
              <a:srgbClr val="FF0000"/>
            </a:solidFill>
          </c:spPr>
          <c:dPt>
            <c:idx val="1"/>
            <c:bubble3D val="0"/>
            <c:spPr>
              <a:solidFill>
                <a:schemeClr val="bg1">
                  <a:lumMod val="75000"/>
                </a:schemeClr>
              </a:solidFill>
            </c:spPr>
          </c:dPt>
          <c:val>
            <c:numRef>
              <c:f>Sheet2!$B$15:$C$15</c:f>
              <c:numCache>
                <c:formatCode>General</c:formatCode>
                <c:ptCount val="2"/>
                <c:pt idx="0">
                  <c:v>15</c:v>
                </c:pt>
                <c:pt idx="1">
                  <c:v>85</c:v>
                </c:pt>
              </c:numCache>
            </c:numRef>
          </c:val>
        </c:ser>
        <c:dLbls>
          <c:showLegendKey val="0"/>
          <c:showVal val="0"/>
          <c:showCatName val="0"/>
          <c:showSerName val="0"/>
          <c:showPercent val="0"/>
          <c:showBubbleSize val="0"/>
          <c:showLeaderLines val="1"/>
        </c:dLbls>
        <c:firstSliceAng val="62"/>
      </c:pieChart>
    </c:plotArea>
    <c:plotVisOnly val="1"/>
    <c:dispBlanksAs val="gap"/>
    <c:showDLblsOverMax val="0"/>
  </c:chart>
  <c:spPr>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
          <c:y val="5.0925925925925923E-2"/>
          <c:w val="0.53888888888888886"/>
          <c:h val="0.89814814814814814"/>
        </c:manualLayout>
      </c:layout>
      <c:pieChart>
        <c:varyColors val="1"/>
        <c:ser>
          <c:idx val="0"/>
          <c:order val="0"/>
          <c:spPr>
            <a:solidFill>
              <a:srgbClr val="FF0000"/>
            </a:solidFill>
          </c:spPr>
          <c:dPt>
            <c:idx val="1"/>
            <c:bubble3D val="0"/>
            <c:spPr>
              <a:solidFill>
                <a:schemeClr val="bg1">
                  <a:lumMod val="75000"/>
                </a:schemeClr>
              </a:solidFill>
            </c:spPr>
          </c:dPt>
          <c:dLbls>
            <c:dLbl>
              <c:idx val="0"/>
              <c:layout>
                <c:manualLayout>
                  <c:x val="0.21123250218722658"/>
                  <c:y val="2.7314814814814814E-3"/>
                </c:manualLayout>
              </c:layout>
              <c:tx>
                <c:rich>
                  <a:bodyPr/>
                  <a:lstStyle/>
                  <a:p>
                    <a:pPr>
                      <a:defRPr sz="2400"/>
                    </a:pPr>
                    <a:r>
                      <a:rPr lang="en-US" sz="2400" dirty="0"/>
                      <a:t>50%</a:t>
                    </a:r>
                  </a:p>
                </c:rich>
              </c:tx>
              <c:spPr/>
              <c:showLegendKey val="0"/>
              <c:showVal val="1"/>
              <c:showCatName val="0"/>
              <c:showSerName val="0"/>
              <c:showPercent val="0"/>
              <c:showBubbleSize val="0"/>
            </c:dLbl>
            <c:showLegendKey val="0"/>
            <c:showVal val="0"/>
            <c:showCatName val="0"/>
            <c:showSerName val="0"/>
            <c:showPercent val="0"/>
            <c:showBubbleSize val="0"/>
          </c:dLbls>
          <c:val>
            <c:numRef>
              <c:f>Sheet2!$B$16:$C$16</c:f>
              <c:numCache>
                <c:formatCode>General</c:formatCode>
                <c:ptCount val="2"/>
                <c:pt idx="0">
                  <c:v>50</c:v>
                </c:pt>
                <c:pt idx="1">
                  <c:v>50</c:v>
                </c:pt>
              </c:numCache>
            </c:numRef>
          </c:val>
        </c:ser>
        <c:dLbls>
          <c:showLegendKey val="0"/>
          <c:showVal val="0"/>
          <c:showCatName val="0"/>
          <c:showSerName val="0"/>
          <c:showPercent val="0"/>
          <c:showBubbleSize val="0"/>
          <c:showLeaderLines val="1"/>
        </c:dLbls>
        <c:firstSliceAng val="180"/>
      </c:pieChart>
    </c:plotArea>
    <c:plotVisOnly val="1"/>
    <c:dispBlanksAs val="gap"/>
    <c:showDLblsOverMax val="0"/>
  </c:chart>
  <c:spPr>
    <a:ln>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title>
      <c:tx>
        <c:rich>
          <a:bodyPr/>
          <a:lstStyle/>
          <a:p>
            <a:pPr>
              <a:defRPr sz="2000"/>
            </a:pPr>
            <a:r>
              <a:rPr lang="en-US" sz="2000" dirty="0"/>
              <a:t>Percentage of Children Reported for Maltreatment by Age 5:</a:t>
            </a:r>
          </a:p>
          <a:p>
            <a:pPr>
              <a:defRPr sz="2000"/>
            </a:pPr>
            <a:r>
              <a:rPr lang="en-US" sz="2000" dirty="0"/>
              <a:t>California's 2002 Birth Cohort, </a:t>
            </a:r>
            <a:r>
              <a:rPr lang="en-US" sz="2000" i="1" u="sng" dirty="0"/>
              <a:t>by </a:t>
            </a:r>
            <a:r>
              <a:rPr lang="en-US" sz="2000" i="1" u="sng" dirty="0" smtClean="0"/>
              <a:t>race/ethnicity</a:t>
            </a:r>
            <a:endParaRPr lang="en-US" sz="2000" i="1" u="sng" dirty="0"/>
          </a:p>
        </c:rich>
      </c:tx>
      <c:overlay val="0"/>
    </c:title>
    <c:autoTitleDeleted val="0"/>
    <c:plotArea>
      <c:layout>
        <c:manualLayout>
          <c:layoutTarget val="inner"/>
          <c:xMode val="edge"/>
          <c:yMode val="edge"/>
          <c:x val="1.6102293014935942E-2"/>
          <c:y val="0.1572366087546595"/>
          <c:w val="0.96032707450030275"/>
          <c:h val="0.73851574509487006"/>
        </c:manualLayout>
      </c:layout>
      <c:barChart>
        <c:barDir val="col"/>
        <c:grouping val="percentStacked"/>
        <c:varyColors val="0"/>
        <c:ser>
          <c:idx val="0"/>
          <c:order val="0"/>
          <c:tx>
            <c:strRef>
              <c:f>Sheet1!$B$5</c:f>
              <c:strCache>
                <c:ptCount val="1"/>
                <c:pt idx="0">
                  <c:v>CPS Contact</c:v>
                </c:pt>
              </c:strCache>
            </c:strRef>
          </c:tx>
          <c:spPr>
            <a:solidFill>
              <a:srgbClr val="FF0000"/>
            </a:solidFill>
            <a:ln>
              <a:noFill/>
            </a:ln>
          </c:spPr>
          <c:invertIfNegative val="0"/>
          <c:dLbls>
            <c:dLbl>
              <c:idx val="0"/>
              <c:tx>
                <c:rich>
                  <a:bodyPr/>
                  <a:lstStyle/>
                  <a:p>
                    <a:r>
                      <a:rPr lang="en-US" smtClean="0"/>
                      <a:t>35%</a:t>
                    </a:r>
                    <a:endParaRPr lang="en-US"/>
                  </a:p>
                </c:rich>
              </c:tx>
              <c:dLblPos val="inEnd"/>
              <c:showLegendKey val="0"/>
              <c:showVal val="1"/>
              <c:showCatName val="0"/>
              <c:showSerName val="0"/>
              <c:showPercent val="0"/>
              <c:showBubbleSize val="0"/>
            </c:dLbl>
            <c:dLbl>
              <c:idx val="1"/>
              <c:tx>
                <c:rich>
                  <a:bodyPr/>
                  <a:lstStyle/>
                  <a:p>
                    <a:r>
                      <a:rPr lang="en-US" smtClean="0"/>
                      <a:t>30%</a:t>
                    </a:r>
                    <a:endParaRPr lang="en-US"/>
                  </a:p>
                </c:rich>
              </c:tx>
              <c:dLblPos val="inEnd"/>
              <c:showLegendKey val="0"/>
              <c:showVal val="1"/>
              <c:showCatName val="0"/>
              <c:showSerName val="0"/>
              <c:showPercent val="0"/>
              <c:showBubbleSize val="0"/>
            </c:dLbl>
            <c:dLbl>
              <c:idx val="2"/>
              <c:tx>
                <c:rich>
                  <a:bodyPr/>
                  <a:lstStyle/>
                  <a:p>
                    <a:r>
                      <a:rPr lang="en-US" smtClean="0"/>
                      <a:t>14%</a:t>
                    </a:r>
                    <a:endParaRPr lang="en-US"/>
                  </a:p>
                </c:rich>
              </c:tx>
              <c:dLblPos val="inEnd"/>
              <c:showLegendKey val="0"/>
              <c:showVal val="1"/>
              <c:showCatName val="0"/>
              <c:showSerName val="0"/>
              <c:showPercent val="0"/>
              <c:showBubbleSize val="0"/>
            </c:dLbl>
            <c:dLbl>
              <c:idx val="3"/>
              <c:tx>
                <c:rich>
                  <a:bodyPr/>
                  <a:lstStyle/>
                  <a:p>
                    <a:r>
                      <a:rPr lang="en-US" smtClean="0"/>
                      <a:t>13%</a:t>
                    </a:r>
                    <a:endParaRPr lang="en-US"/>
                  </a:p>
                </c:rich>
              </c:tx>
              <c:dLblPos val="inEnd"/>
              <c:showLegendKey val="0"/>
              <c:showVal val="1"/>
              <c:showCatName val="0"/>
              <c:showSerName val="0"/>
              <c:showPercent val="0"/>
              <c:showBubbleSize val="0"/>
            </c:dLbl>
            <c:dLbl>
              <c:idx val="4"/>
              <c:layout>
                <c:manualLayout>
                  <c:x val="0"/>
                  <c:y val="-1.0734462021025637E-3"/>
                </c:manualLayout>
              </c:layout>
              <c:tx>
                <c:rich>
                  <a:bodyPr/>
                  <a:lstStyle/>
                  <a:p>
                    <a:r>
                      <a:rPr lang="en-US" dirty="0" smtClean="0"/>
                      <a:t>5%</a:t>
                    </a:r>
                    <a:endParaRPr lang="en-US" dirty="0"/>
                  </a:p>
                </c:rich>
              </c:tx>
              <c:dLblPos val="ctr"/>
              <c:showLegendKey val="0"/>
              <c:showVal val="1"/>
              <c:showCatName val="0"/>
              <c:showSerName val="0"/>
              <c:showPercent val="0"/>
              <c:showBubbleSize val="0"/>
            </c:dLbl>
            <c:numFmt formatCode="#,##0" sourceLinked="0"/>
            <c:txPr>
              <a:bodyPr/>
              <a:lstStyle/>
              <a:p>
                <a:pPr>
                  <a:defRPr sz="1600"/>
                </a:pPr>
                <a:endParaRPr lang="en-US"/>
              </a:p>
            </c:txPr>
            <c:dLblPos val="inEnd"/>
            <c:showLegendKey val="0"/>
            <c:showVal val="1"/>
            <c:showCatName val="0"/>
            <c:showSerName val="0"/>
            <c:showPercent val="0"/>
            <c:showBubbleSize val="0"/>
            <c:showLeaderLines val="0"/>
          </c:dLbls>
          <c:cat>
            <c:strRef>
              <c:f>Sheet1!$A$6:$A$10</c:f>
              <c:strCache>
                <c:ptCount val="5"/>
                <c:pt idx="0">
                  <c:v>native american</c:v>
                </c:pt>
                <c:pt idx="1">
                  <c:v>black</c:v>
                </c:pt>
                <c:pt idx="2">
                  <c:v>hispanic</c:v>
                </c:pt>
                <c:pt idx="3">
                  <c:v>white</c:v>
                </c:pt>
                <c:pt idx="4">
                  <c:v>asian/pacific islander</c:v>
                </c:pt>
              </c:strCache>
            </c:strRef>
          </c:cat>
          <c:val>
            <c:numRef>
              <c:f>Sheet1!$B$6:$B$10</c:f>
              <c:numCache>
                <c:formatCode>0.0</c:formatCode>
                <c:ptCount val="5"/>
                <c:pt idx="0">
                  <c:v>34.9</c:v>
                </c:pt>
                <c:pt idx="1">
                  <c:v>30</c:v>
                </c:pt>
                <c:pt idx="2">
                  <c:v>14.309999999999999</c:v>
                </c:pt>
                <c:pt idx="3">
                  <c:v>13.35</c:v>
                </c:pt>
                <c:pt idx="4">
                  <c:v>5.35</c:v>
                </c:pt>
              </c:numCache>
            </c:numRef>
          </c:val>
        </c:ser>
        <c:ser>
          <c:idx val="1"/>
          <c:order val="1"/>
          <c:tx>
            <c:strRef>
              <c:f>Sheet1!$C$5</c:f>
              <c:strCache>
                <c:ptCount val="1"/>
                <c:pt idx="0">
                  <c:v>None</c:v>
                </c:pt>
              </c:strCache>
            </c:strRef>
          </c:tx>
          <c:spPr>
            <a:solidFill>
              <a:sysClr val="window" lastClr="FFFFFF">
                <a:alpha val="54000"/>
              </a:sysClr>
            </a:solidFill>
            <a:ln>
              <a:noFill/>
            </a:ln>
          </c:spPr>
          <c:invertIfNegative val="0"/>
          <c:dLbls>
            <c:delete val="1"/>
          </c:dLbls>
          <c:cat>
            <c:strRef>
              <c:f>Sheet1!$A$6:$A$10</c:f>
              <c:strCache>
                <c:ptCount val="5"/>
                <c:pt idx="0">
                  <c:v>native american</c:v>
                </c:pt>
                <c:pt idx="1">
                  <c:v>black</c:v>
                </c:pt>
                <c:pt idx="2">
                  <c:v>hispanic</c:v>
                </c:pt>
                <c:pt idx="3">
                  <c:v>white</c:v>
                </c:pt>
                <c:pt idx="4">
                  <c:v>asian/pacific islander</c:v>
                </c:pt>
              </c:strCache>
            </c:strRef>
          </c:cat>
          <c:val>
            <c:numRef>
              <c:f>Sheet1!$C$6:$C$10</c:f>
              <c:numCache>
                <c:formatCode>0.0</c:formatCode>
                <c:ptCount val="5"/>
                <c:pt idx="0">
                  <c:v>65.099999999999994</c:v>
                </c:pt>
                <c:pt idx="1">
                  <c:v>70</c:v>
                </c:pt>
                <c:pt idx="2">
                  <c:v>85.69</c:v>
                </c:pt>
                <c:pt idx="3">
                  <c:v>86.65</c:v>
                </c:pt>
                <c:pt idx="4">
                  <c:v>94.65</c:v>
                </c:pt>
              </c:numCache>
            </c:numRef>
          </c:val>
        </c:ser>
        <c:dLbls>
          <c:showLegendKey val="0"/>
          <c:showVal val="1"/>
          <c:showCatName val="0"/>
          <c:showSerName val="0"/>
          <c:showPercent val="0"/>
          <c:showBubbleSize val="0"/>
        </c:dLbls>
        <c:gapWidth val="95"/>
        <c:overlap val="100"/>
        <c:axId val="149305216"/>
        <c:axId val="149306752"/>
      </c:barChart>
      <c:catAx>
        <c:axId val="149305216"/>
        <c:scaling>
          <c:orientation val="minMax"/>
        </c:scaling>
        <c:delete val="0"/>
        <c:axPos val="b"/>
        <c:majorTickMark val="none"/>
        <c:minorTickMark val="none"/>
        <c:tickLblPos val="nextTo"/>
        <c:txPr>
          <a:bodyPr/>
          <a:lstStyle/>
          <a:p>
            <a:pPr>
              <a:defRPr sz="1600"/>
            </a:pPr>
            <a:endParaRPr lang="en-US"/>
          </a:p>
        </c:txPr>
        <c:crossAx val="149306752"/>
        <c:crosses val="autoZero"/>
        <c:auto val="1"/>
        <c:lblAlgn val="ctr"/>
        <c:lblOffset val="100"/>
        <c:noMultiLvlLbl val="0"/>
      </c:catAx>
      <c:valAx>
        <c:axId val="149306752"/>
        <c:scaling>
          <c:orientation val="minMax"/>
        </c:scaling>
        <c:delete val="1"/>
        <c:axPos val="l"/>
        <c:numFmt formatCode="0%" sourceLinked="1"/>
        <c:majorTickMark val="out"/>
        <c:minorTickMark val="none"/>
        <c:tickLblPos val="nextTo"/>
        <c:crossAx val="149305216"/>
        <c:crosses val="autoZero"/>
        <c:crossBetween val="between"/>
      </c:valAx>
    </c:plotArea>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097D8C-A1D7-4A42-932D-005EC583A86E}" type="doc">
      <dgm:prSet loTypeId="urn:diagrams.loki3.com/BracketList+Icon" loCatId="list" qsTypeId="urn:microsoft.com/office/officeart/2005/8/quickstyle/simple1" qsCatId="simple" csTypeId="urn:microsoft.com/office/officeart/2005/8/colors/accent1_2" csCatId="accent1" phldr="1"/>
      <dgm:spPr/>
      <dgm:t>
        <a:bodyPr/>
        <a:lstStyle/>
        <a:p>
          <a:endParaRPr lang="en-US"/>
        </a:p>
      </dgm:t>
    </dgm:pt>
    <dgm:pt modelId="{C4B2EAF4-BD47-4426-B737-3B1B6B109C38}">
      <dgm:prSet phldrT="[Text]"/>
      <dgm:spPr/>
      <dgm:t>
        <a:bodyPr/>
        <a:lstStyle/>
        <a:p>
          <a:r>
            <a:rPr lang="en-US" dirty="0" smtClean="0"/>
            <a:t>sex</a:t>
          </a:r>
          <a:endParaRPr lang="en-US" dirty="0"/>
        </a:p>
      </dgm:t>
    </dgm:pt>
    <dgm:pt modelId="{6FF82FD7-614D-4507-974B-4E5C60188947}" type="parTrans" cxnId="{0611D991-FB1C-4C6A-A602-E50DC42A8CCA}">
      <dgm:prSet/>
      <dgm:spPr/>
      <dgm:t>
        <a:bodyPr/>
        <a:lstStyle/>
        <a:p>
          <a:endParaRPr lang="en-US"/>
        </a:p>
      </dgm:t>
    </dgm:pt>
    <dgm:pt modelId="{B0FED277-1242-4425-A89F-947B7ADEE804}" type="sibTrans" cxnId="{0611D991-FB1C-4C6A-A602-E50DC42A8CCA}">
      <dgm:prSet/>
      <dgm:spPr/>
      <dgm:t>
        <a:bodyPr/>
        <a:lstStyle/>
        <a:p>
          <a:endParaRPr lang="en-US"/>
        </a:p>
      </dgm:t>
    </dgm:pt>
    <dgm:pt modelId="{82E5E559-411C-4619-B4BB-0C3693BC7281}">
      <dgm:prSet phldrT="[Text]"/>
      <dgm:spPr/>
      <dgm:t>
        <a:bodyPr/>
        <a:lstStyle/>
        <a:p>
          <a:r>
            <a:rPr lang="en-US" dirty="0" smtClean="0"/>
            <a:t>female</a:t>
          </a:r>
          <a:endParaRPr lang="en-US" dirty="0"/>
        </a:p>
      </dgm:t>
    </dgm:pt>
    <dgm:pt modelId="{8082F8BE-9A3D-4799-A320-3D530C48F832}" type="parTrans" cxnId="{78450E4F-EA95-4CF8-B066-C531FDF39510}">
      <dgm:prSet/>
      <dgm:spPr/>
      <dgm:t>
        <a:bodyPr/>
        <a:lstStyle/>
        <a:p>
          <a:endParaRPr lang="en-US"/>
        </a:p>
      </dgm:t>
    </dgm:pt>
    <dgm:pt modelId="{F3A3A168-D870-4DC8-9AA3-FB1A87B9977A}" type="sibTrans" cxnId="{78450E4F-EA95-4CF8-B066-C531FDF39510}">
      <dgm:prSet/>
      <dgm:spPr/>
      <dgm:t>
        <a:bodyPr/>
        <a:lstStyle/>
        <a:p>
          <a:endParaRPr lang="en-US"/>
        </a:p>
      </dgm:t>
    </dgm:pt>
    <dgm:pt modelId="{5C70D84D-AB2D-438E-99F4-B368112A6317}">
      <dgm:prSet phldrT="[Text]"/>
      <dgm:spPr/>
      <dgm:t>
        <a:bodyPr/>
        <a:lstStyle/>
        <a:p>
          <a:r>
            <a:rPr lang="en-US" dirty="0" smtClean="0"/>
            <a:t>birth weight</a:t>
          </a:r>
          <a:endParaRPr lang="en-US" dirty="0"/>
        </a:p>
      </dgm:t>
    </dgm:pt>
    <dgm:pt modelId="{0A9E3B3C-624E-4EB5-A0D0-CEF5B7C9F7F5}" type="parTrans" cxnId="{01B53B68-3BB1-48A3-B202-A668FDA000C7}">
      <dgm:prSet/>
      <dgm:spPr/>
      <dgm:t>
        <a:bodyPr/>
        <a:lstStyle/>
        <a:p>
          <a:endParaRPr lang="en-US"/>
        </a:p>
      </dgm:t>
    </dgm:pt>
    <dgm:pt modelId="{B3A88A74-58FA-41CC-8835-3F34BCB745B6}" type="sibTrans" cxnId="{01B53B68-3BB1-48A3-B202-A668FDA000C7}">
      <dgm:prSet/>
      <dgm:spPr/>
      <dgm:t>
        <a:bodyPr/>
        <a:lstStyle/>
        <a:p>
          <a:endParaRPr lang="en-US"/>
        </a:p>
      </dgm:t>
    </dgm:pt>
    <dgm:pt modelId="{046798B9-B4BD-43E2-8A4D-DC638EA25D80}">
      <dgm:prSet phldrT="[Text]"/>
      <dgm:spPr/>
      <dgm:t>
        <a:bodyPr/>
        <a:lstStyle/>
        <a:p>
          <a:r>
            <a:rPr lang="en-US" dirty="0" smtClean="0"/>
            <a:t>2500g+</a:t>
          </a:r>
          <a:endParaRPr lang="en-US" dirty="0"/>
        </a:p>
      </dgm:t>
    </dgm:pt>
    <dgm:pt modelId="{C6C664C3-9890-47D5-A0A1-A7D5AFC1FC85}" type="parTrans" cxnId="{8AF912DC-76E7-43C8-9204-8968436F864C}">
      <dgm:prSet/>
      <dgm:spPr/>
      <dgm:t>
        <a:bodyPr/>
        <a:lstStyle/>
        <a:p>
          <a:endParaRPr lang="en-US"/>
        </a:p>
      </dgm:t>
    </dgm:pt>
    <dgm:pt modelId="{13C88FDA-9C0A-4CB9-A63E-1568544C01C2}" type="sibTrans" cxnId="{8AF912DC-76E7-43C8-9204-8968436F864C}">
      <dgm:prSet/>
      <dgm:spPr/>
      <dgm:t>
        <a:bodyPr/>
        <a:lstStyle/>
        <a:p>
          <a:endParaRPr lang="en-US"/>
        </a:p>
      </dgm:t>
    </dgm:pt>
    <dgm:pt modelId="{021553B4-A2D4-4102-9F51-8E53D6C661FA}">
      <dgm:prSet/>
      <dgm:spPr/>
      <dgm:t>
        <a:bodyPr/>
        <a:lstStyle/>
        <a:p>
          <a:r>
            <a:rPr lang="en-US" dirty="0" smtClean="0"/>
            <a:t>prenatal care</a:t>
          </a:r>
          <a:endParaRPr lang="en-US" dirty="0"/>
        </a:p>
      </dgm:t>
    </dgm:pt>
    <dgm:pt modelId="{C67206F2-DE06-40DE-B488-63A38E326643}" type="parTrans" cxnId="{112A938B-BDFC-4507-83B7-25495CB700D0}">
      <dgm:prSet/>
      <dgm:spPr/>
      <dgm:t>
        <a:bodyPr/>
        <a:lstStyle/>
        <a:p>
          <a:endParaRPr lang="en-US"/>
        </a:p>
      </dgm:t>
    </dgm:pt>
    <dgm:pt modelId="{37AD6CAD-383B-464D-8ED2-773B80EB9CF3}" type="sibTrans" cxnId="{112A938B-BDFC-4507-83B7-25495CB700D0}">
      <dgm:prSet/>
      <dgm:spPr/>
      <dgm:t>
        <a:bodyPr/>
        <a:lstStyle/>
        <a:p>
          <a:endParaRPr lang="en-US"/>
        </a:p>
      </dgm:t>
    </dgm:pt>
    <dgm:pt modelId="{A6304B5D-4129-4B8A-BC01-31D119DB2C06}">
      <dgm:prSet/>
      <dgm:spPr/>
      <dgm:t>
        <a:bodyPr/>
        <a:lstStyle/>
        <a:p>
          <a:r>
            <a:rPr lang="en-US" dirty="0" smtClean="0"/>
            <a:t>1</a:t>
          </a:r>
          <a:r>
            <a:rPr lang="en-US" baseline="30000" dirty="0" smtClean="0"/>
            <a:t>st</a:t>
          </a:r>
          <a:r>
            <a:rPr lang="en-US" dirty="0" smtClean="0"/>
            <a:t> trimester</a:t>
          </a:r>
          <a:endParaRPr lang="en-US" dirty="0"/>
        </a:p>
      </dgm:t>
    </dgm:pt>
    <dgm:pt modelId="{67C0FFAA-3357-4E85-B962-525060ECF594}" type="parTrans" cxnId="{84530481-387F-4BF2-A377-4D7978F1BE57}">
      <dgm:prSet/>
      <dgm:spPr/>
      <dgm:t>
        <a:bodyPr/>
        <a:lstStyle/>
        <a:p>
          <a:endParaRPr lang="en-US"/>
        </a:p>
      </dgm:t>
    </dgm:pt>
    <dgm:pt modelId="{9E8D5A58-D9C3-4C1C-8578-58F64238FA42}" type="sibTrans" cxnId="{84530481-387F-4BF2-A377-4D7978F1BE57}">
      <dgm:prSet/>
      <dgm:spPr/>
      <dgm:t>
        <a:bodyPr/>
        <a:lstStyle/>
        <a:p>
          <a:endParaRPr lang="en-US"/>
        </a:p>
      </dgm:t>
    </dgm:pt>
    <dgm:pt modelId="{9FB527E8-CFE5-4F2A-876B-1CBCD303DCFD}">
      <dgm:prSet phldrT="[Text]"/>
      <dgm:spPr/>
      <dgm:t>
        <a:bodyPr/>
        <a:lstStyle/>
        <a:p>
          <a:r>
            <a:rPr lang="en-US" dirty="0" smtClean="0"/>
            <a:t>&lt;2500g</a:t>
          </a:r>
          <a:endParaRPr lang="en-US" dirty="0"/>
        </a:p>
      </dgm:t>
    </dgm:pt>
    <dgm:pt modelId="{E6BC48A3-82F3-4454-8EE7-E11709E3CC5E}" type="parTrans" cxnId="{0AEF2749-9C04-4C0B-BF3E-F8872F9FB97F}">
      <dgm:prSet/>
      <dgm:spPr/>
      <dgm:t>
        <a:bodyPr/>
        <a:lstStyle/>
        <a:p>
          <a:endParaRPr lang="en-US"/>
        </a:p>
      </dgm:t>
    </dgm:pt>
    <dgm:pt modelId="{1238C41D-AAD9-45C6-B8A1-08C7CDCA6891}" type="sibTrans" cxnId="{0AEF2749-9C04-4C0B-BF3E-F8872F9FB97F}">
      <dgm:prSet/>
      <dgm:spPr/>
      <dgm:t>
        <a:bodyPr/>
        <a:lstStyle/>
        <a:p>
          <a:endParaRPr lang="en-US"/>
        </a:p>
      </dgm:t>
    </dgm:pt>
    <dgm:pt modelId="{F426DC37-1D62-41D4-9FB4-70F419097965}">
      <dgm:prSet/>
      <dgm:spPr/>
      <dgm:t>
        <a:bodyPr/>
        <a:lstStyle/>
        <a:p>
          <a:r>
            <a:rPr lang="en-US" dirty="0" smtClean="0"/>
            <a:t>birth abnormality</a:t>
          </a:r>
          <a:endParaRPr lang="en-US" dirty="0"/>
        </a:p>
      </dgm:t>
    </dgm:pt>
    <dgm:pt modelId="{ED5EEA28-D65D-424A-AD1E-E4E1C588C084}" type="parTrans" cxnId="{CAA75657-6425-47FD-852E-ADFBA2D74FA9}">
      <dgm:prSet/>
      <dgm:spPr/>
      <dgm:t>
        <a:bodyPr/>
        <a:lstStyle/>
        <a:p>
          <a:endParaRPr lang="en-US"/>
        </a:p>
      </dgm:t>
    </dgm:pt>
    <dgm:pt modelId="{721D1094-C2E5-4040-917D-2C3D5E6DFE71}" type="sibTrans" cxnId="{CAA75657-6425-47FD-852E-ADFBA2D74FA9}">
      <dgm:prSet/>
      <dgm:spPr/>
      <dgm:t>
        <a:bodyPr/>
        <a:lstStyle/>
        <a:p>
          <a:endParaRPr lang="en-US"/>
        </a:p>
      </dgm:t>
    </dgm:pt>
    <dgm:pt modelId="{EEEDA32C-DB2A-4570-BC02-DCFD65DF9025}">
      <dgm:prSet/>
      <dgm:spPr/>
      <dgm:t>
        <a:bodyPr/>
        <a:lstStyle/>
        <a:p>
          <a:r>
            <a:rPr lang="en-US" dirty="0" smtClean="0"/>
            <a:t>3rd trimester</a:t>
          </a:r>
          <a:endParaRPr lang="en-US" dirty="0"/>
        </a:p>
      </dgm:t>
    </dgm:pt>
    <dgm:pt modelId="{869918D4-A651-4580-A3B7-EAF75389DE53}" type="parTrans" cxnId="{3A1F617D-16A7-4B54-8FCB-E78C4ED9A843}">
      <dgm:prSet/>
      <dgm:spPr/>
      <dgm:t>
        <a:bodyPr/>
        <a:lstStyle/>
        <a:p>
          <a:endParaRPr lang="en-US"/>
        </a:p>
      </dgm:t>
    </dgm:pt>
    <dgm:pt modelId="{E0FC7640-F4B3-4B4D-B3EE-5359B464CDBB}" type="sibTrans" cxnId="{3A1F617D-16A7-4B54-8FCB-E78C4ED9A843}">
      <dgm:prSet/>
      <dgm:spPr/>
      <dgm:t>
        <a:bodyPr/>
        <a:lstStyle/>
        <a:p>
          <a:endParaRPr lang="en-US"/>
        </a:p>
      </dgm:t>
    </dgm:pt>
    <dgm:pt modelId="{84C2E678-7F6E-4A37-BBC2-C15E1692E446}">
      <dgm:prSet/>
      <dgm:spPr/>
      <dgm:t>
        <a:bodyPr/>
        <a:lstStyle/>
        <a:p>
          <a:r>
            <a:rPr lang="en-US" dirty="0" smtClean="0"/>
            <a:t>no care</a:t>
          </a:r>
          <a:endParaRPr lang="en-US" dirty="0"/>
        </a:p>
      </dgm:t>
    </dgm:pt>
    <dgm:pt modelId="{E9A86841-3060-4A42-9A31-07CE62AF1290}" type="parTrans" cxnId="{BC97D8E9-1F7C-4157-842D-B4808C4ECC57}">
      <dgm:prSet/>
      <dgm:spPr/>
      <dgm:t>
        <a:bodyPr/>
        <a:lstStyle/>
        <a:p>
          <a:endParaRPr lang="en-US"/>
        </a:p>
      </dgm:t>
    </dgm:pt>
    <dgm:pt modelId="{2C40A72A-9E91-4CD2-BE4F-41839D59A650}" type="sibTrans" cxnId="{BC97D8E9-1F7C-4157-842D-B4808C4ECC57}">
      <dgm:prSet/>
      <dgm:spPr/>
      <dgm:t>
        <a:bodyPr/>
        <a:lstStyle/>
        <a:p>
          <a:endParaRPr lang="en-US"/>
        </a:p>
      </dgm:t>
    </dgm:pt>
    <dgm:pt modelId="{229DFAF7-F6CA-49CF-A2E8-C3FB15254C32}">
      <dgm:prSet/>
      <dgm:spPr/>
      <dgm:t>
        <a:bodyPr/>
        <a:lstStyle/>
        <a:p>
          <a:r>
            <a:rPr lang="en-US" dirty="0" smtClean="0"/>
            <a:t>present</a:t>
          </a:r>
          <a:endParaRPr lang="en-US" dirty="0"/>
        </a:p>
      </dgm:t>
    </dgm:pt>
    <dgm:pt modelId="{DD3A3B4B-D89E-452A-B824-B779F3E4C083}" type="parTrans" cxnId="{F5E4B764-F7C2-4652-900B-B88F0164BB99}">
      <dgm:prSet/>
      <dgm:spPr/>
      <dgm:t>
        <a:bodyPr/>
        <a:lstStyle/>
        <a:p>
          <a:endParaRPr lang="en-US"/>
        </a:p>
      </dgm:t>
    </dgm:pt>
    <dgm:pt modelId="{E1B63509-D628-49BA-8FDE-4C47906E97EE}" type="sibTrans" cxnId="{F5E4B764-F7C2-4652-900B-B88F0164BB99}">
      <dgm:prSet/>
      <dgm:spPr/>
      <dgm:t>
        <a:bodyPr/>
        <a:lstStyle/>
        <a:p>
          <a:endParaRPr lang="en-US"/>
        </a:p>
      </dgm:t>
    </dgm:pt>
    <dgm:pt modelId="{38DA4595-09AB-422C-9EDB-CE72F8569D38}">
      <dgm:prSet/>
      <dgm:spPr/>
      <dgm:t>
        <a:bodyPr/>
        <a:lstStyle/>
        <a:p>
          <a:r>
            <a:rPr lang="en-US" dirty="0" smtClean="0"/>
            <a:t>none</a:t>
          </a:r>
          <a:endParaRPr lang="en-US" dirty="0"/>
        </a:p>
      </dgm:t>
    </dgm:pt>
    <dgm:pt modelId="{FEE6B052-8E0B-4E5F-AB3B-80AD898DA5D7}" type="parTrans" cxnId="{E4C285EE-AC11-411D-AD97-94140E1A113C}">
      <dgm:prSet/>
      <dgm:spPr/>
      <dgm:t>
        <a:bodyPr/>
        <a:lstStyle/>
        <a:p>
          <a:endParaRPr lang="en-US"/>
        </a:p>
      </dgm:t>
    </dgm:pt>
    <dgm:pt modelId="{FBD66C44-F951-4AA6-9761-5BA09165972A}" type="sibTrans" cxnId="{E4C285EE-AC11-411D-AD97-94140E1A113C}">
      <dgm:prSet/>
      <dgm:spPr/>
      <dgm:t>
        <a:bodyPr/>
        <a:lstStyle/>
        <a:p>
          <a:endParaRPr lang="en-US"/>
        </a:p>
      </dgm:t>
    </dgm:pt>
    <dgm:pt modelId="{BD44DC74-8A97-4156-BB17-6D3EE991B11F}">
      <dgm:prSet/>
      <dgm:spPr/>
      <dgm:t>
        <a:bodyPr/>
        <a:lstStyle/>
        <a:p>
          <a:r>
            <a:rPr lang="en-US" dirty="0" smtClean="0"/>
            <a:t>   maternal birth place</a:t>
          </a:r>
          <a:endParaRPr lang="en-US" dirty="0"/>
        </a:p>
      </dgm:t>
    </dgm:pt>
    <dgm:pt modelId="{CBFA5B1F-D754-4DFD-B865-E959602EC279}" type="parTrans" cxnId="{49D91C8D-0B31-484E-B66F-4BF3E4B293E6}">
      <dgm:prSet/>
      <dgm:spPr/>
      <dgm:t>
        <a:bodyPr/>
        <a:lstStyle/>
        <a:p>
          <a:endParaRPr lang="en-US"/>
        </a:p>
      </dgm:t>
    </dgm:pt>
    <dgm:pt modelId="{01646D45-9CC4-4813-94A0-B6760E14EFCE}" type="sibTrans" cxnId="{49D91C8D-0B31-484E-B66F-4BF3E4B293E6}">
      <dgm:prSet/>
      <dgm:spPr/>
      <dgm:t>
        <a:bodyPr/>
        <a:lstStyle/>
        <a:p>
          <a:endParaRPr lang="en-US"/>
        </a:p>
      </dgm:t>
    </dgm:pt>
    <dgm:pt modelId="{52086624-185A-4F09-B99A-23E48AEC0105}">
      <dgm:prSet/>
      <dgm:spPr/>
      <dgm:t>
        <a:bodyPr/>
        <a:lstStyle/>
        <a:p>
          <a:r>
            <a:rPr lang="en-US" dirty="0" smtClean="0"/>
            <a:t>US born</a:t>
          </a:r>
          <a:endParaRPr lang="en-US" dirty="0"/>
        </a:p>
      </dgm:t>
    </dgm:pt>
    <dgm:pt modelId="{CB43AA75-5CB9-4BCA-9F8E-E4AE32421EB4}" type="parTrans" cxnId="{3A168FD3-508B-4C44-8221-F368E42FED1E}">
      <dgm:prSet/>
      <dgm:spPr/>
      <dgm:t>
        <a:bodyPr/>
        <a:lstStyle/>
        <a:p>
          <a:endParaRPr lang="en-US"/>
        </a:p>
      </dgm:t>
    </dgm:pt>
    <dgm:pt modelId="{4E5B4277-D025-46E4-9AC5-AF28CB34192E}" type="sibTrans" cxnId="{3A168FD3-508B-4C44-8221-F368E42FED1E}">
      <dgm:prSet/>
      <dgm:spPr/>
      <dgm:t>
        <a:bodyPr/>
        <a:lstStyle/>
        <a:p>
          <a:endParaRPr lang="en-US"/>
        </a:p>
      </dgm:t>
    </dgm:pt>
    <dgm:pt modelId="{9D8D64B4-F1CA-427E-ABA5-4E0C7C6649C6}">
      <dgm:prSet/>
      <dgm:spPr/>
      <dgm:t>
        <a:bodyPr/>
        <a:lstStyle/>
        <a:p>
          <a:r>
            <a:rPr lang="en-US" dirty="0" smtClean="0"/>
            <a:t>non-US born</a:t>
          </a:r>
          <a:endParaRPr lang="en-US" dirty="0"/>
        </a:p>
      </dgm:t>
    </dgm:pt>
    <dgm:pt modelId="{D01A4C23-84DE-459F-9D4E-E69C7DE9E43E}" type="parTrans" cxnId="{7C8292D2-2110-41A2-A919-211BF3B6AA03}">
      <dgm:prSet/>
      <dgm:spPr/>
      <dgm:t>
        <a:bodyPr/>
        <a:lstStyle/>
        <a:p>
          <a:endParaRPr lang="en-US"/>
        </a:p>
      </dgm:t>
    </dgm:pt>
    <dgm:pt modelId="{B851EDBD-BDA6-4993-88CF-D653435EB91B}" type="sibTrans" cxnId="{7C8292D2-2110-41A2-A919-211BF3B6AA03}">
      <dgm:prSet/>
      <dgm:spPr/>
      <dgm:t>
        <a:bodyPr/>
        <a:lstStyle/>
        <a:p>
          <a:endParaRPr lang="en-US"/>
        </a:p>
      </dgm:t>
    </dgm:pt>
    <dgm:pt modelId="{A7DCFF12-B4CE-422B-8385-EB26AB2B6D66}">
      <dgm:prSet/>
      <dgm:spPr/>
      <dgm:t>
        <a:bodyPr/>
        <a:lstStyle/>
        <a:p>
          <a:r>
            <a:rPr lang="en-US" dirty="0" smtClean="0"/>
            <a:t>race</a:t>
          </a:r>
          <a:endParaRPr lang="en-US" dirty="0"/>
        </a:p>
      </dgm:t>
    </dgm:pt>
    <dgm:pt modelId="{22E9B500-258D-4DA2-84EC-D24A4D6FEC94}" type="parTrans" cxnId="{6293DEE1-5104-42CA-89BE-60C2644CC4A7}">
      <dgm:prSet/>
      <dgm:spPr/>
      <dgm:t>
        <a:bodyPr/>
        <a:lstStyle/>
        <a:p>
          <a:endParaRPr lang="en-US"/>
        </a:p>
      </dgm:t>
    </dgm:pt>
    <dgm:pt modelId="{C2E69365-9DF4-4928-B57A-E9E4175CA032}" type="sibTrans" cxnId="{6293DEE1-5104-42CA-89BE-60C2644CC4A7}">
      <dgm:prSet/>
      <dgm:spPr/>
      <dgm:t>
        <a:bodyPr/>
        <a:lstStyle/>
        <a:p>
          <a:endParaRPr lang="en-US"/>
        </a:p>
      </dgm:t>
    </dgm:pt>
    <dgm:pt modelId="{7593E7AA-D2B3-4E03-8AF7-B8CEF66EAA51}">
      <dgm:prSet/>
      <dgm:spPr/>
      <dgm:t>
        <a:bodyPr/>
        <a:lstStyle/>
        <a:p>
          <a:r>
            <a:rPr lang="en-US" dirty="0" smtClean="0"/>
            <a:t>native </a:t>
          </a:r>
          <a:r>
            <a:rPr lang="en-US" dirty="0" err="1" smtClean="0"/>
            <a:t>american</a:t>
          </a:r>
          <a:endParaRPr lang="en-US" dirty="0"/>
        </a:p>
      </dgm:t>
    </dgm:pt>
    <dgm:pt modelId="{E30D9789-D7D9-43F1-A646-F05A0CCCA337}" type="parTrans" cxnId="{2D17C943-67DE-4DF0-8116-CAFFE6C8CB8C}">
      <dgm:prSet/>
      <dgm:spPr/>
      <dgm:t>
        <a:bodyPr/>
        <a:lstStyle/>
        <a:p>
          <a:endParaRPr lang="en-US"/>
        </a:p>
      </dgm:t>
    </dgm:pt>
    <dgm:pt modelId="{E62CD281-6261-4B16-9BB4-6B02980C64F2}" type="sibTrans" cxnId="{2D17C943-67DE-4DF0-8116-CAFFE6C8CB8C}">
      <dgm:prSet/>
      <dgm:spPr/>
      <dgm:t>
        <a:bodyPr/>
        <a:lstStyle/>
        <a:p>
          <a:endParaRPr lang="en-US"/>
        </a:p>
      </dgm:t>
    </dgm:pt>
    <dgm:pt modelId="{64F21CAC-B78A-4F3F-840A-C87FF55A61BF}">
      <dgm:prSet/>
      <dgm:spPr/>
      <dgm:t>
        <a:bodyPr/>
        <a:lstStyle/>
        <a:p>
          <a:r>
            <a:rPr lang="en-US" dirty="0" smtClean="0"/>
            <a:t>black</a:t>
          </a:r>
          <a:endParaRPr lang="en-US" dirty="0"/>
        </a:p>
      </dgm:t>
    </dgm:pt>
    <dgm:pt modelId="{82D9C6F5-9883-49A8-998E-CAC3A430B8B0}" type="parTrans" cxnId="{89527055-CC02-40E0-B2D4-F0AA01D501A6}">
      <dgm:prSet/>
      <dgm:spPr/>
      <dgm:t>
        <a:bodyPr/>
        <a:lstStyle/>
        <a:p>
          <a:endParaRPr lang="en-US"/>
        </a:p>
      </dgm:t>
    </dgm:pt>
    <dgm:pt modelId="{203C59F4-456D-4C2C-9D52-62F9D11C351C}" type="sibTrans" cxnId="{89527055-CC02-40E0-B2D4-F0AA01D501A6}">
      <dgm:prSet/>
      <dgm:spPr/>
      <dgm:t>
        <a:bodyPr/>
        <a:lstStyle/>
        <a:p>
          <a:endParaRPr lang="en-US"/>
        </a:p>
      </dgm:t>
    </dgm:pt>
    <dgm:pt modelId="{6AA62C77-05DE-424F-98F3-C0157FFAD28D}">
      <dgm:prSet/>
      <dgm:spPr/>
      <dgm:t>
        <a:bodyPr/>
        <a:lstStyle/>
        <a:p>
          <a:r>
            <a:rPr lang="en-US" dirty="0" smtClean="0"/>
            <a:t>Hispanic</a:t>
          </a:r>
          <a:endParaRPr lang="en-US" dirty="0"/>
        </a:p>
      </dgm:t>
    </dgm:pt>
    <dgm:pt modelId="{417C07EB-E546-4E03-B630-B7667EC54D7B}" type="parTrans" cxnId="{4F2ED3F1-E487-4D11-9520-E670755098B0}">
      <dgm:prSet/>
      <dgm:spPr/>
      <dgm:t>
        <a:bodyPr/>
        <a:lstStyle/>
        <a:p>
          <a:endParaRPr lang="en-US"/>
        </a:p>
      </dgm:t>
    </dgm:pt>
    <dgm:pt modelId="{82C8DC3C-C5E3-4650-A546-9AA7F2A91FBC}" type="sibTrans" cxnId="{4F2ED3F1-E487-4D11-9520-E670755098B0}">
      <dgm:prSet/>
      <dgm:spPr/>
      <dgm:t>
        <a:bodyPr/>
        <a:lstStyle/>
        <a:p>
          <a:endParaRPr lang="en-US"/>
        </a:p>
      </dgm:t>
    </dgm:pt>
    <dgm:pt modelId="{115D6137-84A0-4059-BB96-543AB582A592}">
      <dgm:prSet/>
      <dgm:spPr/>
      <dgm:t>
        <a:bodyPr/>
        <a:lstStyle/>
        <a:p>
          <a:r>
            <a:rPr lang="en-US" dirty="0" smtClean="0"/>
            <a:t>white</a:t>
          </a:r>
          <a:endParaRPr lang="en-US" dirty="0"/>
        </a:p>
      </dgm:t>
    </dgm:pt>
    <dgm:pt modelId="{478F10A2-5B1E-471E-8FC1-A1B768425FEB}" type="parTrans" cxnId="{5C9FC7F7-E928-4676-BC2C-5BDFD7DE5E3E}">
      <dgm:prSet/>
      <dgm:spPr/>
      <dgm:t>
        <a:bodyPr/>
        <a:lstStyle/>
        <a:p>
          <a:endParaRPr lang="en-US"/>
        </a:p>
      </dgm:t>
    </dgm:pt>
    <dgm:pt modelId="{B18710BD-D0DA-4F2C-92BA-AAA14CBADACF}" type="sibTrans" cxnId="{5C9FC7F7-E928-4676-BC2C-5BDFD7DE5E3E}">
      <dgm:prSet/>
      <dgm:spPr/>
      <dgm:t>
        <a:bodyPr/>
        <a:lstStyle/>
        <a:p>
          <a:endParaRPr lang="en-US"/>
        </a:p>
      </dgm:t>
    </dgm:pt>
    <dgm:pt modelId="{4B1D2F2C-2F9A-46EE-A691-F444A7274560}">
      <dgm:prSet/>
      <dgm:spPr/>
      <dgm:t>
        <a:bodyPr/>
        <a:lstStyle/>
        <a:p>
          <a:r>
            <a:rPr lang="en-US" dirty="0" err="1" smtClean="0"/>
            <a:t>asian</a:t>
          </a:r>
          <a:r>
            <a:rPr lang="en-US" dirty="0" smtClean="0"/>
            <a:t>/pacific islander</a:t>
          </a:r>
          <a:endParaRPr lang="en-US" dirty="0"/>
        </a:p>
      </dgm:t>
    </dgm:pt>
    <dgm:pt modelId="{41B89F5C-AF47-4A4B-821C-428D7042EF68}" type="parTrans" cxnId="{73D6C059-1BD4-4415-B64A-2A8509FA1454}">
      <dgm:prSet/>
      <dgm:spPr/>
      <dgm:t>
        <a:bodyPr/>
        <a:lstStyle/>
        <a:p>
          <a:endParaRPr lang="en-US"/>
        </a:p>
      </dgm:t>
    </dgm:pt>
    <dgm:pt modelId="{C83D6714-9B3C-4375-B289-60370E96E8EB}" type="sibTrans" cxnId="{73D6C059-1BD4-4415-B64A-2A8509FA1454}">
      <dgm:prSet/>
      <dgm:spPr/>
      <dgm:t>
        <a:bodyPr/>
        <a:lstStyle/>
        <a:p>
          <a:endParaRPr lang="en-US"/>
        </a:p>
      </dgm:t>
    </dgm:pt>
    <dgm:pt modelId="{8DE14D08-F650-4A0A-9C5E-C15AB857D24F}">
      <dgm:prSet/>
      <dgm:spPr/>
      <dgm:t>
        <a:bodyPr/>
        <a:lstStyle/>
        <a:p>
          <a:r>
            <a:rPr lang="en-US" dirty="0" smtClean="0"/>
            <a:t>2</a:t>
          </a:r>
          <a:r>
            <a:rPr lang="en-US" baseline="30000" dirty="0" smtClean="0"/>
            <a:t>nd</a:t>
          </a:r>
          <a:r>
            <a:rPr lang="en-US" dirty="0" smtClean="0"/>
            <a:t>  trimester</a:t>
          </a:r>
          <a:endParaRPr lang="en-US" dirty="0"/>
        </a:p>
      </dgm:t>
    </dgm:pt>
    <dgm:pt modelId="{13014334-6C2C-49B8-AD81-17550A160030}" type="parTrans" cxnId="{9E5BF40C-D930-490A-A6BD-FAE54A066879}">
      <dgm:prSet/>
      <dgm:spPr/>
      <dgm:t>
        <a:bodyPr/>
        <a:lstStyle/>
        <a:p>
          <a:endParaRPr lang="en-US"/>
        </a:p>
      </dgm:t>
    </dgm:pt>
    <dgm:pt modelId="{553380B0-D8D1-4C93-94D3-01A72830BB3E}" type="sibTrans" cxnId="{9E5BF40C-D930-490A-A6BD-FAE54A066879}">
      <dgm:prSet/>
      <dgm:spPr/>
      <dgm:t>
        <a:bodyPr/>
        <a:lstStyle/>
        <a:p>
          <a:endParaRPr lang="en-US"/>
        </a:p>
      </dgm:t>
    </dgm:pt>
    <dgm:pt modelId="{18902524-27A6-4575-A32F-9BA123AFF9B6}">
      <dgm:prSet phldrT="[Text]"/>
      <dgm:spPr/>
      <dgm:t>
        <a:bodyPr/>
        <a:lstStyle/>
        <a:p>
          <a:r>
            <a:rPr lang="en-US" dirty="0" smtClean="0"/>
            <a:t>male</a:t>
          </a:r>
          <a:endParaRPr lang="en-US" dirty="0"/>
        </a:p>
      </dgm:t>
    </dgm:pt>
    <dgm:pt modelId="{DF68317A-6D72-478F-8AC8-426CBB3EB472}" type="parTrans" cxnId="{75B96E2B-5430-414A-9E58-F54888810741}">
      <dgm:prSet/>
      <dgm:spPr/>
      <dgm:t>
        <a:bodyPr/>
        <a:lstStyle/>
        <a:p>
          <a:endParaRPr lang="en-US"/>
        </a:p>
      </dgm:t>
    </dgm:pt>
    <dgm:pt modelId="{1A5C1DDA-7F7F-40CA-998F-B379451EA2A4}" type="sibTrans" cxnId="{75B96E2B-5430-414A-9E58-F54888810741}">
      <dgm:prSet/>
      <dgm:spPr/>
      <dgm:t>
        <a:bodyPr/>
        <a:lstStyle/>
        <a:p>
          <a:endParaRPr lang="en-US"/>
        </a:p>
      </dgm:t>
    </dgm:pt>
    <dgm:pt modelId="{C61540B1-ED50-476B-B0C3-3383FEBE9FD5}" type="pres">
      <dgm:prSet presAssocID="{5C097D8C-A1D7-4A42-932D-005EC583A86E}" presName="Name0" presStyleCnt="0">
        <dgm:presLayoutVars>
          <dgm:dir/>
          <dgm:animLvl val="lvl"/>
          <dgm:resizeHandles val="exact"/>
        </dgm:presLayoutVars>
      </dgm:prSet>
      <dgm:spPr/>
      <dgm:t>
        <a:bodyPr/>
        <a:lstStyle/>
        <a:p>
          <a:endParaRPr lang="en-US"/>
        </a:p>
      </dgm:t>
    </dgm:pt>
    <dgm:pt modelId="{5E24C99E-2610-44E7-A452-B00A060E370A}" type="pres">
      <dgm:prSet presAssocID="{C4B2EAF4-BD47-4426-B737-3B1B6B109C38}" presName="linNode" presStyleCnt="0"/>
      <dgm:spPr/>
    </dgm:pt>
    <dgm:pt modelId="{BAC1ED4A-52FD-4414-898B-1B4E41703B8D}" type="pres">
      <dgm:prSet presAssocID="{C4B2EAF4-BD47-4426-B737-3B1B6B109C38}" presName="parTx" presStyleLbl="revTx" presStyleIdx="0" presStyleCnt="6">
        <dgm:presLayoutVars>
          <dgm:chMax val="1"/>
          <dgm:bulletEnabled val="1"/>
        </dgm:presLayoutVars>
      </dgm:prSet>
      <dgm:spPr/>
      <dgm:t>
        <a:bodyPr/>
        <a:lstStyle/>
        <a:p>
          <a:endParaRPr lang="en-US"/>
        </a:p>
      </dgm:t>
    </dgm:pt>
    <dgm:pt modelId="{9107DE34-97B2-4964-BFF8-64ECC0632060}" type="pres">
      <dgm:prSet presAssocID="{C4B2EAF4-BD47-4426-B737-3B1B6B109C38}" presName="bracket" presStyleLbl="parChTrans1D1" presStyleIdx="0" presStyleCnt="6"/>
      <dgm:spPr/>
    </dgm:pt>
    <dgm:pt modelId="{8C8C732A-8D8F-41F1-9A9F-36D5F6C06872}" type="pres">
      <dgm:prSet presAssocID="{C4B2EAF4-BD47-4426-B737-3B1B6B109C38}" presName="spH" presStyleCnt="0"/>
      <dgm:spPr/>
    </dgm:pt>
    <dgm:pt modelId="{4EF50D2D-098C-40BC-A472-0F4529AF29CB}" type="pres">
      <dgm:prSet presAssocID="{C4B2EAF4-BD47-4426-B737-3B1B6B109C38}" presName="desTx" presStyleLbl="node1" presStyleIdx="0" presStyleCnt="6" custScaleX="74654">
        <dgm:presLayoutVars>
          <dgm:bulletEnabled val="1"/>
        </dgm:presLayoutVars>
      </dgm:prSet>
      <dgm:spPr/>
      <dgm:t>
        <a:bodyPr/>
        <a:lstStyle/>
        <a:p>
          <a:endParaRPr lang="en-US"/>
        </a:p>
      </dgm:t>
    </dgm:pt>
    <dgm:pt modelId="{4FDC68B1-CE24-4418-8799-D4D910B012EA}" type="pres">
      <dgm:prSet presAssocID="{B0FED277-1242-4425-A89F-947B7ADEE804}" presName="spV" presStyleCnt="0"/>
      <dgm:spPr/>
    </dgm:pt>
    <dgm:pt modelId="{5017FDA1-87E6-4E2B-838F-A3497F91C1AC}" type="pres">
      <dgm:prSet presAssocID="{5C70D84D-AB2D-438E-99F4-B368112A6317}" presName="linNode" presStyleCnt="0"/>
      <dgm:spPr/>
    </dgm:pt>
    <dgm:pt modelId="{081D4383-D377-4BFA-9362-7A6943B1139C}" type="pres">
      <dgm:prSet presAssocID="{5C70D84D-AB2D-438E-99F4-B368112A6317}" presName="parTx" presStyleLbl="revTx" presStyleIdx="1" presStyleCnt="6">
        <dgm:presLayoutVars>
          <dgm:chMax val="1"/>
          <dgm:bulletEnabled val="1"/>
        </dgm:presLayoutVars>
      </dgm:prSet>
      <dgm:spPr/>
      <dgm:t>
        <a:bodyPr/>
        <a:lstStyle/>
        <a:p>
          <a:endParaRPr lang="en-US"/>
        </a:p>
      </dgm:t>
    </dgm:pt>
    <dgm:pt modelId="{70CE4076-34E5-44DC-BB7C-A6DC0FBE7B09}" type="pres">
      <dgm:prSet presAssocID="{5C70D84D-AB2D-438E-99F4-B368112A6317}" presName="bracket" presStyleLbl="parChTrans1D1" presStyleIdx="1" presStyleCnt="6"/>
      <dgm:spPr/>
    </dgm:pt>
    <dgm:pt modelId="{E4E787BB-7696-4D37-9F8B-31A9EFC89315}" type="pres">
      <dgm:prSet presAssocID="{5C70D84D-AB2D-438E-99F4-B368112A6317}" presName="spH" presStyleCnt="0"/>
      <dgm:spPr/>
    </dgm:pt>
    <dgm:pt modelId="{7D086503-7F81-40B0-B47C-23A0E2F99F57}" type="pres">
      <dgm:prSet presAssocID="{5C70D84D-AB2D-438E-99F4-B368112A6317}" presName="desTx" presStyleLbl="node1" presStyleIdx="1" presStyleCnt="6" custScaleX="74654">
        <dgm:presLayoutVars>
          <dgm:bulletEnabled val="1"/>
        </dgm:presLayoutVars>
      </dgm:prSet>
      <dgm:spPr/>
      <dgm:t>
        <a:bodyPr/>
        <a:lstStyle/>
        <a:p>
          <a:endParaRPr lang="en-US"/>
        </a:p>
      </dgm:t>
    </dgm:pt>
    <dgm:pt modelId="{68857EEE-47D6-4FDE-9FD9-84AAA4C731B7}" type="pres">
      <dgm:prSet presAssocID="{B3A88A74-58FA-41CC-8835-3F34BCB745B6}" presName="spV" presStyleCnt="0"/>
      <dgm:spPr/>
    </dgm:pt>
    <dgm:pt modelId="{96AD1393-A5AD-4B8A-9A0C-35B40DF92E98}" type="pres">
      <dgm:prSet presAssocID="{021553B4-A2D4-4102-9F51-8E53D6C661FA}" presName="linNode" presStyleCnt="0"/>
      <dgm:spPr/>
    </dgm:pt>
    <dgm:pt modelId="{C47B8F3D-B9F4-4D9E-9109-7A8500D74B89}" type="pres">
      <dgm:prSet presAssocID="{021553B4-A2D4-4102-9F51-8E53D6C661FA}" presName="parTx" presStyleLbl="revTx" presStyleIdx="2" presStyleCnt="6">
        <dgm:presLayoutVars>
          <dgm:chMax val="1"/>
          <dgm:bulletEnabled val="1"/>
        </dgm:presLayoutVars>
      </dgm:prSet>
      <dgm:spPr/>
      <dgm:t>
        <a:bodyPr/>
        <a:lstStyle/>
        <a:p>
          <a:endParaRPr lang="en-US"/>
        </a:p>
      </dgm:t>
    </dgm:pt>
    <dgm:pt modelId="{D6A7E45C-8B93-4C95-9C25-1346070ADA2E}" type="pres">
      <dgm:prSet presAssocID="{021553B4-A2D4-4102-9F51-8E53D6C661FA}" presName="bracket" presStyleLbl="parChTrans1D1" presStyleIdx="2" presStyleCnt="6"/>
      <dgm:spPr/>
    </dgm:pt>
    <dgm:pt modelId="{8F83E536-B08D-4D88-B487-30261AAFD63E}" type="pres">
      <dgm:prSet presAssocID="{021553B4-A2D4-4102-9F51-8E53D6C661FA}" presName="spH" presStyleCnt="0"/>
      <dgm:spPr/>
    </dgm:pt>
    <dgm:pt modelId="{F983F754-3A2F-4739-9AD8-159368A6D26E}" type="pres">
      <dgm:prSet presAssocID="{021553B4-A2D4-4102-9F51-8E53D6C661FA}" presName="desTx" presStyleLbl="node1" presStyleIdx="2" presStyleCnt="6" custScaleX="74654">
        <dgm:presLayoutVars>
          <dgm:bulletEnabled val="1"/>
        </dgm:presLayoutVars>
      </dgm:prSet>
      <dgm:spPr/>
      <dgm:t>
        <a:bodyPr/>
        <a:lstStyle/>
        <a:p>
          <a:endParaRPr lang="en-US"/>
        </a:p>
      </dgm:t>
    </dgm:pt>
    <dgm:pt modelId="{8434F0E2-F625-4912-B9D6-65B3A6AA4DBC}" type="pres">
      <dgm:prSet presAssocID="{37AD6CAD-383B-464D-8ED2-773B80EB9CF3}" presName="spV" presStyleCnt="0"/>
      <dgm:spPr/>
    </dgm:pt>
    <dgm:pt modelId="{285D8AC0-76E9-46E2-AEA9-24B8F82794F7}" type="pres">
      <dgm:prSet presAssocID="{F426DC37-1D62-41D4-9FB4-70F419097965}" presName="linNode" presStyleCnt="0"/>
      <dgm:spPr/>
    </dgm:pt>
    <dgm:pt modelId="{9ACFFF85-8701-467E-A26F-2A34BA2D9F65}" type="pres">
      <dgm:prSet presAssocID="{F426DC37-1D62-41D4-9FB4-70F419097965}" presName="parTx" presStyleLbl="revTx" presStyleIdx="3" presStyleCnt="6">
        <dgm:presLayoutVars>
          <dgm:chMax val="1"/>
          <dgm:bulletEnabled val="1"/>
        </dgm:presLayoutVars>
      </dgm:prSet>
      <dgm:spPr/>
      <dgm:t>
        <a:bodyPr/>
        <a:lstStyle/>
        <a:p>
          <a:endParaRPr lang="en-US"/>
        </a:p>
      </dgm:t>
    </dgm:pt>
    <dgm:pt modelId="{1370CD00-6A7F-4DE2-A7C7-755A7D7479B5}" type="pres">
      <dgm:prSet presAssocID="{F426DC37-1D62-41D4-9FB4-70F419097965}" presName="bracket" presStyleLbl="parChTrans1D1" presStyleIdx="3" presStyleCnt="6"/>
      <dgm:spPr/>
    </dgm:pt>
    <dgm:pt modelId="{D8B3283A-C38D-4E52-80A1-3ADD3B7BE417}" type="pres">
      <dgm:prSet presAssocID="{F426DC37-1D62-41D4-9FB4-70F419097965}" presName="spH" presStyleCnt="0"/>
      <dgm:spPr/>
    </dgm:pt>
    <dgm:pt modelId="{FDFC0923-A6C9-413A-8110-549AB5E45C18}" type="pres">
      <dgm:prSet presAssocID="{F426DC37-1D62-41D4-9FB4-70F419097965}" presName="desTx" presStyleLbl="node1" presStyleIdx="3" presStyleCnt="6" custScaleX="74654">
        <dgm:presLayoutVars>
          <dgm:bulletEnabled val="1"/>
        </dgm:presLayoutVars>
      </dgm:prSet>
      <dgm:spPr/>
      <dgm:t>
        <a:bodyPr/>
        <a:lstStyle/>
        <a:p>
          <a:endParaRPr lang="en-US"/>
        </a:p>
      </dgm:t>
    </dgm:pt>
    <dgm:pt modelId="{2131281A-ABD4-4B50-8E10-9D8AED289AF3}" type="pres">
      <dgm:prSet presAssocID="{721D1094-C2E5-4040-917D-2C3D5E6DFE71}" presName="spV" presStyleCnt="0"/>
      <dgm:spPr/>
    </dgm:pt>
    <dgm:pt modelId="{52A5D12D-9DE3-4F2C-80C1-16FABD3CCAC0}" type="pres">
      <dgm:prSet presAssocID="{BD44DC74-8A97-4156-BB17-6D3EE991B11F}" presName="linNode" presStyleCnt="0"/>
      <dgm:spPr/>
    </dgm:pt>
    <dgm:pt modelId="{4750E7FA-27DD-4304-97C1-F56F6772E983}" type="pres">
      <dgm:prSet presAssocID="{BD44DC74-8A97-4156-BB17-6D3EE991B11F}" presName="parTx" presStyleLbl="revTx" presStyleIdx="4" presStyleCnt="6">
        <dgm:presLayoutVars>
          <dgm:chMax val="1"/>
          <dgm:bulletEnabled val="1"/>
        </dgm:presLayoutVars>
      </dgm:prSet>
      <dgm:spPr/>
      <dgm:t>
        <a:bodyPr/>
        <a:lstStyle/>
        <a:p>
          <a:endParaRPr lang="en-US"/>
        </a:p>
      </dgm:t>
    </dgm:pt>
    <dgm:pt modelId="{C91E77F0-AB43-46DF-A63A-B0E74005A53C}" type="pres">
      <dgm:prSet presAssocID="{BD44DC74-8A97-4156-BB17-6D3EE991B11F}" presName="bracket" presStyleLbl="parChTrans1D1" presStyleIdx="4" presStyleCnt="6"/>
      <dgm:spPr/>
    </dgm:pt>
    <dgm:pt modelId="{CD4BF848-5DFC-498D-8AD3-5CE56EDD0295}" type="pres">
      <dgm:prSet presAssocID="{BD44DC74-8A97-4156-BB17-6D3EE991B11F}" presName="spH" presStyleCnt="0"/>
      <dgm:spPr/>
    </dgm:pt>
    <dgm:pt modelId="{134BA6D9-E3AC-4DCF-B654-2B68CCA60C36}" type="pres">
      <dgm:prSet presAssocID="{BD44DC74-8A97-4156-BB17-6D3EE991B11F}" presName="desTx" presStyleLbl="node1" presStyleIdx="4" presStyleCnt="6" custScaleX="74654">
        <dgm:presLayoutVars>
          <dgm:bulletEnabled val="1"/>
        </dgm:presLayoutVars>
      </dgm:prSet>
      <dgm:spPr/>
      <dgm:t>
        <a:bodyPr/>
        <a:lstStyle/>
        <a:p>
          <a:endParaRPr lang="en-US"/>
        </a:p>
      </dgm:t>
    </dgm:pt>
    <dgm:pt modelId="{0FF8A95E-FB69-4200-98F7-247875B8F4CB}" type="pres">
      <dgm:prSet presAssocID="{01646D45-9CC4-4813-94A0-B6760E14EFCE}" presName="spV" presStyleCnt="0"/>
      <dgm:spPr/>
    </dgm:pt>
    <dgm:pt modelId="{EA8CD4B9-1DC7-4566-B89E-6C2A78F5D966}" type="pres">
      <dgm:prSet presAssocID="{A7DCFF12-B4CE-422B-8385-EB26AB2B6D66}" presName="linNode" presStyleCnt="0"/>
      <dgm:spPr/>
    </dgm:pt>
    <dgm:pt modelId="{2075F614-8E4F-4BBE-ABA5-73CE469AB23D}" type="pres">
      <dgm:prSet presAssocID="{A7DCFF12-B4CE-422B-8385-EB26AB2B6D66}" presName="parTx" presStyleLbl="revTx" presStyleIdx="5" presStyleCnt="6">
        <dgm:presLayoutVars>
          <dgm:chMax val="1"/>
          <dgm:bulletEnabled val="1"/>
        </dgm:presLayoutVars>
      </dgm:prSet>
      <dgm:spPr/>
      <dgm:t>
        <a:bodyPr/>
        <a:lstStyle/>
        <a:p>
          <a:endParaRPr lang="en-US"/>
        </a:p>
      </dgm:t>
    </dgm:pt>
    <dgm:pt modelId="{55BBB0F7-F1A9-48A5-87CE-E2E50986D95E}" type="pres">
      <dgm:prSet presAssocID="{A7DCFF12-B4CE-422B-8385-EB26AB2B6D66}" presName="bracket" presStyleLbl="parChTrans1D1" presStyleIdx="5" presStyleCnt="6"/>
      <dgm:spPr/>
    </dgm:pt>
    <dgm:pt modelId="{C130D316-575D-4DFB-AE17-DD9A461C507A}" type="pres">
      <dgm:prSet presAssocID="{A7DCFF12-B4CE-422B-8385-EB26AB2B6D66}" presName="spH" presStyleCnt="0"/>
      <dgm:spPr/>
    </dgm:pt>
    <dgm:pt modelId="{0C1FA833-8B1E-4CC4-9766-E4EFBA447465}" type="pres">
      <dgm:prSet presAssocID="{A7DCFF12-B4CE-422B-8385-EB26AB2B6D66}" presName="desTx" presStyleLbl="node1" presStyleIdx="5" presStyleCnt="6" custScaleX="74909">
        <dgm:presLayoutVars>
          <dgm:bulletEnabled val="1"/>
        </dgm:presLayoutVars>
      </dgm:prSet>
      <dgm:spPr/>
      <dgm:t>
        <a:bodyPr/>
        <a:lstStyle/>
        <a:p>
          <a:endParaRPr lang="en-US"/>
        </a:p>
      </dgm:t>
    </dgm:pt>
  </dgm:ptLst>
  <dgm:cxnLst>
    <dgm:cxn modelId="{74D28D61-CEE2-4666-AD83-02CA9681AD24}" type="presOf" srcId="{7593E7AA-D2B3-4E03-8AF7-B8CEF66EAA51}" destId="{0C1FA833-8B1E-4CC4-9766-E4EFBA447465}" srcOrd="0" destOrd="0" presId="urn:diagrams.loki3.com/BracketList+Icon"/>
    <dgm:cxn modelId="{B281358D-12A8-4499-B458-4E465B517D77}" type="presOf" srcId="{5C70D84D-AB2D-438E-99F4-B368112A6317}" destId="{081D4383-D377-4BFA-9362-7A6943B1139C}" srcOrd="0" destOrd="0" presId="urn:diagrams.loki3.com/BracketList+Icon"/>
    <dgm:cxn modelId="{F5C07EA2-6B36-47BC-922E-9CEA5BC2B8D0}" type="presOf" srcId="{38DA4595-09AB-422C-9EDB-CE72F8569D38}" destId="{FDFC0923-A6C9-413A-8110-549AB5E45C18}" srcOrd="0" destOrd="1" presId="urn:diagrams.loki3.com/BracketList+Icon"/>
    <dgm:cxn modelId="{9E5BF40C-D930-490A-A6BD-FAE54A066879}" srcId="{021553B4-A2D4-4102-9F51-8E53D6C661FA}" destId="{8DE14D08-F650-4A0A-9C5E-C15AB857D24F}" srcOrd="1" destOrd="0" parTransId="{13014334-6C2C-49B8-AD81-17550A160030}" sibTransId="{553380B0-D8D1-4C93-94D3-01A72830BB3E}"/>
    <dgm:cxn modelId="{78450E4F-EA95-4CF8-B066-C531FDF39510}" srcId="{C4B2EAF4-BD47-4426-B737-3B1B6B109C38}" destId="{82E5E559-411C-4619-B4BB-0C3693BC7281}" srcOrd="0" destOrd="0" parTransId="{8082F8BE-9A3D-4799-A320-3D530C48F832}" sibTransId="{F3A3A168-D870-4DC8-9AA3-FB1A87B9977A}"/>
    <dgm:cxn modelId="{3A1F617D-16A7-4B54-8FCB-E78C4ED9A843}" srcId="{021553B4-A2D4-4102-9F51-8E53D6C661FA}" destId="{EEEDA32C-DB2A-4570-BC02-DCFD65DF9025}" srcOrd="2" destOrd="0" parTransId="{869918D4-A651-4580-A3B7-EAF75389DE53}" sibTransId="{E0FC7640-F4B3-4B4D-B3EE-5359B464CDBB}"/>
    <dgm:cxn modelId="{9E752B9D-CB9A-487D-A7D7-C556381CD306}" type="presOf" srcId="{6AA62C77-05DE-424F-98F3-C0157FFAD28D}" destId="{0C1FA833-8B1E-4CC4-9766-E4EFBA447465}" srcOrd="0" destOrd="2" presId="urn:diagrams.loki3.com/BracketList+Icon"/>
    <dgm:cxn modelId="{5A2E2A8E-D52C-4A82-A2DE-C3B83D059B1F}" type="presOf" srcId="{18902524-27A6-4575-A32F-9BA123AFF9B6}" destId="{4EF50D2D-098C-40BC-A472-0F4529AF29CB}" srcOrd="0" destOrd="1" presId="urn:diagrams.loki3.com/BracketList+Icon"/>
    <dgm:cxn modelId="{0C8CDAB0-03CB-4A7F-BE7D-66EE55D9A9CC}" type="presOf" srcId="{A7DCFF12-B4CE-422B-8385-EB26AB2B6D66}" destId="{2075F614-8E4F-4BBE-ABA5-73CE469AB23D}" srcOrd="0" destOrd="0" presId="urn:diagrams.loki3.com/BracketList+Icon"/>
    <dgm:cxn modelId="{E4365202-42EB-41AF-B629-40A2273B8DE7}" type="presOf" srcId="{EEEDA32C-DB2A-4570-BC02-DCFD65DF9025}" destId="{F983F754-3A2F-4739-9AD8-159368A6D26E}" srcOrd="0" destOrd="2" presId="urn:diagrams.loki3.com/BracketList+Icon"/>
    <dgm:cxn modelId="{2D17C943-67DE-4DF0-8116-CAFFE6C8CB8C}" srcId="{A7DCFF12-B4CE-422B-8385-EB26AB2B6D66}" destId="{7593E7AA-D2B3-4E03-8AF7-B8CEF66EAA51}" srcOrd="0" destOrd="0" parTransId="{E30D9789-D7D9-43F1-A646-F05A0CCCA337}" sibTransId="{E62CD281-6261-4B16-9BB4-6B02980C64F2}"/>
    <dgm:cxn modelId="{E3FFBD53-FD48-4637-A8CD-0EE415D45095}" type="presOf" srcId="{9FB527E8-CFE5-4F2A-876B-1CBCD303DCFD}" destId="{7D086503-7F81-40B0-B47C-23A0E2F99F57}" srcOrd="0" destOrd="1" presId="urn:diagrams.loki3.com/BracketList+Icon"/>
    <dgm:cxn modelId="{0AEF2749-9C04-4C0B-BF3E-F8872F9FB97F}" srcId="{5C70D84D-AB2D-438E-99F4-B368112A6317}" destId="{9FB527E8-CFE5-4F2A-876B-1CBCD303DCFD}" srcOrd="1" destOrd="0" parTransId="{E6BC48A3-82F3-4454-8EE7-E11709E3CC5E}" sibTransId="{1238C41D-AAD9-45C6-B8A1-08C7CDCA6891}"/>
    <dgm:cxn modelId="{0611D991-FB1C-4C6A-A602-E50DC42A8CCA}" srcId="{5C097D8C-A1D7-4A42-932D-005EC583A86E}" destId="{C4B2EAF4-BD47-4426-B737-3B1B6B109C38}" srcOrd="0" destOrd="0" parTransId="{6FF82FD7-614D-4507-974B-4E5C60188947}" sibTransId="{B0FED277-1242-4425-A89F-947B7ADEE804}"/>
    <dgm:cxn modelId="{F5E4B764-F7C2-4652-900B-B88F0164BB99}" srcId="{F426DC37-1D62-41D4-9FB4-70F419097965}" destId="{229DFAF7-F6CA-49CF-A2E8-C3FB15254C32}" srcOrd="0" destOrd="0" parTransId="{DD3A3B4B-D89E-452A-B824-B779F3E4C083}" sibTransId="{E1B63509-D628-49BA-8FDE-4C47906E97EE}"/>
    <dgm:cxn modelId="{84530481-387F-4BF2-A377-4D7978F1BE57}" srcId="{021553B4-A2D4-4102-9F51-8E53D6C661FA}" destId="{A6304B5D-4129-4B8A-BC01-31D119DB2C06}" srcOrd="0" destOrd="0" parTransId="{67C0FFAA-3357-4E85-B962-525060ECF594}" sibTransId="{9E8D5A58-D9C3-4C1C-8578-58F64238FA42}"/>
    <dgm:cxn modelId="{112A938B-BDFC-4507-83B7-25495CB700D0}" srcId="{5C097D8C-A1D7-4A42-932D-005EC583A86E}" destId="{021553B4-A2D4-4102-9F51-8E53D6C661FA}" srcOrd="2" destOrd="0" parTransId="{C67206F2-DE06-40DE-B488-63A38E326643}" sibTransId="{37AD6CAD-383B-464D-8ED2-773B80EB9CF3}"/>
    <dgm:cxn modelId="{7C8292D2-2110-41A2-A919-211BF3B6AA03}" srcId="{BD44DC74-8A97-4156-BB17-6D3EE991B11F}" destId="{9D8D64B4-F1CA-427E-ABA5-4E0C7C6649C6}" srcOrd="1" destOrd="0" parTransId="{D01A4C23-84DE-459F-9D4E-E69C7DE9E43E}" sibTransId="{B851EDBD-BDA6-4993-88CF-D653435EB91B}"/>
    <dgm:cxn modelId="{E3B09A0F-7251-4406-9384-0D3969766587}" type="presOf" srcId="{9D8D64B4-F1CA-427E-ABA5-4E0C7C6649C6}" destId="{134BA6D9-E3AC-4DCF-B654-2B68CCA60C36}" srcOrd="0" destOrd="1" presId="urn:diagrams.loki3.com/BracketList+Icon"/>
    <dgm:cxn modelId="{E4C285EE-AC11-411D-AD97-94140E1A113C}" srcId="{F426DC37-1D62-41D4-9FB4-70F419097965}" destId="{38DA4595-09AB-422C-9EDB-CE72F8569D38}" srcOrd="1" destOrd="0" parTransId="{FEE6B052-8E0B-4E5F-AB3B-80AD898DA5D7}" sibTransId="{FBD66C44-F951-4AA6-9761-5BA09165972A}"/>
    <dgm:cxn modelId="{73D6C059-1BD4-4415-B64A-2A8509FA1454}" srcId="{A7DCFF12-B4CE-422B-8385-EB26AB2B6D66}" destId="{4B1D2F2C-2F9A-46EE-A691-F444A7274560}" srcOrd="4" destOrd="0" parTransId="{41B89F5C-AF47-4A4B-821C-428D7042EF68}" sibTransId="{C83D6714-9B3C-4375-B289-60370E96E8EB}"/>
    <dgm:cxn modelId="{01B53B68-3BB1-48A3-B202-A668FDA000C7}" srcId="{5C097D8C-A1D7-4A42-932D-005EC583A86E}" destId="{5C70D84D-AB2D-438E-99F4-B368112A6317}" srcOrd="1" destOrd="0" parTransId="{0A9E3B3C-624E-4EB5-A0D0-CEF5B7C9F7F5}" sibTransId="{B3A88A74-58FA-41CC-8835-3F34BCB745B6}"/>
    <dgm:cxn modelId="{854C952A-29BE-4E46-BE66-7B33E04A502E}" type="presOf" srcId="{A6304B5D-4129-4B8A-BC01-31D119DB2C06}" destId="{F983F754-3A2F-4739-9AD8-159368A6D26E}" srcOrd="0" destOrd="0" presId="urn:diagrams.loki3.com/BracketList+Icon"/>
    <dgm:cxn modelId="{475D17E0-C3C0-43DC-BA89-61E7CECD42E1}" type="presOf" srcId="{C4B2EAF4-BD47-4426-B737-3B1B6B109C38}" destId="{BAC1ED4A-52FD-4414-898B-1B4E41703B8D}" srcOrd="0" destOrd="0" presId="urn:diagrams.loki3.com/BracketList+Icon"/>
    <dgm:cxn modelId="{C58005FA-7139-4D68-AFCF-15156872F700}" type="presOf" srcId="{8DE14D08-F650-4A0A-9C5E-C15AB857D24F}" destId="{F983F754-3A2F-4739-9AD8-159368A6D26E}" srcOrd="0" destOrd="1" presId="urn:diagrams.loki3.com/BracketList+Icon"/>
    <dgm:cxn modelId="{AF986C8B-F2DB-4D90-9550-02D134D76B64}" type="presOf" srcId="{229DFAF7-F6CA-49CF-A2E8-C3FB15254C32}" destId="{FDFC0923-A6C9-413A-8110-549AB5E45C18}" srcOrd="0" destOrd="0" presId="urn:diagrams.loki3.com/BracketList+Icon"/>
    <dgm:cxn modelId="{5C9FC7F7-E928-4676-BC2C-5BDFD7DE5E3E}" srcId="{A7DCFF12-B4CE-422B-8385-EB26AB2B6D66}" destId="{115D6137-84A0-4059-BB96-543AB582A592}" srcOrd="3" destOrd="0" parTransId="{478F10A2-5B1E-471E-8FC1-A1B768425FEB}" sibTransId="{B18710BD-D0DA-4F2C-92BA-AAA14CBADACF}"/>
    <dgm:cxn modelId="{75B96E2B-5430-414A-9E58-F54888810741}" srcId="{C4B2EAF4-BD47-4426-B737-3B1B6B109C38}" destId="{18902524-27A6-4575-A32F-9BA123AFF9B6}" srcOrd="1" destOrd="0" parTransId="{DF68317A-6D72-478F-8AC8-426CBB3EB472}" sibTransId="{1A5C1DDA-7F7F-40CA-998F-B379451EA2A4}"/>
    <dgm:cxn modelId="{0D499232-BC22-43A1-8C94-6C37025CE139}" type="presOf" srcId="{5C097D8C-A1D7-4A42-932D-005EC583A86E}" destId="{C61540B1-ED50-476B-B0C3-3383FEBE9FD5}" srcOrd="0" destOrd="0" presId="urn:diagrams.loki3.com/BracketList+Icon"/>
    <dgm:cxn modelId="{3A168FD3-508B-4C44-8221-F368E42FED1E}" srcId="{BD44DC74-8A97-4156-BB17-6D3EE991B11F}" destId="{52086624-185A-4F09-B99A-23E48AEC0105}" srcOrd="0" destOrd="0" parTransId="{CB43AA75-5CB9-4BCA-9F8E-E4AE32421EB4}" sibTransId="{4E5B4277-D025-46E4-9AC5-AF28CB34192E}"/>
    <dgm:cxn modelId="{BC97D8E9-1F7C-4157-842D-B4808C4ECC57}" srcId="{021553B4-A2D4-4102-9F51-8E53D6C661FA}" destId="{84C2E678-7F6E-4A37-BBC2-C15E1692E446}" srcOrd="3" destOrd="0" parTransId="{E9A86841-3060-4A42-9A31-07CE62AF1290}" sibTransId="{2C40A72A-9E91-4CD2-BE4F-41839D59A650}"/>
    <dgm:cxn modelId="{5F1B2E2E-874D-4987-8639-047DEA5AC8FC}" type="presOf" srcId="{046798B9-B4BD-43E2-8A4D-DC638EA25D80}" destId="{7D086503-7F81-40B0-B47C-23A0E2F99F57}" srcOrd="0" destOrd="0" presId="urn:diagrams.loki3.com/BracketList+Icon"/>
    <dgm:cxn modelId="{CE55F60B-2104-4F25-8F6F-F67662E37EB9}" type="presOf" srcId="{021553B4-A2D4-4102-9F51-8E53D6C661FA}" destId="{C47B8F3D-B9F4-4D9E-9109-7A8500D74B89}" srcOrd="0" destOrd="0" presId="urn:diagrams.loki3.com/BracketList+Icon"/>
    <dgm:cxn modelId="{AED1101E-6E5A-40F7-9C64-5A763F553D68}" type="presOf" srcId="{115D6137-84A0-4059-BB96-543AB582A592}" destId="{0C1FA833-8B1E-4CC4-9766-E4EFBA447465}" srcOrd="0" destOrd="3" presId="urn:diagrams.loki3.com/BracketList+Icon"/>
    <dgm:cxn modelId="{4C756D55-3300-4899-85CF-79897D2DF62B}" type="presOf" srcId="{84C2E678-7F6E-4A37-BBC2-C15E1692E446}" destId="{F983F754-3A2F-4739-9AD8-159368A6D26E}" srcOrd="0" destOrd="3" presId="urn:diagrams.loki3.com/BracketList+Icon"/>
    <dgm:cxn modelId="{AF82025A-F05A-43DA-A48A-6E53E301FE0D}" type="presOf" srcId="{F426DC37-1D62-41D4-9FB4-70F419097965}" destId="{9ACFFF85-8701-467E-A26F-2A34BA2D9F65}" srcOrd="0" destOrd="0" presId="urn:diagrams.loki3.com/BracketList+Icon"/>
    <dgm:cxn modelId="{3E1EC8EB-561F-4B27-96E8-430AFA6D9CD5}" type="presOf" srcId="{82E5E559-411C-4619-B4BB-0C3693BC7281}" destId="{4EF50D2D-098C-40BC-A472-0F4529AF29CB}" srcOrd="0" destOrd="0" presId="urn:diagrams.loki3.com/BracketList+Icon"/>
    <dgm:cxn modelId="{94011656-28DC-4D89-AFC3-9EAA305D9B22}" type="presOf" srcId="{52086624-185A-4F09-B99A-23E48AEC0105}" destId="{134BA6D9-E3AC-4DCF-B654-2B68CCA60C36}" srcOrd="0" destOrd="0" presId="urn:diagrams.loki3.com/BracketList+Icon"/>
    <dgm:cxn modelId="{49D91C8D-0B31-484E-B66F-4BF3E4B293E6}" srcId="{5C097D8C-A1D7-4A42-932D-005EC583A86E}" destId="{BD44DC74-8A97-4156-BB17-6D3EE991B11F}" srcOrd="4" destOrd="0" parTransId="{CBFA5B1F-D754-4DFD-B865-E959602EC279}" sibTransId="{01646D45-9CC4-4813-94A0-B6760E14EFCE}"/>
    <dgm:cxn modelId="{CAA75657-6425-47FD-852E-ADFBA2D74FA9}" srcId="{5C097D8C-A1D7-4A42-932D-005EC583A86E}" destId="{F426DC37-1D62-41D4-9FB4-70F419097965}" srcOrd="3" destOrd="0" parTransId="{ED5EEA28-D65D-424A-AD1E-E4E1C588C084}" sibTransId="{721D1094-C2E5-4040-917D-2C3D5E6DFE71}"/>
    <dgm:cxn modelId="{8AF912DC-76E7-43C8-9204-8968436F864C}" srcId="{5C70D84D-AB2D-438E-99F4-B368112A6317}" destId="{046798B9-B4BD-43E2-8A4D-DC638EA25D80}" srcOrd="0" destOrd="0" parTransId="{C6C664C3-9890-47D5-A0A1-A7D5AFC1FC85}" sibTransId="{13C88FDA-9C0A-4CB9-A63E-1568544C01C2}"/>
    <dgm:cxn modelId="{60E9DFAF-D73B-4865-96F6-31F6E2AA0BD2}" type="presOf" srcId="{4B1D2F2C-2F9A-46EE-A691-F444A7274560}" destId="{0C1FA833-8B1E-4CC4-9766-E4EFBA447465}" srcOrd="0" destOrd="4" presId="urn:diagrams.loki3.com/BracketList+Icon"/>
    <dgm:cxn modelId="{4F2ED3F1-E487-4D11-9520-E670755098B0}" srcId="{A7DCFF12-B4CE-422B-8385-EB26AB2B6D66}" destId="{6AA62C77-05DE-424F-98F3-C0157FFAD28D}" srcOrd="2" destOrd="0" parTransId="{417C07EB-E546-4E03-B630-B7667EC54D7B}" sibTransId="{82C8DC3C-C5E3-4650-A546-9AA7F2A91FBC}"/>
    <dgm:cxn modelId="{D621189E-EDD8-4BD3-8169-0A57A733E263}" type="presOf" srcId="{64F21CAC-B78A-4F3F-840A-C87FF55A61BF}" destId="{0C1FA833-8B1E-4CC4-9766-E4EFBA447465}" srcOrd="0" destOrd="1" presId="urn:diagrams.loki3.com/BracketList+Icon"/>
    <dgm:cxn modelId="{89527055-CC02-40E0-B2D4-F0AA01D501A6}" srcId="{A7DCFF12-B4CE-422B-8385-EB26AB2B6D66}" destId="{64F21CAC-B78A-4F3F-840A-C87FF55A61BF}" srcOrd="1" destOrd="0" parTransId="{82D9C6F5-9883-49A8-998E-CAC3A430B8B0}" sibTransId="{203C59F4-456D-4C2C-9D52-62F9D11C351C}"/>
    <dgm:cxn modelId="{6293DEE1-5104-42CA-89BE-60C2644CC4A7}" srcId="{5C097D8C-A1D7-4A42-932D-005EC583A86E}" destId="{A7DCFF12-B4CE-422B-8385-EB26AB2B6D66}" srcOrd="5" destOrd="0" parTransId="{22E9B500-258D-4DA2-84EC-D24A4D6FEC94}" sibTransId="{C2E69365-9DF4-4928-B57A-E9E4175CA032}"/>
    <dgm:cxn modelId="{DD2F1ADD-04CB-4B65-BD85-B0712072B32A}" type="presOf" srcId="{BD44DC74-8A97-4156-BB17-6D3EE991B11F}" destId="{4750E7FA-27DD-4304-97C1-F56F6772E983}" srcOrd="0" destOrd="0" presId="urn:diagrams.loki3.com/BracketList+Icon"/>
    <dgm:cxn modelId="{621C238D-9CBE-4A45-9191-00D13269461A}" type="presParOf" srcId="{C61540B1-ED50-476B-B0C3-3383FEBE9FD5}" destId="{5E24C99E-2610-44E7-A452-B00A060E370A}" srcOrd="0" destOrd="0" presId="urn:diagrams.loki3.com/BracketList+Icon"/>
    <dgm:cxn modelId="{EF47643F-77EA-44DC-A1F3-2949A1AF4927}" type="presParOf" srcId="{5E24C99E-2610-44E7-A452-B00A060E370A}" destId="{BAC1ED4A-52FD-4414-898B-1B4E41703B8D}" srcOrd="0" destOrd="0" presId="urn:diagrams.loki3.com/BracketList+Icon"/>
    <dgm:cxn modelId="{344E868A-6BE2-4329-AC6D-054BF2F97008}" type="presParOf" srcId="{5E24C99E-2610-44E7-A452-B00A060E370A}" destId="{9107DE34-97B2-4964-BFF8-64ECC0632060}" srcOrd="1" destOrd="0" presId="urn:diagrams.loki3.com/BracketList+Icon"/>
    <dgm:cxn modelId="{A6F1D089-9D06-41D9-803A-8EF04748D430}" type="presParOf" srcId="{5E24C99E-2610-44E7-A452-B00A060E370A}" destId="{8C8C732A-8D8F-41F1-9A9F-36D5F6C06872}" srcOrd="2" destOrd="0" presId="urn:diagrams.loki3.com/BracketList+Icon"/>
    <dgm:cxn modelId="{20B69970-69FA-4CD9-84E3-858DBAD41D34}" type="presParOf" srcId="{5E24C99E-2610-44E7-A452-B00A060E370A}" destId="{4EF50D2D-098C-40BC-A472-0F4529AF29CB}" srcOrd="3" destOrd="0" presId="urn:diagrams.loki3.com/BracketList+Icon"/>
    <dgm:cxn modelId="{DB7C2A93-63FC-4C77-AD5F-FDB6BB4A433F}" type="presParOf" srcId="{C61540B1-ED50-476B-B0C3-3383FEBE9FD5}" destId="{4FDC68B1-CE24-4418-8799-D4D910B012EA}" srcOrd="1" destOrd="0" presId="urn:diagrams.loki3.com/BracketList+Icon"/>
    <dgm:cxn modelId="{F53BD3A2-724C-4A41-8F81-61834E6DFA6E}" type="presParOf" srcId="{C61540B1-ED50-476B-B0C3-3383FEBE9FD5}" destId="{5017FDA1-87E6-4E2B-838F-A3497F91C1AC}" srcOrd="2" destOrd="0" presId="urn:diagrams.loki3.com/BracketList+Icon"/>
    <dgm:cxn modelId="{B5BE83DE-0060-4995-AB83-9E0A7ECA9E9D}" type="presParOf" srcId="{5017FDA1-87E6-4E2B-838F-A3497F91C1AC}" destId="{081D4383-D377-4BFA-9362-7A6943B1139C}" srcOrd="0" destOrd="0" presId="urn:diagrams.loki3.com/BracketList+Icon"/>
    <dgm:cxn modelId="{D52407AB-3742-45BF-95D6-91C83DAD3635}" type="presParOf" srcId="{5017FDA1-87E6-4E2B-838F-A3497F91C1AC}" destId="{70CE4076-34E5-44DC-BB7C-A6DC0FBE7B09}" srcOrd="1" destOrd="0" presId="urn:diagrams.loki3.com/BracketList+Icon"/>
    <dgm:cxn modelId="{A53C802F-F52C-451C-B678-2FBB0A087A51}" type="presParOf" srcId="{5017FDA1-87E6-4E2B-838F-A3497F91C1AC}" destId="{E4E787BB-7696-4D37-9F8B-31A9EFC89315}" srcOrd="2" destOrd="0" presId="urn:diagrams.loki3.com/BracketList+Icon"/>
    <dgm:cxn modelId="{EE216601-5E83-4384-9EE4-9C8BACAB5F6F}" type="presParOf" srcId="{5017FDA1-87E6-4E2B-838F-A3497F91C1AC}" destId="{7D086503-7F81-40B0-B47C-23A0E2F99F57}" srcOrd="3" destOrd="0" presId="urn:diagrams.loki3.com/BracketList+Icon"/>
    <dgm:cxn modelId="{46A35BD6-C83C-4252-BC04-6985927142E9}" type="presParOf" srcId="{C61540B1-ED50-476B-B0C3-3383FEBE9FD5}" destId="{68857EEE-47D6-4FDE-9FD9-84AAA4C731B7}" srcOrd="3" destOrd="0" presId="urn:diagrams.loki3.com/BracketList+Icon"/>
    <dgm:cxn modelId="{1A9A5441-F329-4394-AAF9-5074B6725756}" type="presParOf" srcId="{C61540B1-ED50-476B-B0C3-3383FEBE9FD5}" destId="{96AD1393-A5AD-4B8A-9A0C-35B40DF92E98}" srcOrd="4" destOrd="0" presId="urn:diagrams.loki3.com/BracketList+Icon"/>
    <dgm:cxn modelId="{98C4ED65-C09B-498D-99DE-7894686D193D}" type="presParOf" srcId="{96AD1393-A5AD-4B8A-9A0C-35B40DF92E98}" destId="{C47B8F3D-B9F4-4D9E-9109-7A8500D74B89}" srcOrd="0" destOrd="0" presId="urn:diagrams.loki3.com/BracketList+Icon"/>
    <dgm:cxn modelId="{32575260-46AA-4D02-82F7-2EF92246F286}" type="presParOf" srcId="{96AD1393-A5AD-4B8A-9A0C-35B40DF92E98}" destId="{D6A7E45C-8B93-4C95-9C25-1346070ADA2E}" srcOrd="1" destOrd="0" presId="urn:diagrams.loki3.com/BracketList+Icon"/>
    <dgm:cxn modelId="{25A9B99D-79E5-45B9-9897-DF89E75B5205}" type="presParOf" srcId="{96AD1393-A5AD-4B8A-9A0C-35B40DF92E98}" destId="{8F83E536-B08D-4D88-B487-30261AAFD63E}" srcOrd="2" destOrd="0" presId="urn:diagrams.loki3.com/BracketList+Icon"/>
    <dgm:cxn modelId="{F3F8454E-0221-419E-9AB2-49EA5F520B00}" type="presParOf" srcId="{96AD1393-A5AD-4B8A-9A0C-35B40DF92E98}" destId="{F983F754-3A2F-4739-9AD8-159368A6D26E}" srcOrd="3" destOrd="0" presId="urn:diagrams.loki3.com/BracketList+Icon"/>
    <dgm:cxn modelId="{646FFE3D-7F0C-48A9-B6CD-1D4A0DB09ABE}" type="presParOf" srcId="{C61540B1-ED50-476B-B0C3-3383FEBE9FD5}" destId="{8434F0E2-F625-4912-B9D6-65B3A6AA4DBC}" srcOrd="5" destOrd="0" presId="urn:diagrams.loki3.com/BracketList+Icon"/>
    <dgm:cxn modelId="{1847BA81-4753-4E5E-998F-5F7FA99613F6}" type="presParOf" srcId="{C61540B1-ED50-476B-B0C3-3383FEBE9FD5}" destId="{285D8AC0-76E9-46E2-AEA9-24B8F82794F7}" srcOrd="6" destOrd="0" presId="urn:diagrams.loki3.com/BracketList+Icon"/>
    <dgm:cxn modelId="{53EF678D-31AE-4AD9-965C-DC09268F9325}" type="presParOf" srcId="{285D8AC0-76E9-46E2-AEA9-24B8F82794F7}" destId="{9ACFFF85-8701-467E-A26F-2A34BA2D9F65}" srcOrd="0" destOrd="0" presId="urn:diagrams.loki3.com/BracketList+Icon"/>
    <dgm:cxn modelId="{7AECE996-AFD5-49E2-B651-3A625B18F975}" type="presParOf" srcId="{285D8AC0-76E9-46E2-AEA9-24B8F82794F7}" destId="{1370CD00-6A7F-4DE2-A7C7-755A7D7479B5}" srcOrd="1" destOrd="0" presId="urn:diagrams.loki3.com/BracketList+Icon"/>
    <dgm:cxn modelId="{8EFB3FDC-6382-435D-B469-A7205CEA8A80}" type="presParOf" srcId="{285D8AC0-76E9-46E2-AEA9-24B8F82794F7}" destId="{D8B3283A-C38D-4E52-80A1-3ADD3B7BE417}" srcOrd="2" destOrd="0" presId="urn:diagrams.loki3.com/BracketList+Icon"/>
    <dgm:cxn modelId="{7D2BA78C-AA12-4148-92DB-34506EFA5DDA}" type="presParOf" srcId="{285D8AC0-76E9-46E2-AEA9-24B8F82794F7}" destId="{FDFC0923-A6C9-413A-8110-549AB5E45C18}" srcOrd="3" destOrd="0" presId="urn:diagrams.loki3.com/BracketList+Icon"/>
    <dgm:cxn modelId="{2AD87299-6130-4A77-8B14-A3CEA103B53B}" type="presParOf" srcId="{C61540B1-ED50-476B-B0C3-3383FEBE9FD5}" destId="{2131281A-ABD4-4B50-8E10-9D8AED289AF3}" srcOrd="7" destOrd="0" presId="urn:diagrams.loki3.com/BracketList+Icon"/>
    <dgm:cxn modelId="{D80549F7-76AF-41C4-8D19-340542D0321A}" type="presParOf" srcId="{C61540B1-ED50-476B-B0C3-3383FEBE9FD5}" destId="{52A5D12D-9DE3-4F2C-80C1-16FABD3CCAC0}" srcOrd="8" destOrd="0" presId="urn:diagrams.loki3.com/BracketList+Icon"/>
    <dgm:cxn modelId="{1D91DA03-AAA5-46D4-BF6A-12D776151666}" type="presParOf" srcId="{52A5D12D-9DE3-4F2C-80C1-16FABD3CCAC0}" destId="{4750E7FA-27DD-4304-97C1-F56F6772E983}" srcOrd="0" destOrd="0" presId="urn:diagrams.loki3.com/BracketList+Icon"/>
    <dgm:cxn modelId="{7452563A-53F0-470C-8990-8982B0311E9C}" type="presParOf" srcId="{52A5D12D-9DE3-4F2C-80C1-16FABD3CCAC0}" destId="{C91E77F0-AB43-46DF-A63A-B0E74005A53C}" srcOrd="1" destOrd="0" presId="urn:diagrams.loki3.com/BracketList+Icon"/>
    <dgm:cxn modelId="{04DFB847-CD36-4AD1-B791-577280FE562B}" type="presParOf" srcId="{52A5D12D-9DE3-4F2C-80C1-16FABD3CCAC0}" destId="{CD4BF848-5DFC-498D-8AD3-5CE56EDD0295}" srcOrd="2" destOrd="0" presId="urn:diagrams.loki3.com/BracketList+Icon"/>
    <dgm:cxn modelId="{2D5A6BBB-0AD1-42AE-A9F3-F494BB03068A}" type="presParOf" srcId="{52A5D12D-9DE3-4F2C-80C1-16FABD3CCAC0}" destId="{134BA6D9-E3AC-4DCF-B654-2B68CCA60C36}" srcOrd="3" destOrd="0" presId="urn:diagrams.loki3.com/BracketList+Icon"/>
    <dgm:cxn modelId="{5D5A78A2-6195-430E-94E9-341E6D74F651}" type="presParOf" srcId="{C61540B1-ED50-476B-B0C3-3383FEBE9FD5}" destId="{0FF8A95E-FB69-4200-98F7-247875B8F4CB}" srcOrd="9" destOrd="0" presId="urn:diagrams.loki3.com/BracketList+Icon"/>
    <dgm:cxn modelId="{69B790F9-829C-419F-B001-4AFC09E4C4EE}" type="presParOf" srcId="{C61540B1-ED50-476B-B0C3-3383FEBE9FD5}" destId="{EA8CD4B9-1DC7-4566-B89E-6C2A78F5D966}" srcOrd="10" destOrd="0" presId="urn:diagrams.loki3.com/BracketList+Icon"/>
    <dgm:cxn modelId="{160979EE-80A0-4250-BAAD-254CD9DF41D9}" type="presParOf" srcId="{EA8CD4B9-1DC7-4566-B89E-6C2A78F5D966}" destId="{2075F614-8E4F-4BBE-ABA5-73CE469AB23D}" srcOrd="0" destOrd="0" presId="urn:diagrams.loki3.com/BracketList+Icon"/>
    <dgm:cxn modelId="{153B5DED-3FE9-4156-85E0-EE6014A19629}" type="presParOf" srcId="{EA8CD4B9-1DC7-4566-B89E-6C2A78F5D966}" destId="{55BBB0F7-F1A9-48A5-87CE-E2E50986D95E}" srcOrd="1" destOrd="0" presId="urn:diagrams.loki3.com/BracketList+Icon"/>
    <dgm:cxn modelId="{41F97FF2-A918-4985-810D-35E495298E68}" type="presParOf" srcId="{EA8CD4B9-1DC7-4566-B89E-6C2A78F5D966}" destId="{C130D316-575D-4DFB-AE17-DD9A461C507A}" srcOrd="2" destOrd="0" presId="urn:diagrams.loki3.com/BracketList+Icon"/>
    <dgm:cxn modelId="{9B74CC32-3113-4D22-84D2-2406859EB513}" type="presParOf" srcId="{EA8CD4B9-1DC7-4566-B89E-6C2A78F5D966}" destId="{0C1FA833-8B1E-4CC4-9766-E4EFBA447465}" srcOrd="3" destOrd="0" presId="urn:diagrams.loki3.com/BracketLis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097D8C-A1D7-4A42-932D-005EC583A86E}" type="doc">
      <dgm:prSet loTypeId="urn:diagrams.loki3.com/BracketList+Icon" loCatId="list" qsTypeId="urn:microsoft.com/office/officeart/2005/8/quickstyle/simple1" qsCatId="simple" csTypeId="urn:microsoft.com/office/officeart/2005/8/colors/accent1_2" csCatId="accent1" phldr="1"/>
      <dgm:spPr/>
      <dgm:t>
        <a:bodyPr/>
        <a:lstStyle/>
        <a:p>
          <a:endParaRPr lang="en-US"/>
        </a:p>
      </dgm:t>
    </dgm:pt>
    <dgm:pt modelId="{C4B2EAF4-BD47-4426-B737-3B1B6B109C38}">
      <dgm:prSet phldrT="[Text]"/>
      <dgm:spPr/>
      <dgm:t>
        <a:bodyPr/>
        <a:lstStyle/>
        <a:p>
          <a:r>
            <a:rPr lang="en-US" dirty="0" smtClean="0"/>
            <a:t>maternal age</a:t>
          </a:r>
          <a:endParaRPr lang="en-US" dirty="0"/>
        </a:p>
      </dgm:t>
    </dgm:pt>
    <dgm:pt modelId="{6FF82FD7-614D-4507-974B-4E5C60188947}" type="parTrans" cxnId="{0611D991-FB1C-4C6A-A602-E50DC42A8CCA}">
      <dgm:prSet/>
      <dgm:spPr/>
      <dgm:t>
        <a:bodyPr/>
        <a:lstStyle/>
        <a:p>
          <a:endParaRPr lang="en-US"/>
        </a:p>
      </dgm:t>
    </dgm:pt>
    <dgm:pt modelId="{B0FED277-1242-4425-A89F-947B7ADEE804}" type="sibTrans" cxnId="{0611D991-FB1C-4C6A-A602-E50DC42A8CCA}">
      <dgm:prSet/>
      <dgm:spPr/>
      <dgm:t>
        <a:bodyPr/>
        <a:lstStyle/>
        <a:p>
          <a:endParaRPr lang="en-US"/>
        </a:p>
      </dgm:t>
    </dgm:pt>
    <dgm:pt modelId="{82E5E559-411C-4619-B4BB-0C3693BC7281}">
      <dgm:prSet phldrT="[Text]"/>
      <dgm:spPr/>
      <dgm:t>
        <a:bodyPr/>
        <a:lstStyle/>
        <a:p>
          <a:r>
            <a:rPr lang="en-US" dirty="0" smtClean="0"/>
            <a:t>&lt;=19</a:t>
          </a:r>
          <a:endParaRPr lang="en-US" dirty="0"/>
        </a:p>
      </dgm:t>
    </dgm:pt>
    <dgm:pt modelId="{8082F8BE-9A3D-4799-A320-3D530C48F832}" type="parTrans" cxnId="{78450E4F-EA95-4CF8-B066-C531FDF39510}">
      <dgm:prSet/>
      <dgm:spPr/>
      <dgm:t>
        <a:bodyPr/>
        <a:lstStyle/>
        <a:p>
          <a:endParaRPr lang="en-US"/>
        </a:p>
      </dgm:t>
    </dgm:pt>
    <dgm:pt modelId="{F3A3A168-D870-4DC8-9AA3-FB1A87B9977A}" type="sibTrans" cxnId="{78450E4F-EA95-4CF8-B066-C531FDF39510}">
      <dgm:prSet/>
      <dgm:spPr/>
      <dgm:t>
        <a:bodyPr/>
        <a:lstStyle/>
        <a:p>
          <a:endParaRPr lang="en-US"/>
        </a:p>
      </dgm:t>
    </dgm:pt>
    <dgm:pt modelId="{5C70D84D-AB2D-438E-99F4-B368112A6317}">
      <dgm:prSet phldrT="[Text]"/>
      <dgm:spPr/>
      <dgm:t>
        <a:bodyPr/>
        <a:lstStyle/>
        <a:p>
          <a:r>
            <a:rPr lang="en-US" dirty="0" smtClean="0"/>
            <a:t>maternal education</a:t>
          </a:r>
          <a:endParaRPr lang="en-US" dirty="0"/>
        </a:p>
      </dgm:t>
    </dgm:pt>
    <dgm:pt modelId="{0A9E3B3C-624E-4EB5-A0D0-CEF5B7C9F7F5}" type="parTrans" cxnId="{01B53B68-3BB1-48A3-B202-A668FDA000C7}">
      <dgm:prSet/>
      <dgm:spPr/>
      <dgm:t>
        <a:bodyPr/>
        <a:lstStyle/>
        <a:p>
          <a:endParaRPr lang="en-US"/>
        </a:p>
      </dgm:t>
    </dgm:pt>
    <dgm:pt modelId="{B3A88A74-58FA-41CC-8835-3F34BCB745B6}" type="sibTrans" cxnId="{01B53B68-3BB1-48A3-B202-A668FDA000C7}">
      <dgm:prSet/>
      <dgm:spPr/>
      <dgm:t>
        <a:bodyPr/>
        <a:lstStyle/>
        <a:p>
          <a:endParaRPr lang="en-US"/>
        </a:p>
      </dgm:t>
    </dgm:pt>
    <dgm:pt modelId="{046798B9-B4BD-43E2-8A4D-DC638EA25D80}">
      <dgm:prSet phldrT="[Text]"/>
      <dgm:spPr/>
      <dgm:t>
        <a:bodyPr/>
        <a:lstStyle/>
        <a:p>
          <a:r>
            <a:rPr lang="en-US" dirty="0" smtClean="0"/>
            <a:t>&lt;high school</a:t>
          </a:r>
          <a:endParaRPr lang="en-US" dirty="0"/>
        </a:p>
      </dgm:t>
    </dgm:pt>
    <dgm:pt modelId="{C6C664C3-9890-47D5-A0A1-A7D5AFC1FC85}" type="parTrans" cxnId="{8AF912DC-76E7-43C8-9204-8968436F864C}">
      <dgm:prSet/>
      <dgm:spPr/>
      <dgm:t>
        <a:bodyPr/>
        <a:lstStyle/>
        <a:p>
          <a:endParaRPr lang="en-US"/>
        </a:p>
      </dgm:t>
    </dgm:pt>
    <dgm:pt modelId="{13C88FDA-9C0A-4CB9-A63E-1568544C01C2}" type="sibTrans" cxnId="{8AF912DC-76E7-43C8-9204-8968436F864C}">
      <dgm:prSet/>
      <dgm:spPr/>
      <dgm:t>
        <a:bodyPr/>
        <a:lstStyle/>
        <a:p>
          <a:endParaRPr lang="en-US"/>
        </a:p>
      </dgm:t>
    </dgm:pt>
    <dgm:pt modelId="{021553B4-A2D4-4102-9F51-8E53D6C661FA}">
      <dgm:prSet/>
      <dgm:spPr/>
      <dgm:t>
        <a:bodyPr/>
        <a:lstStyle/>
        <a:p>
          <a:r>
            <a:rPr lang="en-US" dirty="0" smtClean="0"/>
            <a:t>pregnancy termination </a:t>
          </a:r>
          <a:r>
            <a:rPr lang="en-US" dirty="0" err="1" smtClean="0"/>
            <a:t>hx</a:t>
          </a:r>
          <a:endParaRPr lang="en-US" dirty="0"/>
        </a:p>
      </dgm:t>
    </dgm:pt>
    <dgm:pt modelId="{C67206F2-DE06-40DE-B488-63A38E326643}" type="parTrans" cxnId="{112A938B-BDFC-4507-83B7-25495CB700D0}">
      <dgm:prSet/>
      <dgm:spPr/>
      <dgm:t>
        <a:bodyPr/>
        <a:lstStyle/>
        <a:p>
          <a:endParaRPr lang="en-US"/>
        </a:p>
      </dgm:t>
    </dgm:pt>
    <dgm:pt modelId="{37AD6CAD-383B-464D-8ED2-773B80EB9CF3}" type="sibTrans" cxnId="{112A938B-BDFC-4507-83B7-25495CB700D0}">
      <dgm:prSet/>
      <dgm:spPr/>
      <dgm:t>
        <a:bodyPr/>
        <a:lstStyle/>
        <a:p>
          <a:endParaRPr lang="en-US"/>
        </a:p>
      </dgm:t>
    </dgm:pt>
    <dgm:pt modelId="{A6304B5D-4129-4B8A-BC01-31D119DB2C06}">
      <dgm:prSet/>
      <dgm:spPr/>
      <dgm:t>
        <a:bodyPr/>
        <a:lstStyle/>
        <a:p>
          <a:r>
            <a:rPr lang="en-US" dirty="0" smtClean="0"/>
            <a:t>prior termination</a:t>
          </a:r>
          <a:endParaRPr lang="en-US" dirty="0"/>
        </a:p>
      </dgm:t>
    </dgm:pt>
    <dgm:pt modelId="{67C0FFAA-3357-4E85-B962-525060ECF594}" type="parTrans" cxnId="{84530481-387F-4BF2-A377-4D7978F1BE57}">
      <dgm:prSet/>
      <dgm:spPr/>
      <dgm:t>
        <a:bodyPr/>
        <a:lstStyle/>
        <a:p>
          <a:endParaRPr lang="en-US"/>
        </a:p>
      </dgm:t>
    </dgm:pt>
    <dgm:pt modelId="{9E8D5A58-D9C3-4C1C-8578-58F64238FA42}" type="sibTrans" cxnId="{84530481-387F-4BF2-A377-4D7978F1BE57}">
      <dgm:prSet/>
      <dgm:spPr/>
      <dgm:t>
        <a:bodyPr/>
        <a:lstStyle/>
        <a:p>
          <a:endParaRPr lang="en-US"/>
        </a:p>
      </dgm:t>
    </dgm:pt>
    <dgm:pt modelId="{32C8A836-E82C-4FF5-95C6-40356DE27FC1}">
      <dgm:prSet phldrT="[Text]"/>
      <dgm:spPr/>
      <dgm:t>
        <a:bodyPr/>
        <a:lstStyle/>
        <a:p>
          <a:r>
            <a:rPr lang="en-US" dirty="0" smtClean="0"/>
            <a:t>20-24</a:t>
          </a:r>
          <a:endParaRPr lang="en-US" dirty="0"/>
        </a:p>
      </dgm:t>
    </dgm:pt>
    <dgm:pt modelId="{40C1C2E0-F9D4-4D0D-B7A0-7D08220B0AB8}" type="parTrans" cxnId="{F9C8B6E8-676D-4232-99B5-4DF21907CC87}">
      <dgm:prSet/>
      <dgm:spPr/>
      <dgm:t>
        <a:bodyPr/>
        <a:lstStyle/>
        <a:p>
          <a:endParaRPr lang="en-US"/>
        </a:p>
      </dgm:t>
    </dgm:pt>
    <dgm:pt modelId="{4A52FAB0-D127-4105-9D1B-0F195AD6AF50}" type="sibTrans" cxnId="{F9C8B6E8-676D-4232-99B5-4DF21907CC87}">
      <dgm:prSet/>
      <dgm:spPr/>
      <dgm:t>
        <a:bodyPr/>
        <a:lstStyle/>
        <a:p>
          <a:endParaRPr lang="en-US"/>
        </a:p>
      </dgm:t>
    </dgm:pt>
    <dgm:pt modelId="{9FB527E8-CFE5-4F2A-876B-1CBCD303DCFD}">
      <dgm:prSet phldrT="[Text]"/>
      <dgm:spPr/>
      <dgm:t>
        <a:bodyPr/>
        <a:lstStyle/>
        <a:p>
          <a:r>
            <a:rPr lang="en-US" dirty="0" smtClean="0"/>
            <a:t>high school</a:t>
          </a:r>
          <a:endParaRPr lang="en-US" dirty="0"/>
        </a:p>
      </dgm:t>
    </dgm:pt>
    <dgm:pt modelId="{E6BC48A3-82F3-4454-8EE7-E11709E3CC5E}" type="parTrans" cxnId="{0AEF2749-9C04-4C0B-BF3E-F8872F9FB97F}">
      <dgm:prSet/>
      <dgm:spPr/>
      <dgm:t>
        <a:bodyPr/>
        <a:lstStyle/>
        <a:p>
          <a:endParaRPr lang="en-US"/>
        </a:p>
      </dgm:t>
    </dgm:pt>
    <dgm:pt modelId="{1238C41D-AAD9-45C6-B8A1-08C7CDCA6891}" type="sibTrans" cxnId="{0AEF2749-9C04-4C0B-BF3E-F8872F9FB97F}">
      <dgm:prSet/>
      <dgm:spPr/>
      <dgm:t>
        <a:bodyPr/>
        <a:lstStyle/>
        <a:p>
          <a:endParaRPr lang="en-US"/>
        </a:p>
      </dgm:t>
    </dgm:pt>
    <dgm:pt modelId="{F426DC37-1D62-41D4-9FB4-70F419097965}">
      <dgm:prSet/>
      <dgm:spPr/>
      <dgm:t>
        <a:bodyPr/>
        <a:lstStyle/>
        <a:p>
          <a:r>
            <a:rPr lang="en-US" dirty="0" smtClean="0"/>
            <a:t>named father</a:t>
          </a:r>
          <a:endParaRPr lang="en-US" dirty="0"/>
        </a:p>
      </dgm:t>
    </dgm:pt>
    <dgm:pt modelId="{ED5EEA28-D65D-424A-AD1E-E4E1C588C084}" type="parTrans" cxnId="{CAA75657-6425-47FD-852E-ADFBA2D74FA9}">
      <dgm:prSet/>
      <dgm:spPr/>
      <dgm:t>
        <a:bodyPr/>
        <a:lstStyle/>
        <a:p>
          <a:endParaRPr lang="en-US"/>
        </a:p>
      </dgm:t>
    </dgm:pt>
    <dgm:pt modelId="{721D1094-C2E5-4040-917D-2C3D5E6DFE71}" type="sibTrans" cxnId="{CAA75657-6425-47FD-852E-ADFBA2D74FA9}">
      <dgm:prSet/>
      <dgm:spPr/>
      <dgm:t>
        <a:bodyPr/>
        <a:lstStyle/>
        <a:p>
          <a:endParaRPr lang="en-US"/>
        </a:p>
      </dgm:t>
    </dgm:pt>
    <dgm:pt modelId="{1632E556-4791-4592-B6FD-4BB20891A121}">
      <dgm:prSet/>
      <dgm:spPr/>
      <dgm:t>
        <a:bodyPr/>
        <a:lstStyle/>
        <a:p>
          <a:r>
            <a:rPr lang="en-US" dirty="0" smtClean="0"/>
            <a:t>none reported </a:t>
          </a:r>
          <a:endParaRPr lang="en-US" dirty="0"/>
        </a:p>
      </dgm:t>
    </dgm:pt>
    <dgm:pt modelId="{DBFFA137-79D9-49D5-8E39-20C22EED3B17}" type="parTrans" cxnId="{D308B231-9E03-4EC4-9869-AC65BEF982A1}">
      <dgm:prSet/>
      <dgm:spPr/>
      <dgm:t>
        <a:bodyPr/>
        <a:lstStyle/>
        <a:p>
          <a:endParaRPr lang="en-US"/>
        </a:p>
      </dgm:t>
    </dgm:pt>
    <dgm:pt modelId="{ABAFC468-20C2-4CA4-97EE-BD3A80AE1F87}" type="sibTrans" cxnId="{D308B231-9E03-4EC4-9869-AC65BEF982A1}">
      <dgm:prSet/>
      <dgm:spPr/>
      <dgm:t>
        <a:bodyPr/>
        <a:lstStyle/>
        <a:p>
          <a:endParaRPr lang="en-US"/>
        </a:p>
      </dgm:t>
    </dgm:pt>
    <dgm:pt modelId="{229DFAF7-F6CA-49CF-A2E8-C3FB15254C32}">
      <dgm:prSet/>
      <dgm:spPr/>
      <dgm:t>
        <a:bodyPr/>
        <a:lstStyle/>
        <a:p>
          <a:r>
            <a:rPr lang="en-US" dirty="0" smtClean="0"/>
            <a:t>missing</a:t>
          </a:r>
          <a:endParaRPr lang="en-US" dirty="0"/>
        </a:p>
      </dgm:t>
    </dgm:pt>
    <dgm:pt modelId="{DD3A3B4B-D89E-452A-B824-B779F3E4C083}" type="parTrans" cxnId="{F5E4B764-F7C2-4652-900B-B88F0164BB99}">
      <dgm:prSet/>
      <dgm:spPr/>
      <dgm:t>
        <a:bodyPr/>
        <a:lstStyle/>
        <a:p>
          <a:endParaRPr lang="en-US"/>
        </a:p>
      </dgm:t>
    </dgm:pt>
    <dgm:pt modelId="{E1B63509-D628-49BA-8FDE-4C47906E97EE}" type="sibTrans" cxnId="{F5E4B764-F7C2-4652-900B-B88F0164BB99}">
      <dgm:prSet/>
      <dgm:spPr/>
      <dgm:t>
        <a:bodyPr/>
        <a:lstStyle/>
        <a:p>
          <a:endParaRPr lang="en-US"/>
        </a:p>
      </dgm:t>
    </dgm:pt>
    <dgm:pt modelId="{38DA4595-09AB-422C-9EDB-CE72F8569D38}">
      <dgm:prSet/>
      <dgm:spPr/>
      <dgm:t>
        <a:bodyPr/>
        <a:lstStyle/>
        <a:p>
          <a:r>
            <a:rPr lang="en-US" dirty="0" smtClean="0"/>
            <a:t>named father</a:t>
          </a:r>
          <a:endParaRPr lang="en-US" dirty="0"/>
        </a:p>
      </dgm:t>
    </dgm:pt>
    <dgm:pt modelId="{FEE6B052-8E0B-4E5F-AB3B-80AD898DA5D7}" type="parTrans" cxnId="{E4C285EE-AC11-411D-AD97-94140E1A113C}">
      <dgm:prSet/>
      <dgm:spPr/>
      <dgm:t>
        <a:bodyPr/>
        <a:lstStyle/>
        <a:p>
          <a:endParaRPr lang="en-US"/>
        </a:p>
      </dgm:t>
    </dgm:pt>
    <dgm:pt modelId="{FBD66C44-F951-4AA6-9761-5BA09165972A}" type="sibTrans" cxnId="{E4C285EE-AC11-411D-AD97-94140E1A113C}">
      <dgm:prSet/>
      <dgm:spPr/>
      <dgm:t>
        <a:bodyPr/>
        <a:lstStyle/>
        <a:p>
          <a:endParaRPr lang="en-US"/>
        </a:p>
      </dgm:t>
    </dgm:pt>
    <dgm:pt modelId="{BD44DC74-8A97-4156-BB17-6D3EE991B11F}">
      <dgm:prSet/>
      <dgm:spPr/>
      <dgm:t>
        <a:bodyPr/>
        <a:lstStyle/>
        <a:p>
          <a:r>
            <a:rPr lang="en-US" dirty="0" smtClean="0"/>
            <a:t># of children in the family</a:t>
          </a:r>
          <a:endParaRPr lang="en-US" dirty="0"/>
        </a:p>
      </dgm:t>
    </dgm:pt>
    <dgm:pt modelId="{CBFA5B1F-D754-4DFD-B865-E959602EC279}" type="parTrans" cxnId="{49D91C8D-0B31-484E-B66F-4BF3E4B293E6}">
      <dgm:prSet/>
      <dgm:spPr/>
      <dgm:t>
        <a:bodyPr/>
        <a:lstStyle/>
        <a:p>
          <a:endParaRPr lang="en-US"/>
        </a:p>
      </dgm:t>
    </dgm:pt>
    <dgm:pt modelId="{01646D45-9CC4-4813-94A0-B6760E14EFCE}" type="sibTrans" cxnId="{49D91C8D-0B31-484E-B66F-4BF3E4B293E6}">
      <dgm:prSet/>
      <dgm:spPr/>
      <dgm:t>
        <a:bodyPr/>
        <a:lstStyle/>
        <a:p>
          <a:endParaRPr lang="en-US"/>
        </a:p>
      </dgm:t>
    </dgm:pt>
    <dgm:pt modelId="{52086624-185A-4F09-B99A-23E48AEC0105}">
      <dgm:prSet/>
      <dgm:spPr/>
      <dgm:t>
        <a:bodyPr/>
        <a:lstStyle/>
        <a:p>
          <a:r>
            <a:rPr lang="en-US" dirty="0" smtClean="0"/>
            <a:t>one</a:t>
          </a:r>
          <a:endParaRPr lang="en-US" dirty="0"/>
        </a:p>
      </dgm:t>
    </dgm:pt>
    <dgm:pt modelId="{CB43AA75-5CB9-4BCA-9F8E-E4AE32421EB4}" type="parTrans" cxnId="{3A168FD3-508B-4C44-8221-F368E42FED1E}">
      <dgm:prSet/>
      <dgm:spPr/>
      <dgm:t>
        <a:bodyPr/>
        <a:lstStyle/>
        <a:p>
          <a:endParaRPr lang="en-US"/>
        </a:p>
      </dgm:t>
    </dgm:pt>
    <dgm:pt modelId="{4E5B4277-D025-46E4-9AC5-AF28CB34192E}" type="sibTrans" cxnId="{3A168FD3-508B-4C44-8221-F368E42FED1E}">
      <dgm:prSet/>
      <dgm:spPr/>
      <dgm:t>
        <a:bodyPr/>
        <a:lstStyle/>
        <a:p>
          <a:endParaRPr lang="en-US"/>
        </a:p>
      </dgm:t>
    </dgm:pt>
    <dgm:pt modelId="{9D8D64B4-F1CA-427E-ABA5-4E0C7C6649C6}">
      <dgm:prSet/>
      <dgm:spPr/>
      <dgm:t>
        <a:bodyPr/>
        <a:lstStyle/>
        <a:p>
          <a:r>
            <a:rPr lang="en-US" dirty="0" smtClean="0"/>
            <a:t>two</a:t>
          </a:r>
          <a:endParaRPr lang="en-US" dirty="0"/>
        </a:p>
      </dgm:t>
    </dgm:pt>
    <dgm:pt modelId="{D01A4C23-84DE-459F-9D4E-E69C7DE9E43E}" type="parTrans" cxnId="{7C8292D2-2110-41A2-A919-211BF3B6AA03}">
      <dgm:prSet/>
      <dgm:spPr/>
      <dgm:t>
        <a:bodyPr/>
        <a:lstStyle/>
        <a:p>
          <a:endParaRPr lang="en-US"/>
        </a:p>
      </dgm:t>
    </dgm:pt>
    <dgm:pt modelId="{B851EDBD-BDA6-4993-88CF-D653435EB91B}" type="sibTrans" cxnId="{7C8292D2-2110-41A2-A919-211BF3B6AA03}">
      <dgm:prSet/>
      <dgm:spPr/>
      <dgm:t>
        <a:bodyPr/>
        <a:lstStyle/>
        <a:p>
          <a:endParaRPr lang="en-US"/>
        </a:p>
      </dgm:t>
    </dgm:pt>
    <dgm:pt modelId="{A7DCFF12-B4CE-422B-8385-EB26AB2B6D66}">
      <dgm:prSet/>
      <dgm:spPr/>
      <dgm:t>
        <a:bodyPr/>
        <a:lstStyle/>
        <a:p>
          <a:r>
            <a:rPr lang="en-US" dirty="0" smtClean="0"/>
            <a:t>birth payment method</a:t>
          </a:r>
          <a:endParaRPr lang="en-US" dirty="0"/>
        </a:p>
      </dgm:t>
    </dgm:pt>
    <dgm:pt modelId="{22E9B500-258D-4DA2-84EC-D24A4D6FEC94}" type="parTrans" cxnId="{6293DEE1-5104-42CA-89BE-60C2644CC4A7}">
      <dgm:prSet/>
      <dgm:spPr/>
      <dgm:t>
        <a:bodyPr/>
        <a:lstStyle/>
        <a:p>
          <a:endParaRPr lang="en-US"/>
        </a:p>
      </dgm:t>
    </dgm:pt>
    <dgm:pt modelId="{C2E69365-9DF4-4928-B57A-E9E4175CA032}" type="sibTrans" cxnId="{6293DEE1-5104-42CA-89BE-60C2644CC4A7}">
      <dgm:prSet/>
      <dgm:spPr/>
      <dgm:t>
        <a:bodyPr/>
        <a:lstStyle/>
        <a:p>
          <a:endParaRPr lang="en-US"/>
        </a:p>
      </dgm:t>
    </dgm:pt>
    <dgm:pt modelId="{7593E7AA-D2B3-4E03-8AF7-B8CEF66EAA51}">
      <dgm:prSet/>
      <dgm:spPr/>
      <dgm:t>
        <a:bodyPr/>
        <a:lstStyle/>
        <a:p>
          <a:r>
            <a:rPr lang="en-US" dirty="0" smtClean="0"/>
            <a:t>public/med-</a:t>
          </a:r>
          <a:r>
            <a:rPr lang="en-US" dirty="0" err="1" smtClean="0"/>
            <a:t>cal</a:t>
          </a:r>
          <a:endParaRPr lang="en-US" dirty="0"/>
        </a:p>
      </dgm:t>
    </dgm:pt>
    <dgm:pt modelId="{E30D9789-D7D9-43F1-A646-F05A0CCCA337}" type="parTrans" cxnId="{2D17C943-67DE-4DF0-8116-CAFFE6C8CB8C}">
      <dgm:prSet/>
      <dgm:spPr/>
      <dgm:t>
        <a:bodyPr/>
        <a:lstStyle/>
        <a:p>
          <a:endParaRPr lang="en-US"/>
        </a:p>
      </dgm:t>
    </dgm:pt>
    <dgm:pt modelId="{E62CD281-6261-4B16-9BB4-6B02980C64F2}" type="sibTrans" cxnId="{2D17C943-67DE-4DF0-8116-CAFFE6C8CB8C}">
      <dgm:prSet/>
      <dgm:spPr/>
      <dgm:t>
        <a:bodyPr/>
        <a:lstStyle/>
        <a:p>
          <a:endParaRPr lang="en-US"/>
        </a:p>
      </dgm:t>
    </dgm:pt>
    <dgm:pt modelId="{64F21CAC-B78A-4F3F-840A-C87FF55A61BF}">
      <dgm:prSet/>
      <dgm:spPr/>
      <dgm:t>
        <a:bodyPr/>
        <a:lstStyle/>
        <a:p>
          <a:r>
            <a:rPr lang="en-US" dirty="0" smtClean="0"/>
            <a:t>other</a:t>
          </a:r>
          <a:endParaRPr lang="en-US" dirty="0"/>
        </a:p>
      </dgm:t>
    </dgm:pt>
    <dgm:pt modelId="{82D9C6F5-9883-49A8-998E-CAC3A430B8B0}" type="parTrans" cxnId="{89527055-CC02-40E0-B2D4-F0AA01D501A6}">
      <dgm:prSet/>
      <dgm:spPr/>
      <dgm:t>
        <a:bodyPr/>
        <a:lstStyle/>
        <a:p>
          <a:endParaRPr lang="en-US"/>
        </a:p>
      </dgm:t>
    </dgm:pt>
    <dgm:pt modelId="{203C59F4-456D-4C2C-9D52-62F9D11C351C}" type="sibTrans" cxnId="{89527055-CC02-40E0-B2D4-F0AA01D501A6}">
      <dgm:prSet/>
      <dgm:spPr/>
      <dgm:t>
        <a:bodyPr/>
        <a:lstStyle/>
        <a:p>
          <a:endParaRPr lang="en-US"/>
        </a:p>
      </dgm:t>
    </dgm:pt>
    <dgm:pt modelId="{DE3FA8A9-7CB3-4B38-B819-8096D1D52340}">
      <dgm:prSet phldrT="[Text]"/>
      <dgm:spPr/>
      <dgm:t>
        <a:bodyPr/>
        <a:lstStyle/>
        <a:p>
          <a:r>
            <a:rPr lang="en-US" dirty="0" smtClean="0"/>
            <a:t>25-29</a:t>
          </a:r>
          <a:endParaRPr lang="en-US" dirty="0"/>
        </a:p>
      </dgm:t>
    </dgm:pt>
    <dgm:pt modelId="{7A2E844E-4478-4F41-93D7-9F5C9FD37BFF}" type="parTrans" cxnId="{16805DD8-865C-4E29-B29A-6AF7788F10FA}">
      <dgm:prSet/>
      <dgm:spPr/>
      <dgm:t>
        <a:bodyPr/>
        <a:lstStyle/>
        <a:p>
          <a:endParaRPr lang="en-US"/>
        </a:p>
      </dgm:t>
    </dgm:pt>
    <dgm:pt modelId="{E0184CC1-F86A-401C-A619-D32980A75A27}" type="sibTrans" cxnId="{16805DD8-865C-4E29-B29A-6AF7788F10FA}">
      <dgm:prSet/>
      <dgm:spPr/>
      <dgm:t>
        <a:bodyPr/>
        <a:lstStyle/>
        <a:p>
          <a:endParaRPr lang="en-US"/>
        </a:p>
      </dgm:t>
    </dgm:pt>
    <dgm:pt modelId="{6A5046B4-55A3-422C-803D-4E95EE1C4190}">
      <dgm:prSet phldrT="[Text]"/>
      <dgm:spPr/>
      <dgm:t>
        <a:bodyPr/>
        <a:lstStyle/>
        <a:p>
          <a:r>
            <a:rPr lang="en-US" dirty="0" smtClean="0"/>
            <a:t>30+</a:t>
          </a:r>
          <a:endParaRPr lang="en-US" dirty="0"/>
        </a:p>
      </dgm:t>
    </dgm:pt>
    <dgm:pt modelId="{B2BCF443-555B-408A-A5D0-D2E0429E66E1}" type="parTrans" cxnId="{B11281A9-7821-4A60-B1C7-E0471EA54B48}">
      <dgm:prSet/>
      <dgm:spPr/>
      <dgm:t>
        <a:bodyPr/>
        <a:lstStyle/>
        <a:p>
          <a:endParaRPr lang="en-US"/>
        </a:p>
      </dgm:t>
    </dgm:pt>
    <dgm:pt modelId="{FFDFC554-77A9-4691-BF59-48982F777072}" type="sibTrans" cxnId="{B11281A9-7821-4A60-B1C7-E0471EA54B48}">
      <dgm:prSet/>
      <dgm:spPr/>
      <dgm:t>
        <a:bodyPr/>
        <a:lstStyle/>
        <a:p>
          <a:endParaRPr lang="en-US"/>
        </a:p>
      </dgm:t>
    </dgm:pt>
    <dgm:pt modelId="{7F248943-8391-4C68-8451-A21230BDF317}">
      <dgm:prSet phldrT="[Text]"/>
      <dgm:spPr/>
      <dgm:t>
        <a:bodyPr/>
        <a:lstStyle/>
        <a:p>
          <a:r>
            <a:rPr lang="en-US" dirty="0" smtClean="0"/>
            <a:t>some college</a:t>
          </a:r>
          <a:endParaRPr lang="en-US" dirty="0"/>
        </a:p>
      </dgm:t>
    </dgm:pt>
    <dgm:pt modelId="{1C4C0143-3389-4D57-9300-92A0978A2A5F}" type="parTrans" cxnId="{735672EE-7983-47E6-8943-1FDA676DB4EF}">
      <dgm:prSet/>
      <dgm:spPr/>
      <dgm:t>
        <a:bodyPr/>
        <a:lstStyle/>
        <a:p>
          <a:endParaRPr lang="en-US"/>
        </a:p>
      </dgm:t>
    </dgm:pt>
    <dgm:pt modelId="{0EEFFF87-CECA-4BB9-AA75-31D345DC9B9E}" type="sibTrans" cxnId="{735672EE-7983-47E6-8943-1FDA676DB4EF}">
      <dgm:prSet/>
      <dgm:spPr/>
      <dgm:t>
        <a:bodyPr/>
        <a:lstStyle/>
        <a:p>
          <a:endParaRPr lang="en-US"/>
        </a:p>
      </dgm:t>
    </dgm:pt>
    <dgm:pt modelId="{E62AA83A-6BC2-4CA0-8011-8CE3B245E9E8}">
      <dgm:prSet phldrT="[Text]"/>
      <dgm:spPr/>
      <dgm:t>
        <a:bodyPr/>
        <a:lstStyle/>
        <a:p>
          <a:r>
            <a:rPr lang="en-US" dirty="0" smtClean="0"/>
            <a:t>college+</a:t>
          </a:r>
          <a:endParaRPr lang="en-US" dirty="0"/>
        </a:p>
      </dgm:t>
    </dgm:pt>
    <dgm:pt modelId="{A86D6135-6021-492D-BD06-CEDC8AB6D4CB}" type="parTrans" cxnId="{AC93C1D6-977F-485E-BE3C-FAA771F3E03A}">
      <dgm:prSet/>
      <dgm:spPr/>
      <dgm:t>
        <a:bodyPr/>
        <a:lstStyle/>
        <a:p>
          <a:endParaRPr lang="en-US"/>
        </a:p>
      </dgm:t>
    </dgm:pt>
    <dgm:pt modelId="{A382F6EB-F4D8-4256-A345-975091CA4014}" type="sibTrans" cxnId="{AC93C1D6-977F-485E-BE3C-FAA771F3E03A}">
      <dgm:prSet/>
      <dgm:spPr/>
      <dgm:t>
        <a:bodyPr/>
        <a:lstStyle/>
        <a:p>
          <a:endParaRPr lang="en-US"/>
        </a:p>
      </dgm:t>
    </dgm:pt>
    <dgm:pt modelId="{6392C8F1-B26B-4788-B350-4075E8317EE5}">
      <dgm:prSet/>
      <dgm:spPr/>
      <dgm:t>
        <a:bodyPr/>
        <a:lstStyle/>
        <a:p>
          <a:r>
            <a:rPr lang="en-US" dirty="0" smtClean="0"/>
            <a:t>three+</a:t>
          </a:r>
          <a:endParaRPr lang="en-US" dirty="0"/>
        </a:p>
      </dgm:t>
    </dgm:pt>
    <dgm:pt modelId="{9BE75935-91D9-4733-BA4B-0FBC077E8C9C}" type="parTrans" cxnId="{C888ADDF-2199-4266-B940-E3E7D7FA22B7}">
      <dgm:prSet/>
      <dgm:spPr/>
      <dgm:t>
        <a:bodyPr/>
        <a:lstStyle/>
        <a:p>
          <a:endParaRPr lang="en-US"/>
        </a:p>
      </dgm:t>
    </dgm:pt>
    <dgm:pt modelId="{82B6CE7C-2D84-4E5C-B30F-F7ACDDEC39D7}" type="sibTrans" cxnId="{C888ADDF-2199-4266-B940-E3E7D7FA22B7}">
      <dgm:prSet/>
      <dgm:spPr/>
      <dgm:t>
        <a:bodyPr/>
        <a:lstStyle/>
        <a:p>
          <a:endParaRPr lang="en-US"/>
        </a:p>
      </dgm:t>
    </dgm:pt>
    <dgm:pt modelId="{C61540B1-ED50-476B-B0C3-3383FEBE9FD5}" type="pres">
      <dgm:prSet presAssocID="{5C097D8C-A1D7-4A42-932D-005EC583A86E}" presName="Name0" presStyleCnt="0">
        <dgm:presLayoutVars>
          <dgm:dir/>
          <dgm:animLvl val="lvl"/>
          <dgm:resizeHandles val="exact"/>
        </dgm:presLayoutVars>
      </dgm:prSet>
      <dgm:spPr/>
      <dgm:t>
        <a:bodyPr/>
        <a:lstStyle/>
        <a:p>
          <a:endParaRPr lang="en-US"/>
        </a:p>
      </dgm:t>
    </dgm:pt>
    <dgm:pt modelId="{5E24C99E-2610-44E7-A452-B00A060E370A}" type="pres">
      <dgm:prSet presAssocID="{C4B2EAF4-BD47-4426-B737-3B1B6B109C38}" presName="linNode" presStyleCnt="0"/>
      <dgm:spPr/>
    </dgm:pt>
    <dgm:pt modelId="{BAC1ED4A-52FD-4414-898B-1B4E41703B8D}" type="pres">
      <dgm:prSet presAssocID="{C4B2EAF4-BD47-4426-B737-3B1B6B109C38}" presName="parTx" presStyleLbl="revTx" presStyleIdx="0" presStyleCnt="6">
        <dgm:presLayoutVars>
          <dgm:chMax val="1"/>
          <dgm:bulletEnabled val="1"/>
        </dgm:presLayoutVars>
      </dgm:prSet>
      <dgm:spPr/>
      <dgm:t>
        <a:bodyPr/>
        <a:lstStyle/>
        <a:p>
          <a:endParaRPr lang="en-US"/>
        </a:p>
      </dgm:t>
    </dgm:pt>
    <dgm:pt modelId="{9107DE34-97B2-4964-BFF8-64ECC0632060}" type="pres">
      <dgm:prSet presAssocID="{C4B2EAF4-BD47-4426-B737-3B1B6B109C38}" presName="bracket" presStyleLbl="parChTrans1D1" presStyleIdx="0" presStyleCnt="6"/>
      <dgm:spPr/>
    </dgm:pt>
    <dgm:pt modelId="{8C8C732A-8D8F-41F1-9A9F-36D5F6C06872}" type="pres">
      <dgm:prSet presAssocID="{C4B2EAF4-BD47-4426-B737-3B1B6B109C38}" presName="spH" presStyleCnt="0"/>
      <dgm:spPr/>
    </dgm:pt>
    <dgm:pt modelId="{4EF50D2D-098C-40BC-A472-0F4529AF29CB}" type="pres">
      <dgm:prSet presAssocID="{C4B2EAF4-BD47-4426-B737-3B1B6B109C38}" presName="desTx" presStyleLbl="node1" presStyleIdx="0" presStyleCnt="6" custScaleX="74654">
        <dgm:presLayoutVars>
          <dgm:bulletEnabled val="1"/>
        </dgm:presLayoutVars>
      </dgm:prSet>
      <dgm:spPr/>
      <dgm:t>
        <a:bodyPr/>
        <a:lstStyle/>
        <a:p>
          <a:endParaRPr lang="en-US"/>
        </a:p>
      </dgm:t>
    </dgm:pt>
    <dgm:pt modelId="{4FDC68B1-CE24-4418-8799-D4D910B012EA}" type="pres">
      <dgm:prSet presAssocID="{B0FED277-1242-4425-A89F-947B7ADEE804}" presName="spV" presStyleCnt="0"/>
      <dgm:spPr/>
    </dgm:pt>
    <dgm:pt modelId="{5017FDA1-87E6-4E2B-838F-A3497F91C1AC}" type="pres">
      <dgm:prSet presAssocID="{5C70D84D-AB2D-438E-99F4-B368112A6317}" presName="linNode" presStyleCnt="0"/>
      <dgm:spPr/>
    </dgm:pt>
    <dgm:pt modelId="{081D4383-D377-4BFA-9362-7A6943B1139C}" type="pres">
      <dgm:prSet presAssocID="{5C70D84D-AB2D-438E-99F4-B368112A6317}" presName="parTx" presStyleLbl="revTx" presStyleIdx="1" presStyleCnt="6">
        <dgm:presLayoutVars>
          <dgm:chMax val="1"/>
          <dgm:bulletEnabled val="1"/>
        </dgm:presLayoutVars>
      </dgm:prSet>
      <dgm:spPr/>
      <dgm:t>
        <a:bodyPr/>
        <a:lstStyle/>
        <a:p>
          <a:endParaRPr lang="en-US"/>
        </a:p>
      </dgm:t>
    </dgm:pt>
    <dgm:pt modelId="{70CE4076-34E5-44DC-BB7C-A6DC0FBE7B09}" type="pres">
      <dgm:prSet presAssocID="{5C70D84D-AB2D-438E-99F4-B368112A6317}" presName="bracket" presStyleLbl="parChTrans1D1" presStyleIdx="1" presStyleCnt="6"/>
      <dgm:spPr/>
    </dgm:pt>
    <dgm:pt modelId="{E4E787BB-7696-4D37-9F8B-31A9EFC89315}" type="pres">
      <dgm:prSet presAssocID="{5C70D84D-AB2D-438E-99F4-B368112A6317}" presName="spH" presStyleCnt="0"/>
      <dgm:spPr/>
    </dgm:pt>
    <dgm:pt modelId="{7D086503-7F81-40B0-B47C-23A0E2F99F57}" type="pres">
      <dgm:prSet presAssocID="{5C70D84D-AB2D-438E-99F4-B368112A6317}" presName="desTx" presStyleLbl="node1" presStyleIdx="1" presStyleCnt="6" custScaleX="74654">
        <dgm:presLayoutVars>
          <dgm:bulletEnabled val="1"/>
        </dgm:presLayoutVars>
      </dgm:prSet>
      <dgm:spPr/>
      <dgm:t>
        <a:bodyPr/>
        <a:lstStyle/>
        <a:p>
          <a:endParaRPr lang="en-US"/>
        </a:p>
      </dgm:t>
    </dgm:pt>
    <dgm:pt modelId="{68857EEE-47D6-4FDE-9FD9-84AAA4C731B7}" type="pres">
      <dgm:prSet presAssocID="{B3A88A74-58FA-41CC-8835-3F34BCB745B6}" presName="spV" presStyleCnt="0"/>
      <dgm:spPr/>
    </dgm:pt>
    <dgm:pt modelId="{96AD1393-A5AD-4B8A-9A0C-35B40DF92E98}" type="pres">
      <dgm:prSet presAssocID="{021553B4-A2D4-4102-9F51-8E53D6C661FA}" presName="linNode" presStyleCnt="0"/>
      <dgm:spPr/>
    </dgm:pt>
    <dgm:pt modelId="{C47B8F3D-B9F4-4D9E-9109-7A8500D74B89}" type="pres">
      <dgm:prSet presAssocID="{021553B4-A2D4-4102-9F51-8E53D6C661FA}" presName="parTx" presStyleLbl="revTx" presStyleIdx="2" presStyleCnt="6">
        <dgm:presLayoutVars>
          <dgm:chMax val="1"/>
          <dgm:bulletEnabled val="1"/>
        </dgm:presLayoutVars>
      </dgm:prSet>
      <dgm:spPr/>
      <dgm:t>
        <a:bodyPr/>
        <a:lstStyle/>
        <a:p>
          <a:endParaRPr lang="en-US"/>
        </a:p>
      </dgm:t>
    </dgm:pt>
    <dgm:pt modelId="{D6A7E45C-8B93-4C95-9C25-1346070ADA2E}" type="pres">
      <dgm:prSet presAssocID="{021553B4-A2D4-4102-9F51-8E53D6C661FA}" presName="bracket" presStyleLbl="parChTrans1D1" presStyleIdx="2" presStyleCnt="6"/>
      <dgm:spPr/>
    </dgm:pt>
    <dgm:pt modelId="{8F83E536-B08D-4D88-B487-30261AAFD63E}" type="pres">
      <dgm:prSet presAssocID="{021553B4-A2D4-4102-9F51-8E53D6C661FA}" presName="spH" presStyleCnt="0"/>
      <dgm:spPr/>
    </dgm:pt>
    <dgm:pt modelId="{F983F754-3A2F-4739-9AD8-159368A6D26E}" type="pres">
      <dgm:prSet presAssocID="{021553B4-A2D4-4102-9F51-8E53D6C661FA}" presName="desTx" presStyleLbl="node1" presStyleIdx="2" presStyleCnt="6" custScaleX="74654">
        <dgm:presLayoutVars>
          <dgm:bulletEnabled val="1"/>
        </dgm:presLayoutVars>
      </dgm:prSet>
      <dgm:spPr/>
      <dgm:t>
        <a:bodyPr/>
        <a:lstStyle/>
        <a:p>
          <a:endParaRPr lang="en-US"/>
        </a:p>
      </dgm:t>
    </dgm:pt>
    <dgm:pt modelId="{8434F0E2-F625-4912-B9D6-65B3A6AA4DBC}" type="pres">
      <dgm:prSet presAssocID="{37AD6CAD-383B-464D-8ED2-773B80EB9CF3}" presName="spV" presStyleCnt="0"/>
      <dgm:spPr/>
    </dgm:pt>
    <dgm:pt modelId="{285D8AC0-76E9-46E2-AEA9-24B8F82794F7}" type="pres">
      <dgm:prSet presAssocID="{F426DC37-1D62-41D4-9FB4-70F419097965}" presName="linNode" presStyleCnt="0"/>
      <dgm:spPr/>
    </dgm:pt>
    <dgm:pt modelId="{9ACFFF85-8701-467E-A26F-2A34BA2D9F65}" type="pres">
      <dgm:prSet presAssocID="{F426DC37-1D62-41D4-9FB4-70F419097965}" presName="parTx" presStyleLbl="revTx" presStyleIdx="3" presStyleCnt="6">
        <dgm:presLayoutVars>
          <dgm:chMax val="1"/>
          <dgm:bulletEnabled val="1"/>
        </dgm:presLayoutVars>
      </dgm:prSet>
      <dgm:spPr/>
      <dgm:t>
        <a:bodyPr/>
        <a:lstStyle/>
        <a:p>
          <a:endParaRPr lang="en-US"/>
        </a:p>
      </dgm:t>
    </dgm:pt>
    <dgm:pt modelId="{1370CD00-6A7F-4DE2-A7C7-755A7D7479B5}" type="pres">
      <dgm:prSet presAssocID="{F426DC37-1D62-41D4-9FB4-70F419097965}" presName="bracket" presStyleLbl="parChTrans1D1" presStyleIdx="3" presStyleCnt="6"/>
      <dgm:spPr/>
    </dgm:pt>
    <dgm:pt modelId="{D8B3283A-C38D-4E52-80A1-3ADD3B7BE417}" type="pres">
      <dgm:prSet presAssocID="{F426DC37-1D62-41D4-9FB4-70F419097965}" presName="spH" presStyleCnt="0"/>
      <dgm:spPr/>
    </dgm:pt>
    <dgm:pt modelId="{FDFC0923-A6C9-413A-8110-549AB5E45C18}" type="pres">
      <dgm:prSet presAssocID="{F426DC37-1D62-41D4-9FB4-70F419097965}" presName="desTx" presStyleLbl="node1" presStyleIdx="3" presStyleCnt="6" custScaleX="74654">
        <dgm:presLayoutVars>
          <dgm:bulletEnabled val="1"/>
        </dgm:presLayoutVars>
      </dgm:prSet>
      <dgm:spPr/>
      <dgm:t>
        <a:bodyPr/>
        <a:lstStyle/>
        <a:p>
          <a:endParaRPr lang="en-US"/>
        </a:p>
      </dgm:t>
    </dgm:pt>
    <dgm:pt modelId="{2131281A-ABD4-4B50-8E10-9D8AED289AF3}" type="pres">
      <dgm:prSet presAssocID="{721D1094-C2E5-4040-917D-2C3D5E6DFE71}" presName="spV" presStyleCnt="0"/>
      <dgm:spPr/>
    </dgm:pt>
    <dgm:pt modelId="{52A5D12D-9DE3-4F2C-80C1-16FABD3CCAC0}" type="pres">
      <dgm:prSet presAssocID="{BD44DC74-8A97-4156-BB17-6D3EE991B11F}" presName="linNode" presStyleCnt="0"/>
      <dgm:spPr/>
    </dgm:pt>
    <dgm:pt modelId="{4750E7FA-27DD-4304-97C1-F56F6772E983}" type="pres">
      <dgm:prSet presAssocID="{BD44DC74-8A97-4156-BB17-6D3EE991B11F}" presName="parTx" presStyleLbl="revTx" presStyleIdx="4" presStyleCnt="6">
        <dgm:presLayoutVars>
          <dgm:chMax val="1"/>
          <dgm:bulletEnabled val="1"/>
        </dgm:presLayoutVars>
      </dgm:prSet>
      <dgm:spPr/>
      <dgm:t>
        <a:bodyPr/>
        <a:lstStyle/>
        <a:p>
          <a:endParaRPr lang="en-US"/>
        </a:p>
      </dgm:t>
    </dgm:pt>
    <dgm:pt modelId="{C91E77F0-AB43-46DF-A63A-B0E74005A53C}" type="pres">
      <dgm:prSet presAssocID="{BD44DC74-8A97-4156-BB17-6D3EE991B11F}" presName="bracket" presStyleLbl="parChTrans1D1" presStyleIdx="4" presStyleCnt="6"/>
      <dgm:spPr/>
    </dgm:pt>
    <dgm:pt modelId="{CD4BF848-5DFC-498D-8AD3-5CE56EDD0295}" type="pres">
      <dgm:prSet presAssocID="{BD44DC74-8A97-4156-BB17-6D3EE991B11F}" presName="spH" presStyleCnt="0"/>
      <dgm:spPr/>
    </dgm:pt>
    <dgm:pt modelId="{134BA6D9-E3AC-4DCF-B654-2B68CCA60C36}" type="pres">
      <dgm:prSet presAssocID="{BD44DC74-8A97-4156-BB17-6D3EE991B11F}" presName="desTx" presStyleLbl="node1" presStyleIdx="4" presStyleCnt="6" custScaleX="74654">
        <dgm:presLayoutVars>
          <dgm:bulletEnabled val="1"/>
        </dgm:presLayoutVars>
      </dgm:prSet>
      <dgm:spPr/>
      <dgm:t>
        <a:bodyPr/>
        <a:lstStyle/>
        <a:p>
          <a:endParaRPr lang="en-US"/>
        </a:p>
      </dgm:t>
    </dgm:pt>
    <dgm:pt modelId="{0FF8A95E-FB69-4200-98F7-247875B8F4CB}" type="pres">
      <dgm:prSet presAssocID="{01646D45-9CC4-4813-94A0-B6760E14EFCE}" presName="spV" presStyleCnt="0"/>
      <dgm:spPr/>
    </dgm:pt>
    <dgm:pt modelId="{EA8CD4B9-1DC7-4566-B89E-6C2A78F5D966}" type="pres">
      <dgm:prSet presAssocID="{A7DCFF12-B4CE-422B-8385-EB26AB2B6D66}" presName="linNode" presStyleCnt="0"/>
      <dgm:spPr/>
    </dgm:pt>
    <dgm:pt modelId="{2075F614-8E4F-4BBE-ABA5-73CE469AB23D}" type="pres">
      <dgm:prSet presAssocID="{A7DCFF12-B4CE-422B-8385-EB26AB2B6D66}" presName="parTx" presStyleLbl="revTx" presStyleIdx="5" presStyleCnt="6">
        <dgm:presLayoutVars>
          <dgm:chMax val="1"/>
          <dgm:bulletEnabled val="1"/>
        </dgm:presLayoutVars>
      </dgm:prSet>
      <dgm:spPr/>
      <dgm:t>
        <a:bodyPr/>
        <a:lstStyle/>
        <a:p>
          <a:endParaRPr lang="en-US"/>
        </a:p>
      </dgm:t>
    </dgm:pt>
    <dgm:pt modelId="{55BBB0F7-F1A9-48A5-87CE-E2E50986D95E}" type="pres">
      <dgm:prSet presAssocID="{A7DCFF12-B4CE-422B-8385-EB26AB2B6D66}" presName="bracket" presStyleLbl="parChTrans1D1" presStyleIdx="5" presStyleCnt="6"/>
      <dgm:spPr/>
    </dgm:pt>
    <dgm:pt modelId="{C130D316-575D-4DFB-AE17-DD9A461C507A}" type="pres">
      <dgm:prSet presAssocID="{A7DCFF12-B4CE-422B-8385-EB26AB2B6D66}" presName="spH" presStyleCnt="0"/>
      <dgm:spPr/>
    </dgm:pt>
    <dgm:pt modelId="{0C1FA833-8B1E-4CC4-9766-E4EFBA447465}" type="pres">
      <dgm:prSet presAssocID="{A7DCFF12-B4CE-422B-8385-EB26AB2B6D66}" presName="desTx" presStyleLbl="node1" presStyleIdx="5" presStyleCnt="6" custScaleX="74909">
        <dgm:presLayoutVars>
          <dgm:bulletEnabled val="1"/>
        </dgm:presLayoutVars>
      </dgm:prSet>
      <dgm:spPr/>
      <dgm:t>
        <a:bodyPr/>
        <a:lstStyle/>
        <a:p>
          <a:endParaRPr lang="en-US"/>
        </a:p>
      </dgm:t>
    </dgm:pt>
  </dgm:ptLst>
  <dgm:cxnLst>
    <dgm:cxn modelId="{BBD573A0-87BF-4569-BF82-91EFC236AC8A}" type="presOf" srcId="{A6304B5D-4129-4B8A-BC01-31D119DB2C06}" destId="{F983F754-3A2F-4739-9AD8-159368A6D26E}" srcOrd="0" destOrd="0" presId="urn:diagrams.loki3.com/BracketList+Icon"/>
    <dgm:cxn modelId="{A056AE11-10DA-4065-9733-F3564EE3520F}" type="presOf" srcId="{32C8A836-E82C-4FF5-95C6-40356DE27FC1}" destId="{4EF50D2D-098C-40BC-A472-0F4529AF29CB}" srcOrd="0" destOrd="1" presId="urn:diagrams.loki3.com/BracketList+Icon"/>
    <dgm:cxn modelId="{735672EE-7983-47E6-8943-1FDA676DB4EF}" srcId="{5C70D84D-AB2D-438E-99F4-B368112A6317}" destId="{7F248943-8391-4C68-8451-A21230BDF317}" srcOrd="2" destOrd="0" parTransId="{1C4C0143-3389-4D57-9300-92A0978A2A5F}" sibTransId="{0EEFFF87-CECA-4BB9-AA75-31D345DC9B9E}"/>
    <dgm:cxn modelId="{9702A51C-E8D0-49DB-95B3-5B78E5093B18}" type="presOf" srcId="{6A5046B4-55A3-422C-803D-4E95EE1C4190}" destId="{4EF50D2D-098C-40BC-A472-0F4529AF29CB}" srcOrd="0" destOrd="3" presId="urn:diagrams.loki3.com/BracketList+Icon"/>
    <dgm:cxn modelId="{78450E4F-EA95-4CF8-B066-C531FDF39510}" srcId="{C4B2EAF4-BD47-4426-B737-3B1B6B109C38}" destId="{82E5E559-411C-4619-B4BB-0C3693BC7281}" srcOrd="0" destOrd="0" parTransId="{8082F8BE-9A3D-4799-A320-3D530C48F832}" sibTransId="{F3A3A168-D870-4DC8-9AA3-FB1A87B9977A}"/>
    <dgm:cxn modelId="{BCC6FDF5-1E65-4151-A47A-C38509580585}" type="presOf" srcId="{6392C8F1-B26B-4788-B350-4075E8317EE5}" destId="{134BA6D9-E3AC-4DCF-B654-2B68CCA60C36}" srcOrd="0" destOrd="2" presId="urn:diagrams.loki3.com/BracketList+Icon"/>
    <dgm:cxn modelId="{512BE8CC-D8D8-4E3B-8169-4C8B46427C00}" type="presOf" srcId="{BD44DC74-8A97-4156-BB17-6D3EE991B11F}" destId="{4750E7FA-27DD-4304-97C1-F56F6772E983}" srcOrd="0" destOrd="0" presId="urn:diagrams.loki3.com/BracketList+Icon"/>
    <dgm:cxn modelId="{7E99477C-2D29-45C8-918A-EB6CA0A9F0EC}" type="presOf" srcId="{9FB527E8-CFE5-4F2A-876B-1CBCD303DCFD}" destId="{7D086503-7F81-40B0-B47C-23A0E2F99F57}" srcOrd="0" destOrd="1" presId="urn:diagrams.loki3.com/BracketList+Icon"/>
    <dgm:cxn modelId="{F9C8B6E8-676D-4232-99B5-4DF21907CC87}" srcId="{C4B2EAF4-BD47-4426-B737-3B1B6B109C38}" destId="{32C8A836-E82C-4FF5-95C6-40356DE27FC1}" srcOrd="1" destOrd="0" parTransId="{40C1C2E0-F9D4-4D0D-B7A0-7D08220B0AB8}" sibTransId="{4A52FAB0-D127-4105-9D1B-0F195AD6AF50}"/>
    <dgm:cxn modelId="{2D17C943-67DE-4DF0-8116-CAFFE6C8CB8C}" srcId="{A7DCFF12-B4CE-422B-8385-EB26AB2B6D66}" destId="{7593E7AA-D2B3-4E03-8AF7-B8CEF66EAA51}" srcOrd="0" destOrd="0" parTransId="{E30D9789-D7D9-43F1-A646-F05A0CCCA337}" sibTransId="{E62CD281-6261-4B16-9BB4-6B02980C64F2}"/>
    <dgm:cxn modelId="{625AFA70-E2A8-4DD5-AEF8-4545740DA4EF}" type="presOf" srcId="{64F21CAC-B78A-4F3F-840A-C87FF55A61BF}" destId="{0C1FA833-8B1E-4CC4-9766-E4EFBA447465}" srcOrd="0" destOrd="1" presId="urn:diagrams.loki3.com/BracketList+Icon"/>
    <dgm:cxn modelId="{3ABC687F-D221-44B7-A35F-64CDAA864548}" type="presOf" srcId="{E62AA83A-6BC2-4CA0-8011-8CE3B245E9E8}" destId="{7D086503-7F81-40B0-B47C-23A0E2F99F57}" srcOrd="0" destOrd="3" presId="urn:diagrams.loki3.com/BracketList+Icon"/>
    <dgm:cxn modelId="{0AEF2749-9C04-4C0B-BF3E-F8872F9FB97F}" srcId="{5C70D84D-AB2D-438E-99F4-B368112A6317}" destId="{9FB527E8-CFE5-4F2A-876B-1CBCD303DCFD}" srcOrd="1" destOrd="0" parTransId="{E6BC48A3-82F3-4454-8EE7-E11709E3CC5E}" sibTransId="{1238C41D-AAD9-45C6-B8A1-08C7CDCA6891}"/>
    <dgm:cxn modelId="{0611D991-FB1C-4C6A-A602-E50DC42A8CCA}" srcId="{5C097D8C-A1D7-4A42-932D-005EC583A86E}" destId="{C4B2EAF4-BD47-4426-B737-3B1B6B109C38}" srcOrd="0" destOrd="0" parTransId="{6FF82FD7-614D-4507-974B-4E5C60188947}" sibTransId="{B0FED277-1242-4425-A89F-947B7ADEE804}"/>
    <dgm:cxn modelId="{ED38F384-B96E-40A6-8D4F-E0399A8F365D}" type="presOf" srcId="{C4B2EAF4-BD47-4426-B737-3B1B6B109C38}" destId="{BAC1ED4A-52FD-4414-898B-1B4E41703B8D}" srcOrd="0" destOrd="0" presId="urn:diagrams.loki3.com/BracketList+Icon"/>
    <dgm:cxn modelId="{F5E4B764-F7C2-4652-900B-B88F0164BB99}" srcId="{F426DC37-1D62-41D4-9FB4-70F419097965}" destId="{229DFAF7-F6CA-49CF-A2E8-C3FB15254C32}" srcOrd="0" destOrd="0" parTransId="{DD3A3B4B-D89E-452A-B824-B779F3E4C083}" sibTransId="{E1B63509-D628-49BA-8FDE-4C47906E97EE}"/>
    <dgm:cxn modelId="{C888ADDF-2199-4266-B940-E3E7D7FA22B7}" srcId="{BD44DC74-8A97-4156-BB17-6D3EE991B11F}" destId="{6392C8F1-B26B-4788-B350-4075E8317EE5}" srcOrd="2" destOrd="0" parTransId="{9BE75935-91D9-4733-BA4B-0FBC077E8C9C}" sibTransId="{82B6CE7C-2D84-4E5C-B30F-F7ACDDEC39D7}"/>
    <dgm:cxn modelId="{91E38229-EB8E-43F2-8B4F-8A1FE30774E8}" type="presOf" srcId="{046798B9-B4BD-43E2-8A4D-DC638EA25D80}" destId="{7D086503-7F81-40B0-B47C-23A0E2F99F57}" srcOrd="0" destOrd="0" presId="urn:diagrams.loki3.com/BracketList+Icon"/>
    <dgm:cxn modelId="{C4749AD2-C05E-4E3D-A62F-B07155D925B8}" type="presOf" srcId="{1632E556-4791-4592-B6FD-4BB20891A121}" destId="{F983F754-3A2F-4739-9AD8-159368A6D26E}" srcOrd="0" destOrd="1" presId="urn:diagrams.loki3.com/BracketList+Icon"/>
    <dgm:cxn modelId="{D5F0BA11-9AAA-4DF8-B132-0DB4A287DF29}" type="presOf" srcId="{9D8D64B4-F1CA-427E-ABA5-4E0C7C6649C6}" destId="{134BA6D9-E3AC-4DCF-B654-2B68CCA60C36}" srcOrd="0" destOrd="1" presId="urn:diagrams.loki3.com/BracketList+Icon"/>
    <dgm:cxn modelId="{84530481-387F-4BF2-A377-4D7978F1BE57}" srcId="{021553B4-A2D4-4102-9F51-8E53D6C661FA}" destId="{A6304B5D-4129-4B8A-BC01-31D119DB2C06}" srcOrd="0" destOrd="0" parTransId="{67C0FFAA-3357-4E85-B962-525060ECF594}" sibTransId="{9E8D5A58-D9C3-4C1C-8578-58F64238FA42}"/>
    <dgm:cxn modelId="{112A938B-BDFC-4507-83B7-25495CB700D0}" srcId="{5C097D8C-A1D7-4A42-932D-005EC583A86E}" destId="{021553B4-A2D4-4102-9F51-8E53D6C661FA}" srcOrd="2" destOrd="0" parTransId="{C67206F2-DE06-40DE-B488-63A38E326643}" sibTransId="{37AD6CAD-383B-464D-8ED2-773B80EB9CF3}"/>
    <dgm:cxn modelId="{BF4D1582-ABB7-497C-874D-7B8C2B7D76A5}" type="presOf" srcId="{7F248943-8391-4C68-8451-A21230BDF317}" destId="{7D086503-7F81-40B0-B47C-23A0E2F99F57}" srcOrd="0" destOrd="2" presId="urn:diagrams.loki3.com/BracketList+Icon"/>
    <dgm:cxn modelId="{7C8292D2-2110-41A2-A919-211BF3B6AA03}" srcId="{BD44DC74-8A97-4156-BB17-6D3EE991B11F}" destId="{9D8D64B4-F1CA-427E-ABA5-4E0C7C6649C6}" srcOrd="1" destOrd="0" parTransId="{D01A4C23-84DE-459F-9D4E-E69C7DE9E43E}" sibTransId="{B851EDBD-BDA6-4993-88CF-D653435EB91B}"/>
    <dgm:cxn modelId="{E4C285EE-AC11-411D-AD97-94140E1A113C}" srcId="{F426DC37-1D62-41D4-9FB4-70F419097965}" destId="{38DA4595-09AB-422C-9EDB-CE72F8569D38}" srcOrd="1" destOrd="0" parTransId="{FEE6B052-8E0B-4E5F-AB3B-80AD898DA5D7}" sibTransId="{FBD66C44-F951-4AA6-9761-5BA09165972A}"/>
    <dgm:cxn modelId="{01B53B68-3BB1-48A3-B202-A668FDA000C7}" srcId="{5C097D8C-A1D7-4A42-932D-005EC583A86E}" destId="{5C70D84D-AB2D-438E-99F4-B368112A6317}" srcOrd="1" destOrd="0" parTransId="{0A9E3B3C-624E-4EB5-A0D0-CEF5B7C9F7F5}" sibTransId="{B3A88A74-58FA-41CC-8835-3F34BCB745B6}"/>
    <dgm:cxn modelId="{EF50F8D6-9439-49BA-90FD-ED2E1C1C12A8}" type="presOf" srcId="{229DFAF7-F6CA-49CF-A2E8-C3FB15254C32}" destId="{FDFC0923-A6C9-413A-8110-549AB5E45C18}" srcOrd="0" destOrd="0" presId="urn:diagrams.loki3.com/BracketList+Icon"/>
    <dgm:cxn modelId="{FC4B2DBE-D1B8-49E0-B6DE-7FF82EF6963D}" type="presOf" srcId="{82E5E559-411C-4619-B4BB-0C3693BC7281}" destId="{4EF50D2D-098C-40BC-A472-0F4529AF29CB}" srcOrd="0" destOrd="0" presId="urn:diagrams.loki3.com/BracketList+Icon"/>
    <dgm:cxn modelId="{05818AB2-1540-41F5-B93A-B96F4128B871}" type="presOf" srcId="{021553B4-A2D4-4102-9F51-8E53D6C661FA}" destId="{C47B8F3D-B9F4-4D9E-9109-7A8500D74B89}" srcOrd="0" destOrd="0" presId="urn:diagrams.loki3.com/BracketList+Icon"/>
    <dgm:cxn modelId="{AB786B65-F2A3-47F2-A074-24A545E4BDC7}" type="presOf" srcId="{DE3FA8A9-7CB3-4B38-B819-8096D1D52340}" destId="{4EF50D2D-098C-40BC-A472-0F4529AF29CB}" srcOrd="0" destOrd="2" presId="urn:diagrams.loki3.com/BracketList+Icon"/>
    <dgm:cxn modelId="{C40E0518-7986-438D-A4F2-4E739C4686B1}" type="presOf" srcId="{A7DCFF12-B4CE-422B-8385-EB26AB2B6D66}" destId="{2075F614-8E4F-4BBE-ABA5-73CE469AB23D}" srcOrd="0" destOrd="0" presId="urn:diagrams.loki3.com/BracketList+Icon"/>
    <dgm:cxn modelId="{9F16DD55-1BBD-411C-94FA-15818F6E3163}" type="presOf" srcId="{38DA4595-09AB-422C-9EDB-CE72F8569D38}" destId="{FDFC0923-A6C9-413A-8110-549AB5E45C18}" srcOrd="0" destOrd="1" presId="urn:diagrams.loki3.com/BracketList+Icon"/>
    <dgm:cxn modelId="{3A168FD3-508B-4C44-8221-F368E42FED1E}" srcId="{BD44DC74-8A97-4156-BB17-6D3EE991B11F}" destId="{52086624-185A-4F09-B99A-23E48AEC0105}" srcOrd="0" destOrd="0" parTransId="{CB43AA75-5CB9-4BCA-9F8E-E4AE32421EB4}" sibTransId="{4E5B4277-D025-46E4-9AC5-AF28CB34192E}"/>
    <dgm:cxn modelId="{D6CDDED1-0F29-4E21-9468-A5CF78368DD9}" type="presOf" srcId="{52086624-185A-4F09-B99A-23E48AEC0105}" destId="{134BA6D9-E3AC-4DCF-B654-2B68CCA60C36}" srcOrd="0" destOrd="0" presId="urn:diagrams.loki3.com/BracketList+Icon"/>
    <dgm:cxn modelId="{B11281A9-7821-4A60-B1C7-E0471EA54B48}" srcId="{C4B2EAF4-BD47-4426-B737-3B1B6B109C38}" destId="{6A5046B4-55A3-422C-803D-4E95EE1C4190}" srcOrd="3" destOrd="0" parTransId="{B2BCF443-555B-408A-A5D0-D2E0429E66E1}" sibTransId="{FFDFC554-77A9-4691-BF59-48982F777072}"/>
    <dgm:cxn modelId="{16805DD8-865C-4E29-B29A-6AF7788F10FA}" srcId="{C4B2EAF4-BD47-4426-B737-3B1B6B109C38}" destId="{DE3FA8A9-7CB3-4B38-B819-8096D1D52340}" srcOrd="2" destOrd="0" parTransId="{7A2E844E-4478-4F41-93D7-9F5C9FD37BFF}" sibTransId="{E0184CC1-F86A-401C-A619-D32980A75A27}"/>
    <dgm:cxn modelId="{49D91C8D-0B31-484E-B66F-4BF3E4B293E6}" srcId="{5C097D8C-A1D7-4A42-932D-005EC583A86E}" destId="{BD44DC74-8A97-4156-BB17-6D3EE991B11F}" srcOrd="4" destOrd="0" parTransId="{CBFA5B1F-D754-4DFD-B865-E959602EC279}" sibTransId="{01646D45-9CC4-4813-94A0-B6760E14EFCE}"/>
    <dgm:cxn modelId="{CAA75657-6425-47FD-852E-ADFBA2D74FA9}" srcId="{5C097D8C-A1D7-4A42-932D-005EC583A86E}" destId="{F426DC37-1D62-41D4-9FB4-70F419097965}" srcOrd="3" destOrd="0" parTransId="{ED5EEA28-D65D-424A-AD1E-E4E1C588C084}" sibTransId="{721D1094-C2E5-4040-917D-2C3D5E6DFE71}"/>
    <dgm:cxn modelId="{8AF912DC-76E7-43C8-9204-8968436F864C}" srcId="{5C70D84D-AB2D-438E-99F4-B368112A6317}" destId="{046798B9-B4BD-43E2-8A4D-DC638EA25D80}" srcOrd="0" destOrd="0" parTransId="{C6C664C3-9890-47D5-A0A1-A7D5AFC1FC85}" sibTransId="{13C88FDA-9C0A-4CB9-A63E-1568544C01C2}"/>
    <dgm:cxn modelId="{1B67033B-2C74-4172-9DE5-84F4E45D0634}" type="presOf" srcId="{5C70D84D-AB2D-438E-99F4-B368112A6317}" destId="{081D4383-D377-4BFA-9362-7A6943B1139C}" srcOrd="0" destOrd="0" presId="urn:diagrams.loki3.com/BracketList+Icon"/>
    <dgm:cxn modelId="{AC93C1D6-977F-485E-BE3C-FAA771F3E03A}" srcId="{5C70D84D-AB2D-438E-99F4-B368112A6317}" destId="{E62AA83A-6BC2-4CA0-8011-8CE3B245E9E8}" srcOrd="3" destOrd="0" parTransId="{A86D6135-6021-492D-BD06-CEDC8AB6D4CB}" sibTransId="{A382F6EB-F4D8-4256-A345-975091CA4014}"/>
    <dgm:cxn modelId="{89527055-CC02-40E0-B2D4-F0AA01D501A6}" srcId="{A7DCFF12-B4CE-422B-8385-EB26AB2B6D66}" destId="{64F21CAC-B78A-4F3F-840A-C87FF55A61BF}" srcOrd="1" destOrd="0" parTransId="{82D9C6F5-9883-49A8-998E-CAC3A430B8B0}" sibTransId="{203C59F4-456D-4C2C-9D52-62F9D11C351C}"/>
    <dgm:cxn modelId="{6128075D-5AE1-45D1-97B3-EAB8BDCD9E0C}" type="presOf" srcId="{7593E7AA-D2B3-4E03-8AF7-B8CEF66EAA51}" destId="{0C1FA833-8B1E-4CC4-9766-E4EFBA447465}" srcOrd="0" destOrd="0" presId="urn:diagrams.loki3.com/BracketList+Icon"/>
    <dgm:cxn modelId="{16C48DFA-A6CF-4FB0-9413-EFB649655F02}" type="presOf" srcId="{F426DC37-1D62-41D4-9FB4-70F419097965}" destId="{9ACFFF85-8701-467E-A26F-2A34BA2D9F65}" srcOrd="0" destOrd="0" presId="urn:diagrams.loki3.com/BracketList+Icon"/>
    <dgm:cxn modelId="{6293DEE1-5104-42CA-89BE-60C2644CC4A7}" srcId="{5C097D8C-A1D7-4A42-932D-005EC583A86E}" destId="{A7DCFF12-B4CE-422B-8385-EB26AB2B6D66}" srcOrd="5" destOrd="0" parTransId="{22E9B500-258D-4DA2-84EC-D24A4D6FEC94}" sibTransId="{C2E69365-9DF4-4928-B57A-E9E4175CA032}"/>
    <dgm:cxn modelId="{D308B231-9E03-4EC4-9869-AC65BEF982A1}" srcId="{021553B4-A2D4-4102-9F51-8E53D6C661FA}" destId="{1632E556-4791-4592-B6FD-4BB20891A121}" srcOrd="1" destOrd="0" parTransId="{DBFFA137-79D9-49D5-8E39-20C22EED3B17}" sibTransId="{ABAFC468-20C2-4CA4-97EE-BD3A80AE1F87}"/>
    <dgm:cxn modelId="{D79E6C2B-B353-451B-80B9-E87005506073}" type="presOf" srcId="{5C097D8C-A1D7-4A42-932D-005EC583A86E}" destId="{C61540B1-ED50-476B-B0C3-3383FEBE9FD5}" srcOrd="0" destOrd="0" presId="urn:diagrams.loki3.com/BracketList+Icon"/>
    <dgm:cxn modelId="{A10DC41A-ED32-45DA-ACAD-DCA55300963B}" type="presParOf" srcId="{C61540B1-ED50-476B-B0C3-3383FEBE9FD5}" destId="{5E24C99E-2610-44E7-A452-B00A060E370A}" srcOrd="0" destOrd="0" presId="urn:diagrams.loki3.com/BracketList+Icon"/>
    <dgm:cxn modelId="{AFAB3281-F4C9-4EAF-94DD-31B5975E8C3D}" type="presParOf" srcId="{5E24C99E-2610-44E7-A452-B00A060E370A}" destId="{BAC1ED4A-52FD-4414-898B-1B4E41703B8D}" srcOrd="0" destOrd="0" presId="urn:diagrams.loki3.com/BracketList+Icon"/>
    <dgm:cxn modelId="{AA256E14-3D49-41D5-AE9B-6C2905B51676}" type="presParOf" srcId="{5E24C99E-2610-44E7-A452-B00A060E370A}" destId="{9107DE34-97B2-4964-BFF8-64ECC0632060}" srcOrd="1" destOrd="0" presId="urn:diagrams.loki3.com/BracketList+Icon"/>
    <dgm:cxn modelId="{A58DBE1F-1823-461A-99BE-D1B7ED875F62}" type="presParOf" srcId="{5E24C99E-2610-44E7-A452-B00A060E370A}" destId="{8C8C732A-8D8F-41F1-9A9F-36D5F6C06872}" srcOrd="2" destOrd="0" presId="urn:diagrams.loki3.com/BracketList+Icon"/>
    <dgm:cxn modelId="{71558781-35BB-4A1A-87C9-C44CE364E511}" type="presParOf" srcId="{5E24C99E-2610-44E7-A452-B00A060E370A}" destId="{4EF50D2D-098C-40BC-A472-0F4529AF29CB}" srcOrd="3" destOrd="0" presId="urn:diagrams.loki3.com/BracketList+Icon"/>
    <dgm:cxn modelId="{B6DAD3C5-C899-4BA6-9191-863B07D5B4BE}" type="presParOf" srcId="{C61540B1-ED50-476B-B0C3-3383FEBE9FD5}" destId="{4FDC68B1-CE24-4418-8799-D4D910B012EA}" srcOrd="1" destOrd="0" presId="urn:diagrams.loki3.com/BracketList+Icon"/>
    <dgm:cxn modelId="{D0901457-D917-48EA-817F-D554CF48CBEA}" type="presParOf" srcId="{C61540B1-ED50-476B-B0C3-3383FEBE9FD5}" destId="{5017FDA1-87E6-4E2B-838F-A3497F91C1AC}" srcOrd="2" destOrd="0" presId="urn:diagrams.loki3.com/BracketList+Icon"/>
    <dgm:cxn modelId="{5E7EEBFF-54CB-43CC-A885-B954CB24CDA2}" type="presParOf" srcId="{5017FDA1-87E6-4E2B-838F-A3497F91C1AC}" destId="{081D4383-D377-4BFA-9362-7A6943B1139C}" srcOrd="0" destOrd="0" presId="urn:diagrams.loki3.com/BracketList+Icon"/>
    <dgm:cxn modelId="{30D8C739-FED3-4534-A2C4-A052DFBB887C}" type="presParOf" srcId="{5017FDA1-87E6-4E2B-838F-A3497F91C1AC}" destId="{70CE4076-34E5-44DC-BB7C-A6DC0FBE7B09}" srcOrd="1" destOrd="0" presId="urn:diagrams.loki3.com/BracketList+Icon"/>
    <dgm:cxn modelId="{3851ED5E-22B6-485F-B38E-30D333DE0329}" type="presParOf" srcId="{5017FDA1-87E6-4E2B-838F-A3497F91C1AC}" destId="{E4E787BB-7696-4D37-9F8B-31A9EFC89315}" srcOrd="2" destOrd="0" presId="urn:diagrams.loki3.com/BracketList+Icon"/>
    <dgm:cxn modelId="{769860B4-695A-4EFA-B0F1-BF8DAC1D4661}" type="presParOf" srcId="{5017FDA1-87E6-4E2B-838F-A3497F91C1AC}" destId="{7D086503-7F81-40B0-B47C-23A0E2F99F57}" srcOrd="3" destOrd="0" presId="urn:diagrams.loki3.com/BracketList+Icon"/>
    <dgm:cxn modelId="{21669BC8-E4DF-474D-9997-D18AA3297E04}" type="presParOf" srcId="{C61540B1-ED50-476B-B0C3-3383FEBE9FD5}" destId="{68857EEE-47D6-4FDE-9FD9-84AAA4C731B7}" srcOrd="3" destOrd="0" presId="urn:diagrams.loki3.com/BracketList+Icon"/>
    <dgm:cxn modelId="{2DCF9AF3-C1DC-4C7B-8968-99CDB5D4DDC0}" type="presParOf" srcId="{C61540B1-ED50-476B-B0C3-3383FEBE9FD5}" destId="{96AD1393-A5AD-4B8A-9A0C-35B40DF92E98}" srcOrd="4" destOrd="0" presId="urn:diagrams.loki3.com/BracketList+Icon"/>
    <dgm:cxn modelId="{29FA30D6-22AB-496D-9AA7-54434232EC86}" type="presParOf" srcId="{96AD1393-A5AD-4B8A-9A0C-35B40DF92E98}" destId="{C47B8F3D-B9F4-4D9E-9109-7A8500D74B89}" srcOrd="0" destOrd="0" presId="urn:diagrams.loki3.com/BracketList+Icon"/>
    <dgm:cxn modelId="{DD0F6E8D-8D32-48D7-85C1-6CC727E0D9C0}" type="presParOf" srcId="{96AD1393-A5AD-4B8A-9A0C-35B40DF92E98}" destId="{D6A7E45C-8B93-4C95-9C25-1346070ADA2E}" srcOrd="1" destOrd="0" presId="urn:diagrams.loki3.com/BracketList+Icon"/>
    <dgm:cxn modelId="{D5A8F6AD-B064-4949-AC9C-3598159239D2}" type="presParOf" srcId="{96AD1393-A5AD-4B8A-9A0C-35B40DF92E98}" destId="{8F83E536-B08D-4D88-B487-30261AAFD63E}" srcOrd="2" destOrd="0" presId="urn:diagrams.loki3.com/BracketList+Icon"/>
    <dgm:cxn modelId="{0E8783A6-87D6-4CE8-827F-DF5881FA7CE9}" type="presParOf" srcId="{96AD1393-A5AD-4B8A-9A0C-35B40DF92E98}" destId="{F983F754-3A2F-4739-9AD8-159368A6D26E}" srcOrd="3" destOrd="0" presId="urn:diagrams.loki3.com/BracketList+Icon"/>
    <dgm:cxn modelId="{9E4F7809-FB97-432B-851F-E7DC5ED26244}" type="presParOf" srcId="{C61540B1-ED50-476B-B0C3-3383FEBE9FD5}" destId="{8434F0E2-F625-4912-B9D6-65B3A6AA4DBC}" srcOrd="5" destOrd="0" presId="urn:diagrams.loki3.com/BracketList+Icon"/>
    <dgm:cxn modelId="{276A01B5-F4FE-4B83-8E51-E97BE597C593}" type="presParOf" srcId="{C61540B1-ED50-476B-B0C3-3383FEBE9FD5}" destId="{285D8AC0-76E9-46E2-AEA9-24B8F82794F7}" srcOrd="6" destOrd="0" presId="urn:diagrams.loki3.com/BracketList+Icon"/>
    <dgm:cxn modelId="{5FACA9D6-BE49-4C12-BC24-B5CDA1924020}" type="presParOf" srcId="{285D8AC0-76E9-46E2-AEA9-24B8F82794F7}" destId="{9ACFFF85-8701-467E-A26F-2A34BA2D9F65}" srcOrd="0" destOrd="0" presId="urn:diagrams.loki3.com/BracketList+Icon"/>
    <dgm:cxn modelId="{53896967-DC11-4B67-BE82-612DC10C42F0}" type="presParOf" srcId="{285D8AC0-76E9-46E2-AEA9-24B8F82794F7}" destId="{1370CD00-6A7F-4DE2-A7C7-755A7D7479B5}" srcOrd="1" destOrd="0" presId="urn:diagrams.loki3.com/BracketList+Icon"/>
    <dgm:cxn modelId="{7C8C6D48-D04C-40D0-9831-3658014ED5B8}" type="presParOf" srcId="{285D8AC0-76E9-46E2-AEA9-24B8F82794F7}" destId="{D8B3283A-C38D-4E52-80A1-3ADD3B7BE417}" srcOrd="2" destOrd="0" presId="urn:diagrams.loki3.com/BracketList+Icon"/>
    <dgm:cxn modelId="{79357344-A3F5-407D-A523-4DADBFEA40A9}" type="presParOf" srcId="{285D8AC0-76E9-46E2-AEA9-24B8F82794F7}" destId="{FDFC0923-A6C9-413A-8110-549AB5E45C18}" srcOrd="3" destOrd="0" presId="urn:diagrams.loki3.com/BracketList+Icon"/>
    <dgm:cxn modelId="{EFFD4FBD-957D-4983-819D-9988800E8369}" type="presParOf" srcId="{C61540B1-ED50-476B-B0C3-3383FEBE9FD5}" destId="{2131281A-ABD4-4B50-8E10-9D8AED289AF3}" srcOrd="7" destOrd="0" presId="urn:diagrams.loki3.com/BracketList+Icon"/>
    <dgm:cxn modelId="{4A70196A-CBC9-4E7B-8298-35D14F9F25FB}" type="presParOf" srcId="{C61540B1-ED50-476B-B0C3-3383FEBE9FD5}" destId="{52A5D12D-9DE3-4F2C-80C1-16FABD3CCAC0}" srcOrd="8" destOrd="0" presId="urn:diagrams.loki3.com/BracketList+Icon"/>
    <dgm:cxn modelId="{33AE0FEC-69D4-42A7-A223-1AB08E1EC6A2}" type="presParOf" srcId="{52A5D12D-9DE3-4F2C-80C1-16FABD3CCAC0}" destId="{4750E7FA-27DD-4304-97C1-F56F6772E983}" srcOrd="0" destOrd="0" presId="urn:diagrams.loki3.com/BracketList+Icon"/>
    <dgm:cxn modelId="{3D86277C-D04A-4797-8872-20F6272BC2CE}" type="presParOf" srcId="{52A5D12D-9DE3-4F2C-80C1-16FABD3CCAC0}" destId="{C91E77F0-AB43-46DF-A63A-B0E74005A53C}" srcOrd="1" destOrd="0" presId="urn:diagrams.loki3.com/BracketList+Icon"/>
    <dgm:cxn modelId="{70F7DAC1-8FC9-4022-B9EA-2798813E707C}" type="presParOf" srcId="{52A5D12D-9DE3-4F2C-80C1-16FABD3CCAC0}" destId="{CD4BF848-5DFC-498D-8AD3-5CE56EDD0295}" srcOrd="2" destOrd="0" presId="urn:diagrams.loki3.com/BracketList+Icon"/>
    <dgm:cxn modelId="{2FB58008-30A2-4269-A952-B81938809D18}" type="presParOf" srcId="{52A5D12D-9DE3-4F2C-80C1-16FABD3CCAC0}" destId="{134BA6D9-E3AC-4DCF-B654-2B68CCA60C36}" srcOrd="3" destOrd="0" presId="urn:diagrams.loki3.com/BracketList+Icon"/>
    <dgm:cxn modelId="{F26A27DC-FB61-4B77-B44F-ED7115F347F5}" type="presParOf" srcId="{C61540B1-ED50-476B-B0C3-3383FEBE9FD5}" destId="{0FF8A95E-FB69-4200-98F7-247875B8F4CB}" srcOrd="9" destOrd="0" presId="urn:diagrams.loki3.com/BracketList+Icon"/>
    <dgm:cxn modelId="{4A1D1886-961D-43D4-8F26-5EDC02C0F54D}" type="presParOf" srcId="{C61540B1-ED50-476B-B0C3-3383FEBE9FD5}" destId="{EA8CD4B9-1DC7-4566-B89E-6C2A78F5D966}" srcOrd="10" destOrd="0" presId="urn:diagrams.loki3.com/BracketList+Icon"/>
    <dgm:cxn modelId="{DA15A438-955C-4882-B4A4-681AD979F2EA}" type="presParOf" srcId="{EA8CD4B9-1DC7-4566-B89E-6C2A78F5D966}" destId="{2075F614-8E4F-4BBE-ABA5-73CE469AB23D}" srcOrd="0" destOrd="0" presId="urn:diagrams.loki3.com/BracketList+Icon"/>
    <dgm:cxn modelId="{335012E4-25CB-42E1-9649-4C12E93BECF0}" type="presParOf" srcId="{EA8CD4B9-1DC7-4566-B89E-6C2A78F5D966}" destId="{55BBB0F7-F1A9-48A5-87CE-E2E50986D95E}" srcOrd="1" destOrd="0" presId="urn:diagrams.loki3.com/BracketList+Icon"/>
    <dgm:cxn modelId="{42BD72D0-C671-44FF-AFFB-4A1470568D74}" type="presParOf" srcId="{EA8CD4B9-1DC7-4566-B89E-6C2A78F5D966}" destId="{C130D316-575D-4DFB-AE17-DD9A461C507A}" srcOrd="2" destOrd="0" presId="urn:diagrams.loki3.com/BracketList+Icon"/>
    <dgm:cxn modelId="{7B793FE0-9352-4CF7-9B71-35CB7641DC5C}" type="presParOf" srcId="{EA8CD4B9-1DC7-4566-B89E-6C2A78F5D966}" destId="{0C1FA833-8B1E-4CC4-9766-E4EFBA447465}" srcOrd="3" destOrd="0" presId="urn:diagrams.loki3.com/BracketList+Icon"/>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C1ED4A-52FD-4414-898B-1B4E41703B8D}">
      <dsp:nvSpPr>
        <dsp:cNvPr id="0" name=""/>
        <dsp:cNvSpPr/>
      </dsp:nvSpPr>
      <dsp:spPr>
        <a:xfrm>
          <a:off x="450669" y="168655"/>
          <a:ext cx="1313166" cy="273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33020" rIns="92456" bIns="33020" numCol="1" spcCol="1270" anchor="ctr" anchorCtr="0">
          <a:noAutofit/>
        </a:bodyPr>
        <a:lstStyle/>
        <a:p>
          <a:pPr lvl="0" algn="r" defTabSz="577850">
            <a:lnSpc>
              <a:spcPct val="90000"/>
            </a:lnSpc>
            <a:spcBef>
              <a:spcPct val="0"/>
            </a:spcBef>
            <a:spcAft>
              <a:spcPct val="35000"/>
            </a:spcAft>
          </a:pPr>
          <a:r>
            <a:rPr lang="en-US" sz="1300" kern="1200" dirty="0" smtClean="0"/>
            <a:t>sex</a:t>
          </a:r>
          <a:endParaRPr lang="en-US" sz="1300" kern="1200" dirty="0"/>
        </a:p>
      </dsp:txBody>
      <dsp:txXfrm>
        <a:off x="450669" y="168655"/>
        <a:ext cx="1313166" cy="273487"/>
      </dsp:txXfrm>
    </dsp:sp>
    <dsp:sp modelId="{9107DE34-97B2-4964-BFF8-64ECC0632060}">
      <dsp:nvSpPr>
        <dsp:cNvPr id="0" name=""/>
        <dsp:cNvSpPr/>
      </dsp:nvSpPr>
      <dsp:spPr>
        <a:xfrm>
          <a:off x="1763835" y="36185"/>
          <a:ext cx="262633" cy="538428"/>
        </a:xfrm>
        <a:prstGeom prst="leftBrace">
          <a:avLst>
            <a:gd name="adj1" fmla="val 35000"/>
            <a:gd name="adj2" fmla="val 50000"/>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F50D2D-098C-40BC-A472-0F4529AF29CB}">
      <dsp:nvSpPr>
        <dsp:cNvPr id="0" name=""/>
        <dsp:cNvSpPr/>
      </dsp:nvSpPr>
      <dsp:spPr>
        <a:xfrm>
          <a:off x="2131521" y="36185"/>
          <a:ext cx="2666500" cy="53842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female</a:t>
          </a:r>
          <a:endParaRPr lang="en-US" sz="1300" kern="1200" dirty="0"/>
        </a:p>
        <a:p>
          <a:pPr marL="114300" lvl="1" indent="-114300" algn="l" defTabSz="577850">
            <a:lnSpc>
              <a:spcPct val="90000"/>
            </a:lnSpc>
            <a:spcBef>
              <a:spcPct val="0"/>
            </a:spcBef>
            <a:spcAft>
              <a:spcPct val="15000"/>
            </a:spcAft>
            <a:buChar char="••"/>
          </a:pPr>
          <a:r>
            <a:rPr lang="en-US" sz="1300" kern="1200" dirty="0" smtClean="0"/>
            <a:t>male</a:t>
          </a:r>
          <a:endParaRPr lang="en-US" sz="1300" kern="1200" dirty="0"/>
        </a:p>
      </dsp:txBody>
      <dsp:txXfrm>
        <a:off x="2131521" y="36185"/>
        <a:ext cx="2666500" cy="538428"/>
      </dsp:txXfrm>
    </dsp:sp>
    <dsp:sp modelId="{081D4383-D377-4BFA-9362-7A6943B1139C}">
      <dsp:nvSpPr>
        <dsp:cNvPr id="0" name=""/>
        <dsp:cNvSpPr/>
      </dsp:nvSpPr>
      <dsp:spPr>
        <a:xfrm>
          <a:off x="450669" y="753884"/>
          <a:ext cx="1313166" cy="273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33020" rIns="92456" bIns="33020" numCol="1" spcCol="1270" anchor="ctr" anchorCtr="0">
          <a:noAutofit/>
        </a:bodyPr>
        <a:lstStyle/>
        <a:p>
          <a:pPr lvl="0" algn="r" defTabSz="577850">
            <a:lnSpc>
              <a:spcPct val="90000"/>
            </a:lnSpc>
            <a:spcBef>
              <a:spcPct val="0"/>
            </a:spcBef>
            <a:spcAft>
              <a:spcPct val="35000"/>
            </a:spcAft>
          </a:pPr>
          <a:r>
            <a:rPr lang="en-US" sz="1300" kern="1200" dirty="0" smtClean="0"/>
            <a:t>birth weight</a:t>
          </a:r>
          <a:endParaRPr lang="en-US" sz="1300" kern="1200" dirty="0"/>
        </a:p>
      </dsp:txBody>
      <dsp:txXfrm>
        <a:off x="450669" y="753884"/>
        <a:ext cx="1313166" cy="273487"/>
      </dsp:txXfrm>
    </dsp:sp>
    <dsp:sp modelId="{70CE4076-34E5-44DC-BB7C-A6DC0FBE7B09}">
      <dsp:nvSpPr>
        <dsp:cNvPr id="0" name=""/>
        <dsp:cNvSpPr/>
      </dsp:nvSpPr>
      <dsp:spPr>
        <a:xfrm>
          <a:off x="1763835" y="621413"/>
          <a:ext cx="262633" cy="538428"/>
        </a:xfrm>
        <a:prstGeom prst="leftBrace">
          <a:avLst>
            <a:gd name="adj1" fmla="val 35000"/>
            <a:gd name="adj2" fmla="val 50000"/>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086503-7F81-40B0-B47C-23A0E2F99F57}">
      <dsp:nvSpPr>
        <dsp:cNvPr id="0" name=""/>
        <dsp:cNvSpPr/>
      </dsp:nvSpPr>
      <dsp:spPr>
        <a:xfrm>
          <a:off x="2131521" y="621413"/>
          <a:ext cx="2666500" cy="53842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2500g+</a:t>
          </a:r>
          <a:endParaRPr lang="en-US" sz="1300" kern="1200" dirty="0"/>
        </a:p>
        <a:p>
          <a:pPr marL="114300" lvl="1" indent="-114300" algn="l" defTabSz="577850">
            <a:lnSpc>
              <a:spcPct val="90000"/>
            </a:lnSpc>
            <a:spcBef>
              <a:spcPct val="0"/>
            </a:spcBef>
            <a:spcAft>
              <a:spcPct val="15000"/>
            </a:spcAft>
            <a:buChar char="••"/>
          </a:pPr>
          <a:r>
            <a:rPr lang="en-US" sz="1300" kern="1200" dirty="0" smtClean="0"/>
            <a:t>&lt;2500g</a:t>
          </a:r>
          <a:endParaRPr lang="en-US" sz="1300" kern="1200" dirty="0"/>
        </a:p>
      </dsp:txBody>
      <dsp:txXfrm>
        <a:off x="2131521" y="621413"/>
        <a:ext cx="2666500" cy="538428"/>
      </dsp:txXfrm>
    </dsp:sp>
    <dsp:sp modelId="{C47B8F3D-B9F4-4D9E-9109-7A8500D74B89}">
      <dsp:nvSpPr>
        <dsp:cNvPr id="0" name=""/>
        <dsp:cNvSpPr/>
      </dsp:nvSpPr>
      <dsp:spPr>
        <a:xfrm>
          <a:off x="450669" y="1574141"/>
          <a:ext cx="1313166" cy="273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33020" rIns="92456" bIns="33020" numCol="1" spcCol="1270" anchor="ctr" anchorCtr="0">
          <a:noAutofit/>
        </a:bodyPr>
        <a:lstStyle/>
        <a:p>
          <a:pPr lvl="0" algn="r" defTabSz="577850">
            <a:lnSpc>
              <a:spcPct val="90000"/>
            </a:lnSpc>
            <a:spcBef>
              <a:spcPct val="0"/>
            </a:spcBef>
            <a:spcAft>
              <a:spcPct val="35000"/>
            </a:spcAft>
          </a:pPr>
          <a:r>
            <a:rPr lang="en-US" sz="1300" kern="1200" dirty="0" smtClean="0"/>
            <a:t>prenatal care</a:t>
          </a:r>
          <a:endParaRPr lang="en-US" sz="1300" kern="1200" dirty="0"/>
        </a:p>
      </dsp:txBody>
      <dsp:txXfrm>
        <a:off x="450669" y="1574141"/>
        <a:ext cx="1313166" cy="273487"/>
      </dsp:txXfrm>
    </dsp:sp>
    <dsp:sp modelId="{D6A7E45C-8B93-4C95-9C25-1346070ADA2E}">
      <dsp:nvSpPr>
        <dsp:cNvPr id="0" name=""/>
        <dsp:cNvSpPr/>
      </dsp:nvSpPr>
      <dsp:spPr>
        <a:xfrm>
          <a:off x="1763835" y="1206642"/>
          <a:ext cx="262633" cy="1008485"/>
        </a:xfrm>
        <a:prstGeom prst="leftBrace">
          <a:avLst>
            <a:gd name="adj1" fmla="val 35000"/>
            <a:gd name="adj2" fmla="val 50000"/>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83F754-3A2F-4739-9AD8-159368A6D26E}">
      <dsp:nvSpPr>
        <dsp:cNvPr id="0" name=""/>
        <dsp:cNvSpPr/>
      </dsp:nvSpPr>
      <dsp:spPr>
        <a:xfrm>
          <a:off x="2131521" y="1206642"/>
          <a:ext cx="2666500" cy="100848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1</a:t>
          </a:r>
          <a:r>
            <a:rPr lang="en-US" sz="1300" kern="1200" baseline="30000" dirty="0" smtClean="0"/>
            <a:t>st</a:t>
          </a:r>
          <a:r>
            <a:rPr lang="en-US" sz="1300" kern="1200" dirty="0" smtClean="0"/>
            <a:t> trimester</a:t>
          </a:r>
          <a:endParaRPr lang="en-US" sz="1300" kern="1200" dirty="0"/>
        </a:p>
        <a:p>
          <a:pPr marL="114300" lvl="1" indent="-114300" algn="l" defTabSz="577850">
            <a:lnSpc>
              <a:spcPct val="90000"/>
            </a:lnSpc>
            <a:spcBef>
              <a:spcPct val="0"/>
            </a:spcBef>
            <a:spcAft>
              <a:spcPct val="15000"/>
            </a:spcAft>
            <a:buChar char="••"/>
          </a:pPr>
          <a:r>
            <a:rPr lang="en-US" sz="1300" kern="1200" dirty="0" smtClean="0"/>
            <a:t>2</a:t>
          </a:r>
          <a:r>
            <a:rPr lang="en-US" sz="1300" kern="1200" baseline="30000" dirty="0" smtClean="0"/>
            <a:t>nd</a:t>
          </a:r>
          <a:r>
            <a:rPr lang="en-US" sz="1300" kern="1200" dirty="0" smtClean="0"/>
            <a:t>  trimester</a:t>
          </a:r>
          <a:endParaRPr lang="en-US" sz="1300" kern="1200" dirty="0"/>
        </a:p>
        <a:p>
          <a:pPr marL="114300" lvl="1" indent="-114300" algn="l" defTabSz="577850">
            <a:lnSpc>
              <a:spcPct val="90000"/>
            </a:lnSpc>
            <a:spcBef>
              <a:spcPct val="0"/>
            </a:spcBef>
            <a:spcAft>
              <a:spcPct val="15000"/>
            </a:spcAft>
            <a:buChar char="••"/>
          </a:pPr>
          <a:r>
            <a:rPr lang="en-US" sz="1300" kern="1200" dirty="0" smtClean="0"/>
            <a:t>3rd trimester</a:t>
          </a:r>
          <a:endParaRPr lang="en-US" sz="1300" kern="1200" dirty="0"/>
        </a:p>
        <a:p>
          <a:pPr marL="114300" lvl="1" indent="-114300" algn="l" defTabSz="577850">
            <a:lnSpc>
              <a:spcPct val="90000"/>
            </a:lnSpc>
            <a:spcBef>
              <a:spcPct val="0"/>
            </a:spcBef>
            <a:spcAft>
              <a:spcPct val="15000"/>
            </a:spcAft>
            <a:buChar char="••"/>
          </a:pPr>
          <a:r>
            <a:rPr lang="en-US" sz="1300" kern="1200" dirty="0" smtClean="0"/>
            <a:t>no care</a:t>
          </a:r>
          <a:endParaRPr lang="en-US" sz="1300" kern="1200" dirty="0"/>
        </a:p>
      </dsp:txBody>
      <dsp:txXfrm>
        <a:off x="2131521" y="1206642"/>
        <a:ext cx="2666500" cy="1008485"/>
      </dsp:txXfrm>
    </dsp:sp>
    <dsp:sp modelId="{9ACFFF85-8701-467E-A26F-2A34BA2D9F65}">
      <dsp:nvSpPr>
        <dsp:cNvPr id="0" name=""/>
        <dsp:cNvSpPr/>
      </dsp:nvSpPr>
      <dsp:spPr>
        <a:xfrm>
          <a:off x="450669" y="2291588"/>
          <a:ext cx="1313166" cy="474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33020" rIns="92456" bIns="33020" numCol="1" spcCol="1270" anchor="ctr" anchorCtr="0">
          <a:noAutofit/>
        </a:bodyPr>
        <a:lstStyle/>
        <a:p>
          <a:pPr lvl="0" algn="r" defTabSz="577850">
            <a:lnSpc>
              <a:spcPct val="90000"/>
            </a:lnSpc>
            <a:spcBef>
              <a:spcPct val="0"/>
            </a:spcBef>
            <a:spcAft>
              <a:spcPct val="35000"/>
            </a:spcAft>
          </a:pPr>
          <a:r>
            <a:rPr lang="en-US" sz="1300" kern="1200" dirty="0" smtClean="0"/>
            <a:t>birth abnormality</a:t>
          </a:r>
          <a:endParaRPr lang="en-US" sz="1300" kern="1200" dirty="0"/>
        </a:p>
      </dsp:txBody>
      <dsp:txXfrm>
        <a:off x="450669" y="2291588"/>
        <a:ext cx="1313166" cy="474581"/>
      </dsp:txXfrm>
    </dsp:sp>
    <dsp:sp modelId="{1370CD00-6A7F-4DE2-A7C7-755A7D7479B5}">
      <dsp:nvSpPr>
        <dsp:cNvPr id="0" name=""/>
        <dsp:cNvSpPr/>
      </dsp:nvSpPr>
      <dsp:spPr>
        <a:xfrm>
          <a:off x="1763835" y="2261927"/>
          <a:ext cx="262633" cy="533903"/>
        </a:xfrm>
        <a:prstGeom prst="leftBrace">
          <a:avLst>
            <a:gd name="adj1" fmla="val 35000"/>
            <a:gd name="adj2" fmla="val 50000"/>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FC0923-A6C9-413A-8110-549AB5E45C18}">
      <dsp:nvSpPr>
        <dsp:cNvPr id="0" name=""/>
        <dsp:cNvSpPr/>
      </dsp:nvSpPr>
      <dsp:spPr>
        <a:xfrm>
          <a:off x="2131521" y="2261927"/>
          <a:ext cx="2666500" cy="53390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present</a:t>
          </a:r>
          <a:endParaRPr lang="en-US" sz="1300" kern="1200" dirty="0"/>
        </a:p>
        <a:p>
          <a:pPr marL="114300" lvl="1" indent="-114300" algn="l" defTabSz="577850">
            <a:lnSpc>
              <a:spcPct val="90000"/>
            </a:lnSpc>
            <a:spcBef>
              <a:spcPct val="0"/>
            </a:spcBef>
            <a:spcAft>
              <a:spcPct val="15000"/>
            </a:spcAft>
            <a:buChar char="••"/>
          </a:pPr>
          <a:r>
            <a:rPr lang="en-US" sz="1300" kern="1200" dirty="0" smtClean="0"/>
            <a:t>none</a:t>
          </a:r>
          <a:endParaRPr lang="en-US" sz="1300" kern="1200" dirty="0"/>
        </a:p>
      </dsp:txBody>
      <dsp:txXfrm>
        <a:off x="2131521" y="2261927"/>
        <a:ext cx="2666500" cy="533903"/>
      </dsp:txXfrm>
    </dsp:sp>
    <dsp:sp modelId="{4750E7FA-27DD-4304-97C1-F56F6772E983}">
      <dsp:nvSpPr>
        <dsp:cNvPr id="0" name=""/>
        <dsp:cNvSpPr/>
      </dsp:nvSpPr>
      <dsp:spPr>
        <a:xfrm>
          <a:off x="450669" y="2872292"/>
          <a:ext cx="1313166" cy="474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33020" rIns="92456" bIns="33020" numCol="1" spcCol="1270" anchor="ctr" anchorCtr="0">
          <a:noAutofit/>
        </a:bodyPr>
        <a:lstStyle/>
        <a:p>
          <a:pPr lvl="0" algn="r" defTabSz="577850">
            <a:lnSpc>
              <a:spcPct val="90000"/>
            </a:lnSpc>
            <a:spcBef>
              <a:spcPct val="0"/>
            </a:spcBef>
            <a:spcAft>
              <a:spcPct val="35000"/>
            </a:spcAft>
          </a:pPr>
          <a:r>
            <a:rPr lang="en-US" sz="1300" kern="1200" dirty="0" smtClean="0"/>
            <a:t>   maternal birth place</a:t>
          </a:r>
          <a:endParaRPr lang="en-US" sz="1300" kern="1200" dirty="0"/>
        </a:p>
      </dsp:txBody>
      <dsp:txXfrm>
        <a:off x="450669" y="2872292"/>
        <a:ext cx="1313166" cy="474581"/>
      </dsp:txXfrm>
    </dsp:sp>
    <dsp:sp modelId="{C91E77F0-AB43-46DF-A63A-B0E74005A53C}">
      <dsp:nvSpPr>
        <dsp:cNvPr id="0" name=""/>
        <dsp:cNvSpPr/>
      </dsp:nvSpPr>
      <dsp:spPr>
        <a:xfrm>
          <a:off x="1763835" y="2842631"/>
          <a:ext cx="262633" cy="533903"/>
        </a:xfrm>
        <a:prstGeom prst="leftBrace">
          <a:avLst>
            <a:gd name="adj1" fmla="val 35000"/>
            <a:gd name="adj2" fmla="val 50000"/>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4BA6D9-E3AC-4DCF-B654-2B68CCA60C36}">
      <dsp:nvSpPr>
        <dsp:cNvPr id="0" name=""/>
        <dsp:cNvSpPr/>
      </dsp:nvSpPr>
      <dsp:spPr>
        <a:xfrm>
          <a:off x="2131521" y="2842631"/>
          <a:ext cx="2666500" cy="53390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US born</a:t>
          </a:r>
          <a:endParaRPr lang="en-US" sz="1300" kern="1200" dirty="0"/>
        </a:p>
        <a:p>
          <a:pPr marL="114300" lvl="1" indent="-114300" algn="l" defTabSz="577850">
            <a:lnSpc>
              <a:spcPct val="90000"/>
            </a:lnSpc>
            <a:spcBef>
              <a:spcPct val="0"/>
            </a:spcBef>
            <a:spcAft>
              <a:spcPct val="15000"/>
            </a:spcAft>
            <a:buChar char="••"/>
          </a:pPr>
          <a:r>
            <a:rPr lang="en-US" sz="1300" kern="1200" dirty="0" smtClean="0"/>
            <a:t>non-US born</a:t>
          </a:r>
          <a:endParaRPr lang="en-US" sz="1300" kern="1200" dirty="0"/>
        </a:p>
      </dsp:txBody>
      <dsp:txXfrm>
        <a:off x="2131521" y="2842631"/>
        <a:ext cx="2666500" cy="533903"/>
      </dsp:txXfrm>
    </dsp:sp>
    <dsp:sp modelId="{2075F614-8E4F-4BBE-ABA5-73CE469AB23D}">
      <dsp:nvSpPr>
        <dsp:cNvPr id="0" name=""/>
        <dsp:cNvSpPr/>
      </dsp:nvSpPr>
      <dsp:spPr>
        <a:xfrm>
          <a:off x="450669" y="3919031"/>
          <a:ext cx="1313166" cy="273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33020" rIns="92456" bIns="33020" numCol="1" spcCol="1270" anchor="ctr" anchorCtr="0">
          <a:noAutofit/>
        </a:bodyPr>
        <a:lstStyle/>
        <a:p>
          <a:pPr lvl="0" algn="r" defTabSz="577850">
            <a:lnSpc>
              <a:spcPct val="90000"/>
            </a:lnSpc>
            <a:spcBef>
              <a:spcPct val="0"/>
            </a:spcBef>
            <a:spcAft>
              <a:spcPct val="35000"/>
            </a:spcAft>
          </a:pPr>
          <a:r>
            <a:rPr lang="en-US" sz="1300" kern="1200" dirty="0" smtClean="0"/>
            <a:t>race</a:t>
          </a:r>
          <a:endParaRPr lang="en-US" sz="1300" kern="1200" dirty="0"/>
        </a:p>
      </dsp:txBody>
      <dsp:txXfrm>
        <a:off x="450669" y="3919031"/>
        <a:ext cx="1313166" cy="273487"/>
      </dsp:txXfrm>
    </dsp:sp>
    <dsp:sp modelId="{55BBB0F7-F1A9-48A5-87CE-E2E50986D95E}">
      <dsp:nvSpPr>
        <dsp:cNvPr id="0" name=""/>
        <dsp:cNvSpPr/>
      </dsp:nvSpPr>
      <dsp:spPr>
        <a:xfrm>
          <a:off x="1763835" y="3423335"/>
          <a:ext cx="262633" cy="1264879"/>
        </a:xfrm>
        <a:prstGeom prst="leftBrace">
          <a:avLst>
            <a:gd name="adj1" fmla="val 35000"/>
            <a:gd name="adj2" fmla="val 50000"/>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1FA833-8B1E-4CC4-9766-E4EFBA447465}">
      <dsp:nvSpPr>
        <dsp:cNvPr id="0" name=""/>
        <dsp:cNvSpPr/>
      </dsp:nvSpPr>
      <dsp:spPr>
        <a:xfrm>
          <a:off x="2131521" y="3423335"/>
          <a:ext cx="2675609" cy="126487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native </a:t>
          </a:r>
          <a:r>
            <a:rPr lang="en-US" sz="1300" kern="1200" dirty="0" err="1" smtClean="0"/>
            <a:t>american</a:t>
          </a:r>
          <a:endParaRPr lang="en-US" sz="1300" kern="1200" dirty="0"/>
        </a:p>
        <a:p>
          <a:pPr marL="114300" lvl="1" indent="-114300" algn="l" defTabSz="577850">
            <a:lnSpc>
              <a:spcPct val="90000"/>
            </a:lnSpc>
            <a:spcBef>
              <a:spcPct val="0"/>
            </a:spcBef>
            <a:spcAft>
              <a:spcPct val="15000"/>
            </a:spcAft>
            <a:buChar char="••"/>
          </a:pPr>
          <a:r>
            <a:rPr lang="en-US" sz="1300" kern="1200" dirty="0" smtClean="0"/>
            <a:t>black</a:t>
          </a:r>
          <a:endParaRPr lang="en-US" sz="1300" kern="1200" dirty="0"/>
        </a:p>
        <a:p>
          <a:pPr marL="114300" lvl="1" indent="-114300" algn="l" defTabSz="577850">
            <a:lnSpc>
              <a:spcPct val="90000"/>
            </a:lnSpc>
            <a:spcBef>
              <a:spcPct val="0"/>
            </a:spcBef>
            <a:spcAft>
              <a:spcPct val="15000"/>
            </a:spcAft>
            <a:buChar char="••"/>
          </a:pPr>
          <a:r>
            <a:rPr lang="en-US" sz="1300" kern="1200" dirty="0" smtClean="0"/>
            <a:t>Hispanic</a:t>
          </a:r>
          <a:endParaRPr lang="en-US" sz="1300" kern="1200" dirty="0"/>
        </a:p>
        <a:p>
          <a:pPr marL="114300" lvl="1" indent="-114300" algn="l" defTabSz="577850">
            <a:lnSpc>
              <a:spcPct val="90000"/>
            </a:lnSpc>
            <a:spcBef>
              <a:spcPct val="0"/>
            </a:spcBef>
            <a:spcAft>
              <a:spcPct val="15000"/>
            </a:spcAft>
            <a:buChar char="••"/>
          </a:pPr>
          <a:r>
            <a:rPr lang="en-US" sz="1300" kern="1200" dirty="0" smtClean="0"/>
            <a:t>white</a:t>
          </a:r>
          <a:endParaRPr lang="en-US" sz="1300" kern="1200" dirty="0"/>
        </a:p>
        <a:p>
          <a:pPr marL="114300" lvl="1" indent="-114300" algn="l" defTabSz="577850">
            <a:lnSpc>
              <a:spcPct val="90000"/>
            </a:lnSpc>
            <a:spcBef>
              <a:spcPct val="0"/>
            </a:spcBef>
            <a:spcAft>
              <a:spcPct val="15000"/>
            </a:spcAft>
            <a:buChar char="••"/>
          </a:pPr>
          <a:r>
            <a:rPr lang="en-US" sz="1300" kern="1200" dirty="0" err="1" smtClean="0"/>
            <a:t>asian</a:t>
          </a:r>
          <a:r>
            <a:rPr lang="en-US" sz="1300" kern="1200" dirty="0" smtClean="0"/>
            <a:t>/pacific islander</a:t>
          </a:r>
          <a:endParaRPr lang="en-US" sz="1300" kern="1200" dirty="0"/>
        </a:p>
      </dsp:txBody>
      <dsp:txXfrm>
        <a:off x="2131521" y="3423335"/>
        <a:ext cx="2675609" cy="12648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C1ED4A-52FD-4414-898B-1B4E41703B8D}">
      <dsp:nvSpPr>
        <dsp:cNvPr id="0" name=""/>
        <dsp:cNvSpPr/>
      </dsp:nvSpPr>
      <dsp:spPr>
        <a:xfrm>
          <a:off x="444137" y="567898"/>
          <a:ext cx="1294134" cy="273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33020" rIns="92456" bIns="33020" numCol="1" spcCol="1270" anchor="ctr" anchorCtr="0">
          <a:noAutofit/>
        </a:bodyPr>
        <a:lstStyle/>
        <a:p>
          <a:pPr lvl="0" algn="r" defTabSz="577850">
            <a:lnSpc>
              <a:spcPct val="90000"/>
            </a:lnSpc>
            <a:spcBef>
              <a:spcPct val="0"/>
            </a:spcBef>
            <a:spcAft>
              <a:spcPct val="35000"/>
            </a:spcAft>
          </a:pPr>
          <a:r>
            <a:rPr lang="en-US" sz="1300" kern="1200" dirty="0" smtClean="0"/>
            <a:t>maternal age</a:t>
          </a:r>
          <a:endParaRPr lang="en-US" sz="1300" kern="1200" dirty="0"/>
        </a:p>
      </dsp:txBody>
      <dsp:txXfrm>
        <a:off x="444137" y="567898"/>
        <a:ext cx="1294134" cy="273487"/>
      </dsp:txXfrm>
    </dsp:sp>
    <dsp:sp modelId="{9107DE34-97B2-4964-BFF8-64ECC0632060}">
      <dsp:nvSpPr>
        <dsp:cNvPr id="0" name=""/>
        <dsp:cNvSpPr/>
      </dsp:nvSpPr>
      <dsp:spPr>
        <a:xfrm>
          <a:off x="1738272" y="200399"/>
          <a:ext cx="258826" cy="1008485"/>
        </a:xfrm>
        <a:prstGeom prst="leftBrace">
          <a:avLst>
            <a:gd name="adj1" fmla="val 35000"/>
            <a:gd name="adj2" fmla="val 50000"/>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F50D2D-098C-40BC-A472-0F4529AF29CB}">
      <dsp:nvSpPr>
        <dsp:cNvPr id="0" name=""/>
        <dsp:cNvSpPr/>
      </dsp:nvSpPr>
      <dsp:spPr>
        <a:xfrm>
          <a:off x="2100630" y="200399"/>
          <a:ext cx="2627855" cy="100848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&lt;=19</a:t>
          </a:r>
          <a:endParaRPr lang="en-US" sz="1300" kern="1200" dirty="0"/>
        </a:p>
        <a:p>
          <a:pPr marL="114300" lvl="1" indent="-114300" algn="l" defTabSz="577850">
            <a:lnSpc>
              <a:spcPct val="90000"/>
            </a:lnSpc>
            <a:spcBef>
              <a:spcPct val="0"/>
            </a:spcBef>
            <a:spcAft>
              <a:spcPct val="15000"/>
            </a:spcAft>
            <a:buChar char="••"/>
          </a:pPr>
          <a:r>
            <a:rPr lang="en-US" sz="1300" kern="1200" dirty="0" smtClean="0"/>
            <a:t>20-24</a:t>
          </a:r>
          <a:endParaRPr lang="en-US" sz="1300" kern="1200" dirty="0"/>
        </a:p>
        <a:p>
          <a:pPr marL="114300" lvl="1" indent="-114300" algn="l" defTabSz="577850">
            <a:lnSpc>
              <a:spcPct val="90000"/>
            </a:lnSpc>
            <a:spcBef>
              <a:spcPct val="0"/>
            </a:spcBef>
            <a:spcAft>
              <a:spcPct val="15000"/>
            </a:spcAft>
            <a:buChar char="••"/>
          </a:pPr>
          <a:r>
            <a:rPr lang="en-US" sz="1300" kern="1200" dirty="0" smtClean="0"/>
            <a:t>25-29</a:t>
          </a:r>
          <a:endParaRPr lang="en-US" sz="1300" kern="1200" dirty="0"/>
        </a:p>
        <a:p>
          <a:pPr marL="114300" lvl="1" indent="-114300" algn="l" defTabSz="577850">
            <a:lnSpc>
              <a:spcPct val="90000"/>
            </a:lnSpc>
            <a:spcBef>
              <a:spcPct val="0"/>
            </a:spcBef>
            <a:spcAft>
              <a:spcPct val="15000"/>
            </a:spcAft>
            <a:buChar char="••"/>
          </a:pPr>
          <a:r>
            <a:rPr lang="en-US" sz="1300" kern="1200" dirty="0" smtClean="0"/>
            <a:t>30+</a:t>
          </a:r>
          <a:endParaRPr lang="en-US" sz="1300" kern="1200" dirty="0"/>
        </a:p>
      </dsp:txBody>
      <dsp:txXfrm>
        <a:off x="2100630" y="200399"/>
        <a:ext cx="2627855" cy="1008485"/>
      </dsp:txXfrm>
    </dsp:sp>
    <dsp:sp modelId="{081D4383-D377-4BFA-9362-7A6943B1139C}">
      <dsp:nvSpPr>
        <dsp:cNvPr id="0" name=""/>
        <dsp:cNvSpPr/>
      </dsp:nvSpPr>
      <dsp:spPr>
        <a:xfrm>
          <a:off x="444137" y="1522636"/>
          <a:ext cx="1294134" cy="474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33020" rIns="92456" bIns="33020" numCol="1" spcCol="1270" anchor="ctr" anchorCtr="0">
          <a:noAutofit/>
        </a:bodyPr>
        <a:lstStyle/>
        <a:p>
          <a:pPr lvl="0" algn="r" defTabSz="577850">
            <a:lnSpc>
              <a:spcPct val="90000"/>
            </a:lnSpc>
            <a:spcBef>
              <a:spcPct val="0"/>
            </a:spcBef>
            <a:spcAft>
              <a:spcPct val="35000"/>
            </a:spcAft>
          </a:pPr>
          <a:r>
            <a:rPr lang="en-US" sz="1300" kern="1200" dirty="0" smtClean="0"/>
            <a:t>maternal education</a:t>
          </a:r>
          <a:endParaRPr lang="en-US" sz="1300" kern="1200" dirty="0"/>
        </a:p>
      </dsp:txBody>
      <dsp:txXfrm>
        <a:off x="444137" y="1522636"/>
        <a:ext cx="1294134" cy="474581"/>
      </dsp:txXfrm>
    </dsp:sp>
    <dsp:sp modelId="{70CE4076-34E5-44DC-BB7C-A6DC0FBE7B09}">
      <dsp:nvSpPr>
        <dsp:cNvPr id="0" name=""/>
        <dsp:cNvSpPr/>
      </dsp:nvSpPr>
      <dsp:spPr>
        <a:xfrm>
          <a:off x="1738272" y="1255684"/>
          <a:ext cx="258826" cy="1008485"/>
        </a:xfrm>
        <a:prstGeom prst="leftBrace">
          <a:avLst>
            <a:gd name="adj1" fmla="val 35000"/>
            <a:gd name="adj2" fmla="val 50000"/>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086503-7F81-40B0-B47C-23A0E2F99F57}">
      <dsp:nvSpPr>
        <dsp:cNvPr id="0" name=""/>
        <dsp:cNvSpPr/>
      </dsp:nvSpPr>
      <dsp:spPr>
        <a:xfrm>
          <a:off x="2100630" y="1255684"/>
          <a:ext cx="2627855" cy="100848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&lt;high school</a:t>
          </a:r>
          <a:endParaRPr lang="en-US" sz="1300" kern="1200" dirty="0"/>
        </a:p>
        <a:p>
          <a:pPr marL="114300" lvl="1" indent="-114300" algn="l" defTabSz="577850">
            <a:lnSpc>
              <a:spcPct val="90000"/>
            </a:lnSpc>
            <a:spcBef>
              <a:spcPct val="0"/>
            </a:spcBef>
            <a:spcAft>
              <a:spcPct val="15000"/>
            </a:spcAft>
            <a:buChar char="••"/>
          </a:pPr>
          <a:r>
            <a:rPr lang="en-US" sz="1300" kern="1200" dirty="0" smtClean="0"/>
            <a:t>high school</a:t>
          </a:r>
          <a:endParaRPr lang="en-US" sz="1300" kern="1200" dirty="0"/>
        </a:p>
        <a:p>
          <a:pPr marL="114300" lvl="1" indent="-114300" algn="l" defTabSz="577850">
            <a:lnSpc>
              <a:spcPct val="90000"/>
            </a:lnSpc>
            <a:spcBef>
              <a:spcPct val="0"/>
            </a:spcBef>
            <a:spcAft>
              <a:spcPct val="15000"/>
            </a:spcAft>
            <a:buChar char="••"/>
          </a:pPr>
          <a:r>
            <a:rPr lang="en-US" sz="1300" kern="1200" dirty="0" smtClean="0"/>
            <a:t>some college</a:t>
          </a:r>
          <a:endParaRPr lang="en-US" sz="1300" kern="1200" dirty="0"/>
        </a:p>
        <a:p>
          <a:pPr marL="114300" lvl="1" indent="-114300" algn="l" defTabSz="577850">
            <a:lnSpc>
              <a:spcPct val="90000"/>
            </a:lnSpc>
            <a:spcBef>
              <a:spcPct val="0"/>
            </a:spcBef>
            <a:spcAft>
              <a:spcPct val="15000"/>
            </a:spcAft>
            <a:buChar char="••"/>
          </a:pPr>
          <a:r>
            <a:rPr lang="en-US" sz="1300" kern="1200" dirty="0" smtClean="0"/>
            <a:t>college+</a:t>
          </a:r>
          <a:endParaRPr lang="en-US" sz="1300" kern="1200" dirty="0"/>
        </a:p>
      </dsp:txBody>
      <dsp:txXfrm>
        <a:off x="2100630" y="1255684"/>
        <a:ext cx="2627855" cy="1008485"/>
      </dsp:txXfrm>
    </dsp:sp>
    <dsp:sp modelId="{C47B8F3D-B9F4-4D9E-9109-7A8500D74B89}">
      <dsp:nvSpPr>
        <dsp:cNvPr id="0" name=""/>
        <dsp:cNvSpPr/>
      </dsp:nvSpPr>
      <dsp:spPr>
        <a:xfrm>
          <a:off x="444137" y="2340631"/>
          <a:ext cx="1294134" cy="474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33020" rIns="92456" bIns="33020" numCol="1" spcCol="1270" anchor="ctr" anchorCtr="0">
          <a:noAutofit/>
        </a:bodyPr>
        <a:lstStyle/>
        <a:p>
          <a:pPr lvl="0" algn="r" defTabSz="577850">
            <a:lnSpc>
              <a:spcPct val="90000"/>
            </a:lnSpc>
            <a:spcBef>
              <a:spcPct val="0"/>
            </a:spcBef>
            <a:spcAft>
              <a:spcPct val="35000"/>
            </a:spcAft>
          </a:pPr>
          <a:r>
            <a:rPr lang="en-US" sz="1300" kern="1200" dirty="0" smtClean="0"/>
            <a:t>pregnancy termination </a:t>
          </a:r>
          <a:r>
            <a:rPr lang="en-US" sz="1300" kern="1200" dirty="0" err="1" smtClean="0"/>
            <a:t>hx</a:t>
          </a:r>
          <a:endParaRPr lang="en-US" sz="1300" kern="1200" dirty="0"/>
        </a:p>
      </dsp:txBody>
      <dsp:txXfrm>
        <a:off x="444137" y="2340631"/>
        <a:ext cx="1294134" cy="474581"/>
      </dsp:txXfrm>
    </dsp:sp>
    <dsp:sp modelId="{D6A7E45C-8B93-4C95-9C25-1346070ADA2E}">
      <dsp:nvSpPr>
        <dsp:cNvPr id="0" name=""/>
        <dsp:cNvSpPr/>
      </dsp:nvSpPr>
      <dsp:spPr>
        <a:xfrm>
          <a:off x="1738272" y="2310969"/>
          <a:ext cx="258826" cy="533903"/>
        </a:xfrm>
        <a:prstGeom prst="leftBrace">
          <a:avLst>
            <a:gd name="adj1" fmla="val 35000"/>
            <a:gd name="adj2" fmla="val 50000"/>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83F754-3A2F-4739-9AD8-159368A6D26E}">
      <dsp:nvSpPr>
        <dsp:cNvPr id="0" name=""/>
        <dsp:cNvSpPr/>
      </dsp:nvSpPr>
      <dsp:spPr>
        <a:xfrm>
          <a:off x="2100630" y="2310969"/>
          <a:ext cx="2627855" cy="53390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prior termination</a:t>
          </a:r>
          <a:endParaRPr lang="en-US" sz="1300" kern="1200" dirty="0"/>
        </a:p>
        <a:p>
          <a:pPr marL="114300" lvl="1" indent="-114300" algn="l" defTabSz="577850">
            <a:lnSpc>
              <a:spcPct val="90000"/>
            </a:lnSpc>
            <a:spcBef>
              <a:spcPct val="0"/>
            </a:spcBef>
            <a:spcAft>
              <a:spcPct val="15000"/>
            </a:spcAft>
            <a:buChar char="••"/>
          </a:pPr>
          <a:r>
            <a:rPr lang="en-US" sz="1300" kern="1200" dirty="0" smtClean="0"/>
            <a:t>none reported </a:t>
          </a:r>
          <a:endParaRPr lang="en-US" sz="1300" kern="1200" dirty="0"/>
        </a:p>
      </dsp:txBody>
      <dsp:txXfrm>
        <a:off x="2100630" y="2310969"/>
        <a:ext cx="2627855" cy="533903"/>
      </dsp:txXfrm>
    </dsp:sp>
    <dsp:sp modelId="{9ACFFF85-8701-467E-A26F-2A34BA2D9F65}">
      <dsp:nvSpPr>
        <dsp:cNvPr id="0" name=""/>
        <dsp:cNvSpPr/>
      </dsp:nvSpPr>
      <dsp:spPr>
        <a:xfrm>
          <a:off x="444137" y="3024144"/>
          <a:ext cx="1294134" cy="273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33020" rIns="92456" bIns="33020" numCol="1" spcCol="1270" anchor="ctr" anchorCtr="0">
          <a:noAutofit/>
        </a:bodyPr>
        <a:lstStyle/>
        <a:p>
          <a:pPr lvl="0" algn="r" defTabSz="577850">
            <a:lnSpc>
              <a:spcPct val="90000"/>
            </a:lnSpc>
            <a:spcBef>
              <a:spcPct val="0"/>
            </a:spcBef>
            <a:spcAft>
              <a:spcPct val="35000"/>
            </a:spcAft>
          </a:pPr>
          <a:r>
            <a:rPr lang="en-US" sz="1300" kern="1200" dirty="0" smtClean="0"/>
            <a:t>named father</a:t>
          </a:r>
          <a:endParaRPr lang="en-US" sz="1300" kern="1200" dirty="0"/>
        </a:p>
      </dsp:txBody>
      <dsp:txXfrm>
        <a:off x="444137" y="3024144"/>
        <a:ext cx="1294134" cy="273487"/>
      </dsp:txXfrm>
    </dsp:sp>
    <dsp:sp modelId="{1370CD00-6A7F-4DE2-A7C7-755A7D7479B5}">
      <dsp:nvSpPr>
        <dsp:cNvPr id="0" name=""/>
        <dsp:cNvSpPr/>
      </dsp:nvSpPr>
      <dsp:spPr>
        <a:xfrm>
          <a:off x="1738272" y="2891673"/>
          <a:ext cx="258826" cy="538428"/>
        </a:xfrm>
        <a:prstGeom prst="leftBrace">
          <a:avLst>
            <a:gd name="adj1" fmla="val 35000"/>
            <a:gd name="adj2" fmla="val 50000"/>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FC0923-A6C9-413A-8110-549AB5E45C18}">
      <dsp:nvSpPr>
        <dsp:cNvPr id="0" name=""/>
        <dsp:cNvSpPr/>
      </dsp:nvSpPr>
      <dsp:spPr>
        <a:xfrm>
          <a:off x="2100630" y="2891673"/>
          <a:ext cx="2627855" cy="53842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missing</a:t>
          </a:r>
          <a:endParaRPr lang="en-US" sz="1300" kern="1200" dirty="0"/>
        </a:p>
        <a:p>
          <a:pPr marL="114300" lvl="1" indent="-114300" algn="l" defTabSz="577850">
            <a:lnSpc>
              <a:spcPct val="90000"/>
            </a:lnSpc>
            <a:spcBef>
              <a:spcPct val="0"/>
            </a:spcBef>
            <a:spcAft>
              <a:spcPct val="15000"/>
            </a:spcAft>
            <a:buChar char="••"/>
          </a:pPr>
          <a:r>
            <a:rPr lang="en-US" sz="1300" kern="1200" dirty="0" smtClean="0"/>
            <a:t>named father</a:t>
          </a:r>
          <a:endParaRPr lang="en-US" sz="1300" kern="1200" dirty="0"/>
        </a:p>
      </dsp:txBody>
      <dsp:txXfrm>
        <a:off x="2100630" y="2891673"/>
        <a:ext cx="2627855" cy="538428"/>
      </dsp:txXfrm>
    </dsp:sp>
    <dsp:sp modelId="{4750E7FA-27DD-4304-97C1-F56F6772E983}">
      <dsp:nvSpPr>
        <dsp:cNvPr id="0" name=""/>
        <dsp:cNvSpPr/>
      </dsp:nvSpPr>
      <dsp:spPr>
        <a:xfrm>
          <a:off x="444137" y="3625208"/>
          <a:ext cx="1294134" cy="474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33020" rIns="92456" bIns="33020" numCol="1" spcCol="1270" anchor="ctr" anchorCtr="0">
          <a:noAutofit/>
        </a:bodyPr>
        <a:lstStyle/>
        <a:p>
          <a:pPr lvl="0" algn="r" defTabSz="577850">
            <a:lnSpc>
              <a:spcPct val="90000"/>
            </a:lnSpc>
            <a:spcBef>
              <a:spcPct val="0"/>
            </a:spcBef>
            <a:spcAft>
              <a:spcPct val="35000"/>
            </a:spcAft>
          </a:pPr>
          <a:r>
            <a:rPr lang="en-US" sz="1300" kern="1200" dirty="0" smtClean="0"/>
            <a:t># of children in the family</a:t>
          </a:r>
          <a:endParaRPr lang="en-US" sz="1300" kern="1200" dirty="0"/>
        </a:p>
      </dsp:txBody>
      <dsp:txXfrm>
        <a:off x="444137" y="3625208"/>
        <a:ext cx="1294134" cy="474581"/>
      </dsp:txXfrm>
    </dsp:sp>
    <dsp:sp modelId="{C91E77F0-AB43-46DF-A63A-B0E74005A53C}">
      <dsp:nvSpPr>
        <dsp:cNvPr id="0" name=""/>
        <dsp:cNvSpPr/>
      </dsp:nvSpPr>
      <dsp:spPr>
        <a:xfrm>
          <a:off x="1738272" y="3476902"/>
          <a:ext cx="258826" cy="771194"/>
        </a:xfrm>
        <a:prstGeom prst="leftBrace">
          <a:avLst>
            <a:gd name="adj1" fmla="val 35000"/>
            <a:gd name="adj2" fmla="val 50000"/>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4BA6D9-E3AC-4DCF-B654-2B68CCA60C36}">
      <dsp:nvSpPr>
        <dsp:cNvPr id="0" name=""/>
        <dsp:cNvSpPr/>
      </dsp:nvSpPr>
      <dsp:spPr>
        <a:xfrm>
          <a:off x="2100630" y="3476902"/>
          <a:ext cx="2627855" cy="77119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one</a:t>
          </a:r>
          <a:endParaRPr lang="en-US" sz="1300" kern="1200" dirty="0"/>
        </a:p>
        <a:p>
          <a:pPr marL="114300" lvl="1" indent="-114300" algn="l" defTabSz="577850">
            <a:lnSpc>
              <a:spcPct val="90000"/>
            </a:lnSpc>
            <a:spcBef>
              <a:spcPct val="0"/>
            </a:spcBef>
            <a:spcAft>
              <a:spcPct val="15000"/>
            </a:spcAft>
            <a:buChar char="••"/>
          </a:pPr>
          <a:r>
            <a:rPr lang="en-US" sz="1300" kern="1200" dirty="0" smtClean="0"/>
            <a:t>two</a:t>
          </a:r>
          <a:endParaRPr lang="en-US" sz="1300" kern="1200" dirty="0"/>
        </a:p>
        <a:p>
          <a:pPr marL="114300" lvl="1" indent="-114300" algn="l" defTabSz="577850">
            <a:lnSpc>
              <a:spcPct val="90000"/>
            </a:lnSpc>
            <a:spcBef>
              <a:spcPct val="0"/>
            </a:spcBef>
            <a:spcAft>
              <a:spcPct val="15000"/>
            </a:spcAft>
            <a:buChar char="••"/>
          </a:pPr>
          <a:r>
            <a:rPr lang="en-US" sz="1300" kern="1200" dirty="0" smtClean="0"/>
            <a:t>three+</a:t>
          </a:r>
          <a:endParaRPr lang="en-US" sz="1300" kern="1200" dirty="0"/>
        </a:p>
      </dsp:txBody>
      <dsp:txXfrm>
        <a:off x="2100630" y="3476902"/>
        <a:ext cx="2627855" cy="771194"/>
      </dsp:txXfrm>
    </dsp:sp>
    <dsp:sp modelId="{2075F614-8E4F-4BBE-ABA5-73CE469AB23D}">
      <dsp:nvSpPr>
        <dsp:cNvPr id="0" name=""/>
        <dsp:cNvSpPr/>
      </dsp:nvSpPr>
      <dsp:spPr>
        <a:xfrm>
          <a:off x="444137" y="4324558"/>
          <a:ext cx="1294134" cy="474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33020" rIns="92456" bIns="33020" numCol="1" spcCol="1270" anchor="ctr" anchorCtr="0">
          <a:noAutofit/>
        </a:bodyPr>
        <a:lstStyle/>
        <a:p>
          <a:pPr lvl="0" algn="r" defTabSz="577850">
            <a:lnSpc>
              <a:spcPct val="90000"/>
            </a:lnSpc>
            <a:spcBef>
              <a:spcPct val="0"/>
            </a:spcBef>
            <a:spcAft>
              <a:spcPct val="35000"/>
            </a:spcAft>
          </a:pPr>
          <a:r>
            <a:rPr lang="en-US" sz="1300" kern="1200" dirty="0" smtClean="0"/>
            <a:t>birth payment method</a:t>
          </a:r>
          <a:endParaRPr lang="en-US" sz="1300" kern="1200" dirty="0"/>
        </a:p>
      </dsp:txBody>
      <dsp:txXfrm>
        <a:off x="444137" y="4324558"/>
        <a:ext cx="1294134" cy="474581"/>
      </dsp:txXfrm>
    </dsp:sp>
    <dsp:sp modelId="{55BBB0F7-F1A9-48A5-87CE-E2E50986D95E}">
      <dsp:nvSpPr>
        <dsp:cNvPr id="0" name=""/>
        <dsp:cNvSpPr/>
      </dsp:nvSpPr>
      <dsp:spPr>
        <a:xfrm>
          <a:off x="1738272" y="4294896"/>
          <a:ext cx="258826" cy="533903"/>
        </a:xfrm>
        <a:prstGeom prst="leftBrace">
          <a:avLst>
            <a:gd name="adj1" fmla="val 35000"/>
            <a:gd name="adj2" fmla="val 50000"/>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1FA833-8B1E-4CC4-9766-E4EFBA447465}">
      <dsp:nvSpPr>
        <dsp:cNvPr id="0" name=""/>
        <dsp:cNvSpPr/>
      </dsp:nvSpPr>
      <dsp:spPr>
        <a:xfrm>
          <a:off x="2100630" y="4294896"/>
          <a:ext cx="2636832" cy="53390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public/med-</a:t>
          </a:r>
          <a:r>
            <a:rPr lang="en-US" sz="1300" kern="1200" dirty="0" err="1" smtClean="0"/>
            <a:t>cal</a:t>
          </a:r>
          <a:endParaRPr lang="en-US" sz="1300" kern="1200" dirty="0"/>
        </a:p>
        <a:p>
          <a:pPr marL="114300" lvl="1" indent="-114300" algn="l" defTabSz="577850">
            <a:lnSpc>
              <a:spcPct val="90000"/>
            </a:lnSpc>
            <a:spcBef>
              <a:spcPct val="0"/>
            </a:spcBef>
            <a:spcAft>
              <a:spcPct val="15000"/>
            </a:spcAft>
            <a:buChar char="••"/>
          </a:pPr>
          <a:r>
            <a:rPr lang="en-US" sz="1300" kern="1200" dirty="0" smtClean="0"/>
            <a:t>other</a:t>
          </a:r>
          <a:endParaRPr lang="en-US" sz="1300" kern="1200" dirty="0"/>
        </a:p>
      </dsp:txBody>
      <dsp:txXfrm>
        <a:off x="2100630" y="4294896"/>
        <a:ext cx="2636832" cy="533903"/>
      </dsp:txXfrm>
    </dsp:sp>
  </dsp:spTree>
</dsp:drawing>
</file>

<file path=ppt/diagrams/layout1.xml><?xml version="1.0" encoding="utf-8"?>
<dgm:layoutDef xmlns:dgm="http://schemas.openxmlformats.org/drawingml/2006/diagram" xmlns:a="http://schemas.openxmlformats.org/drawingml/2006/main" uniqueId="urn:diagrams.loki3.com/BracketList+Icon">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xml><?xml version="1.0" encoding="utf-8"?>
<dgm:layoutDef xmlns:dgm="http://schemas.openxmlformats.org/drawingml/2006/diagram" xmlns:a="http://schemas.openxmlformats.org/drawingml/2006/main" uniqueId="urn:diagrams.loki3.com/BracketList+Icon">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8330DB-BD6A-4CE4-B35C-8FB9B71B897C}" type="datetimeFigureOut">
              <a:rPr lang="en-US" smtClean="0"/>
              <a:t>10/3/2012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48FF63-F862-4A13-B8AF-5968F9CABBCF}" type="slidenum">
              <a:rPr lang="en-US" smtClean="0"/>
              <a:t>‹#›</a:t>
            </a:fld>
            <a:endParaRPr lang="en-US" dirty="0"/>
          </a:p>
        </p:txBody>
      </p:sp>
    </p:spTree>
    <p:extLst>
      <p:ext uri="{BB962C8B-B14F-4D97-AF65-F5344CB8AC3E}">
        <p14:creationId xmlns:p14="http://schemas.microsoft.com/office/powerpoint/2010/main" val="186595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Barbara start</a:t>
            </a:r>
            <a:endParaRPr lang="en-US" dirty="0"/>
          </a:p>
        </p:txBody>
      </p:sp>
      <p:sp>
        <p:nvSpPr>
          <p:cNvPr id="4" name="Slide Number Placeholder 3"/>
          <p:cNvSpPr>
            <a:spLocks noGrp="1"/>
          </p:cNvSpPr>
          <p:nvPr>
            <p:ph type="sldNum" sz="quarter" idx="10"/>
          </p:nvPr>
        </p:nvSpPr>
        <p:spPr/>
        <p:txBody>
          <a:bodyPr/>
          <a:lstStyle/>
          <a:p>
            <a:fld id="{D748FF63-F862-4A13-B8AF-5968F9CABBCF}" type="slidenum">
              <a:rPr lang="en-US" smtClean="0"/>
              <a:t>1</a:t>
            </a:fld>
            <a:endParaRPr lang="en-US" dirty="0"/>
          </a:p>
        </p:txBody>
      </p:sp>
    </p:spTree>
    <p:extLst>
      <p:ext uri="{BB962C8B-B14F-4D97-AF65-F5344CB8AC3E}">
        <p14:creationId xmlns:p14="http://schemas.microsoft.com/office/powerpoint/2010/main" val="1293217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Emily takes over</a:t>
            </a:r>
            <a:endParaRPr lang="en-US" dirty="0"/>
          </a:p>
        </p:txBody>
      </p:sp>
      <p:sp>
        <p:nvSpPr>
          <p:cNvPr id="4" name="Slide Number Placeholder 3"/>
          <p:cNvSpPr>
            <a:spLocks noGrp="1"/>
          </p:cNvSpPr>
          <p:nvPr>
            <p:ph type="sldNum" sz="quarter" idx="10"/>
          </p:nvPr>
        </p:nvSpPr>
        <p:spPr/>
        <p:txBody>
          <a:bodyPr/>
          <a:lstStyle/>
          <a:p>
            <a:fld id="{D748FF63-F862-4A13-B8AF-5968F9CABBCF}" type="slidenum">
              <a:rPr lang="en-US" smtClean="0"/>
              <a:t>17</a:t>
            </a:fld>
            <a:endParaRPr lang="en-US" dirty="0"/>
          </a:p>
        </p:txBody>
      </p:sp>
    </p:spTree>
    <p:extLst>
      <p:ext uri="{BB962C8B-B14F-4D97-AF65-F5344CB8AC3E}">
        <p14:creationId xmlns:p14="http://schemas.microsoft.com/office/powerpoint/2010/main" val="42796851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881BAF-AE81-4D4C-BF89-88D18433DEA0}" type="slidenum">
              <a:rPr lang="en-US" smtClean="0"/>
              <a:t>19</a:t>
            </a:fld>
            <a:endParaRPr lang="en-US"/>
          </a:p>
        </p:txBody>
      </p:sp>
    </p:spTree>
    <p:extLst>
      <p:ext uri="{BB962C8B-B14F-4D97-AF65-F5344CB8AC3E}">
        <p14:creationId xmlns:p14="http://schemas.microsoft.com/office/powerpoint/2010/main" val="24813648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 about paternity:</a:t>
            </a:r>
          </a:p>
          <a:p>
            <a:r>
              <a:rPr lang="en-US" dirty="0" smtClean="0"/>
              <a:t>Establishing paternity is the process of determining the legal father of a child. When parents are married, paternity is automatically established in most cases. If parents are unmarried, paternity establishment is not automatic and the process should be started by both parents as soon as possible for the benefit of the child. Unmarried parents can establish paternity (legal fatherhood) by signing the voluntary Declaration of Paternity. This can be done in the hospital after the child is born. A Declaration of Paternity may also be signed by parents after they leave the hospital.</a:t>
            </a:r>
          </a:p>
          <a:p>
            <a:r>
              <a:rPr lang="en-US" dirty="0" smtClean="0"/>
              <a:t>Unmarried parents who sign the Declaration of Paternity form help their child(</a:t>
            </a:r>
            <a:r>
              <a:rPr lang="en-US" dirty="0" err="1" smtClean="0"/>
              <a:t>ren</a:t>
            </a:r>
            <a:r>
              <a:rPr lang="en-US" dirty="0" smtClean="0"/>
              <a:t>) gain the same rights and privileges of a child born within a marriage. Some of those rights include: financial support from both parents, access to important family medical records, access to the non-custodial parent's medical benefits, and the emotional benefit of knowing who both parents are.</a:t>
            </a:r>
          </a:p>
          <a:p>
            <a:r>
              <a:rPr lang="en-US" dirty="0" smtClean="0"/>
              <a:t>In an effort to create a legal link between unmarried fathers and their children, the California Department of Child Support Services joined other states in a partnership with licensed hospitals and clinics with birthing facilities to establish the Paternity Opportunity Program (POP). This voluntary in-hospital paternity acknowledgment program, implemented in January 1995, involves about 330 of California's licensed hospitals and clinics with birthing facilities. The program has since been expanded to prenatal clinics, county welfare offices, local vital records offices, and courts.</a:t>
            </a:r>
          </a:p>
          <a:p>
            <a:r>
              <a:rPr lang="en-US" dirty="0" smtClean="0"/>
              <a:t> </a:t>
            </a:r>
          </a:p>
          <a:p>
            <a:endParaRPr lang="en-US" dirty="0"/>
          </a:p>
        </p:txBody>
      </p:sp>
      <p:sp>
        <p:nvSpPr>
          <p:cNvPr id="4" name="Slide Number Placeholder 3"/>
          <p:cNvSpPr>
            <a:spLocks noGrp="1"/>
          </p:cNvSpPr>
          <p:nvPr>
            <p:ph type="sldNum" sz="quarter" idx="10"/>
          </p:nvPr>
        </p:nvSpPr>
        <p:spPr/>
        <p:txBody>
          <a:bodyPr/>
          <a:lstStyle/>
          <a:p>
            <a:fld id="{D748FF63-F862-4A13-B8AF-5968F9CABBCF}" type="slidenum">
              <a:rPr lang="en-US" smtClean="0"/>
              <a:t>21</a:t>
            </a:fld>
            <a:endParaRPr lang="en-US" dirty="0"/>
          </a:p>
        </p:txBody>
      </p:sp>
    </p:spTree>
    <p:extLst>
      <p:ext uri="{BB962C8B-B14F-4D97-AF65-F5344CB8AC3E}">
        <p14:creationId xmlns:p14="http://schemas.microsoft.com/office/powerpoint/2010/main" val="40196771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4A3965-051A-42EC-AA71-26978759532A}" type="slidenum">
              <a:rPr lang="en-US" smtClean="0"/>
              <a:t>30</a:t>
            </a:fld>
            <a:endParaRPr lang="en-US"/>
          </a:p>
        </p:txBody>
      </p:sp>
    </p:spTree>
    <p:extLst>
      <p:ext uri="{BB962C8B-B14F-4D97-AF65-F5344CB8AC3E}">
        <p14:creationId xmlns:p14="http://schemas.microsoft.com/office/powerpoint/2010/main" val="25673724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we cannot say why people are poor, we can say with certainty that most</a:t>
            </a:r>
            <a:r>
              <a:rPr lang="en-US" baseline="0" dirty="0" smtClean="0"/>
              <a:t> children who come to the attention of the child welfare system are poor. And we also know that the poverty rate vary dramatically across racial groups. </a:t>
            </a:r>
          </a:p>
          <a:p>
            <a:endParaRPr lang="en-US" baseline="0" dirty="0" smtClean="0"/>
          </a:p>
          <a:p>
            <a:r>
              <a:rPr lang="en-US" baseline="0" dirty="0" smtClean="0"/>
              <a:t>Therefore, in order to come as close as possible to an apples to apples (or similarly situated) scenario, we have limited the findings we are presenting today to those children who were poor (as indicated by </a:t>
            </a:r>
            <a:r>
              <a:rPr lang="en-US" baseline="0" dirty="0" err="1" smtClean="0"/>
              <a:t>medi-cal</a:t>
            </a:r>
            <a:r>
              <a:rPr lang="en-US" baseline="0" dirty="0" smtClean="0"/>
              <a:t> coverage at birth)</a:t>
            </a:r>
            <a:endParaRPr lang="en-US" dirty="0"/>
          </a:p>
        </p:txBody>
      </p:sp>
      <p:sp>
        <p:nvSpPr>
          <p:cNvPr id="4" name="Slide Number Placeholder 3"/>
          <p:cNvSpPr>
            <a:spLocks noGrp="1"/>
          </p:cNvSpPr>
          <p:nvPr>
            <p:ph type="sldNum" sz="quarter" idx="10"/>
          </p:nvPr>
        </p:nvSpPr>
        <p:spPr/>
        <p:txBody>
          <a:bodyPr/>
          <a:lstStyle/>
          <a:p>
            <a:fld id="{D748FF63-F862-4A13-B8AF-5968F9CABBCF}" type="slidenum">
              <a:rPr lang="en-US" smtClean="0"/>
              <a:t>32</a:t>
            </a:fld>
            <a:endParaRPr lang="en-US" dirty="0"/>
          </a:p>
        </p:txBody>
      </p:sp>
    </p:spTree>
    <p:extLst>
      <p:ext uri="{BB962C8B-B14F-4D97-AF65-F5344CB8AC3E}">
        <p14:creationId xmlns:p14="http://schemas.microsoft.com/office/powerpoint/2010/main" val="36567843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1.18 full</a:t>
            </a:r>
            <a:r>
              <a:rPr lang="en-US" baseline="0" dirty="0" smtClean="0"/>
              <a:t> </a:t>
            </a:r>
            <a:r>
              <a:rPr lang="en-US" baseline="0" dirty="0" err="1" smtClean="0"/>
              <a:t>adj</a:t>
            </a:r>
            <a:endParaRPr lang="en-US" dirty="0"/>
          </a:p>
        </p:txBody>
      </p:sp>
      <p:sp>
        <p:nvSpPr>
          <p:cNvPr id="4" name="Slide Number Placeholder 3"/>
          <p:cNvSpPr>
            <a:spLocks noGrp="1"/>
          </p:cNvSpPr>
          <p:nvPr>
            <p:ph type="sldNum" sz="quarter" idx="10"/>
          </p:nvPr>
        </p:nvSpPr>
        <p:spPr/>
        <p:txBody>
          <a:bodyPr/>
          <a:lstStyle/>
          <a:p>
            <a:fld id="{D748FF63-F862-4A13-B8AF-5968F9CABBCF}" type="slidenum">
              <a:rPr lang="en-US" smtClean="0"/>
              <a:t>35</a:t>
            </a:fld>
            <a:endParaRPr lang="en-US" dirty="0"/>
          </a:p>
        </p:txBody>
      </p:sp>
    </p:spTree>
    <p:extLst>
      <p:ext uri="{BB962C8B-B14F-4D97-AF65-F5344CB8AC3E}">
        <p14:creationId xmlns:p14="http://schemas.microsoft.com/office/powerpoint/2010/main" val="37956080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.97 full </a:t>
            </a:r>
            <a:r>
              <a:rPr lang="en-US" dirty="0" err="1" smtClean="0"/>
              <a:t>adj</a:t>
            </a:r>
            <a:endParaRPr lang="en-US" dirty="0"/>
          </a:p>
        </p:txBody>
      </p:sp>
      <p:sp>
        <p:nvSpPr>
          <p:cNvPr id="4" name="Slide Number Placeholder 3"/>
          <p:cNvSpPr>
            <a:spLocks noGrp="1"/>
          </p:cNvSpPr>
          <p:nvPr>
            <p:ph type="sldNum" sz="quarter" idx="10"/>
          </p:nvPr>
        </p:nvSpPr>
        <p:spPr/>
        <p:txBody>
          <a:bodyPr/>
          <a:lstStyle/>
          <a:p>
            <a:fld id="{D748FF63-F862-4A13-B8AF-5968F9CABBCF}" type="slidenum">
              <a:rPr lang="en-US" smtClean="0"/>
              <a:t>36</a:t>
            </a:fld>
            <a:endParaRPr lang="en-US" dirty="0"/>
          </a:p>
        </p:txBody>
      </p:sp>
    </p:spTree>
    <p:extLst>
      <p:ext uri="{BB962C8B-B14F-4D97-AF65-F5344CB8AC3E}">
        <p14:creationId xmlns:p14="http://schemas.microsoft.com/office/powerpoint/2010/main" val="21345489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1.01 </a:t>
            </a:r>
            <a:r>
              <a:rPr lang="en-US" dirty="0" err="1" smtClean="0"/>
              <a:t>fu</a:t>
            </a:r>
            <a:r>
              <a:rPr lang="en-US" dirty="0" smtClean="0"/>
              <a:t>  </a:t>
            </a:r>
            <a:r>
              <a:rPr lang="en-US" dirty="0" err="1" smtClean="0"/>
              <a:t>adj</a:t>
            </a:r>
            <a:endParaRPr lang="en-US" dirty="0"/>
          </a:p>
        </p:txBody>
      </p:sp>
      <p:sp>
        <p:nvSpPr>
          <p:cNvPr id="4" name="Slide Number Placeholder 3"/>
          <p:cNvSpPr>
            <a:spLocks noGrp="1"/>
          </p:cNvSpPr>
          <p:nvPr>
            <p:ph type="sldNum" sz="quarter" idx="10"/>
          </p:nvPr>
        </p:nvSpPr>
        <p:spPr/>
        <p:txBody>
          <a:bodyPr/>
          <a:lstStyle/>
          <a:p>
            <a:fld id="{D748FF63-F862-4A13-B8AF-5968F9CABBCF}" type="slidenum">
              <a:rPr lang="en-US" smtClean="0"/>
              <a:t>37</a:t>
            </a:fld>
            <a:endParaRPr lang="en-US" dirty="0"/>
          </a:p>
        </p:txBody>
      </p:sp>
    </p:spTree>
    <p:extLst>
      <p:ext uri="{BB962C8B-B14F-4D97-AF65-F5344CB8AC3E}">
        <p14:creationId xmlns:p14="http://schemas.microsoft.com/office/powerpoint/2010/main" val="37431143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Back to Barbara</a:t>
            </a:r>
            <a:endParaRPr lang="en-US" dirty="0"/>
          </a:p>
        </p:txBody>
      </p:sp>
      <p:sp>
        <p:nvSpPr>
          <p:cNvPr id="4" name="Slide Number Placeholder 3"/>
          <p:cNvSpPr>
            <a:spLocks noGrp="1"/>
          </p:cNvSpPr>
          <p:nvPr>
            <p:ph type="sldNum" sz="quarter" idx="10"/>
          </p:nvPr>
        </p:nvSpPr>
        <p:spPr/>
        <p:txBody>
          <a:bodyPr/>
          <a:lstStyle/>
          <a:p>
            <a:fld id="{D748FF63-F862-4A13-B8AF-5968F9CABBCF}" type="slidenum">
              <a:rPr lang="en-US" smtClean="0"/>
              <a:t>40</a:t>
            </a:fld>
            <a:endParaRPr lang="en-US" dirty="0"/>
          </a:p>
        </p:txBody>
      </p:sp>
    </p:spTree>
    <p:extLst>
      <p:ext uri="{BB962C8B-B14F-4D97-AF65-F5344CB8AC3E}">
        <p14:creationId xmlns:p14="http://schemas.microsoft.com/office/powerpoint/2010/main" val="37902466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E381E2-AB65-4412-93ED-882C1D3AC20E}" type="slidenum">
              <a:rPr lang="en-US" smtClean="0"/>
              <a:pPr>
                <a:defRPr/>
              </a:pPr>
              <a:t>44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Wulczyn</a:t>
            </a:r>
            <a:r>
              <a:rPr lang="en-US" dirty="0" smtClean="0"/>
              <a:t> and Lery, Drake</a:t>
            </a:r>
            <a:endParaRPr lang="en-US" dirty="0"/>
          </a:p>
        </p:txBody>
      </p:sp>
      <p:sp>
        <p:nvSpPr>
          <p:cNvPr id="4" name="Slide Number Placeholder 3"/>
          <p:cNvSpPr>
            <a:spLocks noGrp="1"/>
          </p:cNvSpPr>
          <p:nvPr>
            <p:ph type="sldNum" sz="quarter" idx="10"/>
          </p:nvPr>
        </p:nvSpPr>
        <p:spPr/>
        <p:txBody>
          <a:bodyPr/>
          <a:lstStyle/>
          <a:p>
            <a:fld id="{D748FF63-F862-4A13-B8AF-5968F9CABBCF}" type="slidenum">
              <a:rPr lang="en-US" smtClean="0"/>
              <a:t>6</a:t>
            </a:fld>
            <a:endParaRPr lang="en-US" dirty="0"/>
          </a:p>
        </p:txBody>
      </p:sp>
    </p:spTree>
    <p:extLst>
      <p:ext uri="{BB962C8B-B14F-4D97-AF65-F5344CB8AC3E}">
        <p14:creationId xmlns:p14="http://schemas.microsoft.com/office/powerpoint/2010/main" val="39874476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Q3_11</a:t>
            </a:r>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552C33C-AE3F-4776-A56D-C5FB50BCAD7F}" type="slidenum">
              <a:rPr lang="en-US" smtClean="0"/>
              <a:pPr eaLnBrk="1" hangingPunct="1"/>
              <a:t>45</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Repeating this slide intentionally</a:t>
            </a:r>
          </a:p>
        </p:txBody>
      </p:sp>
      <p:sp>
        <p:nvSpPr>
          <p:cNvPr id="7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11898FF-42B5-4685-83C2-0BFBF17403AF}" type="slidenum">
              <a:rPr lang="en-US" smtClean="0"/>
              <a:pPr eaLnBrk="1" hangingPunct="1"/>
              <a:t>46</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A16E37D-EBFD-486A-B4A4-05CF4ADC61B0}" type="slidenum">
              <a:rPr lang="en-US" smtClean="0"/>
              <a:pPr eaLnBrk="1" hangingPunct="1"/>
              <a:t>47</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48FF63-F862-4A13-B8AF-5968F9CABBCF}" type="slidenum">
              <a:rPr lang="en-US" smtClean="0"/>
              <a:t>50</a:t>
            </a:fld>
            <a:endParaRPr lang="en-US" dirty="0"/>
          </a:p>
        </p:txBody>
      </p:sp>
    </p:spTree>
    <p:extLst>
      <p:ext uri="{BB962C8B-B14F-4D97-AF65-F5344CB8AC3E}">
        <p14:creationId xmlns:p14="http://schemas.microsoft.com/office/powerpoint/2010/main" val="24583473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400">
                <a:solidFill>
                  <a:schemeClr val="tx1"/>
                </a:solidFill>
                <a:latin typeface="Arial" charset="0"/>
              </a:defRPr>
            </a:lvl1pPr>
            <a:lvl2pPr marL="742950" indent="-285750" defTabSz="920750" eaLnBrk="0" hangingPunct="0">
              <a:defRPr sz="2400">
                <a:solidFill>
                  <a:schemeClr val="tx1"/>
                </a:solidFill>
                <a:latin typeface="Arial" charset="0"/>
              </a:defRPr>
            </a:lvl2pPr>
            <a:lvl3pPr marL="1143000" indent="-228600" defTabSz="920750" eaLnBrk="0" hangingPunct="0">
              <a:defRPr sz="2400">
                <a:solidFill>
                  <a:schemeClr val="tx1"/>
                </a:solidFill>
                <a:latin typeface="Arial" charset="0"/>
              </a:defRPr>
            </a:lvl3pPr>
            <a:lvl4pPr marL="1600200" indent="-228600" defTabSz="920750" eaLnBrk="0" hangingPunct="0">
              <a:defRPr sz="2400">
                <a:solidFill>
                  <a:schemeClr val="tx1"/>
                </a:solidFill>
                <a:latin typeface="Arial" charset="0"/>
              </a:defRPr>
            </a:lvl4pPr>
            <a:lvl5pPr marL="2057400" indent="-228600" defTabSz="920750" eaLnBrk="0" hangingPunct="0">
              <a:defRPr sz="2400">
                <a:solidFill>
                  <a:schemeClr val="tx1"/>
                </a:solidFill>
                <a:latin typeface="Arial" charset="0"/>
              </a:defRPr>
            </a:lvl5pPr>
            <a:lvl6pPr marL="2514600" indent="-228600" defTabSz="920750" eaLnBrk="0" fontAlgn="base" hangingPunct="0">
              <a:spcBef>
                <a:spcPct val="0"/>
              </a:spcBef>
              <a:spcAft>
                <a:spcPct val="0"/>
              </a:spcAft>
              <a:defRPr sz="2400">
                <a:solidFill>
                  <a:schemeClr val="tx1"/>
                </a:solidFill>
                <a:latin typeface="Arial" charset="0"/>
              </a:defRPr>
            </a:lvl6pPr>
            <a:lvl7pPr marL="2971800" indent="-228600" defTabSz="920750" eaLnBrk="0" fontAlgn="base" hangingPunct="0">
              <a:spcBef>
                <a:spcPct val="0"/>
              </a:spcBef>
              <a:spcAft>
                <a:spcPct val="0"/>
              </a:spcAft>
              <a:defRPr sz="2400">
                <a:solidFill>
                  <a:schemeClr val="tx1"/>
                </a:solidFill>
                <a:latin typeface="Arial" charset="0"/>
              </a:defRPr>
            </a:lvl7pPr>
            <a:lvl8pPr marL="3429000" indent="-228600" defTabSz="920750" eaLnBrk="0" fontAlgn="base" hangingPunct="0">
              <a:spcBef>
                <a:spcPct val="0"/>
              </a:spcBef>
              <a:spcAft>
                <a:spcPct val="0"/>
              </a:spcAft>
              <a:defRPr sz="2400">
                <a:solidFill>
                  <a:schemeClr val="tx1"/>
                </a:solidFill>
                <a:latin typeface="Arial" charset="0"/>
              </a:defRPr>
            </a:lvl8pPr>
            <a:lvl9pPr marL="3886200" indent="-228600" defTabSz="920750" eaLnBrk="0" fontAlgn="base" hangingPunct="0">
              <a:spcBef>
                <a:spcPct val="0"/>
              </a:spcBef>
              <a:spcAft>
                <a:spcPct val="0"/>
              </a:spcAft>
              <a:defRPr sz="2400">
                <a:solidFill>
                  <a:schemeClr val="tx1"/>
                </a:solidFill>
                <a:latin typeface="Arial" charset="0"/>
              </a:defRPr>
            </a:lvl9pPr>
          </a:lstStyle>
          <a:p>
            <a:pPr eaLnBrk="1" hangingPunct="1"/>
            <a:fld id="{288B2DD7-51CE-4975-847E-7031E7A3B93A}" type="slidenum">
              <a:rPr lang="en-US" sz="1200">
                <a:solidFill>
                  <a:prstClr val="black"/>
                </a:solidFill>
                <a:latin typeface="Times New Roman" pitchFamily="18" charset="0"/>
              </a:rPr>
              <a:pPr eaLnBrk="1" hangingPunct="1"/>
              <a:t>52</a:t>
            </a:fld>
            <a:endParaRPr lang="en-US" sz="1200">
              <a:solidFill>
                <a:prstClr val="black"/>
              </a:solidFill>
              <a:latin typeface="Times New Roman" pitchFamily="18"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CF6D11"/>
              </a:buClr>
            </a:pPr>
            <a:r>
              <a:rPr lang="en-US" smtClean="0">
                <a:latin typeface="Bell Gothic Black" charset="0"/>
              </a:rPr>
              <a:t>(relates to neighborhood stability) 	75% Whites; 56% Asian Americans; 48% Blacks; 47% Latinos</a:t>
            </a:r>
          </a:p>
          <a:p>
            <a:pPr eaLnBrk="1" hangingPunct="1">
              <a:buClr>
                <a:srgbClr val="CF6D11"/>
              </a:buClr>
            </a:pPr>
            <a:endParaRPr lang="en-US" smtClean="0">
              <a:latin typeface="Bell Gothic Black" charset="0"/>
            </a:endParaRPr>
          </a:p>
          <a:p>
            <a:pPr eaLnBrk="1" hangingPunct="1">
              <a:buClr>
                <a:srgbClr val="CF6D11"/>
              </a:buClr>
            </a:pPr>
            <a:r>
              <a:rPr lang="en-US" smtClean="0">
                <a:latin typeface="Bell Gothic Black" charset="0"/>
              </a:rPr>
              <a:t>(relates to available resources)African Americans and Latinos have 30% fewer supermarkets,	up to 76% higher prices, more toxic environments</a:t>
            </a:r>
          </a:p>
          <a:p>
            <a:pPr eaLnBrk="1" hangingPunct="1">
              <a:buClr>
                <a:srgbClr val="CF6D11"/>
              </a:buClr>
            </a:pPr>
            <a:endParaRPr lang="en-US" smtClean="0">
              <a:latin typeface="Bell Gothic Black" charset="0"/>
            </a:endParaRPr>
          </a:p>
          <a:p>
            <a:pPr eaLnBrk="1" hangingPunct="1">
              <a:buClr>
                <a:srgbClr val="CF6D11"/>
              </a:buClr>
            </a:pPr>
            <a:r>
              <a:rPr lang="en-US" smtClean="0">
                <a:latin typeface="Bell Gothic Black" charset="0"/>
              </a:rPr>
              <a:t>Differences in hospital usage of baby toxicology tests, differences in mandated reporting, “benefit of the doubt” by officials, zip code discrimination</a:t>
            </a:r>
          </a:p>
          <a:p>
            <a:pPr eaLnBrk="1" hangingPunct="1">
              <a:buClr>
                <a:srgbClr val="CF6D11"/>
              </a:buClr>
            </a:pPr>
            <a:endParaRPr lang="en-US" smtClean="0">
              <a:latin typeface="Bell Gothic Black" charset="0"/>
            </a:endParaRPr>
          </a:p>
          <a:p>
            <a:pPr eaLnBrk="1" hangingPunct="1"/>
            <a:r>
              <a:rPr lang="en-US" smtClean="0">
                <a:latin typeface="Bell Gothic Black" charset="0"/>
              </a:rPr>
              <a:t>Differences in prenatal care; inadequately stocked pharmacies; exposure to lead poisoning </a:t>
            </a:r>
          </a:p>
          <a:p>
            <a:pPr eaLnBrk="1" hangingPunct="1"/>
            <a:endParaRPr lang="en-US" smtClean="0">
              <a:latin typeface="Bell Gothic Black" charset="0"/>
            </a:endParaRPr>
          </a:p>
          <a:p>
            <a:pPr eaLnBrk="1" hangingPunct="1">
              <a:buClr>
                <a:srgbClr val="CF6D11"/>
              </a:buClr>
            </a:pPr>
            <a:r>
              <a:rPr lang="en-US" sz="2400" smtClean="0">
                <a:solidFill>
                  <a:srgbClr val="CF6D11"/>
                </a:solidFill>
                <a:latin typeface="Bell Gothic Black" charset="0"/>
              </a:rPr>
              <a:t>disparities  </a:t>
            </a:r>
            <a:r>
              <a:rPr lang="en-US" sz="2400" smtClean="0">
                <a:latin typeface="Bell Gothic Black" charset="0"/>
              </a:rPr>
              <a:t>(safety net for tough times) Family Median Net Worth by Raced $20,600B $18,600H $140,700 W (own –owe)</a:t>
            </a:r>
          </a:p>
          <a:p>
            <a:pPr eaLnBrk="1" hangingPunct="1">
              <a:buClr>
                <a:srgbClr val="CF6D11"/>
              </a:buClr>
            </a:pPr>
            <a:r>
              <a:rPr lang="en-US" sz="2400" smtClean="0">
                <a:solidFill>
                  <a:srgbClr val="CF6D11"/>
                </a:solidFill>
                <a:latin typeface="Bell Gothic Black" charset="0"/>
              </a:rPr>
              <a:t>2004 Survey of Consumer Finances FRB 2006</a:t>
            </a:r>
            <a:endParaRPr lang="en-US" b="1" smtClean="0">
              <a:solidFill>
                <a:srgbClr val="CF6D11"/>
              </a:solidFill>
              <a:latin typeface="Bell Gothic Black" charset="0"/>
            </a:endParaRPr>
          </a:p>
          <a:p>
            <a:pPr eaLnBrk="1" hangingPunct="1">
              <a:buClr>
                <a:srgbClr val="CF6D11"/>
              </a:buClr>
            </a:pPr>
            <a:r>
              <a:rPr lang="en-US" sz="1400" smtClean="0"/>
              <a:t>	</a:t>
            </a:r>
            <a:endParaRPr lang="en-US" sz="1400" smtClean="0">
              <a:solidFill>
                <a:srgbClr val="CF6D11"/>
              </a:solidFill>
            </a:endParaRPr>
          </a:p>
          <a:p>
            <a:pPr eaLnBrk="1" hangingPunct="1">
              <a:buClr>
                <a:srgbClr val="CF6D11"/>
              </a:buClr>
            </a:pPr>
            <a:endParaRPr lang="en-US" smtClean="0">
              <a:latin typeface="Bell Gothic Black" charset="0"/>
            </a:endParaRPr>
          </a:p>
          <a:p>
            <a:pPr eaLnBrk="1" hangingPunct="1"/>
            <a:endParaRPr lang="en-US" smtClean="0">
              <a:latin typeface="Bell Gothic Black"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400">
                <a:solidFill>
                  <a:schemeClr val="tx1"/>
                </a:solidFill>
                <a:latin typeface="Arial" charset="0"/>
              </a:defRPr>
            </a:lvl1pPr>
            <a:lvl2pPr marL="742950" indent="-285750" defTabSz="920750" eaLnBrk="0" hangingPunct="0">
              <a:defRPr sz="2400">
                <a:solidFill>
                  <a:schemeClr val="tx1"/>
                </a:solidFill>
                <a:latin typeface="Arial" charset="0"/>
              </a:defRPr>
            </a:lvl2pPr>
            <a:lvl3pPr marL="1143000" indent="-228600" defTabSz="920750" eaLnBrk="0" hangingPunct="0">
              <a:defRPr sz="2400">
                <a:solidFill>
                  <a:schemeClr val="tx1"/>
                </a:solidFill>
                <a:latin typeface="Arial" charset="0"/>
              </a:defRPr>
            </a:lvl3pPr>
            <a:lvl4pPr marL="1600200" indent="-228600" defTabSz="920750" eaLnBrk="0" hangingPunct="0">
              <a:defRPr sz="2400">
                <a:solidFill>
                  <a:schemeClr val="tx1"/>
                </a:solidFill>
                <a:latin typeface="Arial" charset="0"/>
              </a:defRPr>
            </a:lvl4pPr>
            <a:lvl5pPr marL="2057400" indent="-228600" defTabSz="920750" eaLnBrk="0" hangingPunct="0">
              <a:defRPr sz="2400">
                <a:solidFill>
                  <a:schemeClr val="tx1"/>
                </a:solidFill>
                <a:latin typeface="Arial" charset="0"/>
              </a:defRPr>
            </a:lvl5pPr>
            <a:lvl6pPr marL="2514600" indent="-228600" defTabSz="920750" eaLnBrk="0" fontAlgn="base" hangingPunct="0">
              <a:spcBef>
                <a:spcPct val="0"/>
              </a:spcBef>
              <a:spcAft>
                <a:spcPct val="0"/>
              </a:spcAft>
              <a:defRPr sz="2400">
                <a:solidFill>
                  <a:schemeClr val="tx1"/>
                </a:solidFill>
                <a:latin typeface="Arial" charset="0"/>
              </a:defRPr>
            </a:lvl6pPr>
            <a:lvl7pPr marL="2971800" indent="-228600" defTabSz="920750" eaLnBrk="0" fontAlgn="base" hangingPunct="0">
              <a:spcBef>
                <a:spcPct val="0"/>
              </a:spcBef>
              <a:spcAft>
                <a:spcPct val="0"/>
              </a:spcAft>
              <a:defRPr sz="2400">
                <a:solidFill>
                  <a:schemeClr val="tx1"/>
                </a:solidFill>
                <a:latin typeface="Arial" charset="0"/>
              </a:defRPr>
            </a:lvl7pPr>
            <a:lvl8pPr marL="3429000" indent="-228600" defTabSz="920750" eaLnBrk="0" fontAlgn="base" hangingPunct="0">
              <a:spcBef>
                <a:spcPct val="0"/>
              </a:spcBef>
              <a:spcAft>
                <a:spcPct val="0"/>
              </a:spcAft>
              <a:defRPr sz="2400">
                <a:solidFill>
                  <a:schemeClr val="tx1"/>
                </a:solidFill>
                <a:latin typeface="Arial" charset="0"/>
              </a:defRPr>
            </a:lvl8pPr>
            <a:lvl9pPr marL="3886200" indent="-228600" defTabSz="920750" eaLnBrk="0" fontAlgn="base" hangingPunct="0">
              <a:spcBef>
                <a:spcPct val="0"/>
              </a:spcBef>
              <a:spcAft>
                <a:spcPct val="0"/>
              </a:spcAft>
              <a:defRPr sz="2400">
                <a:solidFill>
                  <a:schemeClr val="tx1"/>
                </a:solidFill>
                <a:latin typeface="Arial" charset="0"/>
              </a:defRPr>
            </a:lvl9pPr>
          </a:lstStyle>
          <a:p>
            <a:pPr eaLnBrk="1" hangingPunct="1"/>
            <a:fld id="{B1B68E19-3226-4433-A31A-3AA5B9FD8B28}" type="slidenum">
              <a:rPr lang="en-US" sz="1200">
                <a:solidFill>
                  <a:prstClr val="black"/>
                </a:solidFill>
                <a:latin typeface="Times New Roman" pitchFamily="18" charset="0"/>
              </a:rPr>
              <a:pPr eaLnBrk="1" hangingPunct="1"/>
              <a:t>53</a:t>
            </a:fld>
            <a:endParaRPr lang="en-US" sz="1200">
              <a:solidFill>
                <a:prstClr val="black"/>
              </a:solidFill>
              <a:latin typeface="Times New Roman"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Bell Gothic Black"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400">
                <a:solidFill>
                  <a:schemeClr val="tx1"/>
                </a:solidFill>
                <a:latin typeface="Arial" charset="0"/>
              </a:defRPr>
            </a:lvl1pPr>
            <a:lvl2pPr marL="742950" indent="-285750" defTabSz="920750" eaLnBrk="0" hangingPunct="0">
              <a:defRPr sz="2400">
                <a:solidFill>
                  <a:schemeClr val="tx1"/>
                </a:solidFill>
                <a:latin typeface="Arial" charset="0"/>
              </a:defRPr>
            </a:lvl2pPr>
            <a:lvl3pPr marL="1143000" indent="-228600" defTabSz="920750" eaLnBrk="0" hangingPunct="0">
              <a:defRPr sz="2400">
                <a:solidFill>
                  <a:schemeClr val="tx1"/>
                </a:solidFill>
                <a:latin typeface="Arial" charset="0"/>
              </a:defRPr>
            </a:lvl3pPr>
            <a:lvl4pPr marL="1600200" indent="-228600" defTabSz="920750" eaLnBrk="0" hangingPunct="0">
              <a:defRPr sz="2400">
                <a:solidFill>
                  <a:schemeClr val="tx1"/>
                </a:solidFill>
                <a:latin typeface="Arial" charset="0"/>
              </a:defRPr>
            </a:lvl4pPr>
            <a:lvl5pPr marL="2057400" indent="-228600" defTabSz="920750" eaLnBrk="0" hangingPunct="0">
              <a:defRPr sz="2400">
                <a:solidFill>
                  <a:schemeClr val="tx1"/>
                </a:solidFill>
                <a:latin typeface="Arial" charset="0"/>
              </a:defRPr>
            </a:lvl5pPr>
            <a:lvl6pPr marL="2514600" indent="-228600" defTabSz="920750" eaLnBrk="0" fontAlgn="base" hangingPunct="0">
              <a:spcBef>
                <a:spcPct val="0"/>
              </a:spcBef>
              <a:spcAft>
                <a:spcPct val="0"/>
              </a:spcAft>
              <a:defRPr sz="2400">
                <a:solidFill>
                  <a:schemeClr val="tx1"/>
                </a:solidFill>
                <a:latin typeface="Arial" charset="0"/>
              </a:defRPr>
            </a:lvl6pPr>
            <a:lvl7pPr marL="2971800" indent="-228600" defTabSz="920750" eaLnBrk="0" fontAlgn="base" hangingPunct="0">
              <a:spcBef>
                <a:spcPct val="0"/>
              </a:spcBef>
              <a:spcAft>
                <a:spcPct val="0"/>
              </a:spcAft>
              <a:defRPr sz="2400">
                <a:solidFill>
                  <a:schemeClr val="tx1"/>
                </a:solidFill>
                <a:latin typeface="Arial" charset="0"/>
              </a:defRPr>
            </a:lvl7pPr>
            <a:lvl8pPr marL="3429000" indent="-228600" defTabSz="920750" eaLnBrk="0" fontAlgn="base" hangingPunct="0">
              <a:spcBef>
                <a:spcPct val="0"/>
              </a:spcBef>
              <a:spcAft>
                <a:spcPct val="0"/>
              </a:spcAft>
              <a:defRPr sz="2400">
                <a:solidFill>
                  <a:schemeClr val="tx1"/>
                </a:solidFill>
                <a:latin typeface="Arial" charset="0"/>
              </a:defRPr>
            </a:lvl8pPr>
            <a:lvl9pPr marL="3886200" indent="-228600" defTabSz="920750" eaLnBrk="0" fontAlgn="base" hangingPunct="0">
              <a:spcBef>
                <a:spcPct val="0"/>
              </a:spcBef>
              <a:spcAft>
                <a:spcPct val="0"/>
              </a:spcAft>
              <a:defRPr sz="2400">
                <a:solidFill>
                  <a:schemeClr val="tx1"/>
                </a:solidFill>
                <a:latin typeface="Arial" charset="0"/>
              </a:defRPr>
            </a:lvl9pPr>
          </a:lstStyle>
          <a:p>
            <a:pPr eaLnBrk="1" hangingPunct="1"/>
            <a:fld id="{8549356C-CDE4-4942-A3A7-AD7A6CD0FAC0}" type="slidenum">
              <a:rPr lang="en-US" sz="1200">
                <a:solidFill>
                  <a:prstClr val="black"/>
                </a:solidFill>
                <a:latin typeface="Times New Roman" pitchFamily="18" charset="0"/>
              </a:rPr>
              <a:pPr eaLnBrk="1" hangingPunct="1"/>
              <a:t>54</a:t>
            </a:fld>
            <a:endParaRPr lang="en-US" sz="1200">
              <a:solidFill>
                <a:prstClr val="black"/>
              </a:solidFill>
              <a:latin typeface="Times New Roman" pitchFamily="18"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Bell Gothic Black" charset="0"/>
              </a:rPr>
              <a:t>Information about the GI Bill:</a:t>
            </a:r>
          </a:p>
          <a:p>
            <a:pPr eaLnBrk="1" hangingPunct="1">
              <a:buFontTx/>
              <a:buChar char="•"/>
            </a:pPr>
            <a:r>
              <a:rPr lang="en-US" altLang="en-US" dirty="0" smtClean="0">
                <a:latin typeface="Bell Gothic Black" charset="0"/>
              </a:rPr>
              <a:t>Also known as the Servicemen’s Readjustment Act, following WWII</a:t>
            </a:r>
          </a:p>
          <a:p>
            <a:pPr eaLnBrk="1" hangingPunct="1">
              <a:buFontTx/>
              <a:buChar char="•"/>
            </a:pPr>
            <a:r>
              <a:rPr lang="en-US" altLang="en-US" dirty="0" smtClean="0">
                <a:latin typeface="Bell Gothic Black" charset="0"/>
              </a:rPr>
              <a:t>Purported to be the greatest piece of social legislation ever</a:t>
            </a:r>
          </a:p>
          <a:p>
            <a:pPr eaLnBrk="1" hangingPunct="1">
              <a:buFontTx/>
              <a:buChar char="•"/>
            </a:pPr>
            <a:r>
              <a:rPr lang="en-US" altLang="en-US" dirty="0" smtClean="0">
                <a:latin typeface="Bell Gothic Black" charset="0"/>
              </a:rPr>
              <a:t>U.S. spent $95 billion on this social program  (Put this number in today’s perspective – e.g., double the estimate to rebuild the Gulf Coast after Hurricane Katrina)</a:t>
            </a:r>
          </a:p>
          <a:p>
            <a:pPr eaLnBrk="1" hangingPunct="1">
              <a:buFontTx/>
              <a:buChar char="•"/>
            </a:pPr>
            <a:r>
              <a:rPr lang="en-US" altLang="en-US" dirty="0" smtClean="0">
                <a:latin typeface="Bell Gothic Black" charset="0"/>
              </a:rPr>
              <a:t>Assisted 16 million returning soldiers to be reintegrated into US society</a:t>
            </a:r>
          </a:p>
          <a:p>
            <a:pPr eaLnBrk="1" hangingPunct="1">
              <a:buFontTx/>
              <a:buChar char="•"/>
            </a:pPr>
            <a:r>
              <a:rPr lang="en-US" altLang="en-US" dirty="0" smtClean="0">
                <a:latin typeface="Bell Gothic Black" charset="0"/>
              </a:rPr>
              <a:t>Provided veterans with access to job training, college tuition, home loans and small business support</a:t>
            </a:r>
          </a:p>
          <a:p>
            <a:pPr eaLnBrk="1" hangingPunct="1">
              <a:buFontTx/>
              <a:buChar char="•"/>
            </a:pPr>
            <a:r>
              <a:rPr lang="en-US" altLang="en-US" dirty="0" smtClean="0">
                <a:latin typeface="Bell Gothic Black" charset="0"/>
              </a:rPr>
              <a:t>Created the modern day middle-class and fueled development of the suburbs</a:t>
            </a:r>
          </a:p>
          <a:p>
            <a:pPr eaLnBrk="1" hangingPunct="1">
              <a:buFontTx/>
              <a:buChar char="•"/>
            </a:pPr>
            <a:r>
              <a:rPr lang="en-US" altLang="en-US" dirty="0" smtClean="0">
                <a:latin typeface="Bell Gothic Black" charset="0"/>
              </a:rPr>
              <a:t>For more information on the GI Bill and its effects, see </a:t>
            </a:r>
            <a:r>
              <a:rPr lang="en-US" altLang="en-US" i="1" dirty="0" smtClean="0">
                <a:latin typeface="Bell Gothic Black" charset="0"/>
              </a:rPr>
              <a:t>When Affirmative Action was White</a:t>
            </a:r>
            <a:r>
              <a:rPr lang="en-US" altLang="en-US" dirty="0" smtClean="0">
                <a:latin typeface="Bell Gothic Black" charset="0"/>
              </a:rPr>
              <a:t> by Ira </a:t>
            </a:r>
            <a:r>
              <a:rPr lang="en-US" altLang="en-US" dirty="0" err="1" smtClean="0">
                <a:latin typeface="Bell Gothic Black" charset="0"/>
              </a:rPr>
              <a:t>Katznelson</a:t>
            </a:r>
            <a:r>
              <a:rPr lang="en-US" altLang="en-US" dirty="0" smtClean="0">
                <a:latin typeface="Bell Gothic Black" charset="0"/>
              </a:rPr>
              <a:t>, Columbia University Press, 2005.</a:t>
            </a:r>
          </a:p>
          <a:p>
            <a:pPr eaLnBrk="1" hangingPunct="1"/>
            <a:endParaRPr lang="en-US" altLang="en-US" dirty="0" smtClean="0">
              <a:latin typeface="Bell Gothic Black" charset="0"/>
            </a:endParaRPr>
          </a:p>
          <a:p>
            <a:pPr eaLnBrk="1" hangingPunct="1"/>
            <a:r>
              <a:rPr lang="en-US" altLang="en-US" dirty="0" smtClean="0">
                <a:latin typeface="Bell Gothic Black" charset="0"/>
              </a:rPr>
              <a:t>Background for the next slides:</a:t>
            </a:r>
          </a:p>
          <a:p>
            <a:pPr eaLnBrk="1" hangingPunct="1">
              <a:buFontTx/>
              <a:buChar char="•"/>
            </a:pPr>
            <a:r>
              <a:rPr lang="en-US" altLang="en-US" dirty="0" smtClean="0">
                <a:latin typeface="Bell Gothic Black" charset="0"/>
              </a:rPr>
              <a:t>The story to be told is about three young boys whose fathers served in WWII and how this social legislation from 60 years ago continues to impact their families.  </a:t>
            </a:r>
          </a:p>
          <a:p>
            <a:pPr eaLnBrk="1" hangingPunct="1">
              <a:buFontTx/>
              <a:buChar char="•"/>
            </a:pPr>
            <a:r>
              <a:rPr lang="en-US" altLang="en-US" dirty="0" smtClean="0">
                <a:latin typeface="Bell Gothic Black" charset="0"/>
              </a:rPr>
              <a:t>It is a story about how advantage and disadvantage accumulate because of the unequal opportunities embedded in the GI Bill.</a:t>
            </a:r>
          </a:p>
          <a:p>
            <a:pPr eaLnBrk="1" hangingPunct="1">
              <a:buFontTx/>
              <a:buChar char="•"/>
            </a:pPr>
            <a:endParaRPr lang="en-US" altLang="en-US" dirty="0" smtClean="0">
              <a:latin typeface="Bell Gothic Black" charset="0"/>
            </a:endParaRPr>
          </a:p>
          <a:p>
            <a:pPr eaLnBrk="1" hangingPunct="1"/>
            <a:endParaRPr lang="en-US" dirty="0" smtClean="0">
              <a:latin typeface="Bell Gothic Black"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400">
                <a:solidFill>
                  <a:schemeClr val="tx1"/>
                </a:solidFill>
                <a:latin typeface="Arial" charset="0"/>
              </a:defRPr>
            </a:lvl1pPr>
            <a:lvl2pPr marL="742950" indent="-285750" defTabSz="920750" eaLnBrk="0" hangingPunct="0">
              <a:defRPr sz="2400">
                <a:solidFill>
                  <a:schemeClr val="tx1"/>
                </a:solidFill>
                <a:latin typeface="Arial" charset="0"/>
              </a:defRPr>
            </a:lvl2pPr>
            <a:lvl3pPr marL="1143000" indent="-228600" defTabSz="920750" eaLnBrk="0" hangingPunct="0">
              <a:defRPr sz="2400">
                <a:solidFill>
                  <a:schemeClr val="tx1"/>
                </a:solidFill>
                <a:latin typeface="Arial" charset="0"/>
              </a:defRPr>
            </a:lvl3pPr>
            <a:lvl4pPr marL="1600200" indent="-228600" defTabSz="920750" eaLnBrk="0" hangingPunct="0">
              <a:defRPr sz="2400">
                <a:solidFill>
                  <a:schemeClr val="tx1"/>
                </a:solidFill>
                <a:latin typeface="Arial" charset="0"/>
              </a:defRPr>
            </a:lvl4pPr>
            <a:lvl5pPr marL="2057400" indent="-228600" defTabSz="920750" eaLnBrk="0" hangingPunct="0">
              <a:defRPr sz="2400">
                <a:solidFill>
                  <a:schemeClr val="tx1"/>
                </a:solidFill>
                <a:latin typeface="Arial" charset="0"/>
              </a:defRPr>
            </a:lvl5pPr>
            <a:lvl6pPr marL="2514600" indent="-228600" defTabSz="920750" eaLnBrk="0" fontAlgn="base" hangingPunct="0">
              <a:spcBef>
                <a:spcPct val="0"/>
              </a:spcBef>
              <a:spcAft>
                <a:spcPct val="0"/>
              </a:spcAft>
              <a:defRPr sz="2400">
                <a:solidFill>
                  <a:schemeClr val="tx1"/>
                </a:solidFill>
                <a:latin typeface="Arial" charset="0"/>
              </a:defRPr>
            </a:lvl6pPr>
            <a:lvl7pPr marL="2971800" indent="-228600" defTabSz="920750" eaLnBrk="0" fontAlgn="base" hangingPunct="0">
              <a:spcBef>
                <a:spcPct val="0"/>
              </a:spcBef>
              <a:spcAft>
                <a:spcPct val="0"/>
              </a:spcAft>
              <a:defRPr sz="2400">
                <a:solidFill>
                  <a:schemeClr val="tx1"/>
                </a:solidFill>
                <a:latin typeface="Arial" charset="0"/>
              </a:defRPr>
            </a:lvl7pPr>
            <a:lvl8pPr marL="3429000" indent="-228600" defTabSz="920750" eaLnBrk="0" fontAlgn="base" hangingPunct="0">
              <a:spcBef>
                <a:spcPct val="0"/>
              </a:spcBef>
              <a:spcAft>
                <a:spcPct val="0"/>
              </a:spcAft>
              <a:defRPr sz="2400">
                <a:solidFill>
                  <a:schemeClr val="tx1"/>
                </a:solidFill>
                <a:latin typeface="Arial" charset="0"/>
              </a:defRPr>
            </a:lvl8pPr>
            <a:lvl9pPr marL="3886200" indent="-228600" defTabSz="920750" eaLnBrk="0" fontAlgn="base" hangingPunct="0">
              <a:spcBef>
                <a:spcPct val="0"/>
              </a:spcBef>
              <a:spcAft>
                <a:spcPct val="0"/>
              </a:spcAft>
              <a:defRPr sz="2400">
                <a:solidFill>
                  <a:schemeClr val="tx1"/>
                </a:solidFill>
                <a:latin typeface="Arial" charset="0"/>
              </a:defRPr>
            </a:lvl9pPr>
          </a:lstStyle>
          <a:p>
            <a:pPr eaLnBrk="1" hangingPunct="1"/>
            <a:fld id="{9097674E-D23C-451A-ABA7-EE6246A1E9EB}" type="slidenum">
              <a:rPr lang="en-US" sz="1200">
                <a:solidFill>
                  <a:prstClr val="black"/>
                </a:solidFill>
                <a:latin typeface="Times New Roman" pitchFamily="18" charset="0"/>
              </a:rPr>
              <a:pPr eaLnBrk="1" hangingPunct="1"/>
              <a:t>55</a:t>
            </a:fld>
            <a:endParaRPr lang="en-US" sz="1200">
              <a:solidFill>
                <a:prstClr val="black"/>
              </a:solidFill>
              <a:latin typeface="Times New Roman" pitchFamily="18"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Bell Gothic Black" charset="0"/>
              </a:rPr>
              <a:t>Observation:</a:t>
            </a:r>
          </a:p>
          <a:p>
            <a:pPr eaLnBrk="1" hangingPunct="1"/>
            <a:r>
              <a:rPr lang="en-US" altLang="en-US" dirty="0" smtClean="0">
                <a:latin typeface="Bell Gothic Black" charset="0"/>
              </a:rPr>
              <a:t>For this and the next two slides, each column highlights a feature of the child’s profile as it is played out around one aspect of the GI Bill, the unequal availability of FHA and VA loans to purchase a home.</a:t>
            </a:r>
          </a:p>
          <a:p>
            <a:pPr eaLnBrk="1" hangingPunct="1"/>
            <a:endParaRPr lang="en-US" dirty="0" smtClean="0">
              <a:latin typeface="Bell Gothic Black"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p:spPr>
        <p:txBody>
          <a:bodyPr/>
          <a:lstStyle/>
          <a:p>
            <a:r>
              <a:rPr lang="en-US" dirty="0" smtClean="0"/>
              <a:t>Q4_11</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400">
                <a:solidFill>
                  <a:schemeClr val="tx1"/>
                </a:solidFill>
                <a:latin typeface="Arial" charset="0"/>
              </a:defRPr>
            </a:lvl1pPr>
            <a:lvl2pPr marL="742950" indent="-285750" defTabSz="920750" eaLnBrk="0" hangingPunct="0">
              <a:defRPr sz="2400">
                <a:solidFill>
                  <a:schemeClr val="tx1"/>
                </a:solidFill>
                <a:latin typeface="Arial" charset="0"/>
              </a:defRPr>
            </a:lvl2pPr>
            <a:lvl3pPr marL="1143000" indent="-228600" defTabSz="920750" eaLnBrk="0" hangingPunct="0">
              <a:defRPr sz="2400">
                <a:solidFill>
                  <a:schemeClr val="tx1"/>
                </a:solidFill>
                <a:latin typeface="Arial" charset="0"/>
              </a:defRPr>
            </a:lvl3pPr>
            <a:lvl4pPr marL="1600200" indent="-228600" defTabSz="920750" eaLnBrk="0" hangingPunct="0">
              <a:defRPr sz="2400">
                <a:solidFill>
                  <a:schemeClr val="tx1"/>
                </a:solidFill>
                <a:latin typeface="Arial" charset="0"/>
              </a:defRPr>
            </a:lvl4pPr>
            <a:lvl5pPr marL="2057400" indent="-228600" defTabSz="920750" eaLnBrk="0" hangingPunct="0">
              <a:defRPr sz="2400">
                <a:solidFill>
                  <a:schemeClr val="tx1"/>
                </a:solidFill>
                <a:latin typeface="Arial" charset="0"/>
              </a:defRPr>
            </a:lvl5pPr>
            <a:lvl6pPr marL="2514600" indent="-228600" defTabSz="920750" eaLnBrk="0" fontAlgn="base" hangingPunct="0">
              <a:spcBef>
                <a:spcPct val="0"/>
              </a:spcBef>
              <a:spcAft>
                <a:spcPct val="0"/>
              </a:spcAft>
              <a:defRPr sz="2400">
                <a:solidFill>
                  <a:schemeClr val="tx1"/>
                </a:solidFill>
                <a:latin typeface="Arial" charset="0"/>
              </a:defRPr>
            </a:lvl6pPr>
            <a:lvl7pPr marL="2971800" indent="-228600" defTabSz="920750" eaLnBrk="0" fontAlgn="base" hangingPunct="0">
              <a:spcBef>
                <a:spcPct val="0"/>
              </a:spcBef>
              <a:spcAft>
                <a:spcPct val="0"/>
              </a:spcAft>
              <a:defRPr sz="2400">
                <a:solidFill>
                  <a:schemeClr val="tx1"/>
                </a:solidFill>
                <a:latin typeface="Arial" charset="0"/>
              </a:defRPr>
            </a:lvl7pPr>
            <a:lvl8pPr marL="3429000" indent="-228600" defTabSz="920750" eaLnBrk="0" fontAlgn="base" hangingPunct="0">
              <a:spcBef>
                <a:spcPct val="0"/>
              </a:spcBef>
              <a:spcAft>
                <a:spcPct val="0"/>
              </a:spcAft>
              <a:defRPr sz="2400">
                <a:solidFill>
                  <a:schemeClr val="tx1"/>
                </a:solidFill>
                <a:latin typeface="Arial" charset="0"/>
              </a:defRPr>
            </a:lvl8pPr>
            <a:lvl9pPr marL="3886200" indent="-228600" defTabSz="920750" eaLnBrk="0" fontAlgn="base" hangingPunct="0">
              <a:spcBef>
                <a:spcPct val="0"/>
              </a:spcBef>
              <a:spcAft>
                <a:spcPct val="0"/>
              </a:spcAft>
              <a:defRPr sz="2400">
                <a:solidFill>
                  <a:schemeClr val="tx1"/>
                </a:solidFill>
                <a:latin typeface="Arial" charset="0"/>
              </a:defRPr>
            </a:lvl9pPr>
          </a:lstStyle>
          <a:p>
            <a:pPr eaLnBrk="1" hangingPunct="1"/>
            <a:fld id="{0F83FE30-8234-45EB-B281-F7E03730A6DA}" type="slidenum">
              <a:rPr lang="en-US" sz="1200">
                <a:solidFill>
                  <a:prstClr val="black"/>
                </a:solidFill>
                <a:latin typeface="Times New Roman" pitchFamily="18" charset="0"/>
              </a:rPr>
              <a:pPr eaLnBrk="1" hangingPunct="1"/>
              <a:t>56</a:t>
            </a:fld>
            <a:endParaRPr lang="en-US" sz="1200">
              <a:solidFill>
                <a:prstClr val="black"/>
              </a:solidFill>
              <a:latin typeface="Times New Roman" pitchFamily="18"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Bell Gothic Black" charset="0"/>
              </a:rPr>
              <a:t>Suggested talking point:</a:t>
            </a:r>
            <a:endParaRPr lang="en-US" altLang="en-US" dirty="0" smtClean="0">
              <a:latin typeface="Bell Gothic Black" charset="0"/>
            </a:endParaRPr>
          </a:p>
          <a:p>
            <a:pPr eaLnBrk="1" hangingPunct="1"/>
            <a:r>
              <a:rPr lang="en-US" altLang="en-US" dirty="0" smtClean="0">
                <a:latin typeface="Bell Gothic Black" charset="0"/>
              </a:rPr>
              <a:t>The GI Bill was open to all veterans; however, its implementation proved to be discriminatory.  Congress had agreed that GI Bill supports could be administered locally.  Local implementers maintained the racially discriminatory actions that characterized local public and private sector behaviors prior to the war.</a:t>
            </a:r>
          </a:p>
          <a:p>
            <a:pPr eaLnBrk="1" hangingPunct="1"/>
            <a:endParaRPr lang="en-US" dirty="0" smtClean="0">
              <a:latin typeface="Bell Gothic Black"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400">
                <a:solidFill>
                  <a:schemeClr val="tx1"/>
                </a:solidFill>
                <a:latin typeface="Arial" charset="0"/>
              </a:defRPr>
            </a:lvl1pPr>
            <a:lvl2pPr marL="742950" indent="-285750" defTabSz="920750" eaLnBrk="0" hangingPunct="0">
              <a:defRPr sz="2400">
                <a:solidFill>
                  <a:schemeClr val="tx1"/>
                </a:solidFill>
                <a:latin typeface="Arial" charset="0"/>
              </a:defRPr>
            </a:lvl2pPr>
            <a:lvl3pPr marL="1143000" indent="-228600" defTabSz="920750" eaLnBrk="0" hangingPunct="0">
              <a:defRPr sz="2400">
                <a:solidFill>
                  <a:schemeClr val="tx1"/>
                </a:solidFill>
                <a:latin typeface="Arial" charset="0"/>
              </a:defRPr>
            </a:lvl3pPr>
            <a:lvl4pPr marL="1600200" indent="-228600" defTabSz="920750" eaLnBrk="0" hangingPunct="0">
              <a:defRPr sz="2400">
                <a:solidFill>
                  <a:schemeClr val="tx1"/>
                </a:solidFill>
                <a:latin typeface="Arial" charset="0"/>
              </a:defRPr>
            </a:lvl4pPr>
            <a:lvl5pPr marL="2057400" indent="-228600" defTabSz="920750" eaLnBrk="0" hangingPunct="0">
              <a:defRPr sz="2400">
                <a:solidFill>
                  <a:schemeClr val="tx1"/>
                </a:solidFill>
                <a:latin typeface="Arial" charset="0"/>
              </a:defRPr>
            </a:lvl5pPr>
            <a:lvl6pPr marL="2514600" indent="-228600" defTabSz="920750" eaLnBrk="0" fontAlgn="base" hangingPunct="0">
              <a:spcBef>
                <a:spcPct val="0"/>
              </a:spcBef>
              <a:spcAft>
                <a:spcPct val="0"/>
              </a:spcAft>
              <a:defRPr sz="2400">
                <a:solidFill>
                  <a:schemeClr val="tx1"/>
                </a:solidFill>
                <a:latin typeface="Arial" charset="0"/>
              </a:defRPr>
            </a:lvl6pPr>
            <a:lvl7pPr marL="2971800" indent="-228600" defTabSz="920750" eaLnBrk="0" fontAlgn="base" hangingPunct="0">
              <a:spcBef>
                <a:spcPct val="0"/>
              </a:spcBef>
              <a:spcAft>
                <a:spcPct val="0"/>
              </a:spcAft>
              <a:defRPr sz="2400">
                <a:solidFill>
                  <a:schemeClr val="tx1"/>
                </a:solidFill>
                <a:latin typeface="Arial" charset="0"/>
              </a:defRPr>
            </a:lvl7pPr>
            <a:lvl8pPr marL="3429000" indent="-228600" defTabSz="920750" eaLnBrk="0" fontAlgn="base" hangingPunct="0">
              <a:spcBef>
                <a:spcPct val="0"/>
              </a:spcBef>
              <a:spcAft>
                <a:spcPct val="0"/>
              </a:spcAft>
              <a:defRPr sz="2400">
                <a:solidFill>
                  <a:schemeClr val="tx1"/>
                </a:solidFill>
                <a:latin typeface="Arial" charset="0"/>
              </a:defRPr>
            </a:lvl8pPr>
            <a:lvl9pPr marL="3886200" indent="-228600" defTabSz="920750" eaLnBrk="0" fontAlgn="base" hangingPunct="0">
              <a:spcBef>
                <a:spcPct val="0"/>
              </a:spcBef>
              <a:spcAft>
                <a:spcPct val="0"/>
              </a:spcAft>
              <a:defRPr sz="2400">
                <a:solidFill>
                  <a:schemeClr val="tx1"/>
                </a:solidFill>
                <a:latin typeface="Arial" charset="0"/>
              </a:defRPr>
            </a:lvl9pPr>
          </a:lstStyle>
          <a:p>
            <a:pPr eaLnBrk="1" hangingPunct="1"/>
            <a:fld id="{52DB5FCF-ECE7-4166-B3A1-8DB6CBEC2A74}" type="slidenum">
              <a:rPr lang="en-US" sz="1200">
                <a:solidFill>
                  <a:prstClr val="black"/>
                </a:solidFill>
                <a:latin typeface="Times New Roman" pitchFamily="18" charset="0"/>
              </a:rPr>
              <a:pPr eaLnBrk="1" hangingPunct="1"/>
              <a:t>57</a:t>
            </a:fld>
            <a:endParaRPr lang="en-US" sz="1200">
              <a:solidFill>
                <a:prstClr val="black"/>
              </a:solidFill>
              <a:latin typeface="Times New Roman" pitchFamily="18"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Bell Gothic Black"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400">
                <a:solidFill>
                  <a:schemeClr val="tx1"/>
                </a:solidFill>
                <a:latin typeface="Arial" charset="0"/>
              </a:defRPr>
            </a:lvl1pPr>
            <a:lvl2pPr marL="742950" indent="-285750" defTabSz="920750" eaLnBrk="0" hangingPunct="0">
              <a:defRPr sz="2400">
                <a:solidFill>
                  <a:schemeClr val="tx1"/>
                </a:solidFill>
                <a:latin typeface="Arial" charset="0"/>
              </a:defRPr>
            </a:lvl2pPr>
            <a:lvl3pPr marL="1143000" indent="-228600" defTabSz="920750" eaLnBrk="0" hangingPunct="0">
              <a:defRPr sz="2400">
                <a:solidFill>
                  <a:schemeClr val="tx1"/>
                </a:solidFill>
                <a:latin typeface="Arial" charset="0"/>
              </a:defRPr>
            </a:lvl3pPr>
            <a:lvl4pPr marL="1600200" indent="-228600" defTabSz="920750" eaLnBrk="0" hangingPunct="0">
              <a:defRPr sz="2400">
                <a:solidFill>
                  <a:schemeClr val="tx1"/>
                </a:solidFill>
                <a:latin typeface="Arial" charset="0"/>
              </a:defRPr>
            </a:lvl4pPr>
            <a:lvl5pPr marL="2057400" indent="-228600" defTabSz="920750" eaLnBrk="0" hangingPunct="0">
              <a:defRPr sz="2400">
                <a:solidFill>
                  <a:schemeClr val="tx1"/>
                </a:solidFill>
                <a:latin typeface="Arial" charset="0"/>
              </a:defRPr>
            </a:lvl5pPr>
            <a:lvl6pPr marL="2514600" indent="-228600" defTabSz="920750" eaLnBrk="0" fontAlgn="base" hangingPunct="0">
              <a:spcBef>
                <a:spcPct val="0"/>
              </a:spcBef>
              <a:spcAft>
                <a:spcPct val="0"/>
              </a:spcAft>
              <a:defRPr sz="2400">
                <a:solidFill>
                  <a:schemeClr val="tx1"/>
                </a:solidFill>
                <a:latin typeface="Arial" charset="0"/>
              </a:defRPr>
            </a:lvl6pPr>
            <a:lvl7pPr marL="2971800" indent="-228600" defTabSz="920750" eaLnBrk="0" fontAlgn="base" hangingPunct="0">
              <a:spcBef>
                <a:spcPct val="0"/>
              </a:spcBef>
              <a:spcAft>
                <a:spcPct val="0"/>
              </a:spcAft>
              <a:defRPr sz="2400">
                <a:solidFill>
                  <a:schemeClr val="tx1"/>
                </a:solidFill>
                <a:latin typeface="Arial" charset="0"/>
              </a:defRPr>
            </a:lvl7pPr>
            <a:lvl8pPr marL="3429000" indent="-228600" defTabSz="920750" eaLnBrk="0" fontAlgn="base" hangingPunct="0">
              <a:spcBef>
                <a:spcPct val="0"/>
              </a:spcBef>
              <a:spcAft>
                <a:spcPct val="0"/>
              </a:spcAft>
              <a:defRPr sz="2400">
                <a:solidFill>
                  <a:schemeClr val="tx1"/>
                </a:solidFill>
                <a:latin typeface="Arial" charset="0"/>
              </a:defRPr>
            </a:lvl8pPr>
            <a:lvl9pPr marL="3886200" indent="-228600" defTabSz="920750" eaLnBrk="0" fontAlgn="base" hangingPunct="0">
              <a:spcBef>
                <a:spcPct val="0"/>
              </a:spcBef>
              <a:spcAft>
                <a:spcPct val="0"/>
              </a:spcAft>
              <a:defRPr sz="2400">
                <a:solidFill>
                  <a:schemeClr val="tx1"/>
                </a:solidFill>
                <a:latin typeface="Arial" charset="0"/>
              </a:defRPr>
            </a:lvl9pPr>
          </a:lstStyle>
          <a:p>
            <a:pPr eaLnBrk="1" hangingPunct="1"/>
            <a:fld id="{2032F438-A176-45C3-BA0F-F6EB36D45050}" type="slidenum">
              <a:rPr lang="en-US" sz="1200">
                <a:solidFill>
                  <a:prstClr val="black"/>
                </a:solidFill>
                <a:latin typeface="Times New Roman" pitchFamily="18" charset="0"/>
              </a:rPr>
              <a:pPr eaLnBrk="1" hangingPunct="1"/>
              <a:t>58</a:t>
            </a:fld>
            <a:endParaRPr lang="en-US" sz="1200">
              <a:solidFill>
                <a:prstClr val="black"/>
              </a:solidFill>
              <a:latin typeface="Times New Roman" pitchFamily="18"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Bell Gothic Black" charset="0"/>
              </a:rPr>
              <a:t>Suggested talking points:</a:t>
            </a:r>
            <a:endParaRPr lang="en-US" altLang="en-US" dirty="0" smtClean="0">
              <a:latin typeface="Bell Gothic Black" charset="0"/>
            </a:endParaRPr>
          </a:p>
          <a:p>
            <a:pPr eaLnBrk="1" hangingPunct="1">
              <a:buFontTx/>
              <a:buChar char="•"/>
            </a:pPr>
            <a:r>
              <a:rPr lang="en-US" altLang="en-US" dirty="0" smtClean="0">
                <a:latin typeface="Bell Gothic Black" charset="0"/>
              </a:rPr>
              <a:t>Reinforce for the audience that social policy created 60 years ago continues to have disparate impact.  These stories challenge the assumption that discrimination is a thing of the past by demonstrating that even past discrimination has ongoing consequences for today’s population.  Benefits and disadvantages accumulate over time.</a:t>
            </a:r>
          </a:p>
          <a:p>
            <a:pPr eaLnBrk="1" hangingPunct="1">
              <a:buFontTx/>
              <a:buChar char="•"/>
            </a:pPr>
            <a:r>
              <a:rPr lang="en-US" altLang="en-US" dirty="0" smtClean="0">
                <a:latin typeface="Bell Gothic Black" charset="0"/>
              </a:rPr>
              <a:t>Note that these stories followed only one aspect of the GI Bill: home loans.  If job training, educational support, and small business loans were also tracked, additional layers of unequal opportunity would be revealed to add to the home ownership inequities.</a:t>
            </a:r>
          </a:p>
          <a:p>
            <a:pPr eaLnBrk="1" hangingPunct="1"/>
            <a:endParaRPr lang="en-US" dirty="0" smtClean="0">
              <a:latin typeface="Bell Gothic Black"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400">
                <a:solidFill>
                  <a:schemeClr val="tx1"/>
                </a:solidFill>
                <a:latin typeface="Arial" charset="0"/>
              </a:defRPr>
            </a:lvl1pPr>
            <a:lvl2pPr marL="742950" indent="-285750" defTabSz="920750" eaLnBrk="0" hangingPunct="0">
              <a:defRPr sz="2400">
                <a:solidFill>
                  <a:schemeClr val="tx1"/>
                </a:solidFill>
                <a:latin typeface="Arial" charset="0"/>
              </a:defRPr>
            </a:lvl2pPr>
            <a:lvl3pPr marL="1143000" indent="-228600" defTabSz="920750" eaLnBrk="0" hangingPunct="0">
              <a:defRPr sz="2400">
                <a:solidFill>
                  <a:schemeClr val="tx1"/>
                </a:solidFill>
                <a:latin typeface="Arial" charset="0"/>
              </a:defRPr>
            </a:lvl3pPr>
            <a:lvl4pPr marL="1600200" indent="-228600" defTabSz="920750" eaLnBrk="0" hangingPunct="0">
              <a:defRPr sz="2400">
                <a:solidFill>
                  <a:schemeClr val="tx1"/>
                </a:solidFill>
                <a:latin typeface="Arial" charset="0"/>
              </a:defRPr>
            </a:lvl4pPr>
            <a:lvl5pPr marL="2057400" indent="-228600" defTabSz="920750" eaLnBrk="0" hangingPunct="0">
              <a:defRPr sz="2400">
                <a:solidFill>
                  <a:schemeClr val="tx1"/>
                </a:solidFill>
                <a:latin typeface="Arial" charset="0"/>
              </a:defRPr>
            </a:lvl5pPr>
            <a:lvl6pPr marL="2514600" indent="-228600" defTabSz="920750" eaLnBrk="0" fontAlgn="base" hangingPunct="0">
              <a:spcBef>
                <a:spcPct val="0"/>
              </a:spcBef>
              <a:spcAft>
                <a:spcPct val="0"/>
              </a:spcAft>
              <a:defRPr sz="2400">
                <a:solidFill>
                  <a:schemeClr val="tx1"/>
                </a:solidFill>
                <a:latin typeface="Arial" charset="0"/>
              </a:defRPr>
            </a:lvl6pPr>
            <a:lvl7pPr marL="2971800" indent="-228600" defTabSz="920750" eaLnBrk="0" fontAlgn="base" hangingPunct="0">
              <a:spcBef>
                <a:spcPct val="0"/>
              </a:spcBef>
              <a:spcAft>
                <a:spcPct val="0"/>
              </a:spcAft>
              <a:defRPr sz="2400">
                <a:solidFill>
                  <a:schemeClr val="tx1"/>
                </a:solidFill>
                <a:latin typeface="Arial" charset="0"/>
              </a:defRPr>
            </a:lvl7pPr>
            <a:lvl8pPr marL="3429000" indent="-228600" defTabSz="920750" eaLnBrk="0" fontAlgn="base" hangingPunct="0">
              <a:spcBef>
                <a:spcPct val="0"/>
              </a:spcBef>
              <a:spcAft>
                <a:spcPct val="0"/>
              </a:spcAft>
              <a:defRPr sz="2400">
                <a:solidFill>
                  <a:schemeClr val="tx1"/>
                </a:solidFill>
                <a:latin typeface="Arial" charset="0"/>
              </a:defRPr>
            </a:lvl8pPr>
            <a:lvl9pPr marL="3886200" indent="-228600" defTabSz="920750" eaLnBrk="0" fontAlgn="base" hangingPunct="0">
              <a:spcBef>
                <a:spcPct val="0"/>
              </a:spcBef>
              <a:spcAft>
                <a:spcPct val="0"/>
              </a:spcAft>
              <a:defRPr sz="2400">
                <a:solidFill>
                  <a:schemeClr val="tx1"/>
                </a:solidFill>
                <a:latin typeface="Arial" charset="0"/>
              </a:defRPr>
            </a:lvl9pPr>
          </a:lstStyle>
          <a:p>
            <a:pPr eaLnBrk="1" hangingPunct="1"/>
            <a:fld id="{F7FB1A1C-CD91-46C2-A47A-AED201473A9F}" type="slidenum">
              <a:rPr lang="en-US" sz="1200">
                <a:solidFill>
                  <a:prstClr val="black"/>
                </a:solidFill>
                <a:latin typeface="Times New Roman" pitchFamily="18" charset="0"/>
              </a:rPr>
              <a:pPr eaLnBrk="1" hangingPunct="1"/>
              <a:t>59</a:t>
            </a:fld>
            <a:endParaRPr lang="en-US" sz="1200">
              <a:solidFill>
                <a:prstClr val="black"/>
              </a:solidFill>
              <a:latin typeface="Times New Roman" pitchFamily="18"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Bell Gothic Black" charset="0"/>
              </a:rPr>
              <a:t>Suggested talking points:</a:t>
            </a:r>
            <a:endParaRPr lang="en-US" altLang="en-US" smtClean="0">
              <a:latin typeface="Bell Gothic Black" charset="0"/>
            </a:endParaRPr>
          </a:p>
          <a:p>
            <a:pPr eaLnBrk="1" hangingPunct="1">
              <a:buFontTx/>
              <a:buChar char="•"/>
            </a:pPr>
            <a:r>
              <a:rPr lang="en-US" altLang="en-US" smtClean="0">
                <a:latin typeface="Bell Gothic Black" charset="0"/>
              </a:rPr>
              <a:t>Reinforce for the audience that social policy created 60 years ago continues to have disparate impact.  These stories challenge the assumption that discrimination is a thing of the past by demonstrating that even past discrimination has ongoing consequences for today’s population.  Benefits and disadvantages accumulate over time.</a:t>
            </a:r>
          </a:p>
          <a:p>
            <a:pPr eaLnBrk="1" hangingPunct="1">
              <a:buFontTx/>
              <a:buChar char="•"/>
            </a:pPr>
            <a:r>
              <a:rPr lang="en-US" altLang="en-US" smtClean="0">
                <a:latin typeface="Bell Gothic Black" charset="0"/>
              </a:rPr>
              <a:t>Note that these stories followed only one aspect of the GI Bill: home loans.  If job training, educational support, and small business loans were also tracked, additional layers of unequal opportunity would be revealed to add to the home ownership inequities.</a:t>
            </a:r>
          </a:p>
          <a:p>
            <a:pPr eaLnBrk="1" hangingPunct="1"/>
            <a:endParaRPr lang="en-US" smtClean="0">
              <a:latin typeface="Bell Gothic Black"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400">
                <a:solidFill>
                  <a:schemeClr val="tx1"/>
                </a:solidFill>
                <a:latin typeface="Arial" charset="0"/>
              </a:defRPr>
            </a:lvl1pPr>
            <a:lvl2pPr marL="742950" indent="-285750" defTabSz="920750" eaLnBrk="0" hangingPunct="0">
              <a:defRPr sz="2400">
                <a:solidFill>
                  <a:schemeClr val="tx1"/>
                </a:solidFill>
                <a:latin typeface="Arial" charset="0"/>
              </a:defRPr>
            </a:lvl2pPr>
            <a:lvl3pPr marL="1143000" indent="-228600" defTabSz="920750" eaLnBrk="0" hangingPunct="0">
              <a:defRPr sz="2400">
                <a:solidFill>
                  <a:schemeClr val="tx1"/>
                </a:solidFill>
                <a:latin typeface="Arial" charset="0"/>
              </a:defRPr>
            </a:lvl3pPr>
            <a:lvl4pPr marL="1600200" indent="-228600" defTabSz="920750" eaLnBrk="0" hangingPunct="0">
              <a:defRPr sz="2400">
                <a:solidFill>
                  <a:schemeClr val="tx1"/>
                </a:solidFill>
                <a:latin typeface="Arial" charset="0"/>
              </a:defRPr>
            </a:lvl4pPr>
            <a:lvl5pPr marL="2057400" indent="-228600" defTabSz="920750" eaLnBrk="0" hangingPunct="0">
              <a:defRPr sz="2400">
                <a:solidFill>
                  <a:schemeClr val="tx1"/>
                </a:solidFill>
                <a:latin typeface="Arial" charset="0"/>
              </a:defRPr>
            </a:lvl5pPr>
            <a:lvl6pPr marL="2514600" indent="-228600" defTabSz="920750" eaLnBrk="0" fontAlgn="base" hangingPunct="0">
              <a:spcBef>
                <a:spcPct val="0"/>
              </a:spcBef>
              <a:spcAft>
                <a:spcPct val="0"/>
              </a:spcAft>
              <a:defRPr sz="2400">
                <a:solidFill>
                  <a:schemeClr val="tx1"/>
                </a:solidFill>
                <a:latin typeface="Arial" charset="0"/>
              </a:defRPr>
            </a:lvl6pPr>
            <a:lvl7pPr marL="2971800" indent="-228600" defTabSz="920750" eaLnBrk="0" fontAlgn="base" hangingPunct="0">
              <a:spcBef>
                <a:spcPct val="0"/>
              </a:spcBef>
              <a:spcAft>
                <a:spcPct val="0"/>
              </a:spcAft>
              <a:defRPr sz="2400">
                <a:solidFill>
                  <a:schemeClr val="tx1"/>
                </a:solidFill>
                <a:latin typeface="Arial" charset="0"/>
              </a:defRPr>
            </a:lvl7pPr>
            <a:lvl8pPr marL="3429000" indent="-228600" defTabSz="920750" eaLnBrk="0" fontAlgn="base" hangingPunct="0">
              <a:spcBef>
                <a:spcPct val="0"/>
              </a:spcBef>
              <a:spcAft>
                <a:spcPct val="0"/>
              </a:spcAft>
              <a:defRPr sz="2400">
                <a:solidFill>
                  <a:schemeClr val="tx1"/>
                </a:solidFill>
                <a:latin typeface="Arial" charset="0"/>
              </a:defRPr>
            </a:lvl8pPr>
            <a:lvl9pPr marL="3886200" indent="-228600" defTabSz="920750" eaLnBrk="0" fontAlgn="base" hangingPunct="0">
              <a:spcBef>
                <a:spcPct val="0"/>
              </a:spcBef>
              <a:spcAft>
                <a:spcPct val="0"/>
              </a:spcAft>
              <a:defRPr sz="2400">
                <a:solidFill>
                  <a:schemeClr val="tx1"/>
                </a:solidFill>
                <a:latin typeface="Arial" charset="0"/>
              </a:defRPr>
            </a:lvl9pPr>
          </a:lstStyle>
          <a:p>
            <a:pPr eaLnBrk="1" hangingPunct="1"/>
            <a:fld id="{60421134-B8E3-40FE-8D67-BF4C3CF32612}" type="slidenum">
              <a:rPr lang="en-US" sz="1200">
                <a:solidFill>
                  <a:prstClr val="black"/>
                </a:solidFill>
                <a:latin typeface="Times New Roman" pitchFamily="18" charset="0"/>
              </a:rPr>
              <a:pPr eaLnBrk="1" hangingPunct="1"/>
              <a:t>60</a:t>
            </a:fld>
            <a:endParaRPr lang="en-US" sz="1200">
              <a:solidFill>
                <a:prstClr val="black"/>
              </a:solidFill>
              <a:latin typeface="Times New Roman"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400">
                <a:solidFill>
                  <a:schemeClr val="tx1"/>
                </a:solidFill>
                <a:latin typeface="Arial" charset="0"/>
              </a:defRPr>
            </a:lvl1pPr>
            <a:lvl2pPr marL="742950" indent="-285750" defTabSz="920750" eaLnBrk="0" hangingPunct="0">
              <a:defRPr sz="2400">
                <a:solidFill>
                  <a:schemeClr val="tx1"/>
                </a:solidFill>
                <a:latin typeface="Arial" charset="0"/>
              </a:defRPr>
            </a:lvl2pPr>
            <a:lvl3pPr marL="1143000" indent="-228600" defTabSz="920750" eaLnBrk="0" hangingPunct="0">
              <a:defRPr sz="2400">
                <a:solidFill>
                  <a:schemeClr val="tx1"/>
                </a:solidFill>
                <a:latin typeface="Arial" charset="0"/>
              </a:defRPr>
            </a:lvl3pPr>
            <a:lvl4pPr marL="1600200" indent="-228600" defTabSz="920750" eaLnBrk="0" hangingPunct="0">
              <a:defRPr sz="2400">
                <a:solidFill>
                  <a:schemeClr val="tx1"/>
                </a:solidFill>
                <a:latin typeface="Arial" charset="0"/>
              </a:defRPr>
            </a:lvl4pPr>
            <a:lvl5pPr marL="2057400" indent="-228600" defTabSz="920750" eaLnBrk="0" hangingPunct="0">
              <a:defRPr sz="2400">
                <a:solidFill>
                  <a:schemeClr val="tx1"/>
                </a:solidFill>
                <a:latin typeface="Arial" charset="0"/>
              </a:defRPr>
            </a:lvl5pPr>
            <a:lvl6pPr marL="2514600" indent="-228600" defTabSz="920750" eaLnBrk="0" fontAlgn="base" hangingPunct="0">
              <a:spcBef>
                <a:spcPct val="0"/>
              </a:spcBef>
              <a:spcAft>
                <a:spcPct val="0"/>
              </a:spcAft>
              <a:defRPr sz="2400">
                <a:solidFill>
                  <a:schemeClr val="tx1"/>
                </a:solidFill>
                <a:latin typeface="Arial" charset="0"/>
              </a:defRPr>
            </a:lvl6pPr>
            <a:lvl7pPr marL="2971800" indent="-228600" defTabSz="920750" eaLnBrk="0" fontAlgn="base" hangingPunct="0">
              <a:spcBef>
                <a:spcPct val="0"/>
              </a:spcBef>
              <a:spcAft>
                <a:spcPct val="0"/>
              </a:spcAft>
              <a:defRPr sz="2400">
                <a:solidFill>
                  <a:schemeClr val="tx1"/>
                </a:solidFill>
                <a:latin typeface="Arial" charset="0"/>
              </a:defRPr>
            </a:lvl7pPr>
            <a:lvl8pPr marL="3429000" indent="-228600" defTabSz="920750" eaLnBrk="0" fontAlgn="base" hangingPunct="0">
              <a:spcBef>
                <a:spcPct val="0"/>
              </a:spcBef>
              <a:spcAft>
                <a:spcPct val="0"/>
              </a:spcAft>
              <a:defRPr sz="2400">
                <a:solidFill>
                  <a:schemeClr val="tx1"/>
                </a:solidFill>
                <a:latin typeface="Arial" charset="0"/>
              </a:defRPr>
            </a:lvl8pPr>
            <a:lvl9pPr marL="3886200" indent="-228600" defTabSz="920750" eaLnBrk="0" fontAlgn="base" hangingPunct="0">
              <a:spcBef>
                <a:spcPct val="0"/>
              </a:spcBef>
              <a:spcAft>
                <a:spcPct val="0"/>
              </a:spcAft>
              <a:defRPr sz="2400">
                <a:solidFill>
                  <a:schemeClr val="tx1"/>
                </a:solidFill>
                <a:latin typeface="Arial" charset="0"/>
              </a:defRPr>
            </a:lvl9pPr>
          </a:lstStyle>
          <a:p>
            <a:pPr eaLnBrk="1" hangingPunct="1"/>
            <a:fld id="{685BEA5F-A438-4903-AE4E-532276936DA5}" type="slidenum">
              <a:rPr lang="en-US" sz="1200">
                <a:solidFill>
                  <a:prstClr val="black"/>
                </a:solidFill>
                <a:latin typeface="Times New Roman" pitchFamily="18" charset="0"/>
              </a:rPr>
              <a:pPr eaLnBrk="1" hangingPunct="1"/>
              <a:t>61</a:t>
            </a:fld>
            <a:endParaRPr lang="en-US" sz="1200">
              <a:solidFill>
                <a:prstClr val="black"/>
              </a:solidFill>
              <a:latin typeface="Times New Roman" pitchFamily="18"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Bell Gothic Black" charset="0"/>
              </a:rPr>
              <a:t>Suggested talking points:</a:t>
            </a:r>
            <a:endParaRPr lang="en-US" altLang="en-US" dirty="0" smtClean="0">
              <a:latin typeface="Bell Gothic Black" charset="0"/>
            </a:endParaRPr>
          </a:p>
          <a:p>
            <a:pPr eaLnBrk="1" hangingPunct="1">
              <a:buFontTx/>
              <a:buChar char="•"/>
            </a:pPr>
            <a:r>
              <a:rPr lang="en-US" altLang="en-US" dirty="0" smtClean="0">
                <a:latin typeface="Bell Gothic Black" charset="0"/>
              </a:rPr>
              <a:t>The politics of this era produced significant victories regarding opportunity for all, as noted in the first column. </a:t>
            </a:r>
          </a:p>
          <a:p>
            <a:pPr eaLnBrk="1" hangingPunct="1">
              <a:buFontTx/>
              <a:buChar char="•"/>
            </a:pPr>
            <a:r>
              <a:rPr lang="en-US" altLang="en-US" dirty="0" smtClean="0">
                <a:latin typeface="Bell Gothic Black" charset="0"/>
              </a:rPr>
              <a:t>But these legal and legislative victories haven’t produced the outcomes they intended, as the second column describes.   See the Race Matters Fact Sheets on education, neighborhood vitality, family economic success, and civic participation for specific data about inequities in education, housing, jobs, and voting, respectively.</a:t>
            </a:r>
          </a:p>
          <a:p>
            <a:pPr eaLnBrk="1" hangingPunct="1">
              <a:buFontTx/>
              <a:buChar char="•"/>
            </a:pPr>
            <a:r>
              <a:rPr lang="en-US" altLang="en-US" dirty="0" smtClean="0">
                <a:latin typeface="Bell Gothic Black" charset="0"/>
              </a:rPr>
              <a:t>Invite the audience to add other opportunity victories here along with their inequitable outcomes.</a:t>
            </a:r>
          </a:p>
          <a:p>
            <a:pPr eaLnBrk="1" hangingPunct="1"/>
            <a:endParaRPr lang="en-US" altLang="en-US" dirty="0" smtClean="0">
              <a:latin typeface="Bell Gothic Black" charset="0"/>
            </a:endParaRPr>
          </a:p>
          <a:p>
            <a:pPr eaLnBrk="1" hangingPunct="1"/>
            <a:r>
              <a:rPr lang="en-US" altLang="en-US" dirty="0" smtClean="0">
                <a:latin typeface="Bell Gothic Black" charset="0"/>
              </a:rPr>
              <a:t>In preparation for the next slide:</a:t>
            </a:r>
          </a:p>
          <a:p>
            <a:pPr eaLnBrk="1" hangingPunct="1"/>
            <a:r>
              <a:rPr lang="en-US" altLang="en-US" dirty="0" smtClean="0">
                <a:latin typeface="Bell Gothic Black" charset="0"/>
              </a:rPr>
              <a:t>Despite ongoing inequality, the opportunity victories are being challenged.</a:t>
            </a:r>
          </a:p>
          <a:p>
            <a:pPr eaLnBrk="1" hangingPunct="1"/>
            <a:endParaRPr lang="en-US" altLang="en-US" dirty="0" smtClean="0">
              <a:latin typeface="Bell Gothic Black" charset="0"/>
            </a:endParaRPr>
          </a:p>
          <a:p>
            <a:pPr eaLnBrk="1" hangingPunct="1"/>
            <a:endParaRPr lang="en-US" altLang="en-US" dirty="0" smtClean="0">
              <a:latin typeface="Bell Gothic Black" charset="0"/>
            </a:endParaRPr>
          </a:p>
          <a:p>
            <a:pPr eaLnBrk="1" hangingPunct="1"/>
            <a:endParaRPr lang="en-US" dirty="0" smtClean="0">
              <a:latin typeface="Bell Gothic Black"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400">
                <a:solidFill>
                  <a:schemeClr val="tx1"/>
                </a:solidFill>
                <a:latin typeface="Arial" charset="0"/>
              </a:defRPr>
            </a:lvl1pPr>
            <a:lvl2pPr marL="742950" indent="-285750" defTabSz="920750" eaLnBrk="0" hangingPunct="0">
              <a:defRPr sz="2400">
                <a:solidFill>
                  <a:schemeClr val="tx1"/>
                </a:solidFill>
                <a:latin typeface="Arial" charset="0"/>
              </a:defRPr>
            </a:lvl2pPr>
            <a:lvl3pPr marL="1143000" indent="-228600" defTabSz="920750" eaLnBrk="0" hangingPunct="0">
              <a:defRPr sz="2400">
                <a:solidFill>
                  <a:schemeClr val="tx1"/>
                </a:solidFill>
                <a:latin typeface="Arial" charset="0"/>
              </a:defRPr>
            </a:lvl3pPr>
            <a:lvl4pPr marL="1600200" indent="-228600" defTabSz="920750" eaLnBrk="0" hangingPunct="0">
              <a:defRPr sz="2400">
                <a:solidFill>
                  <a:schemeClr val="tx1"/>
                </a:solidFill>
                <a:latin typeface="Arial" charset="0"/>
              </a:defRPr>
            </a:lvl4pPr>
            <a:lvl5pPr marL="2057400" indent="-228600" defTabSz="920750" eaLnBrk="0" hangingPunct="0">
              <a:defRPr sz="2400">
                <a:solidFill>
                  <a:schemeClr val="tx1"/>
                </a:solidFill>
                <a:latin typeface="Arial" charset="0"/>
              </a:defRPr>
            </a:lvl5pPr>
            <a:lvl6pPr marL="2514600" indent="-228600" defTabSz="920750" eaLnBrk="0" fontAlgn="base" hangingPunct="0">
              <a:spcBef>
                <a:spcPct val="0"/>
              </a:spcBef>
              <a:spcAft>
                <a:spcPct val="0"/>
              </a:spcAft>
              <a:defRPr sz="2400">
                <a:solidFill>
                  <a:schemeClr val="tx1"/>
                </a:solidFill>
                <a:latin typeface="Arial" charset="0"/>
              </a:defRPr>
            </a:lvl6pPr>
            <a:lvl7pPr marL="2971800" indent="-228600" defTabSz="920750" eaLnBrk="0" fontAlgn="base" hangingPunct="0">
              <a:spcBef>
                <a:spcPct val="0"/>
              </a:spcBef>
              <a:spcAft>
                <a:spcPct val="0"/>
              </a:spcAft>
              <a:defRPr sz="2400">
                <a:solidFill>
                  <a:schemeClr val="tx1"/>
                </a:solidFill>
                <a:latin typeface="Arial" charset="0"/>
              </a:defRPr>
            </a:lvl7pPr>
            <a:lvl8pPr marL="3429000" indent="-228600" defTabSz="920750" eaLnBrk="0" fontAlgn="base" hangingPunct="0">
              <a:spcBef>
                <a:spcPct val="0"/>
              </a:spcBef>
              <a:spcAft>
                <a:spcPct val="0"/>
              </a:spcAft>
              <a:defRPr sz="2400">
                <a:solidFill>
                  <a:schemeClr val="tx1"/>
                </a:solidFill>
                <a:latin typeface="Arial" charset="0"/>
              </a:defRPr>
            </a:lvl8pPr>
            <a:lvl9pPr marL="3886200" indent="-228600" defTabSz="920750" eaLnBrk="0" fontAlgn="base" hangingPunct="0">
              <a:spcBef>
                <a:spcPct val="0"/>
              </a:spcBef>
              <a:spcAft>
                <a:spcPct val="0"/>
              </a:spcAft>
              <a:defRPr sz="2400">
                <a:solidFill>
                  <a:schemeClr val="tx1"/>
                </a:solidFill>
                <a:latin typeface="Arial" charset="0"/>
              </a:defRPr>
            </a:lvl9pPr>
          </a:lstStyle>
          <a:p>
            <a:pPr eaLnBrk="1" hangingPunct="1"/>
            <a:fld id="{5B80DAC1-F8DE-4B60-8C15-0505E824723D}" type="slidenum">
              <a:rPr lang="en-US" sz="1200">
                <a:solidFill>
                  <a:prstClr val="black"/>
                </a:solidFill>
                <a:latin typeface="Times New Roman" pitchFamily="18" charset="0"/>
              </a:rPr>
              <a:pPr eaLnBrk="1" hangingPunct="1"/>
              <a:t>62</a:t>
            </a:fld>
            <a:endParaRPr lang="en-US" sz="1200">
              <a:solidFill>
                <a:prstClr val="black"/>
              </a:solidFill>
              <a:latin typeface="Times New Roman" pitchFamily="18"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Bell Gothic Black" charset="0"/>
              </a:rPr>
              <a:t>Suggested talking point:</a:t>
            </a:r>
            <a:endParaRPr lang="en-US" altLang="en-US" smtClean="0">
              <a:latin typeface="Bell Gothic Black" charset="0"/>
            </a:endParaRPr>
          </a:p>
          <a:p>
            <a:pPr eaLnBrk="1" hangingPunct="1">
              <a:buFontTx/>
              <a:buChar char="•"/>
            </a:pPr>
            <a:r>
              <a:rPr lang="en-US" altLang="en-US" smtClean="0">
                <a:latin typeface="Bell Gothic Black" charset="0"/>
              </a:rPr>
              <a:t>Invite the audience to add other challenges to opportunity victories and describe their likely outcomes.</a:t>
            </a:r>
          </a:p>
          <a:p>
            <a:pPr eaLnBrk="1" hangingPunct="1"/>
            <a:r>
              <a:rPr lang="en-US" altLang="en-US" smtClean="0">
                <a:latin typeface="Bell Gothic Black" charset="0"/>
              </a:rPr>
              <a:t> </a:t>
            </a:r>
          </a:p>
          <a:p>
            <a:pPr eaLnBrk="1" hangingPunct="1"/>
            <a:endParaRPr lang="en-US" smtClean="0">
              <a:latin typeface="Bell Gothic Black"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400">
                <a:solidFill>
                  <a:schemeClr val="tx1"/>
                </a:solidFill>
                <a:latin typeface="Arial" charset="0"/>
              </a:defRPr>
            </a:lvl1pPr>
            <a:lvl2pPr marL="742950" indent="-285750" defTabSz="920750" eaLnBrk="0" hangingPunct="0">
              <a:defRPr sz="2400">
                <a:solidFill>
                  <a:schemeClr val="tx1"/>
                </a:solidFill>
                <a:latin typeface="Arial" charset="0"/>
              </a:defRPr>
            </a:lvl2pPr>
            <a:lvl3pPr marL="1143000" indent="-228600" defTabSz="920750" eaLnBrk="0" hangingPunct="0">
              <a:defRPr sz="2400">
                <a:solidFill>
                  <a:schemeClr val="tx1"/>
                </a:solidFill>
                <a:latin typeface="Arial" charset="0"/>
              </a:defRPr>
            </a:lvl3pPr>
            <a:lvl4pPr marL="1600200" indent="-228600" defTabSz="920750" eaLnBrk="0" hangingPunct="0">
              <a:defRPr sz="2400">
                <a:solidFill>
                  <a:schemeClr val="tx1"/>
                </a:solidFill>
                <a:latin typeface="Arial" charset="0"/>
              </a:defRPr>
            </a:lvl4pPr>
            <a:lvl5pPr marL="2057400" indent="-228600" defTabSz="920750" eaLnBrk="0" hangingPunct="0">
              <a:defRPr sz="2400">
                <a:solidFill>
                  <a:schemeClr val="tx1"/>
                </a:solidFill>
                <a:latin typeface="Arial" charset="0"/>
              </a:defRPr>
            </a:lvl5pPr>
            <a:lvl6pPr marL="2514600" indent="-228600" defTabSz="920750" eaLnBrk="0" fontAlgn="base" hangingPunct="0">
              <a:spcBef>
                <a:spcPct val="0"/>
              </a:spcBef>
              <a:spcAft>
                <a:spcPct val="0"/>
              </a:spcAft>
              <a:defRPr sz="2400">
                <a:solidFill>
                  <a:schemeClr val="tx1"/>
                </a:solidFill>
                <a:latin typeface="Arial" charset="0"/>
              </a:defRPr>
            </a:lvl6pPr>
            <a:lvl7pPr marL="2971800" indent="-228600" defTabSz="920750" eaLnBrk="0" fontAlgn="base" hangingPunct="0">
              <a:spcBef>
                <a:spcPct val="0"/>
              </a:spcBef>
              <a:spcAft>
                <a:spcPct val="0"/>
              </a:spcAft>
              <a:defRPr sz="2400">
                <a:solidFill>
                  <a:schemeClr val="tx1"/>
                </a:solidFill>
                <a:latin typeface="Arial" charset="0"/>
              </a:defRPr>
            </a:lvl7pPr>
            <a:lvl8pPr marL="3429000" indent="-228600" defTabSz="920750" eaLnBrk="0" fontAlgn="base" hangingPunct="0">
              <a:spcBef>
                <a:spcPct val="0"/>
              </a:spcBef>
              <a:spcAft>
                <a:spcPct val="0"/>
              </a:spcAft>
              <a:defRPr sz="2400">
                <a:solidFill>
                  <a:schemeClr val="tx1"/>
                </a:solidFill>
                <a:latin typeface="Arial" charset="0"/>
              </a:defRPr>
            </a:lvl8pPr>
            <a:lvl9pPr marL="3886200" indent="-228600" defTabSz="920750" eaLnBrk="0" fontAlgn="base" hangingPunct="0">
              <a:spcBef>
                <a:spcPct val="0"/>
              </a:spcBef>
              <a:spcAft>
                <a:spcPct val="0"/>
              </a:spcAft>
              <a:defRPr sz="2400">
                <a:solidFill>
                  <a:schemeClr val="tx1"/>
                </a:solidFill>
                <a:latin typeface="Arial" charset="0"/>
              </a:defRPr>
            </a:lvl9pPr>
          </a:lstStyle>
          <a:p>
            <a:pPr eaLnBrk="1" hangingPunct="1"/>
            <a:fld id="{B0F72510-8033-40FE-8DFE-0EDBF8E2BD7E}" type="slidenum">
              <a:rPr lang="en-US" sz="1200">
                <a:solidFill>
                  <a:prstClr val="black"/>
                </a:solidFill>
                <a:latin typeface="Times New Roman" pitchFamily="18" charset="0"/>
              </a:rPr>
              <a:pPr eaLnBrk="1" hangingPunct="1"/>
              <a:t>63</a:t>
            </a:fld>
            <a:endParaRPr lang="en-US" sz="1200">
              <a:solidFill>
                <a:prstClr val="black"/>
              </a:solidFill>
              <a:latin typeface="Times New Roman"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400">
                <a:solidFill>
                  <a:schemeClr val="tx1"/>
                </a:solidFill>
                <a:latin typeface="Arial" charset="0"/>
              </a:defRPr>
            </a:lvl1pPr>
            <a:lvl2pPr marL="742950" indent="-285750" defTabSz="920750" eaLnBrk="0" hangingPunct="0">
              <a:defRPr sz="2400">
                <a:solidFill>
                  <a:schemeClr val="tx1"/>
                </a:solidFill>
                <a:latin typeface="Arial" charset="0"/>
              </a:defRPr>
            </a:lvl2pPr>
            <a:lvl3pPr marL="1143000" indent="-228600" defTabSz="920750" eaLnBrk="0" hangingPunct="0">
              <a:defRPr sz="2400">
                <a:solidFill>
                  <a:schemeClr val="tx1"/>
                </a:solidFill>
                <a:latin typeface="Arial" charset="0"/>
              </a:defRPr>
            </a:lvl3pPr>
            <a:lvl4pPr marL="1600200" indent="-228600" defTabSz="920750" eaLnBrk="0" hangingPunct="0">
              <a:defRPr sz="2400">
                <a:solidFill>
                  <a:schemeClr val="tx1"/>
                </a:solidFill>
                <a:latin typeface="Arial" charset="0"/>
              </a:defRPr>
            </a:lvl4pPr>
            <a:lvl5pPr marL="2057400" indent="-228600" defTabSz="920750" eaLnBrk="0" hangingPunct="0">
              <a:defRPr sz="2400">
                <a:solidFill>
                  <a:schemeClr val="tx1"/>
                </a:solidFill>
                <a:latin typeface="Arial" charset="0"/>
              </a:defRPr>
            </a:lvl5pPr>
            <a:lvl6pPr marL="2514600" indent="-228600" defTabSz="920750" eaLnBrk="0" fontAlgn="base" hangingPunct="0">
              <a:spcBef>
                <a:spcPct val="0"/>
              </a:spcBef>
              <a:spcAft>
                <a:spcPct val="0"/>
              </a:spcAft>
              <a:defRPr sz="2400">
                <a:solidFill>
                  <a:schemeClr val="tx1"/>
                </a:solidFill>
                <a:latin typeface="Arial" charset="0"/>
              </a:defRPr>
            </a:lvl6pPr>
            <a:lvl7pPr marL="2971800" indent="-228600" defTabSz="920750" eaLnBrk="0" fontAlgn="base" hangingPunct="0">
              <a:spcBef>
                <a:spcPct val="0"/>
              </a:spcBef>
              <a:spcAft>
                <a:spcPct val="0"/>
              </a:spcAft>
              <a:defRPr sz="2400">
                <a:solidFill>
                  <a:schemeClr val="tx1"/>
                </a:solidFill>
                <a:latin typeface="Arial" charset="0"/>
              </a:defRPr>
            </a:lvl7pPr>
            <a:lvl8pPr marL="3429000" indent="-228600" defTabSz="920750" eaLnBrk="0" fontAlgn="base" hangingPunct="0">
              <a:spcBef>
                <a:spcPct val="0"/>
              </a:spcBef>
              <a:spcAft>
                <a:spcPct val="0"/>
              </a:spcAft>
              <a:defRPr sz="2400">
                <a:solidFill>
                  <a:schemeClr val="tx1"/>
                </a:solidFill>
                <a:latin typeface="Arial" charset="0"/>
              </a:defRPr>
            </a:lvl8pPr>
            <a:lvl9pPr marL="3886200" indent="-228600" defTabSz="920750" eaLnBrk="0" fontAlgn="base" hangingPunct="0">
              <a:spcBef>
                <a:spcPct val="0"/>
              </a:spcBef>
              <a:spcAft>
                <a:spcPct val="0"/>
              </a:spcAft>
              <a:defRPr sz="2400">
                <a:solidFill>
                  <a:schemeClr val="tx1"/>
                </a:solidFill>
                <a:latin typeface="Arial" charset="0"/>
              </a:defRPr>
            </a:lvl9pPr>
          </a:lstStyle>
          <a:p>
            <a:pPr eaLnBrk="1" hangingPunct="1"/>
            <a:fld id="{0A9CBC2C-F85E-49D3-852C-39815162F804}" type="slidenum">
              <a:rPr lang="en-US" sz="1200">
                <a:solidFill>
                  <a:prstClr val="black"/>
                </a:solidFill>
                <a:latin typeface="Times New Roman" pitchFamily="18" charset="0"/>
              </a:rPr>
              <a:pPr eaLnBrk="1" hangingPunct="1"/>
              <a:t>64</a:t>
            </a:fld>
            <a:endParaRPr lang="en-US" sz="1200">
              <a:solidFill>
                <a:prstClr val="black"/>
              </a:solidFill>
              <a:latin typeface="Times New Roman" pitchFamily="18"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Bell Gothic Black" charset="0"/>
              </a:rPr>
              <a:t>Suggested talking points:</a:t>
            </a:r>
            <a:endParaRPr lang="en-US" altLang="en-US" smtClean="0">
              <a:latin typeface="Bell Gothic Black" charset="0"/>
            </a:endParaRPr>
          </a:p>
          <a:p>
            <a:pPr eaLnBrk="1" hangingPunct="1">
              <a:buFontTx/>
              <a:buChar char="•"/>
            </a:pPr>
            <a:r>
              <a:rPr lang="en-US" altLang="en-US" dirty="0" smtClean="0">
                <a:latin typeface="Bell Gothic Black" charset="0"/>
              </a:rPr>
              <a:t>The previous stories have been about how racial inequities are deeply embedded in social policies and practices.  This is the case whether the policies and practices use the word “race” or not.</a:t>
            </a:r>
          </a:p>
          <a:p>
            <a:pPr eaLnBrk="1" hangingPunct="1">
              <a:buFontTx/>
              <a:buChar char="•"/>
            </a:pPr>
            <a:r>
              <a:rPr lang="en-US" altLang="en-US" dirty="0" smtClean="0">
                <a:latin typeface="Bell Gothic Black" charset="0"/>
              </a:rPr>
              <a:t>The quick march through 60 years of U.S. history points out that opportunity for all is a goal that has sometimes been closer to realization, other times less so.  The history of race in the U.S. is one of steps forward and steps backward (retrenchment) – in contrast to the popularly held belief that this history is one of continual progress.</a:t>
            </a:r>
          </a:p>
          <a:p>
            <a:pPr eaLnBrk="1" hangingPunct="1"/>
            <a:endParaRPr lang="en-US" dirty="0" smtClean="0">
              <a:latin typeface="Bell Gothic Black"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r>
              <a:rPr lang="en-US" dirty="0" smtClean="0"/>
              <a:t>Q4_11</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p:spPr>
        <p:txBody>
          <a:bodyPr/>
          <a:lstStyle/>
          <a:p>
            <a:r>
              <a:rPr lang="en-US" dirty="0" smtClean="0"/>
              <a:t>Q4_11</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r>
              <a:rPr lang="en-US" dirty="0" smtClean="0"/>
              <a:t>Q4_11</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r>
              <a:rPr lang="en-US" dirty="0" smtClean="0"/>
              <a:t>Q4_11</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p:spPr>
        <p:txBody>
          <a:bodyPr/>
          <a:lstStyle/>
          <a:p>
            <a:r>
              <a:rPr lang="en-US" dirty="0" smtClean="0"/>
              <a:t>Q4_11</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11898FF-42B5-4685-83C2-0BFBF17403AF}" type="slidenum">
              <a:rPr lang="en-US" smtClean="0"/>
              <a:pPr eaLnBrk="1" hangingPunct="1"/>
              <a:t>14</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22457D10-0D37-4B6F-BBD6-26F5A1F8748C}" type="datetimeFigureOut">
              <a:rPr lang="en-US" smtClean="0"/>
              <a:t>10/3/2012</a:t>
            </a:fld>
            <a:endParaRPr lang="en-US" dirty="0"/>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773137DE-5778-4973-8EC8-21DEEF19827C}" type="slidenum">
              <a:rPr lang="en-US" smtClean="0"/>
              <a:t>‹#›</a:t>
            </a:fld>
            <a:endParaRPr lang="en-US" dirty="0"/>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dirty="0"/>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457D10-0D37-4B6F-BBD6-26F5A1F8748C}" type="datetimeFigureOut">
              <a:rPr lang="en-US" smtClean="0"/>
              <a:t>10/3/2012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3137DE-5778-4973-8EC8-21DEEF19827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2457D10-0D37-4B6F-BBD6-26F5A1F8748C}" type="datetimeFigureOut">
              <a:rPr lang="en-US" smtClean="0"/>
              <a:t>10/3/2012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773137DE-5778-4973-8EC8-21DEEF19827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4B2E12F7-2BC2-4350-BCE6-5F7D3D59B9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82517762"/>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A45070E3-FFC9-43DF-ABD8-BBCF91D001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31282812"/>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95DD314C-1A15-4789-B8E3-33B5378F8C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27659241"/>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3048000"/>
            <a:ext cx="3810000" cy="3276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3048000"/>
            <a:ext cx="3810000" cy="3276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228725FF-8B43-41FC-8B6E-143FF3E350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48658476"/>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3763E6F3-F8CF-4A3D-8F16-260AA9BAC3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04356363"/>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DF8B2712-D3A7-4337-8AAF-64BD443DCA5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09969755"/>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D9C98992-7190-40D4-A4E3-DBEA5C94BAF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99569325"/>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7F19D52B-FAEA-4938-930E-BA0F40016FB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34788768"/>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2457D10-0D37-4B6F-BBD6-26F5A1F8748C}" type="datetimeFigureOut">
              <a:rPr lang="en-US" smtClean="0"/>
              <a:t>10/3/2012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3137DE-5778-4973-8EC8-21DEEF19827C}" type="slidenum">
              <a:rPr lang="en-US" smtClean="0"/>
              <a:t>‹#›</a:t>
            </a:fld>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F1896E56-EC1A-4F3E-9566-F496D2B3257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58504755"/>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6D862728-0967-4775-80B5-0D42F4C1C8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92177551"/>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874838"/>
            <a:ext cx="1943100" cy="4449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874838"/>
            <a:ext cx="5676900" cy="4449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B903BE98-E26B-4535-9C87-ACDE2832E42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75214456"/>
      </p:ext>
    </p:extLst>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874838"/>
            <a:ext cx="7772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3048000"/>
            <a:ext cx="3810000" cy="3276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3048000"/>
            <a:ext cx="3810000" cy="3276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F64E2A0D-D4CF-4EB2-BA81-51D3548A867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3101768"/>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22457D10-0D37-4B6F-BBD6-26F5A1F8748C}" type="datetimeFigureOut">
              <a:rPr lang="en-US" smtClean="0"/>
              <a:t>10/3/2012</a:t>
            </a:fld>
            <a:endParaRPr lang="en-US" dirty="0"/>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773137DE-5778-4973-8EC8-21DEEF19827C}" type="slidenum">
              <a:rPr lang="en-US" smtClean="0"/>
              <a:t>‹#›</a:t>
            </a:fld>
            <a:endParaRPr lang="en-US" dirty="0"/>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dirty="0"/>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2457D10-0D37-4B6F-BBD6-26F5A1F8748C}" type="datetimeFigureOut">
              <a:rPr lang="en-US" smtClean="0"/>
              <a:t>10/3/2012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73137DE-5778-4973-8EC8-21DEEF19827C}" type="slidenum">
              <a:rPr lang="en-US" smtClean="0"/>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2457D10-0D37-4B6F-BBD6-26F5A1F8748C}" type="datetimeFigureOut">
              <a:rPr lang="en-US" smtClean="0"/>
              <a:t>10/3/2012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73137DE-5778-4973-8EC8-21DEEF19827C}" type="slidenum">
              <a:rPr lang="en-US" smtClean="0"/>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2457D10-0D37-4B6F-BBD6-26F5A1F8748C}" type="datetimeFigureOut">
              <a:rPr lang="en-US" smtClean="0"/>
              <a:t>10/3/2012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73137DE-5778-4973-8EC8-21DEEF19827C}" type="slidenum">
              <a:rPr lang="en-US" smtClean="0"/>
              <a:t>‹#›</a:t>
            </a:fld>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fld id="{22457D10-0D37-4B6F-BBD6-26F5A1F8748C}" type="datetimeFigureOut">
              <a:rPr lang="en-US" smtClean="0"/>
              <a:t>10/3/2012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73137DE-5778-4973-8EC8-21DEEF19827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457D10-0D37-4B6F-BBD6-26F5A1F8748C}" type="datetimeFigureOut">
              <a:rPr lang="en-US" smtClean="0"/>
              <a:t>10/3/2012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773137DE-5778-4973-8EC8-21DEEF19827C}" type="slidenum">
              <a:rPr lang="en-US" smtClean="0"/>
              <a:t>‹#›</a:t>
            </a:fld>
            <a:endParaRPr lang="en-US" dirty="0"/>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457D10-0D37-4B6F-BBD6-26F5A1F8748C}" type="datetimeFigureOut">
              <a:rPr lang="en-US" smtClean="0"/>
              <a:t>10/3/2012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73137DE-5778-4973-8EC8-21DEEF19827C}" type="slidenum">
              <a:rPr lang="en-US" smtClean="0"/>
              <a:t>‹#›</a:t>
            </a:fld>
            <a:endParaRPr lang="en-US" dirty="0"/>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4.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22457D10-0D37-4B6F-BBD6-26F5A1F8748C}" type="datetimeFigureOut">
              <a:rPr lang="en-US" smtClean="0"/>
              <a:t>10/3/2012</a:t>
            </a:fld>
            <a:endParaRPr lang="en-US" dirty="0"/>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dirty="0"/>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773137DE-5778-4973-8EC8-21DEEF19827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874838"/>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30480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4229100" y="6400800"/>
            <a:ext cx="685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b="1"/>
            </a:lvl1pPr>
          </a:lstStyle>
          <a:p>
            <a:pPr fontAlgn="base">
              <a:spcBef>
                <a:spcPct val="0"/>
              </a:spcBef>
              <a:spcAft>
                <a:spcPct val="0"/>
              </a:spcAft>
              <a:defRPr/>
            </a:pPr>
            <a:fld id="{EE9BE7DC-5901-4F09-A27E-8F4F6431585C}" type="slidenum">
              <a:rPr lang="en-US">
                <a:solidFill>
                  <a:srgbClr val="000000"/>
                </a:solidFill>
              </a:rPr>
              <a:pPr fontAlgn="base">
                <a:spcBef>
                  <a:spcPct val="0"/>
                </a:spcBef>
                <a:spcAft>
                  <a:spcPct val="0"/>
                </a:spcAft>
                <a:defRPr/>
              </a:pPr>
              <a:t>‹#›</a:t>
            </a:fld>
            <a:endParaRPr lang="en-US">
              <a:solidFill>
                <a:srgbClr val="000000"/>
              </a:solidFill>
            </a:endParaRPr>
          </a:p>
        </p:txBody>
      </p:sp>
      <p:sp>
        <p:nvSpPr>
          <p:cNvPr id="1029" name="Text Box 11"/>
          <p:cNvSpPr txBox="1">
            <a:spLocks noChangeArrowheads="1"/>
          </p:cNvSpPr>
          <p:nvPr userDrawn="1"/>
        </p:nvSpPr>
        <p:spPr bwMode="auto">
          <a:xfrm>
            <a:off x="358775" y="6288088"/>
            <a:ext cx="30194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fontAlgn="base" hangingPunct="1">
              <a:spcBef>
                <a:spcPct val="0"/>
              </a:spcBef>
              <a:spcAft>
                <a:spcPct val="0"/>
              </a:spcAft>
            </a:pPr>
            <a:endParaRPr lang="en-US" sz="1400" b="1" smtClean="0">
              <a:solidFill>
                <a:srgbClr val="000000"/>
              </a:solidFill>
              <a:latin typeface="Bell Gothic Black" charset="0"/>
            </a:endParaRPr>
          </a:p>
          <a:p>
            <a:pPr eaLnBrk="1" fontAlgn="base" hangingPunct="1">
              <a:spcBef>
                <a:spcPct val="0"/>
              </a:spcBef>
              <a:spcAft>
                <a:spcPct val="0"/>
              </a:spcAft>
            </a:pPr>
            <a:endParaRPr lang="en-US" sz="1600" b="1" smtClean="0">
              <a:solidFill>
                <a:srgbClr val="000000"/>
              </a:solidFill>
            </a:endParaRPr>
          </a:p>
        </p:txBody>
      </p:sp>
      <p:pic>
        <p:nvPicPr>
          <p:cNvPr id="2" name="Picture 24" descr="racematters"/>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131050" y="6213475"/>
            <a:ext cx="176847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25" descr="aec_logo"/>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38175" y="6286500"/>
            <a:ext cx="15303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26" descr="front-nopix"/>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0"/>
            <a:ext cx="9142413" cy="631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40399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p:wipe dir="r"/>
  </p:transition>
  <p:hf hdr="0" ft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Arial" charset="0"/>
        </a:defRPr>
      </a:lvl2pPr>
      <a:lvl3pPr algn="l" rtl="0" eaLnBrk="0" fontAlgn="base" hangingPunct="0">
        <a:spcBef>
          <a:spcPct val="0"/>
        </a:spcBef>
        <a:spcAft>
          <a:spcPct val="0"/>
        </a:spcAft>
        <a:defRPr sz="3200">
          <a:solidFill>
            <a:schemeClr val="bg1"/>
          </a:solidFill>
          <a:latin typeface="Arial" charset="0"/>
        </a:defRPr>
      </a:lvl3pPr>
      <a:lvl4pPr algn="l" rtl="0" eaLnBrk="0" fontAlgn="base" hangingPunct="0">
        <a:spcBef>
          <a:spcPct val="0"/>
        </a:spcBef>
        <a:spcAft>
          <a:spcPct val="0"/>
        </a:spcAft>
        <a:defRPr sz="3200">
          <a:solidFill>
            <a:schemeClr val="bg1"/>
          </a:solidFill>
          <a:latin typeface="Arial" charset="0"/>
        </a:defRPr>
      </a:lvl4pPr>
      <a:lvl5pPr algn="l" rtl="0" eaLnBrk="0" fontAlgn="base" hangingPunct="0">
        <a:spcBef>
          <a:spcPct val="0"/>
        </a:spcBef>
        <a:spcAft>
          <a:spcPct val="0"/>
        </a:spcAft>
        <a:defRPr sz="3200">
          <a:solidFill>
            <a:schemeClr val="bg1"/>
          </a:solidFill>
          <a:latin typeface="Arial" charset="0"/>
        </a:defRPr>
      </a:lvl5pPr>
      <a:lvl6pPr marL="457200" algn="l" rtl="0" fontAlgn="base">
        <a:spcBef>
          <a:spcPct val="0"/>
        </a:spcBef>
        <a:spcAft>
          <a:spcPct val="0"/>
        </a:spcAft>
        <a:defRPr sz="3200">
          <a:solidFill>
            <a:schemeClr val="bg1"/>
          </a:solidFill>
          <a:latin typeface="Arial" charset="0"/>
        </a:defRPr>
      </a:lvl6pPr>
      <a:lvl7pPr marL="914400" algn="l" rtl="0" fontAlgn="base">
        <a:spcBef>
          <a:spcPct val="0"/>
        </a:spcBef>
        <a:spcAft>
          <a:spcPct val="0"/>
        </a:spcAft>
        <a:defRPr sz="3200">
          <a:solidFill>
            <a:schemeClr val="bg1"/>
          </a:solidFill>
          <a:latin typeface="Arial" charset="0"/>
        </a:defRPr>
      </a:lvl7pPr>
      <a:lvl8pPr marL="1371600" algn="l" rtl="0" fontAlgn="base">
        <a:spcBef>
          <a:spcPct val="0"/>
        </a:spcBef>
        <a:spcAft>
          <a:spcPct val="0"/>
        </a:spcAft>
        <a:defRPr sz="3200">
          <a:solidFill>
            <a:schemeClr val="bg1"/>
          </a:solidFill>
          <a:latin typeface="Arial" charset="0"/>
        </a:defRPr>
      </a:lvl8pPr>
      <a:lvl9pPr marL="1828800" algn="l" rtl="0" fontAlgn="base">
        <a:spcBef>
          <a:spcPct val="0"/>
        </a:spcBef>
        <a:spcAft>
          <a:spcPct val="0"/>
        </a:spcAft>
        <a:defRPr sz="3200">
          <a:solidFill>
            <a:schemeClr val="bg1"/>
          </a:solidFill>
          <a:latin typeface="Arial" charset="0"/>
        </a:defRPr>
      </a:lvl9pPr>
    </p:titleStyle>
    <p:bodyStyle>
      <a:lvl1pPr marL="342900" indent="-342900" algn="l" rtl="0" eaLnBrk="0" fontAlgn="base" hangingPunct="0">
        <a:spcBef>
          <a:spcPct val="50000"/>
        </a:spcBef>
        <a:spcAft>
          <a:spcPct val="0"/>
        </a:spcAft>
        <a:buClr>
          <a:schemeClr val="bg1"/>
        </a:buClr>
        <a:buChar char="•"/>
        <a:defRPr sz="2000">
          <a:solidFill>
            <a:schemeClr val="bg1"/>
          </a:solidFill>
          <a:latin typeface="+mn-lt"/>
          <a:ea typeface="+mn-ea"/>
          <a:cs typeface="+mn-cs"/>
        </a:defRPr>
      </a:lvl1pPr>
      <a:lvl2pPr marL="742950" indent="-285750" algn="l" rtl="0" eaLnBrk="0" fontAlgn="base" hangingPunct="0">
        <a:spcBef>
          <a:spcPct val="50000"/>
        </a:spcBef>
        <a:spcAft>
          <a:spcPct val="0"/>
        </a:spcAft>
        <a:buClr>
          <a:schemeClr val="bg1"/>
        </a:buClr>
        <a:buFont typeface="Times New Roman" pitchFamily="18" charset="0"/>
        <a:buChar char="–"/>
        <a:defRPr>
          <a:solidFill>
            <a:schemeClr val="bg1"/>
          </a:solidFill>
          <a:latin typeface="+mn-lt"/>
        </a:defRPr>
      </a:lvl2pPr>
      <a:lvl3pPr marL="1143000" indent="-228600" algn="l" rtl="0" eaLnBrk="0" fontAlgn="base" hangingPunct="0">
        <a:spcBef>
          <a:spcPct val="50000"/>
        </a:spcBef>
        <a:spcAft>
          <a:spcPct val="0"/>
        </a:spcAft>
        <a:buClr>
          <a:schemeClr val="bg1"/>
        </a:buClr>
        <a:buChar char="•"/>
        <a:defRPr>
          <a:solidFill>
            <a:schemeClr val="bg1"/>
          </a:solidFill>
          <a:latin typeface="+mn-lt"/>
        </a:defRPr>
      </a:lvl3pPr>
      <a:lvl4pPr marL="1600200" indent="-228600" algn="l" rtl="0" eaLnBrk="0" fontAlgn="base" hangingPunct="0">
        <a:spcBef>
          <a:spcPct val="50000"/>
        </a:spcBef>
        <a:spcAft>
          <a:spcPct val="0"/>
        </a:spcAft>
        <a:buClr>
          <a:schemeClr val="bg1"/>
        </a:buClr>
        <a:buChar char="–"/>
        <a:defRPr>
          <a:solidFill>
            <a:schemeClr val="bg1"/>
          </a:solidFill>
          <a:latin typeface="+mn-lt"/>
        </a:defRPr>
      </a:lvl4pPr>
      <a:lvl5pPr marL="2057400" indent="-228600" algn="l" rtl="0" eaLnBrk="0" fontAlgn="base" hangingPunct="0">
        <a:spcBef>
          <a:spcPct val="50000"/>
        </a:spcBef>
        <a:spcAft>
          <a:spcPct val="0"/>
        </a:spcAft>
        <a:buClr>
          <a:schemeClr val="bg1"/>
        </a:buClr>
        <a:buChar char="»"/>
        <a:defRPr>
          <a:solidFill>
            <a:schemeClr val="bg1"/>
          </a:solidFill>
          <a:latin typeface="+mn-lt"/>
        </a:defRPr>
      </a:lvl5pPr>
      <a:lvl6pPr marL="2514600" indent="-228600" algn="l" rtl="0" fontAlgn="base">
        <a:spcBef>
          <a:spcPct val="50000"/>
        </a:spcBef>
        <a:spcAft>
          <a:spcPct val="0"/>
        </a:spcAft>
        <a:buClr>
          <a:schemeClr val="bg1"/>
        </a:buClr>
        <a:buChar char="»"/>
        <a:defRPr>
          <a:solidFill>
            <a:schemeClr val="bg1"/>
          </a:solidFill>
          <a:latin typeface="+mn-lt"/>
        </a:defRPr>
      </a:lvl6pPr>
      <a:lvl7pPr marL="2971800" indent="-228600" algn="l" rtl="0" fontAlgn="base">
        <a:spcBef>
          <a:spcPct val="50000"/>
        </a:spcBef>
        <a:spcAft>
          <a:spcPct val="0"/>
        </a:spcAft>
        <a:buClr>
          <a:schemeClr val="bg1"/>
        </a:buClr>
        <a:buChar char="»"/>
        <a:defRPr>
          <a:solidFill>
            <a:schemeClr val="bg1"/>
          </a:solidFill>
          <a:latin typeface="+mn-lt"/>
        </a:defRPr>
      </a:lvl7pPr>
      <a:lvl8pPr marL="3429000" indent="-228600" algn="l" rtl="0" fontAlgn="base">
        <a:spcBef>
          <a:spcPct val="50000"/>
        </a:spcBef>
        <a:spcAft>
          <a:spcPct val="0"/>
        </a:spcAft>
        <a:buClr>
          <a:schemeClr val="bg1"/>
        </a:buClr>
        <a:buChar char="»"/>
        <a:defRPr>
          <a:solidFill>
            <a:schemeClr val="bg1"/>
          </a:solidFill>
          <a:latin typeface="+mn-lt"/>
        </a:defRPr>
      </a:lvl8pPr>
      <a:lvl9pPr marL="3886200" indent="-228600" algn="l" rtl="0" fontAlgn="base">
        <a:spcBef>
          <a:spcPct val="50000"/>
        </a:spcBef>
        <a:spcAft>
          <a:spcPct val="0"/>
        </a:spcAft>
        <a:buClr>
          <a:schemeClr val="bg1"/>
        </a:buClr>
        <a:buChar char="»"/>
        <a:defRPr>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cssr.berkeley.edu/ucb_childwelfare/population.aspx"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hyperlink" Target="mailto:bneedell@berkeley.edu" TargetMode="External"/><Relationship Id="rId7"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1.pdf"/><Relationship Id="rId5" Type="http://schemas.openxmlformats.org/officeDocument/2006/relationships/image" Target="../media/image30.png"/><Relationship Id="rId4" Type="http://schemas.openxmlformats.org/officeDocument/2006/relationships/image" Target="../media/image6.png"/></Relationships>
</file>

<file path=ppt/slides/_rels/slide51.xml.rels><?xml version="1.0" encoding="UTF-8" standalone="yes"?>
<Relationships xmlns="http://schemas.openxmlformats.org/package/2006/relationships"><Relationship Id="rId2" Type="http://schemas.openxmlformats.org/officeDocument/2006/relationships/hyperlink" Target="http://www.aecf.org/KnowledgeCenter/PublicationsSeries/RaceMatters.aspx"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97931"/>
            <a:ext cx="9144000" cy="680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19940" y="1981200"/>
            <a:ext cx="6324600" cy="1828800"/>
          </a:xfrm>
        </p:spPr>
        <p:txBody>
          <a:bodyPr/>
          <a:lstStyle/>
          <a:p>
            <a:r>
              <a:rPr lang="en-US" sz="2800" dirty="0" smtClean="0"/>
              <a:t>A population-based analysis of race/Ethnicity, Maternal Nativity, and Socioeconomic Status as risk factors for maltreatment</a:t>
            </a:r>
            <a:endParaRPr lang="en-US" sz="2800" dirty="0"/>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8714" y="6238890"/>
            <a:ext cx="2624904" cy="526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ucbseal_75x75"/>
          <p:cNvPicPr>
            <a:picLocks noChangeAspect="1" noChangeArrowheads="1"/>
          </p:cNvPicPr>
          <p:nvPr/>
        </p:nvPicPr>
        <p:blipFill>
          <a:blip r:embed="rId4" cstate="print"/>
          <a:srcRect/>
          <a:stretch>
            <a:fillRect/>
          </a:stretch>
        </p:blipFill>
        <p:spPr bwMode="auto">
          <a:xfrm>
            <a:off x="2973524" y="6238890"/>
            <a:ext cx="560961" cy="560961"/>
          </a:xfrm>
          <a:prstGeom prst="rect">
            <a:avLst/>
          </a:prstGeom>
          <a:noFill/>
          <a:ln w="9525">
            <a:noFill/>
            <a:miter lim="800000"/>
            <a:headEnd/>
            <a:tailEnd/>
          </a:ln>
        </p:spPr>
      </p:pic>
      <p:pic>
        <p:nvPicPr>
          <p:cNvPr id="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6335578"/>
            <a:ext cx="2814197" cy="404738"/>
          </a:xfrm>
          <a:prstGeom prst="rect">
            <a:avLst/>
          </a:prstGeom>
          <a:noFill/>
          <a:ln>
            <a:noFill/>
          </a:ln>
          <a:effectLst/>
        </p:spPr>
      </p:pic>
      <p:pic>
        <p:nvPicPr>
          <p:cNvPr id="8"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6200" y="6364443"/>
            <a:ext cx="2268017" cy="400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ubtitle 2"/>
          <p:cNvSpPr txBox="1">
            <a:spLocks/>
          </p:cNvSpPr>
          <p:nvPr/>
        </p:nvSpPr>
        <p:spPr>
          <a:xfrm>
            <a:off x="2848507" y="4343400"/>
            <a:ext cx="3915308" cy="1395030"/>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buClr>
                <a:schemeClr val="accent1"/>
              </a:buClr>
              <a:buFont typeface="Wingdings 2" pitchFamily="18" charset="2"/>
              <a:buNone/>
              <a:defRPr sz="1900" kern="1200" spc="150" baseline="0">
                <a:solidFill>
                  <a:srgbClr val="FFFFFF"/>
                </a:solidFill>
                <a:latin typeface="+mn-lt"/>
                <a:ea typeface="+mn-ea"/>
                <a:cs typeface="+mn-cs"/>
              </a:defRPr>
            </a:lvl1pPr>
            <a:lvl2pPr marL="457200" indent="0" algn="ctr" defTabSz="914400" rtl="0" eaLnBrk="1" latinLnBrk="0" hangingPunct="1">
              <a:spcBef>
                <a:spcPct val="20000"/>
              </a:spcBef>
              <a:buClr>
                <a:schemeClr val="accent2"/>
              </a:buClr>
              <a:buFont typeface="Wingdings" pitchFamily="2" charset="2"/>
              <a:buNone/>
              <a:defRPr sz="1800" kern="1200" spc="100" baseline="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Wingdings" pitchFamily="2" charset="2"/>
              <a:buNone/>
              <a:defRPr sz="1600" kern="1200" spc="100" baseline="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Wingdings" pitchFamily="2" charset="2"/>
              <a:buNone/>
              <a:defRPr sz="14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6"/>
              </a:buClr>
              <a:buFont typeface="Wingdings" pitchFamily="2" charset="2"/>
              <a:buNone/>
              <a:defRPr sz="1300" kern="1200" spc="1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Wingdings" pitchFamily="2" charset="2"/>
              <a:buNone/>
              <a:defRPr sz="12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Wingdings" pitchFamily="2" charset="2"/>
              <a:buNone/>
              <a:defRPr sz="12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Wingdings" pitchFamily="2" charset="2"/>
              <a:buNone/>
              <a:defRPr sz="12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5"/>
              </a:buClr>
              <a:buFont typeface="Wingdings" pitchFamily="2" charset="2"/>
              <a:buNone/>
              <a:defRPr sz="1200" kern="1200">
                <a:solidFill>
                  <a:schemeClr val="tx1">
                    <a:tint val="75000"/>
                  </a:schemeClr>
                </a:solidFill>
                <a:latin typeface="+mn-lt"/>
                <a:ea typeface="+mn-ea"/>
                <a:cs typeface="+mn-cs"/>
              </a:defRPr>
            </a:lvl9pPr>
          </a:lstStyle>
          <a:p>
            <a:pPr algn="r"/>
            <a:r>
              <a:rPr lang="en-US" sz="1800" i="1" dirty="0"/>
              <a:t>Barbara </a:t>
            </a:r>
            <a:r>
              <a:rPr lang="en-US" sz="1800" i="1" dirty="0" err="1"/>
              <a:t>Needell</a:t>
            </a:r>
            <a:r>
              <a:rPr lang="en-US" sz="1800" i="1"/>
              <a:t>, PhD</a:t>
            </a:r>
          </a:p>
          <a:p>
            <a:pPr algn="r"/>
            <a:r>
              <a:rPr lang="en-US" sz="1800" i="1" smtClean="0"/>
              <a:t>Emily </a:t>
            </a:r>
            <a:r>
              <a:rPr lang="en-US" sz="1800" i="1" dirty="0" smtClean="0"/>
              <a:t>Putnam-Hornstein, PhD</a:t>
            </a:r>
          </a:p>
        </p:txBody>
      </p:sp>
      <p:sp>
        <p:nvSpPr>
          <p:cNvPr id="11" name="Subtitle 10"/>
          <p:cNvSpPr>
            <a:spLocks noGrp="1"/>
          </p:cNvSpPr>
          <p:nvPr>
            <p:ph type="subTitle" idx="1"/>
          </p:nvPr>
        </p:nvSpPr>
        <p:spPr>
          <a:xfrm>
            <a:off x="7010400" y="445495"/>
            <a:ext cx="2074054" cy="4114800"/>
          </a:xfrm>
        </p:spPr>
        <p:txBody>
          <a:bodyPr>
            <a:normAutofit/>
          </a:bodyPr>
          <a:lstStyle/>
          <a:p>
            <a:endParaRPr lang="en-US" sz="1600" dirty="0" smtClean="0"/>
          </a:p>
          <a:p>
            <a:endParaRPr lang="en-US" sz="1600" dirty="0"/>
          </a:p>
          <a:p>
            <a:endParaRPr lang="en-US" sz="1600" dirty="0" smtClean="0"/>
          </a:p>
          <a:p>
            <a:r>
              <a:rPr lang="en-US" sz="1600" dirty="0" smtClean="0"/>
              <a:t>October 3, 2012</a:t>
            </a:r>
          </a:p>
          <a:p>
            <a:endParaRPr lang="en-US" sz="1600" dirty="0"/>
          </a:p>
          <a:p>
            <a:r>
              <a:rPr lang="en-US" sz="1600" dirty="0" smtClean="0"/>
              <a:t>CWDA </a:t>
            </a:r>
          </a:p>
          <a:p>
            <a:endParaRPr lang="en-US" sz="1600" dirty="0"/>
          </a:p>
        </p:txBody>
      </p:sp>
      <p:pic>
        <p:nvPicPr>
          <p:cNvPr id="12" name="Picture 5" descr="Picture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7490" y="0"/>
            <a:ext cx="8956964" cy="445495"/>
          </a:xfrm>
          <a:prstGeom prst="rect">
            <a:avLst/>
          </a:prstGeom>
          <a:solidFill>
            <a:schemeClr val="bg1"/>
          </a:solidFill>
          <a:ln>
            <a:noFill/>
          </a:ln>
          <a:extLst/>
        </p:spPr>
      </p:pic>
    </p:spTree>
    <p:extLst>
      <p:ext uri="{BB962C8B-B14F-4D97-AF65-F5344CB8AC3E}">
        <p14:creationId xmlns:p14="http://schemas.microsoft.com/office/powerpoint/2010/main" val="19537311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988" y="509588"/>
            <a:ext cx="8582025" cy="583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703500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988" y="509588"/>
            <a:ext cx="8582025" cy="583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987413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988" y="509588"/>
            <a:ext cx="8582025" cy="583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95110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988" y="509588"/>
            <a:ext cx="8582025" cy="583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366879"/>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988" y="509588"/>
            <a:ext cx="8582025" cy="583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4" name="Group 23"/>
          <p:cNvGrpSpPr>
            <a:grpSpLocks/>
          </p:cNvGrpSpPr>
          <p:nvPr/>
        </p:nvGrpSpPr>
        <p:grpSpPr bwMode="auto">
          <a:xfrm>
            <a:off x="5746750" y="1828800"/>
            <a:ext cx="2324100" cy="815975"/>
            <a:chOff x="0" y="0"/>
            <a:chExt cx="2324003" cy="815697"/>
          </a:xfrm>
        </p:grpSpPr>
        <p:sp>
          <p:nvSpPr>
            <p:cNvPr id="2068" name="Text Box 2"/>
            <p:cNvSpPr txBox="1">
              <a:spLocks noChangeArrowheads="1"/>
            </p:cNvSpPr>
            <p:nvPr/>
          </p:nvSpPr>
          <p:spPr bwMode="auto">
            <a:xfrm>
              <a:off x="0" y="0"/>
              <a:ext cx="2324003" cy="815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 tIns="36576"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i="1">
                  <a:solidFill>
                    <a:srgbClr val="000000"/>
                  </a:solidFill>
                  <a:latin typeface="Calibri" charset="0"/>
                  <a:cs typeface="Calibri" charset="0"/>
                </a:rPr>
                <a:t>Black Disproportionality</a:t>
              </a:r>
              <a:endParaRPr lang="en-US" sz="1400" b="1">
                <a:solidFill>
                  <a:srgbClr val="000000"/>
                </a:solidFill>
                <a:latin typeface="Calibri" charset="0"/>
                <a:cs typeface="Calibri" charset="0"/>
              </a:endParaRPr>
            </a:p>
            <a:p>
              <a:pPr eaLnBrk="1" hangingPunct="1"/>
              <a:r>
                <a:rPr lang="en-US" sz="1400" b="1">
                  <a:solidFill>
                    <a:srgbClr val="000000"/>
                  </a:solidFill>
                  <a:latin typeface="Calibri" charset="0"/>
                  <a:cs typeface="Calibri" charset="0"/>
                </a:rPr>
                <a:t>   </a:t>
              </a:r>
              <a:r>
                <a:rPr lang="en-US" sz="1400">
                  <a:solidFill>
                    <a:srgbClr val="000000"/>
                  </a:solidFill>
                  <a:latin typeface="Calibri" charset="0"/>
                  <a:cs typeface="Calibri" charset="0"/>
                </a:rPr>
                <a:t>18.6%</a:t>
              </a:r>
            </a:p>
            <a:p>
              <a:pPr eaLnBrk="1" hangingPunct="1"/>
              <a:r>
                <a:rPr lang="en-US" sz="1400">
                  <a:solidFill>
                    <a:srgbClr val="000000"/>
                  </a:solidFill>
                  <a:latin typeface="Calibri" charset="0"/>
                  <a:cs typeface="Calibri" charset="0"/>
                </a:rPr>
                <a:t>    5.9%</a:t>
              </a:r>
            </a:p>
          </p:txBody>
        </p:sp>
        <p:sp>
          <p:nvSpPr>
            <p:cNvPr id="2069" name="Text Box 4"/>
            <p:cNvSpPr txBox="1">
              <a:spLocks noChangeArrowheads="1"/>
            </p:cNvSpPr>
            <p:nvPr/>
          </p:nvSpPr>
          <p:spPr bwMode="auto">
            <a:xfrm>
              <a:off x="787543" y="376475"/>
              <a:ext cx="851920" cy="307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 tIns="36576"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a:solidFill>
                    <a:srgbClr val="000000"/>
                  </a:solidFill>
                  <a:latin typeface="Calibri" charset="0"/>
                  <a:cs typeface="Calibri" charset="0"/>
                </a:rPr>
                <a:t> </a:t>
              </a:r>
              <a:r>
                <a:rPr lang="en-US" sz="1400">
                  <a:solidFill>
                    <a:srgbClr val="000000"/>
                  </a:solidFill>
                  <a:latin typeface="Calibri" charset="0"/>
                  <a:cs typeface="Calibri" charset="0"/>
                </a:rPr>
                <a:t>= </a:t>
              </a:r>
              <a:r>
                <a:rPr lang="en-US" sz="1600">
                  <a:solidFill>
                    <a:srgbClr val="000000"/>
                  </a:solidFill>
                  <a:latin typeface="Calibri" charset="0"/>
                  <a:cs typeface="Calibri" charset="0"/>
                </a:rPr>
                <a:t> </a:t>
              </a:r>
              <a:r>
                <a:rPr lang="en-US" sz="1400">
                  <a:solidFill>
                    <a:srgbClr val="000000"/>
                  </a:solidFill>
                  <a:latin typeface="Calibri" charset="0"/>
                  <a:cs typeface="Calibri" charset="0"/>
                </a:rPr>
                <a:t>3.15</a:t>
              </a:r>
            </a:p>
          </p:txBody>
        </p:sp>
        <p:cxnSp>
          <p:nvCxnSpPr>
            <p:cNvPr id="48" name="Straight Connector 47"/>
            <p:cNvCxnSpPr/>
            <p:nvPr/>
          </p:nvCxnSpPr>
          <p:spPr>
            <a:xfrm>
              <a:off x="130170" y="457044"/>
              <a:ext cx="487343" cy="0"/>
            </a:xfrm>
            <a:prstGeom prst="line">
              <a:avLst/>
            </a:prstGeom>
            <a:ln>
              <a:solidFill>
                <a:sysClr val="windowText" lastClr="000000"/>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a:grpSpLocks/>
          </p:cNvGrpSpPr>
          <p:nvPr/>
        </p:nvGrpSpPr>
        <p:grpSpPr bwMode="auto">
          <a:xfrm>
            <a:off x="5746750" y="3443288"/>
            <a:ext cx="2324100" cy="828675"/>
            <a:chOff x="0" y="1615109"/>
            <a:chExt cx="2324003" cy="827371"/>
          </a:xfrm>
        </p:grpSpPr>
        <p:sp>
          <p:nvSpPr>
            <p:cNvPr id="2065" name="Text Box 5"/>
            <p:cNvSpPr txBox="1">
              <a:spLocks noChangeArrowheads="1"/>
            </p:cNvSpPr>
            <p:nvPr/>
          </p:nvSpPr>
          <p:spPr bwMode="auto">
            <a:xfrm>
              <a:off x="0" y="1615109"/>
              <a:ext cx="2324003" cy="82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 tIns="36576"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i="1">
                  <a:solidFill>
                    <a:srgbClr val="000000"/>
                  </a:solidFill>
                  <a:latin typeface="Calibri" charset="0"/>
                  <a:cs typeface="Calibri" charset="0"/>
                </a:rPr>
                <a:t>Hispanic Disproportionality</a:t>
              </a:r>
              <a:endParaRPr lang="en-US" sz="1400" b="1">
                <a:solidFill>
                  <a:srgbClr val="000000"/>
                </a:solidFill>
                <a:latin typeface="Calibri" charset="0"/>
                <a:cs typeface="Calibri" charset="0"/>
              </a:endParaRPr>
            </a:p>
            <a:p>
              <a:pPr eaLnBrk="1" hangingPunct="1"/>
              <a:r>
                <a:rPr lang="en-US" sz="1400" b="1">
                  <a:solidFill>
                    <a:srgbClr val="000000"/>
                  </a:solidFill>
                  <a:latin typeface="Calibri" charset="0"/>
                  <a:cs typeface="Calibri" charset="0"/>
                </a:rPr>
                <a:t>   </a:t>
              </a:r>
              <a:r>
                <a:rPr lang="en-US" sz="1400">
                  <a:solidFill>
                    <a:srgbClr val="000000"/>
                  </a:solidFill>
                  <a:latin typeface="Calibri" charset="0"/>
                  <a:cs typeface="Calibri" charset="0"/>
                </a:rPr>
                <a:t>50.2%</a:t>
              </a:r>
            </a:p>
            <a:p>
              <a:pPr eaLnBrk="1" hangingPunct="1"/>
              <a:r>
                <a:rPr lang="en-US" sz="1400">
                  <a:solidFill>
                    <a:srgbClr val="000000"/>
                  </a:solidFill>
                  <a:latin typeface="Calibri" charset="0"/>
                  <a:cs typeface="Calibri" charset="0"/>
                </a:rPr>
                <a:t>   53.7%</a:t>
              </a:r>
            </a:p>
          </p:txBody>
        </p:sp>
        <p:sp>
          <p:nvSpPr>
            <p:cNvPr id="2066" name="Text Box 6"/>
            <p:cNvSpPr txBox="1">
              <a:spLocks noChangeArrowheads="1"/>
            </p:cNvSpPr>
            <p:nvPr/>
          </p:nvSpPr>
          <p:spPr bwMode="auto">
            <a:xfrm>
              <a:off x="787543" y="2003259"/>
              <a:ext cx="858358" cy="307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 tIns="36576"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solidFill>
                    <a:srgbClr val="000000"/>
                  </a:solidFill>
                  <a:latin typeface="Calibri" charset="0"/>
                  <a:cs typeface="Calibri" charset="0"/>
                </a:rPr>
                <a:t> =  0.94</a:t>
              </a:r>
            </a:p>
          </p:txBody>
        </p:sp>
        <p:cxnSp>
          <p:nvCxnSpPr>
            <p:cNvPr id="43" name="Straight Connector 42"/>
            <p:cNvCxnSpPr/>
            <p:nvPr/>
          </p:nvCxnSpPr>
          <p:spPr>
            <a:xfrm>
              <a:off x="149219" y="2084270"/>
              <a:ext cx="487343" cy="0"/>
            </a:xfrm>
            <a:prstGeom prst="line">
              <a:avLst/>
            </a:prstGeom>
            <a:ln>
              <a:solidFill>
                <a:sysClr val="windowText" lastClr="000000"/>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a:grpSpLocks/>
          </p:cNvGrpSpPr>
          <p:nvPr/>
        </p:nvGrpSpPr>
        <p:grpSpPr bwMode="auto">
          <a:xfrm>
            <a:off x="5746750" y="2630488"/>
            <a:ext cx="2324100" cy="827087"/>
            <a:chOff x="0" y="801747"/>
            <a:chExt cx="2324003" cy="827371"/>
          </a:xfrm>
        </p:grpSpPr>
        <p:sp>
          <p:nvSpPr>
            <p:cNvPr id="2062" name="Text Box 5"/>
            <p:cNvSpPr txBox="1">
              <a:spLocks noChangeArrowheads="1"/>
            </p:cNvSpPr>
            <p:nvPr/>
          </p:nvSpPr>
          <p:spPr bwMode="auto">
            <a:xfrm>
              <a:off x="0" y="801747"/>
              <a:ext cx="2324003" cy="82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 tIns="36576"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i="1">
                  <a:solidFill>
                    <a:srgbClr val="000000"/>
                  </a:solidFill>
                  <a:latin typeface="Calibri" charset="0"/>
                  <a:cs typeface="Calibri" charset="0"/>
                </a:rPr>
                <a:t>White Disproportionality</a:t>
              </a:r>
              <a:endParaRPr lang="en-US" sz="1400" b="1">
                <a:solidFill>
                  <a:srgbClr val="000000"/>
                </a:solidFill>
                <a:latin typeface="Calibri" charset="0"/>
                <a:cs typeface="Calibri" charset="0"/>
              </a:endParaRPr>
            </a:p>
            <a:p>
              <a:pPr eaLnBrk="1" hangingPunct="1"/>
              <a:r>
                <a:rPr lang="en-US" sz="1400" b="1">
                  <a:solidFill>
                    <a:srgbClr val="000000"/>
                  </a:solidFill>
                  <a:latin typeface="Calibri" charset="0"/>
                  <a:cs typeface="Calibri" charset="0"/>
                </a:rPr>
                <a:t>   </a:t>
              </a:r>
              <a:r>
                <a:rPr lang="en-US" sz="1400">
                  <a:solidFill>
                    <a:srgbClr val="000000"/>
                  </a:solidFill>
                  <a:latin typeface="Calibri" charset="0"/>
                  <a:cs typeface="Calibri" charset="0"/>
                </a:rPr>
                <a:t>26.7%</a:t>
              </a:r>
            </a:p>
            <a:p>
              <a:pPr eaLnBrk="1" hangingPunct="1"/>
              <a:r>
                <a:rPr lang="en-US" sz="1400">
                  <a:solidFill>
                    <a:srgbClr val="000000"/>
                  </a:solidFill>
                  <a:latin typeface="Calibri" charset="0"/>
                  <a:cs typeface="Calibri" charset="0"/>
                </a:rPr>
                <a:t>   28.7%</a:t>
              </a:r>
            </a:p>
          </p:txBody>
        </p:sp>
        <p:sp>
          <p:nvSpPr>
            <p:cNvPr id="2063" name="Text Box 6"/>
            <p:cNvSpPr txBox="1">
              <a:spLocks noChangeArrowheads="1"/>
            </p:cNvSpPr>
            <p:nvPr/>
          </p:nvSpPr>
          <p:spPr bwMode="auto">
            <a:xfrm>
              <a:off x="787543" y="1189896"/>
              <a:ext cx="858357" cy="307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 tIns="36576"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solidFill>
                    <a:srgbClr val="000000"/>
                  </a:solidFill>
                  <a:latin typeface="Calibri" charset="0"/>
                  <a:cs typeface="Calibri" charset="0"/>
                </a:rPr>
                <a:t> =  0.93</a:t>
              </a:r>
            </a:p>
          </p:txBody>
        </p:sp>
        <p:cxnSp>
          <p:nvCxnSpPr>
            <p:cNvPr id="40" name="Straight Connector 39"/>
            <p:cNvCxnSpPr/>
            <p:nvPr/>
          </p:nvCxnSpPr>
          <p:spPr>
            <a:xfrm>
              <a:off x="130170" y="1273396"/>
              <a:ext cx="487343" cy="0"/>
            </a:xfrm>
            <a:prstGeom prst="line">
              <a:avLst/>
            </a:prstGeom>
            <a:noFill/>
            <a:ln w="9525" cap="flat" cmpd="sng" algn="ctr">
              <a:solidFill>
                <a:sysClr val="windowText" lastClr="000000"/>
              </a:solidFill>
              <a:prstDash val="solid"/>
            </a:ln>
            <a:effectLst/>
          </p:spPr>
          <p:style>
            <a:lnRef idx="1">
              <a:schemeClr val="accent1"/>
            </a:lnRef>
            <a:fillRef idx="0">
              <a:schemeClr val="accent1"/>
            </a:fillRef>
            <a:effectRef idx="0">
              <a:schemeClr val="accent1"/>
            </a:effectRef>
            <a:fontRef idx="minor">
              <a:schemeClr val="tx1"/>
            </a:fontRef>
          </p:style>
        </p:cxnSp>
      </p:grpSp>
      <p:grpSp>
        <p:nvGrpSpPr>
          <p:cNvPr id="28" name="Group 27"/>
          <p:cNvGrpSpPr>
            <a:grpSpLocks/>
          </p:cNvGrpSpPr>
          <p:nvPr/>
        </p:nvGrpSpPr>
        <p:grpSpPr bwMode="auto">
          <a:xfrm>
            <a:off x="5746750" y="4257675"/>
            <a:ext cx="2787650" cy="822325"/>
            <a:chOff x="0" y="2428530"/>
            <a:chExt cx="2788031" cy="822993"/>
          </a:xfrm>
        </p:grpSpPr>
        <p:sp>
          <p:nvSpPr>
            <p:cNvPr id="2059" name="Text Box 9"/>
            <p:cNvSpPr txBox="1">
              <a:spLocks noChangeArrowheads="1"/>
            </p:cNvSpPr>
            <p:nvPr/>
          </p:nvSpPr>
          <p:spPr bwMode="auto">
            <a:xfrm>
              <a:off x="0" y="2428530"/>
              <a:ext cx="2788031" cy="822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 tIns="36576"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b="1" i="1">
                  <a:solidFill>
                    <a:srgbClr val="000000"/>
                  </a:solidFill>
                  <a:latin typeface="Calibri" charset="0"/>
                  <a:cs typeface="Calibri" charset="0"/>
                </a:rPr>
                <a:t>Black vs. White Disparity Index</a:t>
              </a:r>
              <a:endParaRPr lang="en-US" sz="1400" b="1">
                <a:solidFill>
                  <a:srgbClr val="000000"/>
                </a:solidFill>
                <a:latin typeface="Calibri" charset="0"/>
                <a:cs typeface="Calibri" charset="0"/>
              </a:endParaRPr>
            </a:p>
            <a:p>
              <a:pPr eaLnBrk="1" hangingPunct="1"/>
              <a:r>
                <a:rPr lang="en-US" sz="1400" b="1">
                  <a:solidFill>
                    <a:srgbClr val="000000"/>
                  </a:solidFill>
                  <a:latin typeface="Calibri" charset="0"/>
                  <a:cs typeface="Calibri" charset="0"/>
                </a:rPr>
                <a:t>   3.15</a:t>
              </a:r>
              <a:endParaRPr lang="en-US" sz="1400">
                <a:solidFill>
                  <a:srgbClr val="000000"/>
                </a:solidFill>
                <a:latin typeface="Calibri" charset="0"/>
                <a:cs typeface="Calibri" charset="0"/>
              </a:endParaRPr>
            </a:p>
            <a:p>
              <a:pPr eaLnBrk="1" hangingPunct="1"/>
              <a:r>
                <a:rPr lang="en-US" sz="1400" b="1">
                  <a:solidFill>
                    <a:srgbClr val="000000"/>
                  </a:solidFill>
                  <a:latin typeface="Calibri" charset="0"/>
                  <a:cs typeface="Calibri" charset="0"/>
                </a:rPr>
                <a:t>   0.93</a:t>
              </a:r>
            </a:p>
          </p:txBody>
        </p:sp>
        <p:sp>
          <p:nvSpPr>
            <p:cNvPr id="2060" name="Text Box 10"/>
            <p:cNvSpPr txBox="1">
              <a:spLocks noChangeArrowheads="1"/>
            </p:cNvSpPr>
            <p:nvPr/>
          </p:nvSpPr>
          <p:spPr bwMode="auto">
            <a:xfrm>
              <a:off x="774668" y="2825434"/>
              <a:ext cx="864795" cy="306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 tIns="36576"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solidFill>
                    <a:srgbClr val="000000"/>
                  </a:solidFill>
                  <a:latin typeface="Calibri" charset="0"/>
                  <a:cs typeface="Calibri" charset="0"/>
                </a:rPr>
                <a:t> </a:t>
              </a:r>
              <a:r>
                <a:rPr lang="en-US" sz="1400" b="1">
                  <a:solidFill>
                    <a:srgbClr val="000000"/>
                  </a:solidFill>
                  <a:latin typeface="Calibri" charset="0"/>
                  <a:cs typeface="Calibri" charset="0"/>
                </a:rPr>
                <a:t>=  3.39</a:t>
              </a:r>
            </a:p>
          </p:txBody>
        </p:sp>
        <p:cxnSp>
          <p:nvCxnSpPr>
            <p:cNvPr id="36" name="Straight Connector 35"/>
            <p:cNvCxnSpPr/>
            <p:nvPr/>
          </p:nvCxnSpPr>
          <p:spPr>
            <a:xfrm>
              <a:off x="141307" y="2905167"/>
              <a:ext cx="365175" cy="0"/>
            </a:xfrm>
            <a:prstGeom prst="line">
              <a:avLst/>
            </a:prstGeom>
            <a:ln>
              <a:solidFill>
                <a:sysClr val="windowText" lastClr="000000"/>
              </a:solidFill>
            </a:ln>
          </p:spPr>
          <p:style>
            <a:lnRef idx="1">
              <a:schemeClr val="accent1"/>
            </a:lnRef>
            <a:fillRef idx="0">
              <a:schemeClr val="accent1"/>
            </a:fillRef>
            <a:effectRef idx="0">
              <a:schemeClr val="accent1"/>
            </a:effectRef>
            <a:fontRef idx="minor">
              <a:schemeClr val="tx1"/>
            </a:fontRef>
          </p:style>
        </p:cxnSp>
      </p:grpSp>
      <p:grpSp>
        <p:nvGrpSpPr>
          <p:cNvPr id="29" name="Group 28"/>
          <p:cNvGrpSpPr>
            <a:grpSpLocks/>
          </p:cNvGrpSpPr>
          <p:nvPr/>
        </p:nvGrpSpPr>
        <p:grpSpPr bwMode="auto">
          <a:xfrm>
            <a:off x="5746750" y="5065713"/>
            <a:ext cx="2787650" cy="823912"/>
            <a:chOff x="0" y="3237515"/>
            <a:chExt cx="2788031" cy="822993"/>
          </a:xfrm>
        </p:grpSpPr>
        <p:sp>
          <p:nvSpPr>
            <p:cNvPr id="2056" name="Text Box 9"/>
            <p:cNvSpPr txBox="1">
              <a:spLocks noChangeArrowheads="1"/>
            </p:cNvSpPr>
            <p:nvPr/>
          </p:nvSpPr>
          <p:spPr bwMode="auto">
            <a:xfrm>
              <a:off x="0" y="3237515"/>
              <a:ext cx="2788031" cy="822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 tIns="36576"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b="1" i="1">
                  <a:solidFill>
                    <a:srgbClr val="000000"/>
                  </a:solidFill>
                  <a:latin typeface="Calibri" charset="0"/>
                  <a:cs typeface="Calibri" charset="0"/>
                </a:rPr>
                <a:t>Black vs. Hispanic Disparity Index</a:t>
              </a:r>
              <a:endParaRPr lang="en-US" sz="1400" b="1">
                <a:solidFill>
                  <a:srgbClr val="000000"/>
                </a:solidFill>
                <a:latin typeface="Calibri" charset="0"/>
                <a:cs typeface="Calibri" charset="0"/>
              </a:endParaRPr>
            </a:p>
            <a:p>
              <a:pPr eaLnBrk="1" hangingPunct="1"/>
              <a:r>
                <a:rPr lang="en-US" sz="1400" b="1">
                  <a:solidFill>
                    <a:srgbClr val="000000"/>
                  </a:solidFill>
                  <a:latin typeface="Calibri" charset="0"/>
                  <a:cs typeface="Calibri" charset="0"/>
                </a:rPr>
                <a:t>   3.15</a:t>
              </a:r>
              <a:endParaRPr lang="en-US" sz="1400">
                <a:solidFill>
                  <a:srgbClr val="000000"/>
                </a:solidFill>
                <a:latin typeface="Calibri" charset="0"/>
                <a:cs typeface="Calibri" charset="0"/>
              </a:endParaRPr>
            </a:p>
            <a:p>
              <a:pPr eaLnBrk="1" hangingPunct="1"/>
              <a:r>
                <a:rPr lang="en-US" sz="1400" b="1">
                  <a:solidFill>
                    <a:srgbClr val="000000"/>
                  </a:solidFill>
                  <a:latin typeface="Calibri" charset="0"/>
                  <a:cs typeface="Calibri" charset="0"/>
                </a:rPr>
                <a:t>   0.94</a:t>
              </a:r>
            </a:p>
          </p:txBody>
        </p:sp>
        <p:sp>
          <p:nvSpPr>
            <p:cNvPr id="2057" name="Text Box 10"/>
            <p:cNvSpPr txBox="1">
              <a:spLocks noChangeArrowheads="1"/>
            </p:cNvSpPr>
            <p:nvPr/>
          </p:nvSpPr>
          <p:spPr bwMode="auto">
            <a:xfrm>
              <a:off x="774668" y="3634419"/>
              <a:ext cx="864795" cy="306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 tIns="36576"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solidFill>
                    <a:srgbClr val="000000"/>
                  </a:solidFill>
                  <a:latin typeface="Calibri" charset="0"/>
                  <a:cs typeface="Calibri" charset="0"/>
                </a:rPr>
                <a:t> </a:t>
              </a:r>
              <a:r>
                <a:rPr lang="en-US" sz="1400" b="1">
                  <a:solidFill>
                    <a:srgbClr val="000000"/>
                  </a:solidFill>
                  <a:latin typeface="Calibri" charset="0"/>
                  <a:cs typeface="Calibri" charset="0"/>
                </a:rPr>
                <a:t>=  3.36</a:t>
              </a:r>
            </a:p>
          </p:txBody>
        </p:sp>
        <p:cxnSp>
          <p:nvCxnSpPr>
            <p:cNvPr id="33" name="Straight Connector 32"/>
            <p:cNvCxnSpPr/>
            <p:nvPr/>
          </p:nvCxnSpPr>
          <p:spPr>
            <a:xfrm>
              <a:off x="141307" y="3714819"/>
              <a:ext cx="365175" cy="0"/>
            </a:xfrm>
            <a:prstGeom prst="line">
              <a:avLst/>
            </a:prstGeom>
            <a:ln>
              <a:solidFill>
                <a:sysClr val="windowText" lastClr="0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768929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idx="1"/>
          </p:nvPr>
        </p:nvSpPr>
        <p:spPr>
          <a:xfrm>
            <a:off x="380999" y="1719070"/>
            <a:ext cx="8382001" cy="4910329"/>
          </a:xfrm>
        </p:spPr>
        <p:txBody>
          <a:bodyPr>
            <a:normAutofit lnSpcReduction="10000"/>
          </a:bodyPr>
          <a:lstStyle/>
          <a:p>
            <a:r>
              <a:rPr lang="en-US" dirty="0" smtClean="0">
                <a:solidFill>
                  <a:schemeClr val="tx1"/>
                </a:solidFill>
              </a:rPr>
              <a:t>Aggregated data such as this do not tell us if there are individual differences in the likelihood of referral, substantiation, or entry to foster care among children of different races/ethnicities who have the same risk factors/risk profile</a:t>
            </a:r>
          </a:p>
          <a:p>
            <a:endParaRPr lang="en-US" dirty="0" smtClean="0">
              <a:solidFill>
                <a:schemeClr val="tx1"/>
              </a:solidFill>
            </a:endParaRPr>
          </a:p>
          <a:p>
            <a:r>
              <a:rPr lang="en-US" b="1" i="1" dirty="0" smtClean="0">
                <a:solidFill>
                  <a:schemeClr val="tx1"/>
                </a:solidFill>
              </a:rPr>
              <a:t>Why have we relied on aggregated data in our discussions of racial disparities?</a:t>
            </a:r>
          </a:p>
          <a:p>
            <a:pPr lvl="1"/>
            <a:r>
              <a:rPr lang="en-US" u="sng" dirty="0" smtClean="0">
                <a:solidFill>
                  <a:schemeClr val="tx1"/>
                </a:solidFill>
              </a:rPr>
              <a:t>GOOD REASON</a:t>
            </a:r>
            <a:r>
              <a:rPr lang="en-US" dirty="0" smtClean="0">
                <a:solidFill>
                  <a:schemeClr val="tx1"/>
                </a:solidFill>
              </a:rPr>
              <a:t>: aggregate data summarize group over/under-representation (very real)</a:t>
            </a:r>
          </a:p>
          <a:p>
            <a:pPr lvl="1"/>
            <a:r>
              <a:rPr lang="en-US" u="sng" dirty="0" smtClean="0">
                <a:solidFill>
                  <a:schemeClr val="tx1"/>
                </a:solidFill>
              </a:rPr>
              <a:t>BAD REASON</a:t>
            </a:r>
            <a:r>
              <a:rPr lang="en-US" dirty="0" smtClean="0">
                <a:solidFill>
                  <a:schemeClr val="tx1"/>
                </a:solidFill>
              </a:rPr>
              <a:t>: we have not had better data to work with </a:t>
            </a:r>
          </a:p>
          <a:p>
            <a:pPr lvl="2"/>
            <a:r>
              <a:rPr lang="en-US" sz="1800" dirty="0" smtClean="0">
                <a:solidFill>
                  <a:schemeClr val="tx1"/>
                </a:solidFill>
              </a:rPr>
              <a:t>Administrative CPS data do not allow for individual-level risk differences to be calculated because we do not have individual-level information for children in the population who DID not have contact with CPS</a:t>
            </a:r>
          </a:p>
          <a:p>
            <a:pPr lvl="2"/>
            <a:r>
              <a:rPr lang="en-US" sz="1800" dirty="0" smtClean="0">
                <a:solidFill>
                  <a:schemeClr val="tx1"/>
                </a:solidFill>
              </a:rPr>
              <a:t>Also missing in the CPS data is information concerning well-established correlates of child maltreatment</a:t>
            </a:r>
            <a:endParaRPr lang="en-US" sz="1800" dirty="0">
              <a:solidFill>
                <a:schemeClr val="tx1"/>
              </a:solidFill>
            </a:endParaRPr>
          </a:p>
        </p:txBody>
      </p:sp>
      <p:sp>
        <p:nvSpPr>
          <p:cNvPr id="4" name="Title 3"/>
          <p:cNvSpPr>
            <a:spLocks noGrp="1"/>
          </p:cNvSpPr>
          <p:nvPr>
            <p:ph type="title"/>
          </p:nvPr>
        </p:nvSpPr>
        <p:spPr/>
        <p:txBody>
          <a:bodyPr/>
          <a:lstStyle/>
          <a:p>
            <a:pPr algn="l"/>
            <a:r>
              <a:rPr lang="en-US" dirty="0" smtClean="0"/>
              <a:t>Problems with this approach</a:t>
            </a:r>
            <a:endParaRPr lang="en-US" dirty="0"/>
          </a:p>
        </p:txBody>
      </p:sp>
    </p:spTree>
    <p:extLst>
      <p:ext uri="{BB962C8B-B14F-4D97-AF65-F5344CB8AC3E}">
        <p14:creationId xmlns:p14="http://schemas.microsoft.com/office/powerpoint/2010/main" val="2009907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endParaRPr lang="en-US" dirty="0"/>
          </a:p>
          <a:p>
            <a:r>
              <a:rPr lang="en-US" dirty="0"/>
              <a:t>Putnam-</a:t>
            </a:r>
            <a:r>
              <a:rPr lang="en-US" dirty="0" err="1"/>
              <a:t>Hornstein</a:t>
            </a:r>
            <a:r>
              <a:rPr lang="en-US" dirty="0"/>
              <a:t>, E., </a:t>
            </a:r>
            <a:r>
              <a:rPr lang="en-US" dirty="0" err="1"/>
              <a:t>Needell</a:t>
            </a:r>
            <a:r>
              <a:rPr lang="en-US" dirty="0"/>
              <a:t>, B., King, B. &amp; Johnson-</a:t>
            </a:r>
            <a:r>
              <a:rPr lang="en-US" dirty="0" err="1"/>
              <a:t>Motoyama</a:t>
            </a:r>
            <a:r>
              <a:rPr lang="en-US" dirty="0"/>
              <a:t>, M. (in press). Racial and Ethnic Disparities: A Population-Based Examination of Risk Factors for Involvement with Child Protective Services.  </a:t>
            </a:r>
            <a:r>
              <a:rPr lang="en-US" u="sng" dirty="0"/>
              <a:t>Child Abuse and Neglect</a:t>
            </a:r>
            <a:endParaRPr lang="en-US" dirty="0"/>
          </a:p>
          <a:p>
            <a:endParaRPr lang="en-US" dirty="0"/>
          </a:p>
        </p:txBody>
      </p:sp>
      <p:sp>
        <p:nvSpPr>
          <p:cNvPr id="3" name="Title 2"/>
          <p:cNvSpPr>
            <a:spLocks noGrp="1"/>
          </p:cNvSpPr>
          <p:nvPr>
            <p:ph type="title"/>
          </p:nvPr>
        </p:nvSpPr>
        <p:spPr/>
        <p:txBody>
          <a:bodyPr/>
          <a:lstStyle/>
          <a:p>
            <a:r>
              <a:rPr lang="en-US" dirty="0" smtClean="0"/>
              <a:t>New Research from </a:t>
            </a:r>
            <a:r>
              <a:rPr lang="en-US" dirty="0" err="1" smtClean="0"/>
              <a:t>CalIFORNIA</a:t>
            </a:r>
            <a:endParaRPr lang="en-US" dirty="0"/>
          </a:p>
        </p:txBody>
      </p:sp>
    </p:spTree>
    <p:extLst>
      <p:ext uri="{BB962C8B-B14F-4D97-AF65-F5344CB8AC3E}">
        <p14:creationId xmlns:p14="http://schemas.microsoft.com/office/powerpoint/2010/main" val="41085775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 “snapshot” of CPS-involved children</a:t>
            </a:r>
            <a:endParaRPr lang="en-US" dirty="0"/>
          </a:p>
        </p:txBody>
      </p:sp>
      <p:sp>
        <p:nvSpPr>
          <p:cNvPr id="18" name="TextBox 17"/>
          <p:cNvSpPr txBox="1"/>
          <p:nvPr/>
        </p:nvSpPr>
        <p:spPr>
          <a:xfrm>
            <a:off x="2171142" y="2999785"/>
            <a:ext cx="1459523" cy="1015663"/>
          </a:xfrm>
          <a:prstGeom prst="rect">
            <a:avLst/>
          </a:prstGeom>
          <a:solidFill>
            <a:srgbClr val="FFC000"/>
          </a:solidFill>
          <a:effectLst>
            <a:glow rad="127000">
              <a:srgbClr val="FFFF00">
                <a:alpha val="40000"/>
              </a:srgbClr>
            </a:glow>
          </a:effectLst>
        </p:spPr>
        <p:txBody>
          <a:bodyPr wrap="square" rtlCol="0">
            <a:spAutoFit/>
          </a:bodyPr>
          <a:lstStyle/>
          <a:p>
            <a:pPr algn="ctr"/>
            <a:endParaRPr lang="en-US" dirty="0" smtClean="0"/>
          </a:p>
          <a:p>
            <a:pPr algn="ctr"/>
            <a:r>
              <a:rPr lang="en-US" sz="2400" b="1" i="1" dirty="0" smtClean="0">
                <a:solidFill>
                  <a:srgbClr val="0070C0"/>
                </a:solidFill>
              </a:rPr>
              <a:t>before</a:t>
            </a:r>
          </a:p>
          <a:p>
            <a:pPr algn="ctr"/>
            <a:endParaRPr lang="en-US" dirty="0"/>
          </a:p>
        </p:txBody>
      </p:sp>
      <p:sp>
        <p:nvSpPr>
          <p:cNvPr id="19" name="TextBox 18"/>
          <p:cNvSpPr txBox="1"/>
          <p:nvPr/>
        </p:nvSpPr>
        <p:spPr>
          <a:xfrm>
            <a:off x="3829957" y="2999786"/>
            <a:ext cx="1459523" cy="954107"/>
          </a:xfrm>
          <a:prstGeom prst="rect">
            <a:avLst/>
          </a:prstGeom>
          <a:solidFill>
            <a:schemeClr val="accent6">
              <a:lumMod val="75000"/>
            </a:schemeClr>
          </a:solidFill>
        </p:spPr>
        <p:txBody>
          <a:bodyPr wrap="square" rtlCol="0">
            <a:spAutoFit/>
          </a:bodyPr>
          <a:lstStyle/>
          <a:p>
            <a:pPr algn="ctr"/>
            <a:endParaRPr lang="en-US" dirty="0" smtClean="0"/>
          </a:p>
          <a:p>
            <a:pPr algn="ctr"/>
            <a:r>
              <a:rPr lang="en-US" sz="2000" b="1" dirty="0" smtClean="0"/>
              <a:t>CPS Data</a:t>
            </a:r>
          </a:p>
          <a:p>
            <a:pPr algn="ctr"/>
            <a:endParaRPr lang="en-US" dirty="0"/>
          </a:p>
        </p:txBody>
      </p:sp>
      <p:sp>
        <p:nvSpPr>
          <p:cNvPr id="20" name="TextBox 19"/>
          <p:cNvSpPr txBox="1"/>
          <p:nvPr/>
        </p:nvSpPr>
        <p:spPr>
          <a:xfrm>
            <a:off x="5430157" y="2984838"/>
            <a:ext cx="1459523" cy="1015663"/>
          </a:xfrm>
          <a:prstGeom prst="rect">
            <a:avLst/>
          </a:prstGeom>
          <a:solidFill>
            <a:srgbClr val="FFC000"/>
          </a:solidFill>
          <a:effectLst>
            <a:glow rad="127000">
              <a:srgbClr val="FFFF00">
                <a:alpha val="40000"/>
              </a:srgbClr>
            </a:glow>
          </a:effectLst>
        </p:spPr>
        <p:txBody>
          <a:bodyPr wrap="square" rtlCol="0">
            <a:spAutoFit/>
          </a:bodyPr>
          <a:lstStyle/>
          <a:p>
            <a:pPr algn="ctr"/>
            <a:endParaRPr lang="en-US" dirty="0" smtClean="0"/>
          </a:p>
          <a:p>
            <a:pPr algn="ctr"/>
            <a:r>
              <a:rPr lang="en-US" sz="2400" b="1" i="1" dirty="0" smtClean="0">
                <a:solidFill>
                  <a:srgbClr val="FF0000"/>
                </a:solidFill>
              </a:rPr>
              <a:t>after</a:t>
            </a:r>
          </a:p>
          <a:p>
            <a:pPr algn="ctr"/>
            <a:endParaRPr lang="en-US" dirty="0"/>
          </a:p>
        </p:txBody>
      </p:sp>
      <p:sp>
        <p:nvSpPr>
          <p:cNvPr id="21" name="TextBox 20"/>
          <p:cNvSpPr txBox="1"/>
          <p:nvPr/>
        </p:nvSpPr>
        <p:spPr>
          <a:xfrm>
            <a:off x="2147696" y="4278183"/>
            <a:ext cx="4718538" cy="830997"/>
          </a:xfrm>
          <a:prstGeom prst="rect">
            <a:avLst/>
          </a:prstGeom>
          <a:solidFill>
            <a:schemeClr val="bg1">
              <a:lumMod val="75000"/>
              <a:alpha val="66000"/>
            </a:schemeClr>
          </a:solidFill>
          <a:effectLst>
            <a:glow rad="127000">
              <a:srgbClr val="FFFF00">
                <a:alpha val="40000"/>
              </a:srgbClr>
            </a:glow>
          </a:effectLst>
        </p:spPr>
        <p:txBody>
          <a:bodyPr wrap="square" rtlCol="0">
            <a:spAutoFit/>
          </a:bodyPr>
          <a:lstStyle/>
          <a:p>
            <a:pPr algn="ctr"/>
            <a:r>
              <a:rPr lang="en-US" sz="2400" i="1" dirty="0" smtClean="0">
                <a:solidFill>
                  <a:schemeClr val="tx1">
                    <a:lumMod val="85000"/>
                    <a:lumOff val="15000"/>
                  </a:schemeClr>
                </a:solidFill>
              </a:rPr>
              <a:t>Children not Reported for Maltreatment</a:t>
            </a:r>
          </a:p>
        </p:txBody>
      </p:sp>
    </p:spTree>
    <p:extLst>
      <p:ext uri="{BB962C8B-B14F-4D97-AF65-F5344CB8AC3E}">
        <p14:creationId xmlns:p14="http://schemas.microsoft.com/office/powerpoint/2010/main" val="3950937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dirty="0" smtClean="0"/>
              <a:t>Expanding CPS data with population-based data linkages</a:t>
            </a:r>
            <a:endParaRPr lang="en-US" sz="2800" dirty="0"/>
          </a:p>
        </p:txBody>
      </p:sp>
      <p:sp>
        <p:nvSpPr>
          <p:cNvPr id="22" name="TextBox 21"/>
          <p:cNvSpPr txBox="1"/>
          <p:nvPr/>
        </p:nvSpPr>
        <p:spPr>
          <a:xfrm>
            <a:off x="2253203" y="2111416"/>
            <a:ext cx="1295400" cy="369332"/>
          </a:xfrm>
          <a:prstGeom prst="rect">
            <a:avLst/>
          </a:prstGeom>
          <a:noFill/>
        </p:spPr>
        <p:txBody>
          <a:bodyPr wrap="square" rtlCol="0">
            <a:spAutoFit/>
          </a:bodyPr>
          <a:lstStyle/>
          <a:p>
            <a:pPr algn="ctr"/>
            <a:r>
              <a:rPr lang="en-US" dirty="0"/>
              <a:t>b</a:t>
            </a:r>
            <a:r>
              <a:rPr lang="en-US" dirty="0" smtClean="0"/>
              <a:t>irth data</a:t>
            </a:r>
            <a:endParaRPr lang="en-US" dirty="0"/>
          </a:p>
        </p:txBody>
      </p:sp>
      <p:sp>
        <p:nvSpPr>
          <p:cNvPr id="24" name="TextBox 23"/>
          <p:cNvSpPr txBox="1"/>
          <p:nvPr/>
        </p:nvSpPr>
        <p:spPr>
          <a:xfrm>
            <a:off x="5359818" y="2112350"/>
            <a:ext cx="1600200" cy="369332"/>
          </a:xfrm>
          <a:prstGeom prst="rect">
            <a:avLst/>
          </a:prstGeom>
          <a:noFill/>
        </p:spPr>
        <p:txBody>
          <a:bodyPr wrap="square" rtlCol="0">
            <a:spAutoFit/>
          </a:bodyPr>
          <a:lstStyle/>
          <a:p>
            <a:pPr algn="ctr"/>
            <a:r>
              <a:rPr lang="en-US" dirty="0" smtClean="0"/>
              <a:t>death data</a:t>
            </a:r>
            <a:endParaRPr lang="en-US" dirty="0"/>
          </a:p>
        </p:txBody>
      </p:sp>
      <p:cxnSp>
        <p:nvCxnSpPr>
          <p:cNvPr id="25" name="Straight Arrow Connector 24"/>
          <p:cNvCxnSpPr>
            <a:stCxn id="22" idx="2"/>
          </p:cNvCxnSpPr>
          <p:nvPr/>
        </p:nvCxnSpPr>
        <p:spPr>
          <a:xfrm>
            <a:off x="2900903" y="2480748"/>
            <a:ext cx="0" cy="504090"/>
          </a:xfrm>
          <a:prstGeom prst="straightConnector1">
            <a:avLst/>
          </a:prstGeom>
          <a:ln w="190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6159917" y="2480748"/>
            <a:ext cx="0" cy="504090"/>
          </a:xfrm>
          <a:prstGeom prst="straightConnector1">
            <a:avLst/>
          </a:prstGeom>
          <a:ln w="190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Right Brace 3"/>
          <p:cNvSpPr/>
          <p:nvPr/>
        </p:nvSpPr>
        <p:spPr>
          <a:xfrm rot="5400000">
            <a:off x="4220730" y="3710347"/>
            <a:ext cx="590550" cy="3707423"/>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TextBox 16"/>
          <p:cNvSpPr txBox="1"/>
          <p:nvPr/>
        </p:nvSpPr>
        <p:spPr>
          <a:xfrm>
            <a:off x="3029857" y="5839540"/>
            <a:ext cx="2954215" cy="646331"/>
          </a:xfrm>
          <a:prstGeom prst="rect">
            <a:avLst/>
          </a:prstGeom>
          <a:noFill/>
        </p:spPr>
        <p:txBody>
          <a:bodyPr wrap="square" rtlCol="0">
            <a:spAutoFit/>
          </a:bodyPr>
          <a:lstStyle/>
          <a:p>
            <a:pPr algn="ctr"/>
            <a:r>
              <a:rPr lang="en-US" dirty="0"/>
              <a:t>p</a:t>
            </a:r>
            <a:r>
              <a:rPr lang="en-US" dirty="0" smtClean="0"/>
              <a:t>opulation-based information</a:t>
            </a:r>
            <a:endParaRPr lang="en-US" dirty="0"/>
          </a:p>
        </p:txBody>
      </p:sp>
      <p:sp>
        <p:nvSpPr>
          <p:cNvPr id="13" name="TextBox 12"/>
          <p:cNvSpPr txBox="1"/>
          <p:nvPr/>
        </p:nvSpPr>
        <p:spPr>
          <a:xfrm>
            <a:off x="3621624" y="1896192"/>
            <a:ext cx="1937237" cy="646331"/>
          </a:xfrm>
          <a:prstGeom prst="rect">
            <a:avLst/>
          </a:prstGeom>
          <a:noFill/>
        </p:spPr>
        <p:txBody>
          <a:bodyPr wrap="square" rtlCol="0">
            <a:spAutoFit/>
          </a:bodyPr>
          <a:lstStyle/>
          <a:p>
            <a:pPr algn="ctr"/>
            <a:r>
              <a:rPr lang="en-US" dirty="0"/>
              <a:t>c</a:t>
            </a:r>
            <a:r>
              <a:rPr lang="en-US" dirty="0" smtClean="0"/>
              <a:t>hild protective service records</a:t>
            </a:r>
            <a:endParaRPr lang="en-US" dirty="0"/>
          </a:p>
        </p:txBody>
      </p:sp>
      <p:cxnSp>
        <p:nvCxnSpPr>
          <p:cNvPr id="14" name="Straight Arrow Connector 13"/>
          <p:cNvCxnSpPr/>
          <p:nvPr/>
        </p:nvCxnSpPr>
        <p:spPr>
          <a:xfrm>
            <a:off x="4559718" y="2542523"/>
            <a:ext cx="1" cy="380539"/>
          </a:xfrm>
          <a:prstGeom prst="straightConnector1">
            <a:avLst/>
          </a:prstGeom>
          <a:ln w="190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171142" y="2999785"/>
            <a:ext cx="1459523" cy="1015663"/>
          </a:xfrm>
          <a:prstGeom prst="rect">
            <a:avLst/>
          </a:prstGeom>
          <a:solidFill>
            <a:srgbClr val="FFC000"/>
          </a:solidFill>
          <a:effectLst>
            <a:glow rad="127000">
              <a:srgbClr val="FFFF00">
                <a:alpha val="40000"/>
              </a:srgbClr>
            </a:glow>
          </a:effectLst>
        </p:spPr>
        <p:txBody>
          <a:bodyPr wrap="square" rtlCol="0">
            <a:spAutoFit/>
          </a:bodyPr>
          <a:lstStyle/>
          <a:p>
            <a:pPr algn="ctr"/>
            <a:endParaRPr lang="en-US" dirty="0" smtClean="0"/>
          </a:p>
          <a:p>
            <a:pPr algn="ctr"/>
            <a:r>
              <a:rPr lang="en-US" sz="2400" b="1" i="1" dirty="0" smtClean="0">
                <a:solidFill>
                  <a:srgbClr val="0070C0"/>
                </a:solidFill>
              </a:rPr>
              <a:t>before</a:t>
            </a:r>
          </a:p>
          <a:p>
            <a:pPr algn="ctr"/>
            <a:endParaRPr lang="en-US" dirty="0"/>
          </a:p>
        </p:txBody>
      </p:sp>
      <p:sp>
        <p:nvSpPr>
          <p:cNvPr id="16" name="TextBox 15"/>
          <p:cNvSpPr txBox="1"/>
          <p:nvPr/>
        </p:nvSpPr>
        <p:spPr>
          <a:xfrm>
            <a:off x="3829957" y="2999786"/>
            <a:ext cx="1459523" cy="954107"/>
          </a:xfrm>
          <a:prstGeom prst="rect">
            <a:avLst/>
          </a:prstGeom>
          <a:solidFill>
            <a:schemeClr val="accent6">
              <a:lumMod val="75000"/>
            </a:schemeClr>
          </a:solidFill>
        </p:spPr>
        <p:txBody>
          <a:bodyPr wrap="square" rtlCol="0">
            <a:spAutoFit/>
          </a:bodyPr>
          <a:lstStyle/>
          <a:p>
            <a:pPr algn="ctr"/>
            <a:endParaRPr lang="en-US" dirty="0" smtClean="0"/>
          </a:p>
          <a:p>
            <a:pPr algn="ctr"/>
            <a:r>
              <a:rPr lang="en-US" sz="2000" b="1" dirty="0" smtClean="0"/>
              <a:t>CPS Data</a:t>
            </a:r>
          </a:p>
          <a:p>
            <a:pPr algn="ctr"/>
            <a:endParaRPr lang="en-US" dirty="0"/>
          </a:p>
        </p:txBody>
      </p:sp>
      <p:sp>
        <p:nvSpPr>
          <p:cNvPr id="23" name="TextBox 22"/>
          <p:cNvSpPr txBox="1"/>
          <p:nvPr/>
        </p:nvSpPr>
        <p:spPr>
          <a:xfrm>
            <a:off x="5430157" y="2984838"/>
            <a:ext cx="1459523" cy="1015663"/>
          </a:xfrm>
          <a:prstGeom prst="rect">
            <a:avLst/>
          </a:prstGeom>
          <a:solidFill>
            <a:srgbClr val="FFC000"/>
          </a:solidFill>
          <a:effectLst>
            <a:glow rad="127000">
              <a:srgbClr val="FFFF00">
                <a:alpha val="40000"/>
              </a:srgbClr>
            </a:glow>
          </a:effectLst>
        </p:spPr>
        <p:txBody>
          <a:bodyPr wrap="square" rtlCol="0">
            <a:spAutoFit/>
          </a:bodyPr>
          <a:lstStyle/>
          <a:p>
            <a:pPr algn="ctr"/>
            <a:endParaRPr lang="en-US" dirty="0" smtClean="0"/>
          </a:p>
          <a:p>
            <a:pPr algn="ctr"/>
            <a:r>
              <a:rPr lang="en-US" sz="2400" b="1" i="1" dirty="0" smtClean="0">
                <a:solidFill>
                  <a:srgbClr val="FF0000"/>
                </a:solidFill>
              </a:rPr>
              <a:t>after</a:t>
            </a:r>
          </a:p>
          <a:p>
            <a:pPr algn="ctr"/>
            <a:endParaRPr lang="en-US" dirty="0"/>
          </a:p>
        </p:txBody>
      </p:sp>
      <p:sp>
        <p:nvSpPr>
          <p:cNvPr id="26" name="TextBox 25"/>
          <p:cNvSpPr txBox="1"/>
          <p:nvPr/>
        </p:nvSpPr>
        <p:spPr>
          <a:xfrm>
            <a:off x="2147696" y="4278183"/>
            <a:ext cx="4718538" cy="830997"/>
          </a:xfrm>
          <a:prstGeom prst="rect">
            <a:avLst/>
          </a:prstGeom>
          <a:solidFill>
            <a:schemeClr val="bg1">
              <a:lumMod val="75000"/>
              <a:alpha val="66000"/>
            </a:schemeClr>
          </a:solidFill>
          <a:effectLst>
            <a:glow rad="127000">
              <a:srgbClr val="FFFF00">
                <a:alpha val="40000"/>
              </a:srgbClr>
            </a:glow>
          </a:effectLst>
        </p:spPr>
        <p:txBody>
          <a:bodyPr wrap="square" rtlCol="0">
            <a:spAutoFit/>
          </a:bodyPr>
          <a:lstStyle/>
          <a:p>
            <a:pPr algn="ctr"/>
            <a:r>
              <a:rPr lang="en-US" sz="2400" i="1" dirty="0" smtClean="0">
                <a:solidFill>
                  <a:schemeClr val="tx1">
                    <a:lumMod val="85000"/>
                    <a:lumOff val="15000"/>
                  </a:schemeClr>
                </a:solidFill>
              </a:rPr>
              <a:t>Children not Reported for Maltreatment</a:t>
            </a:r>
          </a:p>
        </p:txBody>
      </p:sp>
    </p:spTree>
    <p:extLst>
      <p:ext uri="{BB962C8B-B14F-4D97-AF65-F5344CB8AC3E}">
        <p14:creationId xmlns:p14="http://schemas.microsoft.com/office/powerpoint/2010/main" val="3494709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par>
                                <p:cTn id="8" presetID="22" presetClass="entr" presetSubtype="4"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down)">
                                      <p:cBhvr>
                                        <p:cTn id="10" dur="500"/>
                                        <p:tgtEl>
                                          <p:spTgt spid="2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down)">
                                      <p:cBhvr>
                                        <p:cTn id="13" dur="500"/>
                                        <p:tgtEl>
                                          <p:spTgt spid="24"/>
                                        </p:tgtEl>
                                      </p:cBhvr>
                                    </p:animEffect>
                                  </p:childTnLst>
                                </p:cTn>
                              </p:par>
                              <p:par>
                                <p:cTn id="14" presetID="22" presetClass="entr" presetSubtype="4"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down)">
                                      <p:cBhvr>
                                        <p:cTn id="16" dur="500"/>
                                        <p:tgtEl>
                                          <p:spTgt spid="2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00"/>
                                        <p:tgtEl>
                                          <p:spTgt spid="15"/>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down)">
                                      <p:cBhvr>
                                        <p:cTn id="28" dur="500"/>
                                        <p:tgtEl>
                                          <p:spTgt spid="23"/>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down)">
                                      <p:cBhvr>
                                        <p:cTn id="3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4" grpId="0" animBg="1"/>
      <p:bldP spid="17" grpId="0"/>
      <p:bldP spid="15" grpId="0" animBg="1"/>
      <p:bldP spid="23" grpId="0" animBg="1"/>
      <p:bldP spid="2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178429412"/>
              </p:ext>
            </p:extLst>
          </p:nvPr>
        </p:nvGraphicFramePr>
        <p:xfrm>
          <a:off x="-533400" y="1905000"/>
          <a:ext cx="52578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1253710786"/>
              </p:ext>
            </p:extLst>
          </p:nvPr>
        </p:nvGraphicFramePr>
        <p:xfrm>
          <a:off x="3810000" y="1783080"/>
          <a:ext cx="5181600" cy="5029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Title 1"/>
          <p:cNvSpPr>
            <a:spLocks noGrp="1"/>
          </p:cNvSpPr>
          <p:nvPr>
            <p:ph type="title"/>
          </p:nvPr>
        </p:nvSpPr>
        <p:spPr/>
        <p:txBody>
          <a:bodyPr/>
          <a:lstStyle/>
          <a:p>
            <a:pPr algn="l"/>
            <a:r>
              <a:rPr lang="en-US" dirty="0"/>
              <a:t>b</a:t>
            </a:r>
            <a:r>
              <a:rPr lang="en-US" dirty="0" smtClean="0"/>
              <a:t>irth record variables</a:t>
            </a:r>
            <a:endParaRPr lang="en-US" dirty="0"/>
          </a:p>
        </p:txBody>
      </p:sp>
    </p:spTree>
    <p:extLst>
      <p:ext uri="{BB962C8B-B14F-4D97-AF65-F5344CB8AC3E}">
        <p14:creationId xmlns:p14="http://schemas.microsoft.com/office/powerpoint/2010/main" val="24847420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nSpc>
                <a:spcPct val="110000"/>
              </a:lnSpc>
            </a:pPr>
            <a:r>
              <a:rPr lang="en-US" sz="2400" dirty="0" smtClean="0">
                <a:solidFill>
                  <a:schemeClr val="tx1"/>
                </a:solidFill>
              </a:rPr>
              <a:t>Thank you to our colleagues at the Center for Social Services Research and the California Department of Social Services</a:t>
            </a:r>
          </a:p>
          <a:p>
            <a:pPr marL="45720" indent="0">
              <a:lnSpc>
                <a:spcPct val="110000"/>
              </a:lnSpc>
              <a:buNone/>
            </a:pPr>
            <a:endParaRPr lang="en-US" sz="2400" dirty="0" smtClean="0">
              <a:solidFill>
                <a:schemeClr val="tx1"/>
              </a:solidFill>
            </a:endParaRPr>
          </a:p>
          <a:p>
            <a:pPr>
              <a:lnSpc>
                <a:spcPct val="110000"/>
              </a:lnSpc>
            </a:pPr>
            <a:r>
              <a:rPr lang="en-US" sz="2400" dirty="0" smtClean="0">
                <a:solidFill>
                  <a:schemeClr val="tx1"/>
                </a:solidFill>
              </a:rPr>
              <a:t>Funding for this and other research arising from the California Performance Indicators Project generously provided by the California </a:t>
            </a:r>
            <a:r>
              <a:rPr lang="en-US" sz="2400" dirty="0">
                <a:solidFill>
                  <a:schemeClr val="tx1"/>
                </a:solidFill>
              </a:rPr>
              <a:t>Department of Social Services, the Stuart Foundation, &amp; Casey Family Programs</a:t>
            </a:r>
          </a:p>
          <a:p>
            <a:endParaRPr lang="en-US" sz="2400" dirty="0">
              <a:solidFill>
                <a:schemeClr val="tx1"/>
              </a:solidFill>
            </a:endParaRPr>
          </a:p>
        </p:txBody>
      </p:sp>
      <p:sp>
        <p:nvSpPr>
          <p:cNvPr id="3" name="Title 2"/>
          <p:cNvSpPr>
            <a:spLocks noGrp="1"/>
          </p:cNvSpPr>
          <p:nvPr>
            <p:ph type="title"/>
          </p:nvPr>
        </p:nvSpPr>
        <p:spPr/>
        <p:txBody>
          <a:bodyPr/>
          <a:lstStyle/>
          <a:p>
            <a:pPr algn="l"/>
            <a:r>
              <a:rPr lang="en-US" dirty="0" smtClean="0"/>
              <a:t>Acknowledgements</a:t>
            </a:r>
            <a:endParaRPr lang="en-US" dirty="0"/>
          </a:p>
        </p:txBody>
      </p:sp>
    </p:spTree>
    <p:extLst>
      <p:ext uri="{BB962C8B-B14F-4D97-AF65-F5344CB8AC3E}">
        <p14:creationId xmlns:p14="http://schemas.microsoft.com/office/powerpoint/2010/main" val="30555850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1" y="1676400"/>
            <a:ext cx="8458200" cy="3124200"/>
          </a:xfrm>
        </p:spPr>
        <p:txBody>
          <a:bodyPr>
            <a:noAutofit/>
          </a:bodyPr>
          <a:lstStyle/>
          <a:p>
            <a:r>
              <a:rPr lang="en-US" dirty="0" smtClean="0">
                <a:solidFill>
                  <a:schemeClr val="tx1"/>
                </a:solidFill>
              </a:rPr>
              <a:t>Prospective analysis of full 2002 California birth cohort (N=531,035) from birth through the age of five</a:t>
            </a:r>
          </a:p>
          <a:p>
            <a:pPr lvl="1"/>
            <a:r>
              <a:rPr lang="en-US" sz="2000" i="1" dirty="0" smtClean="0">
                <a:solidFill>
                  <a:schemeClr val="tx1"/>
                </a:solidFill>
              </a:rPr>
              <a:t>Allows us to examine differences in risk of CPS contact by race/ethnicity, maternal nativity, and socioeconomic and health indicators</a:t>
            </a:r>
          </a:p>
          <a:p>
            <a:pPr lvl="1"/>
            <a:r>
              <a:rPr lang="en-US" sz="2000" i="1" dirty="0" smtClean="0">
                <a:solidFill>
                  <a:schemeClr val="tx1"/>
                </a:solidFill>
              </a:rPr>
              <a:t>Allows us to examine risk factors associated with CPS contact</a:t>
            </a:r>
          </a:p>
          <a:p>
            <a:pPr marL="365760" lvl="1" indent="0">
              <a:buNone/>
            </a:pPr>
            <a:endParaRPr lang="en-US" i="1" dirty="0" smtClean="0">
              <a:solidFill>
                <a:schemeClr val="tx1"/>
              </a:solidFill>
            </a:endParaRPr>
          </a:p>
          <a:p>
            <a:r>
              <a:rPr lang="en-US" dirty="0" smtClean="0">
                <a:solidFill>
                  <a:schemeClr val="tx1"/>
                </a:solidFill>
              </a:rPr>
              <a:t>Modeled crude (unadjusted) rates of system contact by race/ethnicity </a:t>
            </a:r>
          </a:p>
          <a:p>
            <a:r>
              <a:rPr lang="en-US" dirty="0" smtClean="0">
                <a:solidFill>
                  <a:schemeClr val="tx1"/>
                </a:solidFill>
              </a:rPr>
              <a:t>Modeled adjusted rates of system contact to examine the independent effect of race/ethnicity when looking at children who have the same “profile” in terms of </a:t>
            </a:r>
            <a:r>
              <a:rPr lang="en-US" i="1" dirty="0" smtClean="0">
                <a:solidFill>
                  <a:schemeClr val="tx1"/>
                </a:solidFill>
              </a:rPr>
              <a:t>sex</a:t>
            </a:r>
            <a:r>
              <a:rPr lang="en-US" i="1" dirty="0">
                <a:solidFill>
                  <a:schemeClr val="tx1"/>
                </a:solidFill>
              </a:rPr>
              <a:t>, birth-weight, health, maternal age, </a:t>
            </a:r>
            <a:r>
              <a:rPr lang="en-US" i="1" dirty="0" smtClean="0">
                <a:solidFill>
                  <a:schemeClr val="tx1"/>
                </a:solidFill>
              </a:rPr>
              <a:t>paternity, </a:t>
            </a:r>
            <a:r>
              <a:rPr lang="en-US" i="1" dirty="0">
                <a:solidFill>
                  <a:schemeClr val="tx1"/>
                </a:solidFill>
              </a:rPr>
              <a:t>birth order, maternal education, prenatal </a:t>
            </a:r>
            <a:r>
              <a:rPr lang="en-US" i="1" dirty="0" smtClean="0">
                <a:solidFill>
                  <a:schemeClr val="tx1"/>
                </a:solidFill>
              </a:rPr>
              <a:t>care</a:t>
            </a:r>
          </a:p>
          <a:p>
            <a:pPr marL="45720" indent="0">
              <a:buNone/>
            </a:pPr>
            <a:endParaRPr lang="en-US" dirty="0" smtClean="0">
              <a:solidFill>
                <a:schemeClr val="tx1"/>
              </a:solidFill>
            </a:endParaRPr>
          </a:p>
        </p:txBody>
      </p:sp>
      <p:sp>
        <p:nvSpPr>
          <p:cNvPr id="3" name="Title 2"/>
          <p:cNvSpPr>
            <a:spLocks noGrp="1"/>
          </p:cNvSpPr>
          <p:nvPr>
            <p:ph type="title"/>
          </p:nvPr>
        </p:nvSpPr>
        <p:spPr/>
        <p:txBody>
          <a:bodyPr/>
          <a:lstStyle/>
          <a:p>
            <a:pPr algn="l"/>
            <a:r>
              <a:rPr lang="en-US" dirty="0" smtClean="0"/>
              <a:t>Methods / Approach</a:t>
            </a:r>
            <a:endParaRPr lang="en-US" dirty="0"/>
          </a:p>
        </p:txBody>
      </p:sp>
    </p:spTree>
    <p:extLst>
      <p:ext uri="{BB962C8B-B14F-4D97-AF65-F5344CB8AC3E}">
        <p14:creationId xmlns:p14="http://schemas.microsoft.com/office/powerpoint/2010/main" val="36980137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71801" y="1719070"/>
            <a:ext cx="6019800" cy="5138930"/>
          </a:xfrm>
        </p:spPr>
        <p:txBody>
          <a:bodyPr>
            <a:noAutofit/>
          </a:bodyPr>
          <a:lstStyle/>
          <a:p>
            <a:r>
              <a:rPr lang="en-US" sz="1600" dirty="0">
                <a:solidFill>
                  <a:schemeClr val="tx1"/>
                </a:solidFill>
              </a:rPr>
              <a:t>14% of children in cohort were reported to CPS by age 5</a:t>
            </a:r>
          </a:p>
          <a:p>
            <a:pPr lvl="1"/>
            <a:r>
              <a:rPr lang="en-US" sz="1600" i="1" dirty="0">
                <a:solidFill>
                  <a:schemeClr val="tx1"/>
                </a:solidFill>
              </a:rPr>
              <a:t>lower bound estimate…could not match 16% of CPS records</a:t>
            </a:r>
          </a:p>
          <a:p>
            <a:pPr lvl="1"/>
            <a:r>
              <a:rPr lang="en-US" sz="1600" i="1" dirty="0">
                <a:solidFill>
                  <a:schemeClr val="tx1"/>
                </a:solidFill>
              </a:rPr>
              <a:t>children may have moved out of state and had </a:t>
            </a:r>
            <a:r>
              <a:rPr lang="en-US" sz="1600" i="1" dirty="0" smtClean="0">
                <a:solidFill>
                  <a:schemeClr val="tx1"/>
                </a:solidFill>
              </a:rPr>
              <a:t>contact</a:t>
            </a:r>
          </a:p>
          <a:p>
            <a:pPr lvl="1"/>
            <a:endParaRPr lang="en-US" sz="1600" i="1" dirty="0">
              <a:solidFill>
                <a:schemeClr val="tx1"/>
              </a:solidFill>
            </a:endParaRPr>
          </a:p>
          <a:p>
            <a:pPr lvl="1"/>
            <a:endParaRPr lang="en-US" sz="1600" i="1" dirty="0" smtClean="0">
              <a:solidFill>
                <a:schemeClr val="tx1"/>
              </a:solidFill>
            </a:endParaRPr>
          </a:p>
          <a:p>
            <a:pPr lvl="1"/>
            <a:endParaRPr lang="en-US" sz="1600" i="1" dirty="0">
              <a:solidFill>
                <a:schemeClr val="tx1"/>
              </a:solidFill>
            </a:endParaRPr>
          </a:p>
          <a:p>
            <a:r>
              <a:rPr lang="en-US" sz="1600" dirty="0" smtClean="0">
                <a:solidFill>
                  <a:schemeClr val="tx1"/>
                </a:solidFill>
              </a:rPr>
              <a:t>Significant variations in rates of CPS referrals by sociodemographic characteristics</a:t>
            </a:r>
            <a:endParaRPr lang="en-US" sz="1600" dirty="0">
              <a:solidFill>
                <a:schemeClr val="tx1"/>
              </a:solidFill>
            </a:endParaRPr>
          </a:p>
          <a:p>
            <a:endParaRPr lang="en-US" sz="1600" dirty="0">
              <a:solidFill>
                <a:schemeClr val="tx1"/>
              </a:solidFill>
            </a:endParaRPr>
          </a:p>
        </p:txBody>
      </p:sp>
      <p:sp>
        <p:nvSpPr>
          <p:cNvPr id="3" name="Title 2"/>
          <p:cNvSpPr>
            <a:spLocks noGrp="1"/>
          </p:cNvSpPr>
          <p:nvPr>
            <p:ph type="title"/>
          </p:nvPr>
        </p:nvSpPr>
        <p:spPr/>
        <p:txBody>
          <a:bodyPr/>
          <a:lstStyle/>
          <a:p>
            <a:pPr algn="l"/>
            <a:r>
              <a:rPr lang="en-US" sz="2400" dirty="0" smtClean="0"/>
              <a:t>A few interesting findings to emerge…starting with risk factors for maltreatment</a:t>
            </a:r>
            <a:endParaRPr lang="en-US" sz="24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09799"/>
            <a:ext cx="2667001" cy="354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6624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
                                            <p:txEl>
                                              <p:pRg st="6" end="6"/>
                                            </p:txEl>
                                          </p:spTgt>
                                        </p:tgtEl>
                                        <p:attrNameLst>
                                          <p:attrName>style.visibility</p:attrName>
                                        </p:attrNameLst>
                                      </p:cBhvr>
                                      <p:to>
                                        <p:strVal val="visible"/>
                                      </p:to>
                                    </p:set>
                                    <p:animEffect transition="in" filter="wipe(down)">
                                      <p:cBhvr>
                                        <p:cTn id="18"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noGrp="1"/>
          </p:cNvGraphicFramePr>
          <p:nvPr>
            <p:extLst>
              <p:ext uri="{D42A27DB-BD31-4B8C-83A1-F6EECF244321}">
                <p14:modId xmlns:p14="http://schemas.microsoft.com/office/powerpoint/2010/main" val="3632355965"/>
              </p:ext>
            </p:extLst>
          </p:nvPr>
        </p:nvGraphicFramePr>
        <p:xfrm>
          <a:off x="238125" y="279797"/>
          <a:ext cx="8667750" cy="629840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63386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noGrp="1"/>
          </p:cNvGraphicFramePr>
          <p:nvPr>
            <p:extLst>
              <p:ext uri="{D42A27DB-BD31-4B8C-83A1-F6EECF244321}">
                <p14:modId xmlns:p14="http://schemas.microsoft.com/office/powerpoint/2010/main" val="1350710061"/>
              </p:ext>
            </p:extLst>
          </p:nvPr>
        </p:nvGraphicFramePr>
        <p:xfrm>
          <a:off x="238125" y="279797"/>
          <a:ext cx="8667750" cy="629840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876197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extLst>
              <p:ext uri="{D42A27DB-BD31-4B8C-83A1-F6EECF244321}">
                <p14:modId xmlns:p14="http://schemas.microsoft.com/office/powerpoint/2010/main" val="3601657021"/>
              </p:ext>
            </p:extLst>
          </p:nvPr>
        </p:nvGraphicFramePr>
        <p:xfrm>
          <a:off x="238125" y="279797"/>
          <a:ext cx="8667750" cy="629840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82547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Thinking about these risk factors…before getting to Race</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382704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82000" cy="990600"/>
          </a:xfrm>
        </p:spPr>
        <p:txBody>
          <a:bodyPr>
            <a:normAutofit fontScale="90000"/>
          </a:bodyPr>
          <a:lstStyle/>
          <a:p>
            <a:pPr algn="l"/>
            <a:r>
              <a:rPr lang="en-US" sz="3600" dirty="0"/>
              <a:t>a</a:t>
            </a:r>
            <a:r>
              <a:rPr lang="en-US" sz="3600" dirty="0" smtClean="0"/>
              <a:t>n epidemiologic </a:t>
            </a:r>
            <a:r>
              <a:rPr lang="en-US" sz="3600" dirty="0"/>
              <a:t>risk assessment tool?</a:t>
            </a:r>
          </a:p>
        </p:txBody>
      </p:sp>
      <p:sp>
        <p:nvSpPr>
          <p:cNvPr id="3" name="Content Placeholder 2"/>
          <p:cNvSpPr>
            <a:spLocks noGrp="1"/>
          </p:cNvSpPr>
          <p:nvPr>
            <p:ph sz="quarter" idx="1"/>
          </p:nvPr>
        </p:nvSpPr>
        <p:spPr/>
        <p:txBody>
          <a:bodyPr>
            <a:normAutofit/>
          </a:bodyPr>
          <a:lstStyle/>
          <a:p>
            <a:r>
              <a:rPr lang="en-US" sz="2800" dirty="0"/>
              <a:t>w</a:t>
            </a:r>
            <a:r>
              <a:rPr lang="en-US" sz="2800" dirty="0" smtClean="0"/>
              <a:t>e classified as “high risk” any child with three or more of the following (theoretically modifiable) risk factors at birth:</a:t>
            </a:r>
          </a:p>
          <a:p>
            <a:pPr lvl="2"/>
            <a:r>
              <a:rPr lang="en-US" sz="2400" i="1" dirty="0"/>
              <a:t>l</a:t>
            </a:r>
            <a:r>
              <a:rPr lang="en-US" sz="2400" i="1" dirty="0" smtClean="0"/>
              <a:t>ate prenatal </a:t>
            </a:r>
            <a:r>
              <a:rPr lang="en-US" sz="2400" i="1" dirty="0"/>
              <a:t>care </a:t>
            </a:r>
            <a:r>
              <a:rPr lang="en-US" sz="2400" i="1" dirty="0" smtClean="0"/>
              <a:t>(after </a:t>
            </a:r>
            <a:r>
              <a:rPr lang="en-US" sz="2400" i="1" dirty="0"/>
              <a:t>the first </a:t>
            </a:r>
            <a:r>
              <a:rPr lang="en-US" sz="2400" i="1" dirty="0" smtClean="0"/>
              <a:t>trimester)</a:t>
            </a:r>
          </a:p>
          <a:p>
            <a:pPr lvl="2"/>
            <a:r>
              <a:rPr lang="en-US" sz="2400" i="1" dirty="0" smtClean="0"/>
              <a:t>missing paternity</a:t>
            </a:r>
            <a:endParaRPr lang="en-US" sz="2400" i="1" dirty="0"/>
          </a:p>
          <a:p>
            <a:pPr lvl="2"/>
            <a:r>
              <a:rPr lang="en-US" sz="2400" i="1" dirty="0" smtClean="0"/>
              <a:t>&lt;=high school degree</a:t>
            </a:r>
          </a:p>
          <a:p>
            <a:pPr lvl="2"/>
            <a:r>
              <a:rPr lang="en-US" sz="2400" i="1" dirty="0" smtClean="0"/>
              <a:t>3</a:t>
            </a:r>
            <a:r>
              <a:rPr lang="en-US" sz="2400" i="1" dirty="0"/>
              <a:t>+ children in the </a:t>
            </a:r>
            <a:r>
              <a:rPr lang="en-US" sz="2400" i="1" dirty="0" smtClean="0"/>
              <a:t>family</a:t>
            </a:r>
          </a:p>
          <a:p>
            <a:pPr lvl="2"/>
            <a:r>
              <a:rPr lang="en-US" sz="2400" i="1" dirty="0" smtClean="0"/>
              <a:t>maternal </a:t>
            </a:r>
            <a:r>
              <a:rPr lang="en-US" sz="2400" i="1" dirty="0"/>
              <a:t>age &lt;=24 </a:t>
            </a:r>
            <a:r>
              <a:rPr lang="en-US" sz="2400" i="1" dirty="0" smtClean="0"/>
              <a:t>years</a:t>
            </a:r>
          </a:p>
          <a:p>
            <a:pPr lvl="2"/>
            <a:r>
              <a:rPr lang="en-US" sz="2400" i="1" dirty="0" smtClean="0"/>
              <a:t>Medi-Cal </a:t>
            </a:r>
            <a:r>
              <a:rPr lang="en-US" sz="2400" i="1" dirty="0"/>
              <a:t>birth for a US-born mother</a:t>
            </a:r>
            <a:endParaRPr lang="en-US" sz="2400" dirty="0"/>
          </a:p>
          <a:p>
            <a:pPr lvl="1"/>
            <a:endParaRPr lang="en-US" sz="2000" dirty="0"/>
          </a:p>
        </p:txBody>
      </p:sp>
    </p:spTree>
    <p:extLst>
      <p:ext uri="{BB962C8B-B14F-4D97-AF65-F5344CB8AC3E}">
        <p14:creationId xmlns:p14="http://schemas.microsoft.com/office/powerpoint/2010/main" val="13705173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dirty="0"/>
              <a:t>a</a:t>
            </a:r>
            <a:r>
              <a:rPr lang="en-US" dirty="0" smtClean="0"/>
              <a:t>dministered at birth?</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3171928719"/>
              </p:ext>
            </p:extLst>
          </p:nvPr>
        </p:nvGraphicFramePr>
        <p:xfrm>
          <a:off x="381000" y="2362200"/>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a:graphicFrameLocks/>
          </p:cNvGraphicFramePr>
          <p:nvPr>
            <p:extLst>
              <p:ext uri="{D42A27DB-BD31-4B8C-83A1-F6EECF244321}">
                <p14:modId xmlns:p14="http://schemas.microsoft.com/office/powerpoint/2010/main" val="4016620884"/>
              </p:ext>
            </p:extLst>
          </p:nvPr>
        </p:nvGraphicFramePr>
        <p:xfrm>
          <a:off x="4067175" y="2357438"/>
          <a:ext cx="4572000" cy="2743200"/>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Connector 6"/>
          <p:cNvCxnSpPr/>
          <p:nvPr/>
        </p:nvCxnSpPr>
        <p:spPr>
          <a:xfrm flipV="1">
            <a:off x="3833813" y="2508811"/>
            <a:ext cx="2324100" cy="76778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833813" y="4180448"/>
            <a:ext cx="2105025" cy="7048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265918" y="1931158"/>
            <a:ext cx="2895600" cy="461665"/>
          </a:xfrm>
          <a:prstGeom prst="rect">
            <a:avLst/>
          </a:prstGeom>
          <a:noFill/>
        </p:spPr>
        <p:txBody>
          <a:bodyPr wrap="square" rtlCol="0">
            <a:spAutoFit/>
          </a:bodyPr>
          <a:lstStyle/>
          <a:p>
            <a:pPr algn="ctr"/>
            <a:r>
              <a:rPr lang="en-US" sz="2400" dirty="0" smtClean="0"/>
              <a:t>Full Birth Cohort</a:t>
            </a:r>
            <a:endParaRPr lang="en-US" sz="2400" dirty="0"/>
          </a:p>
        </p:txBody>
      </p:sp>
      <p:sp>
        <p:nvSpPr>
          <p:cNvPr id="10" name="TextBox 9"/>
          <p:cNvSpPr txBox="1"/>
          <p:nvPr/>
        </p:nvSpPr>
        <p:spPr>
          <a:xfrm>
            <a:off x="4436381" y="1931157"/>
            <a:ext cx="3733800" cy="461665"/>
          </a:xfrm>
          <a:prstGeom prst="rect">
            <a:avLst/>
          </a:prstGeom>
          <a:noFill/>
        </p:spPr>
        <p:txBody>
          <a:bodyPr wrap="square" rtlCol="0">
            <a:spAutoFit/>
          </a:bodyPr>
          <a:lstStyle/>
          <a:p>
            <a:pPr algn="ctr"/>
            <a:r>
              <a:rPr lang="en-US" sz="2400" dirty="0" smtClean="0"/>
              <a:t>Children Reported to CPS</a:t>
            </a:r>
            <a:endParaRPr lang="en-US" sz="2400" dirty="0"/>
          </a:p>
        </p:txBody>
      </p:sp>
    </p:spTree>
    <p:extLst>
      <p:ext uri="{BB962C8B-B14F-4D97-AF65-F5344CB8AC3E}">
        <p14:creationId xmlns:p14="http://schemas.microsoft.com/office/powerpoint/2010/main" val="23615586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800" dirty="0"/>
              <a:t>r</a:t>
            </a:r>
            <a:r>
              <a:rPr lang="en-US" sz="2800" dirty="0" smtClean="0"/>
              <a:t>ecognizing the risk associated with the  presence of multiple risk factors…</a:t>
            </a:r>
            <a:endParaRPr lang="en-US" sz="2800"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640400"/>
            <a:ext cx="5921829" cy="433680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66800" y="5961965"/>
            <a:ext cx="7543800" cy="646331"/>
          </a:xfrm>
          <a:prstGeom prst="rect">
            <a:avLst/>
          </a:prstGeom>
        </p:spPr>
        <p:txBody>
          <a:bodyPr wrap="square">
            <a:spAutoFit/>
          </a:bodyPr>
          <a:lstStyle/>
          <a:p>
            <a:r>
              <a:rPr lang="en-US" i="1" dirty="0" smtClean="0">
                <a:solidFill>
                  <a:srgbClr val="FF0000"/>
                </a:solidFill>
              </a:rPr>
              <a:t>High Risk </a:t>
            </a:r>
            <a:r>
              <a:rPr lang="en-US" i="1" dirty="0" smtClean="0"/>
              <a:t>on Every Modifiable Risk Factor: </a:t>
            </a:r>
            <a:r>
              <a:rPr lang="en-US" i="1" dirty="0" smtClean="0">
                <a:solidFill>
                  <a:srgbClr val="FF0000"/>
                </a:solidFill>
              </a:rPr>
              <a:t>89%</a:t>
            </a:r>
            <a:r>
              <a:rPr lang="en-US" i="1" dirty="0" smtClean="0"/>
              <a:t> probability of CPS report</a:t>
            </a:r>
          </a:p>
          <a:p>
            <a:r>
              <a:rPr lang="en-US" i="1" dirty="0" smtClean="0">
                <a:solidFill>
                  <a:srgbClr val="FF0000"/>
                </a:solidFill>
              </a:rPr>
              <a:t>Low Risk</a:t>
            </a:r>
            <a:r>
              <a:rPr lang="en-US" i="1" dirty="0" smtClean="0"/>
              <a:t> on Every Modifiable Risk Factor: </a:t>
            </a:r>
            <a:r>
              <a:rPr lang="en-US" i="1" dirty="0" smtClean="0">
                <a:solidFill>
                  <a:srgbClr val="FF0000"/>
                </a:solidFill>
              </a:rPr>
              <a:t>3%</a:t>
            </a:r>
            <a:r>
              <a:rPr lang="en-US" i="1" dirty="0" smtClean="0"/>
              <a:t> probability of CPS report</a:t>
            </a:r>
            <a:endParaRPr lang="en-US" i="1" dirty="0"/>
          </a:p>
        </p:txBody>
      </p:sp>
    </p:spTree>
    <p:extLst>
      <p:ext uri="{BB962C8B-B14F-4D97-AF65-F5344CB8AC3E}">
        <p14:creationId xmlns:p14="http://schemas.microsoft.com/office/powerpoint/2010/main" val="42354357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endParaRPr lang="en-US"/>
          </a:p>
        </p:txBody>
      </p:sp>
      <p:sp>
        <p:nvSpPr>
          <p:cNvPr id="3" name="Title 2"/>
          <p:cNvSpPr>
            <a:spLocks noGrp="1"/>
          </p:cNvSpPr>
          <p:nvPr>
            <p:ph type="title"/>
          </p:nvPr>
        </p:nvSpPr>
        <p:spPr/>
        <p:txBody>
          <a:bodyPr/>
          <a:lstStyle/>
          <a:p>
            <a:r>
              <a:rPr lang="en-US" dirty="0" smtClean="0"/>
              <a:t>Returning to race…</a:t>
            </a:r>
            <a:endParaRPr lang="en-US" dirty="0"/>
          </a:p>
        </p:txBody>
      </p:sp>
    </p:spTree>
    <p:extLst>
      <p:ext uri="{BB962C8B-B14F-4D97-AF65-F5344CB8AC3E}">
        <p14:creationId xmlns:p14="http://schemas.microsoft.com/office/powerpoint/2010/main" val="12883057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609600" y="1981200"/>
            <a:ext cx="76962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571500" marR="0" lvl="0" indent="-571500" defTabSz="914400" eaLnBrk="1" fontAlgn="auto" latinLnBrk="0" hangingPunct="1">
              <a:lnSpc>
                <a:spcPct val="100000"/>
              </a:lnSpc>
              <a:spcBef>
                <a:spcPct val="20000"/>
              </a:spcBef>
              <a:spcAft>
                <a:spcPts val="0"/>
              </a:spcAft>
              <a:buClr>
                <a:srgbClr val="800000"/>
              </a:buClr>
              <a:buSzTx/>
              <a:buFont typeface="Wingdings" pitchFamily="2" charset="2"/>
              <a:buChar char="ü"/>
              <a:tabLst/>
              <a:defRPr/>
            </a:pPr>
            <a:r>
              <a:rPr kumimoji="0" lang="en-US" sz="3000" b="0" i="0" u="none" strike="noStrike" kern="0" cap="none" spc="0" normalizeH="0" baseline="0" noProof="0" dirty="0" smtClean="0">
                <a:ln>
                  <a:noFill/>
                </a:ln>
                <a:solidFill>
                  <a:srgbClr val="000000"/>
                </a:solidFill>
                <a:effectLst/>
                <a:uLnTx/>
                <a:uFillTx/>
                <a:latin typeface="Garamond" pitchFamily="18" charset="0"/>
              </a:rPr>
              <a:t>What? 	</a:t>
            </a:r>
          </a:p>
          <a:p>
            <a:pPr marL="571500" marR="0" lvl="0" indent="-571500" defTabSz="914400" eaLnBrk="1" fontAlgn="auto" latinLnBrk="0" hangingPunct="1">
              <a:lnSpc>
                <a:spcPct val="100000"/>
              </a:lnSpc>
              <a:spcBef>
                <a:spcPct val="20000"/>
              </a:spcBef>
              <a:spcAft>
                <a:spcPts val="0"/>
              </a:spcAft>
              <a:buClr>
                <a:srgbClr val="800000"/>
              </a:buClr>
              <a:buSzTx/>
              <a:buFont typeface="Wingdings" pitchFamily="2" charset="2"/>
              <a:buChar char="ü"/>
              <a:tabLst/>
              <a:defRPr/>
            </a:pPr>
            <a:r>
              <a:rPr kumimoji="0" lang="en-US" sz="3000" b="0" i="0" u="none" strike="noStrike" kern="0" cap="none" spc="0" normalizeH="0" baseline="0" noProof="0" dirty="0" smtClean="0">
                <a:ln>
                  <a:noFill/>
                </a:ln>
                <a:solidFill>
                  <a:srgbClr val="000000"/>
                </a:solidFill>
                <a:effectLst/>
                <a:uLnTx/>
                <a:uFillTx/>
                <a:latin typeface="Garamond" pitchFamily="18" charset="0"/>
              </a:rPr>
              <a:t>Who? 	</a:t>
            </a:r>
          </a:p>
          <a:p>
            <a:pPr marL="571500" marR="0" lvl="0" indent="-571500" defTabSz="914400" eaLnBrk="1" fontAlgn="auto" latinLnBrk="0" hangingPunct="1">
              <a:lnSpc>
                <a:spcPct val="100000"/>
              </a:lnSpc>
              <a:spcBef>
                <a:spcPct val="20000"/>
              </a:spcBef>
              <a:spcAft>
                <a:spcPts val="0"/>
              </a:spcAft>
              <a:buClr>
                <a:srgbClr val="800000"/>
              </a:buClr>
              <a:buSzTx/>
              <a:buFont typeface="Wingdings" pitchFamily="2" charset="2"/>
              <a:buChar char="ü"/>
              <a:tabLst/>
              <a:defRPr/>
            </a:pPr>
            <a:r>
              <a:rPr kumimoji="0" lang="en-US" sz="3000" b="0" i="0" u="none" strike="noStrike" kern="0" cap="none" spc="0" normalizeH="0" baseline="0" noProof="0" dirty="0" smtClean="0">
                <a:ln>
                  <a:noFill/>
                </a:ln>
                <a:solidFill>
                  <a:srgbClr val="000000"/>
                </a:solidFill>
                <a:effectLst/>
                <a:uLnTx/>
                <a:uFillTx/>
                <a:latin typeface="Garamond" pitchFamily="18" charset="0"/>
              </a:rPr>
              <a:t>Where? 	</a:t>
            </a:r>
          </a:p>
          <a:p>
            <a:pPr marL="571500" marR="0" lvl="0" indent="-571500" defTabSz="914400" eaLnBrk="1" fontAlgn="auto" latinLnBrk="0" hangingPunct="1">
              <a:lnSpc>
                <a:spcPct val="100000"/>
              </a:lnSpc>
              <a:spcBef>
                <a:spcPct val="20000"/>
              </a:spcBef>
              <a:spcAft>
                <a:spcPts val="0"/>
              </a:spcAft>
              <a:buClr>
                <a:srgbClr val="800000"/>
              </a:buClr>
              <a:buSzTx/>
              <a:buFont typeface="Wingdings" pitchFamily="2" charset="2"/>
              <a:buChar char="ü"/>
              <a:tabLst/>
              <a:defRPr/>
            </a:pPr>
            <a:r>
              <a:rPr kumimoji="0" lang="en-US" sz="3000" b="0" i="0" u="none" strike="noStrike" kern="0" cap="none" spc="0" normalizeH="0" baseline="0" noProof="0" dirty="0" smtClean="0">
                <a:ln>
                  <a:noFill/>
                </a:ln>
                <a:solidFill>
                  <a:srgbClr val="000000"/>
                </a:solidFill>
                <a:effectLst/>
                <a:uLnTx/>
                <a:uFillTx/>
                <a:latin typeface="Garamond" pitchFamily="18" charset="0"/>
              </a:rPr>
              <a:t>When? 	</a:t>
            </a:r>
          </a:p>
          <a:p>
            <a:pPr marL="571500" marR="0" lvl="0" indent="-571500" defTabSz="914400" eaLnBrk="1" fontAlgn="auto" latinLnBrk="0" hangingPunct="1">
              <a:lnSpc>
                <a:spcPct val="100000"/>
              </a:lnSpc>
              <a:spcBef>
                <a:spcPct val="20000"/>
              </a:spcBef>
              <a:spcAft>
                <a:spcPts val="0"/>
              </a:spcAft>
              <a:buClr>
                <a:srgbClr val="800000"/>
              </a:buClr>
              <a:buSzTx/>
              <a:buFont typeface="Wingdings" pitchFamily="2" charset="2"/>
              <a:buChar char="ü"/>
              <a:tabLst/>
              <a:defRPr/>
            </a:pPr>
            <a:r>
              <a:rPr kumimoji="0" lang="en-US" sz="3000" b="0" i="0" u="none" strike="noStrike" kern="0" cap="none" spc="0" normalizeH="0" baseline="0" noProof="0" dirty="0" smtClean="0">
                <a:ln>
                  <a:noFill/>
                </a:ln>
                <a:solidFill>
                  <a:srgbClr val="000000"/>
                </a:solidFill>
                <a:effectLst/>
                <a:uLnTx/>
                <a:uFillTx/>
                <a:latin typeface="Garamond" pitchFamily="18" charset="0"/>
              </a:rPr>
              <a:t>How? 	</a:t>
            </a:r>
          </a:p>
          <a:p>
            <a:pPr marL="571500" marR="0" lvl="0" indent="-571500" defTabSz="914400" eaLnBrk="1" fontAlgn="auto" latinLnBrk="0" hangingPunct="1">
              <a:lnSpc>
                <a:spcPct val="100000"/>
              </a:lnSpc>
              <a:spcBef>
                <a:spcPct val="20000"/>
              </a:spcBef>
              <a:spcAft>
                <a:spcPts val="0"/>
              </a:spcAft>
              <a:buClr>
                <a:srgbClr val="800000"/>
              </a:buClr>
              <a:buSzTx/>
              <a:buFont typeface="Wingdings" pitchFamily="2" charset="2"/>
              <a:buChar char="ü"/>
              <a:tabLst/>
              <a:defRPr/>
            </a:pPr>
            <a:r>
              <a:rPr kumimoji="0" lang="en-US" sz="3000" b="0" i="0" u="none" strike="noStrike" kern="0" cap="none" spc="0" normalizeH="0" baseline="0" noProof="0" dirty="0" smtClean="0">
                <a:ln>
                  <a:noFill/>
                </a:ln>
                <a:solidFill>
                  <a:srgbClr val="000000"/>
                </a:solidFill>
                <a:effectLst/>
                <a:uLnTx/>
                <a:uFillTx/>
                <a:latin typeface="Garamond" pitchFamily="18" charset="0"/>
              </a:rPr>
              <a:t>Why?	</a:t>
            </a:r>
            <a:endParaRPr kumimoji="0" lang="en-US" sz="2200" b="0" i="1" u="none" strike="noStrike" kern="0" cap="none" spc="0" normalizeH="0" baseline="0" noProof="0" dirty="0" smtClean="0">
              <a:ln>
                <a:noFill/>
              </a:ln>
              <a:solidFill>
                <a:srgbClr val="000000"/>
              </a:solidFill>
              <a:effectLst/>
              <a:uLnTx/>
              <a:uFillTx/>
              <a:latin typeface="Garamond" pitchFamily="18" charset="0"/>
            </a:endParaRPr>
          </a:p>
          <a:p>
            <a:pPr marL="571500" marR="0" lvl="0" indent="-571500" defTabSz="914400" eaLnBrk="1" fontAlgn="auto" latinLnBrk="0" hangingPunct="1">
              <a:lnSpc>
                <a:spcPct val="100000"/>
              </a:lnSpc>
              <a:spcBef>
                <a:spcPct val="20000"/>
              </a:spcBef>
              <a:spcAft>
                <a:spcPts val="0"/>
              </a:spcAft>
              <a:buClr>
                <a:srgbClr val="800000"/>
              </a:buClr>
              <a:buSzTx/>
              <a:buFont typeface="Wingdings" pitchFamily="2" charset="2"/>
              <a:buNone/>
              <a:tabLst/>
              <a:defRPr/>
            </a:pPr>
            <a:endParaRPr kumimoji="0" lang="en-US" sz="3000" b="0" i="0" u="none" strike="noStrike" kern="0" cap="none" spc="0" normalizeH="0" baseline="0" noProof="0" dirty="0" smtClean="0">
              <a:ln>
                <a:noFill/>
              </a:ln>
              <a:solidFill>
                <a:srgbClr val="000000"/>
              </a:solidFill>
              <a:effectLst/>
              <a:uLnTx/>
              <a:uFillTx/>
              <a:latin typeface="Garamond" pitchFamily="18" charset="0"/>
            </a:endParaRPr>
          </a:p>
        </p:txBody>
      </p:sp>
      <p:sp>
        <p:nvSpPr>
          <p:cNvPr id="3" name="Title 2"/>
          <p:cNvSpPr>
            <a:spLocks noGrp="1"/>
          </p:cNvSpPr>
          <p:nvPr>
            <p:ph type="title"/>
          </p:nvPr>
        </p:nvSpPr>
        <p:spPr/>
        <p:txBody>
          <a:bodyPr/>
          <a:lstStyle/>
          <a:p>
            <a:pPr algn="l"/>
            <a:r>
              <a:rPr lang="en-US" dirty="0" smtClean="0"/>
              <a:t>Disparity discussions</a:t>
            </a:r>
            <a:endParaRPr lang="en-US" dirty="0"/>
          </a:p>
        </p:txBody>
      </p:sp>
      <p:sp>
        <p:nvSpPr>
          <p:cNvPr id="5" name="Rectangle 3"/>
          <p:cNvSpPr txBox="1">
            <a:spLocks noChangeArrowheads="1"/>
          </p:cNvSpPr>
          <p:nvPr/>
        </p:nvSpPr>
        <p:spPr bwMode="auto">
          <a:xfrm>
            <a:off x="609600" y="1981200"/>
            <a:ext cx="76200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571500" indent="-571500" algn="l" rtl="0" fontAlgn="base">
              <a:spcBef>
                <a:spcPct val="20000"/>
              </a:spcBef>
              <a:spcAft>
                <a:spcPct val="0"/>
              </a:spcAft>
              <a:buClr>
                <a:srgbClr val="800000"/>
              </a:buClr>
              <a:buFont typeface="Wingdings" pitchFamily="2" charset="2"/>
              <a:buChar char="ü"/>
              <a:defRPr sz="3000">
                <a:solidFill>
                  <a:schemeClr val="tx2"/>
                </a:solidFill>
                <a:latin typeface="+mn-lt"/>
                <a:ea typeface="+mn-ea"/>
                <a:cs typeface="+mn-cs"/>
              </a:defRPr>
            </a:lvl1pPr>
            <a:lvl2pPr marL="990600" indent="-533400" algn="l" rtl="0" fontAlgn="base">
              <a:spcBef>
                <a:spcPct val="20000"/>
              </a:spcBef>
              <a:spcAft>
                <a:spcPct val="0"/>
              </a:spcAft>
              <a:buClr>
                <a:srgbClr val="800000"/>
              </a:buClr>
              <a:buFont typeface="Wingdings" pitchFamily="2" charset="2"/>
              <a:buChar char="ü"/>
              <a:defRPr sz="2800">
                <a:solidFill>
                  <a:schemeClr val="tx2"/>
                </a:solidFill>
                <a:latin typeface="+mn-lt"/>
              </a:defRPr>
            </a:lvl2pPr>
            <a:lvl3pPr marL="1371600" indent="-457200" algn="l" rtl="0" fontAlgn="base">
              <a:spcBef>
                <a:spcPct val="20000"/>
              </a:spcBef>
              <a:spcAft>
                <a:spcPct val="0"/>
              </a:spcAft>
              <a:buClr>
                <a:srgbClr val="800000"/>
              </a:buClr>
              <a:buFont typeface="Wingdings" pitchFamily="2" charset="2"/>
              <a:buChar char="ü"/>
              <a:defRPr sz="2400">
                <a:solidFill>
                  <a:schemeClr val="tx2"/>
                </a:solidFill>
                <a:latin typeface="+mn-lt"/>
              </a:defRPr>
            </a:lvl3pPr>
            <a:lvl4pPr marL="1752600" indent="-381000" algn="l" rtl="0" fontAlgn="base">
              <a:spcBef>
                <a:spcPct val="20000"/>
              </a:spcBef>
              <a:spcAft>
                <a:spcPct val="0"/>
              </a:spcAft>
              <a:buClr>
                <a:srgbClr val="800000"/>
              </a:buClr>
              <a:buFont typeface="Wingdings" pitchFamily="2" charset="2"/>
              <a:buChar char="ü"/>
              <a:defRPr sz="2000">
                <a:solidFill>
                  <a:schemeClr val="tx2"/>
                </a:solidFill>
                <a:latin typeface="+mn-lt"/>
              </a:defRPr>
            </a:lvl4pPr>
            <a:lvl5pPr marL="2209800" indent="-381000" algn="l" rtl="0" fontAlgn="base">
              <a:spcBef>
                <a:spcPct val="20000"/>
              </a:spcBef>
              <a:spcAft>
                <a:spcPct val="0"/>
              </a:spcAft>
              <a:buClr>
                <a:srgbClr val="800000"/>
              </a:buClr>
              <a:buFont typeface="Wingdings" pitchFamily="2" charset="2"/>
              <a:buChar char="ü"/>
              <a:defRPr sz="2000">
                <a:solidFill>
                  <a:schemeClr val="tx2"/>
                </a:solidFill>
                <a:latin typeface="+mn-lt"/>
              </a:defRPr>
            </a:lvl5pPr>
            <a:lvl6pPr marL="2667000" indent="-381000" algn="l" rtl="0" fontAlgn="base">
              <a:spcBef>
                <a:spcPct val="20000"/>
              </a:spcBef>
              <a:spcAft>
                <a:spcPct val="0"/>
              </a:spcAft>
              <a:buClr>
                <a:srgbClr val="800000"/>
              </a:buClr>
              <a:buFont typeface="Wingdings" pitchFamily="2" charset="2"/>
              <a:buChar char="ü"/>
              <a:defRPr sz="2000">
                <a:solidFill>
                  <a:schemeClr val="tx2"/>
                </a:solidFill>
                <a:latin typeface="+mn-lt"/>
              </a:defRPr>
            </a:lvl6pPr>
            <a:lvl7pPr marL="3124200" indent="-381000" algn="l" rtl="0" fontAlgn="base">
              <a:spcBef>
                <a:spcPct val="20000"/>
              </a:spcBef>
              <a:spcAft>
                <a:spcPct val="0"/>
              </a:spcAft>
              <a:buClr>
                <a:srgbClr val="800000"/>
              </a:buClr>
              <a:buFont typeface="Wingdings" pitchFamily="2" charset="2"/>
              <a:buChar char="ü"/>
              <a:defRPr sz="2000">
                <a:solidFill>
                  <a:schemeClr val="tx2"/>
                </a:solidFill>
                <a:latin typeface="+mn-lt"/>
              </a:defRPr>
            </a:lvl7pPr>
            <a:lvl8pPr marL="3581400" indent="-381000" algn="l" rtl="0" fontAlgn="base">
              <a:spcBef>
                <a:spcPct val="20000"/>
              </a:spcBef>
              <a:spcAft>
                <a:spcPct val="0"/>
              </a:spcAft>
              <a:buClr>
                <a:srgbClr val="800000"/>
              </a:buClr>
              <a:buFont typeface="Wingdings" pitchFamily="2" charset="2"/>
              <a:buChar char="ü"/>
              <a:defRPr sz="2000">
                <a:solidFill>
                  <a:schemeClr val="tx2"/>
                </a:solidFill>
                <a:latin typeface="+mn-lt"/>
              </a:defRPr>
            </a:lvl8pPr>
            <a:lvl9pPr marL="4038600" indent="-381000" algn="l" rtl="0" fontAlgn="base">
              <a:spcBef>
                <a:spcPct val="20000"/>
              </a:spcBef>
              <a:spcAft>
                <a:spcPct val="0"/>
              </a:spcAft>
              <a:buClr>
                <a:srgbClr val="800000"/>
              </a:buClr>
              <a:buFont typeface="Wingdings" pitchFamily="2" charset="2"/>
              <a:buChar char="ü"/>
              <a:defRPr sz="2000">
                <a:solidFill>
                  <a:schemeClr val="tx2"/>
                </a:solidFill>
                <a:latin typeface="+mn-lt"/>
              </a:defRPr>
            </a:lvl9pPr>
          </a:lstStyle>
          <a:p>
            <a:pPr marL="571500" marR="0" lvl="0" indent="-571500" algn="l" defTabSz="914400" rtl="0" eaLnBrk="1" fontAlgn="base" latinLnBrk="0" hangingPunct="1">
              <a:lnSpc>
                <a:spcPct val="100000"/>
              </a:lnSpc>
              <a:spcBef>
                <a:spcPct val="20000"/>
              </a:spcBef>
              <a:spcAft>
                <a:spcPct val="0"/>
              </a:spcAft>
              <a:buClr>
                <a:srgbClr val="800000"/>
              </a:buClr>
              <a:buSzTx/>
              <a:buFont typeface="Wingdings" pitchFamily="2" charset="2"/>
              <a:buChar char="ü"/>
              <a:tabLst/>
              <a:defRPr/>
            </a:pPr>
            <a:r>
              <a:rPr kumimoji="0" lang="en-US" sz="3000" b="0" i="0" u="none" strike="noStrike" kern="0" cap="none" spc="0" normalizeH="0" baseline="0" noProof="0" dirty="0" smtClean="0">
                <a:ln>
                  <a:noFill/>
                </a:ln>
                <a:solidFill>
                  <a:srgbClr val="000000"/>
                </a:solidFill>
                <a:effectLst/>
                <a:uLnTx/>
                <a:uFillTx/>
                <a:latin typeface="Garamond"/>
                <a:ea typeface="+mn-ea"/>
                <a:cs typeface="+mn-cs"/>
              </a:rPr>
              <a:t>What? 	</a:t>
            </a:r>
            <a:r>
              <a:rPr kumimoji="0" lang="en-US" sz="2600" b="0" i="1" u="none" strike="noStrike" kern="0" cap="none" spc="0" normalizeH="0" baseline="0" noProof="0" dirty="0" smtClean="0">
                <a:ln>
                  <a:noFill/>
                </a:ln>
                <a:solidFill>
                  <a:srgbClr val="000000"/>
                </a:solidFill>
                <a:effectLst/>
                <a:uLnTx/>
                <a:uFillTx/>
                <a:latin typeface="Garamond"/>
                <a:ea typeface="+mn-ea"/>
                <a:cs typeface="+mn-cs"/>
              </a:rPr>
              <a:t>(what defines disproportionality and disparity?)</a:t>
            </a:r>
          </a:p>
          <a:p>
            <a:pPr marL="571500" marR="0" lvl="0" indent="-571500" algn="l" defTabSz="914400" rtl="0" eaLnBrk="1" fontAlgn="base" latinLnBrk="0" hangingPunct="1">
              <a:lnSpc>
                <a:spcPct val="100000"/>
              </a:lnSpc>
              <a:spcBef>
                <a:spcPct val="20000"/>
              </a:spcBef>
              <a:spcAft>
                <a:spcPct val="0"/>
              </a:spcAft>
              <a:buClr>
                <a:srgbClr val="800000"/>
              </a:buClr>
              <a:buSzTx/>
              <a:buFont typeface="Wingdings" pitchFamily="2" charset="2"/>
              <a:buChar char="ü"/>
              <a:tabLst/>
              <a:defRPr/>
            </a:pPr>
            <a:r>
              <a:rPr kumimoji="0" lang="en-US" sz="3000" b="0" i="0" u="none" strike="noStrike" kern="0" cap="none" spc="0" normalizeH="0" baseline="0" noProof="0" dirty="0" smtClean="0">
                <a:ln>
                  <a:noFill/>
                </a:ln>
                <a:solidFill>
                  <a:srgbClr val="000000"/>
                </a:solidFill>
                <a:effectLst/>
                <a:uLnTx/>
                <a:uFillTx/>
                <a:latin typeface="Garamond"/>
                <a:ea typeface="+mn-ea"/>
                <a:cs typeface="+mn-cs"/>
              </a:rPr>
              <a:t>Who? 	</a:t>
            </a:r>
            <a:r>
              <a:rPr kumimoji="0" lang="en-US" sz="2600" b="0" i="1" u="none" strike="noStrike" kern="0" cap="none" spc="0" normalizeH="0" baseline="0" noProof="0" dirty="0" smtClean="0">
                <a:ln>
                  <a:noFill/>
                </a:ln>
                <a:solidFill>
                  <a:srgbClr val="000000"/>
                </a:solidFill>
                <a:effectLst/>
                <a:uLnTx/>
                <a:uFillTx/>
                <a:latin typeface="Garamond"/>
                <a:ea typeface="+mn-ea"/>
                <a:cs typeface="+mn-cs"/>
              </a:rPr>
              <a:t>(who is disproportionately represented?)</a:t>
            </a:r>
            <a:endParaRPr kumimoji="0" lang="en-US" sz="2600" b="0" i="0" u="none" strike="noStrike" kern="0" cap="none" spc="0" normalizeH="0" baseline="0" noProof="0" dirty="0" smtClean="0">
              <a:ln>
                <a:noFill/>
              </a:ln>
              <a:solidFill>
                <a:srgbClr val="000000"/>
              </a:solidFill>
              <a:effectLst/>
              <a:uLnTx/>
              <a:uFillTx/>
              <a:latin typeface="Garamond"/>
              <a:ea typeface="+mn-ea"/>
              <a:cs typeface="+mn-cs"/>
            </a:endParaRPr>
          </a:p>
          <a:p>
            <a:pPr marL="571500" marR="0" lvl="0" indent="-571500" algn="l" defTabSz="914400" rtl="0" eaLnBrk="1" fontAlgn="base" latinLnBrk="0" hangingPunct="1">
              <a:lnSpc>
                <a:spcPct val="100000"/>
              </a:lnSpc>
              <a:spcBef>
                <a:spcPct val="20000"/>
              </a:spcBef>
              <a:spcAft>
                <a:spcPct val="0"/>
              </a:spcAft>
              <a:buClr>
                <a:srgbClr val="800000"/>
              </a:buClr>
              <a:buSzTx/>
              <a:buFont typeface="Wingdings" pitchFamily="2" charset="2"/>
              <a:buChar char="ü"/>
              <a:tabLst/>
              <a:defRPr/>
            </a:pPr>
            <a:r>
              <a:rPr kumimoji="0" lang="en-US" sz="3000" b="0" i="0" u="none" strike="noStrike" kern="0" cap="none" spc="0" normalizeH="0" baseline="0" noProof="0" dirty="0" smtClean="0">
                <a:ln>
                  <a:noFill/>
                </a:ln>
                <a:solidFill>
                  <a:srgbClr val="000000"/>
                </a:solidFill>
                <a:effectLst/>
                <a:uLnTx/>
                <a:uFillTx/>
                <a:latin typeface="Garamond"/>
                <a:ea typeface="+mn-ea"/>
                <a:cs typeface="+mn-cs"/>
              </a:rPr>
              <a:t>Where? </a:t>
            </a:r>
            <a:r>
              <a:rPr kumimoji="0" lang="en-US" sz="2600" b="0" i="0" u="none" strike="noStrike" kern="0" cap="none" spc="0" normalizeH="0" baseline="0" noProof="0" dirty="0" smtClean="0">
                <a:ln>
                  <a:noFill/>
                </a:ln>
                <a:solidFill>
                  <a:srgbClr val="000000"/>
                </a:solidFill>
                <a:effectLst/>
                <a:uLnTx/>
                <a:uFillTx/>
                <a:latin typeface="Garamond"/>
                <a:ea typeface="+mn-ea"/>
                <a:cs typeface="+mn-cs"/>
              </a:rPr>
              <a:t>	</a:t>
            </a:r>
            <a:r>
              <a:rPr kumimoji="0" lang="en-US" sz="2600" b="0" i="1" u="none" strike="noStrike" kern="0" cap="none" spc="0" normalizeH="0" baseline="0" noProof="0" dirty="0" smtClean="0">
                <a:ln>
                  <a:noFill/>
                </a:ln>
                <a:solidFill>
                  <a:srgbClr val="000000"/>
                </a:solidFill>
                <a:effectLst/>
                <a:uLnTx/>
                <a:uFillTx/>
                <a:latin typeface="Garamond"/>
                <a:ea typeface="+mn-ea"/>
                <a:cs typeface="+mn-cs"/>
              </a:rPr>
              <a:t>(where is disproportionality observed?)</a:t>
            </a:r>
            <a:endParaRPr kumimoji="0" lang="en-US" sz="2600" b="0" i="0" u="none" strike="noStrike" kern="0" cap="none" spc="0" normalizeH="0" baseline="0" noProof="0" dirty="0" smtClean="0">
              <a:ln>
                <a:noFill/>
              </a:ln>
              <a:solidFill>
                <a:srgbClr val="000000"/>
              </a:solidFill>
              <a:effectLst/>
              <a:uLnTx/>
              <a:uFillTx/>
              <a:latin typeface="Garamond"/>
              <a:ea typeface="+mn-ea"/>
              <a:cs typeface="+mn-cs"/>
            </a:endParaRPr>
          </a:p>
          <a:p>
            <a:pPr marL="571500" marR="0" lvl="0" indent="-571500" algn="l" defTabSz="914400" rtl="0" eaLnBrk="1" fontAlgn="base" latinLnBrk="0" hangingPunct="1">
              <a:lnSpc>
                <a:spcPct val="100000"/>
              </a:lnSpc>
              <a:spcBef>
                <a:spcPct val="20000"/>
              </a:spcBef>
              <a:spcAft>
                <a:spcPct val="0"/>
              </a:spcAft>
              <a:buClr>
                <a:srgbClr val="800000"/>
              </a:buClr>
              <a:buSzTx/>
              <a:buFont typeface="Wingdings" pitchFamily="2" charset="2"/>
              <a:buChar char="ü"/>
              <a:tabLst/>
              <a:defRPr/>
            </a:pPr>
            <a:r>
              <a:rPr kumimoji="0" lang="en-US" sz="3000" b="0" i="0" u="none" strike="noStrike" kern="0" cap="none" spc="0" normalizeH="0" baseline="0" noProof="0" dirty="0" smtClean="0">
                <a:ln>
                  <a:noFill/>
                </a:ln>
                <a:solidFill>
                  <a:srgbClr val="000000"/>
                </a:solidFill>
                <a:effectLst/>
                <a:uLnTx/>
                <a:uFillTx/>
                <a:latin typeface="Garamond"/>
                <a:ea typeface="+mn-ea"/>
                <a:cs typeface="+mn-cs"/>
              </a:rPr>
              <a:t>When? </a:t>
            </a:r>
            <a:r>
              <a:rPr kumimoji="0" lang="en-US" sz="2600" b="0" i="0" u="none" strike="noStrike" kern="0" cap="none" spc="0" normalizeH="0" baseline="0" noProof="0" dirty="0" smtClean="0">
                <a:ln>
                  <a:noFill/>
                </a:ln>
                <a:solidFill>
                  <a:srgbClr val="000000"/>
                </a:solidFill>
                <a:effectLst/>
                <a:uLnTx/>
                <a:uFillTx/>
                <a:latin typeface="Garamond"/>
                <a:ea typeface="+mn-ea"/>
                <a:cs typeface="+mn-cs"/>
              </a:rPr>
              <a:t>	</a:t>
            </a:r>
            <a:r>
              <a:rPr kumimoji="0" lang="en-US" sz="2600" b="0" i="1" u="none" strike="noStrike" kern="0" cap="none" spc="0" normalizeH="0" baseline="0" noProof="0" dirty="0" smtClean="0">
                <a:ln>
                  <a:noFill/>
                </a:ln>
                <a:solidFill>
                  <a:srgbClr val="000000"/>
                </a:solidFill>
                <a:effectLst/>
                <a:uLnTx/>
                <a:uFillTx/>
                <a:latin typeface="Garamond"/>
                <a:ea typeface="+mn-ea"/>
                <a:cs typeface="+mn-cs"/>
              </a:rPr>
              <a:t>(when do disparities arise?)</a:t>
            </a:r>
            <a:endParaRPr kumimoji="0" lang="en-US" sz="2600" b="0" i="0" u="none" strike="noStrike" kern="0" cap="none" spc="0" normalizeH="0" baseline="0" noProof="0" dirty="0" smtClean="0">
              <a:ln>
                <a:noFill/>
              </a:ln>
              <a:solidFill>
                <a:srgbClr val="000000"/>
              </a:solidFill>
              <a:effectLst/>
              <a:uLnTx/>
              <a:uFillTx/>
              <a:latin typeface="Garamond"/>
              <a:ea typeface="+mn-ea"/>
              <a:cs typeface="+mn-cs"/>
            </a:endParaRPr>
          </a:p>
          <a:p>
            <a:pPr marL="571500" marR="0" lvl="0" indent="-571500" algn="l" defTabSz="914400" rtl="0" eaLnBrk="1" fontAlgn="base" latinLnBrk="0" hangingPunct="1">
              <a:lnSpc>
                <a:spcPct val="100000"/>
              </a:lnSpc>
              <a:spcBef>
                <a:spcPct val="20000"/>
              </a:spcBef>
              <a:spcAft>
                <a:spcPct val="0"/>
              </a:spcAft>
              <a:buClr>
                <a:srgbClr val="800000"/>
              </a:buClr>
              <a:buSzTx/>
              <a:buFont typeface="Wingdings" pitchFamily="2" charset="2"/>
              <a:buChar char="ü"/>
              <a:tabLst/>
              <a:defRPr/>
            </a:pPr>
            <a:r>
              <a:rPr kumimoji="0" lang="en-US" sz="3000" b="0" i="0" u="none" strike="noStrike" kern="0" cap="none" spc="0" normalizeH="0" baseline="0" noProof="0" dirty="0" smtClean="0">
                <a:ln>
                  <a:noFill/>
                </a:ln>
                <a:solidFill>
                  <a:srgbClr val="000000"/>
                </a:solidFill>
                <a:effectLst/>
                <a:uLnTx/>
                <a:uFillTx/>
                <a:latin typeface="Garamond"/>
                <a:ea typeface="+mn-ea"/>
                <a:cs typeface="+mn-cs"/>
              </a:rPr>
              <a:t>How? 	</a:t>
            </a:r>
            <a:r>
              <a:rPr kumimoji="0" lang="en-US" sz="2600" b="0" i="1" u="none" strike="noStrike" kern="0" cap="none" spc="0" normalizeH="0" baseline="0" noProof="0" dirty="0" smtClean="0">
                <a:ln>
                  <a:noFill/>
                </a:ln>
                <a:solidFill>
                  <a:srgbClr val="000000"/>
                </a:solidFill>
                <a:effectLst/>
                <a:uLnTx/>
                <a:uFillTx/>
                <a:latin typeface="Garamond"/>
                <a:ea typeface="+mn-ea"/>
                <a:cs typeface="+mn-cs"/>
              </a:rPr>
              <a:t>(how is disparity being addressed?) </a:t>
            </a:r>
          </a:p>
          <a:p>
            <a:pPr marL="571500" marR="0" lvl="0" indent="-571500" algn="l" defTabSz="914400" rtl="0" eaLnBrk="1" fontAlgn="base" latinLnBrk="0" hangingPunct="1">
              <a:lnSpc>
                <a:spcPct val="100000"/>
              </a:lnSpc>
              <a:spcBef>
                <a:spcPct val="20000"/>
              </a:spcBef>
              <a:spcAft>
                <a:spcPct val="0"/>
              </a:spcAft>
              <a:buClr>
                <a:srgbClr val="800000"/>
              </a:buClr>
              <a:buSzTx/>
              <a:buFont typeface="Wingdings" pitchFamily="2" charset="2"/>
              <a:buChar char="ü"/>
              <a:tabLst/>
              <a:defRPr/>
            </a:pPr>
            <a:r>
              <a:rPr kumimoji="0" lang="en-US" sz="3000" b="0" i="0" u="none" strike="noStrike" kern="0" cap="none" spc="0" normalizeH="0" baseline="0" noProof="0" dirty="0" smtClean="0">
                <a:ln>
                  <a:noFill/>
                </a:ln>
                <a:solidFill>
                  <a:srgbClr val="000000"/>
                </a:solidFill>
                <a:effectLst/>
                <a:uLnTx/>
                <a:uFillTx/>
                <a:latin typeface="Garamond"/>
                <a:ea typeface="+mn-ea"/>
                <a:cs typeface="+mn-cs"/>
              </a:rPr>
              <a:t>Why?</a:t>
            </a:r>
            <a:r>
              <a:rPr kumimoji="0" lang="en-US" sz="2600" b="0" i="0" u="none" strike="noStrike" kern="0" cap="none" spc="0" normalizeH="0" baseline="0" noProof="0" dirty="0" smtClean="0">
                <a:ln>
                  <a:noFill/>
                </a:ln>
                <a:solidFill>
                  <a:srgbClr val="000000"/>
                </a:solidFill>
                <a:effectLst/>
                <a:uLnTx/>
                <a:uFillTx/>
                <a:latin typeface="Garamond"/>
                <a:ea typeface="+mn-ea"/>
                <a:cs typeface="+mn-cs"/>
              </a:rPr>
              <a:t>	</a:t>
            </a:r>
            <a:r>
              <a:rPr kumimoji="0" lang="en-US" sz="2600" b="1" i="1" u="none" strike="noStrike" kern="0" cap="none" spc="0" normalizeH="0" baseline="0" noProof="0" dirty="0" smtClean="0">
                <a:ln>
                  <a:noFill/>
                </a:ln>
                <a:solidFill>
                  <a:srgbClr val="FF0000"/>
                </a:solidFill>
                <a:effectLst/>
                <a:uLnTx/>
                <a:uFillTx/>
                <a:latin typeface="Garamond"/>
                <a:ea typeface="+mn-ea"/>
                <a:cs typeface="+mn-cs"/>
              </a:rPr>
              <a:t>(why do disparities exist?)</a:t>
            </a:r>
          </a:p>
          <a:p>
            <a:pPr marL="571500" marR="0" lvl="0" indent="-571500" algn="l" defTabSz="914400" rtl="0" eaLnBrk="1" fontAlgn="base" latinLnBrk="0" hangingPunct="1">
              <a:lnSpc>
                <a:spcPct val="100000"/>
              </a:lnSpc>
              <a:spcBef>
                <a:spcPct val="20000"/>
              </a:spcBef>
              <a:spcAft>
                <a:spcPct val="0"/>
              </a:spcAft>
              <a:buClr>
                <a:srgbClr val="800000"/>
              </a:buClr>
              <a:buSzTx/>
              <a:buFont typeface="Wingdings" pitchFamily="2" charset="2"/>
              <a:buNone/>
              <a:tabLst/>
              <a:defRPr/>
            </a:pPr>
            <a:endParaRPr kumimoji="0" lang="en-US" sz="2600" b="0" i="1" u="none" strike="noStrike" kern="0" cap="none" spc="0" normalizeH="0" baseline="0" noProof="0" dirty="0" smtClean="0">
              <a:ln>
                <a:noFill/>
              </a:ln>
              <a:solidFill>
                <a:srgbClr val="000000"/>
              </a:solidFill>
              <a:effectLst/>
              <a:uLnTx/>
              <a:uFillTx/>
              <a:latin typeface="Garamond"/>
              <a:ea typeface="+mn-ea"/>
              <a:cs typeface="+mn-cs"/>
            </a:endParaRPr>
          </a:p>
          <a:p>
            <a:pPr marL="571500" marR="0" lvl="0" indent="-571500" algn="l" defTabSz="914400" rtl="0" eaLnBrk="1" fontAlgn="base" latinLnBrk="0" hangingPunct="1">
              <a:lnSpc>
                <a:spcPct val="100000"/>
              </a:lnSpc>
              <a:spcBef>
                <a:spcPct val="20000"/>
              </a:spcBef>
              <a:spcAft>
                <a:spcPct val="0"/>
              </a:spcAft>
              <a:buClr>
                <a:srgbClr val="800000"/>
              </a:buClr>
              <a:buSzTx/>
              <a:buFont typeface="Wingdings" pitchFamily="2" charset="2"/>
              <a:buNone/>
              <a:tabLst/>
              <a:defRPr/>
            </a:pPr>
            <a:endParaRPr kumimoji="0" lang="en-US" sz="3000" b="0" i="0" u="none" strike="noStrike" kern="0" cap="none" spc="0" normalizeH="0" baseline="0" noProof="0" dirty="0" smtClean="0">
              <a:ln>
                <a:noFill/>
              </a:ln>
              <a:solidFill>
                <a:srgbClr val="000000"/>
              </a:solidFill>
              <a:effectLst/>
              <a:uLnTx/>
              <a:uFillTx/>
              <a:latin typeface="Garamond"/>
              <a:ea typeface="+mn-ea"/>
              <a:cs typeface="+mn-cs"/>
            </a:endParaRPr>
          </a:p>
        </p:txBody>
      </p:sp>
    </p:spTree>
    <p:extLst>
      <p:ext uri="{BB962C8B-B14F-4D97-AF65-F5344CB8AC3E}">
        <p14:creationId xmlns:p14="http://schemas.microsoft.com/office/powerpoint/2010/main" val="2464016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heckerboard(across)">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checkerboard(across)">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checkerboard(across)">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checkerboard(across)">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checkerboard(across)">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noGrp="1"/>
          </p:cNvGraphicFramePr>
          <p:nvPr>
            <p:extLst>
              <p:ext uri="{D42A27DB-BD31-4B8C-83A1-F6EECF244321}">
                <p14:modId xmlns:p14="http://schemas.microsoft.com/office/powerpoint/2010/main" val="702961846"/>
              </p:ext>
            </p:extLst>
          </p:nvPr>
        </p:nvGraphicFramePr>
        <p:xfrm>
          <a:off x="238125" y="279797"/>
          <a:ext cx="8667750" cy="62984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86619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0"/>
            <a:ext cx="8407893" cy="4834129"/>
          </a:xfrm>
        </p:spPr>
        <p:txBody>
          <a:bodyPr>
            <a:normAutofit/>
          </a:bodyPr>
          <a:lstStyle/>
          <a:p>
            <a:r>
              <a:rPr lang="en-US" dirty="0" smtClean="0">
                <a:solidFill>
                  <a:schemeClr val="tx1"/>
                </a:solidFill>
              </a:rPr>
              <a:t>Notable variations were observed in the distribution of cohort characteristics by racial/ethnic group, as well as maternal nativity</a:t>
            </a:r>
          </a:p>
          <a:p>
            <a:pPr lvl="1"/>
            <a:r>
              <a:rPr lang="en-US" sz="2000" dirty="0">
                <a:solidFill>
                  <a:schemeClr val="tx1"/>
                </a:solidFill>
              </a:rPr>
              <a:t>e</a:t>
            </a:r>
            <a:r>
              <a:rPr lang="en-US" sz="2000" dirty="0" smtClean="0">
                <a:solidFill>
                  <a:schemeClr val="tx1"/>
                </a:solidFill>
              </a:rPr>
              <a:t>.g. black vs. white: &lt;HS degree (16% vs. 7%)</a:t>
            </a:r>
          </a:p>
          <a:p>
            <a:pPr marL="320040" lvl="2" indent="0">
              <a:buClr>
                <a:schemeClr val="accent1"/>
              </a:buClr>
              <a:buNone/>
            </a:pPr>
            <a:endParaRPr lang="en-US" sz="1800" dirty="0" smtClean="0">
              <a:solidFill>
                <a:schemeClr val="tx1"/>
              </a:solidFill>
            </a:endParaRPr>
          </a:p>
          <a:p>
            <a:pPr marL="274320" lvl="1" indent="-228600">
              <a:buClr>
                <a:schemeClr val="accent1"/>
              </a:buClr>
              <a:buFont typeface="Wingdings 2" pitchFamily="18" charset="2"/>
              <a:buChar char=""/>
            </a:pPr>
            <a:r>
              <a:rPr lang="en-US" sz="2000" dirty="0" smtClean="0">
                <a:solidFill>
                  <a:schemeClr val="tx1"/>
                </a:solidFill>
              </a:rPr>
              <a:t>Pronounced racial/ethnic heterogeneity in parenting risk burdens in the overall cohort (population), yet a much more consistent picture emerged among the publicly insured</a:t>
            </a:r>
          </a:p>
          <a:p>
            <a:pPr marL="548640" lvl="2" indent="-228600">
              <a:buClr>
                <a:schemeClr val="accent1"/>
              </a:buClr>
              <a:buFont typeface="Wingdings 2" pitchFamily="18" charset="2"/>
              <a:buChar char=""/>
            </a:pPr>
            <a:r>
              <a:rPr lang="en-US" sz="2000" dirty="0">
                <a:solidFill>
                  <a:schemeClr val="tx1"/>
                </a:solidFill>
              </a:rPr>
              <a:t>black vs. white: &lt;HS degree (25% vs. 25%)</a:t>
            </a:r>
          </a:p>
          <a:p>
            <a:pPr marL="274320" lvl="1" indent="-228600">
              <a:buClr>
                <a:schemeClr val="accent1"/>
              </a:buClr>
              <a:buFont typeface="Wingdings 2" pitchFamily="18" charset="2"/>
              <a:buChar char=""/>
            </a:pPr>
            <a:endParaRPr lang="en-US" sz="2000" dirty="0">
              <a:solidFill>
                <a:schemeClr val="tx1"/>
              </a:solidFill>
            </a:endParaRPr>
          </a:p>
          <a:p>
            <a:endParaRPr lang="en-US" dirty="0">
              <a:solidFill>
                <a:schemeClr val="tx1"/>
              </a:solidFill>
            </a:endParaRPr>
          </a:p>
        </p:txBody>
      </p:sp>
      <p:sp>
        <p:nvSpPr>
          <p:cNvPr id="2" name="Title 1"/>
          <p:cNvSpPr>
            <a:spLocks noGrp="1"/>
          </p:cNvSpPr>
          <p:nvPr>
            <p:ph type="title"/>
          </p:nvPr>
        </p:nvSpPr>
        <p:spPr/>
        <p:txBody>
          <a:bodyPr/>
          <a:lstStyle/>
          <a:p>
            <a:pPr algn="l"/>
            <a:r>
              <a:rPr lang="en-US" dirty="0" smtClean="0"/>
              <a:t>Racial Disparities and CPS </a:t>
            </a:r>
            <a:endParaRPr lang="en-US" dirty="0"/>
          </a:p>
        </p:txBody>
      </p:sp>
    </p:spTree>
    <p:extLst>
      <p:ext uri="{BB962C8B-B14F-4D97-AF65-F5344CB8AC3E}">
        <p14:creationId xmlns:p14="http://schemas.microsoft.com/office/powerpoint/2010/main" val="6657551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dirty="0" smtClean="0"/>
              <a:t>Why focus on children covered by Medi-</a:t>
            </a:r>
            <a:r>
              <a:rPr lang="en-US" dirty="0" err="1" smtClean="0"/>
              <a:t>cal</a:t>
            </a:r>
            <a:r>
              <a:rPr lang="en-US" dirty="0" smtClean="0"/>
              <a:t>?</a:t>
            </a:r>
            <a:endParaRPr lang="en-US" dirty="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1774" y="1677231"/>
            <a:ext cx="6774426" cy="4926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61178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69875"/>
            <a:ext cx="8686800" cy="6316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52310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Approach</a:t>
            </a:r>
            <a:endParaRPr lang="en-US" dirty="0"/>
          </a:p>
        </p:txBody>
      </p:sp>
      <p:sp>
        <p:nvSpPr>
          <p:cNvPr id="3" name="Content Placeholder 2"/>
          <p:cNvSpPr>
            <a:spLocks noGrp="1"/>
          </p:cNvSpPr>
          <p:nvPr>
            <p:ph idx="1"/>
          </p:nvPr>
        </p:nvSpPr>
        <p:spPr/>
        <p:txBody>
          <a:bodyPr/>
          <a:lstStyle/>
          <a:p>
            <a:r>
              <a:rPr lang="en-US" dirty="0" smtClean="0">
                <a:solidFill>
                  <a:schemeClr val="tx1"/>
                </a:solidFill>
              </a:rPr>
              <a:t>Examined aggregate (crude) racial disparities in the overall birth cohort </a:t>
            </a:r>
          </a:p>
          <a:p>
            <a:pPr marL="45720" indent="0">
              <a:buNone/>
            </a:pPr>
            <a:endParaRPr lang="en-US" dirty="0" smtClean="0">
              <a:solidFill>
                <a:schemeClr val="tx1"/>
              </a:solidFill>
            </a:endParaRPr>
          </a:p>
          <a:p>
            <a:r>
              <a:rPr lang="en-US" dirty="0" smtClean="0">
                <a:solidFill>
                  <a:schemeClr val="tx1"/>
                </a:solidFill>
              </a:rPr>
              <a:t>Examined racial disparities among children covered by public health insurance at birth </a:t>
            </a:r>
          </a:p>
          <a:p>
            <a:pPr lvl="1"/>
            <a:r>
              <a:rPr lang="en-US" i="1" dirty="0" smtClean="0">
                <a:solidFill>
                  <a:schemeClr val="tx1"/>
                </a:solidFill>
              </a:rPr>
              <a:t>large and fairly racially invariant share of children covered by public insurance across CPS contact points</a:t>
            </a:r>
          </a:p>
          <a:p>
            <a:pPr lvl="1"/>
            <a:r>
              <a:rPr lang="en-US" i="1" dirty="0" smtClean="0">
                <a:solidFill>
                  <a:schemeClr val="tx1"/>
                </a:solidFill>
              </a:rPr>
              <a:t>implications of this coverage for surveillance and contact with mandated reporters</a:t>
            </a:r>
          </a:p>
          <a:p>
            <a:pPr marL="365760" lvl="1" indent="0">
              <a:buNone/>
            </a:pPr>
            <a:endParaRPr lang="en-US" i="1" dirty="0" smtClean="0">
              <a:solidFill>
                <a:schemeClr val="tx1"/>
              </a:solidFill>
            </a:endParaRPr>
          </a:p>
          <a:p>
            <a:r>
              <a:rPr lang="en-US" dirty="0" smtClean="0">
                <a:solidFill>
                  <a:schemeClr val="tx1"/>
                </a:solidFill>
              </a:rPr>
              <a:t>Examined racial disparities among children covered by public health insurance at birth, </a:t>
            </a:r>
            <a:r>
              <a:rPr lang="en-US" i="1" dirty="0" smtClean="0">
                <a:solidFill>
                  <a:schemeClr val="tx1"/>
                </a:solidFill>
              </a:rPr>
              <a:t>with adjustments for other risk factors earlier shown to be predictive of CPS involvement</a:t>
            </a:r>
          </a:p>
          <a:p>
            <a:pPr marL="365760" lvl="1" indent="0">
              <a:buNone/>
            </a:pPr>
            <a:endParaRPr lang="en-US" dirty="0">
              <a:solidFill>
                <a:schemeClr val="tx1"/>
              </a:solidFill>
            </a:endParaRPr>
          </a:p>
        </p:txBody>
      </p:sp>
    </p:spTree>
    <p:extLst>
      <p:ext uri="{BB962C8B-B14F-4D97-AF65-F5344CB8AC3E}">
        <p14:creationId xmlns:p14="http://schemas.microsoft.com/office/powerpoint/2010/main" val="24795638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50312"/>
            <a:ext cx="8716464" cy="637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38200" y="1524000"/>
            <a:ext cx="7772400" cy="307777"/>
          </a:xfrm>
          <a:prstGeom prst="rect">
            <a:avLst/>
          </a:prstGeom>
          <a:solidFill>
            <a:schemeClr val="bg1"/>
          </a:solidFill>
        </p:spPr>
        <p:txBody>
          <a:bodyPr wrap="square" rtlCol="0">
            <a:spAutoFit/>
          </a:bodyPr>
          <a:lstStyle/>
          <a:p>
            <a:r>
              <a:rPr lang="en-US" sz="1400" dirty="0" smtClean="0"/>
              <a:t>            Black                                        Latino, US-born mother               Latino, foreign-born mother                     </a:t>
            </a:r>
            <a:endParaRPr lang="en-US" sz="1400" dirty="0"/>
          </a:p>
        </p:txBody>
      </p:sp>
    </p:spTree>
    <p:extLst>
      <p:ext uri="{BB962C8B-B14F-4D97-AF65-F5344CB8AC3E}">
        <p14:creationId xmlns:p14="http://schemas.microsoft.com/office/powerpoint/2010/main" val="760732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934" y="228600"/>
            <a:ext cx="8746132"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850900" y="1500783"/>
            <a:ext cx="7772400" cy="307777"/>
          </a:xfrm>
          <a:prstGeom prst="rect">
            <a:avLst/>
          </a:prstGeom>
          <a:solidFill>
            <a:schemeClr val="bg1"/>
          </a:solidFill>
        </p:spPr>
        <p:txBody>
          <a:bodyPr wrap="square" rtlCol="0">
            <a:spAutoFit/>
          </a:bodyPr>
          <a:lstStyle/>
          <a:p>
            <a:r>
              <a:rPr lang="en-US" sz="1400" dirty="0" smtClean="0"/>
              <a:t>            Black                                        Latino, US-born mother               Latino, foreign-born mother                     </a:t>
            </a:r>
            <a:endParaRPr lang="en-US" sz="1400" dirty="0"/>
          </a:p>
        </p:txBody>
      </p:sp>
    </p:spTree>
    <p:extLst>
      <p:ext uri="{BB962C8B-B14F-4D97-AF65-F5344CB8AC3E}">
        <p14:creationId xmlns:p14="http://schemas.microsoft.com/office/powerpoint/2010/main" val="40442645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50312"/>
            <a:ext cx="8686800" cy="6357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838200" y="1524000"/>
            <a:ext cx="7772400" cy="307777"/>
          </a:xfrm>
          <a:prstGeom prst="rect">
            <a:avLst/>
          </a:prstGeom>
          <a:solidFill>
            <a:schemeClr val="bg1"/>
          </a:solidFill>
        </p:spPr>
        <p:txBody>
          <a:bodyPr wrap="square" rtlCol="0">
            <a:spAutoFit/>
          </a:bodyPr>
          <a:lstStyle/>
          <a:p>
            <a:r>
              <a:rPr lang="en-US" sz="1400" dirty="0" smtClean="0"/>
              <a:t>            Black                                        Latino, US-born mother               Latino, foreign-born mother                     </a:t>
            </a:r>
            <a:endParaRPr lang="en-US" sz="1400" dirty="0"/>
          </a:p>
        </p:txBody>
      </p:sp>
    </p:spTree>
    <p:extLst>
      <p:ext uri="{BB962C8B-B14F-4D97-AF65-F5344CB8AC3E}">
        <p14:creationId xmlns:p14="http://schemas.microsoft.com/office/powerpoint/2010/main" val="34887481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53486"/>
            <a:ext cx="8712126" cy="6375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838200" y="1466449"/>
            <a:ext cx="7772400" cy="307777"/>
          </a:xfrm>
          <a:prstGeom prst="rect">
            <a:avLst/>
          </a:prstGeom>
          <a:solidFill>
            <a:schemeClr val="bg1"/>
          </a:solidFill>
        </p:spPr>
        <p:txBody>
          <a:bodyPr wrap="square" rtlCol="0">
            <a:spAutoFit/>
          </a:bodyPr>
          <a:lstStyle/>
          <a:p>
            <a:r>
              <a:rPr lang="en-US" sz="1400" dirty="0" smtClean="0"/>
              <a:t>            Black                                        Latino, US-born mother               Latino, foreign-born mother                     </a:t>
            </a:r>
            <a:endParaRPr lang="en-US" sz="1400" dirty="0"/>
          </a:p>
        </p:txBody>
      </p:sp>
    </p:spTree>
    <p:extLst>
      <p:ext uri="{BB962C8B-B14F-4D97-AF65-F5344CB8AC3E}">
        <p14:creationId xmlns:p14="http://schemas.microsoft.com/office/powerpoint/2010/main" val="15568032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0999" y="1719070"/>
            <a:ext cx="8407893" cy="4757929"/>
          </a:xfrm>
        </p:spPr>
        <p:txBody>
          <a:bodyPr>
            <a:normAutofit/>
          </a:bodyPr>
          <a:lstStyle/>
          <a:p>
            <a:pPr>
              <a:buClr>
                <a:srgbClr val="98C723"/>
              </a:buClr>
            </a:pPr>
            <a:r>
              <a:rPr lang="en-US" sz="2400" dirty="0" smtClean="0">
                <a:solidFill>
                  <a:prstClr val="black"/>
                </a:solidFill>
              </a:rPr>
              <a:t>Cumulative rates of child welfare contact by age 5 vary dramatically across racial/ethnic groups, as does the prevalence of other risk factors</a:t>
            </a:r>
          </a:p>
          <a:p>
            <a:pPr>
              <a:buClr>
                <a:srgbClr val="98C723"/>
              </a:buClr>
            </a:pPr>
            <a:endParaRPr lang="en-US" sz="2400" dirty="0" smtClean="0">
              <a:solidFill>
                <a:prstClr val="black"/>
              </a:solidFill>
            </a:endParaRPr>
          </a:p>
          <a:p>
            <a:pPr>
              <a:buClr>
                <a:srgbClr val="98C723"/>
              </a:buClr>
            </a:pPr>
            <a:r>
              <a:rPr lang="en-US" sz="2400" dirty="0" smtClean="0">
                <a:solidFill>
                  <a:prstClr val="black"/>
                </a:solidFill>
              </a:rPr>
              <a:t>Summary </a:t>
            </a:r>
            <a:r>
              <a:rPr lang="en-US" sz="2400" dirty="0">
                <a:solidFill>
                  <a:prstClr val="black"/>
                </a:solidFill>
              </a:rPr>
              <a:t>statistics indicating </a:t>
            </a:r>
            <a:r>
              <a:rPr lang="en-US" sz="2400" dirty="0" smtClean="0">
                <a:solidFill>
                  <a:prstClr val="black"/>
                </a:solidFill>
              </a:rPr>
              <a:t>large black/white racial </a:t>
            </a:r>
            <a:r>
              <a:rPr lang="en-US" sz="2400" dirty="0">
                <a:solidFill>
                  <a:prstClr val="black"/>
                </a:solidFill>
              </a:rPr>
              <a:t>disparities mask </a:t>
            </a:r>
            <a:r>
              <a:rPr lang="en-US" sz="2400" dirty="0" smtClean="0">
                <a:solidFill>
                  <a:prstClr val="black"/>
                </a:solidFill>
              </a:rPr>
              <a:t>significant covariate </a:t>
            </a:r>
            <a:r>
              <a:rPr lang="en-US" sz="2400" dirty="0">
                <a:solidFill>
                  <a:prstClr val="black"/>
                </a:solidFill>
              </a:rPr>
              <a:t>effects</a:t>
            </a:r>
          </a:p>
          <a:p>
            <a:pPr marL="365760" lvl="1" indent="0">
              <a:buClr>
                <a:srgbClr val="59B0B9"/>
              </a:buClr>
              <a:buNone/>
            </a:pPr>
            <a:endParaRPr lang="en-US" sz="2000" i="1" dirty="0">
              <a:solidFill>
                <a:srgbClr val="C00000"/>
              </a:solidFill>
            </a:endParaRPr>
          </a:p>
          <a:p>
            <a:r>
              <a:rPr lang="en-US" sz="2400" dirty="0" smtClean="0">
                <a:solidFill>
                  <a:schemeClr val="tx1"/>
                </a:solidFill>
              </a:rPr>
              <a:t>The Latino population of children in California consists of at least two distinct subsets, differentially impacted by poverty and with different risks of child welfare contact</a:t>
            </a:r>
            <a:endParaRPr lang="en-US" sz="2400" i="1" dirty="0" smtClean="0">
              <a:solidFill>
                <a:schemeClr val="tx1"/>
              </a:solidFill>
            </a:endParaRPr>
          </a:p>
          <a:p>
            <a:pPr lvl="1"/>
            <a:endParaRPr lang="en-US" sz="2200" dirty="0">
              <a:solidFill>
                <a:schemeClr val="tx1"/>
              </a:solidFill>
            </a:endParaRPr>
          </a:p>
        </p:txBody>
      </p:sp>
      <p:sp>
        <p:nvSpPr>
          <p:cNvPr id="3" name="Title 2"/>
          <p:cNvSpPr>
            <a:spLocks noGrp="1"/>
          </p:cNvSpPr>
          <p:nvPr>
            <p:ph type="title"/>
          </p:nvPr>
        </p:nvSpPr>
        <p:spPr/>
        <p:txBody>
          <a:bodyPr/>
          <a:lstStyle/>
          <a:p>
            <a:pPr algn="l"/>
            <a:r>
              <a:rPr lang="en-US" dirty="0" smtClean="0"/>
              <a:t>Summary of Findings</a:t>
            </a:r>
            <a:endParaRPr lang="en-US" sz="2400" dirty="0"/>
          </a:p>
        </p:txBody>
      </p:sp>
    </p:spTree>
    <p:extLst>
      <p:ext uri="{BB962C8B-B14F-4D97-AF65-F5344CB8AC3E}">
        <p14:creationId xmlns:p14="http://schemas.microsoft.com/office/powerpoint/2010/main" val="41703108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4338001" y="5000502"/>
            <a:ext cx="1143000" cy="8382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3113976" y="5000502"/>
            <a:ext cx="1143000" cy="8382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6705600" y="3327674"/>
            <a:ext cx="1702130" cy="838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1894966" y="4966896"/>
            <a:ext cx="1143000" cy="87180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2466466" y="2055134"/>
            <a:ext cx="2334133" cy="83820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p:txBody>
          <a:bodyPr/>
          <a:lstStyle/>
          <a:p>
            <a:r>
              <a:rPr lang="en-US" dirty="0" smtClean="0"/>
              <a:t>Why do Racial Disparities exist?</a:t>
            </a:r>
            <a:endParaRPr lang="en-US" dirty="0"/>
          </a:p>
        </p:txBody>
      </p:sp>
      <p:sp>
        <p:nvSpPr>
          <p:cNvPr id="6" name="TextBox 5"/>
          <p:cNvSpPr txBox="1"/>
          <p:nvPr/>
        </p:nvSpPr>
        <p:spPr>
          <a:xfrm>
            <a:off x="2933205" y="2289568"/>
            <a:ext cx="1574470" cy="369332"/>
          </a:xfrm>
          <a:prstGeom prst="rect">
            <a:avLst/>
          </a:prstGeom>
          <a:noFill/>
        </p:spPr>
        <p:txBody>
          <a:bodyPr wrap="none" rtlCol="0">
            <a:spAutoFit/>
          </a:bodyPr>
          <a:lstStyle/>
          <a:p>
            <a:r>
              <a:rPr lang="en-US" dirty="0" smtClean="0"/>
              <a:t>race/ethnicity</a:t>
            </a:r>
          </a:p>
        </p:txBody>
      </p:sp>
      <p:sp>
        <p:nvSpPr>
          <p:cNvPr id="7" name="TextBox 6"/>
          <p:cNvSpPr txBox="1"/>
          <p:nvPr/>
        </p:nvSpPr>
        <p:spPr>
          <a:xfrm>
            <a:off x="1894966" y="5062831"/>
            <a:ext cx="1143000" cy="646331"/>
          </a:xfrm>
          <a:prstGeom prst="rect">
            <a:avLst/>
          </a:prstGeom>
          <a:noFill/>
        </p:spPr>
        <p:txBody>
          <a:bodyPr wrap="square" rtlCol="0">
            <a:spAutoFit/>
          </a:bodyPr>
          <a:lstStyle/>
          <a:p>
            <a:pPr algn="ctr"/>
            <a:r>
              <a:rPr lang="en-US" dirty="0" smtClean="0"/>
              <a:t>human resources</a:t>
            </a:r>
          </a:p>
        </p:txBody>
      </p:sp>
      <p:sp>
        <p:nvSpPr>
          <p:cNvPr id="9" name="TextBox 8"/>
          <p:cNvSpPr txBox="1"/>
          <p:nvPr/>
        </p:nvSpPr>
        <p:spPr>
          <a:xfrm>
            <a:off x="3159696" y="5096437"/>
            <a:ext cx="1152880" cy="646331"/>
          </a:xfrm>
          <a:prstGeom prst="rect">
            <a:avLst/>
          </a:prstGeom>
          <a:noFill/>
        </p:spPr>
        <p:txBody>
          <a:bodyPr wrap="none" rtlCol="0">
            <a:spAutoFit/>
          </a:bodyPr>
          <a:lstStyle/>
          <a:p>
            <a:pPr algn="ctr"/>
            <a:r>
              <a:rPr lang="en-US" dirty="0" smtClean="0"/>
              <a:t>social </a:t>
            </a:r>
          </a:p>
          <a:p>
            <a:pPr algn="ctr"/>
            <a:r>
              <a:rPr lang="en-US" dirty="0" smtClean="0"/>
              <a:t>resources</a:t>
            </a:r>
          </a:p>
        </p:txBody>
      </p:sp>
      <p:sp>
        <p:nvSpPr>
          <p:cNvPr id="10" name="TextBox 9"/>
          <p:cNvSpPr txBox="1"/>
          <p:nvPr/>
        </p:nvSpPr>
        <p:spPr>
          <a:xfrm>
            <a:off x="4338001" y="5062831"/>
            <a:ext cx="1152880" cy="646331"/>
          </a:xfrm>
          <a:prstGeom prst="rect">
            <a:avLst/>
          </a:prstGeom>
          <a:noFill/>
        </p:spPr>
        <p:txBody>
          <a:bodyPr wrap="none" rtlCol="0">
            <a:spAutoFit/>
          </a:bodyPr>
          <a:lstStyle/>
          <a:p>
            <a:pPr algn="ctr"/>
            <a:r>
              <a:rPr lang="en-US" dirty="0" smtClean="0"/>
              <a:t>material </a:t>
            </a:r>
          </a:p>
          <a:p>
            <a:pPr algn="ctr"/>
            <a:r>
              <a:rPr lang="en-US" dirty="0" smtClean="0"/>
              <a:t>resources</a:t>
            </a:r>
          </a:p>
        </p:txBody>
      </p:sp>
      <p:sp>
        <p:nvSpPr>
          <p:cNvPr id="11" name="TextBox 10"/>
          <p:cNvSpPr txBox="1"/>
          <p:nvPr/>
        </p:nvSpPr>
        <p:spPr>
          <a:xfrm>
            <a:off x="6795663" y="3578182"/>
            <a:ext cx="1581587" cy="369332"/>
          </a:xfrm>
          <a:prstGeom prst="rect">
            <a:avLst/>
          </a:prstGeom>
          <a:noFill/>
        </p:spPr>
        <p:txBody>
          <a:bodyPr wrap="none" rtlCol="0">
            <a:spAutoFit/>
          </a:bodyPr>
          <a:lstStyle/>
          <a:p>
            <a:r>
              <a:rPr lang="en-US" dirty="0" smtClean="0"/>
              <a:t>DISPARITIES</a:t>
            </a:r>
          </a:p>
        </p:txBody>
      </p:sp>
      <p:cxnSp>
        <p:nvCxnSpPr>
          <p:cNvPr id="15" name="Straight Arrow Connector 14"/>
          <p:cNvCxnSpPr/>
          <p:nvPr/>
        </p:nvCxnSpPr>
        <p:spPr>
          <a:xfrm>
            <a:off x="5105400" y="2647720"/>
            <a:ext cx="1536861" cy="608697"/>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5638800" y="4343400"/>
            <a:ext cx="1156863" cy="1042596"/>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2590800" y="3072642"/>
            <a:ext cx="685800" cy="1524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3685476" y="3072642"/>
            <a:ext cx="19990" cy="172771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flipV="1">
            <a:off x="4119816" y="3083060"/>
            <a:ext cx="680784" cy="1524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539281" y="2708668"/>
            <a:ext cx="593432" cy="369332"/>
          </a:xfrm>
          <a:prstGeom prst="rect">
            <a:avLst/>
          </a:prstGeom>
          <a:solidFill>
            <a:srgbClr val="FF0000"/>
          </a:solidFill>
          <a:ln>
            <a:solidFill>
              <a:schemeClr val="bg1"/>
            </a:solidFill>
          </a:ln>
        </p:spPr>
        <p:txBody>
          <a:bodyPr wrap="none" rtlCol="0">
            <a:spAutoFit/>
          </a:bodyPr>
          <a:lstStyle/>
          <a:p>
            <a:r>
              <a:rPr lang="en-US" dirty="0" smtClean="0"/>
              <a:t>bias</a:t>
            </a:r>
          </a:p>
        </p:txBody>
      </p:sp>
      <p:sp>
        <p:nvSpPr>
          <p:cNvPr id="50" name="TextBox 49"/>
          <p:cNvSpPr txBox="1"/>
          <p:nvPr/>
        </p:nvSpPr>
        <p:spPr>
          <a:xfrm>
            <a:off x="5848019" y="4727105"/>
            <a:ext cx="569387" cy="369332"/>
          </a:xfrm>
          <a:prstGeom prst="rect">
            <a:avLst/>
          </a:prstGeom>
          <a:solidFill>
            <a:srgbClr val="FF0000"/>
          </a:solidFill>
          <a:ln>
            <a:solidFill>
              <a:schemeClr val="bg1"/>
            </a:solidFill>
          </a:ln>
        </p:spPr>
        <p:txBody>
          <a:bodyPr wrap="none" rtlCol="0">
            <a:spAutoFit/>
          </a:bodyPr>
          <a:lstStyle/>
          <a:p>
            <a:r>
              <a:rPr lang="en-US" dirty="0" smtClean="0"/>
              <a:t>risk</a:t>
            </a:r>
          </a:p>
        </p:txBody>
      </p:sp>
    </p:spTree>
    <p:extLst>
      <p:ext uri="{BB962C8B-B14F-4D97-AF65-F5344CB8AC3E}">
        <p14:creationId xmlns:p14="http://schemas.microsoft.com/office/powerpoint/2010/main" val="1419884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down)">
                                      <p:cBhvr>
                                        <p:cTn id="7" dur="500"/>
                                        <p:tgtEl>
                                          <p:spTgt spid="4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down)">
                                      <p:cBhvr>
                                        <p:cTn id="16" dur="500"/>
                                        <p:tgtEl>
                                          <p:spTgt spid="15"/>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42"/>
                                        </p:tgtEl>
                                      </p:cBhvr>
                                    </p:animEffect>
                                    <p:set>
                                      <p:cBhvr>
                                        <p:cTn id="27" dur="1" fill="hold">
                                          <p:stCondLst>
                                            <p:cond delay="499"/>
                                          </p:stCondLst>
                                        </p:cTn>
                                        <p:tgtEl>
                                          <p:spTgt spid="42"/>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8"/>
                                        </p:tgtEl>
                                      </p:cBhvr>
                                    </p:animEffect>
                                    <p:set>
                                      <p:cBhvr>
                                        <p:cTn id="30" dur="1" fill="hold">
                                          <p:stCondLst>
                                            <p:cond delay="499"/>
                                          </p:stCondLst>
                                        </p:cTn>
                                        <p:tgtEl>
                                          <p:spTgt spid="8"/>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6"/>
                                        </p:tgtEl>
                                      </p:cBhvr>
                                    </p:animEffect>
                                    <p:set>
                                      <p:cBhvr>
                                        <p:cTn id="33" dur="1" fill="hold">
                                          <p:stCondLst>
                                            <p:cond delay="499"/>
                                          </p:stCondLst>
                                        </p:cTn>
                                        <p:tgtEl>
                                          <p:spTgt spid="6"/>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15"/>
                                        </p:tgtEl>
                                      </p:cBhvr>
                                    </p:animEffect>
                                    <p:set>
                                      <p:cBhvr>
                                        <p:cTn id="36" dur="1" fill="hold">
                                          <p:stCondLst>
                                            <p:cond delay="499"/>
                                          </p:stCondLst>
                                        </p:cTn>
                                        <p:tgtEl>
                                          <p:spTgt spid="15"/>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down)">
                                      <p:cBhvr>
                                        <p:cTn id="41" dur="500"/>
                                        <p:tgtEl>
                                          <p:spTgt spid="50"/>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down)">
                                      <p:cBhvr>
                                        <p:cTn id="44" dur="500"/>
                                        <p:tgtEl>
                                          <p:spTgt spid="7"/>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00"/>
                                        <p:tgtEl>
                                          <p:spTgt spid="12"/>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down)">
                                      <p:cBhvr>
                                        <p:cTn id="50" dur="500"/>
                                        <p:tgtEl>
                                          <p:spTgt spid="9"/>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down)">
                                      <p:cBhvr>
                                        <p:cTn id="53" dur="500"/>
                                        <p:tgtEl>
                                          <p:spTgt spid="16"/>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wipe(down)">
                                      <p:cBhvr>
                                        <p:cTn id="56" dur="500"/>
                                        <p:tgtEl>
                                          <p:spTgt spid="10"/>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down)">
                                      <p:cBhvr>
                                        <p:cTn id="59" dur="500"/>
                                        <p:tgtEl>
                                          <p:spTgt spid="17"/>
                                        </p:tgtEl>
                                      </p:cBhvr>
                                    </p:animEffect>
                                  </p:childTnLst>
                                </p:cTn>
                              </p:par>
                              <p:par>
                                <p:cTn id="60" presetID="22" presetClass="entr" presetSubtype="4" fill="hold"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down)">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1" nodeType="clickEffect">
                                  <p:stCondLst>
                                    <p:cond delay="0"/>
                                  </p:stCondLst>
                                  <p:childTnLst>
                                    <p:animEffect transition="out" filter="fade">
                                      <p:cBhvr>
                                        <p:cTn id="66" dur="500"/>
                                        <p:tgtEl>
                                          <p:spTgt spid="50"/>
                                        </p:tgtEl>
                                      </p:cBhvr>
                                    </p:animEffect>
                                    <p:set>
                                      <p:cBhvr>
                                        <p:cTn id="67" dur="1" fill="hold">
                                          <p:stCondLst>
                                            <p:cond delay="499"/>
                                          </p:stCondLst>
                                        </p:cTn>
                                        <p:tgtEl>
                                          <p:spTgt spid="50"/>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500"/>
                                        <p:tgtEl>
                                          <p:spTgt spid="7"/>
                                        </p:tgtEl>
                                      </p:cBhvr>
                                    </p:animEffect>
                                    <p:set>
                                      <p:cBhvr>
                                        <p:cTn id="70" dur="1" fill="hold">
                                          <p:stCondLst>
                                            <p:cond delay="499"/>
                                          </p:stCondLst>
                                        </p:cTn>
                                        <p:tgtEl>
                                          <p:spTgt spid="7"/>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500"/>
                                        <p:tgtEl>
                                          <p:spTgt spid="12"/>
                                        </p:tgtEl>
                                      </p:cBhvr>
                                    </p:animEffect>
                                    <p:set>
                                      <p:cBhvr>
                                        <p:cTn id="73" dur="1" fill="hold">
                                          <p:stCondLst>
                                            <p:cond delay="499"/>
                                          </p:stCondLst>
                                        </p:cTn>
                                        <p:tgtEl>
                                          <p:spTgt spid="12"/>
                                        </p:tgtEl>
                                        <p:attrNameLst>
                                          <p:attrName>style.visibility</p:attrName>
                                        </p:attrNameLst>
                                      </p:cBhvr>
                                      <p:to>
                                        <p:strVal val="hidden"/>
                                      </p:to>
                                    </p:set>
                                  </p:childTnLst>
                                </p:cTn>
                              </p:par>
                              <p:par>
                                <p:cTn id="74" presetID="10" presetClass="exit" presetSubtype="0" fill="hold" grpId="1" nodeType="withEffect">
                                  <p:stCondLst>
                                    <p:cond delay="0"/>
                                  </p:stCondLst>
                                  <p:childTnLst>
                                    <p:animEffect transition="out" filter="fade">
                                      <p:cBhvr>
                                        <p:cTn id="75" dur="500"/>
                                        <p:tgtEl>
                                          <p:spTgt spid="9"/>
                                        </p:tgtEl>
                                      </p:cBhvr>
                                    </p:animEffect>
                                    <p:set>
                                      <p:cBhvr>
                                        <p:cTn id="76" dur="1" fill="hold">
                                          <p:stCondLst>
                                            <p:cond delay="499"/>
                                          </p:stCondLst>
                                        </p:cTn>
                                        <p:tgtEl>
                                          <p:spTgt spid="9"/>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16"/>
                                        </p:tgtEl>
                                      </p:cBhvr>
                                    </p:animEffect>
                                    <p:set>
                                      <p:cBhvr>
                                        <p:cTn id="79" dur="1" fill="hold">
                                          <p:stCondLst>
                                            <p:cond delay="499"/>
                                          </p:stCondLst>
                                        </p:cTn>
                                        <p:tgtEl>
                                          <p:spTgt spid="16"/>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10"/>
                                        </p:tgtEl>
                                      </p:cBhvr>
                                    </p:animEffect>
                                    <p:set>
                                      <p:cBhvr>
                                        <p:cTn id="82" dur="1" fill="hold">
                                          <p:stCondLst>
                                            <p:cond delay="499"/>
                                          </p:stCondLst>
                                        </p:cTn>
                                        <p:tgtEl>
                                          <p:spTgt spid="10"/>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17"/>
                                        </p:tgtEl>
                                      </p:cBhvr>
                                    </p:animEffect>
                                    <p:set>
                                      <p:cBhvr>
                                        <p:cTn id="85" dur="1" fill="hold">
                                          <p:stCondLst>
                                            <p:cond delay="499"/>
                                          </p:stCondLst>
                                        </p:cTn>
                                        <p:tgtEl>
                                          <p:spTgt spid="17"/>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500"/>
                                        <p:tgtEl>
                                          <p:spTgt spid="18"/>
                                        </p:tgtEl>
                                      </p:cBhvr>
                                    </p:animEffect>
                                    <p:set>
                                      <p:cBhvr>
                                        <p:cTn id="88" dur="1" fill="hold">
                                          <p:stCondLst>
                                            <p:cond delay="499"/>
                                          </p:stCondLst>
                                        </p:cTn>
                                        <p:tgtEl>
                                          <p:spTgt spid="18"/>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grpId="2" nodeType="clickEffect">
                                  <p:stCondLst>
                                    <p:cond delay="0"/>
                                  </p:stCondLst>
                                  <p:childTnLst>
                                    <p:set>
                                      <p:cBhvr>
                                        <p:cTn id="92" dur="1" fill="hold">
                                          <p:stCondLst>
                                            <p:cond delay="0"/>
                                          </p:stCondLst>
                                        </p:cTn>
                                        <p:tgtEl>
                                          <p:spTgt spid="8"/>
                                        </p:tgtEl>
                                        <p:attrNameLst>
                                          <p:attrName>style.visibility</p:attrName>
                                        </p:attrNameLst>
                                      </p:cBhvr>
                                      <p:to>
                                        <p:strVal val="visible"/>
                                      </p:to>
                                    </p:set>
                                    <p:animEffect transition="in" filter="wipe(down)">
                                      <p:cBhvr>
                                        <p:cTn id="93" dur="500"/>
                                        <p:tgtEl>
                                          <p:spTgt spid="8"/>
                                        </p:tgtEl>
                                      </p:cBhvr>
                                    </p:animEffect>
                                  </p:childTnLst>
                                </p:cTn>
                              </p:par>
                              <p:par>
                                <p:cTn id="94" presetID="22" presetClass="entr" presetSubtype="4" fill="hold" grpId="2" nodeType="with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down)">
                                      <p:cBhvr>
                                        <p:cTn id="96" dur="500"/>
                                        <p:tgtEl>
                                          <p:spTgt spid="6"/>
                                        </p:tgtEl>
                                      </p:cBhvr>
                                    </p:animEffect>
                                  </p:childTnLst>
                                </p:cTn>
                              </p:par>
                              <p:par>
                                <p:cTn id="97" presetID="22" presetClass="entr" presetSubtype="4" fill="hold" grpId="2" nodeType="withEffect">
                                  <p:stCondLst>
                                    <p:cond delay="0"/>
                                  </p:stCondLst>
                                  <p:childTnLst>
                                    <p:set>
                                      <p:cBhvr>
                                        <p:cTn id="98" dur="1" fill="hold">
                                          <p:stCondLst>
                                            <p:cond delay="0"/>
                                          </p:stCondLst>
                                        </p:cTn>
                                        <p:tgtEl>
                                          <p:spTgt spid="7"/>
                                        </p:tgtEl>
                                        <p:attrNameLst>
                                          <p:attrName>style.visibility</p:attrName>
                                        </p:attrNameLst>
                                      </p:cBhvr>
                                      <p:to>
                                        <p:strVal val="visible"/>
                                      </p:to>
                                    </p:set>
                                    <p:animEffect transition="in" filter="wipe(down)">
                                      <p:cBhvr>
                                        <p:cTn id="99" dur="500"/>
                                        <p:tgtEl>
                                          <p:spTgt spid="7"/>
                                        </p:tgtEl>
                                      </p:cBhvr>
                                    </p:animEffect>
                                  </p:childTnLst>
                                </p:cTn>
                              </p:par>
                              <p:par>
                                <p:cTn id="100" presetID="22" presetClass="entr" presetSubtype="4" fill="hold" grpId="2" nodeType="withEffect">
                                  <p:stCondLst>
                                    <p:cond delay="0"/>
                                  </p:stCondLst>
                                  <p:childTnLst>
                                    <p:set>
                                      <p:cBhvr>
                                        <p:cTn id="101" dur="1" fill="hold">
                                          <p:stCondLst>
                                            <p:cond delay="0"/>
                                          </p:stCondLst>
                                        </p:cTn>
                                        <p:tgtEl>
                                          <p:spTgt spid="12"/>
                                        </p:tgtEl>
                                        <p:attrNameLst>
                                          <p:attrName>style.visibility</p:attrName>
                                        </p:attrNameLst>
                                      </p:cBhvr>
                                      <p:to>
                                        <p:strVal val="visible"/>
                                      </p:to>
                                    </p:set>
                                    <p:animEffect transition="in" filter="wipe(down)">
                                      <p:cBhvr>
                                        <p:cTn id="102" dur="500"/>
                                        <p:tgtEl>
                                          <p:spTgt spid="12"/>
                                        </p:tgtEl>
                                      </p:cBhvr>
                                    </p:animEffect>
                                  </p:childTnLst>
                                </p:cTn>
                              </p:par>
                              <p:par>
                                <p:cTn id="103" presetID="22" presetClass="entr" presetSubtype="4" fill="hold" grpId="2" nodeType="with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down)">
                                      <p:cBhvr>
                                        <p:cTn id="105" dur="500"/>
                                        <p:tgtEl>
                                          <p:spTgt spid="9"/>
                                        </p:tgtEl>
                                      </p:cBhvr>
                                    </p:animEffect>
                                  </p:childTnLst>
                                </p:cTn>
                              </p:par>
                              <p:par>
                                <p:cTn id="106" presetID="22" presetClass="entr" presetSubtype="4" fill="hold" grpId="2" nodeType="with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wipe(down)">
                                      <p:cBhvr>
                                        <p:cTn id="108" dur="500"/>
                                        <p:tgtEl>
                                          <p:spTgt spid="16"/>
                                        </p:tgtEl>
                                      </p:cBhvr>
                                    </p:animEffect>
                                  </p:childTnLst>
                                </p:cTn>
                              </p:par>
                              <p:par>
                                <p:cTn id="109" presetID="22" presetClass="entr" presetSubtype="4" fill="hold" grpId="2" nodeType="withEffect">
                                  <p:stCondLst>
                                    <p:cond delay="0"/>
                                  </p:stCondLst>
                                  <p:childTnLst>
                                    <p:set>
                                      <p:cBhvr>
                                        <p:cTn id="110" dur="1" fill="hold">
                                          <p:stCondLst>
                                            <p:cond delay="0"/>
                                          </p:stCondLst>
                                        </p:cTn>
                                        <p:tgtEl>
                                          <p:spTgt spid="10"/>
                                        </p:tgtEl>
                                        <p:attrNameLst>
                                          <p:attrName>style.visibility</p:attrName>
                                        </p:attrNameLst>
                                      </p:cBhvr>
                                      <p:to>
                                        <p:strVal val="visible"/>
                                      </p:to>
                                    </p:set>
                                    <p:animEffect transition="in" filter="wipe(down)">
                                      <p:cBhvr>
                                        <p:cTn id="111" dur="500"/>
                                        <p:tgtEl>
                                          <p:spTgt spid="10"/>
                                        </p:tgtEl>
                                      </p:cBhvr>
                                    </p:animEffect>
                                  </p:childTnLst>
                                </p:cTn>
                              </p:par>
                              <p:par>
                                <p:cTn id="112" presetID="22" presetClass="entr" presetSubtype="4" fill="hold" grpId="2" nodeType="withEffect">
                                  <p:stCondLst>
                                    <p:cond delay="0"/>
                                  </p:stCondLst>
                                  <p:childTnLst>
                                    <p:set>
                                      <p:cBhvr>
                                        <p:cTn id="113" dur="1" fill="hold">
                                          <p:stCondLst>
                                            <p:cond delay="0"/>
                                          </p:stCondLst>
                                        </p:cTn>
                                        <p:tgtEl>
                                          <p:spTgt spid="17"/>
                                        </p:tgtEl>
                                        <p:attrNameLst>
                                          <p:attrName>style.visibility</p:attrName>
                                        </p:attrNameLst>
                                      </p:cBhvr>
                                      <p:to>
                                        <p:strVal val="visible"/>
                                      </p:to>
                                    </p:set>
                                    <p:animEffect transition="in" filter="wipe(down)">
                                      <p:cBhvr>
                                        <p:cTn id="114" dur="500"/>
                                        <p:tgtEl>
                                          <p:spTgt spid="17"/>
                                        </p:tgtEl>
                                      </p:cBhvr>
                                    </p:animEffect>
                                  </p:childTnLst>
                                </p:cTn>
                              </p:par>
                              <p:par>
                                <p:cTn id="115" presetID="22" presetClass="entr" presetSubtype="4" fill="hold" nodeType="withEffect">
                                  <p:stCondLst>
                                    <p:cond delay="0"/>
                                  </p:stCondLst>
                                  <p:childTnLst>
                                    <p:set>
                                      <p:cBhvr>
                                        <p:cTn id="116" dur="1" fill="hold">
                                          <p:stCondLst>
                                            <p:cond delay="0"/>
                                          </p:stCondLst>
                                        </p:cTn>
                                        <p:tgtEl>
                                          <p:spTgt spid="22"/>
                                        </p:tgtEl>
                                        <p:attrNameLst>
                                          <p:attrName>style.visibility</p:attrName>
                                        </p:attrNameLst>
                                      </p:cBhvr>
                                      <p:to>
                                        <p:strVal val="visible"/>
                                      </p:to>
                                    </p:set>
                                    <p:animEffect transition="in" filter="wipe(down)">
                                      <p:cBhvr>
                                        <p:cTn id="117" dur="500"/>
                                        <p:tgtEl>
                                          <p:spTgt spid="22"/>
                                        </p:tgtEl>
                                      </p:cBhvr>
                                    </p:animEffect>
                                  </p:childTnLst>
                                </p:cTn>
                              </p:par>
                              <p:par>
                                <p:cTn id="118" presetID="22" presetClass="entr" presetSubtype="4" fill="hold" nodeType="with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wipe(down)">
                                      <p:cBhvr>
                                        <p:cTn id="120" dur="500"/>
                                        <p:tgtEl>
                                          <p:spTgt spid="23"/>
                                        </p:tgtEl>
                                      </p:cBhvr>
                                    </p:animEffect>
                                  </p:childTnLst>
                                </p:cTn>
                              </p:par>
                              <p:par>
                                <p:cTn id="121" presetID="22" presetClass="entr" presetSubtype="4" fill="hold" nodeType="withEffect">
                                  <p:stCondLst>
                                    <p:cond delay="0"/>
                                  </p:stCondLst>
                                  <p:childTnLst>
                                    <p:set>
                                      <p:cBhvr>
                                        <p:cTn id="122" dur="1" fill="hold">
                                          <p:stCondLst>
                                            <p:cond delay="0"/>
                                          </p:stCondLst>
                                        </p:cTn>
                                        <p:tgtEl>
                                          <p:spTgt spid="27"/>
                                        </p:tgtEl>
                                        <p:attrNameLst>
                                          <p:attrName>style.visibility</p:attrName>
                                        </p:attrNameLst>
                                      </p:cBhvr>
                                      <p:to>
                                        <p:strVal val="visible"/>
                                      </p:to>
                                    </p:set>
                                    <p:animEffect transition="in" filter="wipe(down)">
                                      <p:cBhvr>
                                        <p:cTn id="123" dur="500"/>
                                        <p:tgtEl>
                                          <p:spTgt spid="27"/>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4" fill="hold" nodeType="clickEffect">
                                  <p:stCondLst>
                                    <p:cond delay="0"/>
                                  </p:stCondLst>
                                  <p:childTnLst>
                                    <p:set>
                                      <p:cBhvr>
                                        <p:cTn id="127" dur="1" fill="hold">
                                          <p:stCondLst>
                                            <p:cond delay="0"/>
                                          </p:stCondLst>
                                        </p:cTn>
                                        <p:tgtEl>
                                          <p:spTgt spid="15"/>
                                        </p:tgtEl>
                                        <p:attrNameLst>
                                          <p:attrName>style.visibility</p:attrName>
                                        </p:attrNameLst>
                                      </p:cBhvr>
                                      <p:to>
                                        <p:strVal val="visible"/>
                                      </p:to>
                                    </p:set>
                                    <p:animEffect transition="in" filter="wipe(down)">
                                      <p:cBhvr>
                                        <p:cTn id="128" dur="500"/>
                                        <p:tgtEl>
                                          <p:spTgt spid="15"/>
                                        </p:tgtEl>
                                      </p:cBhvr>
                                    </p:animEffect>
                                  </p:childTnLst>
                                </p:cTn>
                              </p:par>
                              <p:par>
                                <p:cTn id="129" presetID="22" presetClass="entr" presetSubtype="4" fill="hold" nodeType="withEffect">
                                  <p:stCondLst>
                                    <p:cond delay="0"/>
                                  </p:stCondLst>
                                  <p:childTnLst>
                                    <p:set>
                                      <p:cBhvr>
                                        <p:cTn id="130" dur="1" fill="hold">
                                          <p:stCondLst>
                                            <p:cond delay="0"/>
                                          </p:stCondLst>
                                        </p:cTn>
                                        <p:tgtEl>
                                          <p:spTgt spid="18"/>
                                        </p:tgtEl>
                                        <p:attrNameLst>
                                          <p:attrName>style.visibility</p:attrName>
                                        </p:attrNameLst>
                                      </p:cBhvr>
                                      <p:to>
                                        <p:strVal val="visible"/>
                                      </p:to>
                                    </p:set>
                                    <p:animEffect transition="in" filter="wipe(down)">
                                      <p:cBhvr>
                                        <p:cTn id="131" dur="500"/>
                                        <p:tgtEl>
                                          <p:spTgt spid="18"/>
                                        </p:tgtEl>
                                      </p:cBhvr>
                                    </p:animEffect>
                                  </p:childTnLst>
                                </p:cTn>
                              </p:par>
                              <p:par>
                                <p:cTn id="132" presetID="22" presetClass="entr" presetSubtype="4" fill="hold" grpId="2" nodeType="with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down)">
                                      <p:cBhvr>
                                        <p:cTn id="134" dur="500"/>
                                        <p:tgtEl>
                                          <p:spTgt spid="42"/>
                                        </p:tgtEl>
                                      </p:cBhvr>
                                    </p:animEffect>
                                  </p:childTnLst>
                                </p:cTn>
                              </p:par>
                              <p:par>
                                <p:cTn id="135" presetID="22" presetClass="entr" presetSubtype="4" fill="hold" grpId="2" nodeType="withEffect">
                                  <p:stCondLst>
                                    <p:cond delay="0"/>
                                  </p:stCondLst>
                                  <p:childTnLst>
                                    <p:set>
                                      <p:cBhvr>
                                        <p:cTn id="136" dur="1" fill="hold">
                                          <p:stCondLst>
                                            <p:cond delay="0"/>
                                          </p:stCondLst>
                                        </p:cTn>
                                        <p:tgtEl>
                                          <p:spTgt spid="50"/>
                                        </p:tgtEl>
                                        <p:attrNameLst>
                                          <p:attrName>style.visibility</p:attrName>
                                        </p:attrNameLst>
                                      </p:cBhvr>
                                      <p:to>
                                        <p:strVal val="visible"/>
                                      </p:to>
                                    </p:set>
                                    <p:animEffect transition="in" filter="wipe(down)">
                                      <p:cBhvr>
                                        <p:cTn id="13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7" grpId="2" animBg="1"/>
      <p:bldP spid="16" grpId="0" animBg="1"/>
      <p:bldP spid="16" grpId="1" animBg="1"/>
      <p:bldP spid="16" grpId="2" animBg="1"/>
      <p:bldP spid="13" grpId="0" animBg="1"/>
      <p:bldP spid="12" grpId="0" animBg="1"/>
      <p:bldP spid="12" grpId="1" animBg="1"/>
      <p:bldP spid="12" grpId="2" animBg="1"/>
      <p:bldP spid="8" grpId="0" animBg="1"/>
      <p:bldP spid="8" grpId="1" animBg="1"/>
      <p:bldP spid="8" grpId="2" animBg="1"/>
      <p:bldP spid="6" grpId="0"/>
      <p:bldP spid="6" grpId="1"/>
      <p:bldP spid="6" grpId="2"/>
      <p:bldP spid="7" grpId="0"/>
      <p:bldP spid="7" grpId="1"/>
      <p:bldP spid="7" grpId="2"/>
      <p:bldP spid="9" grpId="0"/>
      <p:bldP spid="9" grpId="1"/>
      <p:bldP spid="9" grpId="2"/>
      <p:bldP spid="10" grpId="0"/>
      <p:bldP spid="10" grpId="1"/>
      <p:bldP spid="10" grpId="2"/>
      <p:bldP spid="11" grpId="0"/>
      <p:bldP spid="42" grpId="0" animBg="1"/>
      <p:bldP spid="42" grpId="1" animBg="1"/>
      <p:bldP spid="42" grpId="2" animBg="1"/>
      <p:bldP spid="50" grpId="0" animBg="1"/>
      <p:bldP spid="50" grpId="1" animBg="1"/>
      <p:bldP spid="50" grpId="2"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Implications?</a:t>
            </a:r>
            <a:endParaRPr lang="en-US" dirty="0"/>
          </a:p>
        </p:txBody>
      </p:sp>
      <p:sp>
        <p:nvSpPr>
          <p:cNvPr id="3" name="Content Placeholder 2"/>
          <p:cNvSpPr>
            <a:spLocks noGrp="1"/>
          </p:cNvSpPr>
          <p:nvPr>
            <p:ph idx="1"/>
          </p:nvPr>
        </p:nvSpPr>
        <p:spPr>
          <a:xfrm>
            <a:off x="304800" y="1719070"/>
            <a:ext cx="8610599" cy="4834130"/>
          </a:xfrm>
        </p:spPr>
        <p:txBody>
          <a:bodyPr>
            <a:noAutofit/>
          </a:bodyPr>
          <a:lstStyle/>
          <a:p>
            <a:r>
              <a:rPr lang="en-US" dirty="0" smtClean="0">
                <a:solidFill>
                  <a:schemeClr val="tx1"/>
                </a:solidFill>
              </a:rPr>
              <a:t>This (</a:t>
            </a:r>
            <a:r>
              <a:rPr lang="en-US" i="1" dirty="0" smtClean="0">
                <a:solidFill>
                  <a:schemeClr val="tx1"/>
                </a:solidFill>
              </a:rPr>
              <a:t>and other</a:t>
            </a:r>
            <a:r>
              <a:rPr lang="en-US" dirty="0" smtClean="0">
                <a:solidFill>
                  <a:schemeClr val="tx1"/>
                </a:solidFill>
              </a:rPr>
              <a:t>) recent studies suggest that once we are able to adjust for socioeconomic differences and the cumulative impact of other risk factors, racial disparities continue to emerge, but often not in the manner once thought!</a:t>
            </a:r>
          </a:p>
          <a:p>
            <a:pPr lvl="1"/>
            <a:r>
              <a:rPr lang="en-US" dirty="0">
                <a:solidFill>
                  <a:schemeClr val="tx1"/>
                </a:solidFill>
              </a:rPr>
              <a:t>l</a:t>
            </a:r>
            <a:r>
              <a:rPr lang="en-US" dirty="0" smtClean="0">
                <a:solidFill>
                  <a:schemeClr val="tx1"/>
                </a:solidFill>
              </a:rPr>
              <a:t>ow SES white children MORE likely than low SES black children to be referred, substantiated, and enter foster care</a:t>
            </a:r>
          </a:p>
          <a:p>
            <a:pPr lvl="1"/>
            <a:r>
              <a:rPr lang="en-US" dirty="0">
                <a:solidFill>
                  <a:schemeClr val="tx1"/>
                </a:solidFill>
              </a:rPr>
              <a:t>d</a:t>
            </a:r>
            <a:r>
              <a:rPr lang="en-US" dirty="0" smtClean="0">
                <a:solidFill>
                  <a:schemeClr val="tx1"/>
                </a:solidFill>
              </a:rPr>
              <a:t>ifferential sorting by poverty (as suggested by Drake)?</a:t>
            </a:r>
          </a:p>
          <a:p>
            <a:pPr marL="365760" lvl="1" indent="0">
              <a:buNone/>
            </a:pPr>
            <a:endParaRPr lang="en-US" dirty="0" smtClean="0">
              <a:solidFill>
                <a:schemeClr val="tx1"/>
              </a:solidFill>
            </a:endParaRPr>
          </a:p>
          <a:p>
            <a:r>
              <a:rPr lang="en-US" u="sng" dirty="0" smtClean="0">
                <a:solidFill>
                  <a:schemeClr val="tx1"/>
                </a:solidFill>
              </a:rPr>
              <a:t>Aggregate racial disparities are very real and must be addressed</a:t>
            </a:r>
            <a:r>
              <a:rPr lang="en-US" dirty="0" smtClean="0">
                <a:solidFill>
                  <a:schemeClr val="tx1"/>
                </a:solidFill>
              </a:rPr>
              <a:t>. These disparities almost certainly arise from some combination of risk factors, bias, and access issues.</a:t>
            </a:r>
          </a:p>
          <a:p>
            <a:pPr marL="45720" indent="0">
              <a:buNone/>
            </a:pPr>
            <a:endParaRPr lang="en-US" dirty="0" smtClean="0">
              <a:solidFill>
                <a:schemeClr val="tx1"/>
              </a:solidFill>
            </a:endParaRPr>
          </a:p>
        </p:txBody>
      </p:sp>
    </p:spTree>
    <p:extLst>
      <p:ext uri="{BB962C8B-B14F-4D97-AF65-F5344CB8AC3E}">
        <p14:creationId xmlns:p14="http://schemas.microsoft.com/office/powerpoint/2010/main" val="27886703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910330"/>
          </a:xfrm>
        </p:spPr>
        <p:txBody>
          <a:bodyPr>
            <a:normAutofit fontScale="92500"/>
          </a:bodyPr>
          <a:lstStyle/>
          <a:p>
            <a:r>
              <a:rPr lang="en-US" dirty="0">
                <a:solidFill>
                  <a:schemeClr val="tx1"/>
                </a:solidFill>
              </a:rPr>
              <a:t>The CPS system has focused heavily on </a:t>
            </a:r>
            <a:r>
              <a:rPr lang="en-US" dirty="0" smtClean="0">
                <a:solidFill>
                  <a:schemeClr val="tx1"/>
                </a:solidFill>
              </a:rPr>
              <a:t>reducing individual-level bias/increasing </a:t>
            </a:r>
            <a:r>
              <a:rPr lang="en-US" dirty="0">
                <a:solidFill>
                  <a:schemeClr val="tx1"/>
                </a:solidFill>
              </a:rPr>
              <a:t>cultural understanding – both of which are very important.</a:t>
            </a:r>
          </a:p>
          <a:p>
            <a:pPr marL="45720" indent="0">
              <a:buNone/>
            </a:pPr>
            <a:endParaRPr lang="en-US" dirty="0" smtClean="0">
              <a:solidFill>
                <a:schemeClr val="tx1"/>
              </a:solidFill>
            </a:endParaRPr>
          </a:p>
          <a:p>
            <a:r>
              <a:rPr lang="en-US" dirty="0" smtClean="0">
                <a:solidFill>
                  <a:schemeClr val="tx1"/>
                </a:solidFill>
              </a:rPr>
              <a:t>BUT the population-based </a:t>
            </a:r>
            <a:r>
              <a:rPr lang="en-US" dirty="0">
                <a:solidFill>
                  <a:schemeClr val="tx1"/>
                </a:solidFill>
              </a:rPr>
              <a:t>data used in this study </a:t>
            </a:r>
            <a:r>
              <a:rPr lang="en-US" dirty="0" smtClean="0">
                <a:solidFill>
                  <a:schemeClr val="tx1"/>
                </a:solidFill>
              </a:rPr>
              <a:t>suggest </a:t>
            </a:r>
            <a:r>
              <a:rPr lang="en-US" dirty="0">
                <a:solidFill>
                  <a:schemeClr val="tx1"/>
                </a:solidFill>
              </a:rPr>
              <a:t>that the risk of referral, substantiation, and entry to foster care for individual children varies much more so based on the presence of multiple risk factors at birth and the socioeconomic conditions in which they are born rather than race/ethnicity</a:t>
            </a:r>
            <a:r>
              <a:rPr lang="en-US" dirty="0" smtClean="0">
                <a:solidFill>
                  <a:schemeClr val="tx1"/>
                </a:solidFill>
              </a:rPr>
              <a:t>.</a:t>
            </a:r>
          </a:p>
          <a:p>
            <a:pPr marL="45720" indent="0">
              <a:buNone/>
            </a:pPr>
            <a:endParaRPr lang="en-US" dirty="0">
              <a:solidFill>
                <a:schemeClr val="tx1"/>
              </a:solidFill>
            </a:endParaRPr>
          </a:p>
          <a:p>
            <a:r>
              <a:rPr lang="en-US" dirty="0" smtClean="0">
                <a:solidFill>
                  <a:schemeClr val="tx1"/>
                </a:solidFill>
              </a:rPr>
              <a:t>To </a:t>
            </a:r>
            <a:r>
              <a:rPr lang="en-US" dirty="0">
                <a:solidFill>
                  <a:schemeClr val="tx1"/>
                </a:solidFill>
              </a:rPr>
              <a:t>really “move the needle” to reduce racial/ethnic disparities, we need to </a:t>
            </a:r>
            <a:r>
              <a:rPr lang="en-US" dirty="0" smtClean="0">
                <a:solidFill>
                  <a:schemeClr val="tx1"/>
                </a:solidFill>
              </a:rPr>
              <a:t>not only continue to address individual-level bias, but we must also engage other </a:t>
            </a:r>
            <a:r>
              <a:rPr lang="en-US" dirty="0">
                <a:solidFill>
                  <a:schemeClr val="tx1"/>
                </a:solidFill>
              </a:rPr>
              <a:t>systems to address </a:t>
            </a:r>
            <a:r>
              <a:rPr lang="en-US" dirty="0" smtClean="0">
                <a:solidFill>
                  <a:schemeClr val="tx1"/>
                </a:solidFill>
              </a:rPr>
              <a:t>entrenched </a:t>
            </a:r>
            <a:r>
              <a:rPr lang="en-US" dirty="0">
                <a:solidFill>
                  <a:schemeClr val="tx1"/>
                </a:solidFill>
              </a:rPr>
              <a:t>differences in parenting burdens that place certain groups of children at disproportionate risk of CPS involvement.</a:t>
            </a:r>
          </a:p>
          <a:p>
            <a:pPr marL="45720" indent="0">
              <a:buNone/>
            </a:pPr>
            <a:endParaRPr lang="en-US" dirty="0">
              <a:solidFill>
                <a:schemeClr val="tx1"/>
              </a:solidFill>
            </a:endParaRPr>
          </a:p>
          <a:p>
            <a:endParaRPr lang="en-US" dirty="0">
              <a:solidFill>
                <a:schemeClr val="tx1"/>
              </a:solidFill>
            </a:endParaRPr>
          </a:p>
          <a:p>
            <a:endParaRPr lang="en-US" dirty="0">
              <a:solidFill>
                <a:schemeClr val="tx1"/>
              </a:solidFill>
            </a:endParaRPr>
          </a:p>
        </p:txBody>
      </p:sp>
      <p:sp>
        <p:nvSpPr>
          <p:cNvPr id="3" name="Title 2"/>
          <p:cNvSpPr>
            <a:spLocks noGrp="1"/>
          </p:cNvSpPr>
          <p:nvPr>
            <p:ph type="title"/>
          </p:nvPr>
        </p:nvSpPr>
        <p:spPr/>
        <p:txBody>
          <a:bodyPr/>
          <a:lstStyle/>
          <a:p>
            <a:pPr algn="l"/>
            <a:r>
              <a:rPr lang="en-US" dirty="0" smtClean="0"/>
              <a:t>Implications (part 2)</a:t>
            </a:r>
            <a:endParaRPr lang="en-US" dirty="0"/>
          </a:p>
        </p:txBody>
      </p:sp>
    </p:spTree>
    <p:extLst>
      <p:ext uri="{BB962C8B-B14F-4D97-AF65-F5344CB8AC3E}">
        <p14:creationId xmlns:p14="http://schemas.microsoft.com/office/powerpoint/2010/main" val="574537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dirty="0" smtClean="0"/>
              <a:t>Limitations</a:t>
            </a:r>
            <a:endParaRPr lang="en-US" dirty="0"/>
          </a:p>
        </p:txBody>
      </p:sp>
      <p:sp>
        <p:nvSpPr>
          <p:cNvPr id="4" name="Content Placeholder 3"/>
          <p:cNvSpPr>
            <a:spLocks noGrp="1"/>
          </p:cNvSpPr>
          <p:nvPr>
            <p:ph idx="1"/>
          </p:nvPr>
        </p:nvSpPr>
        <p:spPr/>
        <p:txBody>
          <a:bodyPr>
            <a:normAutofit/>
          </a:bodyPr>
          <a:lstStyle/>
          <a:p>
            <a:pPr marL="45720" indent="0">
              <a:buNone/>
            </a:pPr>
            <a:endParaRPr lang="en-US" sz="2400" dirty="0" smtClean="0">
              <a:solidFill>
                <a:schemeClr val="tx1"/>
              </a:solidFill>
            </a:endParaRPr>
          </a:p>
          <a:p>
            <a:r>
              <a:rPr lang="en-US" sz="2400" dirty="0" smtClean="0">
                <a:solidFill>
                  <a:schemeClr val="tx1"/>
                </a:solidFill>
              </a:rPr>
              <a:t>These data </a:t>
            </a:r>
            <a:r>
              <a:rPr lang="en-US" sz="2400" u="sng" dirty="0" smtClean="0">
                <a:solidFill>
                  <a:schemeClr val="tx1"/>
                </a:solidFill>
              </a:rPr>
              <a:t>do not </a:t>
            </a:r>
          </a:p>
          <a:p>
            <a:pPr lvl="1"/>
            <a:r>
              <a:rPr lang="en-US" sz="2000" dirty="0" smtClean="0">
                <a:solidFill>
                  <a:schemeClr val="tx1"/>
                </a:solidFill>
              </a:rPr>
              <a:t>Examine racial disparities for CPS involvement among older children</a:t>
            </a:r>
          </a:p>
          <a:p>
            <a:pPr lvl="1"/>
            <a:r>
              <a:rPr lang="en-US" sz="2000" dirty="0" smtClean="0">
                <a:solidFill>
                  <a:schemeClr val="tx1"/>
                </a:solidFill>
              </a:rPr>
              <a:t>Explore racial disparities in services and outcomes once children are in the system</a:t>
            </a:r>
          </a:p>
          <a:p>
            <a:pPr lvl="1"/>
            <a:r>
              <a:rPr lang="en-US" sz="2000" dirty="0" smtClean="0">
                <a:solidFill>
                  <a:schemeClr val="tx1"/>
                </a:solidFill>
              </a:rPr>
              <a:t>Examine possible variations by county in these dynamics</a:t>
            </a:r>
          </a:p>
          <a:p>
            <a:pPr lvl="1"/>
            <a:r>
              <a:rPr lang="en-US" sz="2000" dirty="0" smtClean="0">
                <a:solidFill>
                  <a:schemeClr val="tx1"/>
                </a:solidFill>
              </a:rPr>
              <a:t>Indicate that there </a:t>
            </a:r>
            <a:r>
              <a:rPr lang="en-US" sz="2000" u="sng" dirty="0" smtClean="0">
                <a:solidFill>
                  <a:schemeClr val="tx1"/>
                </a:solidFill>
              </a:rPr>
              <a:t>is no</a:t>
            </a:r>
            <a:r>
              <a:rPr lang="en-US" sz="2000" dirty="0" smtClean="0">
                <a:solidFill>
                  <a:schemeClr val="tx1"/>
                </a:solidFill>
              </a:rPr>
              <a:t> racial bias</a:t>
            </a:r>
          </a:p>
          <a:p>
            <a:pPr lvl="1"/>
            <a:r>
              <a:rPr lang="en-US" sz="2000" dirty="0">
                <a:solidFill>
                  <a:schemeClr val="tx1"/>
                </a:solidFill>
              </a:rPr>
              <a:t>I</a:t>
            </a:r>
            <a:r>
              <a:rPr lang="en-US" sz="2000" dirty="0" smtClean="0">
                <a:solidFill>
                  <a:schemeClr val="tx1"/>
                </a:solidFill>
              </a:rPr>
              <a:t>ndicate that there </a:t>
            </a:r>
            <a:r>
              <a:rPr lang="en-US" sz="2000" u="sng" dirty="0" smtClean="0">
                <a:solidFill>
                  <a:schemeClr val="tx1"/>
                </a:solidFill>
              </a:rPr>
              <a:t>is</a:t>
            </a:r>
            <a:r>
              <a:rPr lang="en-US" sz="2000" dirty="0" smtClean="0">
                <a:solidFill>
                  <a:schemeClr val="tx1"/>
                </a:solidFill>
              </a:rPr>
              <a:t> racial bias </a:t>
            </a:r>
          </a:p>
          <a:p>
            <a:pPr lvl="1"/>
            <a:r>
              <a:rPr lang="en-US" sz="2000" dirty="0" smtClean="0">
                <a:solidFill>
                  <a:schemeClr val="tx1"/>
                </a:solidFill>
              </a:rPr>
              <a:t>Speak </a:t>
            </a:r>
            <a:r>
              <a:rPr lang="en-US" sz="2000" dirty="0">
                <a:solidFill>
                  <a:schemeClr val="tx1"/>
                </a:solidFill>
              </a:rPr>
              <a:t>to the iceberg </a:t>
            </a:r>
            <a:r>
              <a:rPr lang="en-US" sz="2000" dirty="0" smtClean="0">
                <a:solidFill>
                  <a:schemeClr val="tx1"/>
                </a:solidFill>
              </a:rPr>
              <a:t>question…</a:t>
            </a:r>
            <a:endParaRPr lang="en-US" sz="2000" dirty="0">
              <a:solidFill>
                <a:schemeClr val="tx1"/>
              </a:solidFill>
            </a:endParaRPr>
          </a:p>
          <a:p>
            <a:pPr lvl="1"/>
            <a:endParaRPr lang="en-US" dirty="0">
              <a:solidFill>
                <a:schemeClr val="tx1"/>
              </a:solidFill>
            </a:endParaRPr>
          </a:p>
        </p:txBody>
      </p:sp>
    </p:spTree>
    <p:extLst>
      <p:ext uri="{BB962C8B-B14F-4D97-AF65-F5344CB8AC3E}">
        <p14:creationId xmlns:p14="http://schemas.microsoft.com/office/powerpoint/2010/main" val="27409113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t</a:t>
            </a:r>
            <a:r>
              <a:rPr lang="en-US" dirty="0" smtClean="0"/>
              <a:t>he iceberg</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6073" y="1752600"/>
            <a:ext cx="3590925" cy="4869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10"/>
          <p:cNvSpPr txBox="1">
            <a:spLocks noChangeArrowheads="1"/>
          </p:cNvSpPr>
          <p:nvPr/>
        </p:nvSpPr>
        <p:spPr bwMode="auto">
          <a:xfrm>
            <a:off x="381000" y="4034723"/>
            <a:ext cx="18288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dirty="0">
                <a:latin typeface="+mn-lt"/>
              </a:rPr>
              <a:t>Maltreated children </a:t>
            </a:r>
            <a:r>
              <a:rPr lang="en-US" i="1" dirty="0" smtClean="0">
                <a:latin typeface="+mn-lt"/>
              </a:rPr>
              <a:t>not known</a:t>
            </a:r>
            <a:r>
              <a:rPr lang="en-US" dirty="0" smtClean="0">
                <a:latin typeface="+mn-lt"/>
              </a:rPr>
              <a:t> </a:t>
            </a:r>
            <a:r>
              <a:rPr lang="en-US" dirty="0">
                <a:latin typeface="+mn-lt"/>
              </a:rPr>
              <a:t>to </a:t>
            </a:r>
            <a:r>
              <a:rPr lang="en-US" dirty="0" smtClean="0">
                <a:latin typeface="+mn-lt"/>
              </a:rPr>
              <a:t>child protective services</a:t>
            </a:r>
            <a:endParaRPr lang="en-US" dirty="0">
              <a:latin typeface="+mn-lt"/>
            </a:endParaRPr>
          </a:p>
        </p:txBody>
      </p:sp>
      <p:sp>
        <p:nvSpPr>
          <p:cNvPr id="6" name="AutoShape 11"/>
          <p:cNvSpPr>
            <a:spLocks/>
          </p:cNvSpPr>
          <p:nvPr/>
        </p:nvSpPr>
        <p:spPr bwMode="auto">
          <a:xfrm>
            <a:off x="2209800" y="3112827"/>
            <a:ext cx="533400" cy="3356422"/>
          </a:xfrm>
          <a:prstGeom prst="leftBrace">
            <a:avLst>
              <a:gd name="adj1" fmla="val 47619"/>
              <a:gd name="adj2" fmla="val 50000"/>
            </a:avLst>
          </a:prstGeom>
          <a:noFill/>
          <a:ln w="349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 name="Line 6"/>
          <p:cNvSpPr>
            <a:spLocks noChangeShapeType="1"/>
          </p:cNvSpPr>
          <p:nvPr/>
        </p:nvSpPr>
        <p:spPr bwMode="auto">
          <a:xfrm flipH="1">
            <a:off x="5257800" y="2133600"/>
            <a:ext cx="1371600" cy="3048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 name="Text Box 7"/>
          <p:cNvSpPr txBox="1">
            <a:spLocks noChangeArrowheads="1"/>
          </p:cNvSpPr>
          <p:nvPr/>
        </p:nvSpPr>
        <p:spPr bwMode="auto">
          <a:xfrm>
            <a:off x="6629400" y="1600200"/>
            <a:ext cx="23622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dirty="0" smtClean="0">
                <a:latin typeface="Palatino Linotype" pitchFamily="18" charset="0"/>
              </a:rPr>
              <a:t>Maltreated children known </a:t>
            </a:r>
            <a:r>
              <a:rPr lang="en-US" dirty="0">
                <a:latin typeface="Palatino Linotype" pitchFamily="18" charset="0"/>
              </a:rPr>
              <a:t>to child protective services</a:t>
            </a:r>
          </a:p>
        </p:txBody>
      </p:sp>
    </p:spTree>
    <p:extLst>
      <p:ext uri="{BB962C8B-B14F-4D97-AF65-F5344CB8AC3E}">
        <p14:creationId xmlns:p14="http://schemas.microsoft.com/office/powerpoint/2010/main" val="13345502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
            </a:r>
            <a:r>
              <a:rPr lang="en-US" dirty="0" smtClean="0"/>
              <a:t>overty </a:t>
            </a:r>
            <a:r>
              <a:rPr lang="en-US" dirty="0"/>
              <a:t>d</a:t>
            </a:r>
            <a:r>
              <a:rPr lang="en-US" dirty="0" smtClean="0"/>
              <a:t>ata</a:t>
            </a:r>
            <a:endParaRPr lang="en-US" dirty="0"/>
          </a:p>
        </p:txBody>
      </p:sp>
      <p:sp>
        <p:nvSpPr>
          <p:cNvPr id="3" name="Content Placeholder 2"/>
          <p:cNvSpPr>
            <a:spLocks noGrp="1"/>
          </p:cNvSpPr>
          <p:nvPr>
            <p:ph idx="1"/>
          </p:nvPr>
        </p:nvSpPr>
        <p:spPr/>
        <p:txBody>
          <a:bodyPr/>
          <a:lstStyle/>
          <a:p>
            <a:pPr lvl="0"/>
            <a:r>
              <a:rPr lang="en-US" sz="2400" dirty="0"/>
              <a:t>2010 estimates of the population of children (ages 0-17) living in poverty by race/ethnicity</a:t>
            </a:r>
          </a:p>
          <a:p>
            <a:pPr lvl="0"/>
            <a:r>
              <a:rPr lang="en-US" sz="2400" dirty="0"/>
              <a:t>Using the U.S. Census Bureau's American Community Survey (ACS) </a:t>
            </a:r>
            <a:r>
              <a:rPr lang="en-US" sz="2400" dirty="0" smtClean="0"/>
              <a:t>2006-2010 five-year </a:t>
            </a:r>
            <a:r>
              <a:rPr lang="en-US" sz="2400" dirty="0"/>
              <a:t>Estimates, poverty multipliers were calculated by race/ethnicity for California and each of its 58 </a:t>
            </a:r>
            <a:r>
              <a:rPr lang="en-US" sz="2400" dirty="0" smtClean="0"/>
              <a:t>counties </a:t>
            </a:r>
            <a:endParaRPr lang="en-US" sz="2400" dirty="0"/>
          </a:p>
          <a:p>
            <a:r>
              <a:rPr lang="en-US" sz="2400" dirty="0"/>
              <a:t>These multipliers were then applied to California population data from the 2010 U.S. </a:t>
            </a:r>
            <a:r>
              <a:rPr lang="en-US" sz="2400" dirty="0" smtClean="0"/>
              <a:t>Census</a:t>
            </a:r>
            <a:br>
              <a:rPr lang="en-US" sz="2400" dirty="0" smtClean="0"/>
            </a:br>
            <a:r>
              <a:rPr lang="en-US" sz="2000" dirty="0" smtClean="0">
                <a:hlinkClick r:id="rId3"/>
              </a:rPr>
              <a:t>http://cssr.berkeley.edu/ucb_childwelfare/population.aspx</a:t>
            </a:r>
            <a:endParaRPr lang="en-US" sz="2000" dirty="0" smtClean="0"/>
          </a:p>
          <a:p>
            <a:endParaRPr lang="en-US" dirty="0"/>
          </a:p>
        </p:txBody>
      </p:sp>
    </p:spTree>
    <p:extLst>
      <p:ext uri="{BB962C8B-B14F-4D97-AF65-F5344CB8AC3E}">
        <p14:creationId xmlns:p14="http://schemas.microsoft.com/office/powerpoint/2010/main" val="188535361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smtClean="0"/>
              <a:t>why are people poor? *</a:t>
            </a:r>
          </a:p>
        </p:txBody>
      </p:sp>
      <p:sp>
        <p:nvSpPr>
          <p:cNvPr id="4099" name="Content Placeholder 2"/>
          <p:cNvSpPr>
            <a:spLocks noGrp="1"/>
          </p:cNvSpPr>
          <p:nvPr>
            <p:ph idx="1"/>
          </p:nvPr>
        </p:nvSpPr>
        <p:spPr>
          <a:xfrm>
            <a:off x="228600" y="1524000"/>
            <a:ext cx="8686800" cy="4572000"/>
          </a:xfrm>
        </p:spPr>
        <p:txBody>
          <a:bodyPr>
            <a:normAutofit fontScale="85000" lnSpcReduction="20000"/>
          </a:bodyPr>
          <a:lstStyle/>
          <a:p>
            <a:pPr marL="0" indent="0">
              <a:buFontTx/>
              <a:buNone/>
            </a:pPr>
            <a:endParaRPr lang="en-US" sz="2800" u="sng" dirty="0" smtClean="0"/>
          </a:p>
          <a:p>
            <a:pPr marL="0" indent="0">
              <a:buFontTx/>
              <a:buNone/>
            </a:pPr>
            <a:endParaRPr lang="en-US" sz="2800" u="sng" dirty="0"/>
          </a:p>
          <a:p>
            <a:pPr marL="0" indent="0">
              <a:buFontTx/>
              <a:buNone/>
            </a:pPr>
            <a:r>
              <a:rPr lang="en-US" sz="2800" u="sng" dirty="0" smtClean="0"/>
              <a:t>2006-2010 Estimates of CA Children in Poverty </a:t>
            </a:r>
          </a:p>
          <a:p>
            <a:pPr marL="0" indent="0">
              <a:buFontTx/>
              <a:buNone/>
            </a:pPr>
            <a:endParaRPr lang="en-US" sz="2800" u="sng" dirty="0" smtClean="0"/>
          </a:p>
          <a:p>
            <a:pPr marL="0" indent="0"/>
            <a:r>
              <a:rPr lang="en-US" sz="2800" dirty="0" smtClean="0"/>
              <a:t>Black 29%</a:t>
            </a:r>
          </a:p>
          <a:p>
            <a:pPr marL="0" indent="0"/>
            <a:r>
              <a:rPr lang="en-US" sz="2800" dirty="0" smtClean="0"/>
              <a:t>White 9%</a:t>
            </a:r>
          </a:p>
          <a:p>
            <a:pPr marL="0" indent="0"/>
            <a:r>
              <a:rPr lang="en-US" sz="2800" dirty="0" smtClean="0"/>
              <a:t>Hispanic 26%</a:t>
            </a:r>
          </a:p>
          <a:p>
            <a:pPr marL="0" indent="0"/>
            <a:r>
              <a:rPr lang="en-US" sz="2800" dirty="0" smtClean="0"/>
              <a:t>Asian/PI 12%</a:t>
            </a:r>
          </a:p>
          <a:p>
            <a:pPr marL="0" indent="0"/>
            <a:r>
              <a:rPr lang="en-US" sz="2800" dirty="0" smtClean="0"/>
              <a:t>Native American 27%</a:t>
            </a:r>
          </a:p>
          <a:p>
            <a:pPr marL="0" indent="0"/>
            <a:endParaRPr lang="en-US" sz="2800" dirty="0" smtClean="0"/>
          </a:p>
          <a:p>
            <a:pPr marL="0" indent="0">
              <a:buFontTx/>
              <a:buNone/>
            </a:pPr>
            <a:endParaRPr lang="en-US" sz="2800" dirty="0" smtClean="0"/>
          </a:p>
          <a:p>
            <a:pPr marL="0" indent="0">
              <a:buFontTx/>
              <a:buNone/>
            </a:pPr>
            <a:r>
              <a:rPr lang="en-US" sz="2000" dirty="0" smtClean="0"/>
              <a:t>* http://www.pisab.org/</a:t>
            </a:r>
          </a:p>
          <a:p>
            <a:pPr marL="0" indent="0">
              <a:buFontTx/>
              <a:buNone/>
            </a:pPr>
            <a:endParaRPr lang="en-US" sz="2800" dirty="0" smtClean="0"/>
          </a:p>
          <a:p>
            <a:pPr marL="0" indent="0">
              <a:buFontTx/>
              <a:buNone/>
            </a:pPr>
            <a:endParaRPr lang="en-US" sz="2800" dirty="0" smtClean="0"/>
          </a:p>
          <a:p>
            <a:pPr marL="0" indent="0">
              <a:buFontTx/>
              <a:buNone/>
            </a:pPr>
            <a:endParaRPr lang="en-US" sz="1800" dirty="0" smtClean="0"/>
          </a:p>
          <a:p>
            <a:pPr marL="0" indent="0">
              <a:buFontTx/>
              <a:buNone/>
            </a:pPr>
            <a:endParaRPr lang="en-US" sz="2800" dirty="0" smtClean="0"/>
          </a:p>
          <a:p>
            <a:pPr marL="0" indent="0">
              <a:buFontTx/>
              <a:buNone/>
            </a:pPr>
            <a:endParaRPr lang="en-US" sz="2800" dirty="0" smtClean="0"/>
          </a:p>
          <a:p>
            <a:pPr marL="0" indent="0">
              <a:buFontTx/>
              <a:buNone/>
            </a:pPr>
            <a:endParaRPr lang="en-US" dirty="0" smtClean="0"/>
          </a:p>
        </p:txBody>
      </p:sp>
    </p:spTree>
    <p:extLst>
      <p:ext uri="{BB962C8B-B14F-4D97-AF65-F5344CB8AC3E}">
        <p14:creationId xmlns:p14="http://schemas.microsoft.com/office/powerpoint/2010/main" val="788696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988" y="509588"/>
            <a:ext cx="8582025" cy="583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4" name="Group 23"/>
          <p:cNvGrpSpPr>
            <a:grpSpLocks/>
          </p:cNvGrpSpPr>
          <p:nvPr/>
        </p:nvGrpSpPr>
        <p:grpSpPr bwMode="auto">
          <a:xfrm>
            <a:off x="5746750" y="1828800"/>
            <a:ext cx="2324100" cy="815975"/>
            <a:chOff x="0" y="0"/>
            <a:chExt cx="2324003" cy="815697"/>
          </a:xfrm>
        </p:grpSpPr>
        <p:sp>
          <p:nvSpPr>
            <p:cNvPr id="2068" name="Text Box 2"/>
            <p:cNvSpPr txBox="1">
              <a:spLocks noChangeArrowheads="1"/>
            </p:cNvSpPr>
            <p:nvPr/>
          </p:nvSpPr>
          <p:spPr bwMode="auto">
            <a:xfrm>
              <a:off x="0" y="0"/>
              <a:ext cx="2324003" cy="815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 tIns="36576"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i="1">
                  <a:solidFill>
                    <a:srgbClr val="000000"/>
                  </a:solidFill>
                  <a:latin typeface="Calibri" charset="0"/>
                  <a:cs typeface="Calibri" charset="0"/>
                </a:rPr>
                <a:t>Black Disproportionality</a:t>
              </a:r>
              <a:endParaRPr lang="en-US" sz="1400" b="1">
                <a:solidFill>
                  <a:srgbClr val="000000"/>
                </a:solidFill>
                <a:latin typeface="Calibri" charset="0"/>
                <a:cs typeface="Calibri" charset="0"/>
              </a:endParaRPr>
            </a:p>
            <a:p>
              <a:pPr eaLnBrk="1" hangingPunct="1"/>
              <a:r>
                <a:rPr lang="en-US" sz="1400" b="1">
                  <a:solidFill>
                    <a:srgbClr val="000000"/>
                  </a:solidFill>
                  <a:latin typeface="Calibri" charset="0"/>
                  <a:cs typeface="Calibri" charset="0"/>
                </a:rPr>
                <a:t>   </a:t>
              </a:r>
              <a:r>
                <a:rPr lang="en-US" sz="1400">
                  <a:solidFill>
                    <a:srgbClr val="000000"/>
                  </a:solidFill>
                  <a:latin typeface="Calibri" charset="0"/>
                  <a:cs typeface="Calibri" charset="0"/>
                </a:rPr>
                <a:t>18.6%</a:t>
              </a:r>
            </a:p>
            <a:p>
              <a:pPr eaLnBrk="1" hangingPunct="1"/>
              <a:r>
                <a:rPr lang="en-US" sz="1400">
                  <a:solidFill>
                    <a:srgbClr val="000000"/>
                  </a:solidFill>
                  <a:latin typeface="Calibri" charset="0"/>
                  <a:cs typeface="Calibri" charset="0"/>
                </a:rPr>
                <a:t>    5.9%</a:t>
              </a:r>
            </a:p>
          </p:txBody>
        </p:sp>
        <p:sp>
          <p:nvSpPr>
            <p:cNvPr id="2069" name="Text Box 4"/>
            <p:cNvSpPr txBox="1">
              <a:spLocks noChangeArrowheads="1"/>
            </p:cNvSpPr>
            <p:nvPr/>
          </p:nvSpPr>
          <p:spPr bwMode="auto">
            <a:xfrm>
              <a:off x="787543" y="376475"/>
              <a:ext cx="851920" cy="307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 tIns="36576"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a:solidFill>
                    <a:srgbClr val="000000"/>
                  </a:solidFill>
                  <a:latin typeface="Calibri" charset="0"/>
                  <a:cs typeface="Calibri" charset="0"/>
                </a:rPr>
                <a:t> </a:t>
              </a:r>
              <a:r>
                <a:rPr lang="en-US" sz="1400">
                  <a:solidFill>
                    <a:srgbClr val="000000"/>
                  </a:solidFill>
                  <a:latin typeface="Calibri" charset="0"/>
                  <a:cs typeface="Calibri" charset="0"/>
                </a:rPr>
                <a:t>= </a:t>
              </a:r>
              <a:r>
                <a:rPr lang="en-US" sz="1600">
                  <a:solidFill>
                    <a:srgbClr val="000000"/>
                  </a:solidFill>
                  <a:latin typeface="Calibri" charset="0"/>
                  <a:cs typeface="Calibri" charset="0"/>
                </a:rPr>
                <a:t> </a:t>
              </a:r>
              <a:r>
                <a:rPr lang="en-US" sz="1400">
                  <a:solidFill>
                    <a:srgbClr val="000000"/>
                  </a:solidFill>
                  <a:latin typeface="Calibri" charset="0"/>
                  <a:cs typeface="Calibri" charset="0"/>
                </a:rPr>
                <a:t>3.15</a:t>
              </a:r>
            </a:p>
          </p:txBody>
        </p:sp>
        <p:cxnSp>
          <p:nvCxnSpPr>
            <p:cNvPr id="48" name="Straight Connector 47"/>
            <p:cNvCxnSpPr/>
            <p:nvPr/>
          </p:nvCxnSpPr>
          <p:spPr>
            <a:xfrm>
              <a:off x="130170" y="457044"/>
              <a:ext cx="487343" cy="0"/>
            </a:xfrm>
            <a:prstGeom prst="line">
              <a:avLst/>
            </a:prstGeom>
            <a:ln>
              <a:solidFill>
                <a:sysClr val="windowText" lastClr="000000"/>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a:grpSpLocks/>
          </p:cNvGrpSpPr>
          <p:nvPr/>
        </p:nvGrpSpPr>
        <p:grpSpPr bwMode="auto">
          <a:xfrm>
            <a:off x="5746750" y="3443288"/>
            <a:ext cx="2324100" cy="828675"/>
            <a:chOff x="0" y="1615109"/>
            <a:chExt cx="2324003" cy="827371"/>
          </a:xfrm>
        </p:grpSpPr>
        <p:sp>
          <p:nvSpPr>
            <p:cNvPr id="2065" name="Text Box 5"/>
            <p:cNvSpPr txBox="1">
              <a:spLocks noChangeArrowheads="1"/>
            </p:cNvSpPr>
            <p:nvPr/>
          </p:nvSpPr>
          <p:spPr bwMode="auto">
            <a:xfrm>
              <a:off x="0" y="1615109"/>
              <a:ext cx="2324003" cy="82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 tIns="36576"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i="1">
                  <a:solidFill>
                    <a:srgbClr val="000000"/>
                  </a:solidFill>
                  <a:latin typeface="Calibri" charset="0"/>
                  <a:cs typeface="Calibri" charset="0"/>
                </a:rPr>
                <a:t>Hispanic Disproportionality</a:t>
              </a:r>
              <a:endParaRPr lang="en-US" sz="1400" b="1">
                <a:solidFill>
                  <a:srgbClr val="000000"/>
                </a:solidFill>
                <a:latin typeface="Calibri" charset="0"/>
                <a:cs typeface="Calibri" charset="0"/>
              </a:endParaRPr>
            </a:p>
            <a:p>
              <a:pPr eaLnBrk="1" hangingPunct="1"/>
              <a:r>
                <a:rPr lang="en-US" sz="1400" b="1">
                  <a:solidFill>
                    <a:srgbClr val="000000"/>
                  </a:solidFill>
                  <a:latin typeface="Calibri" charset="0"/>
                  <a:cs typeface="Calibri" charset="0"/>
                </a:rPr>
                <a:t>   </a:t>
              </a:r>
              <a:r>
                <a:rPr lang="en-US" sz="1400">
                  <a:solidFill>
                    <a:srgbClr val="000000"/>
                  </a:solidFill>
                  <a:latin typeface="Calibri" charset="0"/>
                  <a:cs typeface="Calibri" charset="0"/>
                </a:rPr>
                <a:t>50.2%</a:t>
              </a:r>
            </a:p>
            <a:p>
              <a:pPr eaLnBrk="1" hangingPunct="1"/>
              <a:r>
                <a:rPr lang="en-US" sz="1400">
                  <a:solidFill>
                    <a:srgbClr val="000000"/>
                  </a:solidFill>
                  <a:latin typeface="Calibri" charset="0"/>
                  <a:cs typeface="Calibri" charset="0"/>
                </a:rPr>
                <a:t>   53.7%</a:t>
              </a:r>
            </a:p>
          </p:txBody>
        </p:sp>
        <p:sp>
          <p:nvSpPr>
            <p:cNvPr id="2066" name="Text Box 6"/>
            <p:cNvSpPr txBox="1">
              <a:spLocks noChangeArrowheads="1"/>
            </p:cNvSpPr>
            <p:nvPr/>
          </p:nvSpPr>
          <p:spPr bwMode="auto">
            <a:xfrm>
              <a:off x="787543" y="2003259"/>
              <a:ext cx="858358" cy="307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 tIns="36576"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solidFill>
                    <a:srgbClr val="000000"/>
                  </a:solidFill>
                  <a:latin typeface="Calibri" charset="0"/>
                  <a:cs typeface="Calibri" charset="0"/>
                </a:rPr>
                <a:t> =  0.94</a:t>
              </a:r>
            </a:p>
          </p:txBody>
        </p:sp>
        <p:cxnSp>
          <p:nvCxnSpPr>
            <p:cNvPr id="43" name="Straight Connector 42"/>
            <p:cNvCxnSpPr/>
            <p:nvPr/>
          </p:nvCxnSpPr>
          <p:spPr>
            <a:xfrm>
              <a:off x="149219" y="2084270"/>
              <a:ext cx="487343" cy="0"/>
            </a:xfrm>
            <a:prstGeom prst="line">
              <a:avLst/>
            </a:prstGeom>
            <a:ln>
              <a:solidFill>
                <a:sysClr val="windowText" lastClr="000000"/>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a:grpSpLocks/>
          </p:cNvGrpSpPr>
          <p:nvPr/>
        </p:nvGrpSpPr>
        <p:grpSpPr bwMode="auto">
          <a:xfrm>
            <a:off x="5746750" y="2630488"/>
            <a:ext cx="2324100" cy="827087"/>
            <a:chOff x="0" y="801747"/>
            <a:chExt cx="2324003" cy="827371"/>
          </a:xfrm>
        </p:grpSpPr>
        <p:sp>
          <p:nvSpPr>
            <p:cNvPr id="2062" name="Text Box 5"/>
            <p:cNvSpPr txBox="1">
              <a:spLocks noChangeArrowheads="1"/>
            </p:cNvSpPr>
            <p:nvPr/>
          </p:nvSpPr>
          <p:spPr bwMode="auto">
            <a:xfrm>
              <a:off x="0" y="801747"/>
              <a:ext cx="2324003" cy="82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 tIns="36576"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i="1">
                  <a:solidFill>
                    <a:srgbClr val="000000"/>
                  </a:solidFill>
                  <a:latin typeface="Calibri" charset="0"/>
                  <a:cs typeface="Calibri" charset="0"/>
                </a:rPr>
                <a:t>White Disproportionality</a:t>
              </a:r>
              <a:endParaRPr lang="en-US" sz="1400" b="1">
                <a:solidFill>
                  <a:srgbClr val="000000"/>
                </a:solidFill>
                <a:latin typeface="Calibri" charset="0"/>
                <a:cs typeface="Calibri" charset="0"/>
              </a:endParaRPr>
            </a:p>
            <a:p>
              <a:pPr eaLnBrk="1" hangingPunct="1"/>
              <a:r>
                <a:rPr lang="en-US" sz="1400" b="1">
                  <a:solidFill>
                    <a:srgbClr val="000000"/>
                  </a:solidFill>
                  <a:latin typeface="Calibri" charset="0"/>
                  <a:cs typeface="Calibri" charset="0"/>
                </a:rPr>
                <a:t>   </a:t>
              </a:r>
              <a:r>
                <a:rPr lang="en-US" sz="1400">
                  <a:solidFill>
                    <a:srgbClr val="000000"/>
                  </a:solidFill>
                  <a:latin typeface="Calibri" charset="0"/>
                  <a:cs typeface="Calibri" charset="0"/>
                </a:rPr>
                <a:t>26.7%</a:t>
              </a:r>
            </a:p>
            <a:p>
              <a:pPr eaLnBrk="1" hangingPunct="1"/>
              <a:r>
                <a:rPr lang="en-US" sz="1400">
                  <a:solidFill>
                    <a:srgbClr val="000000"/>
                  </a:solidFill>
                  <a:latin typeface="Calibri" charset="0"/>
                  <a:cs typeface="Calibri" charset="0"/>
                </a:rPr>
                <a:t>   28.7%</a:t>
              </a:r>
            </a:p>
          </p:txBody>
        </p:sp>
        <p:sp>
          <p:nvSpPr>
            <p:cNvPr id="2063" name="Text Box 6"/>
            <p:cNvSpPr txBox="1">
              <a:spLocks noChangeArrowheads="1"/>
            </p:cNvSpPr>
            <p:nvPr/>
          </p:nvSpPr>
          <p:spPr bwMode="auto">
            <a:xfrm>
              <a:off x="787543" y="1189896"/>
              <a:ext cx="858357" cy="307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 tIns="36576"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solidFill>
                    <a:srgbClr val="000000"/>
                  </a:solidFill>
                  <a:latin typeface="Calibri" charset="0"/>
                  <a:cs typeface="Calibri" charset="0"/>
                </a:rPr>
                <a:t> =  0.93</a:t>
              </a:r>
            </a:p>
          </p:txBody>
        </p:sp>
        <p:cxnSp>
          <p:nvCxnSpPr>
            <p:cNvPr id="40" name="Straight Connector 39"/>
            <p:cNvCxnSpPr/>
            <p:nvPr/>
          </p:nvCxnSpPr>
          <p:spPr>
            <a:xfrm>
              <a:off x="130170" y="1273396"/>
              <a:ext cx="487343" cy="0"/>
            </a:xfrm>
            <a:prstGeom prst="line">
              <a:avLst/>
            </a:prstGeom>
            <a:noFill/>
            <a:ln w="9525" cap="flat" cmpd="sng" algn="ctr">
              <a:solidFill>
                <a:sysClr val="windowText" lastClr="000000"/>
              </a:solidFill>
              <a:prstDash val="solid"/>
            </a:ln>
            <a:effectLst/>
          </p:spPr>
          <p:style>
            <a:lnRef idx="1">
              <a:schemeClr val="accent1"/>
            </a:lnRef>
            <a:fillRef idx="0">
              <a:schemeClr val="accent1"/>
            </a:fillRef>
            <a:effectRef idx="0">
              <a:schemeClr val="accent1"/>
            </a:effectRef>
            <a:fontRef idx="minor">
              <a:schemeClr val="tx1"/>
            </a:fontRef>
          </p:style>
        </p:cxnSp>
      </p:grpSp>
      <p:grpSp>
        <p:nvGrpSpPr>
          <p:cNvPr id="28" name="Group 27"/>
          <p:cNvGrpSpPr>
            <a:grpSpLocks/>
          </p:cNvGrpSpPr>
          <p:nvPr/>
        </p:nvGrpSpPr>
        <p:grpSpPr bwMode="auto">
          <a:xfrm>
            <a:off x="5746750" y="4257675"/>
            <a:ext cx="2787650" cy="822325"/>
            <a:chOff x="0" y="2428530"/>
            <a:chExt cx="2788031" cy="822993"/>
          </a:xfrm>
        </p:grpSpPr>
        <p:sp>
          <p:nvSpPr>
            <p:cNvPr id="2059" name="Text Box 9"/>
            <p:cNvSpPr txBox="1">
              <a:spLocks noChangeArrowheads="1"/>
            </p:cNvSpPr>
            <p:nvPr/>
          </p:nvSpPr>
          <p:spPr bwMode="auto">
            <a:xfrm>
              <a:off x="0" y="2428530"/>
              <a:ext cx="2788031" cy="822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 tIns="36576"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b="1" i="1">
                  <a:solidFill>
                    <a:srgbClr val="000000"/>
                  </a:solidFill>
                  <a:latin typeface="Calibri" charset="0"/>
                  <a:cs typeface="Calibri" charset="0"/>
                </a:rPr>
                <a:t>Black vs. White Disparity Index</a:t>
              </a:r>
              <a:endParaRPr lang="en-US" sz="1400" b="1">
                <a:solidFill>
                  <a:srgbClr val="000000"/>
                </a:solidFill>
                <a:latin typeface="Calibri" charset="0"/>
                <a:cs typeface="Calibri" charset="0"/>
              </a:endParaRPr>
            </a:p>
            <a:p>
              <a:pPr eaLnBrk="1" hangingPunct="1"/>
              <a:r>
                <a:rPr lang="en-US" sz="1400" b="1">
                  <a:solidFill>
                    <a:srgbClr val="000000"/>
                  </a:solidFill>
                  <a:latin typeface="Calibri" charset="0"/>
                  <a:cs typeface="Calibri" charset="0"/>
                </a:rPr>
                <a:t>   3.15</a:t>
              </a:r>
              <a:endParaRPr lang="en-US" sz="1400">
                <a:solidFill>
                  <a:srgbClr val="000000"/>
                </a:solidFill>
                <a:latin typeface="Calibri" charset="0"/>
                <a:cs typeface="Calibri" charset="0"/>
              </a:endParaRPr>
            </a:p>
            <a:p>
              <a:pPr eaLnBrk="1" hangingPunct="1"/>
              <a:r>
                <a:rPr lang="en-US" sz="1400" b="1">
                  <a:solidFill>
                    <a:srgbClr val="000000"/>
                  </a:solidFill>
                  <a:latin typeface="Calibri" charset="0"/>
                  <a:cs typeface="Calibri" charset="0"/>
                </a:rPr>
                <a:t>   0.93</a:t>
              </a:r>
            </a:p>
          </p:txBody>
        </p:sp>
        <p:sp>
          <p:nvSpPr>
            <p:cNvPr id="2060" name="Text Box 10"/>
            <p:cNvSpPr txBox="1">
              <a:spLocks noChangeArrowheads="1"/>
            </p:cNvSpPr>
            <p:nvPr/>
          </p:nvSpPr>
          <p:spPr bwMode="auto">
            <a:xfrm>
              <a:off x="774668" y="2825434"/>
              <a:ext cx="864795" cy="306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 tIns="36576"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solidFill>
                    <a:srgbClr val="000000"/>
                  </a:solidFill>
                  <a:latin typeface="Calibri" charset="0"/>
                  <a:cs typeface="Calibri" charset="0"/>
                </a:rPr>
                <a:t> </a:t>
              </a:r>
              <a:r>
                <a:rPr lang="en-US" sz="1400" b="1">
                  <a:solidFill>
                    <a:srgbClr val="000000"/>
                  </a:solidFill>
                  <a:latin typeface="Calibri" charset="0"/>
                  <a:cs typeface="Calibri" charset="0"/>
                </a:rPr>
                <a:t>=  3.39</a:t>
              </a:r>
            </a:p>
          </p:txBody>
        </p:sp>
        <p:cxnSp>
          <p:nvCxnSpPr>
            <p:cNvPr id="36" name="Straight Connector 35"/>
            <p:cNvCxnSpPr/>
            <p:nvPr/>
          </p:nvCxnSpPr>
          <p:spPr>
            <a:xfrm>
              <a:off x="141307" y="2905167"/>
              <a:ext cx="365175" cy="0"/>
            </a:xfrm>
            <a:prstGeom prst="line">
              <a:avLst/>
            </a:prstGeom>
            <a:ln>
              <a:solidFill>
                <a:sysClr val="windowText" lastClr="000000"/>
              </a:solidFill>
            </a:ln>
          </p:spPr>
          <p:style>
            <a:lnRef idx="1">
              <a:schemeClr val="accent1"/>
            </a:lnRef>
            <a:fillRef idx="0">
              <a:schemeClr val="accent1"/>
            </a:fillRef>
            <a:effectRef idx="0">
              <a:schemeClr val="accent1"/>
            </a:effectRef>
            <a:fontRef idx="minor">
              <a:schemeClr val="tx1"/>
            </a:fontRef>
          </p:style>
        </p:cxnSp>
      </p:grpSp>
      <p:grpSp>
        <p:nvGrpSpPr>
          <p:cNvPr id="29" name="Group 28"/>
          <p:cNvGrpSpPr>
            <a:grpSpLocks/>
          </p:cNvGrpSpPr>
          <p:nvPr/>
        </p:nvGrpSpPr>
        <p:grpSpPr bwMode="auto">
          <a:xfrm>
            <a:off x="5746750" y="5065713"/>
            <a:ext cx="2787650" cy="823912"/>
            <a:chOff x="0" y="3237515"/>
            <a:chExt cx="2788031" cy="822993"/>
          </a:xfrm>
        </p:grpSpPr>
        <p:sp>
          <p:nvSpPr>
            <p:cNvPr id="2056" name="Text Box 9"/>
            <p:cNvSpPr txBox="1">
              <a:spLocks noChangeArrowheads="1"/>
            </p:cNvSpPr>
            <p:nvPr/>
          </p:nvSpPr>
          <p:spPr bwMode="auto">
            <a:xfrm>
              <a:off x="0" y="3237515"/>
              <a:ext cx="2788031" cy="822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 tIns="36576"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b="1" i="1">
                  <a:solidFill>
                    <a:srgbClr val="000000"/>
                  </a:solidFill>
                  <a:latin typeface="Calibri" charset="0"/>
                  <a:cs typeface="Calibri" charset="0"/>
                </a:rPr>
                <a:t>Black vs. Hispanic Disparity Index</a:t>
              </a:r>
              <a:endParaRPr lang="en-US" sz="1400" b="1">
                <a:solidFill>
                  <a:srgbClr val="000000"/>
                </a:solidFill>
                <a:latin typeface="Calibri" charset="0"/>
                <a:cs typeface="Calibri" charset="0"/>
              </a:endParaRPr>
            </a:p>
            <a:p>
              <a:pPr eaLnBrk="1" hangingPunct="1"/>
              <a:r>
                <a:rPr lang="en-US" sz="1400" b="1">
                  <a:solidFill>
                    <a:srgbClr val="000000"/>
                  </a:solidFill>
                  <a:latin typeface="Calibri" charset="0"/>
                  <a:cs typeface="Calibri" charset="0"/>
                </a:rPr>
                <a:t>   3.15</a:t>
              </a:r>
              <a:endParaRPr lang="en-US" sz="1400">
                <a:solidFill>
                  <a:srgbClr val="000000"/>
                </a:solidFill>
                <a:latin typeface="Calibri" charset="0"/>
                <a:cs typeface="Calibri" charset="0"/>
              </a:endParaRPr>
            </a:p>
            <a:p>
              <a:pPr eaLnBrk="1" hangingPunct="1"/>
              <a:r>
                <a:rPr lang="en-US" sz="1400" b="1">
                  <a:solidFill>
                    <a:srgbClr val="000000"/>
                  </a:solidFill>
                  <a:latin typeface="Calibri" charset="0"/>
                  <a:cs typeface="Calibri" charset="0"/>
                </a:rPr>
                <a:t>   0.94</a:t>
              </a:r>
            </a:p>
          </p:txBody>
        </p:sp>
        <p:sp>
          <p:nvSpPr>
            <p:cNvPr id="2057" name="Text Box 10"/>
            <p:cNvSpPr txBox="1">
              <a:spLocks noChangeArrowheads="1"/>
            </p:cNvSpPr>
            <p:nvPr/>
          </p:nvSpPr>
          <p:spPr bwMode="auto">
            <a:xfrm>
              <a:off x="774668" y="3634419"/>
              <a:ext cx="864795" cy="306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 tIns="36576"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solidFill>
                    <a:srgbClr val="000000"/>
                  </a:solidFill>
                  <a:latin typeface="Calibri" charset="0"/>
                  <a:cs typeface="Calibri" charset="0"/>
                </a:rPr>
                <a:t> </a:t>
              </a:r>
              <a:r>
                <a:rPr lang="en-US" sz="1400" b="1">
                  <a:solidFill>
                    <a:srgbClr val="000000"/>
                  </a:solidFill>
                  <a:latin typeface="Calibri" charset="0"/>
                  <a:cs typeface="Calibri" charset="0"/>
                </a:rPr>
                <a:t>=  3.36</a:t>
              </a:r>
            </a:p>
          </p:txBody>
        </p:sp>
        <p:cxnSp>
          <p:nvCxnSpPr>
            <p:cNvPr id="33" name="Straight Connector 32"/>
            <p:cNvCxnSpPr/>
            <p:nvPr/>
          </p:nvCxnSpPr>
          <p:spPr>
            <a:xfrm>
              <a:off x="141307" y="3714819"/>
              <a:ext cx="365175" cy="0"/>
            </a:xfrm>
            <a:prstGeom prst="line">
              <a:avLst/>
            </a:prstGeom>
            <a:ln>
              <a:solidFill>
                <a:sysClr val="windowText" lastClr="0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288682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988" y="509588"/>
            <a:ext cx="8582025" cy="583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4" name="Group 23"/>
          <p:cNvGrpSpPr>
            <a:grpSpLocks/>
          </p:cNvGrpSpPr>
          <p:nvPr/>
        </p:nvGrpSpPr>
        <p:grpSpPr bwMode="auto">
          <a:xfrm>
            <a:off x="5746750" y="1828800"/>
            <a:ext cx="2324100" cy="815975"/>
            <a:chOff x="11073" y="0"/>
            <a:chExt cx="2324003" cy="815697"/>
          </a:xfrm>
        </p:grpSpPr>
        <p:sp>
          <p:nvSpPr>
            <p:cNvPr id="3092" name="Text Box 2"/>
            <p:cNvSpPr txBox="1">
              <a:spLocks noChangeArrowheads="1"/>
            </p:cNvSpPr>
            <p:nvPr/>
          </p:nvSpPr>
          <p:spPr bwMode="auto">
            <a:xfrm>
              <a:off x="11073" y="0"/>
              <a:ext cx="2324003" cy="815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 tIns="36576"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i="1">
                  <a:solidFill>
                    <a:srgbClr val="000000"/>
                  </a:solidFill>
                  <a:latin typeface="Calibri" charset="0"/>
                  <a:cs typeface="Calibri" charset="0"/>
                </a:rPr>
                <a:t>Black Disproportionality</a:t>
              </a:r>
              <a:endParaRPr lang="en-US" sz="1400" b="1">
                <a:solidFill>
                  <a:srgbClr val="000000"/>
                </a:solidFill>
                <a:latin typeface="Calibri" charset="0"/>
                <a:cs typeface="Calibri" charset="0"/>
              </a:endParaRPr>
            </a:p>
            <a:p>
              <a:pPr eaLnBrk="1" hangingPunct="1"/>
              <a:r>
                <a:rPr lang="en-US" sz="1400" b="1">
                  <a:solidFill>
                    <a:srgbClr val="000000"/>
                  </a:solidFill>
                  <a:latin typeface="Calibri" charset="0"/>
                  <a:cs typeface="Calibri" charset="0"/>
                </a:rPr>
                <a:t>   </a:t>
              </a:r>
              <a:r>
                <a:rPr lang="en-US" sz="1400">
                  <a:solidFill>
                    <a:srgbClr val="000000"/>
                  </a:solidFill>
                  <a:latin typeface="Calibri" charset="0"/>
                  <a:cs typeface="Calibri" charset="0"/>
                </a:rPr>
                <a:t>18.6%</a:t>
              </a:r>
            </a:p>
            <a:p>
              <a:pPr eaLnBrk="1" hangingPunct="1"/>
              <a:r>
                <a:rPr lang="en-US" sz="1400">
                  <a:solidFill>
                    <a:srgbClr val="000000"/>
                  </a:solidFill>
                  <a:latin typeface="Calibri" charset="0"/>
                  <a:cs typeface="Calibri" charset="0"/>
                </a:rPr>
                <a:t>    8.7%</a:t>
              </a:r>
            </a:p>
          </p:txBody>
        </p:sp>
        <p:sp>
          <p:nvSpPr>
            <p:cNvPr id="3093" name="Text Box 4"/>
            <p:cNvSpPr txBox="1">
              <a:spLocks noChangeArrowheads="1"/>
            </p:cNvSpPr>
            <p:nvPr/>
          </p:nvSpPr>
          <p:spPr bwMode="auto">
            <a:xfrm>
              <a:off x="798616" y="376475"/>
              <a:ext cx="851920" cy="307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 tIns="36576"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a:solidFill>
                    <a:srgbClr val="000000"/>
                  </a:solidFill>
                  <a:latin typeface="Calibri" charset="0"/>
                  <a:cs typeface="Calibri" charset="0"/>
                </a:rPr>
                <a:t> =  </a:t>
              </a:r>
              <a:r>
                <a:rPr lang="en-US" sz="1400">
                  <a:solidFill>
                    <a:srgbClr val="000000"/>
                  </a:solidFill>
                  <a:latin typeface="Calibri" charset="0"/>
                  <a:cs typeface="Calibri" charset="0"/>
                </a:rPr>
                <a:t>2.15</a:t>
              </a:r>
            </a:p>
          </p:txBody>
        </p:sp>
        <p:cxnSp>
          <p:nvCxnSpPr>
            <p:cNvPr id="48" name="Straight Connector 47"/>
            <p:cNvCxnSpPr/>
            <p:nvPr/>
          </p:nvCxnSpPr>
          <p:spPr>
            <a:xfrm>
              <a:off x="141243" y="457044"/>
              <a:ext cx="487343" cy="0"/>
            </a:xfrm>
            <a:prstGeom prst="line">
              <a:avLst/>
            </a:prstGeom>
            <a:ln>
              <a:solidFill>
                <a:sysClr val="windowText" lastClr="000000"/>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a:grpSpLocks/>
          </p:cNvGrpSpPr>
          <p:nvPr/>
        </p:nvGrpSpPr>
        <p:grpSpPr bwMode="auto">
          <a:xfrm>
            <a:off x="5746750" y="3443288"/>
            <a:ext cx="2324100" cy="828675"/>
            <a:chOff x="11073" y="1615109"/>
            <a:chExt cx="2324003" cy="827371"/>
          </a:xfrm>
        </p:grpSpPr>
        <p:sp>
          <p:nvSpPr>
            <p:cNvPr id="3089" name="Text Box 5"/>
            <p:cNvSpPr txBox="1">
              <a:spLocks noChangeArrowheads="1"/>
            </p:cNvSpPr>
            <p:nvPr/>
          </p:nvSpPr>
          <p:spPr bwMode="auto">
            <a:xfrm>
              <a:off x="11073" y="1615109"/>
              <a:ext cx="2324003" cy="82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 tIns="36576"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i="1">
                  <a:solidFill>
                    <a:srgbClr val="000000"/>
                  </a:solidFill>
                  <a:latin typeface="Calibri" charset="0"/>
                  <a:cs typeface="Calibri" charset="0"/>
                </a:rPr>
                <a:t>Hispanic Disproportionality</a:t>
              </a:r>
              <a:endParaRPr lang="en-US" sz="1400" b="1">
                <a:solidFill>
                  <a:srgbClr val="000000"/>
                </a:solidFill>
                <a:latin typeface="Calibri" charset="0"/>
                <a:cs typeface="Calibri" charset="0"/>
              </a:endParaRPr>
            </a:p>
            <a:p>
              <a:pPr eaLnBrk="1" hangingPunct="1"/>
              <a:r>
                <a:rPr lang="en-US" sz="1400" b="1">
                  <a:solidFill>
                    <a:srgbClr val="000000"/>
                  </a:solidFill>
                  <a:latin typeface="Calibri" charset="0"/>
                  <a:cs typeface="Calibri" charset="0"/>
                </a:rPr>
                <a:t>   </a:t>
              </a:r>
              <a:r>
                <a:rPr lang="en-US" sz="1400">
                  <a:solidFill>
                    <a:srgbClr val="000000"/>
                  </a:solidFill>
                  <a:latin typeface="Calibri" charset="0"/>
                  <a:cs typeface="Calibri" charset="0"/>
                </a:rPr>
                <a:t>50.2%</a:t>
              </a:r>
            </a:p>
            <a:p>
              <a:pPr eaLnBrk="1" hangingPunct="1"/>
              <a:r>
                <a:rPr lang="en-US" sz="1400">
                  <a:solidFill>
                    <a:srgbClr val="000000"/>
                  </a:solidFill>
                  <a:latin typeface="Calibri" charset="0"/>
                  <a:cs typeface="Calibri" charset="0"/>
                </a:rPr>
                <a:t>   71.7%</a:t>
              </a:r>
            </a:p>
          </p:txBody>
        </p:sp>
        <p:sp>
          <p:nvSpPr>
            <p:cNvPr id="3090" name="Text Box 6"/>
            <p:cNvSpPr txBox="1">
              <a:spLocks noChangeArrowheads="1"/>
            </p:cNvSpPr>
            <p:nvPr/>
          </p:nvSpPr>
          <p:spPr bwMode="auto">
            <a:xfrm>
              <a:off x="798616" y="2003259"/>
              <a:ext cx="858358" cy="307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 tIns="36576"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solidFill>
                    <a:srgbClr val="000000"/>
                  </a:solidFill>
                  <a:latin typeface="Calibri" charset="0"/>
                  <a:cs typeface="Calibri" charset="0"/>
                </a:rPr>
                <a:t> =  0.70</a:t>
              </a:r>
            </a:p>
          </p:txBody>
        </p:sp>
        <p:cxnSp>
          <p:nvCxnSpPr>
            <p:cNvPr id="44" name="Straight Connector 43"/>
            <p:cNvCxnSpPr/>
            <p:nvPr/>
          </p:nvCxnSpPr>
          <p:spPr>
            <a:xfrm>
              <a:off x="160292" y="2084270"/>
              <a:ext cx="487343" cy="0"/>
            </a:xfrm>
            <a:prstGeom prst="line">
              <a:avLst/>
            </a:prstGeom>
            <a:ln>
              <a:solidFill>
                <a:sysClr val="windowText" lastClr="000000"/>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a:grpSpLocks/>
          </p:cNvGrpSpPr>
          <p:nvPr/>
        </p:nvGrpSpPr>
        <p:grpSpPr bwMode="auto">
          <a:xfrm>
            <a:off x="5746750" y="2630488"/>
            <a:ext cx="2324100" cy="827087"/>
            <a:chOff x="11073" y="801747"/>
            <a:chExt cx="2324003" cy="827371"/>
          </a:xfrm>
        </p:grpSpPr>
        <p:sp>
          <p:nvSpPr>
            <p:cNvPr id="3086" name="Text Box 5"/>
            <p:cNvSpPr txBox="1">
              <a:spLocks noChangeArrowheads="1"/>
            </p:cNvSpPr>
            <p:nvPr/>
          </p:nvSpPr>
          <p:spPr bwMode="auto">
            <a:xfrm>
              <a:off x="11073" y="801747"/>
              <a:ext cx="2324003" cy="82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 tIns="36576"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i="1">
                  <a:solidFill>
                    <a:srgbClr val="000000"/>
                  </a:solidFill>
                  <a:latin typeface="Calibri" charset="0"/>
                  <a:cs typeface="Calibri" charset="0"/>
                </a:rPr>
                <a:t>White Disproportionality</a:t>
              </a:r>
              <a:endParaRPr lang="en-US" sz="1400" b="1">
                <a:solidFill>
                  <a:srgbClr val="000000"/>
                </a:solidFill>
                <a:latin typeface="Calibri" charset="0"/>
                <a:cs typeface="Calibri" charset="0"/>
              </a:endParaRPr>
            </a:p>
            <a:p>
              <a:pPr eaLnBrk="1" hangingPunct="1"/>
              <a:r>
                <a:rPr lang="en-US" sz="1400" b="1">
                  <a:solidFill>
                    <a:srgbClr val="000000"/>
                  </a:solidFill>
                  <a:latin typeface="Calibri" charset="0"/>
                  <a:cs typeface="Calibri" charset="0"/>
                </a:rPr>
                <a:t>   </a:t>
              </a:r>
              <a:r>
                <a:rPr lang="en-US" sz="1400">
                  <a:solidFill>
                    <a:srgbClr val="000000"/>
                  </a:solidFill>
                  <a:latin typeface="Calibri" charset="0"/>
                  <a:cs typeface="Calibri" charset="0"/>
                </a:rPr>
                <a:t>26.7%</a:t>
              </a:r>
            </a:p>
            <a:p>
              <a:pPr eaLnBrk="1" hangingPunct="1"/>
              <a:r>
                <a:rPr lang="en-US" sz="1400">
                  <a:solidFill>
                    <a:srgbClr val="000000"/>
                  </a:solidFill>
                  <a:latin typeface="Calibri" charset="0"/>
                  <a:cs typeface="Calibri" charset="0"/>
                </a:rPr>
                <a:t>   12.4%</a:t>
              </a:r>
            </a:p>
          </p:txBody>
        </p:sp>
        <p:sp>
          <p:nvSpPr>
            <p:cNvPr id="3087" name="Text Box 6"/>
            <p:cNvSpPr txBox="1">
              <a:spLocks noChangeArrowheads="1"/>
            </p:cNvSpPr>
            <p:nvPr/>
          </p:nvSpPr>
          <p:spPr bwMode="auto">
            <a:xfrm>
              <a:off x="798616" y="1189896"/>
              <a:ext cx="858357" cy="307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 tIns="36576"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solidFill>
                    <a:srgbClr val="000000"/>
                  </a:solidFill>
                  <a:latin typeface="Calibri" charset="0"/>
                  <a:cs typeface="Calibri" charset="0"/>
                </a:rPr>
                <a:t> =  2.16</a:t>
              </a:r>
            </a:p>
          </p:txBody>
        </p:sp>
        <p:cxnSp>
          <p:nvCxnSpPr>
            <p:cNvPr id="40" name="Straight Connector 39"/>
            <p:cNvCxnSpPr/>
            <p:nvPr/>
          </p:nvCxnSpPr>
          <p:spPr>
            <a:xfrm>
              <a:off x="141243" y="1273396"/>
              <a:ext cx="487343" cy="0"/>
            </a:xfrm>
            <a:prstGeom prst="line">
              <a:avLst/>
            </a:prstGeom>
            <a:noFill/>
            <a:ln w="9525" cap="flat" cmpd="sng" algn="ctr">
              <a:solidFill>
                <a:sysClr val="windowText" lastClr="000000"/>
              </a:solidFill>
              <a:prstDash val="solid"/>
            </a:ln>
            <a:effectLst/>
          </p:spPr>
          <p:style>
            <a:lnRef idx="1">
              <a:schemeClr val="accent1"/>
            </a:lnRef>
            <a:fillRef idx="0">
              <a:schemeClr val="accent1"/>
            </a:fillRef>
            <a:effectRef idx="0">
              <a:schemeClr val="accent1"/>
            </a:effectRef>
            <a:fontRef idx="minor">
              <a:schemeClr val="tx1"/>
            </a:fontRef>
          </p:style>
        </p:cxnSp>
      </p:grpSp>
      <p:grpSp>
        <p:nvGrpSpPr>
          <p:cNvPr id="27" name="Group 26"/>
          <p:cNvGrpSpPr>
            <a:grpSpLocks/>
          </p:cNvGrpSpPr>
          <p:nvPr/>
        </p:nvGrpSpPr>
        <p:grpSpPr bwMode="auto">
          <a:xfrm>
            <a:off x="5746750" y="4257675"/>
            <a:ext cx="2787650" cy="822325"/>
            <a:chOff x="11073" y="2428530"/>
            <a:chExt cx="2788031" cy="822993"/>
          </a:xfrm>
        </p:grpSpPr>
        <p:sp>
          <p:nvSpPr>
            <p:cNvPr id="3083" name="Text Box 9"/>
            <p:cNvSpPr txBox="1">
              <a:spLocks noChangeArrowheads="1"/>
            </p:cNvSpPr>
            <p:nvPr/>
          </p:nvSpPr>
          <p:spPr bwMode="auto">
            <a:xfrm>
              <a:off x="11073" y="2428530"/>
              <a:ext cx="2788031" cy="822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 tIns="36576"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b="1" i="1">
                  <a:solidFill>
                    <a:srgbClr val="000000"/>
                  </a:solidFill>
                  <a:latin typeface="Calibri" charset="0"/>
                  <a:cs typeface="Calibri" charset="0"/>
                </a:rPr>
                <a:t>Black vs. White Disparity Index</a:t>
              </a:r>
              <a:endParaRPr lang="en-US" sz="1400" b="1">
                <a:solidFill>
                  <a:srgbClr val="000000"/>
                </a:solidFill>
                <a:latin typeface="Calibri" charset="0"/>
                <a:cs typeface="Calibri" charset="0"/>
              </a:endParaRPr>
            </a:p>
            <a:p>
              <a:pPr eaLnBrk="1" hangingPunct="1"/>
              <a:r>
                <a:rPr lang="en-US" sz="1400" b="1">
                  <a:solidFill>
                    <a:srgbClr val="000000"/>
                  </a:solidFill>
                  <a:latin typeface="Calibri" charset="0"/>
                  <a:cs typeface="Calibri" charset="0"/>
                </a:rPr>
                <a:t>   2.15</a:t>
              </a:r>
              <a:endParaRPr lang="en-US" sz="1400">
                <a:solidFill>
                  <a:srgbClr val="000000"/>
                </a:solidFill>
                <a:latin typeface="Calibri" charset="0"/>
                <a:cs typeface="Calibri" charset="0"/>
              </a:endParaRPr>
            </a:p>
            <a:p>
              <a:pPr eaLnBrk="1" hangingPunct="1"/>
              <a:r>
                <a:rPr lang="en-US" sz="1400" b="1">
                  <a:solidFill>
                    <a:srgbClr val="000000"/>
                  </a:solidFill>
                  <a:latin typeface="Calibri" charset="0"/>
                  <a:cs typeface="Calibri" charset="0"/>
                </a:rPr>
                <a:t>   2.16</a:t>
              </a:r>
            </a:p>
          </p:txBody>
        </p:sp>
        <p:sp>
          <p:nvSpPr>
            <p:cNvPr id="3084" name="Text Box 10"/>
            <p:cNvSpPr txBox="1">
              <a:spLocks noChangeArrowheads="1"/>
            </p:cNvSpPr>
            <p:nvPr/>
          </p:nvSpPr>
          <p:spPr bwMode="auto">
            <a:xfrm>
              <a:off x="785741" y="2825434"/>
              <a:ext cx="864795" cy="306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 tIns="36576"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solidFill>
                    <a:srgbClr val="000000"/>
                  </a:solidFill>
                  <a:latin typeface="Calibri" charset="0"/>
                  <a:cs typeface="Calibri" charset="0"/>
                </a:rPr>
                <a:t> </a:t>
              </a:r>
              <a:r>
                <a:rPr lang="en-US" sz="1400" b="1">
                  <a:solidFill>
                    <a:srgbClr val="000000"/>
                  </a:solidFill>
                  <a:latin typeface="Calibri" charset="0"/>
                  <a:cs typeface="Calibri" charset="0"/>
                </a:rPr>
                <a:t>=  1.00</a:t>
              </a:r>
            </a:p>
          </p:txBody>
        </p:sp>
        <p:cxnSp>
          <p:nvCxnSpPr>
            <p:cNvPr id="35" name="Straight Connector 34"/>
            <p:cNvCxnSpPr/>
            <p:nvPr/>
          </p:nvCxnSpPr>
          <p:spPr>
            <a:xfrm>
              <a:off x="152380" y="2905167"/>
              <a:ext cx="365175" cy="0"/>
            </a:xfrm>
            <a:prstGeom prst="line">
              <a:avLst/>
            </a:prstGeom>
            <a:ln>
              <a:solidFill>
                <a:sysClr val="windowText" lastClr="000000"/>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a:grpSpLocks/>
          </p:cNvGrpSpPr>
          <p:nvPr/>
        </p:nvGrpSpPr>
        <p:grpSpPr bwMode="auto">
          <a:xfrm>
            <a:off x="5735638" y="5065713"/>
            <a:ext cx="2787650" cy="823912"/>
            <a:chOff x="0" y="3237515"/>
            <a:chExt cx="2788031" cy="822993"/>
          </a:xfrm>
        </p:grpSpPr>
        <p:sp>
          <p:nvSpPr>
            <p:cNvPr id="3080" name="Text Box 9"/>
            <p:cNvSpPr txBox="1">
              <a:spLocks noChangeArrowheads="1"/>
            </p:cNvSpPr>
            <p:nvPr/>
          </p:nvSpPr>
          <p:spPr bwMode="auto">
            <a:xfrm>
              <a:off x="0" y="3237515"/>
              <a:ext cx="2788031" cy="822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 tIns="36576"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b="1" i="1">
                  <a:solidFill>
                    <a:srgbClr val="000000"/>
                  </a:solidFill>
                  <a:latin typeface="Calibri" charset="0"/>
                  <a:cs typeface="Calibri" charset="0"/>
                </a:rPr>
                <a:t>Black vs. Hispanic Disparity Index</a:t>
              </a:r>
              <a:endParaRPr lang="en-US" sz="1400" b="1">
                <a:solidFill>
                  <a:srgbClr val="000000"/>
                </a:solidFill>
                <a:latin typeface="Calibri" charset="0"/>
                <a:cs typeface="Calibri" charset="0"/>
              </a:endParaRPr>
            </a:p>
            <a:p>
              <a:pPr eaLnBrk="1" hangingPunct="1"/>
              <a:r>
                <a:rPr lang="en-US" sz="1400" b="1">
                  <a:solidFill>
                    <a:srgbClr val="000000"/>
                  </a:solidFill>
                  <a:latin typeface="Calibri" charset="0"/>
                  <a:cs typeface="Calibri" charset="0"/>
                </a:rPr>
                <a:t>   2.15</a:t>
              </a:r>
              <a:endParaRPr lang="en-US" sz="1400">
                <a:solidFill>
                  <a:srgbClr val="000000"/>
                </a:solidFill>
                <a:latin typeface="Calibri" charset="0"/>
                <a:cs typeface="Calibri" charset="0"/>
              </a:endParaRPr>
            </a:p>
            <a:p>
              <a:pPr eaLnBrk="1" hangingPunct="1"/>
              <a:r>
                <a:rPr lang="en-US" sz="1400" b="1">
                  <a:solidFill>
                    <a:srgbClr val="000000"/>
                  </a:solidFill>
                  <a:latin typeface="Calibri" charset="0"/>
                  <a:cs typeface="Calibri" charset="0"/>
                </a:rPr>
                <a:t>   0.70</a:t>
              </a:r>
            </a:p>
          </p:txBody>
        </p:sp>
        <p:sp>
          <p:nvSpPr>
            <p:cNvPr id="3081" name="Text Box 10"/>
            <p:cNvSpPr txBox="1">
              <a:spLocks noChangeArrowheads="1"/>
            </p:cNvSpPr>
            <p:nvPr/>
          </p:nvSpPr>
          <p:spPr bwMode="auto">
            <a:xfrm>
              <a:off x="774668" y="3634419"/>
              <a:ext cx="864795" cy="306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 tIns="36576"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solidFill>
                    <a:srgbClr val="000000"/>
                  </a:solidFill>
                  <a:latin typeface="Calibri" charset="0"/>
                  <a:cs typeface="Calibri" charset="0"/>
                </a:rPr>
                <a:t> </a:t>
              </a:r>
              <a:r>
                <a:rPr lang="en-US" sz="1400" b="1">
                  <a:solidFill>
                    <a:srgbClr val="000000"/>
                  </a:solidFill>
                  <a:latin typeface="Calibri" charset="0"/>
                  <a:cs typeface="Calibri" charset="0"/>
                </a:rPr>
                <a:t>=  3.06</a:t>
              </a:r>
            </a:p>
          </p:txBody>
        </p:sp>
        <p:cxnSp>
          <p:nvCxnSpPr>
            <p:cNvPr id="31" name="Straight Connector 30"/>
            <p:cNvCxnSpPr/>
            <p:nvPr/>
          </p:nvCxnSpPr>
          <p:spPr>
            <a:xfrm>
              <a:off x="141306" y="3714819"/>
              <a:ext cx="365175" cy="0"/>
            </a:xfrm>
            <a:prstGeom prst="line">
              <a:avLst/>
            </a:prstGeom>
            <a:ln>
              <a:solidFill>
                <a:sysClr val="windowText" lastClr="0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312460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57200"/>
            <a:ext cx="8186738"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2242411"/>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57200"/>
            <a:ext cx="8186738"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362586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036770" y="1752600"/>
            <a:ext cx="3878630" cy="3124200"/>
          </a:xfrm>
        </p:spPr>
        <p:txBody>
          <a:bodyPr>
            <a:normAutofit lnSpcReduction="10000"/>
          </a:bodyPr>
          <a:lstStyle/>
          <a:p>
            <a:r>
              <a:rPr lang="en-US" sz="2000" dirty="0" smtClean="0">
                <a:solidFill>
                  <a:schemeClr val="tx1"/>
                </a:solidFill>
              </a:rPr>
              <a:t>The relative contributions of bias versus differences in risk </a:t>
            </a:r>
            <a:r>
              <a:rPr lang="en-US" sz="2000" dirty="0">
                <a:solidFill>
                  <a:schemeClr val="tx1"/>
                </a:solidFill>
              </a:rPr>
              <a:t>hold important implications for </a:t>
            </a:r>
            <a:r>
              <a:rPr lang="en-US" sz="2000" u="sng" dirty="0">
                <a:solidFill>
                  <a:schemeClr val="tx1"/>
                </a:solidFill>
              </a:rPr>
              <a:t>how</a:t>
            </a:r>
            <a:r>
              <a:rPr lang="en-US" sz="2000" dirty="0">
                <a:solidFill>
                  <a:schemeClr val="tx1"/>
                </a:solidFill>
              </a:rPr>
              <a:t> and </a:t>
            </a:r>
            <a:r>
              <a:rPr lang="en-US" sz="2000" u="sng" dirty="0">
                <a:solidFill>
                  <a:schemeClr val="tx1"/>
                </a:solidFill>
              </a:rPr>
              <a:t>where</a:t>
            </a:r>
            <a:r>
              <a:rPr lang="en-US" sz="2000" dirty="0">
                <a:solidFill>
                  <a:schemeClr val="tx1"/>
                </a:solidFill>
              </a:rPr>
              <a:t> we intervene to reduce/eliminate disparities…as well as what our expectations should </a:t>
            </a:r>
            <a:r>
              <a:rPr lang="en-US" sz="2000" dirty="0" smtClean="0">
                <a:solidFill>
                  <a:schemeClr val="tx1"/>
                </a:solidFill>
              </a:rPr>
              <a:t>be for identifiable improvements</a:t>
            </a:r>
            <a:endParaRPr lang="en-US" sz="2000" dirty="0">
              <a:solidFill>
                <a:schemeClr val="tx1"/>
              </a:solidFill>
            </a:endParaRPr>
          </a:p>
          <a:p>
            <a:endParaRPr lang="en-US" sz="2000" dirty="0">
              <a:solidFill>
                <a:schemeClr val="tx1"/>
              </a:solidFill>
            </a:endParaRPr>
          </a:p>
        </p:txBody>
      </p:sp>
      <p:sp>
        <p:nvSpPr>
          <p:cNvPr id="2" name="Title 1"/>
          <p:cNvSpPr>
            <a:spLocks noGrp="1"/>
          </p:cNvSpPr>
          <p:nvPr>
            <p:ph type="title"/>
          </p:nvPr>
        </p:nvSpPr>
        <p:spPr/>
        <p:txBody>
          <a:bodyPr/>
          <a:lstStyle/>
          <a:p>
            <a:pPr algn="l"/>
            <a:r>
              <a:rPr lang="en-US" dirty="0" smtClean="0"/>
              <a:t>why does it matter?</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438400"/>
            <a:ext cx="4781132" cy="2761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57200" y="5410200"/>
            <a:ext cx="8153400" cy="1077218"/>
          </a:xfrm>
          <a:prstGeom prst="rect">
            <a:avLst/>
          </a:prstGeom>
        </p:spPr>
        <p:txBody>
          <a:bodyPr wrap="square">
            <a:spAutoFit/>
          </a:bodyPr>
          <a:lstStyle/>
          <a:p>
            <a:r>
              <a:rPr lang="en-US" sz="1600" i="1" dirty="0"/>
              <a:t>“Major factors affecting children’s entry into foster care included African American families’ </a:t>
            </a:r>
            <a:r>
              <a:rPr lang="en-US" sz="1600" b="1" i="1" u="sng" dirty="0"/>
              <a:t>higher rates of poverty</a:t>
            </a:r>
            <a:r>
              <a:rPr lang="en-US" sz="1600" i="1" dirty="0"/>
              <a:t>, families’ difficulties in </a:t>
            </a:r>
            <a:r>
              <a:rPr lang="en-US" sz="1600" b="1" i="1" u="sng" dirty="0"/>
              <a:t>accessing support services </a:t>
            </a:r>
            <a:r>
              <a:rPr lang="en-US" sz="1600" i="1" dirty="0"/>
              <a:t>so that they can provide a safe home for vulnerable children and prevent their removal, and </a:t>
            </a:r>
            <a:r>
              <a:rPr lang="en-US" sz="1600" b="1" i="1" u="sng" dirty="0"/>
              <a:t>racial bias</a:t>
            </a:r>
            <a:r>
              <a:rPr lang="en-US" sz="1600" i="1" dirty="0"/>
              <a:t> and cultural misunderstanding among child welfare decision makers.”</a:t>
            </a:r>
            <a:r>
              <a:rPr lang="en-US" sz="1600" dirty="0"/>
              <a:t> (GAO, 2007)</a:t>
            </a:r>
          </a:p>
        </p:txBody>
      </p:sp>
    </p:spTree>
    <p:extLst>
      <p:ext uri="{BB962C8B-B14F-4D97-AF65-F5344CB8AC3E}">
        <p14:creationId xmlns:p14="http://schemas.microsoft.com/office/powerpoint/2010/main" val="157068195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Questions?</a:t>
            </a:r>
            <a:br>
              <a:rPr lang="en-US" dirty="0" smtClean="0"/>
            </a:br>
            <a:r>
              <a:rPr lang="en-US" dirty="0" smtClean="0"/>
              <a:t>Comments?</a:t>
            </a:r>
            <a:br>
              <a:rPr lang="en-US" dirty="0" smtClean="0"/>
            </a:br>
            <a:r>
              <a:rPr lang="en-US" dirty="0" smtClean="0"/>
              <a:t/>
            </a:r>
            <a:br>
              <a:rPr lang="en-US" dirty="0" smtClean="0"/>
            </a:br>
            <a:r>
              <a:rPr lang="en-US" sz="1800" b="1" u="sng" cap="none" dirty="0" smtClean="0">
                <a:solidFill>
                  <a:srgbClr val="FFFF00"/>
                </a:solidFill>
              </a:rPr>
              <a:t> </a:t>
            </a:r>
            <a:br>
              <a:rPr lang="en-US" sz="1800" b="1" u="sng" cap="none" dirty="0" smtClean="0">
                <a:solidFill>
                  <a:srgbClr val="FFFF00"/>
                </a:solidFill>
              </a:rPr>
            </a:br>
            <a:r>
              <a:rPr lang="en-US" sz="1800" b="1" u="sng" cap="none" dirty="0" smtClean="0">
                <a:solidFill>
                  <a:srgbClr val="FFFF00"/>
                </a:solidFill>
                <a:hlinkClick r:id="rId3"/>
              </a:rPr>
              <a:t>bneedell@berkeley.edu</a:t>
            </a:r>
            <a:r>
              <a:rPr lang="en-US" sz="1800" b="1" u="sng" cap="none" dirty="0">
                <a:solidFill>
                  <a:srgbClr val="FFFF00"/>
                </a:solidFill>
              </a:rPr>
              <a:t/>
            </a:r>
            <a:br>
              <a:rPr lang="en-US" sz="1800" b="1" u="sng" cap="none" dirty="0">
                <a:solidFill>
                  <a:srgbClr val="FFFF00"/>
                </a:solidFill>
              </a:rPr>
            </a:br>
            <a:r>
              <a:rPr lang="en-US" sz="1800" b="1" u="sng" cap="none" dirty="0">
                <a:solidFill>
                  <a:srgbClr val="FFFF00"/>
                </a:solidFill>
              </a:rPr>
              <a:t>ehornste@usc.edu</a:t>
            </a:r>
            <a:r>
              <a:rPr lang="en-US" sz="1800" b="1" u="sng" cap="none" dirty="0" smtClean="0">
                <a:solidFill>
                  <a:srgbClr val="FFFF00"/>
                </a:solidFill>
              </a:rPr>
              <a:t/>
            </a:r>
            <a:br>
              <a:rPr lang="en-US" sz="1800" b="1" u="sng" cap="none" dirty="0" smtClean="0">
                <a:solidFill>
                  <a:srgbClr val="FFFF00"/>
                </a:solidFill>
              </a:rPr>
            </a:br>
            <a:endParaRPr lang="en-US" dirty="0"/>
          </a:p>
        </p:txBody>
      </p:sp>
      <p:pic>
        <p:nvPicPr>
          <p:cNvPr id="6" name="Picture 5" descr="ucbseal_75x75"/>
          <p:cNvPicPr>
            <a:picLocks noChangeAspect="1" noChangeArrowheads="1"/>
          </p:cNvPicPr>
          <p:nvPr/>
        </p:nvPicPr>
        <p:blipFill>
          <a:blip r:embed="rId4" cstate="print"/>
          <a:srcRect/>
          <a:stretch>
            <a:fillRect/>
          </a:stretch>
        </p:blipFill>
        <p:spPr bwMode="auto">
          <a:xfrm>
            <a:off x="7566460" y="1600200"/>
            <a:ext cx="914400" cy="914400"/>
          </a:xfrm>
          <a:prstGeom prst="rect">
            <a:avLst/>
          </a:prstGeom>
          <a:noFill/>
          <a:ln w="9525">
            <a:noFill/>
            <a:miter lim="800000"/>
            <a:headEnd/>
            <a:tailEnd/>
          </a:ln>
        </p:spPr>
      </p:pic>
      <p:pic>
        <p:nvPicPr>
          <p:cNvPr id="7" name="Picture 10" descr="CDSS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58266" y="4309360"/>
            <a:ext cx="875425" cy="59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Regular Use Shield_GoldOnWhite_NoBG.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6"/>
              <a:stretch>
                <a:fillRect/>
              </a:stretch>
            </p:blipFill>
          </mc:Choice>
          <mc:Fallback>
            <p:blipFill>
              <a:blip r:embed="rId7"/>
              <a:stretch>
                <a:fillRect/>
              </a:stretch>
            </p:blipFill>
          </mc:Fallback>
        </mc:AlternateContent>
        <p:spPr>
          <a:xfrm>
            <a:off x="7772211" y="3002785"/>
            <a:ext cx="647534" cy="833652"/>
          </a:xfrm>
          <a:prstGeom prst="rect">
            <a:avLst/>
          </a:prstGeom>
        </p:spPr>
      </p:pic>
      <p:pic>
        <p:nvPicPr>
          <p:cNvPr id="9" name="Picture 5" descr="Picture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7490" y="0"/>
            <a:ext cx="8956964" cy="445495"/>
          </a:xfrm>
          <a:prstGeom prst="rect">
            <a:avLst/>
          </a:prstGeom>
          <a:solidFill>
            <a:schemeClr val="bg1"/>
          </a:solidFill>
          <a:ln>
            <a:noFill/>
          </a:ln>
          <a:extLst/>
        </p:spPr>
      </p:pic>
    </p:spTree>
    <p:extLst>
      <p:ext uri="{BB962C8B-B14F-4D97-AF65-F5344CB8AC3E}">
        <p14:creationId xmlns:p14="http://schemas.microsoft.com/office/powerpoint/2010/main" val="222964302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719071"/>
            <a:ext cx="9143999" cy="4407408"/>
          </a:xfrm>
        </p:spPr>
        <p:txBody>
          <a:bodyPr>
            <a:normAutofit/>
          </a:bodyPr>
          <a:lstStyle/>
          <a:p>
            <a:pPr marL="45720" indent="0">
              <a:buNone/>
            </a:pPr>
            <a:endParaRPr lang="en-US" sz="2400" dirty="0" smtClean="0">
              <a:solidFill>
                <a:srgbClr val="002060"/>
              </a:solidFill>
              <a:hlinkClick r:id="rId2"/>
            </a:endParaRPr>
          </a:p>
          <a:p>
            <a:pPr marL="45720" indent="0">
              <a:buNone/>
            </a:pPr>
            <a:r>
              <a:rPr lang="en-US" sz="2400" dirty="0" smtClean="0">
                <a:solidFill>
                  <a:srgbClr val="002060"/>
                </a:solidFill>
                <a:hlinkClick r:id="rId2"/>
              </a:rPr>
              <a:t>Stolen shamelessly from:</a:t>
            </a:r>
          </a:p>
          <a:p>
            <a:pPr marL="45720" indent="0">
              <a:buNone/>
            </a:pPr>
            <a:endParaRPr lang="en-US" sz="2400" dirty="0">
              <a:solidFill>
                <a:srgbClr val="002060"/>
              </a:solidFill>
              <a:hlinkClick r:id="rId2"/>
            </a:endParaRPr>
          </a:p>
          <a:p>
            <a:pPr marL="45720" indent="0">
              <a:buNone/>
            </a:pPr>
            <a:r>
              <a:rPr lang="en-US" sz="2400" dirty="0" smtClean="0">
                <a:solidFill>
                  <a:srgbClr val="002060"/>
                </a:solidFill>
                <a:hlinkClick r:id="rId2"/>
              </a:rPr>
              <a:t>Annie E. Casey Foundation---RACE MATTERS TOOLKIT</a:t>
            </a:r>
          </a:p>
          <a:p>
            <a:pPr marL="45720" indent="0">
              <a:buNone/>
            </a:pPr>
            <a:r>
              <a:rPr lang="en-US" sz="1600" dirty="0" smtClean="0">
                <a:solidFill>
                  <a:srgbClr val="002060"/>
                </a:solidFill>
                <a:hlinkClick r:id="rId2"/>
              </a:rPr>
              <a:t>http</a:t>
            </a:r>
            <a:r>
              <a:rPr lang="en-US" sz="1600" dirty="0">
                <a:solidFill>
                  <a:srgbClr val="002060"/>
                </a:solidFill>
                <a:hlinkClick r:id="rId2"/>
              </a:rPr>
              <a:t>://www.aecf.org/KnowledgeCenter/PublicationsSeries/RaceMatters.aspx</a:t>
            </a:r>
            <a:endParaRPr lang="en-US" sz="1600" dirty="0">
              <a:solidFill>
                <a:srgbClr val="002060"/>
              </a:solidFill>
            </a:endParaRPr>
          </a:p>
        </p:txBody>
      </p:sp>
      <p:sp>
        <p:nvSpPr>
          <p:cNvPr id="3" name="Title 2"/>
          <p:cNvSpPr>
            <a:spLocks noGrp="1"/>
          </p:cNvSpPr>
          <p:nvPr>
            <p:ph type="title"/>
          </p:nvPr>
        </p:nvSpPr>
        <p:spPr/>
        <p:txBody>
          <a:bodyPr/>
          <a:lstStyle/>
          <a:p>
            <a:r>
              <a:rPr lang="en-US" sz="2000" dirty="0" smtClean="0"/>
              <a:t>(IF TIME ALLOWS)</a:t>
            </a:r>
            <a:br>
              <a:rPr lang="en-US" sz="2000" dirty="0" smtClean="0"/>
            </a:br>
            <a:r>
              <a:rPr lang="en-US" sz="2000" dirty="0" smtClean="0"/>
              <a:t>What is institutional/Structural Racism?</a:t>
            </a:r>
            <a:endParaRPr lang="en-US" sz="2000" dirty="0"/>
          </a:p>
        </p:txBody>
      </p:sp>
    </p:spTree>
    <p:extLst>
      <p:ext uri="{BB962C8B-B14F-4D97-AF65-F5344CB8AC3E}">
        <p14:creationId xmlns:p14="http://schemas.microsoft.com/office/powerpoint/2010/main" val="340301596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0CBF8788-A1F4-46EC-94F9-E69A1D09205A}" type="slidenum">
              <a:rPr lang="en-US" sz="1200" smtClean="0">
                <a:solidFill>
                  <a:srgbClr val="000000"/>
                </a:solidFill>
              </a:rPr>
              <a:pPr eaLnBrk="1" hangingPunct="1"/>
              <a:t>52</a:t>
            </a:fld>
            <a:endParaRPr lang="en-US" sz="1200" smtClean="0">
              <a:solidFill>
                <a:srgbClr val="000000"/>
              </a:solidFill>
            </a:endParaRPr>
          </a:p>
        </p:txBody>
      </p:sp>
      <p:sp>
        <p:nvSpPr>
          <p:cNvPr id="2051" name="Rectangle 2"/>
          <p:cNvSpPr>
            <a:spLocks noGrp="1" noChangeArrowheads="1"/>
          </p:cNvSpPr>
          <p:nvPr>
            <p:ph type="title"/>
          </p:nvPr>
        </p:nvSpPr>
        <p:spPr>
          <a:xfrm>
            <a:off x="0" y="830263"/>
            <a:ext cx="6959600" cy="1069975"/>
          </a:xfrm>
          <a:noFill/>
        </p:spPr>
        <p:txBody>
          <a:bodyPr/>
          <a:lstStyle/>
          <a:p>
            <a:pPr algn="ctr" eaLnBrk="1" hangingPunct="1"/>
            <a:r>
              <a:rPr lang="en-US" b="1" smtClean="0">
                <a:solidFill>
                  <a:srgbClr val="CF6D11"/>
                </a:solidFill>
                <a:latin typeface="Bell Gothic Black" charset="0"/>
              </a:rPr>
              <a:t>What Single Policy from Decades Ago Contributed to These Present-Day Outcomes?  </a:t>
            </a:r>
            <a:endParaRPr lang="en-US" b="1" u="sng" smtClean="0">
              <a:solidFill>
                <a:srgbClr val="CF6D11"/>
              </a:solidFill>
              <a:latin typeface="Bell Gothic Black" charset="0"/>
            </a:endParaRPr>
          </a:p>
        </p:txBody>
      </p:sp>
      <p:sp>
        <p:nvSpPr>
          <p:cNvPr id="2052" name="Rectangle 3"/>
          <p:cNvSpPr>
            <a:spLocks noGrp="1" noChangeArrowheads="1"/>
          </p:cNvSpPr>
          <p:nvPr>
            <p:ph type="body" sz="half" idx="1"/>
          </p:nvPr>
        </p:nvSpPr>
        <p:spPr>
          <a:xfrm>
            <a:off x="354013" y="1468438"/>
            <a:ext cx="8636000" cy="3544887"/>
          </a:xfrm>
        </p:spPr>
        <p:txBody>
          <a:bodyPr/>
          <a:lstStyle/>
          <a:p>
            <a:pPr eaLnBrk="1" hangingPunct="1">
              <a:buClr>
                <a:srgbClr val="CF6D11"/>
              </a:buClr>
            </a:pPr>
            <a:endParaRPr lang="en-US" sz="2800" b="1" smtClean="0">
              <a:solidFill>
                <a:srgbClr val="CF6D11"/>
              </a:solidFill>
              <a:latin typeface="Bell Gothic Black" charset="0"/>
            </a:endParaRPr>
          </a:p>
          <a:p>
            <a:pPr eaLnBrk="1" hangingPunct="1">
              <a:buClr>
                <a:srgbClr val="CF6D11"/>
              </a:buClr>
            </a:pPr>
            <a:endParaRPr lang="en-US" sz="2800" b="1" smtClean="0">
              <a:solidFill>
                <a:srgbClr val="CF6D11"/>
              </a:solidFill>
              <a:latin typeface="Bell Gothic Black" charset="0"/>
            </a:endParaRPr>
          </a:p>
          <a:p>
            <a:pPr eaLnBrk="1" hangingPunct="1">
              <a:buClr>
                <a:srgbClr val="CF6D11"/>
              </a:buClr>
            </a:pPr>
            <a:r>
              <a:rPr lang="en-US" sz="2800" b="1" smtClean="0">
                <a:solidFill>
                  <a:srgbClr val="CF6D11"/>
                </a:solidFill>
                <a:latin typeface="Bell Gothic Black" charset="0"/>
              </a:rPr>
              <a:t>Homeownership disparities </a:t>
            </a:r>
          </a:p>
          <a:p>
            <a:pPr eaLnBrk="1" hangingPunct="1">
              <a:buClr>
                <a:srgbClr val="CF6D11"/>
              </a:buClr>
            </a:pPr>
            <a:r>
              <a:rPr lang="en-US" sz="2800" b="1" smtClean="0">
                <a:solidFill>
                  <a:srgbClr val="CF6D11"/>
                </a:solidFill>
                <a:latin typeface="Bell Gothic Black" charset="0"/>
              </a:rPr>
              <a:t>Neighborhood disparities</a:t>
            </a:r>
            <a:endParaRPr lang="en-US" sz="2400" smtClean="0">
              <a:solidFill>
                <a:schemeClr val="tx1"/>
              </a:solidFill>
              <a:latin typeface="Bell Gothic Black" charset="0"/>
            </a:endParaRPr>
          </a:p>
          <a:p>
            <a:pPr eaLnBrk="1" hangingPunct="1">
              <a:buClr>
                <a:srgbClr val="CF6D11"/>
              </a:buClr>
            </a:pPr>
            <a:r>
              <a:rPr lang="en-US" sz="2800" b="1" smtClean="0">
                <a:solidFill>
                  <a:srgbClr val="CF6D11"/>
                </a:solidFill>
                <a:latin typeface="Bell Gothic Black" charset="0"/>
              </a:rPr>
              <a:t>Surveillance &amp; assessment disparities</a:t>
            </a:r>
          </a:p>
          <a:p>
            <a:pPr eaLnBrk="1" hangingPunct="1">
              <a:buClr>
                <a:srgbClr val="CF6D11"/>
              </a:buClr>
            </a:pPr>
            <a:r>
              <a:rPr lang="en-US" sz="2800" b="1" smtClean="0">
                <a:solidFill>
                  <a:srgbClr val="CF6D11"/>
                </a:solidFill>
                <a:latin typeface="Bell Gothic Black" charset="0"/>
              </a:rPr>
              <a:t>Health disparities</a:t>
            </a:r>
            <a:endParaRPr lang="en-US" sz="2800" b="1" smtClean="0">
              <a:solidFill>
                <a:schemeClr val="tx1"/>
              </a:solidFill>
              <a:latin typeface="Bell Gothic Black" charset="0"/>
            </a:endParaRPr>
          </a:p>
          <a:p>
            <a:pPr eaLnBrk="1" hangingPunct="1">
              <a:buClr>
                <a:srgbClr val="CF6D11"/>
              </a:buClr>
            </a:pPr>
            <a:r>
              <a:rPr lang="en-US" sz="2800" b="1" smtClean="0">
                <a:solidFill>
                  <a:srgbClr val="CF6D11"/>
                </a:solidFill>
                <a:latin typeface="Bell Gothic Black" charset="0"/>
              </a:rPr>
              <a:t>Wealth disparities</a:t>
            </a:r>
            <a:endParaRPr lang="en-US" sz="2800" b="1" smtClean="0">
              <a:solidFill>
                <a:schemeClr val="tx1"/>
              </a:solidFill>
              <a:latin typeface="Bell Gothic Black" charset="0"/>
            </a:endParaRPr>
          </a:p>
          <a:p>
            <a:pPr eaLnBrk="1" hangingPunct="1">
              <a:buClr>
                <a:srgbClr val="CF6D11"/>
              </a:buClr>
            </a:pPr>
            <a:endParaRPr lang="en-US" sz="2800" b="1" smtClean="0">
              <a:solidFill>
                <a:srgbClr val="CF6D11"/>
              </a:solidFill>
              <a:latin typeface="Bell Gothic Black" charset="0"/>
            </a:endParaRPr>
          </a:p>
          <a:p>
            <a:pPr eaLnBrk="1" hangingPunct="1">
              <a:buClr>
                <a:srgbClr val="CF6D11"/>
              </a:buClr>
              <a:buFontTx/>
              <a:buNone/>
            </a:pPr>
            <a:r>
              <a:rPr lang="en-US" sz="2800" b="1" smtClean="0">
                <a:solidFill>
                  <a:srgbClr val="CF6D11"/>
                </a:solidFill>
                <a:latin typeface="Bell Gothic Black" charset="0"/>
              </a:rPr>
              <a:t>	</a:t>
            </a:r>
            <a:endParaRPr lang="en-US" sz="2800" smtClean="0">
              <a:solidFill>
                <a:srgbClr val="CF6D11"/>
              </a:solidFill>
            </a:endParaRPr>
          </a:p>
        </p:txBody>
      </p:sp>
    </p:spTree>
    <p:extLst>
      <p:ext uri="{BB962C8B-B14F-4D97-AF65-F5344CB8AC3E}">
        <p14:creationId xmlns:p14="http://schemas.microsoft.com/office/powerpoint/2010/main" val="1470959687"/>
      </p:ext>
    </p:extLst>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F5B5F318-6887-4300-AE12-245F88E695AB}" type="slidenum">
              <a:rPr lang="en-US" sz="1200" smtClean="0">
                <a:solidFill>
                  <a:srgbClr val="000000"/>
                </a:solidFill>
              </a:rPr>
              <a:pPr eaLnBrk="1" hangingPunct="1"/>
              <a:t>53</a:t>
            </a:fld>
            <a:endParaRPr lang="en-US" sz="1200" smtClean="0">
              <a:solidFill>
                <a:srgbClr val="000000"/>
              </a:solidFill>
            </a:endParaRPr>
          </a:p>
        </p:txBody>
      </p:sp>
      <p:sp>
        <p:nvSpPr>
          <p:cNvPr id="3075" name="Rectangle 2"/>
          <p:cNvSpPr>
            <a:spLocks noGrp="1" noChangeArrowheads="1"/>
          </p:cNvSpPr>
          <p:nvPr>
            <p:ph type="title"/>
          </p:nvPr>
        </p:nvSpPr>
        <p:spPr>
          <a:xfrm>
            <a:off x="0" y="0"/>
            <a:ext cx="6959600" cy="1543050"/>
          </a:xfrm>
          <a:noFill/>
        </p:spPr>
        <p:txBody>
          <a:bodyPr/>
          <a:lstStyle/>
          <a:p>
            <a:pPr algn="ctr" eaLnBrk="1" hangingPunct="1"/>
            <a:r>
              <a:rPr lang="en-US" b="1" smtClean="0">
                <a:solidFill>
                  <a:srgbClr val="CF6D11"/>
                </a:solidFill>
                <a:latin typeface="Bell Gothic Black" charset="0"/>
              </a:rPr>
              <a:t/>
            </a:r>
            <a:br>
              <a:rPr lang="en-US" b="1" smtClean="0">
                <a:solidFill>
                  <a:srgbClr val="CF6D11"/>
                </a:solidFill>
                <a:latin typeface="Bell Gothic Black" charset="0"/>
              </a:rPr>
            </a:br>
            <a:r>
              <a:rPr lang="en-US" b="1" smtClean="0">
                <a:solidFill>
                  <a:srgbClr val="CF6D11"/>
                </a:solidFill>
                <a:latin typeface="Bell Gothic Black" charset="0"/>
              </a:rPr>
              <a:t/>
            </a:r>
            <a:br>
              <a:rPr lang="en-US" b="1" smtClean="0">
                <a:solidFill>
                  <a:srgbClr val="CF6D11"/>
                </a:solidFill>
                <a:latin typeface="Bell Gothic Black" charset="0"/>
              </a:rPr>
            </a:br>
            <a:r>
              <a:rPr lang="en-US" b="1" smtClean="0">
                <a:solidFill>
                  <a:srgbClr val="CF6D11"/>
                </a:solidFill>
                <a:latin typeface="Bell Gothic Black" charset="0"/>
              </a:rPr>
              <a:t>What Single Policy from Decades Ago Contributed to These Present-Day Outcomes (continued)</a:t>
            </a:r>
          </a:p>
        </p:txBody>
      </p:sp>
      <p:sp>
        <p:nvSpPr>
          <p:cNvPr id="3076" name="Rectangle 3"/>
          <p:cNvSpPr>
            <a:spLocks noGrp="1" noChangeArrowheads="1"/>
          </p:cNvSpPr>
          <p:nvPr>
            <p:ph type="body" sz="half" idx="1"/>
          </p:nvPr>
        </p:nvSpPr>
        <p:spPr>
          <a:xfrm>
            <a:off x="341313" y="3802063"/>
            <a:ext cx="8293100" cy="4800600"/>
          </a:xfrm>
        </p:spPr>
        <p:txBody>
          <a:bodyPr/>
          <a:lstStyle/>
          <a:p>
            <a:pPr marL="342900" lvl="1" indent="-342900" eaLnBrk="1" hangingPunct="1">
              <a:buClr>
                <a:srgbClr val="CF6D11"/>
              </a:buClr>
              <a:buFont typeface="Times New Roman" pitchFamily="18" charset="0"/>
              <a:buNone/>
            </a:pPr>
            <a:r>
              <a:rPr lang="en-US" sz="2400" b="1" smtClean="0">
                <a:solidFill>
                  <a:srgbClr val="CF6D11"/>
                </a:solidFill>
                <a:latin typeface="Bell Gothic Black" charset="0"/>
              </a:rPr>
              <a:t>In short, what policy strongly contributed to opportunity-rich or opportunity-poor settings/circumstances for raising kids &amp; the judgments accompanying each? </a:t>
            </a:r>
          </a:p>
          <a:p>
            <a:pPr eaLnBrk="1" hangingPunct="1">
              <a:buClr>
                <a:srgbClr val="CF6D11"/>
              </a:buClr>
              <a:buFontTx/>
              <a:buNone/>
            </a:pPr>
            <a:endParaRPr lang="en-US" sz="2400" b="1" smtClean="0">
              <a:solidFill>
                <a:schemeClr val="tx1"/>
              </a:solidFill>
            </a:endParaRPr>
          </a:p>
        </p:txBody>
      </p:sp>
    </p:spTree>
    <p:extLst>
      <p:ext uri="{BB962C8B-B14F-4D97-AF65-F5344CB8AC3E}">
        <p14:creationId xmlns:p14="http://schemas.microsoft.com/office/powerpoint/2010/main" val="3878363905"/>
      </p:ext>
    </p:extLst>
  </p:cSld>
  <p:clrMapOvr>
    <a:masterClrMapping/>
  </p:clrMapOvr>
  <p:transition>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9914DE52-264D-4B11-AD0F-FF161E8CF8FC}" type="slidenum">
              <a:rPr lang="en-US" sz="1200" smtClean="0">
                <a:solidFill>
                  <a:srgbClr val="000000"/>
                </a:solidFill>
              </a:rPr>
              <a:pPr eaLnBrk="1" hangingPunct="1"/>
              <a:t>54</a:t>
            </a:fld>
            <a:endParaRPr lang="en-US" sz="1200" smtClean="0">
              <a:solidFill>
                <a:srgbClr val="000000"/>
              </a:solidFill>
            </a:endParaRPr>
          </a:p>
        </p:txBody>
      </p:sp>
      <p:sp>
        <p:nvSpPr>
          <p:cNvPr id="4099" name="Rectangle 7"/>
          <p:cNvSpPr>
            <a:spLocks noChangeArrowheads="1"/>
          </p:cNvSpPr>
          <p:nvPr/>
        </p:nvSpPr>
        <p:spPr bwMode="auto">
          <a:xfrm>
            <a:off x="4813300" y="246063"/>
            <a:ext cx="4114800"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fontAlgn="base">
              <a:spcBef>
                <a:spcPct val="0"/>
              </a:spcBef>
              <a:spcAft>
                <a:spcPct val="0"/>
              </a:spcAft>
            </a:pPr>
            <a:r>
              <a:rPr lang="en-US" sz="3200" b="1" smtClean="0">
                <a:solidFill>
                  <a:srgbClr val="FFFFFF"/>
                </a:solidFill>
              </a:rPr>
              <a:t>    </a:t>
            </a:r>
          </a:p>
        </p:txBody>
      </p:sp>
      <p:sp>
        <p:nvSpPr>
          <p:cNvPr id="4100" name="Rectangle 9"/>
          <p:cNvSpPr>
            <a:spLocks noGrp="1" noChangeArrowheads="1"/>
          </p:cNvSpPr>
          <p:nvPr>
            <p:ph type="title"/>
          </p:nvPr>
        </p:nvSpPr>
        <p:spPr>
          <a:xfrm>
            <a:off x="685800" y="446088"/>
            <a:ext cx="6191250" cy="1104900"/>
          </a:xfrm>
          <a:noFill/>
        </p:spPr>
        <p:txBody>
          <a:bodyPr/>
          <a:lstStyle/>
          <a:p>
            <a:pPr eaLnBrk="1" hangingPunct="1"/>
            <a:r>
              <a:rPr lang="en-US" b="1" smtClean="0">
                <a:solidFill>
                  <a:srgbClr val="CF6D11"/>
                </a:solidFill>
                <a:latin typeface="Bell Gothic Black" charset="0"/>
              </a:rPr>
              <a:t>The GI Bill:  A Story of Embedded Racial Inequity</a:t>
            </a:r>
          </a:p>
        </p:txBody>
      </p:sp>
      <p:pic>
        <p:nvPicPr>
          <p:cNvPr id="4101" name="Picture 10"/>
          <p:cNvPicPr>
            <a:picLocks noGrp="1" noChangeAspect="1" noChangeArrowheads="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20638" y="1905000"/>
            <a:ext cx="9123362" cy="4384675"/>
          </a:xfrm>
          <a:noFill/>
        </p:spPr>
      </p:pic>
      <p:sp>
        <p:nvSpPr>
          <p:cNvPr id="4102" name="Content Placeholder 7"/>
          <p:cNvSpPr>
            <a:spLocks noGrp="1"/>
          </p:cNvSpPr>
          <p:nvPr>
            <p:ph idx="1"/>
          </p:nvPr>
        </p:nvSpPr>
        <p:spPr/>
        <p:txBody>
          <a:bodyPr/>
          <a:lstStyle/>
          <a:p>
            <a:endParaRPr lang="en-US" smtClean="0"/>
          </a:p>
        </p:txBody>
      </p:sp>
    </p:spTree>
    <p:extLst>
      <p:ext uri="{BB962C8B-B14F-4D97-AF65-F5344CB8AC3E}">
        <p14:creationId xmlns:p14="http://schemas.microsoft.com/office/powerpoint/2010/main" val="2497401416"/>
      </p:ext>
    </p:extLst>
  </p:cSld>
  <p:clrMapOvr>
    <a:masterClrMapping/>
  </p:clrMapOvr>
  <p:transition>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64B17BA9-A4FF-4FC3-86B3-097731AB10F4}" type="slidenum">
              <a:rPr lang="en-US" sz="1200" smtClean="0">
                <a:solidFill>
                  <a:srgbClr val="000000"/>
                </a:solidFill>
              </a:rPr>
              <a:pPr eaLnBrk="1" hangingPunct="1"/>
              <a:t>55</a:t>
            </a:fld>
            <a:endParaRPr lang="en-US" sz="1200" smtClean="0">
              <a:solidFill>
                <a:srgbClr val="000000"/>
              </a:solidFill>
            </a:endParaRPr>
          </a:p>
        </p:txBody>
      </p:sp>
      <p:sp>
        <p:nvSpPr>
          <p:cNvPr id="5123" name="Rectangle 7"/>
          <p:cNvSpPr>
            <a:spLocks noChangeArrowheads="1"/>
          </p:cNvSpPr>
          <p:nvPr/>
        </p:nvSpPr>
        <p:spPr bwMode="auto">
          <a:xfrm>
            <a:off x="411163" y="246063"/>
            <a:ext cx="4097337"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fontAlgn="base">
              <a:spcBef>
                <a:spcPct val="0"/>
              </a:spcBef>
              <a:spcAft>
                <a:spcPct val="0"/>
              </a:spcAft>
            </a:pPr>
            <a:endParaRPr lang="en-US" sz="3200" b="1" smtClean="0">
              <a:solidFill>
                <a:srgbClr val="FFFFFF"/>
              </a:solidFill>
            </a:endParaRPr>
          </a:p>
        </p:txBody>
      </p:sp>
      <p:sp>
        <p:nvSpPr>
          <p:cNvPr id="5124" name="Rectangle 8"/>
          <p:cNvSpPr>
            <a:spLocks noGrp="1" noChangeArrowheads="1"/>
          </p:cNvSpPr>
          <p:nvPr>
            <p:ph type="title"/>
          </p:nvPr>
        </p:nvSpPr>
        <p:spPr>
          <a:xfrm>
            <a:off x="685800" y="427038"/>
            <a:ext cx="5448300" cy="1162050"/>
          </a:xfrm>
          <a:noFill/>
        </p:spPr>
        <p:txBody>
          <a:bodyPr/>
          <a:lstStyle/>
          <a:p>
            <a:pPr eaLnBrk="1" hangingPunct="1"/>
            <a:r>
              <a:rPr lang="en-US" b="1" smtClean="0">
                <a:solidFill>
                  <a:srgbClr val="CF6D11"/>
                </a:solidFill>
                <a:latin typeface="Bell Gothic Black" charset="0"/>
              </a:rPr>
              <a:t>Philip’s Story</a:t>
            </a:r>
          </a:p>
        </p:txBody>
      </p:sp>
      <p:sp>
        <p:nvSpPr>
          <p:cNvPr id="5125" name="Rectangle 13"/>
          <p:cNvSpPr>
            <a:spLocks noChangeArrowheads="1"/>
          </p:cNvSpPr>
          <p:nvPr/>
        </p:nvSpPr>
        <p:spPr bwMode="auto">
          <a:xfrm>
            <a:off x="38100" y="1905000"/>
            <a:ext cx="9105900" cy="422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a:lstStyle/>
          <a:p>
            <a:pPr fontAlgn="base">
              <a:spcBef>
                <a:spcPct val="0"/>
              </a:spcBef>
              <a:spcAft>
                <a:spcPct val="0"/>
              </a:spcAft>
              <a:buClr>
                <a:srgbClr val="FFFFFF"/>
              </a:buClr>
            </a:pPr>
            <a:r>
              <a:rPr lang="en-US" altLang="en-US" sz="1600" b="1" smtClean="0">
                <a:solidFill>
                  <a:srgbClr val="CF6D11"/>
                </a:solidFill>
                <a:latin typeface="Bell Gothic Black" charset="0"/>
              </a:rPr>
              <a:t>Child Born 	Father’s		GI Bill: FHA	Consequences      Consequences </a:t>
            </a:r>
            <a:br>
              <a:rPr lang="en-US" altLang="en-US" sz="1600" b="1" smtClean="0">
                <a:solidFill>
                  <a:srgbClr val="CF6D11"/>
                </a:solidFill>
                <a:latin typeface="Bell Gothic Black" charset="0"/>
              </a:rPr>
            </a:br>
            <a:r>
              <a:rPr lang="en-US" altLang="en-US" sz="1600" b="1" smtClean="0">
                <a:solidFill>
                  <a:srgbClr val="CF6D11"/>
                </a:solidFill>
                <a:latin typeface="Bell Gothic Black" charset="0"/>
              </a:rPr>
              <a:t>Right After 	Status 		 &amp; VA loans	for Child’s	for Child’s</a:t>
            </a:r>
          </a:p>
          <a:p>
            <a:pPr fontAlgn="base">
              <a:spcBef>
                <a:spcPct val="0"/>
              </a:spcBef>
              <a:spcAft>
                <a:spcPct val="0"/>
              </a:spcAft>
              <a:buClr>
                <a:srgbClr val="FFFFFF"/>
              </a:buClr>
            </a:pPr>
            <a:r>
              <a:rPr lang="en-US" altLang="en-US" sz="1600" b="1" smtClean="0">
                <a:solidFill>
                  <a:srgbClr val="CF6D11"/>
                </a:solidFill>
                <a:latin typeface="Bell Gothic Black" charset="0"/>
              </a:rPr>
              <a:t>WWII						Education	Well-being in</a:t>
            </a:r>
          </a:p>
          <a:p>
            <a:pPr fontAlgn="base">
              <a:spcBef>
                <a:spcPct val="0"/>
              </a:spcBef>
              <a:spcAft>
                <a:spcPct val="0"/>
              </a:spcAft>
              <a:buClr>
                <a:srgbClr val="FFFFFF"/>
              </a:buClr>
            </a:pPr>
            <a:r>
              <a:rPr lang="en-US" altLang="en-US" sz="1600" b="1" smtClean="0">
                <a:solidFill>
                  <a:srgbClr val="CF6D11"/>
                </a:solidFill>
                <a:latin typeface="Bell Gothic Black" charset="0"/>
              </a:rPr>
              <a:t>								Adulthood</a:t>
            </a:r>
          </a:p>
          <a:p>
            <a:pPr fontAlgn="base">
              <a:spcBef>
                <a:spcPct val="0"/>
              </a:spcBef>
              <a:spcAft>
                <a:spcPct val="0"/>
              </a:spcAft>
              <a:buClr>
                <a:srgbClr val="FFFFFF"/>
              </a:buClr>
            </a:pPr>
            <a:endParaRPr lang="en-US" altLang="en-US" sz="1600" b="1" smtClean="0">
              <a:solidFill>
                <a:srgbClr val="CF6D11"/>
              </a:solidFill>
              <a:latin typeface="Bell Gothic Black" charset="0"/>
            </a:endParaRPr>
          </a:p>
          <a:p>
            <a:pPr fontAlgn="base">
              <a:spcBef>
                <a:spcPct val="0"/>
              </a:spcBef>
              <a:spcAft>
                <a:spcPct val="0"/>
              </a:spcAft>
              <a:buClr>
                <a:srgbClr val="FFFFFF"/>
              </a:buClr>
            </a:pPr>
            <a:endParaRPr lang="en-US" altLang="en-US" sz="1600" b="1" smtClean="0">
              <a:solidFill>
                <a:srgbClr val="CF6D11"/>
              </a:solidFill>
              <a:latin typeface="Bell Gothic Black" charset="0"/>
            </a:endParaRPr>
          </a:p>
          <a:p>
            <a:pPr fontAlgn="base">
              <a:spcBef>
                <a:spcPct val="0"/>
              </a:spcBef>
              <a:spcAft>
                <a:spcPct val="0"/>
              </a:spcAft>
              <a:buClr>
                <a:srgbClr val="FFFFFF"/>
              </a:buClr>
            </a:pPr>
            <a:endParaRPr lang="en-US" altLang="en-US" sz="1600" b="1" smtClean="0">
              <a:solidFill>
                <a:srgbClr val="CF6D11"/>
              </a:solidFill>
              <a:latin typeface="Bell Gothic Black" charset="0"/>
            </a:endParaRPr>
          </a:p>
          <a:p>
            <a:pPr fontAlgn="base">
              <a:spcBef>
                <a:spcPct val="0"/>
              </a:spcBef>
              <a:spcAft>
                <a:spcPct val="0"/>
              </a:spcAft>
              <a:buClr>
                <a:srgbClr val="FFFFFF"/>
              </a:buClr>
            </a:pPr>
            <a:r>
              <a:rPr lang="en-US" altLang="en-US" sz="1600" b="1" smtClean="0">
                <a:solidFill>
                  <a:srgbClr val="CF6D11"/>
                </a:solidFill>
                <a:latin typeface="Bell Gothic Black" charset="0"/>
              </a:rPr>
              <a:t>Low-income,	White		Able to use	Family borrowed	Philip gets</a:t>
            </a:r>
          </a:p>
          <a:p>
            <a:pPr fontAlgn="base">
              <a:spcBef>
                <a:spcPct val="0"/>
              </a:spcBef>
              <a:spcAft>
                <a:spcPct val="0"/>
              </a:spcAft>
              <a:buClr>
                <a:srgbClr val="FFFFFF"/>
              </a:buClr>
            </a:pPr>
            <a:r>
              <a:rPr lang="en-US" altLang="en-US" sz="1600" b="1" smtClean="0">
                <a:solidFill>
                  <a:srgbClr val="CF6D11"/>
                </a:solidFill>
                <a:latin typeface="Bell Gothic Black" charset="0"/>
              </a:rPr>
              <a:t>White		veteran, high	low-interest	from home equity	professional</a:t>
            </a:r>
          </a:p>
          <a:p>
            <a:pPr fontAlgn="base">
              <a:spcBef>
                <a:spcPct val="0"/>
              </a:spcBef>
              <a:spcAft>
                <a:spcPct val="0"/>
              </a:spcAft>
              <a:buClr>
                <a:srgbClr val="FFFFFF"/>
              </a:buClr>
            </a:pPr>
            <a:r>
              <a:rPr lang="en-US" altLang="en-US" sz="1600" b="1" smtClean="0">
                <a:solidFill>
                  <a:srgbClr val="CF6D11"/>
                </a:solidFill>
                <a:latin typeface="Bell Gothic Black" charset="0"/>
              </a:rPr>
              <a:t>		school		mortgage	to support child’s	job, buys own</a:t>
            </a:r>
          </a:p>
          <a:p>
            <a:pPr fontAlgn="base">
              <a:spcBef>
                <a:spcPct val="0"/>
              </a:spcBef>
              <a:spcAft>
                <a:spcPct val="0"/>
              </a:spcAft>
              <a:buClr>
                <a:srgbClr val="FFFFFF"/>
              </a:buClr>
            </a:pPr>
            <a:r>
              <a:rPr lang="en-US" altLang="en-US" sz="1600" b="1" smtClean="0">
                <a:solidFill>
                  <a:srgbClr val="CF6D11"/>
                </a:solidFill>
                <a:latin typeface="Bell Gothic Black" charset="0"/>
              </a:rPr>
              <a:t>		diploma, from	provisions to	college education	house, 			Philadelphia 	move family	(first in family to	inherits					from public	go to college)	appreciated</a:t>
            </a:r>
          </a:p>
          <a:p>
            <a:pPr fontAlgn="base">
              <a:spcBef>
                <a:spcPct val="0"/>
              </a:spcBef>
              <a:spcAft>
                <a:spcPct val="0"/>
              </a:spcAft>
              <a:buClr>
                <a:srgbClr val="FFFFFF"/>
              </a:buClr>
            </a:pPr>
            <a:r>
              <a:rPr lang="en-US" altLang="en-US" sz="1600" b="1" smtClean="0">
                <a:solidFill>
                  <a:srgbClr val="CF6D11"/>
                </a:solidFill>
                <a:latin typeface="Bell Gothic Black" charset="0"/>
              </a:rPr>
              <a:t>				housing to			house </a:t>
            </a:r>
          </a:p>
          <a:p>
            <a:pPr fontAlgn="base">
              <a:spcBef>
                <a:spcPct val="0"/>
              </a:spcBef>
              <a:spcAft>
                <a:spcPct val="0"/>
              </a:spcAft>
              <a:buClr>
                <a:srgbClr val="FFFFFF"/>
              </a:buClr>
            </a:pPr>
            <a:r>
              <a:rPr lang="en-US" altLang="en-US" sz="1600" b="1" smtClean="0">
                <a:solidFill>
                  <a:srgbClr val="CF6D11"/>
                </a:solidFill>
                <a:latin typeface="Bell Gothic Black" charset="0"/>
              </a:rPr>
              <a:t>				segregated			when</a:t>
            </a:r>
          </a:p>
          <a:p>
            <a:pPr fontAlgn="base">
              <a:spcBef>
                <a:spcPct val="0"/>
              </a:spcBef>
              <a:spcAft>
                <a:spcPct val="0"/>
              </a:spcAft>
              <a:buClr>
                <a:srgbClr val="FFFFFF"/>
              </a:buClr>
            </a:pPr>
            <a:r>
              <a:rPr lang="en-US" altLang="en-US" sz="1600" b="1" smtClean="0">
                <a:solidFill>
                  <a:srgbClr val="CF6D11"/>
                </a:solidFill>
                <a:latin typeface="Bell Gothic Black" charset="0"/>
              </a:rPr>
              <a:t>				suburban			father</a:t>
            </a:r>
          </a:p>
          <a:p>
            <a:pPr fontAlgn="base">
              <a:spcBef>
                <a:spcPct val="0"/>
              </a:spcBef>
              <a:spcAft>
                <a:spcPct val="0"/>
              </a:spcAft>
              <a:buClr>
                <a:srgbClr val="FFFFFF"/>
              </a:buClr>
            </a:pPr>
            <a:r>
              <a:rPr lang="en-US" altLang="en-US" sz="1600" b="1" smtClean="0">
                <a:solidFill>
                  <a:srgbClr val="CF6D11"/>
                </a:solidFill>
                <a:latin typeface="Bell Gothic Black" charset="0"/>
              </a:rPr>
              <a:t>				home ownership			dies</a:t>
            </a:r>
          </a:p>
          <a:p>
            <a:pPr fontAlgn="base">
              <a:spcBef>
                <a:spcPct val="0"/>
              </a:spcBef>
              <a:spcAft>
                <a:spcPct val="0"/>
              </a:spcAft>
              <a:buClr>
                <a:srgbClr val="FFFFFF"/>
              </a:buClr>
            </a:pPr>
            <a:endParaRPr lang="en-US" altLang="en-US" sz="1600" b="1" smtClean="0">
              <a:solidFill>
                <a:srgbClr val="CF6D11"/>
              </a:solidFill>
              <a:latin typeface="Bell Gothic Black" charset="0"/>
            </a:endParaRPr>
          </a:p>
        </p:txBody>
      </p:sp>
      <p:sp>
        <p:nvSpPr>
          <p:cNvPr id="5126" name="Line 16"/>
          <p:cNvSpPr>
            <a:spLocks noChangeShapeType="1"/>
          </p:cNvSpPr>
          <p:nvPr/>
        </p:nvSpPr>
        <p:spPr bwMode="auto">
          <a:xfrm>
            <a:off x="-1588" y="3228975"/>
            <a:ext cx="9144001" cy="19050"/>
          </a:xfrm>
          <a:prstGeom prst="line">
            <a:avLst/>
          </a:prstGeom>
          <a:noFill/>
          <a:ln w="28575">
            <a:solidFill>
              <a:srgbClr val="CF6D1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smtClean="0">
              <a:solidFill>
                <a:srgbClr val="000000"/>
              </a:solidFill>
            </a:endParaRPr>
          </a:p>
        </p:txBody>
      </p:sp>
      <p:sp>
        <p:nvSpPr>
          <p:cNvPr id="5127" name="Content Placeholder 8"/>
          <p:cNvSpPr>
            <a:spLocks noGrp="1"/>
          </p:cNvSpPr>
          <p:nvPr>
            <p:ph idx="1"/>
          </p:nvPr>
        </p:nvSpPr>
        <p:spPr/>
        <p:txBody>
          <a:bodyPr/>
          <a:lstStyle/>
          <a:p>
            <a:endParaRPr lang="en-US" smtClean="0"/>
          </a:p>
        </p:txBody>
      </p:sp>
    </p:spTree>
    <p:extLst>
      <p:ext uri="{BB962C8B-B14F-4D97-AF65-F5344CB8AC3E}">
        <p14:creationId xmlns:p14="http://schemas.microsoft.com/office/powerpoint/2010/main" val="422189"/>
      </p:ext>
    </p:extLst>
  </p:cSld>
  <p:clrMapOvr>
    <a:masterClrMapping/>
  </p:clrMapOvr>
  <p:transition>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84F33461-AD9F-48D9-81AF-3C72EF36946F}" type="slidenum">
              <a:rPr lang="en-US" sz="1200" smtClean="0">
                <a:solidFill>
                  <a:srgbClr val="000000"/>
                </a:solidFill>
              </a:rPr>
              <a:pPr eaLnBrk="1" hangingPunct="1"/>
              <a:t>56</a:t>
            </a:fld>
            <a:endParaRPr lang="en-US" sz="1200" smtClean="0">
              <a:solidFill>
                <a:srgbClr val="000000"/>
              </a:solidFill>
            </a:endParaRPr>
          </a:p>
        </p:txBody>
      </p:sp>
      <p:sp>
        <p:nvSpPr>
          <p:cNvPr id="6147" name="Rectangle 7"/>
          <p:cNvSpPr>
            <a:spLocks noChangeArrowheads="1"/>
          </p:cNvSpPr>
          <p:nvPr/>
        </p:nvSpPr>
        <p:spPr bwMode="auto">
          <a:xfrm>
            <a:off x="3943350" y="246063"/>
            <a:ext cx="5394325"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fontAlgn="base">
              <a:spcBef>
                <a:spcPct val="0"/>
              </a:spcBef>
              <a:spcAft>
                <a:spcPct val="0"/>
              </a:spcAft>
            </a:pPr>
            <a:endParaRPr lang="en-US" sz="3200" b="1" smtClean="0">
              <a:solidFill>
                <a:srgbClr val="FFFFFF"/>
              </a:solidFill>
            </a:endParaRPr>
          </a:p>
        </p:txBody>
      </p:sp>
      <p:sp>
        <p:nvSpPr>
          <p:cNvPr id="6148" name="Rectangle 9"/>
          <p:cNvSpPr>
            <a:spLocks noGrp="1" noChangeArrowheads="1"/>
          </p:cNvSpPr>
          <p:nvPr>
            <p:ph type="title"/>
          </p:nvPr>
        </p:nvSpPr>
        <p:spPr>
          <a:xfrm>
            <a:off x="685800" y="0"/>
            <a:ext cx="5600700" cy="1905000"/>
          </a:xfrm>
          <a:noFill/>
        </p:spPr>
        <p:txBody>
          <a:bodyPr/>
          <a:lstStyle/>
          <a:p>
            <a:pPr eaLnBrk="1" hangingPunct="1"/>
            <a:r>
              <a:rPr lang="en-US" b="1" smtClean="0">
                <a:solidFill>
                  <a:srgbClr val="CF6D11"/>
                </a:solidFill>
                <a:latin typeface="Bell Gothic Black" charset="0"/>
              </a:rPr>
              <a:t>Thomas’s Story</a:t>
            </a:r>
          </a:p>
        </p:txBody>
      </p:sp>
      <p:sp>
        <p:nvSpPr>
          <p:cNvPr id="6149" name="Rectangle 12"/>
          <p:cNvSpPr>
            <a:spLocks noChangeArrowheads="1"/>
          </p:cNvSpPr>
          <p:nvPr/>
        </p:nvSpPr>
        <p:spPr bwMode="auto">
          <a:xfrm>
            <a:off x="228600" y="1905000"/>
            <a:ext cx="8913813" cy="431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a:lstStyle/>
          <a:p>
            <a:pPr fontAlgn="base">
              <a:spcBef>
                <a:spcPct val="0"/>
              </a:spcBef>
              <a:spcAft>
                <a:spcPct val="0"/>
              </a:spcAft>
              <a:buClr>
                <a:srgbClr val="FFFFFF"/>
              </a:buClr>
            </a:pPr>
            <a:r>
              <a:rPr lang="en-US" altLang="en-US" sz="1400" b="1" smtClean="0">
                <a:solidFill>
                  <a:srgbClr val="CF6D11"/>
                </a:solidFill>
                <a:latin typeface="Bell Gothic Black" charset="0"/>
              </a:rPr>
              <a:t>Child Born 	Father’s		GI Bill: FHA	Consequences 	Consequences </a:t>
            </a:r>
            <a:br>
              <a:rPr lang="en-US" altLang="en-US" sz="1400" b="1" smtClean="0">
                <a:solidFill>
                  <a:srgbClr val="CF6D11"/>
                </a:solidFill>
                <a:latin typeface="Bell Gothic Black" charset="0"/>
              </a:rPr>
            </a:br>
            <a:r>
              <a:rPr lang="en-US" altLang="en-US" sz="1400" b="1" smtClean="0">
                <a:solidFill>
                  <a:srgbClr val="CF6D11"/>
                </a:solidFill>
                <a:latin typeface="Bell Gothic Black" charset="0"/>
              </a:rPr>
              <a:t>Right After 	Status 	 	&amp; VA loans	for Child’s		for Child’s</a:t>
            </a:r>
          </a:p>
          <a:p>
            <a:pPr fontAlgn="base">
              <a:spcBef>
                <a:spcPct val="0"/>
              </a:spcBef>
              <a:spcAft>
                <a:spcPct val="0"/>
              </a:spcAft>
              <a:buClr>
                <a:srgbClr val="FFFFFF"/>
              </a:buClr>
            </a:pPr>
            <a:r>
              <a:rPr lang="en-US" altLang="en-US" sz="1400" b="1" smtClean="0">
                <a:solidFill>
                  <a:srgbClr val="CF6D11"/>
                </a:solidFill>
                <a:latin typeface="Bell Gothic Black" charset="0"/>
              </a:rPr>
              <a:t>WWII						Education		Well-being in</a:t>
            </a:r>
          </a:p>
          <a:p>
            <a:pPr fontAlgn="base">
              <a:spcBef>
                <a:spcPct val="0"/>
              </a:spcBef>
              <a:spcAft>
                <a:spcPct val="0"/>
              </a:spcAft>
              <a:buClr>
                <a:srgbClr val="FFFFFF"/>
              </a:buClr>
            </a:pPr>
            <a:r>
              <a:rPr lang="en-US" altLang="en-US" sz="1400" b="1" smtClean="0">
                <a:solidFill>
                  <a:srgbClr val="CF6D11"/>
                </a:solidFill>
                <a:latin typeface="Bell Gothic Black" charset="0"/>
              </a:rPr>
              <a:t>								Adulthood</a:t>
            </a:r>
          </a:p>
          <a:p>
            <a:pPr fontAlgn="base">
              <a:spcBef>
                <a:spcPct val="0"/>
              </a:spcBef>
              <a:spcAft>
                <a:spcPct val="0"/>
              </a:spcAft>
              <a:buClr>
                <a:srgbClr val="FFFFFF"/>
              </a:buClr>
            </a:pPr>
            <a:endParaRPr lang="en-US" altLang="en-US" sz="1400" b="1" smtClean="0">
              <a:solidFill>
                <a:srgbClr val="CF6D11"/>
              </a:solidFill>
              <a:latin typeface="Bell Gothic Black" charset="0"/>
            </a:endParaRPr>
          </a:p>
          <a:p>
            <a:pPr fontAlgn="base">
              <a:spcBef>
                <a:spcPct val="0"/>
              </a:spcBef>
              <a:spcAft>
                <a:spcPct val="0"/>
              </a:spcAft>
              <a:buClr>
                <a:srgbClr val="FFFFFF"/>
              </a:buClr>
            </a:pPr>
            <a:endParaRPr lang="en-US" altLang="en-US" sz="1400" b="1" smtClean="0">
              <a:solidFill>
                <a:srgbClr val="CF6D11"/>
              </a:solidFill>
              <a:latin typeface="Bell Gothic Black" charset="0"/>
            </a:endParaRPr>
          </a:p>
          <a:p>
            <a:pPr fontAlgn="base">
              <a:spcBef>
                <a:spcPct val="0"/>
              </a:spcBef>
              <a:spcAft>
                <a:spcPct val="0"/>
              </a:spcAft>
              <a:buClr>
                <a:srgbClr val="FFFFFF"/>
              </a:buClr>
            </a:pPr>
            <a:r>
              <a:rPr lang="en-US" altLang="en-US" sz="1400" b="1" smtClean="0">
                <a:solidFill>
                  <a:srgbClr val="CF6D11"/>
                </a:solidFill>
                <a:latin typeface="Bell Gothic Black" charset="0"/>
              </a:rPr>
              <a:t>Low-income,	Black		Could not access	Family could not	Thomas works</a:t>
            </a:r>
          </a:p>
          <a:p>
            <a:pPr fontAlgn="base">
              <a:spcBef>
                <a:spcPct val="0"/>
              </a:spcBef>
              <a:spcAft>
                <a:spcPct val="0"/>
              </a:spcAft>
              <a:buClr>
                <a:srgbClr val="FFFFFF"/>
              </a:buClr>
            </a:pPr>
            <a:r>
              <a:rPr lang="en-US" altLang="en-US" sz="1400" b="1" smtClean="0">
                <a:solidFill>
                  <a:srgbClr val="CF6D11"/>
                </a:solidFill>
                <a:latin typeface="Bell Gothic Black" charset="0"/>
              </a:rPr>
              <a:t>Black		veteran, high	home loan b/c of	afford to send	in minimum</a:t>
            </a:r>
          </a:p>
          <a:p>
            <a:pPr fontAlgn="base">
              <a:spcBef>
                <a:spcPct val="0"/>
              </a:spcBef>
              <a:spcAft>
                <a:spcPct val="0"/>
              </a:spcAft>
              <a:buClr>
                <a:srgbClr val="FFFFFF"/>
              </a:buClr>
            </a:pPr>
            <a:r>
              <a:rPr lang="en-US" altLang="en-US" sz="1400" b="1" smtClean="0">
                <a:solidFill>
                  <a:srgbClr val="CF6D11"/>
                </a:solidFill>
                <a:latin typeface="Bell Gothic Black" charset="0"/>
              </a:rPr>
              <a:t>		school		racially-restrictive	child to college;	wage jobs,</a:t>
            </a:r>
          </a:p>
          <a:p>
            <a:pPr fontAlgn="base">
              <a:spcBef>
                <a:spcPct val="0"/>
              </a:spcBef>
              <a:spcAft>
                <a:spcPct val="0"/>
              </a:spcAft>
              <a:buClr>
                <a:srgbClr val="FFFFFF"/>
              </a:buClr>
            </a:pPr>
            <a:r>
              <a:rPr lang="en-US" altLang="en-US" sz="1400" b="1" smtClean="0">
                <a:solidFill>
                  <a:srgbClr val="CF6D11"/>
                </a:solidFill>
                <a:latin typeface="Bell Gothic Black" charset="0"/>
              </a:rPr>
              <a:t>		diploma, from	underwriting	high school	continues to</a:t>
            </a:r>
          </a:p>
          <a:p>
            <a:pPr fontAlgn="base">
              <a:spcBef>
                <a:spcPct val="0"/>
              </a:spcBef>
              <a:spcAft>
                <a:spcPct val="0"/>
              </a:spcAft>
              <a:buClr>
                <a:srgbClr val="FFFFFF"/>
              </a:buClr>
            </a:pPr>
            <a:r>
              <a:rPr lang="en-US" altLang="en-US" sz="1400" b="1" smtClean="0">
                <a:solidFill>
                  <a:srgbClr val="CF6D11"/>
                </a:solidFill>
                <a:latin typeface="Bell Gothic Black" charset="0"/>
              </a:rPr>
              <a:t>		Philadelphia	criteria; family	diploma is from	live in family				remained in rental	under-resourced	home, </a:t>
            </a:r>
          </a:p>
          <a:p>
            <a:pPr fontAlgn="base">
              <a:spcBef>
                <a:spcPct val="0"/>
              </a:spcBef>
              <a:spcAft>
                <a:spcPct val="0"/>
              </a:spcAft>
              <a:buClr>
                <a:srgbClr val="FFFFFF"/>
              </a:buClr>
            </a:pPr>
            <a:r>
              <a:rPr lang="en-US" altLang="en-US" sz="1400" b="1" smtClean="0">
                <a:solidFill>
                  <a:srgbClr val="CF6D11"/>
                </a:solidFill>
                <a:latin typeface="Bell Gothic Black" charset="0"/>
              </a:rPr>
              <a:t>				housing in the city	segregated school	considers									joining the 								Army, has to</a:t>
            </a:r>
          </a:p>
          <a:p>
            <a:pPr fontAlgn="base">
              <a:spcBef>
                <a:spcPct val="0"/>
              </a:spcBef>
              <a:spcAft>
                <a:spcPct val="0"/>
              </a:spcAft>
              <a:buClr>
                <a:srgbClr val="FFFFFF"/>
              </a:buClr>
            </a:pPr>
            <a:r>
              <a:rPr lang="en-US" altLang="en-US" sz="1400" b="1" smtClean="0">
                <a:solidFill>
                  <a:srgbClr val="CF6D11"/>
                </a:solidFill>
                <a:latin typeface="Bell Gothic Black" charset="0"/>
              </a:rPr>
              <a:t>								borrow $</a:t>
            </a:r>
          </a:p>
          <a:p>
            <a:pPr fontAlgn="base">
              <a:spcBef>
                <a:spcPct val="0"/>
              </a:spcBef>
              <a:spcAft>
                <a:spcPct val="0"/>
              </a:spcAft>
              <a:buClr>
                <a:srgbClr val="FFFFFF"/>
              </a:buClr>
            </a:pPr>
            <a:r>
              <a:rPr lang="en-US" altLang="en-US" sz="1400" b="1" smtClean="0">
                <a:solidFill>
                  <a:srgbClr val="CF6D11"/>
                </a:solidFill>
                <a:latin typeface="Bell Gothic Black" charset="0"/>
              </a:rPr>
              <a:t>								when father</a:t>
            </a:r>
          </a:p>
          <a:p>
            <a:pPr fontAlgn="base">
              <a:spcBef>
                <a:spcPct val="0"/>
              </a:spcBef>
              <a:spcAft>
                <a:spcPct val="0"/>
              </a:spcAft>
              <a:buClr>
                <a:srgbClr val="FFFFFF"/>
              </a:buClr>
            </a:pPr>
            <a:r>
              <a:rPr lang="en-US" altLang="en-US" sz="1400" b="1" smtClean="0">
                <a:solidFill>
                  <a:srgbClr val="CF6D11"/>
                </a:solidFill>
                <a:latin typeface="Bell Gothic Black" charset="0"/>
              </a:rPr>
              <a:t>								dies to give</a:t>
            </a:r>
          </a:p>
          <a:p>
            <a:pPr fontAlgn="base">
              <a:spcBef>
                <a:spcPct val="0"/>
              </a:spcBef>
              <a:spcAft>
                <a:spcPct val="0"/>
              </a:spcAft>
              <a:buClr>
                <a:srgbClr val="FFFFFF"/>
              </a:buClr>
            </a:pPr>
            <a:r>
              <a:rPr lang="en-US" altLang="en-US" sz="1400" b="1" smtClean="0">
                <a:solidFill>
                  <a:srgbClr val="CF6D11"/>
                </a:solidFill>
                <a:latin typeface="Bell Gothic Black" charset="0"/>
              </a:rPr>
              <a:t>								him decent</a:t>
            </a:r>
          </a:p>
          <a:p>
            <a:pPr fontAlgn="base">
              <a:spcBef>
                <a:spcPct val="0"/>
              </a:spcBef>
              <a:spcAft>
                <a:spcPct val="0"/>
              </a:spcAft>
              <a:buClr>
                <a:srgbClr val="FFFFFF"/>
              </a:buClr>
            </a:pPr>
            <a:r>
              <a:rPr lang="en-US" altLang="en-US" sz="1400" b="1" smtClean="0">
                <a:solidFill>
                  <a:srgbClr val="CF6D11"/>
                </a:solidFill>
                <a:latin typeface="Bell Gothic Black" charset="0"/>
              </a:rPr>
              <a:t>								funeral</a:t>
            </a:r>
          </a:p>
          <a:p>
            <a:pPr fontAlgn="base">
              <a:spcBef>
                <a:spcPct val="0"/>
              </a:spcBef>
              <a:spcAft>
                <a:spcPct val="0"/>
              </a:spcAft>
              <a:buClr>
                <a:srgbClr val="FFFFFF"/>
              </a:buClr>
            </a:pPr>
            <a:r>
              <a:rPr lang="en-US" altLang="en-US" sz="1600" b="1" smtClean="0">
                <a:solidFill>
                  <a:srgbClr val="CF6D11"/>
                </a:solidFill>
                <a:latin typeface="Bell Gothic Black" charset="0"/>
              </a:rPr>
              <a:t>				</a:t>
            </a:r>
          </a:p>
        </p:txBody>
      </p:sp>
      <p:sp>
        <p:nvSpPr>
          <p:cNvPr id="6150" name="Line 14"/>
          <p:cNvSpPr>
            <a:spLocks noChangeShapeType="1"/>
          </p:cNvSpPr>
          <p:nvPr/>
        </p:nvSpPr>
        <p:spPr bwMode="auto">
          <a:xfrm>
            <a:off x="0" y="3200400"/>
            <a:ext cx="9144000" cy="19050"/>
          </a:xfrm>
          <a:prstGeom prst="line">
            <a:avLst/>
          </a:prstGeom>
          <a:noFill/>
          <a:ln w="28575">
            <a:solidFill>
              <a:srgbClr val="CF6D1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smtClean="0">
              <a:solidFill>
                <a:srgbClr val="000000"/>
              </a:solidFill>
            </a:endParaRPr>
          </a:p>
        </p:txBody>
      </p:sp>
      <p:sp>
        <p:nvSpPr>
          <p:cNvPr id="6151" name="Content Placeholder 7"/>
          <p:cNvSpPr>
            <a:spLocks noGrp="1"/>
          </p:cNvSpPr>
          <p:nvPr>
            <p:ph idx="1"/>
          </p:nvPr>
        </p:nvSpPr>
        <p:spPr/>
        <p:txBody>
          <a:bodyPr/>
          <a:lstStyle/>
          <a:p>
            <a:endParaRPr lang="en-US" smtClean="0"/>
          </a:p>
        </p:txBody>
      </p:sp>
    </p:spTree>
    <p:extLst>
      <p:ext uri="{BB962C8B-B14F-4D97-AF65-F5344CB8AC3E}">
        <p14:creationId xmlns:p14="http://schemas.microsoft.com/office/powerpoint/2010/main" val="4215778864"/>
      </p:ext>
    </p:extLst>
  </p:cSld>
  <p:clrMapOvr>
    <a:masterClrMapping/>
  </p:clrMapOvr>
  <p:transition>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C5CAC48D-6B30-4D6E-A9FB-77A526A0F876}" type="slidenum">
              <a:rPr lang="en-US" sz="1200" smtClean="0">
                <a:solidFill>
                  <a:srgbClr val="000000"/>
                </a:solidFill>
              </a:rPr>
              <a:pPr eaLnBrk="1" hangingPunct="1"/>
              <a:t>57</a:t>
            </a:fld>
            <a:endParaRPr lang="en-US" sz="1200" smtClean="0">
              <a:solidFill>
                <a:srgbClr val="000000"/>
              </a:solidFill>
            </a:endParaRPr>
          </a:p>
        </p:txBody>
      </p:sp>
      <p:sp>
        <p:nvSpPr>
          <p:cNvPr id="7171" name="Rectangle 6"/>
          <p:cNvSpPr>
            <a:spLocks noChangeArrowheads="1"/>
          </p:cNvSpPr>
          <p:nvPr/>
        </p:nvSpPr>
        <p:spPr bwMode="auto">
          <a:xfrm>
            <a:off x="258763" y="246063"/>
            <a:ext cx="4097337"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fontAlgn="base">
              <a:spcBef>
                <a:spcPct val="0"/>
              </a:spcBef>
              <a:spcAft>
                <a:spcPct val="0"/>
              </a:spcAft>
            </a:pPr>
            <a:endParaRPr lang="en-US" sz="2400" b="1" smtClean="0">
              <a:solidFill>
                <a:srgbClr val="FFFFFF"/>
              </a:solidFill>
            </a:endParaRPr>
          </a:p>
        </p:txBody>
      </p:sp>
      <p:sp>
        <p:nvSpPr>
          <p:cNvPr id="7172" name="Rectangle 11"/>
          <p:cNvSpPr>
            <a:spLocks noGrp="1" noChangeArrowheads="1"/>
          </p:cNvSpPr>
          <p:nvPr>
            <p:ph type="title"/>
          </p:nvPr>
        </p:nvSpPr>
        <p:spPr>
          <a:xfrm>
            <a:off x="685800" y="266700"/>
            <a:ext cx="5048250" cy="1169988"/>
          </a:xfrm>
          <a:noFill/>
        </p:spPr>
        <p:txBody>
          <a:bodyPr/>
          <a:lstStyle/>
          <a:p>
            <a:pPr eaLnBrk="1" hangingPunct="1"/>
            <a:r>
              <a:rPr lang="en-US" b="1" smtClean="0">
                <a:solidFill>
                  <a:srgbClr val="CF6D11"/>
                </a:solidFill>
                <a:latin typeface="Bell Gothic Black" charset="0"/>
              </a:rPr>
              <a:t>Juan’s Story</a:t>
            </a:r>
          </a:p>
        </p:txBody>
      </p:sp>
      <p:sp>
        <p:nvSpPr>
          <p:cNvPr id="7173" name="Rectangle 13"/>
          <p:cNvSpPr>
            <a:spLocks noChangeArrowheads="1"/>
          </p:cNvSpPr>
          <p:nvPr/>
        </p:nvSpPr>
        <p:spPr bwMode="auto">
          <a:xfrm>
            <a:off x="228600" y="1905000"/>
            <a:ext cx="8915400" cy="429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a:lstStyle/>
          <a:p>
            <a:pPr fontAlgn="base">
              <a:spcBef>
                <a:spcPct val="0"/>
              </a:spcBef>
              <a:spcAft>
                <a:spcPct val="0"/>
              </a:spcAft>
              <a:buClr>
                <a:srgbClr val="FFFFFF"/>
              </a:buClr>
            </a:pPr>
            <a:r>
              <a:rPr lang="en-US" altLang="en-US" sz="1400" b="1" smtClean="0">
                <a:solidFill>
                  <a:srgbClr val="CF6D11"/>
                </a:solidFill>
                <a:latin typeface="Bell Gothic Black" charset="0"/>
              </a:rPr>
              <a:t>Child Born 	Father’s		GI Bill: FHA	 Consequences 	Consequences </a:t>
            </a:r>
            <a:br>
              <a:rPr lang="en-US" altLang="en-US" sz="1400" b="1" smtClean="0">
                <a:solidFill>
                  <a:srgbClr val="CF6D11"/>
                </a:solidFill>
                <a:latin typeface="Bell Gothic Black" charset="0"/>
              </a:rPr>
            </a:br>
            <a:r>
              <a:rPr lang="en-US" altLang="en-US" sz="1400" b="1" smtClean="0">
                <a:solidFill>
                  <a:srgbClr val="CF6D11"/>
                </a:solidFill>
                <a:latin typeface="Bell Gothic Black" charset="0"/>
              </a:rPr>
              <a:t>Right After 	Status 	 	&amp; VA loans	for Child’s		for Child’s</a:t>
            </a:r>
          </a:p>
          <a:p>
            <a:pPr fontAlgn="base">
              <a:spcBef>
                <a:spcPct val="0"/>
              </a:spcBef>
              <a:spcAft>
                <a:spcPct val="0"/>
              </a:spcAft>
              <a:buClr>
                <a:srgbClr val="FFFFFF"/>
              </a:buClr>
            </a:pPr>
            <a:r>
              <a:rPr lang="en-US" altLang="en-US" sz="1400" b="1" smtClean="0">
                <a:solidFill>
                  <a:srgbClr val="CF6D11"/>
                </a:solidFill>
                <a:latin typeface="Bell Gothic Black" charset="0"/>
              </a:rPr>
              <a:t>WWII						Education		Well-being in</a:t>
            </a:r>
          </a:p>
          <a:p>
            <a:pPr fontAlgn="base">
              <a:spcBef>
                <a:spcPct val="0"/>
              </a:spcBef>
              <a:spcAft>
                <a:spcPct val="0"/>
              </a:spcAft>
              <a:buClr>
                <a:srgbClr val="FFFFFF"/>
              </a:buClr>
            </a:pPr>
            <a:r>
              <a:rPr lang="en-US" altLang="en-US" sz="1400" b="1" smtClean="0">
                <a:solidFill>
                  <a:srgbClr val="CF6D11"/>
                </a:solidFill>
                <a:latin typeface="Bell Gothic Black" charset="0"/>
              </a:rPr>
              <a:t>								Adulthood</a:t>
            </a:r>
          </a:p>
          <a:p>
            <a:pPr fontAlgn="base">
              <a:spcBef>
                <a:spcPct val="0"/>
              </a:spcBef>
              <a:spcAft>
                <a:spcPct val="0"/>
              </a:spcAft>
              <a:buClr>
                <a:srgbClr val="FFFFFF"/>
              </a:buClr>
            </a:pPr>
            <a:endParaRPr lang="en-US" altLang="en-US" sz="1400" b="1" smtClean="0">
              <a:solidFill>
                <a:srgbClr val="CF6D11"/>
              </a:solidFill>
              <a:latin typeface="Bell Gothic Black" charset="0"/>
            </a:endParaRPr>
          </a:p>
          <a:p>
            <a:pPr fontAlgn="base">
              <a:spcBef>
                <a:spcPct val="0"/>
              </a:spcBef>
              <a:spcAft>
                <a:spcPct val="0"/>
              </a:spcAft>
              <a:buClr>
                <a:srgbClr val="FFFFFF"/>
              </a:buClr>
            </a:pPr>
            <a:endParaRPr lang="en-US" altLang="en-US" sz="1400" b="1" smtClean="0">
              <a:solidFill>
                <a:srgbClr val="CF6D11"/>
              </a:solidFill>
              <a:latin typeface="Bell Gothic Black" charset="0"/>
            </a:endParaRPr>
          </a:p>
          <a:p>
            <a:pPr fontAlgn="base">
              <a:spcBef>
                <a:spcPct val="0"/>
              </a:spcBef>
              <a:spcAft>
                <a:spcPct val="0"/>
              </a:spcAft>
              <a:buClr>
                <a:srgbClr val="FFFFFF"/>
              </a:buClr>
            </a:pPr>
            <a:r>
              <a:rPr lang="en-US" altLang="en-US" sz="1400" b="1" smtClean="0">
                <a:solidFill>
                  <a:srgbClr val="CF6D11"/>
                </a:solidFill>
                <a:latin typeface="Bell Gothic Black" charset="0"/>
              </a:rPr>
              <a:t>Low-income,	Latino		Could not access	Family could not	Juan works</a:t>
            </a:r>
          </a:p>
          <a:p>
            <a:pPr fontAlgn="base">
              <a:spcBef>
                <a:spcPct val="0"/>
              </a:spcBef>
              <a:spcAft>
                <a:spcPct val="0"/>
              </a:spcAft>
              <a:buClr>
                <a:srgbClr val="FFFFFF"/>
              </a:buClr>
            </a:pPr>
            <a:r>
              <a:rPr lang="en-US" altLang="en-US" sz="1400" b="1" smtClean="0">
                <a:solidFill>
                  <a:srgbClr val="CF6D11"/>
                </a:solidFill>
                <a:latin typeface="Bell Gothic Black" charset="0"/>
              </a:rPr>
              <a:t>Latino		veteran, high	home loan b/c of	afford to send	in minimum</a:t>
            </a:r>
          </a:p>
          <a:p>
            <a:pPr fontAlgn="base">
              <a:spcBef>
                <a:spcPct val="0"/>
              </a:spcBef>
              <a:spcAft>
                <a:spcPct val="0"/>
              </a:spcAft>
              <a:buClr>
                <a:srgbClr val="FFFFFF"/>
              </a:buClr>
            </a:pPr>
            <a:r>
              <a:rPr lang="en-US" altLang="en-US" sz="1400" b="1" smtClean="0">
                <a:solidFill>
                  <a:srgbClr val="CF6D11"/>
                </a:solidFill>
                <a:latin typeface="Bell Gothic Black" charset="0"/>
              </a:rPr>
              <a:t>		school		racially-restrictive	child to college;	wage jobs,</a:t>
            </a:r>
          </a:p>
          <a:p>
            <a:pPr fontAlgn="base">
              <a:spcBef>
                <a:spcPct val="0"/>
              </a:spcBef>
              <a:spcAft>
                <a:spcPct val="0"/>
              </a:spcAft>
              <a:buClr>
                <a:srgbClr val="FFFFFF"/>
              </a:buClr>
            </a:pPr>
            <a:r>
              <a:rPr lang="en-US" altLang="en-US" sz="1400" b="1" smtClean="0">
                <a:solidFill>
                  <a:srgbClr val="CF6D11"/>
                </a:solidFill>
                <a:latin typeface="Bell Gothic Black" charset="0"/>
              </a:rPr>
              <a:t>		diploma, from	underwriting	high school	continues to</a:t>
            </a:r>
          </a:p>
          <a:p>
            <a:pPr fontAlgn="base">
              <a:spcBef>
                <a:spcPct val="0"/>
              </a:spcBef>
              <a:spcAft>
                <a:spcPct val="0"/>
              </a:spcAft>
              <a:buClr>
                <a:srgbClr val="FFFFFF"/>
              </a:buClr>
            </a:pPr>
            <a:r>
              <a:rPr lang="en-US" altLang="en-US" sz="1400" b="1" smtClean="0">
                <a:solidFill>
                  <a:srgbClr val="CF6D11"/>
                </a:solidFill>
                <a:latin typeface="Bell Gothic Black" charset="0"/>
              </a:rPr>
              <a:t>		Texas		criteria; family	diploma is from	live in family				remained in rural	under-resourced	home, </a:t>
            </a:r>
          </a:p>
          <a:p>
            <a:pPr fontAlgn="base">
              <a:spcBef>
                <a:spcPct val="0"/>
              </a:spcBef>
              <a:spcAft>
                <a:spcPct val="0"/>
              </a:spcAft>
              <a:buClr>
                <a:srgbClr val="FFFFFF"/>
              </a:buClr>
            </a:pPr>
            <a:r>
              <a:rPr lang="en-US" altLang="en-US" sz="1400" b="1" smtClean="0">
                <a:solidFill>
                  <a:srgbClr val="CF6D11"/>
                </a:solidFill>
                <a:latin typeface="Bell Gothic Black" charset="0"/>
              </a:rPr>
              <a:t>				rental housing	language 		marries							segregated and 	newcomer 						racially		Latina, sends 						segregated	part of</a:t>
            </a:r>
          </a:p>
          <a:p>
            <a:pPr fontAlgn="base">
              <a:spcBef>
                <a:spcPct val="0"/>
              </a:spcBef>
              <a:spcAft>
                <a:spcPct val="0"/>
              </a:spcAft>
              <a:buClr>
                <a:srgbClr val="FFFFFF"/>
              </a:buClr>
            </a:pPr>
            <a:r>
              <a:rPr lang="en-US" altLang="en-US" sz="1400" b="1" smtClean="0">
                <a:solidFill>
                  <a:srgbClr val="CF6D11"/>
                </a:solidFill>
                <a:latin typeface="Bell Gothic Black" charset="0"/>
              </a:rPr>
              <a:t>						school		family’s limited</a:t>
            </a:r>
          </a:p>
          <a:p>
            <a:pPr fontAlgn="base">
              <a:spcBef>
                <a:spcPct val="0"/>
              </a:spcBef>
              <a:spcAft>
                <a:spcPct val="0"/>
              </a:spcAft>
              <a:buClr>
                <a:srgbClr val="FFFFFF"/>
              </a:buClr>
            </a:pPr>
            <a:r>
              <a:rPr lang="en-US" altLang="en-US" sz="1400" b="1" smtClean="0">
                <a:solidFill>
                  <a:srgbClr val="CF6D11"/>
                </a:solidFill>
                <a:latin typeface="Bell Gothic Black" charset="0"/>
              </a:rPr>
              <a:t>								income to her</a:t>
            </a:r>
          </a:p>
          <a:p>
            <a:pPr fontAlgn="base">
              <a:spcBef>
                <a:spcPct val="0"/>
              </a:spcBef>
              <a:spcAft>
                <a:spcPct val="0"/>
              </a:spcAft>
              <a:buClr>
                <a:srgbClr val="FFFFFF"/>
              </a:buClr>
            </a:pPr>
            <a:r>
              <a:rPr lang="en-US" altLang="en-US" sz="1400" b="1" smtClean="0">
                <a:solidFill>
                  <a:srgbClr val="CF6D11"/>
                </a:solidFill>
                <a:latin typeface="Bell Gothic Black" charset="0"/>
              </a:rPr>
              <a:t>								extended family</a:t>
            </a:r>
          </a:p>
          <a:p>
            <a:pPr fontAlgn="base">
              <a:spcBef>
                <a:spcPct val="0"/>
              </a:spcBef>
              <a:spcAft>
                <a:spcPct val="0"/>
              </a:spcAft>
              <a:buClr>
                <a:srgbClr val="FFFFFF"/>
              </a:buClr>
            </a:pPr>
            <a:r>
              <a:rPr lang="en-US" altLang="en-US" sz="1400" b="1" smtClean="0">
                <a:solidFill>
                  <a:srgbClr val="CF6D11"/>
                </a:solidFill>
                <a:latin typeface="Bell Gothic Black" charset="0"/>
              </a:rPr>
              <a:t>								in Mexico</a:t>
            </a:r>
          </a:p>
          <a:p>
            <a:pPr fontAlgn="base">
              <a:spcBef>
                <a:spcPct val="0"/>
              </a:spcBef>
              <a:spcAft>
                <a:spcPct val="0"/>
              </a:spcAft>
              <a:buClr>
                <a:srgbClr val="FFFFFF"/>
              </a:buClr>
            </a:pPr>
            <a:r>
              <a:rPr lang="en-US" altLang="en-US" sz="1600" smtClean="0">
                <a:solidFill>
                  <a:srgbClr val="CF6D11"/>
                </a:solidFill>
                <a:latin typeface="Bell Gothic Black" charset="0"/>
              </a:rPr>
              <a:t>				</a:t>
            </a:r>
          </a:p>
        </p:txBody>
      </p:sp>
      <p:sp>
        <p:nvSpPr>
          <p:cNvPr id="7174" name="Line 16"/>
          <p:cNvSpPr>
            <a:spLocks noChangeShapeType="1"/>
          </p:cNvSpPr>
          <p:nvPr/>
        </p:nvSpPr>
        <p:spPr bwMode="auto">
          <a:xfrm>
            <a:off x="-1588" y="3228975"/>
            <a:ext cx="9144001" cy="19050"/>
          </a:xfrm>
          <a:prstGeom prst="line">
            <a:avLst/>
          </a:prstGeom>
          <a:noFill/>
          <a:ln w="28575">
            <a:solidFill>
              <a:srgbClr val="CF6D1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smtClean="0">
              <a:solidFill>
                <a:srgbClr val="000000"/>
              </a:solidFill>
            </a:endParaRPr>
          </a:p>
        </p:txBody>
      </p:sp>
      <p:sp>
        <p:nvSpPr>
          <p:cNvPr id="7175" name="Content Placeholder 7"/>
          <p:cNvSpPr>
            <a:spLocks noGrp="1"/>
          </p:cNvSpPr>
          <p:nvPr>
            <p:ph idx="1"/>
          </p:nvPr>
        </p:nvSpPr>
        <p:spPr/>
        <p:txBody>
          <a:bodyPr/>
          <a:lstStyle/>
          <a:p>
            <a:endParaRPr lang="en-US" smtClean="0"/>
          </a:p>
        </p:txBody>
      </p:sp>
    </p:spTree>
    <p:extLst>
      <p:ext uri="{BB962C8B-B14F-4D97-AF65-F5344CB8AC3E}">
        <p14:creationId xmlns:p14="http://schemas.microsoft.com/office/powerpoint/2010/main" val="4219175769"/>
      </p:ext>
    </p:extLst>
  </p:cSld>
  <p:clrMapOvr>
    <a:masterClrMapping/>
  </p:clrMapOvr>
  <p:transition>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4D82BF63-86BA-4138-93FD-5AE371477DA6}" type="slidenum">
              <a:rPr lang="en-US" sz="1200" smtClean="0">
                <a:solidFill>
                  <a:srgbClr val="000000"/>
                </a:solidFill>
              </a:rPr>
              <a:pPr eaLnBrk="1" hangingPunct="1"/>
              <a:t>58</a:t>
            </a:fld>
            <a:endParaRPr lang="en-US" sz="1200" smtClean="0">
              <a:solidFill>
                <a:srgbClr val="000000"/>
              </a:solidFill>
            </a:endParaRPr>
          </a:p>
        </p:txBody>
      </p:sp>
      <p:sp>
        <p:nvSpPr>
          <p:cNvPr id="8195" name="Rectangle 6"/>
          <p:cNvSpPr>
            <a:spLocks noChangeArrowheads="1"/>
          </p:cNvSpPr>
          <p:nvPr/>
        </p:nvSpPr>
        <p:spPr bwMode="auto">
          <a:xfrm>
            <a:off x="230188" y="0"/>
            <a:ext cx="5408612" cy="158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fontAlgn="base">
              <a:spcBef>
                <a:spcPct val="0"/>
              </a:spcBef>
              <a:spcAft>
                <a:spcPct val="0"/>
              </a:spcAft>
            </a:pPr>
            <a:endParaRPr lang="en-US" sz="3200" smtClean="0">
              <a:solidFill>
                <a:srgbClr val="FFFFFF"/>
              </a:solidFill>
            </a:endParaRPr>
          </a:p>
          <a:p>
            <a:pPr fontAlgn="base">
              <a:spcBef>
                <a:spcPct val="0"/>
              </a:spcBef>
              <a:spcAft>
                <a:spcPct val="0"/>
              </a:spcAft>
            </a:pPr>
            <a:endParaRPr lang="en-US" sz="2000" b="1" smtClean="0">
              <a:solidFill>
                <a:srgbClr val="FFFFFF"/>
              </a:solidFill>
            </a:endParaRPr>
          </a:p>
          <a:p>
            <a:pPr fontAlgn="base">
              <a:spcBef>
                <a:spcPct val="0"/>
              </a:spcBef>
              <a:spcAft>
                <a:spcPct val="0"/>
              </a:spcAft>
            </a:pPr>
            <a:endParaRPr lang="en-US" sz="3200" smtClean="0">
              <a:solidFill>
                <a:srgbClr val="FFFFFF"/>
              </a:solidFill>
            </a:endParaRPr>
          </a:p>
        </p:txBody>
      </p:sp>
      <p:sp>
        <p:nvSpPr>
          <p:cNvPr id="8196" name="Rectangle 11"/>
          <p:cNvSpPr>
            <a:spLocks noGrp="1" noChangeArrowheads="1"/>
          </p:cNvSpPr>
          <p:nvPr>
            <p:ph type="title"/>
          </p:nvPr>
        </p:nvSpPr>
        <p:spPr>
          <a:xfrm>
            <a:off x="685800" y="274638"/>
            <a:ext cx="5486400" cy="1257300"/>
          </a:xfrm>
          <a:noFill/>
        </p:spPr>
        <p:txBody>
          <a:bodyPr/>
          <a:lstStyle/>
          <a:p>
            <a:pPr eaLnBrk="1" hangingPunct="1"/>
            <a:r>
              <a:rPr lang="en-US" b="1" smtClean="0">
                <a:solidFill>
                  <a:srgbClr val="CF6D11"/>
                </a:solidFill>
                <a:latin typeface="Bell Gothic Black" charset="0"/>
              </a:rPr>
              <a:t>Fast Forward to Today . . .</a:t>
            </a:r>
          </a:p>
        </p:txBody>
      </p:sp>
      <p:sp>
        <p:nvSpPr>
          <p:cNvPr id="8197" name="Rectangle 13"/>
          <p:cNvSpPr>
            <a:spLocks noChangeArrowheads="1"/>
          </p:cNvSpPr>
          <p:nvPr/>
        </p:nvSpPr>
        <p:spPr bwMode="auto">
          <a:xfrm>
            <a:off x="228600" y="1905000"/>
            <a:ext cx="8913813"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a:lstStyle/>
          <a:p>
            <a:pPr fontAlgn="base">
              <a:spcBef>
                <a:spcPct val="0"/>
              </a:spcBef>
              <a:spcAft>
                <a:spcPct val="0"/>
              </a:spcAft>
              <a:buClr>
                <a:srgbClr val="FFFFFF"/>
              </a:buClr>
            </a:pPr>
            <a:r>
              <a:rPr lang="en-US" altLang="en-US" b="1" u="sng" smtClean="0">
                <a:solidFill>
                  <a:srgbClr val="CF6D11"/>
                </a:solidFill>
                <a:latin typeface="Bell Gothic Black" charset="0"/>
              </a:rPr>
              <a:t>Philip’s Children:	</a:t>
            </a:r>
            <a:r>
              <a:rPr lang="en-US" altLang="en-US" b="1" smtClean="0">
                <a:solidFill>
                  <a:srgbClr val="CF6D11"/>
                </a:solidFill>
                <a:latin typeface="Bell Gothic Black" charset="0"/>
              </a:rPr>
              <a:t>	</a:t>
            </a:r>
            <a:r>
              <a:rPr lang="en-US" altLang="en-US" b="1" u="sng" smtClean="0">
                <a:solidFill>
                  <a:srgbClr val="CF6D11"/>
                </a:solidFill>
                <a:latin typeface="Bell Gothic Black" charset="0"/>
              </a:rPr>
              <a:t>Thomas’ and Juan’s Children:</a:t>
            </a:r>
          </a:p>
          <a:p>
            <a:pPr fontAlgn="base">
              <a:spcBef>
                <a:spcPct val="0"/>
              </a:spcBef>
              <a:spcAft>
                <a:spcPct val="0"/>
              </a:spcAft>
              <a:buClr>
                <a:srgbClr val="FFFFFF"/>
              </a:buClr>
            </a:pPr>
            <a:endParaRPr lang="en-US" altLang="en-US" b="1" smtClean="0">
              <a:solidFill>
                <a:srgbClr val="CF6D11"/>
              </a:solidFill>
              <a:latin typeface="Bell Gothic Black" charset="0"/>
            </a:endParaRPr>
          </a:p>
          <a:p>
            <a:pPr fontAlgn="base">
              <a:spcBef>
                <a:spcPct val="0"/>
              </a:spcBef>
              <a:spcAft>
                <a:spcPct val="0"/>
              </a:spcAft>
              <a:buClr>
                <a:srgbClr val="FFFFFF"/>
              </a:buClr>
            </a:pPr>
            <a:r>
              <a:rPr lang="en-US" altLang="en-US" sz="1600" b="1" smtClean="0">
                <a:solidFill>
                  <a:srgbClr val="CF6D11"/>
                </a:solidFill>
                <a:latin typeface="Bell Gothic Black" charset="0"/>
              </a:rPr>
              <a:t>Philip gives children his father’s	They have no houses to </a:t>
            </a:r>
          </a:p>
          <a:p>
            <a:pPr fontAlgn="base">
              <a:spcBef>
                <a:spcPct val="0"/>
              </a:spcBef>
              <a:spcAft>
                <a:spcPct val="0"/>
              </a:spcAft>
              <a:buClr>
                <a:srgbClr val="FFFFFF"/>
              </a:buClr>
            </a:pPr>
            <a:r>
              <a:rPr lang="en-US" altLang="en-US" sz="1600" b="1" smtClean="0">
                <a:solidFill>
                  <a:srgbClr val="CF6D11"/>
                </a:solidFill>
                <a:latin typeface="Bell Gothic Black" charset="0"/>
              </a:rPr>
              <a:t>appreciated house			inherit</a:t>
            </a:r>
          </a:p>
          <a:p>
            <a:pPr fontAlgn="base">
              <a:spcBef>
                <a:spcPct val="0"/>
              </a:spcBef>
              <a:spcAft>
                <a:spcPct val="0"/>
              </a:spcAft>
              <a:buClr>
                <a:srgbClr val="FFFFFF"/>
              </a:buClr>
            </a:pPr>
            <a:endParaRPr lang="en-US" altLang="en-US" sz="1600" b="1" smtClean="0">
              <a:solidFill>
                <a:srgbClr val="CF6D11"/>
              </a:solidFill>
              <a:latin typeface="Bell Gothic Black" charset="0"/>
            </a:endParaRPr>
          </a:p>
          <a:p>
            <a:pPr fontAlgn="base">
              <a:spcBef>
                <a:spcPct val="0"/>
              </a:spcBef>
              <a:spcAft>
                <a:spcPct val="0"/>
              </a:spcAft>
              <a:buClr>
                <a:srgbClr val="FFFFFF"/>
              </a:buClr>
            </a:pPr>
            <a:r>
              <a:rPr lang="en-US" altLang="en-US" sz="1600" b="1" smtClean="0">
                <a:solidFill>
                  <a:srgbClr val="CF6D11"/>
                </a:solidFill>
                <a:latin typeface="Bell Gothic Black" charset="0"/>
              </a:rPr>
              <a:t>They live in thriving communities	They live in disinvested communities</a:t>
            </a:r>
          </a:p>
          <a:p>
            <a:pPr fontAlgn="base">
              <a:spcBef>
                <a:spcPct val="0"/>
              </a:spcBef>
              <a:spcAft>
                <a:spcPct val="0"/>
              </a:spcAft>
              <a:buClr>
                <a:srgbClr val="FFFFFF"/>
              </a:buClr>
            </a:pPr>
            <a:endParaRPr lang="en-US" altLang="en-US" sz="1600" b="1" smtClean="0">
              <a:solidFill>
                <a:srgbClr val="CF6D11"/>
              </a:solidFill>
              <a:latin typeface="Bell Gothic Black" charset="0"/>
            </a:endParaRPr>
          </a:p>
          <a:p>
            <a:pPr fontAlgn="base">
              <a:spcBef>
                <a:spcPct val="0"/>
              </a:spcBef>
              <a:spcAft>
                <a:spcPct val="0"/>
              </a:spcAft>
              <a:buClr>
                <a:srgbClr val="FFFFFF"/>
              </a:buClr>
            </a:pPr>
            <a:r>
              <a:rPr lang="en-US" altLang="en-US" sz="1600" b="1" smtClean="0">
                <a:solidFill>
                  <a:srgbClr val="CF6D11"/>
                </a:solidFill>
                <a:latin typeface="Bell Gothic Black" charset="0"/>
              </a:rPr>
              <a:t>Their college education’s paid	At work, they complete college on work study and by home equity 			student loans,  with subsequent starting debts to 				pay back</a:t>
            </a:r>
          </a:p>
          <a:p>
            <a:pPr fontAlgn="base">
              <a:spcBef>
                <a:spcPct val="0"/>
              </a:spcBef>
              <a:spcAft>
                <a:spcPct val="0"/>
              </a:spcAft>
              <a:buClr>
                <a:srgbClr val="FFFFFF"/>
              </a:buClr>
            </a:pPr>
            <a:endParaRPr lang="en-US" altLang="en-US" sz="1600" b="1" smtClean="0">
              <a:solidFill>
                <a:srgbClr val="CF6D11"/>
              </a:solidFill>
              <a:latin typeface="Bell Gothic Black" charset="0"/>
            </a:endParaRPr>
          </a:p>
          <a:p>
            <a:pPr fontAlgn="base">
              <a:spcBef>
                <a:spcPct val="0"/>
              </a:spcBef>
              <a:spcAft>
                <a:spcPct val="0"/>
              </a:spcAft>
              <a:buClr>
                <a:srgbClr val="FFFFFF"/>
              </a:buClr>
            </a:pPr>
            <a:r>
              <a:rPr lang="en-US" altLang="en-US" sz="1600" b="1" smtClean="0">
                <a:solidFill>
                  <a:srgbClr val="CF6D11"/>
                </a:solidFill>
                <a:latin typeface="Bell Gothic Black" charset="0"/>
              </a:rPr>
              <a:t>Philip establishes trust fund		Thomas and Juan have few personal assets to leave</a:t>
            </a:r>
          </a:p>
          <a:p>
            <a:pPr fontAlgn="base">
              <a:spcBef>
                <a:spcPct val="0"/>
              </a:spcBef>
              <a:spcAft>
                <a:spcPct val="0"/>
              </a:spcAft>
              <a:buClr>
                <a:srgbClr val="FFFFFF"/>
              </a:buClr>
            </a:pPr>
            <a:r>
              <a:rPr lang="en-US" altLang="en-US" sz="1600" b="1" smtClean="0">
                <a:solidFill>
                  <a:srgbClr val="CF6D11"/>
                </a:solidFill>
                <a:latin typeface="Bell Gothic Black" charset="0"/>
              </a:rPr>
              <a:t>for grandchildren			grandchildren</a:t>
            </a:r>
          </a:p>
        </p:txBody>
      </p:sp>
      <p:sp>
        <p:nvSpPr>
          <p:cNvPr id="8198" name="Content Placeholder 6"/>
          <p:cNvSpPr>
            <a:spLocks noGrp="1"/>
          </p:cNvSpPr>
          <p:nvPr>
            <p:ph idx="1"/>
          </p:nvPr>
        </p:nvSpPr>
        <p:spPr/>
        <p:txBody>
          <a:bodyPr/>
          <a:lstStyle/>
          <a:p>
            <a:pPr marL="0" indent="0">
              <a:buNone/>
            </a:pPr>
            <a:endParaRPr lang="en-US" dirty="0" smtClean="0"/>
          </a:p>
        </p:txBody>
      </p:sp>
    </p:spTree>
    <p:extLst>
      <p:ext uri="{BB962C8B-B14F-4D97-AF65-F5344CB8AC3E}">
        <p14:creationId xmlns:p14="http://schemas.microsoft.com/office/powerpoint/2010/main" val="2550953362"/>
      </p:ext>
    </p:extLst>
  </p:cSld>
  <p:clrMapOvr>
    <a:masterClrMapping/>
  </p:clrMapOvr>
  <p:transition>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9C246E9B-8251-443B-9AB1-CC3A097ABC9F}" type="slidenum">
              <a:rPr lang="en-US" sz="1200" smtClean="0">
                <a:solidFill>
                  <a:srgbClr val="000000"/>
                </a:solidFill>
              </a:rPr>
              <a:pPr eaLnBrk="1" hangingPunct="1"/>
              <a:t>59</a:t>
            </a:fld>
            <a:endParaRPr lang="en-US" sz="1200" smtClean="0">
              <a:solidFill>
                <a:srgbClr val="000000"/>
              </a:solidFill>
            </a:endParaRPr>
          </a:p>
        </p:txBody>
      </p:sp>
      <p:sp>
        <p:nvSpPr>
          <p:cNvPr id="9219" name="Rectangle 6"/>
          <p:cNvSpPr>
            <a:spLocks noChangeArrowheads="1"/>
          </p:cNvSpPr>
          <p:nvPr/>
        </p:nvSpPr>
        <p:spPr bwMode="auto">
          <a:xfrm>
            <a:off x="230188" y="0"/>
            <a:ext cx="5408612" cy="158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fontAlgn="base">
              <a:spcBef>
                <a:spcPct val="0"/>
              </a:spcBef>
              <a:spcAft>
                <a:spcPct val="0"/>
              </a:spcAft>
            </a:pPr>
            <a:endParaRPr lang="en-US" sz="2400" smtClean="0">
              <a:solidFill>
                <a:srgbClr val="FFFFFF"/>
              </a:solidFill>
            </a:endParaRPr>
          </a:p>
          <a:p>
            <a:pPr fontAlgn="base">
              <a:spcBef>
                <a:spcPct val="0"/>
              </a:spcBef>
              <a:spcAft>
                <a:spcPct val="0"/>
              </a:spcAft>
            </a:pPr>
            <a:endParaRPr lang="en-US" sz="2000" b="1" smtClean="0">
              <a:solidFill>
                <a:srgbClr val="FFFFFF"/>
              </a:solidFill>
            </a:endParaRPr>
          </a:p>
          <a:p>
            <a:pPr fontAlgn="base">
              <a:spcBef>
                <a:spcPct val="0"/>
              </a:spcBef>
              <a:spcAft>
                <a:spcPct val="0"/>
              </a:spcAft>
            </a:pPr>
            <a:endParaRPr lang="en-US" sz="2400" smtClean="0">
              <a:solidFill>
                <a:srgbClr val="FFFFFF"/>
              </a:solidFill>
            </a:endParaRPr>
          </a:p>
        </p:txBody>
      </p:sp>
      <p:sp>
        <p:nvSpPr>
          <p:cNvPr id="9220" name="Rectangle 11"/>
          <p:cNvSpPr>
            <a:spLocks noGrp="1" noChangeArrowheads="1"/>
          </p:cNvSpPr>
          <p:nvPr>
            <p:ph type="title"/>
          </p:nvPr>
        </p:nvSpPr>
        <p:spPr>
          <a:xfrm>
            <a:off x="685800" y="274638"/>
            <a:ext cx="6038850" cy="1257300"/>
          </a:xfrm>
          <a:noFill/>
        </p:spPr>
        <p:txBody>
          <a:bodyPr/>
          <a:lstStyle/>
          <a:p>
            <a:pPr eaLnBrk="1" hangingPunct="1"/>
            <a:r>
              <a:rPr lang="en-US" sz="3600" b="1" smtClean="0">
                <a:solidFill>
                  <a:srgbClr val="CF6D11"/>
                </a:solidFill>
                <a:latin typeface="Bell Gothic Black" charset="0"/>
              </a:rPr>
              <a:t>Fast Forward to Today . . .</a:t>
            </a:r>
          </a:p>
        </p:txBody>
      </p:sp>
      <p:sp>
        <p:nvSpPr>
          <p:cNvPr id="9221" name="Rectangle 13"/>
          <p:cNvSpPr>
            <a:spLocks noChangeArrowheads="1"/>
          </p:cNvSpPr>
          <p:nvPr/>
        </p:nvSpPr>
        <p:spPr bwMode="auto">
          <a:xfrm>
            <a:off x="230188" y="2000250"/>
            <a:ext cx="8913812"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a:lstStyle/>
          <a:p>
            <a:pPr fontAlgn="base">
              <a:spcBef>
                <a:spcPct val="0"/>
              </a:spcBef>
              <a:spcAft>
                <a:spcPct val="0"/>
              </a:spcAft>
              <a:buClr>
                <a:srgbClr val="FFFFFF"/>
              </a:buClr>
            </a:pPr>
            <a:r>
              <a:rPr lang="en-US" altLang="en-US" sz="2400" b="1" smtClean="0">
                <a:solidFill>
                  <a:srgbClr val="CF6D11"/>
                </a:solidFill>
                <a:latin typeface="Bell Gothic Black" charset="0"/>
              </a:rPr>
              <a:t>Neighborhood-Based Opportunities include good schools, accessible jobs, affordable quality services, </a:t>
            </a:r>
          </a:p>
          <a:p>
            <a:pPr fontAlgn="base">
              <a:spcBef>
                <a:spcPct val="0"/>
              </a:spcBef>
              <a:spcAft>
                <a:spcPct val="0"/>
              </a:spcAft>
              <a:buClr>
                <a:srgbClr val="FFFFFF"/>
              </a:buClr>
            </a:pPr>
            <a:r>
              <a:rPr lang="en-US" altLang="en-US" sz="2400" b="1" smtClean="0">
                <a:solidFill>
                  <a:srgbClr val="CF6D11"/>
                </a:solidFill>
                <a:latin typeface="Bell Gothic Black" charset="0"/>
              </a:rPr>
              <a:t>fair financial &amp; retail outlets, </a:t>
            </a:r>
          </a:p>
          <a:p>
            <a:pPr fontAlgn="base">
              <a:spcBef>
                <a:spcPct val="0"/>
              </a:spcBef>
              <a:spcAft>
                <a:spcPct val="0"/>
              </a:spcAft>
              <a:buClr>
                <a:srgbClr val="FFFFFF"/>
              </a:buClr>
            </a:pPr>
            <a:r>
              <a:rPr lang="en-US" altLang="en-US" sz="2400" b="1" smtClean="0">
                <a:solidFill>
                  <a:srgbClr val="CF6D11"/>
                </a:solidFill>
                <a:latin typeface="Bell Gothic Black" charset="0"/>
              </a:rPr>
              <a:t>safe recreational space, etc.</a:t>
            </a:r>
          </a:p>
          <a:p>
            <a:pPr fontAlgn="base">
              <a:spcBef>
                <a:spcPct val="0"/>
              </a:spcBef>
              <a:spcAft>
                <a:spcPct val="0"/>
              </a:spcAft>
              <a:buClr>
                <a:srgbClr val="FFFFFF"/>
              </a:buClr>
            </a:pPr>
            <a:endParaRPr lang="en-US" altLang="en-US" sz="2400" smtClean="0">
              <a:solidFill>
                <a:srgbClr val="CF6D11"/>
              </a:solidFill>
              <a:latin typeface="Bell Gothic Black" charset="0"/>
            </a:endParaRPr>
          </a:p>
          <a:p>
            <a:pPr fontAlgn="base">
              <a:spcBef>
                <a:spcPct val="0"/>
              </a:spcBef>
              <a:spcAft>
                <a:spcPct val="0"/>
              </a:spcAft>
              <a:buClr>
                <a:srgbClr val="FFFFFF"/>
              </a:buClr>
            </a:pPr>
            <a:endParaRPr lang="en-US" altLang="en-US" sz="2400" smtClean="0">
              <a:solidFill>
                <a:srgbClr val="CF6D11"/>
              </a:solidFill>
              <a:latin typeface="Bell Gothic Black" charset="0"/>
            </a:endParaRPr>
          </a:p>
          <a:p>
            <a:pPr fontAlgn="base">
              <a:spcBef>
                <a:spcPct val="0"/>
              </a:spcBef>
              <a:spcAft>
                <a:spcPct val="0"/>
              </a:spcAft>
              <a:buClr>
                <a:srgbClr val="FFFFFF"/>
              </a:buClr>
            </a:pPr>
            <a:endParaRPr lang="en-US" altLang="en-US" sz="2400" b="1" smtClean="0">
              <a:solidFill>
                <a:srgbClr val="CF6D11"/>
              </a:solidFill>
              <a:latin typeface="Bell Gothic Black" charset="0"/>
            </a:endParaRPr>
          </a:p>
          <a:p>
            <a:pPr fontAlgn="base">
              <a:spcBef>
                <a:spcPct val="0"/>
              </a:spcBef>
              <a:spcAft>
                <a:spcPct val="0"/>
              </a:spcAft>
              <a:buClr>
                <a:srgbClr val="FFFFFF"/>
              </a:buClr>
            </a:pPr>
            <a:r>
              <a:rPr lang="en-US" altLang="en-US" sz="2400" b="1" smtClean="0">
                <a:solidFill>
                  <a:srgbClr val="CF6D11"/>
                </a:solidFill>
                <a:latin typeface="Bell Gothic Black" charset="0"/>
              </a:rPr>
              <a:t>How Do “Opportunity-Rich” and “Opportunity-Poor” Neighborhoods Affect the Kids/Families You Serve Today?</a:t>
            </a:r>
          </a:p>
          <a:p>
            <a:pPr fontAlgn="base">
              <a:spcBef>
                <a:spcPct val="0"/>
              </a:spcBef>
              <a:spcAft>
                <a:spcPct val="0"/>
              </a:spcAft>
              <a:buClr>
                <a:srgbClr val="FFFFFF"/>
              </a:buClr>
            </a:pPr>
            <a:endParaRPr lang="en-US" altLang="en-US" sz="2400" smtClean="0">
              <a:solidFill>
                <a:srgbClr val="000000"/>
              </a:solidFill>
              <a:latin typeface="Bell Gothic Black" charset="0"/>
            </a:endParaRPr>
          </a:p>
          <a:p>
            <a:pPr fontAlgn="base">
              <a:spcBef>
                <a:spcPct val="0"/>
              </a:spcBef>
              <a:spcAft>
                <a:spcPct val="0"/>
              </a:spcAft>
              <a:buClr>
                <a:srgbClr val="FFFFFF"/>
              </a:buClr>
            </a:pPr>
            <a:endParaRPr lang="en-US" altLang="en-US" sz="2400" smtClean="0">
              <a:solidFill>
                <a:srgbClr val="000000"/>
              </a:solidFill>
              <a:latin typeface="Bell Gothic Black" charset="0"/>
            </a:endParaRPr>
          </a:p>
        </p:txBody>
      </p:sp>
      <p:sp>
        <p:nvSpPr>
          <p:cNvPr id="9222" name="Content Placeholder 6"/>
          <p:cNvSpPr>
            <a:spLocks noGrp="1"/>
          </p:cNvSpPr>
          <p:nvPr>
            <p:ph idx="1"/>
          </p:nvPr>
        </p:nvSpPr>
        <p:spPr/>
        <p:txBody>
          <a:bodyPr/>
          <a:lstStyle/>
          <a:p>
            <a:endParaRPr lang="en-US" smtClean="0"/>
          </a:p>
        </p:txBody>
      </p:sp>
    </p:spTree>
    <p:extLst>
      <p:ext uri="{BB962C8B-B14F-4D97-AF65-F5344CB8AC3E}">
        <p14:creationId xmlns:p14="http://schemas.microsoft.com/office/powerpoint/2010/main" val="2530299468"/>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676400"/>
            <a:ext cx="8458200" cy="4648200"/>
          </a:xfrm>
        </p:spPr>
        <p:txBody>
          <a:bodyPr>
            <a:noAutofit/>
          </a:bodyPr>
          <a:lstStyle/>
          <a:p>
            <a:endParaRPr lang="en-US" dirty="0" smtClean="0">
              <a:solidFill>
                <a:schemeClr val="tx1"/>
              </a:solidFill>
            </a:endParaRPr>
          </a:p>
          <a:p>
            <a:r>
              <a:rPr lang="en-US" dirty="0" smtClean="0">
                <a:solidFill>
                  <a:schemeClr val="tx1"/>
                </a:solidFill>
              </a:rPr>
              <a:t>Historically, racial disparities have been measured using </a:t>
            </a:r>
            <a:r>
              <a:rPr lang="en-US" u="sng" dirty="0" smtClean="0">
                <a:solidFill>
                  <a:schemeClr val="tx1"/>
                </a:solidFill>
              </a:rPr>
              <a:t>aggregated data</a:t>
            </a:r>
            <a:r>
              <a:rPr lang="en-US" dirty="0" smtClean="0">
                <a:solidFill>
                  <a:schemeClr val="tx1"/>
                </a:solidFill>
              </a:rPr>
              <a:t>, capturing crude (or unadjusted) differences between racial groups</a:t>
            </a:r>
          </a:p>
          <a:p>
            <a:pPr marL="45720" indent="0">
              <a:buNone/>
            </a:pPr>
            <a:endParaRPr lang="en-US" dirty="0" smtClean="0">
              <a:solidFill>
                <a:schemeClr val="tx1"/>
              </a:solidFill>
            </a:endParaRPr>
          </a:p>
          <a:p>
            <a:r>
              <a:rPr lang="en-US" dirty="0" smtClean="0">
                <a:solidFill>
                  <a:schemeClr val="tx1"/>
                </a:solidFill>
              </a:rPr>
              <a:t>Recent studies, however, highlight the importance of adjusting for individual and community-level factors correlated with both race and maltreatment risk and suggest that both reasons for poverty, and the impact of poverty, may vary across groups </a:t>
            </a:r>
          </a:p>
          <a:p>
            <a:pPr marL="365760" lvl="1" indent="0">
              <a:buNone/>
            </a:pPr>
            <a:endParaRPr lang="en-US" sz="2200" dirty="0" smtClean="0">
              <a:solidFill>
                <a:schemeClr val="tx1"/>
              </a:solidFill>
            </a:endParaRPr>
          </a:p>
        </p:txBody>
      </p:sp>
      <p:sp>
        <p:nvSpPr>
          <p:cNvPr id="3" name="Title 2"/>
          <p:cNvSpPr>
            <a:spLocks noGrp="1"/>
          </p:cNvSpPr>
          <p:nvPr>
            <p:ph type="title"/>
          </p:nvPr>
        </p:nvSpPr>
        <p:spPr/>
        <p:txBody>
          <a:bodyPr/>
          <a:lstStyle/>
          <a:p>
            <a:pPr algn="l"/>
            <a:r>
              <a:rPr lang="en-US" dirty="0" smtClean="0"/>
              <a:t>Background</a:t>
            </a:r>
            <a:endParaRPr lang="en-US" dirty="0"/>
          </a:p>
        </p:txBody>
      </p:sp>
    </p:spTree>
    <p:extLst>
      <p:ext uri="{BB962C8B-B14F-4D97-AF65-F5344CB8AC3E}">
        <p14:creationId xmlns:p14="http://schemas.microsoft.com/office/powerpoint/2010/main" val="1310462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E15EFFA4-B51A-49D9-859E-2E651E67315A}" type="slidenum">
              <a:rPr lang="en-US" sz="1200" smtClean="0">
                <a:solidFill>
                  <a:srgbClr val="000000"/>
                </a:solidFill>
              </a:rPr>
              <a:pPr eaLnBrk="1" hangingPunct="1"/>
              <a:t>60</a:t>
            </a:fld>
            <a:endParaRPr lang="en-US" sz="1200" smtClean="0">
              <a:solidFill>
                <a:srgbClr val="000000"/>
              </a:solidFill>
            </a:endParaRPr>
          </a:p>
        </p:txBody>
      </p:sp>
      <p:sp>
        <p:nvSpPr>
          <p:cNvPr id="10243" name="Text Box 37"/>
          <p:cNvSpPr txBox="1">
            <a:spLocks noChangeArrowheads="1"/>
          </p:cNvSpPr>
          <p:nvPr/>
        </p:nvSpPr>
        <p:spPr bwMode="auto">
          <a:xfrm>
            <a:off x="142875" y="735013"/>
            <a:ext cx="923925" cy="866775"/>
          </a:xfrm>
          <a:prstGeom prst="rect">
            <a:avLst/>
          </a:prstGeom>
          <a:solidFill>
            <a:srgbClr val="C0504D"/>
          </a:solidFill>
          <a:ln w="38100">
            <a:solidFill>
              <a:srgbClr val="F2F2F2"/>
            </a:solidFill>
            <a:miter lim="800000"/>
            <a:headEnd/>
            <a:tailEnd/>
          </a:ln>
          <a:effectLst>
            <a:outerShdw dist="28398" dir="3806097" algn="ctr" rotWithShape="0">
              <a:srgbClr val="622423">
                <a:alpha val="50000"/>
              </a:srgbClr>
            </a:outerShdw>
          </a:effec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fontAlgn="base">
              <a:spcBef>
                <a:spcPct val="0"/>
              </a:spcBef>
              <a:spcAft>
                <a:spcPct val="0"/>
              </a:spcAft>
            </a:pPr>
            <a:endParaRPr lang="en-US" sz="1100" b="1" smtClean="0">
              <a:solidFill>
                <a:srgbClr val="000000"/>
              </a:solidFill>
              <a:ea typeface="Calibri" pitchFamily="34" charset="0"/>
              <a:cs typeface="Times New Roman" pitchFamily="18" charset="0"/>
            </a:endParaRPr>
          </a:p>
          <a:p>
            <a:pPr fontAlgn="base">
              <a:spcBef>
                <a:spcPct val="0"/>
              </a:spcBef>
              <a:spcAft>
                <a:spcPct val="0"/>
              </a:spcAft>
            </a:pPr>
            <a:endParaRPr lang="en-US" sz="1100" b="1" smtClean="0">
              <a:solidFill>
                <a:srgbClr val="000000"/>
              </a:solidFill>
              <a:ea typeface="Calibri" pitchFamily="34" charset="0"/>
              <a:cs typeface="Times New Roman" pitchFamily="18" charset="0"/>
            </a:endParaRPr>
          </a:p>
          <a:p>
            <a:pPr fontAlgn="base">
              <a:spcBef>
                <a:spcPct val="0"/>
              </a:spcBef>
              <a:spcAft>
                <a:spcPct val="0"/>
              </a:spcAft>
            </a:pPr>
            <a:r>
              <a:rPr lang="en-US" sz="1100" b="1" smtClean="0">
                <a:solidFill>
                  <a:srgbClr val="000000"/>
                </a:solidFill>
                <a:ea typeface="Calibri" pitchFamily="34" charset="0"/>
                <a:cs typeface="Times New Roman" pitchFamily="18" charset="0"/>
              </a:rPr>
              <a:t>GI Bill</a:t>
            </a:r>
            <a:endParaRPr lang="en-US" smtClean="0">
              <a:solidFill>
                <a:srgbClr val="000000"/>
              </a:solidFill>
              <a:ea typeface="Calibri" pitchFamily="34" charset="0"/>
              <a:cs typeface="Times New Roman" pitchFamily="18" charset="0"/>
            </a:endParaRPr>
          </a:p>
        </p:txBody>
      </p:sp>
      <p:sp>
        <p:nvSpPr>
          <p:cNvPr id="10244" name="AutoShape 36"/>
          <p:cNvSpPr>
            <a:spLocks noChangeArrowheads="1"/>
          </p:cNvSpPr>
          <p:nvPr/>
        </p:nvSpPr>
        <p:spPr bwMode="auto">
          <a:xfrm>
            <a:off x="1123950" y="1103313"/>
            <a:ext cx="371475" cy="90487"/>
          </a:xfrm>
          <a:prstGeom prst="rightArrow">
            <a:avLst>
              <a:gd name="adj1" fmla="val 50000"/>
              <a:gd name="adj2" fmla="val 102632"/>
            </a:avLst>
          </a:prstGeom>
          <a:solidFill>
            <a:srgbClr val="FFFFFF"/>
          </a:solidFill>
          <a:ln w="9525">
            <a:solidFill>
              <a:srgbClr val="000000"/>
            </a:solidFill>
            <a:miter lim="800000"/>
            <a:headEnd/>
            <a:tailEnd/>
          </a:ln>
        </p:spPr>
        <p:txBody>
          <a:bodyPr/>
          <a:lstStyle/>
          <a:p>
            <a:pPr fontAlgn="base">
              <a:spcBef>
                <a:spcPct val="0"/>
              </a:spcBef>
              <a:spcAft>
                <a:spcPct val="0"/>
              </a:spcAft>
            </a:pPr>
            <a:endParaRPr lang="en-US" sz="2400" smtClean="0">
              <a:solidFill>
                <a:srgbClr val="000000"/>
              </a:solidFill>
            </a:endParaRPr>
          </a:p>
        </p:txBody>
      </p:sp>
      <p:sp>
        <p:nvSpPr>
          <p:cNvPr id="10245" name="Text Box 35"/>
          <p:cNvSpPr txBox="1">
            <a:spLocks noChangeArrowheads="1"/>
          </p:cNvSpPr>
          <p:nvPr/>
        </p:nvSpPr>
        <p:spPr bwMode="auto">
          <a:xfrm>
            <a:off x="1495425" y="735013"/>
            <a:ext cx="1066800" cy="866775"/>
          </a:xfrm>
          <a:prstGeom prst="rect">
            <a:avLst/>
          </a:prstGeom>
          <a:solidFill>
            <a:srgbClr val="FFFFFF"/>
          </a:solidFill>
          <a:ln w="63500" cmpd="thickThin">
            <a:solidFill>
              <a:srgbClr val="C0504D"/>
            </a:solidFill>
            <a:miter lim="800000"/>
            <a:headEnd/>
            <a:tailEnd/>
          </a:ln>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fontAlgn="base">
              <a:spcBef>
                <a:spcPct val="0"/>
              </a:spcBef>
              <a:spcAft>
                <a:spcPct val="0"/>
              </a:spcAft>
            </a:pPr>
            <a:r>
              <a:rPr lang="en-US" sz="1100" b="1" smtClean="0">
                <a:solidFill>
                  <a:srgbClr val="000000"/>
                </a:solidFill>
                <a:ea typeface="Calibri" pitchFamily="34" charset="0"/>
                <a:cs typeface="Times New Roman" pitchFamily="18" charset="0"/>
              </a:rPr>
              <a:t>Racial Segregation, City &amp; Suburbs</a:t>
            </a:r>
            <a:endParaRPr lang="en-US" smtClean="0">
              <a:solidFill>
                <a:srgbClr val="000000"/>
              </a:solidFill>
              <a:ea typeface="Calibri" pitchFamily="34" charset="0"/>
              <a:cs typeface="Times New Roman" pitchFamily="18" charset="0"/>
            </a:endParaRPr>
          </a:p>
        </p:txBody>
      </p:sp>
      <p:sp>
        <p:nvSpPr>
          <p:cNvPr id="10246" name="AutoShape 34"/>
          <p:cNvSpPr>
            <a:spLocks noChangeArrowheads="1"/>
          </p:cNvSpPr>
          <p:nvPr/>
        </p:nvSpPr>
        <p:spPr bwMode="auto">
          <a:xfrm>
            <a:off x="2562225" y="1103313"/>
            <a:ext cx="523875" cy="90487"/>
          </a:xfrm>
          <a:prstGeom prst="rightArrow">
            <a:avLst>
              <a:gd name="adj1" fmla="val 50000"/>
              <a:gd name="adj2" fmla="val 144738"/>
            </a:avLst>
          </a:prstGeom>
          <a:solidFill>
            <a:srgbClr val="FFFFFF"/>
          </a:solidFill>
          <a:ln w="9525">
            <a:solidFill>
              <a:srgbClr val="000000"/>
            </a:solidFill>
            <a:miter lim="800000"/>
            <a:headEnd/>
            <a:tailEnd/>
          </a:ln>
        </p:spPr>
        <p:txBody>
          <a:bodyPr/>
          <a:lstStyle/>
          <a:p>
            <a:pPr fontAlgn="base">
              <a:spcBef>
                <a:spcPct val="0"/>
              </a:spcBef>
              <a:spcAft>
                <a:spcPct val="0"/>
              </a:spcAft>
            </a:pPr>
            <a:endParaRPr lang="en-US" sz="2400" smtClean="0">
              <a:solidFill>
                <a:srgbClr val="000000"/>
              </a:solidFill>
            </a:endParaRPr>
          </a:p>
        </p:txBody>
      </p:sp>
      <p:sp>
        <p:nvSpPr>
          <p:cNvPr id="10247" name="Text Box 33"/>
          <p:cNvSpPr txBox="1">
            <a:spLocks noChangeArrowheads="1"/>
          </p:cNvSpPr>
          <p:nvPr/>
        </p:nvSpPr>
        <p:spPr bwMode="auto">
          <a:xfrm>
            <a:off x="3086100" y="611188"/>
            <a:ext cx="1257300" cy="1276350"/>
          </a:xfrm>
          <a:prstGeom prst="rect">
            <a:avLst/>
          </a:prstGeom>
          <a:solidFill>
            <a:srgbClr val="FFFFFF"/>
          </a:solidFill>
          <a:ln w="63500" cmpd="thickThin">
            <a:solidFill>
              <a:srgbClr val="C0504D"/>
            </a:solidFill>
            <a:miter lim="800000"/>
            <a:headEnd/>
            <a:tailEnd/>
          </a:ln>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fontAlgn="base">
              <a:spcBef>
                <a:spcPct val="0"/>
              </a:spcBef>
              <a:spcAft>
                <a:spcPct val="0"/>
              </a:spcAft>
            </a:pPr>
            <a:r>
              <a:rPr lang="en-US" sz="1100" b="1" smtClean="0">
                <a:solidFill>
                  <a:srgbClr val="000000"/>
                </a:solidFill>
                <a:ea typeface="Calibri" pitchFamily="34" charset="0"/>
                <a:cs typeface="Times New Roman" pitchFamily="18" charset="0"/>
              </a:rPr>
              <a:t>Desegregation Produces Class Separation w/in Communities of Color</a:t>
            </a:r>
            <a:endParaRPr lang="en-US" smtClean="0">
              <a:solidFill>
                <a:srgbClr val="000000"/>
              </a:solidFill>
              <a:ea typeface="Calibri" pitchFamily="34" charset="0"/>
              <a:cs typeface="Times New Roman" pitchFamily="18" charset="0"/>
            </a:endParaRPr>
          </a:p>
        </p:txBody>
      </p:sp>
      <p:sp>
        <p:nvSpPr>
          <p:cNvPr id="10248" name="AutoShape 32"/>
          <p:cNvSpPr>
            <a:spLocks noChangeArrowheads="1"/>
          </p:cNvSpPr>
          <p:nvPr/>
        </p:nvSpPr>
        <p:spPr bwMode="auto">
          <a:xfrm>
            <a:off x="4343400" y="1103313"/>
            <a:ext cx="409575" cy="90487"/>
          </a:xfrm>
          <a:prstGeom prst="rightArrow">
            <a:avLst>
              <a:gd name="adj1" fmla="val 50000"/>
              <a:gd name="adj2" fmla="val 113159"/>
            </a:avLst>
          </a:prstGeom>
          <a:solidFill>
            <a:srgbClr val="FFFFFF"/>
          </a:solidFill>
          <a:ln w="9525">
            <a:solidFill>
              <a:srgbClr val="000000"/>
            </a:solidFill>
            <a:miter lim="800000"/>
            <a:headEnd/>
            <a:tailEnd/>
          </a:ln>
        </p:spPr>
        <p:txBody>
          <a:bodyPr/>
          <a:lstStyle/>
          <a:p>
            <a:pPr fontAlgn="base">
              <a:spcBef>
                <a:spcPct val="0"/>
              </a:spcBef>
              <a:spcAft>
                <a:spcPct val="0"/>
              </a:spcAft>
            </a:pPr>
            <a:endParaRPr lang="en-US" sz="2400" smtClean="0">
              <a:solidFill>
                <a:srgbClr val="000000"/>
              </a:solidFill>
            </a:endParaRPr>
          </a:p>
        </p:txBody>
      </p:sp>
      <p:sp>
        <p:nvSpPr>
          <p:cNvPr id="10249" name="Text Box 31"/>
          <p:cNvSpPr txBox="1">
            <a:spLocks noChangeArrowheads="1"/>
          </p:cNvSpPr>
          <p:nvPr/>
        </p:nvSpPr>
        <p:spPr bwMode="auto">
          <a:xfrm>
            <a:off x="4829175" y="611188"/>
            <a:ext cx="1276350" cy="1295400"/>
          </a:xfrm>
          <a:prstGeom prst="rect">
            <a:avLst/>
          </a:prstGeom>
          <a:solidFill>
            <a:srgbClr val="FFFFFF"/>
          </a:solidFill>
          <a:ln w="63500" cmpd="thickThin">
            <a:solidFill>
              <a:srgbClr val="C0504D"/>
            </a:solidFill>
            <a:miter lim="800000"/>
            <a:headEnd/>
            <a:tailEnd/>
          </a:ln>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fontAlgn="base">
              <a:spcBef>
                <a:spcPct val="0"/>
              </a:spcBef>
              <a:spcAft>
                <a:spcPct val="0"/>
              </a:spcAft>
            </a:pPr>
            <a:r>
              <a:rPr lang="en-US" sz="1100" b="1" smtClean="0">
                <a:solidFill>
                  <a:srgbClr val="000000"/>
                </a:solidFill>
                <a:ea typeface="Calibri" pitchFamily="34" charset="0"/>
                <a:cs typeface="Times New Roman" pitchFamily="18" charset="0"/>
              </a:rPr>
              <a:t>Out-migration of Jobs from Inner City, Resource Disinvestment from Schools, Infrastructure</a:t>
            </a:r>
            <a:endParaRPr lang="en-US" smtClean="0">
              <a:solidFill>
                <a:srgbClr val="000000"/>
              </a:solidFill>
              <a:ea typeface="Calibri" pitchFamily="34" charset="0"/>
              <a:cs typeface="Times New Roman" pitchFamily="18" charset="0"/>
            </a:endParaRPr>
          </a:p>
        </p:txBody>
      </p:sp>
      <p:sp>
        <p:nvSpPr>
          <p:cNvPr id="10250" name="AutoShape 30"/>
          <p:cNvSpPr>
            <a:spLocks noChangeArrowheads="1"/>
          </p:cNvSpPr>
          <p:nvPr/>
        </p:nvSpPr>
        <p:spPr bwMode="auto">
          <a:xfrm>
            <a:off x="6105525" y="1298575"/>
            <a:ext cx="457200" cy="1028700"/>
          </a:xfrm>
          <a:prstGeom prst="curvedLeftArrow">
            <a:avLst>
              <a:gd name="adj1" fmla="val 45000"/>
              <a:gd name="adj2" fmla="val 90000"/>
              <a:gd name="adj3" fmla="val 33333"/>
            </a:avLst>
          </a:prstGeom>
          <a:solidFill>
            <a:srgbClr val="FFFFFF"/>
          </a:solidFill>
          <a:ln w="9525">
            <a:solidFill>
              <a:srgbClr val="000000"/>
            </a:solidFill>
            <a:miter lim="800000"/>
            <a:headEnd/>
            <a:tailEnd/>
          </a:ln>
        </p:spPr>
        <p:txBody>
          <a:bodyPr/>
          <a:lstStyle/>
          <a:p>
            <a:pPr fontAlgn="base">
              <a:spcBef>
                <a:spcPct val="0"/>
              </a:spcBef>
              <a:spcAft>
                <a:spcPct val="0"/>
              </a:spcAft>
            </a:pPr>
            <a:endParaRPr lang="en-US" sz="2400" smtClean="0">
              <a:solidFill>
                <a:srgbClr val="000000"/>
              </a:solidFill>
            </a:endParaRPr>
          </a:p>
        </p:txBody>
      </p:sp>
      <p:sp>
        <p:nvSpPr>
          <p:cNvPr id="10251" name="AutoShape 29"/>
          <p:cNvSpPr>
            <a:spLocks noChangeArrowheads="1"/>
          </p:cNvSpPr>
          <p:nvPr/>
        </p:nvSpPr>
        <p:spPr bwMode="auto">
          <a:xfrm rot="5272691">
            <a:off x="3459957" y="2381"/>
            <a:ext cx="209550" cy="4414837"/>
          </a:xfrm>
          <a:prstGeom prst="downArrow">
            <a:avLst>
              <a:gd name="adj1" fmla="val 50000"/>
              <a:gd name="adj2" fmla="val 526704"/>
            </a:avLst>
          </a:prstGeom>
          <a:solidFill>
            <a:srgbClr val="FFFFFF"/>
          </a:solidFill>
          <a:ln w="9525">
            <a:solidFill>
              <a:srgbClr val="000000"/>
            </a:solidFill>
            <a:miter lim="800000"/>
            <a:headEnd/>
            <a:tailEnd/>
          </a:ln>
        </p:spPr>
        <p:txBody>
          <a:bodyPr vert="eaVert"/>
          <a:lstStyle/>
          <a:p>
            <a:pPr fontAlgn="base">
              <a:spcBef>
                <a:spcPct val="0"/>
              </a:spcBef>
              <a:spcAft>
                <a:spcPct val="0"/>
              </a:spcAft>
            </a:pPr>
            <a:endParaRPr lang="en-US" sz="2400" smtClean="0">
              <a:solidFill>
                <a:srgbClr val="000000"/>
              </a:solidFill>
            </a:endParaRPr>
          </a:p>
        </p:txBody>
      </p:sp>
      <p:sp>
        <p:nvSpPr>
          <p:cNvPr id="10252" name="AutoShape 28"/>
          <p:cNvSpPr>
            <a:spLocks noChangeArrowheads="1"/>
          </p:cNvSpPr>
          <p:nvPr/>
        </p:nvSpPr>
        <p:spPr bwMode="auto">
          <a:xfrm>
            <a:off x="28575" y="2241550"/>
            <a:ext cx="809625" cy="561975"/>
          </a:xfrm>
          <a:prstGeom prst="curvedRightArrow">
            <a:avLst>
              <a:gd name="adj1" fmla="val 20000"/>
              <a:gd name="adj2" fmla="val 40000"/>
              <a:gd name="adj3" fmla="val 48023"/>
            </a:avLst>
          </a:prstGeom>
          <a:solidFill>
            <a:srgbClr val="FFFFFF"/>
          </a:solidFill>
          <a:ln w="9525">
            <a:solidFill>
              <a:srgbClr val="000000"/>
            </a:solidFill>
            <a:miter lim="800000"/>
            <a:headEnd/>
            <a:tailEnd/>
          </a:ln>
        </p:spPr>
        <p:txBody>
          <a:bodyPr/>
          <a:lstStyle/>
          <a:p>
            <a:pPr fontAlgn="base">
              <a:spcBef>
                <a:spcPct val="0"/>
              </a:spcBef>
              <a:spcAft>
                <a:spcPct val="0"/>
              </a:spcAft>
            </a:pPr>
            <a:endParaRPr lang="en-US" sz="2400" smtClean="0">
              <a:solidFill>
                <a:srgbClr val="000000"/>
              </a:solidFill>
            </a:endParaRPr>
          </a:p>
        </p:txBody>
      </p:sp>
      <p:sp>
        <p:nvSpPr>
          <p:cNvPr id="10253" name="Text Box 27"/>
          <p:cNvSpPr txBox="1">
            <a:spLocks noChangeArrowheads="1"/>
          </p:cNvSpPr>
          <p:nvPr/>
        </p:nvSpPr>
        <p:spPr bwMode="auto">
          <a:xfrm>
            <a:off x="838200" y="2660650"/>
            <a:ext cx="1381125" cy="1200150"/>
          </a:xfrm>
          <a:prstGeom prst="rect">
            <a:avLst/>
          </a:prstGeom>
          <a:solidFill>
            <a:srgbClr val="FFFFFF"/>
          </a:solidFill>
          <a:ln w="63500" cmpd="thickThin">
            <a:solidFill>
              <a:srgbClr val="C0504D"/>
            </a:solidFill>
            <a:miter lim="800000"/>
            <a:headEnd/>
            <a:tailEnd/>
          </a:ln>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fontAlgn="base">
              <a:spcBef>
                <a:spcPct val="0"/>
              </a:spcBef>
              <a:spcAft>
                <a:spcPct val="0"/>
              </a:spcAft>
            </a:pPr>
            <a:r>
              <a:rPr lang="en-US" sz="1100" b="1" smtClean="0">
                <a:solidFill>
                  <a:srgbClr val="000000"/>
                </a:solidFill>
                <a:ea typeface="Calibri" pitchFamily="34" charset="0"/>
                <a:cs typeface="Times New Roman" pitchFamily="18" charset="0"/>
              </a:rPr>
              <a:t>Opportunity-Poor Neighborhoods for Lower-Income Families of Color</a:t>
            </a:r>
            <a:endParaRPr lang="en-US" smtClean="0">
              <a:solidFill>
                <a:srgbClr val="000000"/>
              </a:solidFill>
              <a:ea typeface="Calibri" pitchFamily="34" charset="0"/>
              <a:cs typeface="Times New Roman" pitchFamily="18" charset="0"/>
            </a:endParaRPr>
          </a:p>
        </p:txBody>
      </p:sp>
      <p:sp>
        <p:nvSpPr>
          <p:cNvPr id="10254" name="AutoShape 26"/>
          <p:cNvSpPr>
            <a:spLocks noChangeArrowheads="1"/>
          </p:cNvSpPr>
          <p:nvPr/>
        </p:nvSpPr>
        <p:spPr bwMode="auto">
          <a:xfrm>
            <a:off x="2162175" y="3036888"/>
            <a:ext cx="533400" cy="46037"/>
          </a:xfrm>
          <a:prstGeom prst="rightArrow">
            <a:avLst>
              <a:gd name="adj1" fmla="val 50000"/>
              <a:gd name="adj2" fmla="val 146331"/>
            </a:avLst>
          </a:prstGeom>
          <a:solidFill>
            <a:srgbClr val="FFFFFF"/>
          </a:solidFill>
          <a:ln w="9525">
            <a:solidFill>
              <a:srgbClr val="000000"/>
            </a:solidFill>
            <a:miter lim="800000"/>
            <a:headEnd/>
            <a:tailEnd/>
          </a:ln>
        </p:spPr>
        <p:txBody>
          <a:bodyPr/>
          <a:lstStyle/>
          <a:p>
            <a:pPr fontAlgn="base">
              <a:spcBef>
                <a:spcPct val="0"/>
              </a:spcBef>
              <a:spcAft>
                <a:spcPct val="0"/>
              </a:spcAft>
            </a:pPr>
            <a:endParaRPr lang="en-US" sz="2400" smtClean="0">
              <a:solidFill>
                <a:srgbClr val="000000"/>
              </a:solidFill>
            </a:endParaRPr>
          </a:p>
        </p:txBody>
      </p:sp>
      <p:sp>
        <p:nvSpPr>
          <p:cNvPr id="10255" name="Text Box 25"/>
          <p:cNvSpPr txBox="1">
            <a:spLocks noChangeArrowheads="1"/>
          </p:cNvSpPr>
          <p:nvPr/>
        </p:nvSpPr>
        <p:spPr bwMode="auto">
          <a:xfrm>
            <a:off x="2771775" y="2660650"/>
            <a:ext cx="1571625" cy="1682750"/>
          </a:xfrm>
          <a:prstGeom prst="rect">
            <a:avLst/>
          </a:prstGeom>
          <a:solidFill>
            <a:srgbClr val="FFFFFF"/>
          </a:solidFill>
          <a:ln w="63500" cmpd="thickThin">
            <a:solidFill>
              <a:srgbClr val="C0504D"/>
            </a:solidFill>
            <a:miter lim="800000"/>
            <a:headEnd/>
            <a:tailEnd/>
          </a:ln>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fontAlgn="base">
              <a:spcBef>
                <a:spcPct val="0"/>
              </a:spcBef>
              <a:spcAft>
                <a:spcPct val="0"/>
              </a:spcAft>
            </a:pPr>
            <a:r>
              <a:rPr lang="en-US" sz="1100" b="1" smtClean="0">
                <a:solidFill>
                  <a:srgbClr val="000000"/>
                </a:solidFill>
                <a:ea typeface="Calibri" pitchFamily="34" charset="0"/>
                <a:cs typeface="Times New Roman" pitchFamily="18" charset="0"/>
              </a:rPr>
              <a:t>Heightened Surveillance &amp; Stigma from Authorities: Hospitals, Child Welfare, Juvenile Justice, Police, School Administrators, Etc.</a:t>
            </a:r>
            <a:endParaRPr lang="en-US" smtClean="0">
              <a:solidFill>
                <a:srgbClr val="000000"/>
              </a:solidFill>
              <a:ea typeface="Calibri" pitchFamily="34" charset="0"/>
              <a:cs typeface="Times New Roman" pitchFamily="18" charset="0"/>
            </a:endParaRPr>
          </a:p>
        </p:txBody>
      </p:sp>
      <p:sp>
        <p:nvSpPr>
          <p:cNvPr id="10256" name="AutoShape 24"/>
          <p:cNvSpPr>
            <a:spLocks noChangeArrowheads="1"/>
          </p:cNvSpPr>
          <p:nvPr/>
        </p:nvSpPr>
        <p:spPr bwMode="auto">
          <a:xfrm>
            <a:off x="4343400" y="3394075"/>
            <a:ext cx="409575" cy="90488"/>
          </a:xfrm>
          <a:prstGeom prst="rightArrow">
            <a:avLst>
              <a:gd name="adj1" fmla="val 50000"/>
              <a:gd name="adj2" fmla="val 113157"/>
            </a:avLst>
          </a:prstGeom>
          <a:solidFill>
            <a:srgbClr val="FFFFFF"/>
          </a:solidFill>
          <a:ln w="9525">
            <a:solidFill>
              <a:srgbClr val="000000"/>
            </a:solidFill>
            <a:miter lim="800000"/>
            <a:headEnd/>
            <a:tailEnd/>
          </a:ln>
        </p:spPr>
        <p:txBody>
          <a:bodyPr/>
          <a:lstStyle/>
          <a:p>
            <a:pPr fontAlgn="base">
              <a:spcBef>
                <a:spcPct val="0"/>
              </a:spcBef>
              <a:spcAft>
                <a:spcPct val="0"/>
              </a:spcAft>
            </a:pPr>
            <a:endParaRPr lang="en-US" sz="2400" smtClean="0">
              <a:solidFill>
                <a:srgbClr val="000000"/>
              </a:solidFill>
            </a:endParaRPr>
          </a:p>
        </p:txBody>
      </p:sp>
      <p:sp>
        <p:nvSpPr>
          <p:cNvPr id="10257" name="Text Box 23"/>
          <p:cNvSpPr txBox="1">
            <a:spLocks noChangeArrowheads="1"/>
          </p:cNvSpPr>
          <p:nvPr/>
        </p:nvSpPr>
        <p:spPr bwMode="auto">
          <a:xfrm>
            <a:off x="4829175" y="2660650"/>
            <a:ext cx="1419225" cy="1466850"/>
          </a:xfrm>
          <a:prstGeom prst="rect">
            <a:avLst/>
          </a:prstGeom>
          <a:solidFill>
            <a:srgbClr val="C0504D"/>
          </a:solidFill>
          <a:ln w="38100">
            <a:solidFill>
              <a:srgbClr val="F2F2F2"/>
            </a:solidFill>
            <a:miter lim="800000"/>
            <a:headEnd/>
            <a:tailEnd/>
          </a:ln>
          <a:effectLst>
            <a:outerShdw dist="28398" dir="3806097" algn="ctr" rotWithShape="0">
              <a:srgbClr val="622423">
                <a:alpha val="50000"/>
              </a:srgbClr>
            </a:outerShdw>
          </a:effec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fontAlgn="base">
              <a:spcBef>
                <a:spcPct val="0"/>
              </a:spcBef>
              <a:spcAft>
                <a:spcPct val="0"/>
              </a:spcAft>
            </a:pPr>
            <a:r>
              <a:rPr lang="en-US" sz="1100" b="1" smtClean="0">
                <a:solidFill>
                  <a:srgbClr val="000000"/>
                </a:solidFill>
                <a:ea typeface="Calibri" pitchFamily="34" charset="0"/>
                <a:cs typeface="Times New Roman" pitchFamily="18" charset="0"/>
              </a:rPr>
              <a:t>Disproportionate Expulsion from Mainstream Institutions</a:t>
            </a:r>
          </a:p>
          <a:p>
            <a:pPr fontAlgn="base">
              <a:spcBef>
                <a:spcPct val="0"/>
              </a:spcBef>
              <a:spcAft>
                <a:spcPct val="0"/>
              </a:spcAft>
            </a:pPr>
            <a:r>
              <a:rPr lang="en-US" sz="1100" b="1" smtClean="0">
                <a:solidFill>
                  <a:srgbClr val="000000"/>
                </a:solidFill>
                <a:ea typeface="Calibri" pitchFamily="34" charset="0"/>
                <a:cs typeface="Times New Roman" pitchFamily="18" charset="0"/>
              </a:rPr>
              <a:t>(Schools, Homes) &amp; Intake into Deep End Systems</a:t>
            </a:r>
            <a:endParaRPr lang="en-US" smtClean="0">
              <a:solidFill>
                <a:srgbClr val="000000"/>
              </a:solidFill>
              <a:ea typeface="Calibri" pitchFamily="34" charset="0"/>
              <a:cs typeface="Times New Roman" pitchFamily="18" charset="0"/>
            </a:endParaRPr>
          </a:p>
        </p:txBody>
      </p:sp>
      <p:sp>
        <p:nvSpPr>
          <p:cNvPr id="10258" name="AutoShape 22"/>
          <p:cNvSpPr>
            <a:spLocks noChangeArrowheads="1"/>
          </p:cNvSpPr>
          <p:nvPr/>
        </p:nvSpPr>
        <p:spPr bwMode="auto">
          <a:xfrm flipV="1">
            <a:off x="1366838" y="3813175"/>
            <a:ext cx="90487" cy="552450"/>
          </a:xfrm>
          <a:prstGeom prst="downArrow">
            <a:avLst>
              <a:gd name="adj1" fmla="val 50000"/>
              <a:gd name="adj2" fmla="val 152632"/>
            </a:avLst>
          </a:prstGeom>
          <a:solidFill>
            <a:srgbClr val="FFFFFF"/>
          </a:solidFill>
          <a:ln w="9525">
            <a:solidFill>
              <a:srgbClr val="000000"/>
            </a:solidFill>
            <a:miter lim="800000"/>
            <a:headEnd/>
            <a:tailEnd/>
          </a:ln>
        </p:spPr>
        <p:txBody>
          <a:bodyPr rot="10800000" vert="eaVert"/>
          <a:lstStyle/>
          <a:p>
            <a:pPr fontAlgn="base">
              <a:spcBef>
                <a:spcPct val="0"/>
              </a:spcBef>
              <a:spcAft>
                <a:spcPct val="0"/>
              </a:spcAft>
            </a:pPr>
            <a:endParaRPr lang="en-US" sz="2400" smtClean="0">
              <a:solidFill>
                <a:srgbClr val="000000"/>
              </a:solidFill>
            </a:endParaRPr>
          </a:p>
        </p:txBody>
      </p:sp>
      <p:sp>
        <p:nvSpPr>
          <p:cNvPr id="10259" name="Text Box 21"/>
          <p:cNvSpPr txBox="1">
            <a:spLocks noChangeArrowheads="1"/>
          </p:cNvSpPr>
          <p:nvPr/>
        </p:nvSpPr>
        <p:spPr bwMode="auto">
          <a:xfrm>
            <a:off x="838200" y="4403725"/>
            <a:ext cx="1247775" cy="752475"/>
          </a:xfrm>
          <a:prstGeom prst="rect">
            <a:avLst/>
          </a:prstGeom>
          <a:solidFill>
            <a:srgbClr val="FFFFFF"/>
          </a:solidFill>
          <a:ln w="63500" cmpd="thickThin">
            <a:solidFill>
              <a:srgbClr val="C0504D"/>
            </a:solidFill>
            <a:miter lim="800000"/>
            <a:headEnd/>
            <a:tailEnd/>
          </a:ln>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fontAlgn="base">
              <a:spcBef>
                <a:spcPct val="0"/>
              </a:spcBef>
              <a:spcAft>
                <a:spcPct val="0"/>
              </a:spcAft>
            </a:pPr>
            <a:r>
              <a:rPr lang="en-US" sz="1100" b="1" smtClean="0">
                <a:solidFill>
                  <a:srgbClr val="000000"/>
                </a:solidFill>
                <a:ea typeface="Calibri" pitchFamily="34" charset="0"/>
                <a:cs typeface="Times New Roman" pitchFamily="18" charset="0"/>
              </a:rPr>
              <a:t>Drugs</a:t>
            </a:r>
          </a:p>
          <a:p>
            <a:pPr fontAlgn="base">
              <a:spcBef>
                <a:spcPct val="0"/>
              </a:spcBef>
              <a:spcAft>
                <a:spcPct val="0"/>
              </a:spcAft>
            </a:pPr>
            <a:r>
              <a:rPr lang="en-US" sz="1100" b="1" smtClean="0">
                <a:solidFill>
                  <a:srgbClr val="000000"/>
                </a:solidFill>
                <a:ea typeface="Calibri" pitchFamily="34" charset="0"/>
                <a:cs typeface="Times New Roman" pitchFamily="18" charset="0"/>
              </a:rPr>
              <a:t>&amp; Drug Law Disparities</a:t>
            </a:r>
            <a:endParaRPr lang="en-US" smtClean="0">
              <a:solidFill>
                <a:srgbClr val="000000"/>
              </a:solidFill>
              <a:ea typeface="Calibri" pitchFamily="34" charset="0"/>
              <a:cs typeface="Times New Roman" pitchFamily="18" charset="0"/>
            </a:endParaRPr>
          </a:p>
        </p:txBody>
      </p:sp>
      <p:sp>
        <p:nvSpPr>
          <p:cNvPr id="10260" name="AutoShape 20"/>
          <p:cNvSpPr>
            <a:spLocks noChangeArrowheads="1"/>
          </p:cNvSpPr>
          <p:nvPr/>
        </p:nvSpPr>
        <p:spPr bwMode="auto">
          <a:xfrm flipV="1">
            <a:off x="5438775" y="4127500"/>
            <a:ext cx="90488" cy="552450"/>
          </a:xfrm>
          <a:prstGeom prst="downArrow">
            <a:avLst>
              <a:gd name="adj1" fmla="val 50000"/>
              <a:gd name="adj2" fmla="val 152631"/>
            </a:avLst>
          </a:prstGeom>
          <a:solidFill>
            <a:srgbClr val="FFFFFF"/>
          </a:solidFill>
          <a:ln w="9525">
            <a:solidFill>
              <a:srgbClr val="000000"/>
            </a:solidFill>
            <a:miter lim="800000"/>
            <a:headEnd/>
            <a:tailEnd/>
          </a:ln>
        </p:spPr>
        <p:txBody>
          <a:bodyPr vert="eaVert"/>
          <a:lstStyle/>
          <a:p>
            <a:pPr fontAlgn="base">
              <a:spcBef>
                <a:spcPct val="0"/>
              </a:spcBef>
              <a:spcAft>
                <a:spcPct val="0"/>
              </a:spcAft>
            </a:pPr>
            <a:endParaRPr lang="en-US" sz="2400" smtClean="0">
              <a:solidFill>
                <a:srgbClr val="000000"/>
              </a:solidFill>
            </a:endParaRPr>
          </a:p>
        </p:txBody>
      </p:sp>
      <p:sp>
        <p:nvSpPr>
          <p:cNvPr id="10261" name="Text Box 19"/>
          <p:cNvSpPr txBox="1">
            <a:spLocks noChangeArrowheads="1"/>
          </p:cNvSpPr>
          <p:nvPr/>
        </p:nvSpPr>
        <p:spPr bwMode="auto">
          <a:xfrm>
            <a:off x="4829175" y="4727575"/>
            <a:ext cx="1562100" cy="1181100"/>
          </a:xfrm>
          <a:prstGeom prst="rect">
            <a:avLst/>
          </a:prstGeom>
          <a:solidFill>
            <a:srgbClr val="C0504D"/>
          </a:solidFill>
          <a:ln w="38100">
            <a:solidFill>
              <a:srgbClr val="F2F2F2"/>
            </a:solidFill>
            <a:miter lim="800000"/>
            <a:headEnd/>
            <a:tailEnd/>
          </a:ln>
          <a:effectLst>
            <a:outerShdw dist="28398" dir="3806097" algn="ctr" rotWithShape="0">
              <a:srgbClr val="622423">
                <a:alpha val="50000"/>
              </a:srgbClr>
            </a:outerShdw>
          </a:effec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fontAlgn="base">
              <a:spcBef>
                <a:spcPct val="0"/>
              </a:spcBef>
              <a:spcAft>
                <a:spcPct val="0"/>
              </a:spcAft>
            </a:pPr>
            <a:r>
              <a:rPr lang="en-US" sz="1100" b="1" smtClean="0">
                <a:solidFill>
                  <a:srgbClr val="000000"/>
                </a:solidFill>
                <a:ea typeface="Calibri" pitchFamily="34" charset="0"/>
                <a:cs typeface="Times New Roman" pitchFamily="18" charset="0"/>
              </a:rPr>
              <a:t>Disparities in Family Supports &amp; Individual Treatment, Which Lengthen Stay in Deep End Systems</a:t>
            </a:r>
            <a:endParaRPr lang="en-US" smtClean="0">
              <a:solidFill>
                <a:srgbClr val="000000"/>
              </a:solidFill>
              <a:ea typeface="Calibri" pitchFamily="34" charset="0"/>
              <a:cs typeface="Times New Roman" pitchFamily="18" charset="0"/>
            </a:endParaRPr>
          </a:p>
        </p:txBody>
      </p:sp>
      <p:sp>
        <p:nvSpPr>
          <p:cNvPr id="10262" name="Rectangle 38"/>
          <p:cNvSpPr>
            <a:spLocks noChangeArrowheads="1"/>
          </p:cNvSpPr>
          <p:nvPr/>
        </p:nvSpPr>
        <p:spPr bwMode="auto">
          <a:xfrm>
            <a:off x="0" y="19050"/>
            <a:ext cx="866775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eaLnBrk="0" fontAlgn="base" hangingPunct="0">
              <a:spcBef>
                <a:spcPct val="0"/>
              </a:spcBef>
              <a:spcAft>
                <a:spcPct val="0"/>
              </a:spcAft>
            </a:pPr>
            <a:endParaRPr lang="en-US" sz="1100" b="1" smtClean="0">
              <a:solidFill>
                <a:srgbClr val="000000"/>
              </a:solidFill>
              <a:ea typeface="Calibri" pitchFamily="34" charset="0"/>
              <a:cs typeface="Times New Roman" pitchFamily="18" charset="0"/>
            </a:endParaRPr>
          </a:p>
          <a:p>
            <a:pPr eaLnBrk="0" fontAlgn="base" hangingPunct="0">
              <a:spcBef>
                <a:spcPct val="0"/>
              </a:spcBef>
              <a:spcAft>
                <a:spcPct val="0"/>
              </a:spcAft>
            </a:pPr>
            <a:r>
              <a:rPr lang="en-US" sz="1100" b="1" smtClean="0">
                <a:solidFill>
                  <a:srgbClr val="000000"/>
                </a:solidFill>
                <a:ea typeface="Calibri" pitchFamily="34" charset="0"/>
                <a:cs typeface="Times New Roman" pitchFamily="18" charset="0"/>
              </a:rPr>
              <a:t>   POSSIBLE PATHWAY FROM THE GI BILL TO CURRENT CHILD WELFARE/JJ/EDUCATION DISPARITIES </a:t>
            </a:r>
            <a:endParaRPr lang="en-US" sz="900" smtClean="0">
              <a:solidFill>
                <a:srgbClr val="000000"/>
              </a:solidFill>
              <a:ea typeface="Calibri" pitchFamily="34" charset="0"/>
              <a:cs typeface="Times New Roman" pitchFamily="18" charset="0"/>
            </a:endParaRPr>
          </a:p>
          <a:p>
            <a:pPr eaLnBrk="0" fontAlgn="base" hangingPunct="0">
              <a:spcBef>
                <a:spcPct val="0"/>
              </a:spcBef>
              <a:spcAft>
                <a:spcPct val="0"/>
              </a:spcAft>
            </a:pPr>
            <a:endParaRPr lang="en-US" sz="900" smtClean="0">
              <a:solidFill>
                <a:srgbClr val="000000"/>
              </a:solidFill>
              <a:ea typeface="Calibri" pitchFamily="34" charset="0"/>
              <a:cs typeface="Times New Roman" pitchFamily="18" charset="0"/>
            </a:endParaRPr>
          </a:p>
          <a:p>
            <a:pPr eaLnBrk="0" fontAlgn="base" hangingPunct="0">
              <a:spcBef>
                <a:spcPct val="0"/>
              </a:spcBef>
              <a:spcAft>
                <a:spcPct val="0"/>
              </a:spcAft>
            </a:pPr>
            <a:endParaRPr lang="en-US" sz="2400" smtClean="0">
              <a:solidFill>
                <a:srgbClr val="000000"/>
              </a:solidFill>
              <a:ea typeface="Calibri" pitchFamily="34" charset="0"/>
              <a:cs typeface="Times New Roman" pitchFamily="18" charset="0"/>
            </a:endParaRPr>
          </a:p>
        </p:txBody>
      </p:sp>
      <p:sp>
        <p:nvSpPr>
          <p:cNvPr id="10263" name="Rectangle 48"/>
          <p:cNvSpPr>
            <a:spLocks noChangeArrowheads="1"/>
          </p:cNvSpPr>
          <p:nvPr/>
        </p:nvSpPr>
        <p:spPr bwMode="auto">
          <a:xfrm>
            <a:off x="1238250" y="2168525"/>
            <a:ext cx="184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eaLnBrk="0" fontAlgn="base" hangingPunct="0">
              <a:spcBef>
                <a:spcPct val="0"/>
              </a:spcBef>
              <a:spcAft>
                <a:spcPct val="0"/>
              </a:spcAft>
            </a:pPr>
            <a:endParaRPr lang="en-US" sz="2400" smtClean="0">
              <a:solidFill>
                <a:srgbClr val="000000"/>
              </a:solidFill>
            </a:endParaRPr>
          </a:p>
        </p:txBody>
      </p:sp>
    </p:spTree>
    <p:extLst>
      <p:ext uri="{BB962C8B-B14F-4D97-AF65-F5344CB8AC3E}">
        <p14:creationId xmlns:p14="http://schemas.microsoft.com/office/powerpoint/2010/main" val="3919376146"/>
      </p:ext>
    </p:extLst>
  </p:cSld>
  <p:clrMapOvr>
    <a:masterClrMapping/>
  </p:clrMapOvr>
  <p:transition>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1318DE0C-0EAE-4AF1-9740-519FCD4FE862}" type="slidenum">
              <a:rPr lang="en-US" sz="1200" smtClean="0">
                <a:solidFill>
                  <a:srgbClr val="000000"/>
                </a:solidFill>
              </a:rPr>
              <a:pPr eaLnBrk="1" hangingPunct="1"/>
              <a:t>61</a:t>
            </a:fld>
            <a:endParaRPr lang="en-US" sz="1200" smtClean="0">
              <a:solidFill>
                <a:srgbClr val="000000"/>
              </a:solidFill>
            </a:endParaRPr>
          </a:p>
        </p:txBody>
      </p:sp>
      <p:sp>
        <p:nvSpPr>
          <p:cNvPr id="11267" name="Rectangle 9"/>
          <p:cNvSpPr>
            <a:spLocks noGrp="1" noChangeArrowheads="1"/>
          </p:cNvSpPr>
          <p:nvPr>
            <p:ph type="title"/>
          </p:nvPr>
        </p:nvSpPr>
        <p:spPr>
          <a:xfrm>
            <a:off x="342900" y="484188"/>
            <a:ext cx="6591300" cy="838200"/>
          </a:xfrm>
          <a:noFill/>
        </p:spPr>
        <p:txBody>
          <a:bodyPr/>
          <a:lstStyle/>
          <a:p>
            <a:pPr eaLnBrk="1" hangingPunct="1"/>
            <a:r>
              <a:rPr lang="en-US" b="1" smtClean="0">
                <a:solidFill>
                  <a:srgbClr val="CF6D11"/>
                </a:solidFill>
                <a:latin typeface="Bell Gothic Black" charset="0"/>
              </a:rPr>
              <a:t>Era of Equal Opportunity Policies (50s, 60s, and 70s)</a:t>
            </a:r>
            <a:br>
              <a:rPr lang="en-US" b="1" smtClean="0">
                <a:solidFill>
                  <a:srgbClr val="CF6D11"/>
                </a:solidFill>
                <a:latin typeface="Bell Gothic Black" charset="0"/>
              </a:rPr>
            </a:br>
            <a:endParaRPr lang="en-US" b="1" smtClean="0">
              <a:solidFill>
                <a:srgbClr val="CF6D11"/>
              </a:solidFill>
              <a:latin typeface="Bell Gothic Black" charset="0"/>
            </a:endParaRPr>
          </a:p>
        </p:txBody>
      </p:sp>
      <p:sp>
        <p:nvSpPr>
          <p:cNvPr id="11268" name="Rectangle 5"/>
          <p:cNvSpPr>
            <a:spLocks noGrp="1" noChangeArrowheads="1"/>
          </p:cNvSpPr>
          <p:nvPr>
            <p:ph type="body" sz="half" idx="1"/>
          </p:nvPr>
        </p:nvSpPr>
        <p:spPr>
          <a:xfrm>
            <a:off x="304800" y="2419350"/>
            <a:ext cx="8456613" cy="3943350"/>
          </a:xfrm>
        </p:spPr>
        <p:txBody>
          <a:bodyPr/>
          <a:lstStyle/>
          <a:p>
            <a:pPr eaLnBrk="1" hangingPunct="1">
              <a:lnSpc>
                <a:spcPct val="90000"/>
              </a:lnSpc>
              <a:buFontTx/>
              <a:buNone/>
            </a:pPr>
            <a:r>
              <a:rPr lang="en-US" sz="1800" b="1" u="sng" smtClean="0">
                <a:solidFill>
                  <a:srgbClr val="CF6D11"/>
                </a:solidFill>
                <a:latin typeface="Bell Gothic Black" charset="0"/>
              </a:rPr>
              <a:t>Opportunity Victories . . .	</a:t>
            </a:r>
            <a:r>
              <a:rPr lang="en-US" sz="1800" b="1" smtClean="0">
                <a:solidFill>
                  <a:srgbClr val="CF6D11"/>
                </a:solidFill>
                <a:latin typeface="Bell Gothic Black" charset="0"/>
              </a:rPr>
              <a:t>		</a:t>
            </a:r>
            <a:r>
              <a:rPr lang="en-US" sz="1800" b="1" u="sng" smtClean="0">
                <a:solidFill>
                  <a:srgbClr val="CF6D11"/>
                </a:solidFill>
                <a:latin typeface="Bell Gothic Black" charset="0"/>
              </a:rPr>
              <a:t>But Inequitable Outcomes</a:t>
            </a:r>
          </a:p>
          <a:p>
            <a:pPr eaLnBrk="1" hangingPunct="1">
              <a:lnSpc>
                <a:spcPct val="90000"/>
              </a:lnSpc>
              <a:buFontTx/>
              <a:buNone/>
            </a:pPr>
            <a:r>
              <a:rPr lang="en-US" sz="1300" b="1" smtClean="0">
                <a:solidFill>
                  <a:srgbClr val="CF6D11"/>
                </a:solidFill>
                <a:latin typeface="Bell Gothic Black" charset="0"/>
              </a:rPr>
              <a:t>Mendez vs. Westminister			Schools today </a:t>
            </a:r>
          </a:p>
          <a:p>
            <a:pPr eaLnBrk="1" hangingPunct="1">
              <a:lnSpc>
                <a:spcPct val="90000"/>
              </a:lnSpc>
              <a:spcBef>
                <a:spcPct val="0"/>
              </a:spcBef>
              <a:buFontTx/>
              <a:buNone/>
            </a:pPr>
            <a:r>
              <a:rPr lang="en-US" sz="1300" b="1" smtClean="0">
                <a:solidFill>
                  <a:srgbClr val="CF6D11"/>
                </a:solidFill>
                <a:latin typeface="Bell Gothic Black" charset="0"/>
              </a:rPr>
              <a:t>Brown vs. Board of Education			remain racially 								segregated and 								still unequal in terms of access 							to resources.</a:t>
            </a:r>
          </a:p>
          <a:p>
            <a:pPr eaLnBrk="1" hangingPunct="1">
              <a:lnSpc>
                <a:spcPct val="90000"/>
              </a:lnSpc>
              <a:spcBef>
                <a:spcPct val="0"/>
              </a:spcBef>
              <a:buFontTx/>
              <a:buNone/>
            </a:pPr>
            <a:endParaRPr lang="en-US" sz="1300" b="1" smtClean="0">
              <a:solidFill>
                <a:srgbClr val="CF6D11"/>
              </a:solidFill>
              <a:latin typeface="Bell Gothic Black" charset="0"/>
            </a:endParaRPr>
          </a:p>
          <a:p>
            <a:pPr eaLnBrk="1" hangingPunct="1">
              <a:lnSpc>
                <a:spcPct val="90000"/>
              </a:lnSpc>
              <a:spcBef>
                <a:spcPct val="0"/>
              </a:spcBef>
              <a:buFontTx/>
              <a:buNone/>
            </a:pPr>
            <a:r>
              <a:rPr lang="en-US" sz="1300" b="1" smtClean="0">
                <a:solidFill>
                  <a:srgbClr val="CF6D11"/>
                </a:solidFill>
                <a:latin typeface="Bell Gothic Black" charset="0"/>
              </a:rPr>
              <a:t>Fair Housing Act of 1968			Discrimination persists</a:t>
            </a:r>
          </a:p>
          <a:p>
            <a:pPr eaLnBrk="1" hangingPunct="1">
              <a:lnSpc>
                <a:spcPct val="90000"/>
              </a:lnSpc>
              <a:spcBef>
                <a:spcPct val="0"/>
              </a:spcBef>
              <a:buFontTx/>
              <a:buNone/>
            </a:pPr>
            <a:r>
              <a:rPr lang="en-US" sz="1300" b="1" smtClean="0">
                <a:solidFill>
                  <a:srgbClr val="CF6D11"/>
                </a:solidFill>
                <a:latin typeface="Bell Gothic Black" charset="0"/>
              </a:rPr>
              <a:t>						in zoning, real estate practices, and 						lending.</a:t>
            </a:r>
          </a:p>
          <a:p>
            <a:pPr eaLnBrk="1" hangingPunct="1">
              <a:lnSpc>
                <a:spcPct val="90000"/>
              </a:lnSpc>
              <a:spcBef>
                <a:spcPct val="0"/>
              </a:spcBef>
              <a:buFontTx/>
              <a:buNone/>
            </a:pPr>
            <a:endParaRPr lang="en-US" sz="1300" b="1" smtClean="0">
              <a:solidFill>
                <a:srgbClr val="CF6D11"/>
              </a:solidFill>
              <a:latin typeface="Bell Gothic Black" charset="0"/>
            </a:endParaRPr>
          </a:p>
          <a:p>
            <a:pPr eaLnBrk="1" hangingPunct="1">
              <a:lnSpc>
                <a:spcPct val="90000"/>
              </a:lnSpc>
              <a:spcBef>
                <a:spcPct val="0"/>
              </a:spcBef>
              <a:buFontTx/>
              <a:buNone/>
            </a:pPr>
            <a:r>
              <a:rPr lang="en-US" sz="1300" b="1" smtClean="0">
                <a:solidFill>
                  <a:srgbClr val="CF6D11"/>
                </a:solidFill>
                <a:latin typeface="Bell Gothic Black" charset="0"/>
              </a:rPr>
              <a:t>Affirmative Action				Largest beneficiaries have</a:t>
            </a:r>
          </a:p>
          <a:p>
            <a:pPr eaLnBrk="1" hangingPunct="1">
              <a:lnSpc>
                <a:spcPct val="90000"/>
              </a:lnSpc>
              <a:spcBef>
                <a:spcPct val="0"/>
              </a:spcBef>
              <a:buFontTx/>
              <a:buNone/>
            </a:pPr>
            <a:r>
              <a:rPr lang="en-US" sz="1300" b="1" smtClean="0">
                <a:solidFill>
                  <a:srgbClr val="CF6D11"/>
                </a:solidFill>
                <a:latin typeface="Bell Gothic Black" charset="0"/>
              </a:rPr>
              <a:t>						been White women.</a:t>
            </a:r>
          </a:p>
          <a:p>
            <a:pPr eaLnBrk="1" hangingPunct="1">
              <a:lnSpc>
                <a:spcPct val="90000"/>
              </a:lnSpc>
              <a:spcBef>
                <a:spcPct val="0"/>
              </a:spcBef>
              <a:buFontTx/>
              <a:buNone/>
            </a:pPr>
            <a:endParaRPr lang="en-US" sz="1300" b="1" smtClean="0">
              <a:solidFill>
                <a:srgbClr val="CF6D11"/>
              </a:solidFill>
              <a:latin typeface="Bell Gothic Black" charset="0"/>
            </a:endParaRPr>
          </a:p>
          <a:p>
            <a:pPr eaLnBrk="1" hangingPunct="1">
              <a:lnSpc>
                <a:spcPct val="90000"/>
              </a:lnSpc>
              <a:spcBef>
                <a:spcPct val="0"/>
              </a:spcBef>
              <a:buFontTx/>
              <a:buNone/>
            </a:pPr>
            <a:r>
              <a:rPr lang="en-US" sz="1300" b="1" smtClean="0">
                <a:solidFill>
                  <a:srgbClr val="CF6D11"/>
                </a:solidFill>
                <a:latin typeface="Bell Gothic Black" charset="0"/>
              </a:rPr>
              <a:t>Voting Rights Act of 1965			More elected officials of color							but w/o adequate resources in 							urban areas to govern effectively; 							redistricting to erode political power;</a:t>
            </a:r>
          </a:p>
          <a:p>
            <a:pPr eaLnBrk="1" hangingPunct="1">
              <a:lnSpc>
                <a:spcPct val="90000"/>
              </a:lnSpc>
              <a:spcBef>
                <a:spcPct val="0"/>
              </a:spcBef>
              <a:buFontTx/>
              <a:buNone/>
            </a:pPr>
            <a:r>
              <a:rPr lang="en-US" sz="1300" b="1" smtClean="0">
                <a:solidFill>
                  <a:srgbClr val="CF6D11"/>
                </a:solidFill>
                <a:latin typeface="Bell Gothic Black" charset="0"/>
              </a:rPr>
              <a:t>						ballot box inequities.</a:t>
            </a:r>
          </a:p>
          <a:p>
            <a:pPr eaLnBrk="1" hangingPunct="1">
              <a:lnSpc>
                <a:spcPct val="90000"/>
              </a:lnSpc>
              <a:spcBef>
                <a:spcPct val="0"/>
              </a:spcBef>
              <a:buFontTx/>
              <a:buNone/>
            </a:pPr>
            <a:r>
              <a:rPr lang="en-US" sz="1300" b="1" smtClean="0">
                <a:solidFill>
                  <a:srgbClr val="CF6D11"/>
                </a:solidFill>
                <a:latin typeface="Bell Gothic Black" charset="0"/>
              </a:rPr>
              <a:t>	</a:t>
            </a:r>
          </a:p>
        </p:txBody>
      </p:sp>
      <p:sp>
        <p:nvSpPr>
          <p:cNvPr id="11269" name="Rectangle 8"/>
          <p:cNvSpPr>
            <a:spLocks noChangeArrowheads="1"/>
          </p:cNvSpPr>
          <p:nvPr/>
        </p:nvSpPr>
        <p:spPr bwMode="auto">
          <a:xfrm>
            <a:off x="3995738" y="246063"/>
            <a:ext cx="5148262"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fontAlgn="base">
              <a:spcBef>
                <a:spcPct val="0"/>
              </a:spcBef>
              <a:spcAft>
                <a:spcPct val="0"/>
              </a:spcAft>
            </a:pPr>
            <a:endParaRPr lang="en-US" sz="2800" b="1" smtClean="0">
              <a:solidFill>
                <a:srgbClr val="FFFFFF"/>
              </a:solidFill>
            </a:endParaRPr>
          </a:p>
        </p:txBody>
      </p:sp>
    </p:spTree>
    <p:extLst>
      <p:ext uri="{BB962C8B-B14F-4D97-AF65-F5344CB8AC3E}">
        <p14:creationId xmlns:p14="http://schemas.microsoft.com/office/powerpoint/2010/main" val="3235495012"/>
      </p:ext>
    </p:extLst>
  </p:cSld>
  <p:clrMapOvr>
    <a:masterClrMapping/>
  </p:clrMapOvr>
  <p:transition>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3ACF2574-6902-455F-A358-09DF2833AD41}" type="slidenum">
              <a:rPr lang="en-US" sz="1200" smtClean="0">
                <a:solidFill>
                  <a:srgbClr val="000000"/>
                </a:solidFill>
              </a:rPr>
              <a:pPr eaLnBrk="1" hangingPunct="1"/>
              <a:t>62</a:t>
            </a:fld>
            <a:endParaRPr lang="en-US" sz="1200" smtClean="0">
              <a:solidFill>
                <a:srgbClr val="000000"/>
              </a:solidFill>
            </a:endParaRPr>
          </a:p>
        </p:txBody>
      </p:sp>
      <p:sp>
        <p:nvSpPr>
          <p:cNvPr id="12291" name="Rectangle 1037"/>
          <p:cNvSpPr>
            <a:spLocks noGrp="1" noChangeArrowheads="1"/>
          </p:cNvSpPr>
          <p:nvPr>
            <p:ph type="title"/>
          </p:nvPr>
        </p:nvSpPr>
        <p:spPr>
          <a:xfrm>
            <a:off x="19050" y="465138"/>
            <a:ext cx="7067550" cy="838200"/>
          </a:xfrm>
          <a:noFill/>
        </p:spPr>
        <p:txBody>
          <a:bodyPr/>
          <a:lstStyle/>
          <a:p>
            <a:pPr eaLnBrk="1" hangingPunct="1"/>
            <a:r>
              <a:rPr lang="en-US" b="1" smtClean="0">
                <a:solidFill>
                  <a:srgbClr val="CF6D11"/>
                </a:solidFill>
                <a:latin typeface="Bell Gothic Black" charset="0"/>
              </a:rPr>
              <a:t>Era of Retrenchment (80s, 90s, 00s)</a:t>
            </a:r>
          </a:p>
        </p:txBody>
      </p:sp>
      <p:sp>
        <p:nvSpPr>
          <p:cNvPr id="12292" name="Rectangle 1032"/>
          <p:cNvSpPr>
            <a:spLocks noGrp="1" noChangeArrowheads="1"/>
          </p:cNvSpPr>
          <p:nvPr>
            <p:ph type="body" sz="half" idx="1"/>
          </p:nvPr>
        </p:nvSpPr>
        <p:spPr>
          <a:xfrm>
            <a:off x="685800" y="2400300"/>
            <a:ext cx="8134350" cy="3924300"/>
          </a:xfrm>
        </p:spPr>
        <p:txBody>
          <a:bodyPr/>
          <a:lstStyle/>
          <a:p>
            <a:pPr eaLnBrk="1" hangingPunct="1">
              <a:lnSpc>
                <a:spcPct val="80000"/>
              </a:lnSpc>
              <a:buFontTx/>
              <a:buNone/>
            </a:pPr>
            <a:r>
              <a:rPr lang="en-US" sz="1600" b="1" u="sng" smtClean="0">
                <a:solidFill>
                  <a:srgbClr val="CF6D11"/>
                </a:solidFill>
                <a:latin typeface="Bell Gothic Black" charset="0"/>
              </a:rPr>
              <a:t>Challenge to Opportunity Victories</a:t>
            </a:r>
            <a:r>
              <a:rPr lang="en-US" sz="1600" b="1" smtClean="0">
                <a:solidFill>
                  <a:srgbClr val="CF6D11"/>
                </a:solidFill>
                <a:latin typeface="Bell Gothic Black" charset="0"/>
              </a:rPr>
              <a:t>		</a:t>
            </a:r>
            <a:r>
              <a:rPr lang="en-US" sz="1600" b="1" u="sng" smtClean="0">
                <a:solidFill>
                  <a:srgbClr val="CF6D11"/>
                </a:solidFill>
                <a:latin typeface="Bell Gothic Black" charset="0"/>
              </a:rPr>
              <a:t>Inequitable Outcomes</a:t>
            </a:r>
          </a:p>
          <a:p>
            <a:pPr eaLnBrk="1" hangingPunct="1">
              <a:lnSpc>
                <a:spcPct val="80000"/>
              </a:lnSpc>
              <a:buFontTx/>
              <a:buNone/>
            </a:pPr>
            <a:endParaRPr lang="en-US" sz="1600" b="1" u="sng" smtClean="0">
              <a:solidFill>
                <a:srgbClr val="CF6D11"/>
              </a:solidFill>
              <a:latin typeface="Bell Gothic Black" charset="0"/>
            </a:endParaRPr>
          </a:p>
          <a:p>
            <a:pPr eaLnBrk="1" hangingPunct="1">
              <a:lnSpc>
                <a:spcPct val="80000"/>
              </a:lnSpc>
              <a:spcBef>
                <a:spcPct val="0"/>
              </a:spcBef>
              <a:buFontTx/>
              <a:buNone/>
            </a:pPr>
            <a:r>
              <a:rPr lang="en-US" sz="1500" b="1" smtClean="0">
                <a:solidFill>
                  <a:srgbClr val="CF6D11"/>
                </a:solidFill>
                <a:latin typeface="Bell Gothic Black" charset="0"/>
              </a:rPr>
              <a:t>English Only Laws as state referenda		Deprives civil </a:t>
            </a:r>
          </a:p>
          <a:p>
            <a:pPr eaLnBrk="1" hangingPunct="1">
              <a:lnSpc>
                <a:spcPct val="80000"/>
              </a:lnSpc>
              <a:spcBef>
                <a:spcPct val="0"/>
              </a:spcBef>
              <a:buFontTx/>
              <a:buNone/>
            </a:pPr>
            <a:r>
              <a:rPr lang="en-US" sz="1500" b="1" smtClean="0">
                <a:solidFill>
                  <a:srgbClr val="CF6D11"/>
                </a:solidFill>
                <a:latin typeface="Bell Gothic Black" charset="0"/>
              </a:rPr>
              <a:t>						rights (e.g. vote, 							legal proceed-							ings, and education) for those 					with limited English proficiency</a:t>
            </a:r>
          </a:p>
          <a:p>
            <a:pPr eaLnBrk="1" hangingPunct="1">
              <a:lnSpc>
                <a:spcPct val="80000"/>
              </a:lnSpc>
              <a:spcBef>
                <a:spcPct val="0"/>
              </a:spcBef>
              <a:buFontTx/>
              <a:buNone/>
            </a:pPr>
            <a:endParaRPr lang="en-US" sz="1500" b="1" smtClean="0">
              <a:solidFill>
                <a:srgbClr val="CF6D11"/>
              </a:solidFill>
              <a:latin typeface="Bell Gothic Black" charset="0"/>
            </a:endParaRPr>
          </a:p>
          <a:p>
            <a:pPr eaLnBrk="1" hangingPunct="1">
              <a:lnSpc>
                <a:spcPct val="80000"/>
              </a:lnSpc>
              <a:spcBef>
                <a:spcPct val="0"/>
              </a:spcBef>
              <a:buFontTx/>
              <a:buNone/>
            </a:pPr>
            <a:r>
              <a:rPr lang="en-US" sz="1500" b="1" smtClean="0">
                <a:solidFill>
                  <a:srgbClr val="CF6D11"/>
                </a:solidFill>
                <a:latin typeface="Bell Gothic Black" charset="0"/>
              </a:rPr>
              <a:t>“Racial Privacy” Act as state referenda		If it had passed, no data for 						accountability to promote equity 					in education, public contracting, 					or employment</a:t>
            </a:r>
          </a:p>
          <a:p>
            <a:pPr eaLnBrk="1" hangingPunct="1">
              <a:lnSpc>
                <a:spcPct val="80000"/>
              </a:lnSpc>
              <a:spcBef>
                <a:spcPct val="0"/>
              </a:spcBef>
              <a:buFontTx/>
              <a:buNone/>
            </a:pPr>
            <a:endParaRPr lang="en-US" sz="1500" b="1" smtClean="0">
              <a:solidFill>
                <a:srgbClr val="CF6D11"/>
              </a:solidFill>
              <a:latin typeface="Bell Gothic Black" charset="0"/>
            </a:endParaRPr>
          </a:p>
          <a:p>
            <a:pPr eaLnBrk="1" hangingPunct="1">
              <a:lnSpc>
                <a:spcPct val="80000"/>
              </a:lnSpc>
              <a:spcBef>
                <a:spcPct val="0"/>
              </a:spcBef>
              <a:buFontTx/>
              <a:buNone/>
            </a:pPr>
            <a:r>
              <a:rPr lang="en-US" sz="1500" b="1" smtClean="0">
                <a:solidFill>
                  <a:srgbClr val="CF6D11"/>
                </a:solidFill>
                <a:latin typeface="Bell Gothic Black" charset="0"/>
              </a:rPr>
              <a:t>Anti-affirmative action legal challenges		Erode the small employment and 					education gains that have been 					made and increase the likelihood 					of return to previous practices</a:t>
            </a:r>
          </a:p>
          <a:p>
            <a:pPr eaLnBrk="1" hangingPunct="1">
              <a:lnSpc>
                <a:spcPct val="80000"/>
              </a:lnSpc>
              <a:spcBef>
                <a:spcPct val="0"/>
              </a:spcBef>
              <a:buFontTx/>
              <a:buNone/>
            </a:pPr>
            <a:endParaRPr lang="en-US" sz="1500" b="1" smtClean="0">
              <a:solidFill>
                <a:srgbClr val="CF6D11"/>
              </a:solidFill>
              <a:latin typeface="Bell Gothic Black" charset="0"/>
            </a:endParaRPr>
          </a:p>
          <a:p>
            <a:pPr eaLnBrk="1" hangingPunct="1">
              <a:lnSpc>
                <a:spcPct val="80000"/>
              </a:lnSpc>
              <a:buFontTx/>
              <a:buNone/>
            </a:pPr>
            <a:endParaRPr lang="en-US" sz="1500" smtClean="0">
              <a:solidFill>
                <a:srgbClr val="CF6D11"/>
              </a:solidFill>
              <a:latin typeface="Bell Gothic Black" charset="0"/>
            </a:endParaRPr>
          </a:p>
        </p:txBody>
      </p:sp>
      <p:sp>
        <p:nvSpPr>
          <p:cNvPr id="12293" name="Rectangle 1035"/>
          <p:cNvSpPr>
            <a:spLocks noChangeArrowheads="1"/>
          </p:cNvSpPr>
          <p:nvPr/>
        </p:nvSpPr>
        <p:spPr bwMode="auto">
          <a:xfrm>
            <a:off x="230188" y="0"/>
            <a:ext cx="5408612" cy="158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fontAlgn="base">
              <a:spcBef>
                <a:spcPct val="0"/>
              </a:spcBef>
              <a:spcAft>
                <a:spcPct val="0"/>
              </a:spcAft>
            </a:pPr>
            <a:endParaRPr lang="en-US" sz="3200" smtClean="0">
              <a:solidFill>
                <a:srgbClr val="FFFFFF"/>
              </a:solidFill>
            </a:endParaRPr>
          </a:p>
          <a:p>
            <a:pPr fontAlgn="base">
              <a:spcBef>
                <a:spcPct val="0"/>
              </a:spcBef>
              <a:spcAft>
                <a:spcPct val="0"/>
              </a:spcAft>
            </a:pPr>
            <a:endParaRPr lang="en-US" sz="3200" smtClean="0">
              <a:solidFill>
                <a:srgbClr val="FFFFFF"/>
              </a:solidFill>
            </a:endParaRPr>
          </a:p>
        </p:txBody>
      </p:sp>
      <p:sp>
        <p:nvSpPr>
          <p:cNvPr id="12294" name="Content Placeholder 6"/>
          <p:cNvSpPr>
            <a:spLocks noGrp="1"/>
          </p:cNvSpPr>
          <p:nvPr>
            <p:ph sz="half" idx="2"/>
          </p:nvPr>
        </p:nvSpPr>
        <p:spPr/>
        <p:txBody>
          <a:bodyPr/>
          <a:lstStyle/>
          <a:p>
            <a:endParaRPr lang="en-US" smtClean="0"/>
          </a:p>
        </p:txBody>
      </p:sp>
    </p:spTree>
    <p:extLst>
      <p:ext uri="{BB962C8B-B14F-4D97-AF65-F5344CB8AC3E}">
        <p14:creationId xmlns:p14="http://schemas.microsoft.com/office/powerpoint/2010/main" val="3747115372"/>
      </p:ext>
    </p:extLst>
  </p:cSld>
  <p:clrMapOvr>
    <a:masterClrMapping/>
  </p:clrMapOvr>
  <p:transition>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0"/>
            <a:ext cx="8458200" cy="2419350"/>
          </a:xfrm>
        </p:spPr>
        <p:txBody>
          <a:bodyPr/>
          <a:lstStyle/>
          <a:p>
            <a:r>
              <a:rPr lang="en-US" b="1" smtClean="0">
                <a:solidFill>
                  <a:srgbClr val="CF6D11"/>
                </a:solidFill>
                <a:latin typeface="Bell Gothic Black" charset="0"/>
              </a:rPr>
              <a:t>How do Child Welfare Policies Map in Terms of Victories &amp; Retrenchment for Racial Equity?</a:t>
            </a:r>
          </a:p>
        </p:txBody>
      </p:sp>
      <p:sp>
        <p:nvSpPr>
          <p:cNvPr id="13315" name="Text Placeholder 2"/>
          <p:cNvSpPr>
            <a:spLocks noGrp="1"/>
          </p:cNvSpPr>
          <p:nvPr>
            <p:ph type="body" sz="half" idx="1"/>
          </p:nvPr>
        </p:nvSpPr>
        <p:spPr>
          <a:xfrm>
            <a:off x="685800" y="1976438"/>
            <a:ext cx="7810500" cy="4533900"/>
          </a:xfrm>
        </p:spPr>
        <p:txBody>
          <a:bodyPr/>
          <a:lstStyle/>
          <a:p>
            <a:pPr>
              <a:buFontTx/>
              <a:buNone/>
            </a:pPr>
            <a:r>
              <a:rPr lang="en-US" b="1" u="sng" smtClean="0">
                <a:solidFill>
                  <a:srgbClr val="CF6D11"/>
                </a:solidFill>
                <a:latin typeface="Bell Gothic Black" charset="0"/>
              </a:rPr>
              <a:t>Adoption &amp; Safe Families Act 1997</a:t>
            </a:r>
            <a:r>
              <a:rPr lang="en-US" b="1" smtClean="0">
                <a:solidFill>
                  <a:srgbClr val="CF6D11"/>
                </a:solidFill>
                <a:latin typeface="Bell Gothic Black" charset="0"/>
              </a:rPr>
              <a:t>– quicker permanency but quicker termination of parental rights (impact         on incarcerated mothers, who are                     disproportionately women of color)</a:t>
            </a:r>
          </a:p>
          <a:p>
            <a:pPr>
              <a:buFontTx/>
              <a:buNone/>
            </a:pPr>
            <a:r>
              <a:rPr lang="en-US" b="1" u="sng" smtClean="0">
                <a:solidFill>
                  <a:srgbClr val="CF6D11"/>
                </a:solidFill>
                <a:latin typeface="Bell Gothic Black" charset="0"/>
              </a:rPr>
              <a:t>Family Preservation &amp; Support 1994/Promoting Safe &amp; Stable Families 1997 </a:t>
            </a:r>
            <a:r>
              <a:rPr lang="en-US" b="1" smtClean="0">
                <a:solidFill>
                  <a:srgbClr val="CF6D11"/>
                </a:solidFill>
                <a:latin typeface="Bell Gothic Black" charset="0"/>
              </a:rPr>
              <a:t>– Do disparities exist in terms of who gets services?</a:t>
            </a:r>
          </a:p>
          <a:p>
            <a:pPr>
              <a:buFontTx/>
              <a:buNone/>
            </a:pPr>
            <a:r>
              <a:rPr lang="en-US" b="1" u="sng" smtClean="0">
                <a:solidFill>
                  <a:srgbClr val="CF6D11"/>
                </a:solidFill>
                <a:latin typeface="Bell Gothic Black" charset="0"/>
              </a:rPr>
              <a:t>Multi-Ethnic Placement Act 1994/Interethnic Adoption Provisions 1996 (MEPA-IEPA) </a:t>
            </a:r>
            <a:r>
              <a:rPr lang="en-US" b="1" smtClean="0">
                <a:solidFill>
                  <a:srgbClr val="CF6D11"/>
                </a:solidFill>
                <a:latin typeface="Bell Gothic Black" charset="0"/>
              </a:rPr>
              <a:t>– “Diligent recruitment largely ignored” (Race Matters Consortium: MEPA-IEPA)</a:t>
            </a:r>
          </a:p>
          <a:p>
            <a:pPr>
              <a:buFontTx/>
              <a:buNone/>
            </a:pPr>
            <a:r>
              <a:rPr lang="en-US" b="1" u="sng" smtClean="0">
                <a:solidFill>
                  <a:srgbClr val="CF6D11"/>
                </a:solidFill>
                <a:latin typeface="Bell Gothic Black" charset="0"/>
              </a:rPr>
              <a:t>Fostering Connections to Success and Increasing Adoptions Act of 2008</a:t>
            </a:r>
            <a:r>
              <a:rPr lang="en-US" b="1" smtClean="0">
                <a:solidFill>
                  <a:srgbClr val="CF6D11"/>
                </a:solidFill>
                <a:latin typeface="Bell Gothic Black" charset="0"/>
              </a:rPr>
              <a:t>- Kinship guardianship? Other provisions?</a:t>
            </a:r>
          </a:p>
          <a:p>
            <a:pPr>
              <a:buFontTx/>
              <a:buNone/>
            </a:pPr>
            <a:endParaRPr lang="en-US" b="1" u="sng" smtClean="0">
              <a:solidFill>
                <a:schemeClr val="tx1"/>
              </a:solidFill>
            </a:endParaRPr>
          </a:p>
        </p:txBody>
      </p:sp>
    </p:spTree>
    <p:extLst>
      <p:ext uri="{BB962C8B-B14F-4D97-AF65-F5344CB8AC3E}">
        <p14:creationId xmlns:p14="http://schemas.microsoft.com/office/powerpoint/2010/main" val="3115577821"/>
      </p:ext>
    </p:extLst>
  </p:cSld>
  <p:clrMapOvr>
    <a:masterClrMapping/>
  </p:clrMapOvr>
  <p:transition>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F4076464-F650-4F1E-B90E-55A47BE8ADFA}" type="slidenum">
              <a:rPr lang="en-US" sz="1200" smtClean="0">
                <a:solidFill>
                  <a:srgbClr val="000000"/>
                </a:solidFill>
              </a:rPr>
              <a:pPr eaLnBrk="1" hangingPunct="1"/>
              <a:t>64</a:t>
            </a:fld>
            <a:endParaRPr lang="en-US" sz="1200" smtClean="0">
              <a:solidFill>
                <a:srgbClr val="000000"/>
              </a:solidFill>
            </a:endParaRPr>
          </a:p>
        </p:txBody>
      </p:sp>
      <p:sp>
        <p:nvSpPr>
          <p:cNvPr id="14339" name="Rectangle 1035"/>
          <p:cNvSpPr>
            <a:spLocks noGrp="1" noChangeArrowheads="1"/>
          </p:cNvSpPr>
          <p:nvPr>
            <p:ph type="title"/>
          </p:nvPr>
        </p:nvSpPr>
        <p:spPr>
          <a:xfrm>
            <a:off x="247650" y="236538"/>
            <a:ext cx="5314950" cy="838200"/>
          </a:xfrm>
          <a:noFill/>
        </p:spPr>
        <p:txBody>
          <a:bodyPr/>
          <a:lstStyle/>
          <a:p>
            <a:pPr eaLnBrk="1" hangingPunct="1"/>
            <a:r>
              <a:rPr lang="en-US" b="1" smtClean="0">
                <a:solidFill>
                  <a:srgbClr val="CF6D11"/>
                </a:solidFill>
                <a:latin typeface="Bell Gothic Black" charset="0"/>
              </a:rPr>
              <a:t>Bottom Line</a:t>
            </a:r>
          </a:p>
        </p:txBody>
      </p:sp>
      <p:sp>
        <p:nvSpPr>
          <p:cNvPr id="14340" name="Rectangle 1029"/>
          <p:cNvSpPr>
            <a:spLocks noGrp="1" noChangeArrowheads="1"/>
          </p:cNvSpPr>
          <p:nvPr>
            <p:ph type="body" sz="half" idx="1"/>
          </p:nvPr>
        </p:nvSpPr>
        <p:spPr>
          <a:xfrm>
            <a:off x="685800" y="2495550"/>
            <a:ext cx="7924800" cy="3829050"/>
          </a:xfrm>
        </p:spPr>
        <p:txBody>
          <a:bodyPr/>
          <a:lstStyle/>
          <a:p>
            <a:pPr>
              <a:buClrTx/>
              <a:buFontTx/>
              <a:buNone/>
            </a:pPr>
            <a:r>
              <a:rPr lang="en-US" altLang="en-US" sz="2600" smtClean="0">
                <a:latin typeface="Bell Gothic Black" charset="0"/>
              </a:rPr>
              <a:t>	</a:t>
            </a:r>
          </a:p>
          <a:p>
            <a:pPr>
              <a:buClrTx/>
              <a:buFontTx/>
              <a:buNone/>
            </a:pPr>
            <a:endParaRPr lang="en-US" altLang="en-US" sz="2800" b="1" smtClean="0">
              <a:solidFill>
                <a:srgbClr val="CF6D11"/>
              </a:solidFill>
              <a:latin typeface="Bell Gothic Black" charset="0"/>
            </a:endParaRPr>
          </a:p>
          <a:p>
            <a:pPr>
              <a:buClrTx/>
              <a:buFontTx/>
              <a:buNone/>
            </a:pPr>
            <a:r>
              <a:rPr lang="en-US" altLang="en-US" sz="2800" b="1" smtClean="0">
                <a:solidFill>
                  <a:srgbClr val="CF6D11"/>
                </a:solidFill>
                <a:latin typeface="Bell Gothic Black" charset="0"/>
              </a:rPr>
              <a:t>	Being classified as Black, Asian, Native American or Latino has never carried, and still doesn’t carry, the same advantages as being classified as White.</a:t>
            </a:r>
          </a:p>
          <a:p>
            <a:pPr eaLnBrk="1" hangingPunct="1">
              <a:buFontTx/>
              <a:buNone/>
            </a:pPr>
            <a:endParaRPr lang="en-US" sz="2800" smtClean="0">
              <a:solidFill>
                <a:srgbClr val="CF6D11"/>
              </a:solidFill>
              <a:latin typeface="Bell Gothic Black" charset="0"/>
              <a:cs typeface="Times New Roman" pitchFamily="18" charset="0"/>
            </a:endParaRPr>
          </a:p>
        </p:txBody>
      </p:sp>
      <p:sp>
        <p:nvSpPr>
          <p:cNvPr id="14341" name="Rectangle 1033"/>
          <p:cNvSpPr>
            <a:spLocks noChangeArrowheads="1"/>
          </p:cNvSpPr>
          <p:nvPr/>
        </p:nvSpPr>
        <p:spPr bwMode="auto">
          <a:xfrm>
            <a:off x="3735388" y="0"/>
            <a:ext cx="5408612" cy="158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fontAlgn="base">
              <a:spcBef>
                <a:spcPct val="0"/>
              </a:spcBef>
              <a:spcAft>
                <a:spcPct val="0"/>
              </a:spcAft>
            </a:pPr>
            <a:endParaRPr lang="en-US" sz="3200" smtClean="0">
              <a:solidFill>
                <a:srgbClr val="FFFFFF"/>
              </a:solidFill>
            </a:endParaRPr>
          </a:p>
          <a:p>
            <a:pPr fontAlgn="base">
              <a:spcBef>
                <a:spcPct val="0"/>
              </a:spcBef>
              <a:spcAft>
                <a:spcPct val="0"/>
              </a:spcAft>
            </a:pPr>
            <a:endParaRPr lang="en-US" sz="2000" b="1" smtClean="0">
              <a:solidFill>
                <a:srgbClr val="FFFFFF"/>
              </a:solidFill>
            </a:endParaRPr>
          </a:p>
          <a:p>
            <a:pPr fontAlgn="base">
              <a:spcBef>
                <a:spcPct val="0"/>
              </a:spcBef>
              <a:spcAft>
                <a:spcPct val="0"/>
              </a:spcAft>
            </a:pPr>
            <a:endParaRPr lang="en-US" sz="3200" smtClean="0">
              <a:solidFill>
                <a:srgbClr val="FFFFFF"/>
              </a:solidFill>
            </a:endParaRPr>
          </a:p>
        </p:txBody>
      </p:sp>
      <p:sp>
        <p:nvSpPr>
          <p:cNvPr id="14342" name="Content Placeholder 6"/>
          <p:cNvSpPr>
            <a:spLocks noGrp="1"/>
          </p:cNvSpPr>
          <p:nvPr>
            <p:ph sz="half" idx="2"/>
          </p:nvPr>
        </p:nvSpPr>
        <p:spPr/>
        <p:txBody>
          <a:bodyPr/>
          <a:lstStyle/>
          <a:p>
            <a:endParaRPr lang="en-US" smtClean="0"/>
          </a:p>
        </p:txBody>
      </p:sp>
    </p:spTree>
    <p:extLst>
      <p:ext uri="{BB962C8B-B14F-4D97-AF65-F5344CB8AC3E}">
        <p14:creationId xmlns:p14="http://schemas.microsoft.com/office/powerpoint/2010/main" val="818645795"/>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smtClean="0"/>
              <a:t>California, 2011</a:t>
            </a:r>
            <a:endParaRPr lang="en-US" dirty="0"/>
          </a:p>
        </p:txBody>
      </p:sp>
      <p:sp>
        <p:nvSpPr>
          <p:cNvPr id="4" name="Title 3"/>
          <p:cNvSpPr>
            <a:spLocks noGrp="1"/>
          </p:cNvSpPr>
          <p:nvPr>
            <p:ph type="title"/>
          </p:nvPr>
        </p:nvSpPr>
        <p:spPr/>
        <p:txBody>
          <a:bodyPr/>
          <a:lstStyle/>
          <a:p>
            <a:r>
              <a:rPr lang="en-US" dirty="0" smtClean="0"/>
              <a:t>the typical Aggregate racial disparity analysis</a:t>
            </a:r>
            <a:endParaRPr lang="en-US" dirty="0"/>
          </a:p>
        </p:txBody>
      </p:sp>
    </p:spTree>
    <p:extLst>
      <p:ext uri="{BB962C8B-B14F-4D97-AF65-F5344CB8AC3E}">
        <p14:creationId xmlns:p14="http://schemas.microsoft.com/office/powerpoint/2010/main" val="12406130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988" y="509588"/>
            <a:ext cx="8582025" cy="583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715560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988" y="509588"/>
            <a:ext cx="8582025" cy="583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8096113"/>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Grid</Template>
  <TotalTime>9638</TotalTime>
  <Words>3360</Words>
  <Application>Microsoft Office PowerPoint</Application>
  <PresentationFormat>On-screen Show (4:3)</PresentationFormat>
  <Paragraphs>558</Paragraphs>
  <Slides>64</Slides>
  <Notes>38</Notes>
  <HiddenSlides>0</HiddenSlides>
  <MMClips>0</MMClips>
  <ScaleCrop>false</ScaleCrop>
  <HeadingPairs>
    <vt:vector size="4" baseType="variant">
      <vt:variant>
        <vt:lpstr>Theme</vt:lpstr>
      </vt:variant>
      <vt:variant>
        <vt:i4>2</vt:i4>
      </vt:variant>
      <vt:variant>
        <vt:lpstr>Slide Titles</vt:lpstr>
      </vt:variant>
      <vt:variant>
        <vt:i4>64</vt:i4>
      </vt:variant>
    </vt:vector>
  </HeadingPairs>
  <TitlesOfParts>
    <vt:vector size="66" baseType="lpstr">
      <vt:lpstr>Grid</vt:lpstr>
      <vt:lpstr>Default Design</vt:lpstr>
      <vt:lpstr>A population-based analysis of race/Ethnicity, Maternal Nativity, and Socioeconomic Status as risk factors for maltreatment</vt:lpstr>
      <vt:lpstr>Acknowledgements</vt:lpstr>
      <vt:lpstr>Disparity discussions</vt:lpstr>
      <vt:lpstr>Why do Racial Disparities exist?</vt:lpstr>
      <vt:lpstr>why does it matter?</vt:lpstr>
      <vt:lpstr>Background</vt:lpstr>
      <vt:lpstr>the typical Aggregate racial disparity analysis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Problems with this approach</vt:lpstr>
      <vt:lpstr>New Research from CalIFORNIA</vt:lpstr>
      <vt:lpstr>a “snapshot” of CPS-involved children</vt:lpstr>
      <vt:lpstr>Expanding CPS data with population-based data linkages</vt:lpstr>
      <vt:lpstr>birth record variables</vt:lpstr>
      <vt:lpstr>Methods / Approach</vt:lpstr>
      <vt:lpstr>A few interesting findings to emerge…starting with risk factors for maltreatment</vt:lpstr>
      <vt:lpstr>PowerPoint Presentation</vt:lpstr>
      <vt:lpstr>PowerPoint Presentation</vt:lpstr>
      <vt:lpstr>PowerPoint Presentation</vt:lpstr>
      <vt:lpstr>Thinking about these risk factors…before getting to Race</vt:lpstr>
      <vt:lpstr>an epidemiologic risk assessment tool?</vt:lpstr>
      <vt:lpstr>administered at birth?</vt:lpstr>
      <vt:lpstr>recognizing the risk associated with the  presence of multiple risk factors…</vt:lpstr>
      <vt:lpstr>Returning to race…</vt:lpstr>
      <vt:lpstr>PowerPoint Presentation</vt:lpstr>
      <vt:lpstr>Racial Disparities and CPS </vt:lpstr>
      <vt:lpstr>Why focus on children covered by Medi-cal?</vt:lpstr>
      <vt:lpstr>PowerPoint Presentation</vt:lpstr>
      <vt:lpstr>Approach</vt:lpstr>
      <vt:lpstr>PowerPoint Presentation</vt:lpstr>
      <vt:lpstr>PowerPoint Presentation</vt:lpstr>
      <vt:lpstr>PowerPoint Presentation</vt:lpstr>
      <vt:lpstr>PowerPoint Presentation</vt:lpstr>
      <vt:lpstr>Summary of Findings</vt:lpstr>
      <vt:lpstr>Implications?</vt:lpstr>
      <vt:lpstr>Implications (part 2)</vt:lpstr>
      <vt:lpstr>Limitations</vt:lpstr>
      <vt:lpstr>the iceberg</vt:lpstr>
      <vt:lpstr>poverty data</vt:lpstr>
      <vt:lpstr>why are people poor? *</vt:lpstr>
      <vt:lpstr>PowerPoint Presentation</vt:lpstr>
      <vt:lpstr>PowerPoint Presentation</vt:lpstr>
      <vt:lpstr>PowerPoint Presentation</vt:lpstr>
      <vt:lpstr>PowerPoint Presentation</vt:lpstr>
      <vt:lpstr>Questions? Comments?    bneedell@berkeley.edu ehornste@usc.edu </vt:lpstr>
      <vt:lpstr>(IF TIME ALLOWS) What is institutional/Structural Racism?</vt:lpstr>
      <vt:lpstr>What Single Policy from Decades Ago Contributed to These Present-Day Outcomes?  </vt:lpstr>
      <vt:lpstr>  What Single Policy from Decades Ago Contributed to These Present-Day Outcomes (continued)</vt:lpstr>
      <vt:lpstr>The GI Bill:  A Story of Embedded Racial Inequity</vt:lpstr>
      <vt:lpstr>Philip’s Story</vt:lpstr>
      <vt:lpstr>Thomas’s Story</vt:lpstr>
      <vt:lpstr>Juan’s Story</vt:lpstr>
      <vt:lpstr>Fast Forward to Today . . .</vt:lpstr>
      <vt:lpstr>Fast Forward to Today . . .</vt:lpstr>
      <vt:lpstr>PowerPoint Presentation</vt:lpstr>
      <vt:lpstr>Era of Equal Opportunity Policies (50s, 60s, and 70s) </vt:lpstr>
      <vt:lpstr>Era of Retrenchment (80s, 90s, 00s)</vt:lpstr>
      <vt:lpstr>How do Child Welfare Policies Map in Terms of Victories &amp; Retrenchment for Racial Equity?</vt:lpstr>
      <vt:lpstr>Bottom Line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Paternity Establishment Among Children reported to Child protective Services</dc:title>
  <dc:creator>EPH</dc:creator>
  <cp:lastModifiedBy>Barbara Needell</cp:lastModifiedBy>
  <cp:revision>149</cp:revision>
  <dcterms:created xsi:type="dcterms:W3CDTF">2011-12-20T20:30:55Z</dcterms:created>
  <dcterms:modified xsi:type="dcterms:W3CDTF">2012-10-03T15:25:33Z</dcterms:modified>
</cp:coreProperties>
</file>