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0" r:id="rId2"/>
    <p:sldId id="274" r:id="rId3"/>
    <p:sldId id="257" r:id="rId4"/>
    <p:sldId id="263" r:id="rId5"/>
    <p:sldId id="283" r:id="rId6"/>
    <p:sldId id="285" r:id="rId7"/>
    <p:sldId id="265" r:id="rId8"/>
    <p:sldId id="299" r:id="rId9"/>
    <p:sldId id="278" r:id="rId10"/>
    <p:sldId id="291" r:id="rId11"/>
    <p:sldId id="264" r:id="rId12"/>
    <p:sldId id="296" r:id="rId13"/>
    <p:sldId id="297" r:id="rId14"/>
    <p:sldId id="267" r:id="rId15"/>
    <p:sldId id="298" r:id="rId16"/>
    <p:sldId id="262" r:id="rId1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E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68" autoAdjust="0"/>
  </p:normalViewPr>
  <p:slideViewPr>
    <p:cSldViewPr snapToGrid="0">
      <p:cViewPr varScale="1">
        <p:scale>
          <a:sx n="68" d="100"/>
          <a:sy n="68" d="100"/>
        </p:scale>
        <p:origin x="18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ser>
          <c:idx val="0"/>
          <c:order val="0"/>
          <c:tx>
            <c:strRef>
              <c:f>'alleg rates'!$A$20</c:f>
              <c:strCache>
                <c:ptCount val="1"/>
                <c:pt idx="0">
                  <c:v>rate</c:v>
                </c:pt>
              </c:strCache>
            </c:strRef>
          </c:tx>
          <c:spPr>
            <a:solidFill>
              <a:schemeClr val="bg2">
                <a:lumMod val="50000"/>
              </a:schemeClr>
            </a:solidFill>
            <a:ln>
              <a:noFill/>
            </a:ln>
            <a:effectLst/>
          </c:spPr>
          <c:invertIfNegative val="0"/>
          <c:dLbls>
            <c:dLbl>
              <c:idx val="0"/>
              <c:layout>
                <c:manualLayout>
                  <c:x val="2.9350104337309887E-3"/>
                  <c:y val="0.1415016556807900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32D-4E92-BCAC-252EB0F44332}"/>
                </c:ext>
              </c:extLst>
            </c:dLbl>
            <c:dLbl>
              <c:idx val="1"/>
              <c:layout>
                <c:manualLayout>
                  <c:x val="-1.4675052168654943E-3"/>
                  <c:y val="0.1475660123528239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32D-4E92-BCAC-252EB0F44332}"/>
                </c:ext>
              </c:extLst>
            </c:dLbl>
            <c:dLbl>
              <c:idx val="2"/>
              <c:layout>
                <c:manualLayout>
                  <c:x val="2.9350104337310156E-3"/>
                  <c:y val="0.143523107904801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32D-4E92-BCAC-252EB0F44332}"/>
                </c:ext>
              </c:extLst>
            </c:dLbl>
            <c:dLbl>
              <c:idx val="3"/>
              <c:layout>
                <c:manualLayout>
                  <c:x val="0"/>
                  <c:y val="0.1475660123528239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2D-4E92-BCAC-252EB0F44332}"/>
                </c:ext>
              </c:extLst>
            </c:dLbl>
            <c:dLbl>
              <c:idx val="4"/>
              <c:layout>
                <c:manualLayout>
                  <c:x val="-2.9350104337309887E-3"/>
                  <c:y val="0.1495874645768352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32D-4E92-BCAC-252EB0F44332}"/>
                </c:ext>
              </c:extLst>
            </c:dLbl>
            <c:dLbl>
              <c:idx val="5"/>
              <c:layout>
                <c:manualLayout>
                  <c:x val="0"/>
                  <c:y val="0.1536303690248578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2D-4E92-BCAC-252EB0F44332}"/>
                </c:ext>
              </c:extLst>
            </c:dLbl>
            <c:dLbl>
              <c:idx val="6"/>
              <c:layout>
                <c:manualLayout>
                  <c:x val="-1.4675052168654943E-3"/>
                  <c:y val="0.151608916800846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32D-4E92-BCAC-252EB0F44332}"/>
                </c:ext>
              </c:extLst>
            </c:dLbl>
            <c:dLbl>
              <c:idx val="7"/>
              <c:layout>
                <c:manualLayout>
                  <c:x val="-1.4675052168656019E-3"/>
                  <c:y val="0.1657590823689255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2D-4E92-BCAC-252EB0F44332}"/>
                </c:ext>
              </c:extLst>
            </c:dLbl>
            <c:dLbl>
              <c:idx val="8"/>
              <c:layout>
                <c:manualLayout>
                  <c:x val="0"/>
                  <c:y val="0.161716177920902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32D-4E92-BCAC-252EB0F44332}"/>
                </c:ext>
              </c:extLst>
            </c:dLbl>
            <c:dLbl>
              <c:idx val="9"/>
              <c:layout>
                <c:manualLayout>
                  <c:x val="-1.0761580604982821E-16"/>
                  <c:y val="0.161716177920902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32D-4E92-BCAC-252EB0F44332}"/>
                </c:ext>
              </c:extLst>
            </c:dLbl>
            <c:dLbl>
              <c:idx val="10"/>
              <c:layout>
                <c:manualLayout>
                  <c:x val="-2.9350104337309887E-3"/>
                  <c:y val="0.1637376301449142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32D-4E92-BCAC-252EB0F44332}"/>
                </c:ext>
              </c:extLst>
            </c:dLbl>
            <c:dLbl>
              <c:idx val="11"/>
              <c:layout>
                <c:manualLayout>
                  <c:x val="-2.9350104337309887E-3"/>
                  <c:y val="0.157673273472880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32D-4E92-BCAC-252EB0F44332}"/>
                </c:ext>
              </c:extLst>
            </c:dLbl>
            <c:dLbl>
              <c:idx val="12"/>
              <c:layout>
                <c:manualLayout>
                  <c:x val="-2.9350104337309887E-3"/>
                  <c:y val="0.1475660123528239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32D-4E92-BCAC-252EB0F44332}"/>
                </c:ext>
              </c:extLst>
            </c:dLbl>
            <c:spPr>
              <a:solidFill>
                <a:schemeClr val="bg2">
                  <a:lumMod val="5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'alleg rates'!$B$19:$N$19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rates'!$B$20:$N$20</c:f>
              <c:numCache>
                <c:formatCode>General</c:formatCode>
                <c:ptCount val="13"/>
                <c:pt idx="0">
                  <c:v>51.4</c:v>
                </c:pt>
                <c:pt idx="1">
                  <c:v>50.9</c:v>
                </c:pt>
                <c:pt idx="2">
                  <c:v>50.6</c:v>
                </c:pt>
                <c:pt idx="3">
                  <c:v>51.5</c:v>
                </c:pt>
                <c:pt idx="4">
                  <c:v>51.2</c:v>
                </c:pt>
                <c:pt idx="5">
                  <c:v>52.7</c:v>
                </c:pt>
                <c:pt idx="6">
                  <c:v>52.3</c:v>
                </c:pt>
                <c:pt idx="7">
                  <c:v>54.1</c:v>
                </c:pt>
                <c:pt idx="8">
                  <c:v>54.5</c:v>
                </c:pt>
                <c:pt idx="9">
                  <c:v>54</c:v>
                </c:pt>
                <c:pt idx="10">
                  <c:v>54.6</c:v>
                </c:pt>
                <c:pt idx="11">
                  <c:v>53.4</c:v>
                </c:pt>
                <c:pt idx="12">
                  <c:v>52.6</c:v>
                </c:pt>
              </c:numCache>
            </c:numRef>
          </c:val>
          <c:extLst>
            <c:ext xmlns:c16="http://schemas.microsoft.com/office/drawing/2014/chart" uri="{C3380CC4-5D6E-409C-BE32-E72D297353CC}">
              <c16:uniqueId val="{0000000D-532D-4E92-BCAC-252EB0F44332}"/>
            </c:ext>
          </c:extLst>
        </c:ser>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30"/>
          <c:min val="0"/>
        </c:scaling>
        <c:delete val="0"/>
        <c:axPos val="l"/>
        <c:numFmt formatCode="#,##0.0" sourceLinked="0"/>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ser>
          <c:idx val="0"/>
          <c:order val="0"/>
          <c:tx>
            <c:strRef>
              <c:f>'pit rate'!$A$25</c:f>
              <c:strCache>
                <c:ptCount val="1"/>
                <c:pt idx="0">
                  <c:v>Total</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'pit rate'!$B$24:$N$24</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rate'!$B$25:$N$25</c:f>
              <c:numCache>
                <c:formatCode>#,##0.0</c:formatCode>
                <c:ptCount val="13"/>
                <c:pt idx="0">
                  <c:v>7.5</c:v>
                </c:pt>
                <c:pt idx="1">
                  <c:v>6.8000001907348633</c:v>
                </c:pt>
                <c:pt idx="2">
                  <c:v>6.4000000953674316</c:v>
                </c:pt>
                <c:pt idx="3">
                  <c:v>5.9000000953674316</c:v>
                </c:pt>
                <c:pt idx="4">
                  <c:v>5.8000001907348633</c:v>
                </c:pt>
                <c:pt idx="5">
                  <c:v>5.5999999046325684</c:v>
                </c:pt>
                <c:pt idx="6">
                  <c:v>5.8000001907348633</c:v>
                </c:pt>
                <c:pt idx="7">
                  <c:v>6</c:v>
                </c:pt>
                <c:pt idx="8">
                  <c:v>5.9000000953674316</c:v>
                </c:pt>
                <c:pt idx="9">
                  <c:v>5.9000000953674316</c:v>
                </c:pt>
                <c:pt idx="10">
                  <c:v>5.8000001907348633</c:v>
                </c:pt>
                <c:pt idx="11">
                  <c:v>5.6999998092651367</c:v>
                </c:pt>
                <c:pt idx="12">
                  <c:v>5.6999998092651367</c:v>
                </c:pt>
              </c:numCache>
            </c:numRef>
          </c:val>
          <c:extLst>
            <c:ext xmlns:c16="http://schemas.microsoft.com/office/drawing/2014/chart" uri="{C3380CC4-5D6E-409C-BE32-E72D297353CC}">
              <c16:uniqueId val="{00000000-358D-4C4A-9D4B-DD626AFD3315}"/>
            </c:ext>
          </c:extLst>
        </c:ser>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35"/>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lineChart>
        <c:grouping val="standard"/>
        <c:varyColors val="0"/>
        <c:ser>
          <c:idx val="0"/>
          <c:order val="0"/>
          <c:tx>
            <c:strRef>
              <c:f>'pit rate'!$A$10</c:f>
              <c:strCache>
                <c:ptCount val="1"/>
                <c:pt idx="0">
                  <c:v>Black</c:v>
                </c:pt>
              </c:strCache>
            </c:strRef>
          </c:tx>
          <c:spPr>
            <a:ln w="28575" cap="rnd">
              <a:solidFill>
                <a:sysClr val="windowText" lastClr="000000"/>
              </a:solidFill>
              <a:round/>
            </a:ln>
            <a:effectLst/>
          </c:spPr>
          <c:marker>
            <c:symbol val="none"/>
          </c:marker>
          <c:cat>
            <c:strRef>
              <c:f>'pit rate'!$B$9:$N$9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rate'!$B$10:$N$10</c:f>
              <c:numCache>
                <c:formatCode>#,##0.0</c:formatCode>
                <c:ptCount val="13"/>
                <c:pt idx="0">
                  <c:v>32.299999237060547</c:v>
                </c:pt>
                <c:pt idx="1">
                  <c:v>29.700000762939453</c:v>
                </c:pt>
                <c:pt idx="2">
                  <c:v>27.899999618530273</c:v>
                </c:pt>
                <c:pt idx="3">
                  <c:v>25.899999618530273</c:v>
                </c:pt>
                <c:pt idx="4">
                  <c:v>24.299999237060547</c:v>
                </c:pt>
                <c:pt idx="5">
                  <c:v>22.700000762939453</c:v>
                </c:pt>
                <c:pt idx="6">
                  <c:v>22.600000381469727</c:v>
                </c:pt>
                <c:pt idx="7">
                  <c:v>22.899999618530273</c:v>
                </c:pt>
                <c:pt idx="8">
                  <c:v>23.100000381469727</c:v>
                </c:pt>
                <c:pt idx="9">
                  <c:v>23.299999237060547</c:v>
                </c:pt>
                <c:pt idx="10">
                  <c:v>22.700000762939453</c:v>
                </c:pt>
                <c:pt idx="11">
                  <c:v>22.100000381469727</c:v>
                </c:pt>
                <c:pt idx="12">
                  <c:v>21.899999618530273</c:v>
                </c:pt>
              </c:numCache>
            </c:numRef>
          </c:val>
          <c:smooth val="1"/>
          <c:extLst>
            <c:ext xmlns:c16="http://schemas.microsoft.com/office/drawing/2014/chart" uri="{C3380CC4-5D6E-409C-BE32-E72D297353CC}">
              <c16:uniqueId val="{00000000-8399-46C2-B9D1-B26E3B12C983}"/>
            </c:ext>
          </c:extLst>
        </c:ser>
        <c:ser>
          <c:idx val="1"/>
          <c:order val="1"/>
          <c:tx>
            <c:strRef>
              <c:f>'pit rate'!$A$11</c:f>
              <c:strCache>
                <c:ptCount val="1"/>
                <c:pt idx="0">
                  <c:v>White</c:v>
                </c:pt>
              </c:strCache>
            </c:strRef>
          </c:tx>
          <c:spPr>
            <a:ln w="28575" cap="rnd">
              <a:solidFill>
                <a:srgbClr val="7030A0"/>
              </a:solidFill>
              <a:round/>
            </a:ln>
            <a:effectLst/>
          </c:spPr>
          <c:marker>
            <c:symbol val="none"/>
          </c:marker>
          <c:cat>
            <c:strRef>
              <c:f>'pit rate'!$B$9:$N$9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rate'!$B$11:$N$11</c:f>
              <c:numCache>
                <c:formatCode>#,##0.0</c:formatCode>
                <c:ptCount val="13"/>
                <c:pt idx="0">
                  <c:v>6.1999998092651367</c:v>
                </c:pt>
                <c:pt idx="1">
                  <c:v>5.5</c:v>
                </c:pt>
                <c:pt idx="2">
                  <c:v>5.3000001907348633</c:v>
                </c:pt>
                <c:pt idx="3">
                  <c:v>5.0999999046325684</c:v>
                </c:pt>
                <c:pt idx="4">
                  <c:v>5.0999999046325684</c:v>
                </c:pt>
                <c:pt idx="5">
                  <c:v>4.9000000953674316</c:v>
                </c:pt>
                <c:pt idx="6">
                  <c:v>4.9000000953674316</c:v>
                </c:pt>
                <c:pt idx="7">
                  <c:v>5</c:v>
                </c:pt>
                <c:pt idx="8">
                  <c:v>4.9000000953674316</c:v>
                </c:pt>
                <c:pt idx="9">
                  <c:v>4.6999998092651367</c:v>
                </c:pt>
                <c:pt idx="10">
                  <c:v>4.5999999046325684</c:v>
                </c:pt>
                <c:pt idx="11">
                  <c:v>4.5</c:v>
                </c:pt>
                <c:pt idx="12">
                  <c:v>4.3000001907348633</c:v>
                </c:pt>
              </c:numCache>
            </c:numRef>
          </c:val>
          <c:smooth val="1"/>
          <c:extLst>
            <c:ext xmlns:c16="http://schemas.microsoft.com/office/drawing/2014/chart" uri="{C3380CC4-5D6E-409C-BE32-E72D297353CC}">
              <c16:uniqueId val="{00000001-8399-46C2-B9D1-B26E3B12C983}"/>
            </c:ext>
          </c:extLst>
        </c:ser>
        <c:ser>
          <c:idx val="2"/>
          <c:order val="2"/>
          <c:tx>
            <c:strRef>
              <c:f>'pit rate'!$A$12</c:f>
              <c:strCache>
                <c:ptCount val="1"/>
                <c:pt idx="0">
                  <c:v>Latino</c:v>
                </c:pt>
              </c:strCache>
            </c:strRef>
          </c:tx>
          <c:spPr>
            <a:ln w="28575" cap="rnd">
              <a:solidFill>
                <a:srgbClr val="ED7D31"/>
              </a:solidFill>
              <a:round/>
            </a:ln>
            <a:effectLst/>
          </c:spPr>
          <c:marker>
            <c:symbol val="none"/>
          </c:marker>
          <c:cat>
            <c:strRef>
              <c:f>'pit rate'!$B$9:$N$9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rate'!$B$12:$N$12</c:f>
              <c:numCache>
                <c:formatCode>#,##0.0</c:formatCode>
                <c:ptCount val="13"/>
                <c:pt idx="0">
                  <c:v>6.9000000953674316</c:v>
                </c:pt>
                <c:pt idx="1">
                  <c:v>6.3000001907348633</c:v>
                </c:pt>
                <c:pt idx="2">
                  <c:v>5.8000001907348633</c:v>
                </c:pt>
                <c:pt idx="3">
                  <c:v>5.4000000953674316</c:v>
                </c:pt>
                <c:pt idx="4">
                  <c:v>5.4000000953674316</c:v>
                </c:pt>
                <c:pt idx="5">
                  <c:v>5.4000000953674316</c:v>
                </c:pt>
                <c:pt idx="6">
                  <c:v>5.6999998092651367</c:v>
                </c:pt>
                <c:pt idx="7">
                  <c:v>6</c:v>
                </c:pt>
                <c:pt idx="8">
                  <c:v>6</c:v>
                </c:pt>
                <c:pt idx="9">
                  <c:v>6</c:v>
                </c:pt>
                <c:pt idx="10">
                  <c:v>6</c:v>
                </c:pt>
                <c:pt idx="11">
                  <c:v>6</c:v>
                </c:pt>
                <c:pt idx="12">
                  <c:v>6.0999999046325684</c:v>
                </c:pt>
              </c:numCache>
            </c:numRef>
          </c:val>
          <c:smooth val="1"/>
          <c:extLst>
            <c:ext xmlns:c16="http://schemas.microsoft.com/office/drawing/2014/chart" uri="{C3380CC4-5D6E-409C-BE32-E72D297353CC}">
              <c16:uniqueId val="{00000002-8399-46C2-B9D1-B26E3B12C983}"/>
            </c:ext>
          </c:extLst>
        </c:ser>
        <c:ser>
          <c:idx val="3"/>
          <c:order val="3"/>
          <c:tx>
            <c:strRef>
              <c:f>'pit rate'!$A$13</c:f>
              <c:strCache>
                <c:ptCount val="1"/>
                <c:pt idx="0">
                  <c:v>Asian/P.I.</c:v>
                </c:pt>
              </c:strCache>
            </c:strRef>
          </c:tx>
          <c:spPr>
            <a:ln w="28575" cap="rnd">
              <a:solidFill>
                <a:srgbClr val="00B050"/>
              </a:solidFill>
              <a:round/>
            </a:ln>
            <a:effectLst/>
          </c:spPr>
          <c:marker>
            <c:symbol val="none"/>
          </c:marker>
          <c:cat>
            <c:strRef>
              <c:f>'pit rate'!$B$9:$N$9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rate'!$B$13:$N$13</c:f>
              <c:numCache>
                <c:formatCode>#,##0.0</c:formatCode>
                <c:ptCount val="13"/>
                <c:pt idx="0">
                  <c:v>1.7000000476837158</c:v>
                </c:pt>
                <c:pt idx="1">
                  <c:v>1.7000000476837158</c:v>
                </c:pt>
                <c:pt idx="2">
                  <c:v>1.6000000238418579</c:v>
                </c:pt>
                <c:pt idx="3">
                  <c:v>1.2999999523162842</c:v>
                </c:pt>
                <c:pt idx="4">
                  <c:v>1.2000000476837158</c:v>
                </c:pt>
                <c:pt idx="5">
                  <c:v>1.2000000476837158</c:v>
                </c:pt>
                <c:pt idx="6">
                  <c:v>1.2000000476837158</c:v>
                </c:pt>
                <c:pt idx="7">
                  <c:v>1.1000000238418579</c:v>
                </c:pt>
                <c:pt idx="8">
                  <c:v>1</c:v>
                </c:pt>
                <c:pt idx="9">
                  <c:v>1</c:v>
                </c:pt>
                <c:pt idx="10">
                  <c:v>0.89999997615814209</c:v>
                </c:pt>
                <c:pt idx="11">
                  <c:v>0.89999997615814209</c:v>
                </c:pt>
                <c:pt idx="12">
                  <c:v>0.80000001192092896</c:v>
                </c:pt>
              </c:numCache>
            </c:numRef>
          </c:val>
          <c:smooth val="0"/>
          <c:extLst>
            <c:ext xmlns:c16="http://schemas.microsoft.com/office/drawing/2014/chart" uri="{C3380CC4-5D6E-409C-BE32-E72D297353CC}">
              <c16:uniqueId val="{00000003-8399-46C2-B9D1-B26E3B12C983}"/>
            </c:ext>
          </c:extLst>
        </c:ser>
        <c:ser>
          <c:idx val="4"/>
          <c:order val="4"/>
          <c:tx>
            <c:strRef>
              <c:f>'pit rate'!$A$14</c:f>
              <c:strCache>
                <c:ptCount val="1"/>
                <c:pt idx="0">
                  <c:v>Nat Amer</c:v>
                </c:pt>
              </c:strCache>
            </c:strRef>
          </c:tx>
          <c:spPr>
            <a:ln w="28575" cap="rnd">
              <a:solidFill>
                <a:srgbClr val="C00000"/>
              </a:solidFill>
              <a:round/>
            </a:ln>
            <a:effectLst/>
          </c:spPr>
          <c:marker>
            <c:symbol val="none"/>
          </c:marker>
          <c:cat>
            <c:strRef>
              <c:f>'pit rate'!$B$9:$N$9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'pit rate'!$B$14:$N$14</c:f>
              <c:numCache>
                <c:formatCode>#,##0.0</c:formatCode>
                <c:ptCount val="13"/>
                <c:pt idx="0">
                  <c:v>23.600000381469727</c:v>
                </c:pt>
                <c:pt idx="1">
                  <c:v>21.5</c:v>
                </c:pt>
                <c:pt idx="2">
                  <c:v>19.299999237060547</c:v>
                </c:pt>
                <c:pt idx="3">
                  <c:v>20.200000762939453</c:v>
                </c:pt>
                <c:pt idx="4">
                  <c:v>21</c:v>
                </c:pt>
                <c:pt idx="5">
                  <c:v>20.600000381469727</c:v>
                </c:pt>
                <c:pt idx="6">
                  <c:v>20.899999618530273</c:v>
                </c:pt>
                <c:pt idx="7">
                  <c:v>20</c:v>
                </c:pt>
                <c:pt idx="8">
                  <c:v>20.399999618530273</c:v>
                </c:pt>
                <c:pt idx="9">
                  <c:v>20.100000381469727</c:v>
                </c:pt>
                <c:pt idx="10">
                  <c:v>19.5</c:v>
                </c:pt>
                <c:pt idx="11">
                  <c:v>18.399999618530273</c:v>
                </c:pt>
                <c:pt idx="12">
                  <c:v>17.899999618530273</c:v>
                </c:pt>
              </c:numCache>
            </c:numRef>
          </c:val>
          <c:smooth val="1"/>
          <c:extLst>
            <c:ext xmlns:c16="http://schemas.microsoft.com/office/drawing/2014/chart" uri="{C3380CC4-5D6E-409C-BE32-E72D297353CC}">
              <c16:uniqueId val="{00000004-8399-46C2-B9D1-B26E3B12C983}"/>
            </c:ext>
          </c:extLst>
        </c:ser>
        <c:dLbls>
          <c:showLegendKey val="0"/>
          <c:showVal val="0"/>
          <c:showCatName val="0"/>
          <c:showSerName val="0"/>
          <c:showPercent val="0"/>
          <c:showBubbleSize val="0"/>
        </c:dLbls>
        <c:smooth val="0"/>
        <c:axId val="452874520"/>
        <c:axId val="452884360"/>
      </c:line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35"/>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30"/>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25932088249523E-2"/>
          <c:y val="0.32694984188105208"/>
          <c:w val="0.92676652095996104"/>
          <c:h val="0.56899264191390464"/>
        </c:manualLayout>
      </c:layout>
      <c:lineChart>
        <c:grouping val="standard"/>
        <c:varyColors val="0"/>
        <c:ser>
          <c:idx val="0"/>
          <c:order val="0"/>
          <c:tx>
            <c:strRef>
              <c:f>'alleg rates'!$A$10</c:f>
              <c:strCache>
                <c:ptCount val="1"/>
                <c:pt idx="0">
                  <c:v>Black</c:v>
                </c:pt>
              </c:strCache>
            </c:strRef>
          </c:tx>
          <c:spPr>
            <a:ln w="28575" cap="rnd">
              <a:solidFill>
                <a:sysClr val="windowText" lastClr="000000"/>
              </a:solidFill>
              <a:round/>
            </a:ln>
            <a:effectLst/>
          </c:spPr>
          <c:marker>
            <c:symbol val="none"/>
          </c:marker>
          <c:cat>
            <c:strRef>
              <c:f>'alleg rates'!$B$9:$N$9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rates'!$B$10:$N$10</c:f>
              <c:numCache>
                <c:formatCode>#,##0.0</c:formatCode>
                <c:ptCount val="13"/>
                <c:pt idx="0">
                  <c:v>118</c:v>
                </c:pt>
                <c:pt idx="1">
                  <c:v>118.90000152587891</c:v>
                </c:pt>
                <c:pt idx="2">
                  <c:v>121.69999694824219</c:v>
                </c:pt>
                <c:pt idx="3">
                  <c:v>126.40000152587891</c:v>
                </c:pt>
                <c:pt idx="4">
                  <c:v>125</c:v>
                </c:pt>
                <c:pt idx="5">
                  <c:v>126.80000305175781</c:v>
                </c:pt>
                <c:pt idx="6">
                  <c:v>126.40000152587891</c:v>
                </c:pt>
                <c:pt idx="7">
                  <c:v>129</c:v>
                </c:pt>
                <c:pt idx="8">
                  <c:v>129.30000305175781</c:v>
                </c:pt>
                <c:pt idx="9">
                  <c:v>126.09999847412109</c:v>
                </c:pt>
                <c:pt idx="10">
                  <c:v>125</c:v>
                </c:pt>
                <c:pt idx="11">
                  <c:v>120</c:v>
                </c:pt>
                <c:pt idx="12">
                  <c:v>115.30000305175781</c:v>
                </c:pt>
              </c:numCache>
            </c:numRef>
          </c:val>
          <c:smooth val="1"/>
          <c:extLst>
            <c:ext xmlns:c16="http://schemas.microsoft.com/office/drawing/2014/chart" uri="{C3380CC4-5D6E-409C-BE32-E72D297353CC}">
              <c16:uniqueId val="{00000000-0D78-4620-BEFE-6AA3939178AE}"/>
            </c:ext>
          </c:extLst>
        </c:ser>
        <c:ser>
          <c:idx val="1"/>
          <c:order val="1"/>
          <c:tx>
            <c:strRef>
              <c:f>'alleg rates'!$A$11</c:f>
              <c:strCache>
                <c:ptCount val="1"/>
                <c:pt idx="0">
                  <c:v>White</c:v>
                </c:pt>
              </c:strCache>
            </c:strRef>
          </c:tx>
          <c:spPr>
            <a:ln w="28575" cap="rnd">
              <a:solidFill>
                <a:srgbClr val="7030A0"/>
              </a:solidFill>
              <a:round/>
            </a:ln>
            <a:effectLst/>
          </c:spPr>
          <c:marker>
            <c:symbol val="none"/>
          </c:marker>
          <c:cat>
            <c:strRef>
              <c:f>'alleg rates'!$B$9:$N$9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rates'!$B$11:$N$11</c:f>
              <c:numCache>
                <c:formatCode>#,##0.0</c:formatCode>
                <c:ptCount val="13"/>
                <c:pt idx="0">
                  <c:v>45.900001525878906</c:v>
                </c:pt>
                <c:pt idx="1">
                  <c:v>44.900001525878906</c:v>
                </c:pt>
                <c:pt idx="2">
                  <c:v>45.5</c:v>
                </c:pt>
                <c:pt idx="3">
                  <c:v>47</c:v>
                </c:pt>
                <c:pt idx="4">
                  <c:v>46.200000762939453</c:v>
                </c:pt>
                <c:pt idx="5">
                  <c:v>46.400001525878906</c:v>
                </c:pt>
                <c:pt idx="6">
                  <c:v>44.299999237060547</c:v>
                </c:pt>
                <c:pt idx="7">
                  <c:v>44.099998474121094</c:v>
                </c:pt>
                <c:pt idx="8">
                  <c:v>43.700000762939453</c:v>
                </c:pt>
                <c:pt idx="9">
                  <c:v>42.200000762939453</c:v>
                </c:pt>
                <c:pt idx="10">
                  <c:v>42</c:v>
                </c:pt>
                <c:pt idx="11">
                  <c:v>41.099998474121094</c:v>
                </c:pt>
                <c:pt idx="12">
                  <c:v>41.299999237060547</c:v>
                </c:pt>
              </c:numCache>
            </c:numRef>
          </c:val>
          <c:smooth val="1"/>
          <c:extLst>
            <c:ext xmlns:c16="http://schemas.microsoft.com/office/drawing/2014/chart" uri="{C3380CC4-5D6E-409C-BE32-E72D297353CC}">
              <c16:uniqueId val="{00000001-0D78-4620-BEFE-6AA3939178AE}"/>
            </c:ext>
          </c:extLst>
        </c:ser>
        <c:ser>
          <c:idx val="2"/>
          <c:order val="2"/>
          <c:tx>
            <c:strRef>
              <c:f>'alleg rates'!$A$12</c:f>
              <c:strCache>
                <c:ptCount val="1"/>
                <c:pt idx="0">
                  <c:v>Latino</c:v>
                </c:pt>
              </c:strCache>
            </c:strRef>
          </c:tx>
          <c:spPr>
            <a:ln w="28575" cap="rnd">
              <a:solidFill>
                <a:srgbClr val="ED7D31"/>
              </a:solidFill>
              <a:round/>
            </a:ln>
            <a:effectLst/>
          </c:spPr>
          <c:marker>
            <c:symbol val="none"/>
          </c:marker>
          <c:cat>
            <c:strRef>
              <c:f>'alleg rates'!$B$9:$N$9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rates'!$B$12:$N$12</c:f>
              <c:numCache>
                <c:formatCode>#,##0.0</c:formatCode>
                <c:ptCount val="13"/>
                <c:pt idx="0">
                  <c:v>51.299999237060547</c:v>
                </c:pt>
                <c:pt idx="1">
                  <c:v>51.099998474121094</c:v>
                </c:pt>
                <c:pt idx="2">
                  <c:v>50.299999237060547</c:v>
                </c:pt>
                <c:pt idx="3">
                  <c:v>51.099998474121094</c:v>
                </c:pt>
                <c:pt idx="4">
                  <c:v>50.700000762939453</c:v>
                </c:pt>
                <c:pt idx="5">
                  <c:v>52.299999237060547</c:v>
                </c:pt>
                <c:pt idx="6">
                  <c:v>53</c:v>
                </c:pt>
                <c:pt idx="7">
                  <c:v>55.599998474121094</c:v>
                </c:pt>
                <c:pt idx="8">
                  <c:v>56.200000762939453</c:v>
                </c:pt>
                <c:pt idx="9">
                  <c:v>55.900001525878906</c:v>
                </c:pt>
                <c:pt idx="10">
                  <c:v>56.099998474121094</c:v>
                </c:pt>
                <c:pt idx="11">
                  <c:v>53.599998474121094</c:v>
                </c:pt>
                <c:pt idx="12">
                  <c:v>49.900001525878906</c:v>
                </c:pt>
              </c:numCache>
            </c:numRef>
          </c:val>
          <c:smooth val="1"/>
          <c:extLst>
            <c:ext xmlns:c16="http://schemas.microsoft.com/office/drawing/2014/chart" uri="{C3380CC4-5D6E-409C-BE32-E72D297353CC}">
              <c16:uniqueId val="{00000002-0D78-4620-BEFE-6AA3939178AE}"/>
            </c:ext>
          </c:extLst>
        </c:ser>
        <c:ser>
          <c:idx val="3"/>
          <c:order val="3"/>
          <c:tx>
            <c:strRef>
              <c:f>'alleg rates'!$A$13</c:f>
              <c:strCache>
                <c:ptCount val="1"/>
                <c:pt idx="0">
                  <c:v>Asian/P.I.</c:v>
                </c:pt>
              </c:strCache>
            </c:strRef>
          </c:tx>
          <c:spPr>
            <a:ln w="28575" cap="rnd">
              <a:solidFill>
                <a:srgbClr val="00B050"/>
              </a:solidFill>
              <a:round/>
            </a:ln>
            <a:effectLst/>
          </c:spPr>
          <c:marker>
            <c:symbol val="none"/>
          </c:marker>
          <c:cat>
            <c:strRef>
              <c:f>'alleg rates'!$B$9:$N$9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rates'!$B$13:$N$13</c:f>
              <c:numCache>
                <c:formatCode>#,##0.0</c:formatCode>
                <c:ptCount val="13"/>
                <c:pt idx="0">
                  <c:v>18.299999237060547</c:v>
                </c:pt>
                <c:pt idx="1">
                  <c:v>18.700000762939453</c:v>
                </c:pt>
                <c:pt idx="2">
                  <c:v>18.100000381469727</c:v>
                </c:pt>
                <c:pt idx="3">
                  <c:v>16.799999237060547</c:v>
                </c:pt>
                <c:pt idx="4">
                  <c:v>16.399999618530273</c:v>
                </c:pt>
                <c:pt idx="5">
                  <c:v>16.799999237060547</c:v>
                </c:pt>
                <c:pt idx="6">
                  <c:v>16.5</c:v>
                </c:pt>
                <c:pt idx="7">
                  <c:v>16.200000762939453</c:v>
                </c:pt>
                <c:pt idx="8">
                  <c:v>16.5</c:v>
                </c:pt>
                <c:pt idx="9">
                  <c:v>16.399999618530273</c:v>
                </c:pt>
                <c:pt idx="10">
                  <c:v>16.899999618530273</c:v>
                </c:pt>
                <c:pt idx="11">
                  <c:v>16.799999237060547</c:v>
                </c:pt>
                <c:pt idx="12">
                  <c:v>16.200000762939453</c:v>
                </c:pt>
              </c:numCache>
            </c:numRef>
          </c:val>
          <c:smooth val="0"/>
          <c:extLst>
            <c:ext xmlns:c16="http://schemas.microsoft.com/office/drawing/2014/chart" uri="{C3380CC4-5D6E-409C-BE32-E72D297353CC}">
              <c16:uniqueId val="{00000003-0D78-4620-BEFE-6AA3939178AE}"/>
            </c:ext>
          </c:extLst>
        </c:ser>
        <c:ser>
          <c:idx val="4"/>
          <c:order val="4"/>
          <c:tx>
            <c:strRef>
              <c:f>'alleg rates'!$A$14</c:f>
              <c:strCache>
                <c:ptCount val="1"/>
                <c:pt idx="0">
                  <c:v>Nat Amer</c:v>
                </c:pt>
              </c:strCache>
            </c:strRef>
          </c:tx>
          <c:spPr>
            <a:ln w="28575" cap="rnd">
              <a:solidFill>
                <a:srgbClr val="C00000"/>
              </a:solidFill>
              <a:round/>
            </a:ln>
            <a:effectLst/>
          </c:spPr>
          <c:marker>
            <c:symbol val="none"/>
          </c:marker>
          <c:cat>
            <c:strRef>
              <c:f>'alleg rates'!$B$9:$N$9</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'alleg rates'!$B$14:$N$14</c:f>
              <c:numCache>
                <c:formatCode>#,##0.0</c:formatCode>
                <c:ptCount val="13"/>
                <c:pt idx="0">
                  <c:v>93.699996948242188</c:v>
                </c:pt>
                <c:pt idx="1">
                  <c:v>92.300003051757813</c:v>
                </c:pt>
                <c:pt idx="2">
                  <c:v>97.199996948242188</c:v>
                </c:pt>
                <c:pt idx="3">
                  <c:v>101.09999847412109</c:v>
                </c:pt>
                <c:pt idx="4">
                  <c:v>98.400001525878906</c:v>
                </c:pt>
                <c:pt idx="5">
                  <c:v>99</c:v>
                </c:pt>
                <c:pt idx="6">
                  <c:v>101.5</c:v>
                </c:pt>
                <c:pt idx="7">
                  <c:v>106.19999694824219</c:v>
                </c:pt>
                <c:pt idx="8">
                  <c:v>106.30000305175781</c:v>
                </c:pt>
                <c:pt idx="9">
                  <c:v>100.69999694824219</c:v>
                </c:pt>
                <c:pt idx="10">
                  <c:v>101.5</c:v>
                </c:pt>
                <c:pt idx="11">
                  <c:v>96.5</c:v>
                </c:pt>
                <c:pt idx="12">
                  <c:v>95.699996948242188</c:v>
                </c:pt>
              </c:numCache>
            </c:numRef>
          </c:val>
          <c:smooth val="1"/>
          <c:extLst>
            <c:ext xmlns:c16="http://schemas.microsoft.com/office/drawing/2014/chart" uri="{C3380CC4-5D6E-409C-BE32-E72D297353CC}">
              <c16:uniqueId val="{00000004-0D78-4620-BEFE-6AA3939178AE}"/>
            </c:ext>
          </c:extLst>
        </c:ser>
        <c:dLbls>
          <c:showLegendKey val="0"/>
          <c:showVal val="0"/>
          <c:showCatName val="0"/>
          <c:showSerName val="0"/>
          <c:showPercent val="0"/>
          <c:showBubbleSize val="0"/>
        </c:dLbls>
        <c:smooth val="0"/>
        <c:axId val="452874520"/>
        <c:axId val="452884360"/>
      </c:line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30"/>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452874520"/>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ser>
          <c:idx val="0"/>
          <c:order val="0"/>
          <c:tx>
            <c:strRef>
              <c:f>'sub rates'!$A$21</c:f>
              <c:strCache>
                <c:ptCount val="1"/>
                <c:pt idx="0">
                  <c:v>Total</c:v>
                </c:pt>
              </c:strCache>
            </c:strRef>
          </c:tx>
          <c:spPr>
            <a:solidFill>
              <a:schemeClr val="bg2">
                <a:lumMod val="50000"/>
              </a:schemeClr>
            </a:solidFill>
            <a:ln>
              <a:noFill/>
            </a:ln>
            <a:effectLst/>
          </c:spPr>
          <c:invertIfNegative val="0"/>
          <c:dLbls>
            <c:dLbl>
              <c:idx val="0"/>
              <c:layout>
                <c:manualLayout>
                  <c:x val="2.9350104337309887E-3"/>
                  <c:y val="0.1415016556807900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B8-48EB-A227-8A922DD24F67}"/>
                </c:ext>
              </c:extLst>
            </c:dLbl>
            <c:dLbl>
              <c:idx val="1"/>
              <c:layout>
                <c:manualLayout>
                  <c:x val="-1.4675052168654943E-3"/>
                  <c:y val="0.129372942336722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BB8-48EB-A227-8A922DD24F67}"/>
                </c:ext>
              </c:extLst>
            </c:dLbl>
            <c:dLbl>
              <c:idx val="2"/>
              <c:layout>
                <c:manualLayout>
                  <c:x val="1.4675052168654674E-3"/>
                  <c:y val="0.129372942336722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BB8-48EB-A227-8A922DD24F67}"/>
                </c:ext>
              </c:extLst>
            </c:dLbl>
            <c:dLbl>
              <c:idx val="3"/>
              <c:layout>
                <c:manualLayout>
                  <c:x val="-2.9350104337309887E-3"/>
                  <c:y val="0.121287133440677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BB8-48EB-A227-8A922DD24F67}"/>
                </c:ext>
              </c:extLst>
            </c:dLbl>
            <c:dLbl>
              <c:idx val="4"/>
              <c:layout>
                <c:manualLayout>
                  <c:x val="1.4675052168654943E-3"/>
                  <c:y val="0.1313943945607335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BB8-48EB-A227-8A922DD24F67}"/>
                </c:ext>
              </c:extLst>
            </c:dLbl>
            <c:dLbl>
              <c:idx val="5"/>
              <c:layout>
                <c:manualLayout>
                  <c:x val="1.4675052168654943E-3"/>
                  <c:y val="0.137458751232767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BB8-48EB-A227-8A922DD24F67}"/>
                </c:ext>
              </c:extLst>
            </c:dLbl>
            <c:dLbl>
              <c:idx val="6"/>
              <c:layout>
                <c:manualLayout>
                  <c:x val="-2.9350104337309887E-3"/>
                  <c:y val="0.129372942336722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BB8-48EB-A227-8A922DD24F67}"/>
                </c:ext>
              </c:extLst>
            </c:dLbl>
            <c:dLbl>
              <c:idx val="7"/>
              <c:layout>
                <c:manualLayout>
                  <c:x val="-1.4675052168654943E-3"/>
                  <c:y val="0.129372942336722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BB8-48EB-A227-8A922DD24F67}"/>
                </c:ext>
              </c:extLst>
            </c:dLbl>
            <c:dLbl>
              <c:idx val="8"/>
              <c:layout>
                <c:manualLayout>
                  <c:x val="1.4675052168653868E-3"/>
                  <c:y val="0.121287133440677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BB8-48EB-A227-8A922DD24F67}"/>
                </c:ext>
              </c:extLst>
            </c:dLbl>
            <c:dLbl>
              <c:idx val="9"/>
              <c:layout>
                <c:manualLayout>
                  <c:x val="0"/>
                  <c:y val="0.121287133440677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BB8-48EB-A227-8A922DD24F67}"/>
                </c:ext>
              </c:extLst>
            </c:dLbl>
            <c:dLbl>
              <c:idx val="10"/>
              <c:layout>
                <c:manualLayout>
                  <c:x val="-2.9350104337310962E-3"/>
                  <c:y val="0.1253300378886996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BB8-48EB-A227-8A922DD24F67}"/>
                </c:ext>
              </c:extLst>
            </c:dLbl>
            <c:dLbl>
              <c:idx val="11"/>
              <c:layout>
                <c:manualLayout>
                  <c:x val="-1.4675052168656019E-3"/>
                  <c:y val="0.1233085856646885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BB8-48EB-A227-8A922DD24F67}"/>
                </c:ext>
              </c:extLst>
            </c:dLbl>
            <c:dLbl>
              <c:idx val="12"/>
              <c:layout>
                <c:manualLayout>
                  <c:x val="-2.9350104337309887E-3"/>
                  <c:y val="0.1111798723206207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BB8-48EB-A227-8A922DD24F67}"/>
                </c:ext>
              </c:extLst>
            </c:dLbl>
            <c:spPr>
              <a:solidFill>
                <a:schemeClr val="bg2">
                  <a:lumMod val="5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rates'!$B$20:$N$20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rates'!$B$21:$N$21</c:f>
              <c:numCache>
                <c:formatCode>General</c:formatCode>
                <c:ptCount val="13"/>
                <c:pt idx="0">
                  <c:v>11.2</c:v>
                </c:pt>
                <c:pt idx="1">
                  <c:v>10.199999999999999</c:v>
                </c:pt>
                <c:pt idx="2">
                  <c:v>9.9</c:v>
                </c:pt>
                <c:pt idx="3">
                  <c:v>9.6</c:v>
                </c:pt>
                <c:pt idx="4">
                  <c:v>9.4</c:v>
                </c:pt>
                <c:pt idx="5">
                  <c:v>9.1999999999999993</c:v>
                </c:pt>
                <c:pt idx="6">
                  <c:v>9.1</c:v>
                </c:pt>
                <c:pt idx="7">
                  <c:v>9</c:v>
                </c:pt>
                <c:pt idx="8">
                  <c:v>8.5</c:v>
                </c:pt>
                <c:pt idx="9">
                  <c:v>8.1</c:v>
                </c:pt>
                <c:pt idx="10">
                  <c:v>7.8</c:v>
                </c:pt>
                <c:pt idx="11">
                  <c:v>7.6</c:v>
                </c:pt>
                <c:pt idx="12">
                  <c:v>7.7</c:v>
                </c:pt>
              </c:numCache>
            </c:numRef>
          </c:val>
          <c:extLst>
            <c:ext xmlns:c16="http://schemas.microsoft.com/office/drawing/2014/chart" uri="{C3380CC4-5D6E-409C-BE32-E72D297353CC}">
              <c16:uniqueId val="{0000000D-EBB8-48EB-A227-8A922DD24F67}"/>
            </c:ext>
          </c:extLst>
        </c:ser>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30"/>
          <c:min val="0"/>
        </c:scaling>
        <c:delete val="0"/>
        <c:axPos val="l"/>
        <c:numFmt formatCode="#,##0.0" sourceLinked="0"/>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30"/>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25932088249523E-2"/>
          <c:y val="0.32290693743302951"/>
          <c:w val="0.92676652095996104"/>
          <c:h val="0.56899264191390464"/>
        </c:manualLayout>
      </c:layout>
      <c:lineChart>
        <c:grouping val="standard"/>
        <c:varyColors val="0"/>
        <c:ser>
          <c:idx val="0"/>
          <c:order val="0"/>
          <c:tx>
            <c:strRef>
              <c:f>'sub rates'!$A$9</c:f>
              <c:strCache>
                <c:ptCount val="1"/>
                <c:pt idx="0">
                  <c:v>Black</c:v>
                </c:pt>
              </c:strCache>
            </c:strRef>
          </c:tx>
          <c:spPr>
            <a:ln w="28575" cap="rnd">
              <a:solidFill>
                <a:sysClr val="windowText" lastClr="000000"/>
              </a:solidFill>
              <a:round/>
            </a:ln>
            <a:effectLst/>
          </c:spPr>
          <c:marker>
            <c:symbol val="none"/>
          </c:marker>
          <c:cat>
            <c:strRef>
              <c:f>'sub rates'!$B$8:$N$8</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rates'!$B$9:$N$9</c:f>
              <c:numCache>
                <c:formatCode>#,##0.0</c:formatCode>
                <c:ptCount val="13"/>
                <c:pt idx="0">
                  <c:v>25.899999618530273</c:v>
                </c:pt>
                <c:pt idx="1">
                  <c:v>25.399999618530273</c:v>
                </c:pt>
                <c:pt idx="2">
                  <c:v>25.299999237060547</c:v>
                </c:pt>
                <c:pt idx="3">
                  <c:v>24.100000381469727</c:v>
                </c:pt>
                <c:pt idx="4">
                  <c:v>23.799999237060547</c:v>
                </c:pt>
                <c:pt idx="5">
                  <c:v>23.299999237060547</c:v>
                </c:pt>
                <c:pt idx="6">
                  <c:v>24</c:v>
                </c:pt>
                <c:pt idx="7">
                  <c:v>23.200000762939453</c:v>
                </c:pt>
                <c:pt idx="8">
                  <c:v>21.799999237060547</c:v>
                </c:pt>
                <c:pt idx="9">
                  <c:v>20.299999237060547</c:v>
                </c:pt>
                <c:pt idx="10">
                  <c:v>20.100000381469727</c:v>
                </c:pt>
                <c:pt idx="11">
                  <c:v>19.399999618530273</c:v>
                </c:pt>
                <c:pt idx="12">
                  <c:v>18.899999618530273</c:v>
                </c:pt>
              </c:numCache>
            </c:numRef>
          </c:val>
          <c:smooth val="1"/>
          <c:extLst>
            <c:ext xmlns:c16="http://schemas.microsoft.com/office/drawing/2014/chart" uri="{C3380CC4-5D6E-409C-BE32-E72D297353CC}">
              <c16:uniqueId val="{00000000-511C-4BD9-8BBD-4705E6A07CC8}"/>
            </c:ext>
          </c:extLst>
        </c:ser>
        <c:ser>
          <c:idx val="1"/>
          <c:order val="1"/>
          <c:tx>
            <c:strRef>
              <c:f>'sub rates'!$A$10</c:f>
              <c:strCache>
                <c:ptCount val="1"/>
                <c:pt idx="0">
                  <c:v>White</c:v>
                </c:pt>
              </c:strCache>
            </c:strRef>
          </c:tx>
          <c:spPr>
            <a:ln w="28575" cap="rnd">
              <a:solidFill>
                <a:srgbClr val="7030A0"/>
              </a:solidFill>
              <a:round/>
            </a:ln>
            <a:effectLst/>
          </c:spPr>
          <c:marker>
            <c:symbol val="none"/>
          </c:marker>
          <c:cat>
            <c:strRef>
              <c:f>'sub rates'!$B$8:$N$8</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rates'!$B$10:$N$10</c:f>
              <c:numCache>
                <c:formatCode>#,##0.0</c:formatCode>
                <c:ptCount val="13"/>
                <c:pt idx="0">
                  <c:v>9.8000001907348633</c:v>
                </c:pt>
                <c:pt idx="1">
                  <c:v>9.1999998092651367</c:v>
                </c:pt>
                <c:pt idx="2">
                  <c:v>8.8999996185302734</c:v>
                </c:pt>
                <c:pt idx="3">
                  <c:v>8.6000003814697266</c:v>
                </c:pt>
                <c:pt idx="4">
                  <c:v>8.3999996185302734</c:v>
                </c:pt>
                <c:pt idx="5">
                  <c:v>8</c:v>
                </c:pt>
                <c:pt idx="6">
                  <c:v>7.5999999046325684</c:v>
                </c:pt>
                <c:pt idx="7">
                  <c:v>7.1999998092651367</c:v>
                </c:pt>
                <c:pt idx="8">
                  <c:v>6.8000001907348633</c:v>
                </c:pt>
                <c:pt idx="9">
                  <c:v>6.4000000953674316</c:v>
                </c:pt>
                <c:pt idx="10">
                  <c:v>6</c:v>
                </c:pt>
                <c:pt idx="11">
                  <c:v>6</c:v>
                </c:pt>
                <c:pt idx="12">
                  <c:v>6</c:v>
                </c:pt>
              </c:numCache>
            </c:numRef>
          </c:val>
          <c:smooth val="1"/>
          <c:extLst>
            <c:ext xmlns:c16="http://schemas.microsoft.com/office/drawing/2014/chart" uri="{C3380CC4-5D6E-409C-BE32-E72D297353CC}">
              <c16:uniqueId val="{00000001-511C-4BD9-8BBD-4705E6A07CC8}"/>
            </c:ext>
          </c:extLst>
        </c:ser>
        <c:ser>
          <c:idx val="2"/>
          <c:order val="2"/>
          <c:tx>
            <c:strRef>
              <c:f>'sub rates'!$A$11</c:f>
              <c:strCache>
                <c:ptCount val="1"/>
                <c:pt idx="0">
                  <c:v>Latino</c:v>
                </c:pt>
              </c:strCache>
            </c:strRef>
          </c:tx>
          <c:spPr>
            <a:ln w="28575" cap="rnd">
              <a:solidFill>
                <a:srgbClr val="ED7D31"/>
              </a:solidFill>
              <a:round/>
            </a:ln>
            <a:effectLst/>
          </c:spPr>
          <c:marker>
            <c:symbol val="none"/>
          </c:marker>
          <c:cat>
            <c:strRef>
              <c:f>'sub rates'!$B$8:$N$8</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rates'!$B$11:$N$11</c:f>
              <c:numCache>
                <c:formatCode>#,##0.0</c:formatCode>
                <c:ptCount val="13"/>
                <c:pt idx="0">
                  <c:v>11.899999618530273</c:v>
                </c:pt>
                <c:pt idx="1">
                  <c:v>10.600000381469727</c:v>
                </c:pt>
                <c:pt idx="2">
                  <c:v>10.399999618530273</c:v>
                </c:pt>
                <c:pt idx="3">
                  <c:v>10.199999809265137</c:v>
                </c:pt>
                <c:pt idx="4">
                  <c:v>10.100000381469727</c:v>
                </c:pt>
                <c:pt idx="5">
                  <c:v>9.8999996185302734</c:v>
                </c:pt>
                <c:pt idx="6">
                  <c:v>10</c:v>
                </c:pt>
                <c:pt idx="7">
                  <c:v>10</c:v>
                </c:pt>
                <c:pt idx="8">
                  <c:v>9.3999996185302734</c:v>
                </c:pt>
                <c:pt idx="9">
                  <c:v>9.1000003814697266</c:v>
                </c:pt>
                <c:pt idx="10">
                  <c:v>8.8000001907348633</c:v>
                </c:pt>
                <c:pt idx="11">
                  <c:v>8.3999996185302734</c:v>
                </c:pt>
                <c:pt idx="12">
                  <c:v>8</c:v>
                </c:pt>
              </c:numCache>
            </c:numRef>
          </c:val>
          <c:smooth val="1"/>
          <c:extLst>
            <c:ext xmlns:c16="http://schemas.microsoft.com/office/drawing/2014/chart" uri="{C3380CC4-5D6E-409C-BE32-E72D297353CC}">
              <c16:uniqueId val="{00000002-511C-4BD9-8BBD-4705E6A07CC8}"/>
            </c:ext>
          </c:extLst>
        </c:ser>
        <c:ser>
          <c:idx val="3"/>
          <c:order val="3"/>
          <c:tx>
            <c:strRef>
              <c:f>'sub rates'!$A$12</c:f>
              <c:strCache>
                <c:ptCount val="1"/>
                <c:pt idx="0">
                  <c:v>Asian/P.I.</c:v>
                </c:pt>
              </c:strCache>
            </c:strRef>
          </c:tx>
          <c:spPr>
            <a:ln w="28575" cap="rnd">
              <a:solidFill>
                <a:srgbClr val="00B050"/>
              </a:solidFill>
              <a:round/>
            </a:ln>
            <a:effectLst/>
          </c:spPr>
          <c:marker>
            <c:symbol val="none"/>
          </c:marker>
          <c:cat>
            <c:strRef>
              <c:f>'sub rates'!$B$8:$N$8</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rates'!$B$12:$N$12</c:f>
              <c:numCache>
                <c:formatCode>#,##0.0</c:formatCode>
                <c:ptCount val="13"/>
                <c:pt idx="0">
                  <c:v>4.4000000953674316</c:v>
                </c:pt>
                <c:pt idx="1">
                  <c:v>4</c:v>
                </c:pt>
                <c:pt idx="2">
                  <c:v>3.5</c:v>
                </c:pt>
                <c:pt idx="3">
                  <c:v>2.7999999523162842</c:v>
                </c:pt>
                <c:pt idx="4">
                  <c:v>2.7999999523162842</c:v>
                </c:pt>
                <c:pt idx="5">
                  <c:v>2.5999999046325684</c:v>
                </c:pt>
                <c:pt idx="6">
                  <c:v>2.5</c:v>
                </c:pt>
                <c:pt idx="7">
                  <c:v>2.4000000953674316</c:v>
                </c:pt>
                <c:pt idx="8">
                  <c:v>2</c:v>
                </c:pt>
                <c:pt idx="9">
                  <c:v>1.8999999761581421</c:v>
                </c:pt>
                <c:pt idx="10">
                  <c:v>1.7999999523162842</c:v>
                </c:pt>
                <c:pt idx="11">
                  <c:v>1.8999999761581421</c:v>
                </c:pt>
                <c:pt idx="12">
                  <c:v>1.7999999523162842</c:v>
                </c:pt>
              </c:numCache>
            </c:numRef>
          </c:val>
          <c:smooth val="0"/>
          <c:extLst>
            <c:ext xmlns:c16="http://schemas.microsoft.com/office/drawing/2014/chart" uri="{C3380CC4-5D6E-409C-BE32-E72D297353CC}">
              <c16:uniqueId val="{00000003-511C-4BD9-8BBD-4705E6A07CC8}"/>
            </c:ext>
          </c:extLst>
        </c:ser>
        <c:ser>
          <c:idx val="4"/>
          <c:order val="4"/>
          <c:tx>
            <c:strRef>
              <c:f>'sub rates'!$A$13</c:f>
              <c:strCache>
                <c:ptCount val="1"/>
                <c:pt idx="0">
                  <c:v>Nat Amer</c:v>
                </c:pt>
              </c:strCache>
            </c:strRef>
          </c:tx>
          <c:spPr>
            <a:ln w="28575" cap="rnd">
              <a:solidFill>
                <a:srgbClr val="C00000"/>
              </a:solidFill>
              <a:round/>
            </a:ln>
            <a:effectLst/>
          </c:spPr>
          <c:marker>
            <c:symbol val="none"/>
          </c:marker>
          <c:cat>
            <c:strRef>
              <c:f>'sub rates'!$B$8:$N$8</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'sub rates'!$B$13:$N$13</c:f>
              <c:numCache>
                <c:formatCode>#,##0.0</c:formatCode>
                <c:ptCount val="13"/>
                <c:pt idx="0">
                  <c:v>27.299999237060547</c:v>
                </c:pt>
                <c:pt idx="1">
                  <c:v>23.399999618530273</c:v>
                </c:pt>
                <c:pt idx="2">
                  <c:v>23.700000762939453</c:v>
                </c:pt>
                <c:pt idx="3">
                  <c:v>20.600000381469727</c:v>
                </c:pt>
                <c:pt idx="4">
                  <c:v>22.399999618530273</c:v>
                </c:pt>
                <c:pt idx="5">
                  <c:v>23.5</c:v>
                </c:pt>
                <c:pt idx="6">
                  <c:v>19.299999237060547</c:v>
                </c:pt>
                <c:pt idx="7">
                  <c:v>22.100000381469727</c:v>
                </c:pt>
                <c:pt idx="8">
                  <c:v>21.5</c:v>
                </c:pt>
                <c:pt idx="9">
                  <c:v>18.899999618530273</c:v>
                </c:pt>
                <c:pt idx="10">
                  <c:v>18.899999618530273</c:v>
                </c:pt>
                <c:pt idx="11">
                  <c:v>15.600000381469727</c:v>
                </c:pt>
                <c:pt idx="12">
                  <c:v>15.800000190734863</c:v>
                </c:pt>
              </c:numCache>
            </c:numRef>
          </c:val>
          <c:smooth val="1"/>
          <c:extLst>
            <c:ext xmlns:c16="http://schemas.microsoft.com/office/drawing/2014/chart" uri="{C3380CC4-5D6E-409C-BE32-E72D297353CC}">
              <c16:uniqueId val="{00000004-511C-4BD9-8BBD-4705E6A07CC8}"/>
            </c:ext>
          </c:extLst>
        </c:ser>
        <c:dLbls>
          <c:showLegendKey val="0"/>
          <c:showVal val="0"/>
          <c:showCatName val="0"/>
          <c:showSerName val="0"/>
          <c:showPercent val="0"/>
          <c:showBubbleSize val="0"/>
        </c:dLbls>
        <c:smooth val="0"/>
        <c:axId val="452874520"/>
        <c:axId val="452884360"/>
      </c:line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30"/>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55911220787549E-2"/>
          <c:y val="0.36535743413726646"/>
          <c:w val="0.92676652095996104"/>
          <c:h val="0.56899264191390464"/>
        </c:manualLayout>
      </c:layout>
      <c:barChart>
        <c:barDir val="col"/>
        <c:grouping val="clustered"/>
        <c:varyColors val="0"/>
        <c:ser>
          <c:idx val="0"/>
          <c:order val="0"/>
          <c:tx>
            <c:strRef>
              <c:f>'ent rates'!$A$23</c:f>
              <c:strCache>
                <c:ptCount val="1"/>
                <c:pt idx="0">
                  <c:v>Total</c:v>
                </c:pt>
              </c:strCache>
            </c:strRef>
          </c:tx>
          <c:spPr>
            <a:solidFill>
              <a:schemeClr val="bg2">
                <a:lumMod val="50000"/>
              </a:schemeClr>
            </a:solidFill>
            <a:ln>
              <a:noFill/>
            </a:ln>
            <a:effectLst/>
          </c:spPr>
          <c:invertIfNegative val="0"/>
          <c:dLbls>
            <c:dLbl>
              <c:idx val="0"/>
              <c:layout>
                <c:manualLayout>
                  <c:x val="5.7775795939586389E-8"/>
                  <c:y val="9.09654296652411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2.9240099221840912E-2"/>
                      <c:h val="3.9276816712539304E-2"/>
                    </c:manualLayout>
                  </c15:layout>
                </c:ext>
                <c:ext xmlns:c16="http://schemas.microsoft.com/office/drawing/2014/chart" uri="{C3380CC4-5D6E-409C-BE32-E72D297353CC}">
                  <c16:uniqueId val="{00000000-E0D2-440F-88A0-9302C03A2DA9}"/>
                </c:ext>
              </c:extLst>
            </c:dLbl>
            <c:dLbl>
              <c:idx val="1"/>
              <c:layout>
                <c:manualLayout>
                  <c:x val="0"/>
                  <c:y val="7.277228006440633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D2-440F-88A0-9302C03A2DA9}"/>
                </c:ext>
              </c:extLst>
            </c:dLbl>
            <c:dLbl>
              <c:idx val="2"/>
              <c:layout>
                <c:manualLayout>
                  <c:x val="0"/>
                  <c:y val="7.681518451242891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0D2-440F-88A0-9302C03A2DA9}"/>
                </c:ext>
              </c:extLst>
            </c:dLbl>
            <c:dLbl>
              <c:idx val="3"/>
              <c:layout>
                <c:manualLayout>
                  <c:x val="1.4675052168654943E-3"/>
                  <c:y val="7.8836636736440188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D2-440F-88A0-9302C03A2DA9}"/>
                </c:ext>
              </c:extLst>
            </c:dLbl>
            <c:dLbl>
              <c:idx val="4"/>
              <c:layout>
                <c:manualLayout>
                  <c:x val="0"/>
                  <c:y val="7.277228006440633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0D2-440F-88A0-9302C03A2DA9}"/>
                </c:ext>
              </c:extLst>
            </c:dLbl>
            <c:dLbl>
              <c:idx val="5"/>
              <c:layout>
                <c:manualLayout>
                  <c:x val="-1.4675052168654943E-3"/>
                  <c:y val="8.085808896045147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0D2-440F-88A0-9302C03A2DA9}"/>
                </c:ext>
              </c:extLst>
            </c:dLbl>
            <c:dLbl>
              <c:idx val="6"/>
              <c:layout>
                <c:manualLayout>
                  <c:x val="1.4675052168654943E-3"/>
                  <c:y val="8.8943897856496631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0D2-440F-88A0-9302C03A2DA9}"/>
                </c:ext>
              </c:extLst>
            </c:dLbl>
            <c:dLbl>
              <c:idx val="7"/>
              <c:layout>
                <c:manualLayout>
                  <c:x val="0"/>
                  <c:y val="8.8943897856496631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0D2-440F-88A0-9302C03A2DA9}"/>
                </c:ext>
              </c:extLst>
            </c:dLbl>
            <c:dLbl>
              <c:idx val="8"/>
              <c:layout>
                <c:manualLayout>
                  <c:x val="0"/>
                  <c:y val="8.490099340847405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0D2-440F-88A0-9302C03A2DA9}"/>
                </c:ext>
              </c:extLst>
            </c:dLbl>
            <c:dLbl>
              <c:idx val="9"/>
              <c:layout>
                <c:manualLayout>
                  <c:x val="0"/>
                  <c:y val="8.287954118446276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0D2-440F-88A0-9302C03A2DA9}"/>
                </c:ext>
              </c:extLst>
            </c:dLbl>
            <c:dLbl>
              <c:idx val="10"/>
              <c:layout>
                <c:manualLayout>
                  <c:x val="0"/>
                  <c:y val="8.085808896045147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0D2-440F-88A0-9302C03A2DA9}"/>
                </c:ext>
              </c:extLst>
            </c:dLbl>
            <c:dLbl>
              <c:idx val="11"/>
              <c:layout>
                <c:manualLayout>
                  <c:x val="-1.4675052168654943E-3"/>
                  <c:y val="7.681518451242891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0D2-440F-88A0-9302C03A2DA9}"/>
                </c:ext>
              </c:extLst>
            </c:dLbl>
            <c:dLbl>
              <c:idx val="12"/>
              <c:layout>
                <c:manualLayout>
                  <c:x val="-1.4675052168654943E-3"/>
                  <c:y val="7.8836636736440188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0D2-440F-88A0-9302C03A2DA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 rates'!$B$22:$N$22</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rates'!$B$23:$N$23</c:f>
              <c:numCache>
                <c:formatCode>General</c:formatCode>
                <c:ptCount val="13"/>
                <c:pt idx="0">
                  <c:v>3.8</c:v>
                </c:pt>
                <c:pt idx="1">
                  <c:v>3.4</c:v>
                </c:pt>
                <c:pt idx="2">
                  <c:v>3.4</c:v>
                </c:pt>
                <c:pt idx="3">
                  <c:v>3.3</c:v>
                </c:pt>
                <c:pt idx="4">
                  <c:v>3.3</c:v>
                </c:pt>
                <c:pt idx="5">
                  <c:v>3.3</c:v>
                </c:pt>
                <c:pt idx="6">
                  <c:v>3.5</c:v>
                </c:pt>
                <c:pt idx="7">
                  <c:v>3.5</c:v>
                </c:pt>
                <c:pt idx="8">
                  <c:v>3.3</c:v>
                </c:pt>
                <c:pt idx="9">
                  <c:v>3.2</c:v>
                </c:pt>
                <c:pt idx="10">
                  <c:v>3.1</c:v>
                </c:pt>
                <c:pt idx="11">
                  <c:v>3</c:v>
                </c:pt>
                <c:pt idx="12">
                  <c:v>3.2</c:v>
                </c:pt>
              </c:numCache>
            </c:numRef>
          </c:val>
          <c:extLst>
            <c:ext xmlns:c16="http://schemas.microsoft.com/office/drawing/2014/chart" uri="{C3380CC4-5D6E-409C-BE32-E72D297353CC}">
              <c16:uniqueId val="{0000000D-E0D2-440F-88A0-9302C03A2DA9}"/>
            </c:ext>
          </c:extLst>
        </c:ser>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5"/>
          <c:min val="0"/>
        </c:scaling>
        <c:delete val="0"/>
        <c:axPos val="l"/>
        <c:numFmt formatCode="#,##0.0" sourceLinked="0"/>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93437305115022E-2"/>
          <c:y val="0.36535743413726646"/>
          <c:w val="0.92676652095996104"/>
          <c:h val="0.56899264191390464"/>
        </c:manualLayout>
      </c:layout>
      <c:barChart>
        <c:barDir val="col"/>
        <c:grouping val="clustered"/>
        <c:varyColors val="0"/>
        <c:dLbls>
          <c:showLegendKey val="0"/>
          <c:showVal val="0"/>
          <c:showCatName val="0"/>
          <c:showSerName val="0"/>
          <c:showPercent val="0"/>
          <c:showBubbleSize val="0"/>
        </c:dLbls>
        <c:gapWidth val="34"/>
        <c:overlap val="-28"/>
        <c:axId val="452874520"/>
        <c:axId val="452884360"/>
      </c:bar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5"/>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53395570191067E-2"/>
          <c:y val="0.31886403298500687"/>
          <c:w val="0.92676652095996104"/>
          <c:h val="0.56899264191390464"/>
        </c:manualLayout>
      </c:layout>
      <c:lineChart>
        <c:grouping val="standard"/>
        <c:varyColors val="0"/>
        <c:ser>
          <c:idx val="0"/>
          <c:order val="0"/>
          <c:tx>
            <c:strRef>
              <c:f>'ent rates'!$A$11</c:f>
              <c:strCache>
                <c:ptCount val="1"/>
                <c:pt idx="0">
                  <c:v>Black</c:v>
                </c:pt>
              </c:strCache>
            </c:strRef>
          </c:tx>
          <c:spPr>
            <a:ln w="28575" cap="rnd">
              <a:solidFill>
                <a:sysClr val="windowText" lastClr="000000"/>
              </a:solidFill>
              <a:round/>
            </a:ln>
            <a:effectLst/>
          </c:spPr>
          <c:marker>
            <c:symbol val="none"/>
          </c:marker>
          <c:cat>
            <c:strRef>
              <c:f>'ent rates'!$B$10:$N$10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rates'!$B$11:$N$11</c:f>
              <c:numCache>
                <c:formatCode>#,##0.0</c:formatCode>
                <c:ptCount val="13"/>
                <c:pt idx="0">
                  <c:v>11.399999618530273</c:v>
                </c:pt>
                <c:pt idx="1">
                  <c:v>11.699999809265137</c:v>
                </c:pt>
                <c:pt idx="2">
                  <c:v>11.600000381469727</c:v>
                </c:pt>
                <c:pt idx="3">
                  <c:v>10.899999618530273</c:v>
                </c:pt>
                <c:pt idx="4">
                  <c:v>10.600000381469727</c:v>
                </c:pt>
                <c:pt idx="5">
                  <c:v>10.800000190734863</c:v>
                </c:pt>
                <c:pt idx="6">
                  <c:v>11.199999809265137</c:v>
                </c:pt>
                <c:pt idx="7">
                  <c:v>11.300000190734863</c:v>
                </c:pt>
                <c:pt idx="8">
                  <c:v>11.100000381469727</c:v>
                </c:pt>
                <c:pt idx="9">
                  <c:v>10.800000190734863</c:v>
                </c:pt>
                <c:pt idx="10">
                  <c:v>10.5</c:v>
                </c:pt>
                <c:pt idx="11">
                  <c:v>9.6999998092651367</c:v>
                </c:pt>
                <c:pt idx="12">
                  <c:v>10.100000381469727</c:v>
                </c:pt>
              </c:numCache>
            </c:numRef>
          </c:val>
          <c:smooth val="1"/>
          <c:extLst>
            <c:ext xmlns:c16="http://schemas.microsoft.com/office/drawing/2014/chart" uri="{C3380CC4-5D6E-409C-BE32-E72D297353CC}">
              <c16:uniqueId val="{00000000-0D1F-4B10-B2D1-312E280DEE97}"/>
            </c:ext>
          </c:extLst>
        </c:ser>
        <c:ser>
          <c:idx val="1"/>
          <c:order val="1"/>
          <c:tx>
            <c:strRef>
              <c:f>'ent rates'!$A$12</c:f>
              <c:strCache>
                <c:ptCount val="1"/>
                <c:pt idx="0">
                  <c:v>White</c:v>
                </c:pt>
              </c:strCache>
            </c:strRef>
          </c:tx>
          <c:spPr>
            <a:ln w="28575" cap="rnd">
              <a:solidFill>
                <a:srgbClr val="7030A0"/>
              </a:solidFill>
              <a:round/>
            </a:ln>
            <a:effectLst/>
          </c:spPr>
          <c:marker>
            <c:symbol val="none"/>
          </c:marker>
          <c:cat>
            <c:strRef>
              <c:f>'ent rates'!$B$10:$N$10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rates'!$B$12:$N$12</c:f>
              <c:numCache>
                <c:formatCode>#,##0.0</c:formatCode>
                <c:ptCount val="13"/>
                <c:pt idx="0">
                  <c:v>3.2000000476837158</c:v>
                </c:pt>
                <c:pt idx="1">
                  <c:v>2.9000000953674316</c:v>
                </c:pt>
                <c:pt idx="2">
                  <c:v>3</c:v>
                </c:pt>
                <c:pt idx="3">
                  <c:v>3.0999999046325684</c:v>
                </c:pt>
                <c:pt idx="4">
                  <c:v>3</c:v>
                </c:pt>
                <c:pt idx="5">
                  <c:v>3.0999999046325684</c:v>
                </c:pt>
                <c:pt idx="6">
                  <c:v>3</c:v>
                </c:pt>
                <c:pt idx="7">
                  <c:v>3</c:v>
                </c:pt>
                <c:pt idx="8">
                  <c:v>2.7999999523162842</c:v>
                </c:pt>
                <c:pt idx="9">
                  <c:v>2.7000000476837158</c:v>
                </c:pt>
                <c:pt idx="10">
                  <c:v>2.5</c:v>
                </c:pt>
                <c:pt idx="11">
                  <c:v>2.5</c:v>
                </c:pt>
                <c:pt idx="12">
                  <c:v>2.5999999046325684</c:v>
                </c:pt>
              </c:numCache>
            </c:numRef>
          </c:val>
          <c:smooth val="1"/>
          <c:extLst>
            <c:ext xmlns:c16="http://schemas.microsoft.com/office/drawing/2014/chart" uri="{C3380CC4-5D6E-409C-BE32-E72D297353CC}">
              <c16:uniqueId val="{00000001-0D1F-4B10-B2D1-312E280DEE97}"/>
            </c:ext>
          </c:extLst>
        </c:ser>
        <c:ser>
          <c:idx val="2"/>
          <c:order val="2"/>
          <c:tx>
            <c:strRef>
              <c:f>'ent rates'!$A$13</c:f>
              <c:strCache>
                <c:ptCount val="1"/>
                <c:pt idx="0">
                  <c:v>Latino</c:v>
                </c:pt>
              </c:strCache>
            </c:strRef>
          </c:tx>
          <c:spPr>
            <a:ln w="28575" cap="rnd">
              <a:solidFill>
                <a:srgbClr val="ED7D31"/>
              </a:solidFill>
              <a:round/>
            </a:ln>
            <a:effectLst/>
          </c:spPr>
          <c:marker>
            <c:symbol val="none"/>
          </c:marker>
          <c:cat>
            <c:strRef>
              <c:f>'ent rates'!$B$10:$N$10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rates'!$B$13:$N$13</c:f>
              <c:numCache>
                <c:formatCode>#,##0.0</c:formatCode>
                <c:ptCount val="13"/>
                <c:pt idx="0">
                  <c:v>3.9000000953674316</c:v>
                </c:pt>
                <c:pt idx="1">
                  <c:v>3.4000000953674316</c:v>
                </c:pt>
                <c:pt idx="2">
                  <c:v>3.4000000953674316</c:v>
                </c:pt>
                <c:pt idx="3">
                  <c:v>3.2999999523162842</c:v>
                </c:pt>
                <c:pt idx="4">
                  <c:v>3.2999999523162842</c:v>
                </c:pt>
                <c:pt idx="5">
                  <c:v>3.2999999523162842</c:v>
                </c:pt>
                <c:pt idx="6">
                  <c:v>3.5999999046325684</c:v>
                </c:pt>
                <c:pt idx="7">
                  <c:v>3.7000000476837158</c:v>
                </c:pt>
                <c:pt idx="8">
                  <c:v>3.5</c:v>
                </c:pt>
                <c:pt idx="9">
                  <c:v>3.4000000953674316</c:v>
                </c:pt>
                <c:pt idx="10">
                  <c:v>3.2999999523162842</c:v>
                </c:pt>
                <c:pt idx="11">
                  <c:v>3.2999999523162842</c:v>
                </c:pt>
                <c:pt idx="12">
                  <c:v>3.4000000953674316</c:v>
                </c:pt>
              </c:numCache>
            </c:numRef>
          </c:val>
          <c:smooth val="1"/>
          <c:extLst>
            <c:ext xmlns:c16="http://schemas.microsoft.com/office/drawing/2014/chart" uri="{C3380CC4-5D6E-409C-BE32-E72D297353CC}">
              <c16:uniqueId val="{00000002-0D1F-4B10-B2D1-312E280DEE97}"/>
            </c:ext>
          </c:extLst>
        </c:ser>
        <c:ser>
          <c:idx val="3"/>
          <c:order val="3"/>
          <c:tx>
            <c:strRef>
              <c:f>'ent rates'!$A$14</c:f>
              <c:strCache>
                <c:ptCount val="1"/>
                <c:pt idx="0">
                  <c:v>Asian/P.I.</c:v>
                </c:pt>
              </c:strCache>
            </c:strRef>
          </c:tx>
          <c:spPr>
            <a:ln w="28575" cap="rnd">
              <a:solidFill>
                <a:srgbClr val="00B050"/>
              </a:solidFill>
              <a:round/>
            </a:ln>
            <a:effectLst/>
          </c:spPr>
          <c:marker>
            <c:symbol val="none"/>
          </c:marker>
          <c:cat>
            <c:strRef>
              <c:f>'ent rates'!$B$10:$N$10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rates'!$B$14:$N$14</c:f>
              <c:numCache>
                <c:formatCode>#,##0.0</c:formatCode>
                <c:ptCount val="13"/>
                <c:pt idx="0">
                  <c:v>1.2000000476837158</c:v>
                </c:pt>
                <c:pt idx="1">
                  <c:v>1.1000000238418579</c:v>
                </c:pt>
                <c:pt idx="2">
                  <c:v>1</c:v>
                </c:pt>
                <c:pt idx="3">
                  <c:v>0.80000001192092896</c:v>
                </c:pt>
                <c:pt idx="4">
                  <c:v>0.89999997615814209</c:v>
                </c:pt>
                <c:pt idx="5">
                  <c:v>0.80000001192092896</c:v>
                </c:pt>
                <c:pt idx="6">
                  <c:v>0.80000001192092896</c:v>
                </c:pt>
                <c:pt idx="7">
                  <c:v>0.69999998807907104</c:v>
                </c:pt>
                <c:pt idx="8">
                  <c:v>0.60000002384185791</c:v>
                </c:pt>
                <c:pt idx="9">
                  <c:v>0.69999998807907104</c:v>
                </c:pt>
                <c:pt idx="10">
                  <c:v>0.60000002384185791</c:v>
                </c:pt>
                <c:pt idx="11">
                  <c:v>0.60000002384185791</c:v>
                </c:pt>
                <c:pt idx="12">
                  <c:v>0.60000002384185791</c:v>
                </c:pt>
              </c:numCache>
            </c:numRef>
          </c:val>
          <c:smooth val="0"/>
          <c:extLst>
            <c:ext xmlns:c16="http://schemas.microsoft.com/office/drawing/2014/chart" uri="{C3380CC4-5D6E-409C-BE32-E72D297353CC}">
              <c16:uniqueId val="{00000003-0D1F-4B10-B2D1-312E280DEE97}"/>
            </c:ext>
          </c:extLst>
        </c:ser>
        <c:ser>
          <c:idx val="4"/>
          <c:order val="4"/>
          <c:tx>
            <c:strRef>
              <c:f>'ent rates'!$A$15</c:f>
              <c:strCache>
                <c:ptCount val="1"/>
                <c:pt idx="0">
                  <c:v>Nat Amer</c:v>
                </c:pt>
              </c:strCache>
            </c:strRef>
          </c:tx>
          <c:spPr>
            <a:ln w="28575" cap="rnd">
              <a:solidFill>
                <a:srgbClr val="C00000"/>
              </a:solidFill>
              <a:round/>
            </a:ln>
            <a:effectLst/>
          </c:spPr>
          <c:marker>
            <c:symbol val="none"/>
          </c:marker>
          <c:cat>
            <c:strRef>
              <c:f>'ent rates'!$B$10:$N$10</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'ent rates'!$B$15:$N$15</c:f>
              <c:numCache>
                <c:formatCode>#,##0.0</c:formatCode>
                <c:ptCount val="13"/>
                <c:pt idx="0">
                  <c:v>11.600000381469727</c:v>
                </c:pt>
                <c:pt idx="1">
                  <c:v>9.8000001907348633</c:v>
                </c:pt>
                <c:pt idx="2">
                  <c:v>9.6999998092651367</c:v>
                </c:pt>
                <c:pt idx="3">
                  <c:v>9.5</c:v>
                </c:pt>
                <c:pt idx="4">
                  <c:v>11.100000381469727</c:v>
                </c:pt>
                <c:pt idx="5">
                  <c:v>12.300000190734863</c:v>
                </c:pt>
                <c:pt idx="6">
                  <c:v>10</c:v>
                </c:pt>
                <c:pt idx="7">
                  <c:v>10.5</c:v>
                </c:pt>
                <c:pt idx="8">
                  <c:v>11.100000381469727</c:v>
                </c:pt>
                <c:pt idx="9">
                  <c:v>9.3000001907348633</c:v>
                </c:pt>
                <c:pt idx="10">
                  <c:v>10.899999618530273</c:v>
                </c:pt>
                <c:pt idx="11">
                  <c:v>8.6999998092651367</c:v>
                </c:pt>
                <c:pt idx="12">
                  <c:v>8.5</c:v>
                </c:pt>
              </c:numCache>
            </c:numRef>
          </c:val>
          <c:smooth val="1"/>
          <c:extLst>
            <c:ext xmlns:c16="http://schemas.microsoft.com/office/drawing/2014/chart" uri="{C3380CC4-5D6E-409C-BE32-E72D297353CC}">
              <c16:uniqueId val="{00000004-0D1F-4B10-B2D1-312E280DEE97}"/>
            </c:ext>
          </c:extLst>
        </c:ser>
        <c:dLbls>
          <c:showLegendKey val="0"/>
          <c:showVal val="0"/>
          <c:showCatName val="0"/>
          <c:showSerName val="0"/>
          <c:showPercent val="0"/>
          <c:showBubbleSize val="0"/>
        </c:dLbls>
        <c:smooth val="0"/>
        <c:axId val="452874520"/>
        <c:axId val="452884360"/>
      </c:lineChart>
      <c:catAx>
        <c:axId val="45287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52884360"/>
        <c:crosses val="autoZero"/>
        <c:auto val="1"/>
        <c:lblAlgn val="ctr"/>
        <c:lblOffset val="100"/>
        <c:noMultiLvlLbl val="0"/>
      </c:catAx>
      <c:valAx>
        <c:axId val="452884360"/>
        <c:scaling>
          <c:orientation val="minMax"/>
          <c:max val="15"/>
          <c:min val="0"/>
        </c:scaling>
        <c:delete val="0"/>
        <c:axPos val="l"/>
        <c:numFmt formatCode="#,##0.0" sourceLinked="1"/>
        <c:majorTickMark val="in"/>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4528745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baseline="0">
          <a:solidFill>
            <a:schemeClr val="bg2">
              <a:lumMod val="7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0.2615</cdr:y>
    </cdr:from>
    <cdr:to>
      <cdr:x>0.08356</cdr:x>
      <cdr:y>0.63649</cdr:y>
    </cdr:to>
    <cdr:sp macro="" textlink="">
      <cdr:nvSpPr>
        <cdr:cNvPr id="2" name="Rectangle 1"/>
        <cdr:cNvSpPr/>
      </cdr:nvSpPr>
      <cdr:spPr>
        <a:xfrm xmlns:a="http://schemas.openxmlformats.org/drawingml/2006/main">
          <a:off x="0" y="1642874"/>
          <a:ext cx="723141" cy="235591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0.16891</cdr:x>
      <cdr:y>0.25743</cdr:y>
    </cdr:from>
    <cdr:to>
      <cdr:x>0.86972</cdr:x>
      <cdr:y>0.31931</cdr:y>
    </cdr:to>
    <cdr:sp macro="" textlink="">
      <cdr:nvSpPr>
        <cdr:cNvPr id="4" name="TextBox 3"/>
        <cdr:cNvSpPr txBox="1"/>
      </cdr:nvSpPr>
      <cdr:spPr>
        <a:xfrm xmlns:a="http://schemas.openxmlformats.org/drawingml/2006/main">
          <a:off x="1461796" y="1617307"/>
          <a:ext cx="6064898" cy="388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a:effectLst/>
              <a:latin typeface="+mn-lt"/>
              <a:ea typeface="+mn-ea"/>
              <a:cs typeface="+mn-cs"/>
            </a:rPr>
            <a:t>California Rate per 1,000 Children 0-17 in the Population</a:t>
          </a:r>
          <a:endParaRPr lang="en-US" sz="2000">
            <a:effectLst/>
          </a:endParaRPr>
        </a:p>
        <a:p xmlns:a="http://schemas.openxmlformats.org/drawingml/2006/main">
          <a:endParaRPr lang="en-US" sz="2000"/>
        </a:p>
      </cdr:txBody>
    </cdr:sp>
  </cdr:relSizeAnchor>
</c:userShapes>
</file>

<file path=ppt/drawings/drawing2.xml><?xml version="1.0" encoding="utf-8"?>
<c:userShapes xmlns:c="http://schemas.openxmlformats.org/drawingml/2006/chart">
  <cdr:relSizeAnchor xmlns:cdr="http://schemas.openxmlformats.org/drawingml/2006/chartDrawing">
    <cdr:from>
      <cdr:x>0.00359</cdr:x>
      <cdr:y>0.27971</cdr:y>
    </cdr:from>
    <cdr:to>
      <cdr:x>0.08715</cdr:x>
      <cdr:y>0.63567</cdr:y>
    </cdr:to>
    <cdr:sp macro="" textlink="">
      <cdr:nvSpPr>
        <cdr:cNvPr id="2" name="Rectangle 1"/>
        <cdr:cNvSpPr/>
      </cdr:nvSpPr>
      <cdr:spPr>
        <a:xfrm xmlns:a="http://schemas.openxmlformats.org/drawingml/2006/main">
          <a:off x="31068" y="1757310"/>
          <a:ext cx="723141" cy="223634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0.00881</cdr:x>
      <cdr:y>0.32775</cdr:y>
    </cdr:from>
    <cdr:to>
      <cdr:x>0.08158</cdr:x>
      <cdr:y>0.61116</cdr:y>
    </cdr:to>
    <cdr:sp macro="" textlink="">
      <cdr:nvSpPr>
        <cdr:cNvPr id="2" name="Rectangle 1"/>
        <cdr:cNvSpPr/>
      </cdr:nvSpPr>
      <cdr:spPr>
        <a:xfrm xmlns:a="http://schemas.openxmlformats.org/drawingml/2006/main">
          <a:off x="76200" y="2059156"/>
          <a:ext cx="629784" cy="178055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0.15947</cdr:x>
      <cdr:y>0.26414</cdr:y>
    </cdr:from>
    <cdr:to>
      <cdr:x>0.86028</cdr:x>
      <cdr:y>0.32602</cdr:y>
    </cdr:to>
    <cdr:sp macro="" textlink="">
      <cdr:nvSpPr>
        <cdr:cNvPr id="3" name="TextBox 1"/>
        <cdr:cNvSpPr txBox="1"/>
      </cdr:nvSpPr>
      <cdr:spPr>
        <a:xfrm xmlns:a="http://schemas.openxmlformats.org/drawingml/2006/main">
          <a:off x="1380067" y="1659466"/>
          <a:ext cx="6064898" cy="3887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a:effectLst/>
              <a:latin typeface="+mn-lt"/>
              <a:ea typeface="+mn-ea"/>
              <a:cs typeface="+mn-cs"/>
            </a:rPr>
            <a:t>California Rate per 1,000 Children 0-17 in the Population</a:t>
          </a:r>
          <a:endParaRPr lang="en-US" sz="2000">
            <a:effectLst/>
          </a:endParaRPr>
        </a:p>
        <a:p xmlns:a="http://schemas.openxmlformats.org/drawingml/2006/main">
          <a:endParaRPr lang="en-US" sz="20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0.33422</cdr:y>
    </cdr:from>
    <cdr:to>
      <cdr:x>0.07277</cdr:x>
      <cdr:y>0.61763</cdr:y>
    </cdr:to>
    <cdr:sp macro="" textlink="">
      <cdr:nvSpPr>
        <cdr:cNvPr id="2" name="Rectangle 1"/>
        <cdr:cNvSpPr/>
      </cdr:nvSpPr>
      <cdr:spPr>
        <a:xfrm xmlns:a="http://schemas.openxmlformats.org/drawingml/2006/main">
          <a:off x="0" y="2099769"/>
          <a:ext cx="629762" cy="178055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0.00719</cdr:x>
      <cdr:y>0.32921</cdr:y>
    </cdr:from>
    <cdr:to>
      <cdr:x>0.10063</cdr:x>
      <cdr:y>0.7203</cdr:y>
    </cdr:to>
    <cdr:sp macro="" textlink="">
      <cdr:nvSpPr>
        <cdr:cNvPr id="2" name="Rectangle 1"/>
        <cdr:cNvSpPr/>
      </cdr:nvSpPr>
      <cdr:spPr>
        <a:xfrm xmlns:a="http://schemas.openxmlformats.org/drawingml/2006/main">
          <a:off x="62237" y="2068314"/>
          <a:ext cx="808620" cy="245703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0.00719</cdr:x>
      <cdr:y>0.32921</cdr:y>
    </cdr:from>
    <cdr:to>
      <cdr:x>0.10063</cdr:x>
      <cdr:y>0.7203</cdr:y>
    </cdr:to>
    <cdr:sp macro="" textlink="">
      <cdr:nvSpPr>
        <cdr:cNvPr id="2" name="Rectangle 1"/>
        <cdr:cNvSpPr/>
      </cdr:nvSpPr>
      <cdr:spPr>
        <a:xfrm xmlns:a="http://schemas.openxmlformats.org/drawingml/2006/main">
          <a:off x="62237" y="2068314"/>
          <a:ext cx="808620" cy="245703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0.00589</cdr:x>
      <cdr:y>0.33202</cdr:y>
    </cdr:from>
    <cdr:to>
      <cdr:x>0.08315</cdr:x>
      <cdr:y>0.70309</cdr:y>
    </cdr:to>
    <cdr:sp macro="" textlink="">
      <cdr:nvSpPr>
        <cdr:cNvPr id="2" name="Rectangle 1"/>
        <cdr:cNvSpPr/>
      </cdr:nvSpPr>
      <cdr:spPr>
        <a:xfrm xmlns:a="http://schemas.openxmlformats.org/drawingml/2006/main">
          <a:off x="50962" y="2085975"/>
          <a:ext cx="668661" cy="233129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2113A74-EB14-4B58-8AFD-7753F5FE2A33}" type="datetimeFigureOut">
              <a:rPr lang="en-US" smtClean="0"/>
              <a:t>7/22/2020</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28266AB-9D08-4162-AA27-82CC00FDA0BD}" type="slidenum">
              <a:rPr lang="en-US" smtClean="0"/>
              <a:t>‹#›</a:t>
            </a:fld>
            <a:endParaRPr lang="en-US" dirty="0"/>
          </a:p>
        </p:txBody>
      </p:sp>
    </p:spTree>
    <p:extLst>
      <p:ext uri="{BB962C8B-B14F-4D97-AF65-F5344CB8AC3E}">
        <p14:creationId xmlns:p14="http://schemas.microsoft.com/office/powerpoint/2010/main" val="284820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thanks to Brian</a:t>
            </a:r>
            <a:r>
              <a:rPr lang="en-US" baseline="0" dirty="0" smtClean="0"/>
              <a:t> Clapier, Niki LeProhn, Chris Cleary, Joe Magruder, Wendy Wiegmann, and Ivy Hammond for their input in creating this presentation.  </a:t>
            </a:r>
          </a:p>
          <a:p>
            <a:endParaRPr lang="en-US" baseline="0" dirty="0" smtClean="0"/>
          </a:p>
          <a:p>
            <a:r>
              <a:rPr lang="en-US" baseline="0" dirty="0" smtClean="0"/>
              <a:t>Data for graphs in slides 3-9 drawn from the CWS/CMS 2020 Quarter 1 Extract.</a:t>
            </a:r>
          </a:p>
          <a:p>
            <a:r>
              <a:rPr lang="en-US" baseline="0" dirty="0" smtClean="0"/>
              <a:t>Data for graphs in slides 10-12 are drawn from the CDSS dashboard.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12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10</a:t>
            </a:fld>
            <a:endParaRPr lang="en-US" dirty="0"/>
          </a:p>
        </p:txBody>
      </p:sp>
    </p:spTree>
    <p:extLst>
      <p:ext uri="{BB962C8B-B14F-4D97-AF65-F5344CB8AC3E}">
        <p14:creationId xmlns:p14="http://schemas.microsoft.com/office/powerpoint/2010/main" val="226887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11</a:t>
            </a:fld>
            <a:endParaRPr lang="en-US" dirty="0"/>
          </a:p>
        </p:txBody>
      </p:sp>
    </p:spTree>
    <p:extLst>
      <p:ext uri="{BB962C8B-B14F-4D97-AF65-F5344CB8AC3E}">
        <p14:creationId xmlns:p14="http://schemas.microsoft.com/office/powerpoint/2010/main" val="201778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12</a:t>
            </a:fld>
            <a:endParaRPr lang="en-US" dirty="0"/>
          </a:p>
        </p:txBody>
      </p:sp>
    </p:spTree>
    <p:extLst>
      <p:ext uri="{BB962C8B-B14F-4D97-AF65-F5344CB8AC3E}">
        <p14:creationId xmlns:p14="http://schemas.microsoft.com/office/powerpoint/2010/main" val="163236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13</a:t>
            </a:fld>
            <a:endParaRPr lang="en-US" dirty="0"/>
          </a:p>
        </p:txBody>
      </p:sp>
    </p:spTree>
    <p:extLst>
      <p:ext uri="{BB962C8B-B14F-4D97-AF65-F5344CB8AC3E}">
        <p14:creationId xmlns:p14="http://schemas.microsoft.com/office/powerpoint/2010/main" val="405762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10"/>
          </p:nvPr>
        </p:nvSpPr>
        <p:spPr/>
        <p:txBody>
          <a:bodyPr/>
          <a:lstStyle/>
          <a:p>
            <a:fld id="{D28266AB-9D08-4162-AA27-82CC00FDA0BD}" type="slidenum">
              <a:rPr lang="en-US" smtClean="0"/>
              <a:t>14</a:t>
            </a:fld>
            <a:endParaRPr lang="en-US" dirty="0"/>
          </a:p>
        </p:txBody>
      </p:sp>
    </p:spTree>
    <p:extLst>
      <p:ext uri="{BB962C8B-B14F-4D97-AF65-F5344CB8AC3E}">
        <p14:creationId xmlns:p14="http://schemas.microsoft.com/office/powerpoint/2010/main" val="101151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Other</a:t>
            </a:r>
            <a:r>
              <a:rPr lang="en-US" sz="1100" baseline="0" dirty="0" smtClean="0">
                <a:latin typeface="+mn-lt"/>
              </a:rPr>
              <a:t> thoughts:</a:t>
            </a:r>
          </a:p>
          <a:p>
            <a:pPr>
              <a:spcAft>
                <a:spcPts val="824"/>
              </a:spcAft>
            </a:pPr>
            <a:r>
              <a:rPr lang="en-US" sz="1100" smtClean="0">
                <a:solidFill>
                  <a:srgbClr val="002060"/>
                </a:solidFill>
                <a:latin typeface="+mn-lt"/>
                <a:cs typeface="Times" panose="02020603050405020304" pitchFamily="18" charset="0"/>
              </a:rPr>
              <a:t>--</a:t>
            </a:r>
            <a:r>
              <a:rPr lang="en-US" sz="1100" dirty="0">
                <a:solidFill>
                  <a:srgbClr val="002060"/>
                </a:solidFill>
                <a:latin typeface="+mn-lt"/>
                <a:cs typeface="Times" panose="02020603050405020304" pitchFamily="18" charset="0"/>
              </a:rPr>
              <a:t>CA currently observing larger proportion of referrals with both emotional abuse and neglect (often a sign of DV)</a:t>
            </a:r>
          </a:p>
          <a:p>
            <a:pPr>
              <a:spcAft>
                <a:spcPts val="824"/>
              </a:spcAft>
            </a:pPr>
            <a:r>
              <a:rPr lang="en-US" sz="1100" dirty="0">
                <a:solidFill>
                  <a:srgbClr val="002060"/>
                </a:solidFill>
                <a:latin typeface="+mn-lt"/>
                <a:cs typeface="Times" panose="02020603050405020304" pitchFamily="18" charset="0"/>
              </a:rPr>
              <a:t>--Initial placements with relatives may decrease (as it takes more time to approve homes)</a:t>
            </a:r>
          </a:p>
          <a:p>
            <a:pPr>
              <a:spcAft>
                <a:spcPts val="824"/>
              </a:spcAft>
            </a:pPr>
            <a:r>
              <a:rPr lang="en-US" sz="1100" dirty="0">
                <a:solidFill>
                  <a:srgbClr val="002060"/>
                </a:solidFill>
                <a:latin typeface="+mn-lt"/>
                <a:cs typeface="Times" panose="02020603050405020304" pitchFamily="18" charset="0"/>
              </a:rPr>
              <a:t>--Perhaps will see a paradoxical decline in placement disruptions (as it becomes difficult to find another home)</a:t>
            </a:r>
          </a:p>
          <a:p>
            <a:pPr>
              <a:spcAft>
                <a:spcPts val="824"/>
              </a:spcAft>
            </a:pPr>
            <a:r>
              <a:rPr lang="en-US" sz="1100" dirty="0">
                <a:solidFill>
                  <a:srgbClr val="002060"/>
                </a:solidFill>
                <a:latin typeface="+mn-lt"/>
                <a:cs typeface="Times" panose="02020603050405020304" pitchFamily="18" charset="0"/>
              </a:rPr>
              <a:t>--Perhaps a natural experiment for Extended Foster Care beyond 21? For example one year post-discharge status for NMDs Pre/Post-Covid to examine potential benefit of additional time in care beyond age 21 (but need to control/account for post-Covid environmental factors (e.g., depressed economy, greater health risks, etc.)</a:t>
            </a:r>
          </a:p>
          <a:p>
            <a:endParaRPr lang="en-US" sz="1100" dirty="0">
              <a:latin typeface="+mn-lt"/>
            </a:endParaRPr>
          </a:p>
        </p:txBody>
      </p:sp>
      <p:sp>
        <p:nvSpPr>
          <p:cNvPr id="4" name="Slide Number Placeholder 3"/>
          <p:cNvSpPr>
            <a:spLocks noGrp="1"/>
          </p:cNvSpPr>
          <p:nvPr>
            <p:ph type="sldNum" sz="quarter" idx="10"/>
          </p:nvPr>
        </p:nvSpPr>
        <p:spPr/>
        <p:txBody>
          <a:bodyPr/>
          <a:lstStyle/>
          <a:p>
            <a:fld id="{D28266AB-9D08-4162-AA27-82CC00FDA0BD}" type="slidenum">
              <a:rPr lang="en-US" smtClean="0"/>
              <a:t>15</a:t>
            </a:fld>
            <a:endParaRPr lang="en-US" dirty="0"/>
          </a:p>
        </p:txBody>
      </p:sp>
    </p:spTree>
    <p:extLst>
      <p:ext uri="{BB962C8B-B14F-4D97-AF65-F5344CB8AC3E}">
        <p14:creationId xmlns:p14="http://schemas.microsoft.com/office/powerpoint/2010/main" val="257879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16</a:t>
            </a:fld>
            <a:endParaRPr lang="en-US" dirty="0"/>
          </a:p>
        </p:txBody>
      </p:sp>
    </p:spTree>
    <p:extLst>
      <p:ext uri="{BB962C8B-B14F-4D97-AF65-F5344CB8AC3E}">
        <p14:creationId xmlns:p14="http://schemas.microsoft.com/office/powerpoint/2010/main" val="73851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2</a:t>
            </a:fld>
            <a:endParaRPr lang="en-US" dirty="0"/>
          </a:p>
        </p:txBody>
      </p:sp>
    </p:spTree>
    <p:extLst>
      <p:ext uri="{BB962C8B-B14F-4D97-AF65-F5344CB8AC3E}">
        <p14:creationId xmlns:p14="http://schemas.microsoft.com/office/powerpoint/2010/main" val="378415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dirty="0" smtClean="0"/>
              <a:t>**National Trend: (no</a:t>
            </a:r>
            <a:r>
              <a:rPr lang="en-US" sz="1100" baseline="0" dirty="0" smtClean="0"/>
              <a:t> national trend for “children with allegations rate”—though the national trend for “investigation rate” has been rising over the past decade</a:t>
            </a:r>
            <a:endParaRPr lang="en-US" sz="1100" dirty="0" smtClean="0"/>
          </a:p>
          <a:p>
            <a:pPr defTabSz="942289">
              <a:defRPr/>
            </a:pPr>
            <a:endParaRPr lang="en-US" sz="1100" dirty="0" smtClean="0"/>
          </a:p>
          <a:p>
            <a:pPr defTabSz="942289">
              <a:defRPr/>
            </a:pPr>
            <a:r>
              <a:rPr lang="en-US" sz="1100" dirty="0" smtClean="0"/>
              <a:t>Approximate</a:t>
            </a:r>
            <a:r>
              <a:rPr lang="en-US" sz="1100" baseline="0" dirty="0" smtClean="0"/>
              <a:t>ly 475K total children with an allegation in 2019, and frequencies have declined about 4% in the last 5 years.</a:t>
            </a:r>
          </a:p>
          <a:p>
            <a:pPr defTabSz="942289">
              <a:defRPr/>
            </a:pPr>
            <a:endParaRPr lang="en-US" sz="1100" baseline="0" dirty="0" smtClean="0"/>
          </a:p>
          <a:p>
            <a:r>
              <a:rPr lang="en-US" sz="1100" dirty="0" smtClean="0"/>
              <a:t>2019</a:t>
            </a:r>
            <a:r>
              <a:rPr lang="en-US" sz="1100" baseline="0" dirty="0" smtClean="0"/>
              <a:t> Frequencies:</a:t>
            </a:r>
          </a:p>
          <a:p>
            <a:r>
              <a:rPr lang="en-US" sz="1100" baseline="0" dirty="0" smtClean="0"/>
              <a:t>Black  ~57k</a:t>
            </a:r>
          </a:p>
          <a:p>
            <a:r>
              <a:rPr lang="en-US" sz="1100" baseline="0" dirty="0" smtClean="0"/>
              <a:t>Native Am ~4k</a:t>
            </a:r>
          </a:p>
          <a:p>
            <a:r>
              <a:rPr lang="en-US" sz="1100" baseline="0" dirty="0" smtClean="0"/>
              <a:t>Latino ~219k</a:t>
            </a:r>
          </a:p>
          <a:p>
            <a:r>
              <a:rPr lang="en-US" sz="1100" baseline="0" dirty="0" smtClean="0"/>
              <a:t>White ~108k</a:t>
            </a:r>
          </a:p>
          <a:p>
            <a:r>
              <a:rPr lang="en-US" sz="1100" dirty="0" smtClean="0"/>
              <a:t>Asian </a:t>
            </a:r>
            <a:r>
              <a:rPr lang="en-US" sz="1100" baseline="0" dirty="0" smtClean="0"/>
              <a:t>~</a:t>
            </a:r>
            <a:r>
              <a:rPr lang="en-US" sz="1100" dirty="0" smtClean="0"/>
              <a:t>19k</a:t>
            </a:r>
          </a:p>
          <a:p>
            <a:endParaRPr lang="en-US" sz="1100" dirty="0" smtClean="0"/>
          </a:p>
          <a:p>
            <a:pPr defTabSz="942289">
              <a:defRPr/>
            </a:pPr>
            <a:r>
              <a:rPr lang="en-US" sz="1100" dirty="0" smtClean="0"/>
              <a:t>Missing ethnicity</a:t>
            </a:r>
            <a:r>
              <a:rPr lang="en-US" sz="1100" baseline="0" dirty="0" smtClean="0"/>
              <a:t> (not graphed) ~69k, frequencies have almost doubled in past 5-6 years  </a:t>
            </a:r>
          </a:p>
          <a:p>
            <a:pPr defTabSz="942289">
              <a:defRPr/>
            </a:pPr>
            <a:r>
              <a:rPr lang="en-US" sz="1100" baseline="0" dirty="0" smtClean="0"/>
              <a:t>Anecdotal reports from county staff suggests this at least partly driven by </a:t>
            </a:r>
            <a:r>
              <a:rPr lang="en-US" sz="1100" dirty="0"/>
              <a:t>increased missing data on the ‘Hispanic origin’ variable. Some staff slow to adhere to the CWS/CMS updates requiring Federal ethnicity categories.  Other considerations: Latinos more likely to report as White than in the past, seems to be linked with a decreasing proportion of Latinos with missing race. Is race becoming more fluid and less clear (in the 23 and me era)? It might be easier for some, especially in the stress of a CPS encounter, to answer the ethnicity query with "I don't know."</a:t>
            </a:r>
            <a:endParaRPr lang="en-US" sz="1100" dirty="0" smtClean="0"/>
          </a:p>
          <a:p>
            <a:endParaRPr lang="en-US" dirty="0" smtClean="0"/>
          </a:p>
          <a:p>
            <a:pPr defTabSz="942289">
              <a:defRPr/>
            </a:pPr>
            <a:endParaRPr lang="en-US" dirty="0" smtClean="0"/>
          </a:p>
        </p:txBody>
      </p:sp>
      <p:sp>
        <p:nvSpPr>
          <p:cNvPr id="4" name="Slide Number Placeholder 3"/>
          <p:cNvSpPr>
            <a:spLocks noGrp="1"/>
          </p:cNvSpPr>
          <p:nvPr>
            <p:ph type="sldNum" sz="quarter" idx="10"/>
          </p:nvPr>
        </p:nvSpPr>
        <p:spPr/>
        <p:txBody>
          <a:bodyPr/>
          <a:lstStyle/>
          <a:p>
            <a:fld id="{D28266AB-9D08-4162-AA27-82CC00FDA0BD}" type="slidenum">
              <a:rPr lang="en-US" smtClean="0"/>
              <a:t>3</a:t>
            </a:fld>
            <a:endParaRPr lang="en-US" dirty="0"/>
          </a:p>
        </p:txBody>
      </p:sp>
    </p:spTree>
    <p:extLst>
      <p:ext uri="{BB962C8B-B14F-4D97-AF65-F5344CB8AC3E}">
        <p14:creationId xmlns:p14="http://schemas.microsoft.com/office/powerpoint/2010/main" val="44684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**National Trend: national</a:t>
            </a:r>
            <a:r>
              <a:rPr lang="en-US" baseline="0" dirty="0" smtClean="0"/>
              <a:t> “substantiation rate” has been relatively steady ~</a:t>
            </a:r>
            <a:r>
              <a:rPr lang="en-US" baseline="0" dirty="0" smtClean="0"/>
              <a:t>9/1k </a:t>
            </a:r>
            <a:r>
              <a:rPr lang="en-US" baseline="0" dirty="0" smtClean="0"/>
              <a:t>for the past 5 years or so.</a:t>
            </a:r>
            <a:endParaRPr lang="en-US" dirty="0" smtClean="0"/>
          </a:p>
          <a:p>
            <a:pPr defTabSz="942289">
              <a:defRPr/>
            </a:pPr>
            <a:endParaRPr lang="en-US" dirty="0" smtClean="0"/>
          </a:p>
          <a:p>
            <a:pPr defTabSz="942289">
              <a:defRPr/>
            </a:pPr>
            <a:r>
              <a:rPr lang="en-US" dirty="0" smtClean="0"/>
              <a:t>Approximate</a:t>
            </a:r>
            <a:r>
              <a:rPr lang="en-US" baseline="0" dirty="0" smtClean="0"/>
              <a:t>ly 67K total children with a substantiation in 2019, and frequencies have declined about 18% in the last 5 years.</a:t>
            </a:r>
            <a:endParaRPr lang="en-US" dirty="0" smtClean="0"/>
          </a:p>
          <a:p>
            <a:endParaRPr lang="en-US" dirty="0" smtClean="0"/>
          </a:p>
          <a:p>
            <a:r>
              <a:rPr lang="en-US" dirty="0" smtClean="0"/>
              <a:t>2019</a:t>
            </a:r>
            <a:r>
              <a:rPr lang="en-US" baseline="0" dirty="0" smtClean="0"/>
              <a:t> Frequencies:</a:t>
            </a:r>
          </a:p>
          <a:p>
            <a:r>
              <a:rPr lang="en-US" baseline="0" dirty="0" smtClean="0"/>
              <a:t>Black ~9k</a:t>
            </a:r>
          </a:p>
          <a:p>
            <a:r>
              <a:rPr lang="en-US" baseline="0" dirty="0" smtClean="0"/>
              <a:t>Native Am ~less than 1k</a:t>
            </a:r>
          </a:p>
          <a:p>
            <a:r>
              <a:rPr lang="en-US" baseline="0" dirty="0" smtClean="0"/>
              <a:t>Latino ~35k</a:t>
            </a:r>
          </a:p>
          <a:p>
            <a:r>
              <a:rPr lang="en-US" baseline="0" dirty="0" smtClean="0"/>
              <a:t>White ~16k</a:t>
            </a:r>
          </a:p>
          <a:p>
            <a:r>
              <a:rPr lang="en-US" dirty="0" smtClean="0"/>
              <a:t>Asian</a:t>
            </a:r>
            <a:r>
              <a:rPr lang="en-US" baseline="0" dirty="0" smtClean="0"/>
              <a:t> ~</a:t>
            </a:r>
            <a:r>
              <a:rPr lang="en-US" dirty="0" smtClean="0"/>
              <a:t>2k</a:t>
            </a:r>
          </a:p>
          <a:p>
            <a:pPr defTabSz="942289">
              <a:defRPr/>
            </a:pPr>
            <a:r>
              <a:rPr lang="en-US" dirty="0" smtClean="0"/>
              <a:t>Missing ethnicity</a:t>
            </a:r>
            <a:r>
              <a:rPr lang="en-US" baseline="0" dirty="0" smtClean="0"/>
              <a:t> (not graphed) ~4600, frequencies have almost doubled in past 5 years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8266AB-9D08-4162-AA27-82CC00FDA0BD}" type="slidenum">
              <a:rPr lang="en-US" smtClean="0"/>
              <a:t>4</a:t>
            </a:fld>
            <a:endParaRPr lang="en-US" dirty="0"/>
          </a:p>
        </p:txBody>
      </p:sp>
    </p:spTree>
    <p:extLst>
      <p:ext uri="{BB962C8B-B14F-4D97-AF65-F5344CB8AC3E}">
        <p14:creationId xmlns:p14="http://schemas.microsoft.com/office/powerpoint/2010/main" val="21095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**National Trend: national</a:t>
            </a:r>
            <a:r>
              <a:rPr lang="en-US" baseline="0" dirty="0" smtClean="0"/>
              <a:t> “entry rate” decreased slightly over the past several years from </a:t>
            </a:r>
            <a:r>
              <a:rPr lang="en-US" baseline="0" dirty="0" smtClean="0"/>
              <a:t>3.6/1k </a:t>
            </a:r>
            <a:r>
              <a:rPr lang="en-US" baseline="0" dirty="0" smtClean="0"/>
              <a:t>in 2015 to </a:t>
            </a:r>
            <a:r>
              <a:rPr lang="en-US" baseline="0" dirty="0" smtClean="0"/>
              <a:t>3.3/1k </a:t>
            </a:r>
            <a:r>
              <a:rPr lang="en-US" baseline="0" dirty="0" smtClean="0"/>
              <a:t>in 2019</a:t>
            </a:r>
            <a:endParaRPr lang="en-US" dirty="0" smtClean="0"/>
          </a:p>
          <a:p>
            <a:pPr defTabSz="942289">
              <a:defRPr/>
            </a:pPr>
            <a:endParaRPr lang="en-US" dirty="0" smtClean="0"/>
          </a:p>
          <a:p>
            <a:pPr defTabSz="942289">
              <a:defRPr/>
            </a:pPr>
            <a:r>
              <a:rPr lang="en-US" dirty="0" smtClean="0"/>
              <a:t>Approximate</a:t>
            </a:r>
            <a:r>
              <a:rPr lang="en-US" baseline="0" dirty="0" smtClean="0"/>
              <a:t>ly 28K total children entering foster care in 2019, and frequencies have declined 11% over the past 5 years.</a:t>
            </a:r>
            <a:endParaRPr lang="en-US" dirty="0" smtClean="0"/>
          </a:p>
          <a:p>
            <a:endParaRPr lang="en-US" dirty="0" smtClean="0"/>
          </a:p>
          <a:p>
            <a:r>
              <a:rPr lang="en-US" dirty="0" smtClean="0"/>
              <a:t>2019</a:t>
            </a:r>
            <a:r>
              <a:rPr lang="en-US" baseline="0" dirty="0" smtClean="0"/>
              <a:t> Frequencies:</a:t>
            </a:r>
          </a:p>
          <a:p>
            <a:r>
              <a:rPr lang="en-US" baseline="0" dirty="0" smtClean="0"/>
              <a:t>Black ~5k</a:t>
            </a:r>
          </a:p>
          <a:p>
            <a:r>
              <a:rPr lang="en-US" baseline="0" dirty="0" smtClean="0"/>
              <a:t>Native Am less than 500</a:t>
            </a:r>
          </a:p>
          <a:p>
            <a:r>
              <a:rPr lang="en-US" baseline="0" dirty="0" smtClean="0"/>
              <a:t>Latino ~15k</a:t>
            </a:r>
          </a:p>
          <a:p>
            <a:r>
              <a:rPr lang="en-US" baseline="0" dirty="0" smtClean="0"/>
              <a:t>White ~7k</a:t>
            </a:r>
          </a:p>
          <a:p>
            <a:r>
              <a:rPr lang="en-US" dirty="0" smtClean="0"/>
              <a:t>Asian</a:t>
            </a:r>
            <a:r>
              <a:rPr lang="en-US" baseline="0" dirty="0" smtClean="0"/>
              <a:t> </a:t>
            </a:r>
            <a:r>
              <a:rPr lang="en-US" dirty="0" smtClean="0"/>
              <a:t>less than 1k</a:t>
            </a:r>
          </a:p>
          <a:p>
            <a:pPr defTabSz="942289">
              <a:defRPr/>
            </a:pPr>
            <a:r>
              <a:rPr lang="en-US" dirty="0" smtClean="0"/>
              <a:t>Missing ethnicity</a:t>
            </a:r>
            <a:r>
              <a:rPr lang="en-US" baseline="0" dirty="0" smtClean="0"/>
              <a:t> (not graphed) ~800, frequencies have approximately doubled in past 5 years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8266AB-9D08-4162-AA27-82CC00FDA0BD}" type="slidenum">
              <a:rPr lang="en-US" smtClean="0"/>
              <a:t>5</a:t>
            </a:fld>
            <a:endParaRPr lang="en-US" dirty="0"/>
          </a:p>
        </p:txBody>
      </p:sp>
    </p:spTree>
    <p:extLst>
      <p:ext uri="{BB962C8B-B14F-4D97-AF65-F5344CB8AC3E}">
        <p14:creationId xmlns:p14="http://schemas.microsoft.com/office/powerpoint/2010/main" val="394021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**National Trend: national</a:t>
            </a:r>
            <a:r>
              <a:rPr lang="en-US" baseline="0" dirty="0" smtClean="0"/>
              <a:t> “in care rate” has been relatively steady ~6/1k for the past several years.</a:t>
            </a:r>
            <a:endParaRPr lang="en-US" dirty="0" smtClean="0"/>
          </a:p>
          <a:p>
            <a:pPr defTabSz="942289">
              <a:defRPr/>
            </a:pPr>
            <a:endParaRPr lang="en-US" dirty="0" smtClean="0"/>
          </a:p>
          <a:p>
            <a:pPr defTabSz="942289">
              <a:defRPr/>
            </a:pPr>
            <a:r>
              <a:rPr lang="en-US" dirty="0" smtClean="0"/>
              <a:t>Approximate</a:t>
            </a:r>
            <a:r>
              <a:rPr lang="en-US" baseline="0" dirty="0" smtClean="0"/>
              <a:t>ly 51K total children in CW-supervised foster care on 7/1/2019, and frequencies have declined about 6% over the past 5 years.</a:t>
            </a:r>
            <a:endParaRPr lang="en-US" dirty="0" smtClean="0"/>
          </a:p>
          <a:p>
            <a:endParaRPr lang="en-US" dirty="0" smtClean="0"/>
          </a:p>
          <a:p>
            <a:r>
              <a:rPr lang="en-US" dirty="0" smtClean="0"/>
              <a:t>2019</a:t>
            </a:r>
            <a:r>
              <a:rPr lang="en-US" baseline="0" dirty="0" smtClean="0"/>
              <a:t> Frequencies:</a:t>
            </a:r>
          </a:p>
          <a:p>
            <a:r>
              <a:rPr lang="en-US" baseline="0" dirty="0" smtClean="0"/>
              <a:t>Black ~11k</a:t>
            </a:r>
          </a:p>
          <a:p>
            <a:r>
              <a:rPr lang="en-US" baseline="0" dirty="0" smtClean="0"/>
              <a:t>Native Am less than 1k</a:t>
            </a:r>
          </a:p>
          <a:p>
            <a:r>
              <a:rPr lang="en-US" baseline="0" dirty="0" smtClean="0"/>
              <a:t>Latino ~27k</a:t>
            </a:r>
          </a:p>
          <a:p>
            <a:r>
              <a:rPr lang="en-US" baseline="0" dirty="0" smtClean="0"/>
              <a:t>White ~11k</a:t>
            </a:r>
          </a:p>
          <a:p>
            <a:r>
              <a:rPr lang="en-US" dirty="0" smtClean="0"/>
              <a:t>Asian</a:t>
            </a:r>
            <a:r>
              <a:rPr lang="en-US" baseline="0" dirty="0" smtClean="0"/>
              <a:t> ~1</a:t>
            </a:r>
            <a:r>
              <a:rPr lang="en-US" dirty="0" smtClean="0"/>
              <a:t>k</a:t>
            </a:r>
          </a:p>
          <a:p>
            <a:r>
              <a:rPr lang="en-US" dirty="0" smtClean="0"/>
              <a:t>Missing ethnicity</a:t>
            </a:r>
            <a:r>
              <a:rPr lang="en-US" baseline="0" dirty="0" smtClean="0"/>
              <a:t> (not graphed) ~900, frequencies have almost doubled in past 5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D28266AB-9D08-4162-AA27-82CC00FDA0BD}" type="slidenum">
              <a:rPr lang="en-US" smtClean="0"/>
              <a:t>6</a:t>
            </a:fld>
            <a:endParaRPr lang="en-US" dirty="0"/>
          </a:p>
        </p:txBody>
      </p:sp>
    </p:spTree>
    <p:extLst>
      <p:ext uri="{BB962C8B-B14F-4D97-AF65-F5344CB8AC3E}">
        <p14:creationId xmlns:p14="http://schemas.microsoft.com/office/powerpoint/2010/main" val="22488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266AB-9D08-4162-AA27-82CC00FDA0BD}" type="slidenum">
              <a:rPr lang="en-US" smtClean="0"/>
              <a:t>7</a:t>
            </a:fld>
            <a:endParaRPr lang="en-US" dirty="0"/>
          </a:p>
        </p:txBody>
      </p:sp>
    </p:spTree>
    <p:extLst>
      <p:ext uri="{BB962C8B-B14F-4D97-AF65-F5344CB8AC3E}">
        <p14:creationId xmlns:p14="http://schemas.microsoft.com/office/powerpoint/2010/main" val="28642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in Poverty Estimates</a:t>
            </a:r>
            <a:r>
              <a:rPr lang="en-US" baseline="0" dirty="0" smtClean="0"/>
              <a:t> methodology:</a:t>
            </a:r>
            <a:r>
              <a:rPr lang="en-US" dirty="0" smtClean="0"/>
              <a:t> </a:t>
            </a:r>
          </a:p>
          <a:p>
            <a:r>
              <a:rPr lang="en-US" dirty="0" smtClean="0"/>
              <a:t>A </a:t>
            </a:r>
            <a:r>
              <a:rPr lang="en-US" dirty="0" smtClean="0"/>
              <a:t>Combination of data from the U.S. Census Bureau's American Community Survey (ACS), and population data from The California Department of Finance.</a:t>
            </a:r>
          </a:p>
          <a:p>
            <a:r>
              <a:rPr lang="en-US" dirty="0" smtClean="0"/>
              <a:t>Separate </a:t>
            </a:r>
            <a:r>
              <a:rPr lang="en-US" dirty="0" smtClean="0"/>
              <a:t>multipliers were created for each Race/Ethnicity at the state level and for each of the 58 counties.</a:t>
            </a:r>
          </a:p>
          <a:p>
            <a:r>
              <a:rPr lang="en-US" dirty="0" smtClean="0"/>
              <a:t>Poverty </a:t>
            </a:r>
            <a:r>
              <a:rPr lang="en-US" dirty="0" smtClean="0"/>
              <a:t>Multiplier = (𝑁𝑢𝑚𝑏𝑒𝑟 𝑜𝑓 𝐶ℎ𝑖𝑙𝑑𝑟𝑒𝑛 𝑖𝑛 𝑃𝑜𝑣𝑒𝑟𝑡𝑦)/(𝑇𝑜𝑡𝑎𝑙 𝑁𝑢𝑚𝑏𝑒𝑟 𝑜𝑓 𝐶ℎ𝑖𝑙𝑑𝑟𝑒𝑛)</a:t>
            </a:r>
          </a:p>
          <a:p>
            <a:r>
              <a:rPr lang="en-US" dirty="0" smtClean="0"/>
              <a:t> </a:t>
            </a:r>
          </a:p>
          <a:p>
            <a:r>
              <a:rPr lang="en-US" dirty="0" smtClean="0"/>
              <a:t>The multiplier was then applied to the California Department of Finance Population Estimates</a:t>
            </a:r>
          </a:p>
          <a:p>
            <a:endParaRPr lang="en-US" dirty="0"/>
          </a:p>
        </p:txBody>
      </p:sp>
      <p:sp>
        <p:nvSpPr>
          <p:cNvPr id="4" name="Slide Number Placeholder 3"/>
          <p:cNvSpPr>
            <a:spLocks noGrp="1"/>
          </p:cNvSpPr>
          <p:nvPr>
            <p:ph type="sldNum" sz="quarter" idx="10"/>
          </p:nvPr>
        </p:nvSpPr>
        <p:spPr/>
        <p:txBody>
          <a:bodyPr/>
          <a:lstStyle/>
          <a:p>
            <a:fld id="{D28266AB-9D08-4162-AA27-82CC00FDA0BD}" type="slidenum">
              <a:rPr lang="en-US" smtClean="0"/>
              <a:t>8</a:t>
            </a:fld>
            <a:endParaRPr lang="en-US" dirty="0"/>
          </a:p>
        </p:txBody>
      </p:sp>
    </p:spTree>
    <p:extLst>
      <p:ext uri="{BB962C8B-B14F-4D97-AF65-F5344CB8AC3E}">
        <p14:creationId xmlns:p14="http://schemas.microsoft.com/office/powerpoint/2010/main" val="186258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266AB-9D08-4162-AA27-82CC00FDA0BD}" type="slidenum">
              <a:rPr lang="en-US" smtClean="0"/>
              <a:t>9</a:t>
            </a:fld>
            <a:endParaRPr lang="en-US" dirty="0"/>
          </a:p>
        </p:txBody>
      </p:sp>
    </p:spTree>
    <p:extLst>
      <p:ext uri="{BB962C8B-B14F-4D97-AF65-F5344CB8AC3E}">
        <p14:creationId xmlns:p14="http://schemas.microsoft.com/office/powerpoint/2010/main" val="472633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39711"/>
            <a:ext cx="9144000" cy="41828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66079"/>
            <a:ext cx="9144000" cy="833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p:cNvSpPr txBox="1">
            <a:spLocks/>
          </p:cNvSpPr>
          <p:nvPr userDrawn="1"/>
        </p:nvSpPr>
        <p:spPr>
          <a:xfrm>
            <a:off x="7425344" y="6481454"/>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en-US" sz="1400" b="1" smtClean="0">
                <a:solidFill>
                  <a:srgbClr val="FFC000"/>
                </a:solidFill>
                <a:latin typeface="Palatino Linotype"/>
                <a:ea typeface="Palatino Linotype"/>
                <a:cs typeface="Palatino Linotype"/>
                <a:sym typeface="Palatino Linotype"/>
              </a:rPr>
              <a:pPr algn="ctr">
                <a:buSzPct val="25000"/>
              </a:pPr>
              <a:t>‹#›</a:t>
            </a:fld>
            <a:endParaRPr lang="en-US" sz="1400" b="1" dirty="0">
              <a:solidFill>
                <a:srgbClr val="FFC000"/>
              </a:solidFill>
              <a:latin typeface="Palatino Linotype"/>
              <a:ea typeface="Palatino Linotype"/>
              <a:cs typeface="Palatino Linotype"/>
              <a:sym typeface="Palatino Linotype"/>
            </a:endParaRPr>
          </a:p>
        </p:txBody>
      </p:sp>
      <p:sp>
        <p:nvSpPr>
          <p:cNvPr id="10" name="Oval 9"/>
          <p:cNvSpPr/>
          <p:nvPr userDrawn="1"/>
        </p:nvSpPr>
        <p:spPr>
          <a:xfrm>
            <a:off x="7743217" y="6496630"/>
            <a:ext cx="360541" cy="33842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ccwipweb.househelios.com/wp-content/themes/yootheme/cache/ccwip-bs-02-01-bae7308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485748"/>
            <a:ext cx="1351266" cy="34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98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41109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26968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5588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47541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64033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65222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353569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292074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132470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7719A-AA7D-4D0C-8461-B73128C69D1D}" type="datetimeFigureOut">
              <a:rPr lang="en-US" smtClean="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FDFBE-50EA-4668-B05E-7447A789B302}" type="slidenum">
              <a:rPr lang="en-US" smtClean="0"/>
              <a:t>‹#›</a:t>
            </a:fld>
            <a:endParaRPr lang="en-US" dirty="0"/>
          </a:p>
        </p:txBody>
      </p:sp>
    </p:spTree>
    <p:extLst>
      <p:ext uri="{BB962C8B-B14F-4D97-AF65-F5344CB8AC3E}">
        <p14:creationId xmlns:p14="http://schemas.microsoft.com/office/powerpoint/2010/main" val="198953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7719A-AA7D-4D0C-8461-B73128C69D1D}" type="datetimeFigureOut">
              <a:rPr lang="en-US" smtClean="0"/>
              <a:t>7/22/2020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FDFBE-50EA-4668-B05E-7447A789B302}" type="slidenum">
              <a:rPr lang="en-US" smtClean="0"/>
              <a:t>‹#›</a:t>
            </a:fld>
            <a:endParaRPr lang="en-US" dirty="0"/>
          </a:p>
        </p:txBody>
      </p:sp>
    </p:spTree>
    <p:extLst>
      <p:ext uri="{BB962C8B-B14F-4D97-AF65-F5344CB8AC3E}">
        <p14:creationId xmlns:p14="http://schemas.microsoft.com/office/powerpoint/2010/main" val="1112702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3204" y="1888669"/>
            <a:ext cx="8405705" cy="1930193"/>
          </a:xfrm>
        </p:spPr>
        <p:txBody>
          <a:bodyPr>
            <a:normAutofit/>
          </a:bodyPr>
          <a:lstStyle/>
          <a:p>
            <a:pPr algn="l">
              <a:spcBef>
                <a:spcPts val="1200"/>
              </a:spcBef>
            </a:pPr>
            <a:r>
              <a:rPr lang="en-US" sz="3200" b="1" dirty="0" smtClean="0">
                <a:solidFill>
                  <a:srgbClr val="002060"/>
                </a:solidFill>
                <a:latin typeface="Californian FB" panose="0207040306080B030204" pitchFamily="18" charset="0"/>
                <a:cs typeface="Times" panose="02020603050405020304" pitchFamily="18" charset="0"/>
              </a:rPr>
              <a:t>Pandemic Effects on Children’s Experiences:</a:t>
            </a:r>
            <a:r>
              <a:rPr lang="en-US" sz="2800" b="1" dirty="0" smtClean="0">
                <a:solidFill>
                  <a:srgbClr val="002060"/>
                </a:solidFill>
                <a:latin typeface="Californian FB" panose="0207040306080B030204" pitchFamily="18" charset="0"/>
                <a:cs typeface="Times" panose="02020603050405020304" pitchFamily="18" charset="0"/>
              </a:rPr>
              <a:t/>
            </a:r>
            <a:br>
              <a:rPr lang="en-US" sz="2800" b="1" dirty="0" smtClean="0">
                <a:solidFill>
                  <a:srgbClr val="002060"/>
                </a:solidFill>
                <a:latin typeface="Californian FB" panose="0207040306080B030204" pitchFamily="18" charset="0"/>
                <a:cs typeface="Times" panose="02020603050405020304" pitchFamily="18" charset="0"/>
              </a:rPr>
            </a:br>
            <a:r>
              <a:rPr lang="en-US" sz="2800" b="1" dirty="0" smtClean="0">
                <a:solidFill>
                  <a:srgbClr val="002060"/>
                </a:solidFill>
                <a:latin typeface="Californian FB" panose="0207040306080B030204" pitchFamily="18" charset="0"/>
                <a:cs typeface="Times" panose="02020603050405020304" pitchFamily="18" charset="0"/>
              </a:rPr>
              <a:t>Baseline &amp; Emerging System Data Trends</a:t>
            </a:r>
            <a:br>
              <a:rPr lang="en-US" sz="2800" b="1" dirty="0" smtClean="0">
                <a:solidFill>
                  <a:srgbClr val="002060"/>
                </a:solidFill>
                <a:latin typeface="Californian FB" panose="0207040306080B030204" pitchFamily="18" charset="0"/>
                <a:cs typeface="Times" panose="02020603050405020304" pitchFamily="18" charset="0"/>
              </a:rPr>
            </a:br>
            <a:r>
              <a:rPr lang="en-US" sz="2000" b="1" dirty="0" smtClean="0">
                <a:solidFill>
                  <a:srgbClr val="002060"/>
                </a:solidFill>
                <a:latin typeface="Californian FB" panose="0207040306080B030204" pitchFamily="18" charset="0"/>
                <a:cs typeface="Times" panose="02020603050405020304" pitchFamily="18" charset="0"/>
              </a:rPr>
              <a:t/>
            </a:r>
            <a:br>
              <a:rPr lang="en-US" sz="2000" b="1" dirty="0" smtClean="0">
                <a:solidFill>
                  <a:srgbClr val="002060"/>
                </a:solidFill>
                <a:latin typeface="Californian FB" panose="0207040306080B030204" pitchFamily="18" charset="0"/>
                <a:cs typeface="Times" panose="02020603050405020304" pitchFamily="18" charset="0"/>
              </a:rPr>
            </a:br>
            <a:r>
              <a:rPr lang="en-US" sz="200" b="1" dirty="0" smtClean="0">
                <a:solidFill>
                  <a:srgbClr val="002060"/>
                </a:solidFill>
                <a:latin typeface="Californian FB" panose="0207040306080B030204" pitchFamily="18" charset="0"/>
                <a:cs typeface="Times" panose="02020603050405020304" pitchFamily="18" charset="0"/>
              </a:rPr>
              <a:t> </a:t>
            </a:r>
            <a:r>
              <a:rPr lang="en-US" sz="3200" dirty="0" smtClean="0">
                <a:solidFill>
                  <a:srgbClr val="002060"/>
                </a:solidFill>
                <a:latin typeface="Californian FB" panose="0207040306080B030204" pitchFamily="18" charset="0"/>
                <a:cs typeface="Times" panose="02020603050405020304" pitchFamily="18" charset="0"/>
              </a:rPr>
              <a:t/>
            </a:r>
            <a:br>
              <a:rPr lang="en-US" sz="3200" dirty="0" smtClean="0">
                <a:solidFill>
                  <a:srgbClr val="002060"/>
                </a:solidFill>
                <a:latin typeface="Californian FB" panose="0207040306080B030204" pitchFamily="18" charset="0"/>
                <a:cs typeface="Times" panose="02020603050405020304" pitchFamily="18" charset="0"/>
              </a:rPr>
            </a:br>
            <a:r>
              <a:rPr lang="en-US" sz="2400" i="1" dirty="0" smtClean="0">
                <a:solidFill>
                  <a:srgbClr val="002060"/>
                </a:solidFill>
                <a:latin typeface="Californian FB" panose="0207040306080B030204" pitchFamily="18" charset="0"/>
                <a:cs typeface="Times" panose="02020603050405020304" pitchFamily="18" charset="0"/>
              </a:rPr>
              <a:t>Child Welfare Council Meeting</a:t>
            </a:r>
            <a:r>
              <a:rPr lang="en-US" sz="2400" i="1" smtClean="0">
                <a:solidFill>
                  <a:srgbClr val="002060"/>
                </a:solidFill>
                <a:latin typeface="Californian FB" panose="0207040306080B030204" pitchFamily="18" charset="0"/>
                <a:cs typeface="Times" panose="02020603050405020304" pitchFamily="18" charset="0"/>
              </a:rPr>
              <a:t/>
            </a:r>
            <a:br>
              <a:rPr lang="en-US" sz="2400" i="1" smtClean="0">
                <a:solidFill>
                  <a:srgbClr val="002060"/>
                </a:solidFill>
                <a:latin typeface="Californian FB" panose="0207040306080B030204" pitchFamily="18" charset="0"/>
                <a:cs typeface="Times" panose="02020603050405020304" pitchFamily="18" charset="0"/>
              </a:rPr>
            </a:br>
            <a:r>
              <a:rPr lang="en-US" sz="2000" i="1" smtClean="0">
                <a:solidFill>
                  <a:srgbClr val="002060"/>
                </a:solidFill>
                <a:latin typeface="Californian FB" panose="0207040306080B030204" pitchFamily="18" charset="0"/>
                <a:cs typeface="Times" panose="02020603050405020304" pitchFamily="18" charset="0"/>
              </a:rPr>
              <a:t>7/21/2020</a:t>
            </a:r>
            <a:endParaRPr lang="en-US" sz="2400" i="1" dirty="0">
              <a:solidFill>
                <a:srgbClr val="002060"/>
              </a:solidFill>
              <a:latin typeface="Californian FB" panose="0207040306080B030204" pitchFamily="18" charset="0"/>
              <a:cs typeface="Times" panose="02020603050405020304" pitchFamily="18" charset="0"/>
            </a:endParaRPr>
          </a:p>
        </p:txBody>
      </p:sp>
      <p:sp>
        <p:nvSpPr>
          <p:cNvPr id="6" name="Shape 108"/>
          <p:cNvSpPr txBox="1"/>
          <p:nvPr/>
        </p:nvSpPr>
        <p:spPr>
          <a:xfrm>
            <a:off x="5648299" y="4114333"/>
            <a:ext cx="2596911" cy="858444"/>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600" b="1" i="1" dirty="0" smtClean="0">
                <a:solidFill>
                  <a:srgbClr val="002060"/>
                </a:solidFill>
                <a:latin typeface="Californian FB" panose="0207040306080B030204" pitchFamily="18" charset="0"/>
                <a:ea typeface="Palatino Linotype"/>
                <a:cs typeface="Palatino Linotype"/>
                <a:sym typeface="Palatino Linotype"/>
              </a:rPr>
              <a:t>Daniel Webster</a:t>
            </a:r>
          </a:p>
          <a:p>
            <a:pPr marL="0" marR="0" lvl="0" indent="0" algn="r"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Principal Investigator</a:t>
            </a:r>
          </a:p>
          <a:p>
            <a:pPr marL="0" marR="0" lvl="0" indent="0" algn="r"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California Child Welfare Indicators Project</a:t>
            </a:r>
          </a:p>
          <a:p>
            <a:pPr marL="0" marR="0" lvl="0" indent="0" algn="r"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University of California, Berkeley</a:t>
            </a:r>
          </a:p>
        </p:txBody>
      </p:sp>
      <p:pic>
        <p:nvPicPr>
          <p:cNvPr id="10" name="Picture 9"/>
          <p:cNvPicPr>
            <a:picLocks noChangeAspect="1"/>
          </p:cNvPicPr>
          <p:nvPr/>
        </p:nvPicPr>
        <p:blipFill>
          <a:blip r:embed="rId3"/>
          <a:stretch>
            <a:fillRect/>
          </a:stretch>
        </p:blipFill>
        <p:spPr>
          <a:xfrm>
            <a:off x="6181371" y="5588888"/>
            <a:ext cx="2013065" cy="539333"/>
          </a:xfrm>
          <a:prstGeom prst="rect">
            <a:avLst/>
          </a:prstGeom>
        </p:spPr>
      </p:pic>
      <p:pic>
        <p:nvPicPr>
          <p:cNvPr id="11" name="Picture 10"/>
          <p:cNvPicPr>
            <a:picLocks noChangeAspect="1"/>
          </p:cNvPicPr>
          <p:nvPr/>
        </p:nvPicPr>
        <p:blipFill>
          <a:blip r:embed="rId4"/>
          <a:stretch>
            <a:fillRect/>
          </a:stretch>
        </p:blipFill>
        <p:spPr>
          <a:xfrm>
            <a:off x="630011" y="6456264"/>
            <a:ext cx="1460046" cy="388484"/>
          </a:xfrm>
          <a:prstGeom prst="rect">
            <a:avLst/>
          </a:prstGeom>
        </p:spPr>
      </p:pic>
      <p:pic>
        <p:nvPicPr>
          <p:cNvPr id="7" name="Picture 6"/>
          <p:cNvPicPr>
            <a:picLocks noChangeAspect="1"/>
          </p:cNvPicPr>
          <p:nvPr/>
        </p:nvPicPr>
        <p:blipFill>
          <a:blip r:embed="rId5"/>
          <a:stretch>
            <a:fillRect/>
          </a:stretch>
        </p:blipFill>
        <p:spPr>
          <a:xfrm>
            <a:off x="1041786" y="4996538"/>
            <a:ext cx="636496" cy="12240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4533" y="5298747"/>
            <a:ext cx="2397252" cy="1024847"/>
          </a:xfrm>
          <a:prstGeom prst="rect">
            <a:avLst/>
          </a:prstGeom>
        </p:spPr>
      </p:pic>
      <p:sp>
        <p:nvSpPr>
          <p:cNvPr id="9" name="Shape 108"/>
          <p:cNvSpPr txBox="1"/>
          <p:nvPr/>
        </p:nvSpPr>
        <p:spPr>
          <a:xfrm>
            <a:off x="3386830" y="4114333"/>
            <a:ext cx="1943383" cy="85844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600" b="1" i="1" dirty="0" smtClean="0">
                <a:solidFill>
                  <a:srgbClr val="002060"/>
                </a:solidFill>
                <a:latin typeface="Californian FB" panose="0207040306080B030204" pitchFamily="18" charset="0"/>
                <a:ea typeface="Palatino Linotype"/>
                <a:cs typeface="Palatino Linotype"/>
                <a:sym typeface="Palatino Linotype"/>
              </a:rPr>
              <a:t>Dana Blackwell</a:t>
            </a:r>
          </a:p>
          <a:p>
            <a:pPr marL="0" marR="0" lvl="0" indent="0" algn="ctr"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Senior Director</a:t>
            </a:r>
          </a:p>
          <a:p>
            <a:pPr marL="0" marR="0" lvl="0" indent="0" algn="ctr"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Casey Family Programs</a:t>
            </a:r>
          </a:p>
          <a:p>
            <a:pPr marL="0" marR="0" lvl="0" indent="0" algn="ctr" rtl="0">
              <a:spcBef>
                <a:spcPts val="0"/>
              </a:spcBef>
              <a:buSzPct val="25000"/>
              <a:buNone/>
            </a:pPr>
            <a:endParaRPr lang="en-US" sz="1100" i="1" dirty="0" smtClean="0">
              <a:solidFill>
                <a:srgbClr val="002060"/>
              </a:solidFill>
              <a:latin typeface="Californian FB" panose="0207040306080B030204" pitchFamily="18" charset="0"/>
              <a:ea typeface="Palatino Linotype"/>
              <a:cs typeface="Palatino Linotype"/>
              <a:sym typeface="Palatino Linotype"/>
            </a:endParaRPr>
          </a:p>
        </p:txBody>
      </p:sp>
      <p:sp>
        <p:nvSpPr>
          <p:cNvPr id="12" name="Shape 108"/>
          <p:cNvSpPr txBox="1"/>
          <p:nvPr/>
        </p:nvSpPr>
        <p:spPr>
          <a:xfrm>
            <a:off x="783474" y="4114333"/>
            <a:ext cx="2191581" cy="858444"/>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n-US" sz="1600" b="1" i="1" dirty="0" smtClean="0">
                <a:solidFill>
                  <a:srgbClr val="002060"/>
                </a:solidFill>
                <a:latin typeface="Californian FB" panose="0207040306080B030204" pitchFamily="18" charset="0"/>
                <a:ea typeface="Palatino Linotype"/>
                <a:cs typeface="Palatino Linotype"/>
                <a:sym typeface="Palatino Linotype"/>
              </a:rPr>
              <a:t>Greg Rose</a:t>
            </a:r>
          </a:p>
          <a:p>
            <a:pPr marL="0" marR="0" lvl="0" indent="0"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Deputy Director</a:t>
            </a:r>
          </a:p>
          <a:p>
            <a:pPr marL="0" marR="0" lvl="0" indent="0" rtl="0">
              <a:spcBef>
                <a:spcPts val="0"/>
              </a:spcBef>
              <a:buSzPct val="25000"/>
              <a:buNone/>
            </a:pPr>
            <a:r>
              <a:rPr lang="en-US" sz="1200" i="1" dirty="0" smtClean="0">
                <a:solidFill>
                  <a:srgbClr val="002060"/>
                </a:solidFill>
                <a:latin typeface="Californian FB" panose="0207040306080B030204" pitchFamily="18" charset="0"/>
                <a:ea typeface="Palatino Linotype"/>
                <a:cs typeface="Palatino Linotype"/>
                <a:sym typeface="Palatino Linotype"/>
              </a:rPr>
              <a:t>California Dept. of Social Services</a:t>
            </a:r>
          </a:p>
          <a:p>
            <a:pPr marL="0" marR="0" lvl="0" indent="0" algn="r" rtl="0">
              <a:spcBef>
                <a:spcPts val="0"/>
              </a:spcBef>
              <a:buSzPct val="25000"/>
              <a:buNone/>
            </a:pPr>
            <a:endParaRPr lang="en-US" sz="1100" i="1" dirty="0" smtClean="0">
              <a:solidFill>
                <a:srgbClr val="002060"/>
              </a:solidFill>
              <a:latin typeface="Californian FB" panose="0207040306080B030204" pitchFamily="18" charset="0"/>
              <a:ea typeface="Palatino Linotype"/>
              <a:cs typeface="Palatino Linotype"/>
              <a:sym typeface="Palatino Linotype"/>
            </a:endParaRPr>
          </a:p>
        </p:txBody>
      </p:sp>
      <p:cxnSp>
        <p:nvCxnSpPr>
          <p:cNvPr id="13" name="Straight Connector 12"/>
          <p:cNvCxnSpPr/>
          <p:nvPr/>
        </p:nvCxnSpPr>
        <p:spPr>
          <a:xfrm flipV="1">
            <a:off x="728604" y="3937000"/>
            <a:ext cx="7516606" cy="617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849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79024" y="548639"/>
            <a:ext cx="7970114" cy="5782679"/>
          </a:xfrm>
          <a:prstGeom prst="rect">
            <a:avLst/>
          </a:prstGeom>
        </p:spPr>
      </p:pic>
      <p:sp>
        <p:nvSpPr>
          <p:cNvPr id="2"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pic>
        <p:nvPicPr>
          <p:cNvPr id="16" name="Picture 15"/>
          <p:cNvPicPr>
            <a:picLocks noChangeAspect="1"/>
          </p:cNvPicPr>
          <p:nvPr/>
        </p:nvPicPr>
        <p:blipFill>
          <a:blip r:embed="rId4"/>
          <a:stretch>
            <a:fillRect/>
          </a:stretch>
        </p:blipFill>
        <p:spPr>
          <a:xfrm>
            <a:off x="380810" y="548638"/>
            <a:ext cx="7970114" cy="5782679"/>
          </a:xfrm>
          <a:prstGeom prst="rect">
            <a:avLst/>
          </a:prstGeom>
        </p:spPr>
      </p:pic>
      <p:sp>
        <p:nvSpPr>
          <p:cNvPr id="3" name="Title 2">
            <a:extLst>
              <a:ext uri="{FF2B5EF4-FFF2-40B4-BE49-F238E27FC236}">
                <a16:creationId xmlns:a16="http://schemas.microsoft.com/office/drawing/2014/main" id="{1467D7F4-A91E-C443-A42B-3E6A7829AF14}"/>
              </a:ext>
            </a:extLst>
          </p:cNvPr>
          <p:cNvSpPr txBox="1">
            <a:spLocks/>
          </p:cNvSpPr>
          <p:nvPr/>
        </p:nvSpPr>
        <p:spPr>
          <a:xfrm>
            <a:off x="326571" y="645586"/>
            <a:ext cx="8987246" cy="986205"/>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700" b="1" dirty="0" smtClean="0">
                <a:solidFill>
                  <a:srgbClr val="EE8E00"/>
                </a:solidFill>
                <a:latin typeface="+mn-lt"/>
              </a:rPr>
              <a:t>Reentry to Care</a:t>
            </a:r>
            <a:r>
              <a:rPr lang="en-US" b="1" dirty="0" smtClean="0">
                <a:solidFill>
                  <a:srgbClr val="EE8E00"/>
                </a:solidFill>
                <a:latin typeface="+mn-lt"/>
              </a:rPr>
              <a:t/>
            </a:r>
            <a:br>
              <a:rPr lang="en-US" b="1" dirty="0" smtClean="0">
                <a:solidFill>
                  <a:srgbClr val="EE8E00"/>
                </a:solidFill>
                <a:latin typeface="+mn-lt"/>
              </a:rPr>
            </a:br>
            <a:r>
              <a:rPr lang="en-US" sz="3000" b="1" dirty="0" smtClean="0">
                <a:solidFill>
                  <a:srgbClr val="EE8E00"/>
                </a:solidFill>
                <a:latin typeface="+mn-lt"/>
              </a:rPr>
              <a:t>Percent of children who exited to reunification or guardianship within 12 months of Entry</a:t>
            </a:r>
          </a:p>
          <a:p>
            <a:pPr algn="l"/>
            <a:r>
              <a:rPr lang="en-US" sz="3000" b="1" dirty="0" smtClean="0">
                <a:solidFill>
                  <a:srgbClr val="EE8E00"/>
                </a:solidFill>
                <a:latin typeface="+mn-lt"/>
              </a:rPr>
              <a:t>and returned to care within 12 months</a:t>
            </a:r>
            <a:endParaRPr lang="en-US" sz="3000" b="1" dirty="0">
              <a:solidFill>
                <a:srgbClr val="EE8E00"/>
              </a:solidFill>
              <a:latin typeface="+mn-lt"/>
            </a:endParaRPr>
          </a:p>
        </p:txBody>
      </p:sp>
      <p:sp>
        <p:nvSpPr>
          <p:cNvPr id="7" name="TextBox 6"/>
          <p:cNvSpPr txBox="1"/>
          <p:nvPr/>
        </p:nvSpPr>
        <p:spPr>
          <a:xfrm>
            <a:off x="8080915" y="4353906"/>
            <a:ext cx="910102" cy="252548"/>
          </a:xfrm>
          <a:prstGeom prst="rect">
            <a:avLst/>
          </a:prstGeom>
          <a:solidFill>
            <a:schemeClr val="bg1"/>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sp>
        <p:nvSpPr>
          <p:cNvPr id="8" name="TextBox 7"/>
          <p:cNvSpPr txBox="1"/>
          <p:nvPr/>
        </p:nvSpPr>
        <p:spPr>
          <a:xfrm>
            <a:off x="8006913" y="3937626"/>
            <a:ext cx="745958" cy="338554"/>
          </a:xfrm>
          <a:prstGeom prst="rect">
            <a:avLst/>
          </a:prstGeom>
          <a:noFill/>
        </p:spPr>
        <p:txBody>
          <a:bodyPr wrap="square" rtlCol="0">
            <a:spAutoFit/>
          </a:bodyPr>
          <a:lstStyle/>
          <a:p>
            <a:r>
              <a:rPr lang="en-US" sz="1600" dirty="0" smtClean="0"/>
              <a:t>Black</a:t>
            </a:r>
            <a:endParaRPr lang="en-US" sz="1600" dirty="0"/>
          </a:p>
        </p:txBody>
      </p:sp>
      <p:sp>
        <p:nvSpPr>
          <p:cNvPr id="9" name="TextBox 8"/>
          <p:cNvSpPr txBox="1"/>
          <p:nvPr/>
        </p:nvSpPr>
        <p:spPr>
          <a:xfrm>
            <a:off x="8083211" y="4537007"/>
            <a:ext cx="1251284" cy="246221"/>
          </a:xfrm>
          <a:prstGeom prst="rect">
            <a:avLst/>
          </a:prstGeom>
          <a:noFill/>
        </p:spPr>
        <p:txBody>
          <a:bodyPr wrap="square" lIns="0" tIns="0" rIns="0" bIns="0" rtlCol="0">
            <a:spAutoFit/>
          </a:bodyPr>
          <a:lstStyle/>
          <a:p>
            <a:r>
              <a:rPr lang="en-US" sz="1600" dirty="0" smtClean="0">
                <a:solidFill>
                  <a:srgbClr val="C00000"/>
                </a:solidFill>
              </a:rPr>
              <a:t>Native Amer.</a:t>
            </a:r>
            <a:endParaRPr lang="en-US" sz="1600" dirty="0">
              <a:solidFill>
                <a:srgbClr val="C00000"/>
              </a:solidFill>
            </a:endParaRPr>
          </a:p>
        </p:txBody>
      </p:sp>
      <p:sp>
        <p:nvSpPr>
          <p:cNvPr id="10" name="TextBox 9"/>
          <p:cNvSpPr txBox="1"/>
          <p:nvPr/>
        </p:nvSpPr>
        <p:spPr>
          <a:xfrm>
            <a:off x="8006913" y="4642527"/>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11" name="TextBox 10"/>
          <p:cNvSpPr txBox="1"/>
          <p:nvPr/>
        </p:nvSpPr>
        <p:spPr>
          <a:xfrm>
            <a:off x="8100385" y="5201061"/>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spTree>
    <p:extLst>
      <p:ext uri="{BB962C8B-B14F-4D97-AF65-F5344CB8AC3E}">
        <p14:creationId xmlns:p14="http://schemas.microsoft.com/office/powerpoint/2010/main" val="1143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Emerging System Data Trends …</a:t>
            </a:r>
            <a:endParaRPr lang="en-US" sz="1600" b="1" i="1" dirty="0">
              <a:solidFill>
                <a:schemeClr val="accent1">
                  <a:lumMod val="50000"/>
                </a:schemeClr>
              </a:solidFill>
              <a:latin typeface="+mn-lt"/>
            </a:endParaRPr>
          </a:p>
        </p:txBody>
      </p:sp>
      <p:sp>
        <p:nvSpPr>
          <p:cNvPr id="6" name="Title 2">
            <a:extLst>
              <a:ext uri="{FF2B5EF4-FFF2-40B4-BE49-F238E27FC236}">
                <a16:creationId xmlns:a16="http://schemas.microsoft.com/office/drawing/2014/main" id="{1467D7F4-A91E-C443-A42B-3E6A7829AF14}"/>
              </a:ext>
            </a:extLst>
          </p:cNvPr>
          <p:cNvSpPr txBox="1">
            <a:spLocks/>
          </p:cNvSpPr>
          <p:nvPr/>
        </p:nvSpPr>
        <p:spPr>
          <a:xfrm>
            <a:off x="628649" y="846365"/>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accent1">
                    <a:lumMod val="50000"/>
                  </a:schemeClr>
                </a:solidFill>
                <a:latin typeface="+mn-lt"/>
              </a:rPr>
              <a:t>CDSS Data Dashboard</a:t>
            </a:r>
            <a:endParaRPr lang="en-US" sz="1600" b="1" dirty="0">
              <a:solidFill>
                <a:schemeClr val="accent1">
                  <a:lumMod val="50000"/>
                </a:schemeClr>
              </a:solidFill>
              <a:latin typeface="+mn-lt"/>
            </a:endParaRPr>
          </a:p>
        </p:txBody>
      </p:sp>
      <p:pic>
        <p:nvPicPr>
          <p:cNvPr id="2" name="Picture 1"/>
          <p:cNvPicPr>
            <a:picLocks noChangeAspect="1"/>
          </p:cNvPicPr>
          <p:nvPr/>
        </p:nvPicPr>
        <p:blipFill>
          <a:blip r:embed="rId3"/>
          <a:stretch>
            <a:fillRect/>
          </a:stretch>
        </p:blipFill>
        <p:spPr>
          <a:xfrm>
            <a:off x="97536" y="1201965"/>
            <a:ext cx="9046463" cy="4999862"/>
          </a:xfrm>
          <a:prstGeom prst="rect">
            <a:avLst/>
          </a:prstGeom>
        </p:spPr>
      </p:pic>
    </p:spTree>
    <p:extLst>
      <p:ext uri="{BB962C8B-B14F-4D97-AF65-F5344CB8AC3E}">
        <p14:creationId xmlns:p14="http://schemas.microsoft.com/office/powerpoint/2010/main" val="98241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Emerging System Data Trends …</a:t>
            </a:r>
            <a:endParaRPr lang="en-US" sz="1600" b="1" i="1" dirty="0">
              <a:solidFill>
                <a:schemeClr val="accent1">
                  <a:lumMod val="50000"/>
                </a:schemeClr>
              </a:solidFill>
              <a:latin typeface="+mn-lt"/>
            </a:endParaRPr>
          </a:p>
        </p:txBody>
      </p:sp>
      <p:sp>
        <p:nvSpPr>
          <p:cNvPr id="6" name="Title 2">
            <a:extLst>
              <a:ext uri="{FF2B5EF4-FFF2-40B4-BE49-F238E27FC236}">
                <a16:creationId xmlns:a16="http://schemas.microsoft.com/office/drawing/2014/main" id="{1467D7F4-A91E-C443-A42B-3E6A7829AF14}"/>
              </a:ext>
            </a:extLst>
          </p:cNvPr>
          <p:cNvSpPr txBox="1">
            <a:spLocks/>
          </p:cNvSpPr>
          <p:nvPr/>
        </p:nvSpPr>
        <p:spPr>
          <a:xfrm>
            <a:off x="628649" y="846365"/>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accent1">
                    <a:lumMod val="50000"/>
                  </a:schemeClr>
                </a:solidFill>
                <a:latin typeface="+mn-lt"/>
              </a:rPr>
              <a:t>CDSS Data Dashboard</a:t>
            </a:r>
            <a:endParaRPr lang="en-US" sz="1600" b="1" dirty="0">
              <a:solidFill>
                <a:schemeClr val="accent1">
                  <a:lumMod val="50000"/>
                </a:schemeClr>
              </a:solidFill>
              <a:latin typeface="+mn-lt"/>
            </a:endParaRPr>
          </a:p>
        </p:txBody>
      </p:sp>
      <p:pic>
        <p:nvPicPr>
          <p:cNvPr id="2" name="Picture 1"/>
          <p:cNvPicPr>
            <a:picLocks noChangeAspect="1"/>
          </p:cNvPicPr>
          <p:nvPr/>
        </p:nvPicPr>
        <p:blipFill>
          <a:blip r:embed="rId3"/>
          <a:stretch>
            <a:fillRect/>
          </a:stretch>
        </p:blipFill>
        <p:spPr>
          <a:xfrm>
            <a:off x="120527" y="1337002"/>
            <a:ext cx="9023473" cy="4865655"/>
          </a:xfrm>
          <a:prstGeom prst="rect">
            <a:avLst/>
          </a:prstGeom>
        </p:spPr>
      </p:pic>
    </p:spTree>
    <p:extLst>
      <p:ext uri="{BB962C8B-B14F-4D97-AF65-F5344CB8AC3E}">
        <p14:creationId xmlns:p14="http://schemas.microsoft.com/office/powerpoint/2010/main" val="173510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Emerging System Data Trends …</a:t>
            </a:r>
            <a:endParaRPr lang="en-US" sz="1600" b="1" i="1" dirty="0">
              <a:solidFill>
                <a:schemeClr val="accent1">
                  <a:lumMod val="50000"/>
                </a:schemeClr>
              </a:solidFill>
              <a:latin typeface="+mn-lt"/>
            </a:endParaRPr>
          </a:p>
        </p:txBody>
      </p:sp>
      <p:sp>
        <p:nvSpPr>
          <p:cNvPr id="6" name="Title 2">
            <a:extLst>
              <a:ext uri="{FF2B5EF4-FFF2-40B4-BE49-F238E27FC236}">
                <a16:creationId xmlns:a16="http://schemas.microsoft.com/office/drawing/2014/main" id="{1467D7F4-A91E-C443-A42B-3E6A7829AF14}"/>
              </a:ext>
            </a:extLst>
          </p:cNvPr>
          <p:cNvSpPr txBox="1">
            <a:spLocks/>
          </p:cNvSpPr>
          <p:nvPr/>
        </p:nvSpPr>
        <p:spPr>
          <a:xfrm>
            <a:off x="628649" y="846365"/>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accent1">
                    <a:lumMod val="50000"/>
                  </a:schemeClr>
                </a:solidFill>
                <a:latin typeface="+mn-lt"/>
              </a:rPr>
              <a:t>CDSS Data Dashboard</a:t>
            </a:r>
            <a:endParaRPr lang="en-US" sz="1600" b="1" dirty="0">
              <a:solidFill>
                <a:schemeClr val="accent1">
                  <a:lumMod val="50000"/>
                </a:schemeClr>
              </a:solidFill>
              <a:latin typeface="+mn-lt"/>
            </a:endParaRPr>
          </a:p>
        </p:txBody>
      </p:sp>
      <p:pic>
        <p:nvPicPr>
          <p:cNvPr id="2" name="Picture 1"/>
          <p:cNvPicPr>
            <a:picLocks noChangeAspect="1"/>
          </p:cNvPicPr>
          <p:nvPr/>
        </p:nvPicPr>
        <p:blipFill>
          <a:blip r:embed="rId3"/>
          <a:stretch>
            <a:fillRect/>
          </a:stretch>
        </p:blipFill>
        <p:spPr>
          <a:xfrm>
            <a:off x="1" y="1597359"/>
            <a:ext cx="9144000" cy="3126849"/>
          </a:xfrm>
          <a:prstGeom prst="rect">
            <a:avLst/>
          </a:prstGeom>
        </p:spPr>
      </p:pic>
    </p:spTree>
    <p:extLst>
      <p:ext uri="{BB962C8B-B14F-4D97-AF65-F5344CB8AC3E}">
        <p14:creationId xmlns:p14="http://schemas.microsoft.com/office/powerpoint/2010/main" val="209657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48113" y="1735619"/>
            <a:ext cx="8995887" cy="42864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2100" indent="-292100" algn="l">
              <a:spcAft>
                <a:spcPts val="800"/>
              </a:spcAft>
              <a:buFont typeface="Wingdings" panose="05000000000000000000" pitchFamily="2" charset="2"/>
              <a:buChar char="q"/>
            </a:pPr>
            <a:r>
              <a:rPr lang="en-US" dirty="0">
                <a:solidFill>
                  <a:srgbClr val="002060"/>
                </a:solidFill>
                <a:latin typeface="Californian FB" panose="0207040306080B030204" pitchFamily="18" charset="0"/>
                <a:cs typeface="Times" panose="02020603050405020304" pitchFamily="18" charset="0"/>
              </a:rPr>
              <a:t>Will existing racial disparities across </a:t>
            </a:r>
            <a:r>
              <a:rPr lang="en-US" dirty="0" smtClean="0">
                <a:solidFill>
                  <a:srgbClr val="002060"/>
                </a:solidFill>
                <a:latin typeface="Californian FB" panose="0207040306080B030204" pitchFamily="18" charset="0"/>
                <a:cs typeface="Times" panose="02020603050405020304" pitchFamily="18" charset="0"/>
              </a:rPr>
              <a:t>CWS outcomes </a:t>
            </a:r>
            <a:r>
              <a:rPr lang="en-US" dirty="0">
                <a:solidFill>
                  <a:srgbClr val="002060"/>
                </a:solidFill>
                <a:latin typeface="Californian FB" panose="0207040306080B030204" pitchFamily="18" charset="0"/>
                <a:cs typeface="Times" panose="02020603050405020304" pitchFamily="18" charset="0"/>
              </a:rPr>
              <a:t>worsen?</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How can the Child Welfare Council include race &amp; race equity in our work in an ongoing systematic way?</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Overrepresentation in “essential” frontline jobs, urban areas, </a:t>
            </a:r>
            <a:r>
              <a:rPr lang="en-US" dirty="0">
                <a:solidFill>
                  <a:srgbClr val="002060"/>
                </a:solidFill>
                <a:latin typeface="Californian FB" panose="0207040306080B030204" pitchFamily="18" charset="0"/>
                <a:cs typeface="Times" panose="02020603050405020304" pitchFamily="18" charset="0"/>
              </a:rPr>
              <a:t>crowded </a:t>
            </a:r>
            <a:r>
              <a:rPr lang="en-US" dirty="0" smtClean="0">
                <a:solidFill>
                  <a:srgbClr val="002060"/>
                </a:solidFill>
                <a:latin typeface="Californian FB" panose="0207040306080B030204" pitchFamily="18" charset="0"/>
                <a:cs typeface="Times" panose="02020603050405020304" pitchFamily="18" charset="0"/>
              </a:rPr>
              <a:t>housing</a:t>
            </a:r>
            <a:endParaRPr lang="en-US" dirty="0">
              <a:solidFill>
                <a:srgbClr val="002060"/>
              </a:solidFill>
              <a:latin typeface="Californian FB" panose="0207040306080B030204" pitchFamily="18" charset="0"/>
              <a:cs typeface="Times" panose="02020603050405020304" pitchFamily="18" charset="0"/>
            </a:endParaRP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Larger gaps in CWS continuum rates, permanency</a:t>
            </a:r>
            <a:endParaRPr lang="en-US" dirty="0">
              <a:solidFill>
                <a:srgbClr val="002060"/>
              </a:solidFill>
              <a:latin typeface="Californian FB" panose="0207040306080B030204" pitchFamily="18" charset="0"/>
              <a:cs typeface="Times" panose="02020603050405020304" pitchFamily="18" charset="0"/>
            </a:endParaRPr>
          </a:p>
          <a:p>
            <a:pPr lvl="2" algn="l">
              <a:lnSpc>
                <a:spcPts val="600"/>
              </a:lnSpc>
              <a:spcBef>
                <a:spcPts val="0"/>
              </a:spcBef>
            </a:pPr>
            <a:endParaRPr lang="en-US" dirty="0">
              <a:solidFill>
                <a:srgbClr val="002060"/>
              </a:solidFill>
              <a:latin typeface="Californian FB" panose="0207040306080B030204" pitchFamily="18" charset="0"/>
              <a:cs typeface="Times" panose="02020603050405020304" pitchFamily="18" charset="0"/>
            </a:endParaRPr>
          </a:p>
          <a:p>
            <a:pPr marL="292100" indent="-292100" algn="l">
              <a:lnSpc>
                <a:spcPct val="150000"/>
              </a:lnSpc>
              <a:spcAft>
                <a:spcPts val="800"/>
              </a:spcAft>
              <a:buFont typeface="Wingdings" panose="05000000000000000000" pitchFamily="2" charset="2"/>
              <a:buChar char="q"/>
            </a:pPr>
            <a:r>
              <a:rPr lang="en-US" dirty="0" smtClean="0">
                <a:solidFill>
                  <a:srgbClr val="002060"/>
                </a:solidFill>
                <a:latin typeface="Californian FB" panose="0207040306080B030204" pitchFamily="18" charset="0"/>
                <a:cs typeface="Times" panose="02020603050405020304" pitchFamily="18" charset="0"/>
              </a:rPr>
              <a:t>Before the state fully re-opens: increased risk?</a:t>
            </a:r>
          </a:p>
          <a:p>
            <a:pPr marL="742950" lvl="1" indent="-285750" algn="l">
              <a:lnSpc>
                <a:spcPct val="100000"/>
              </a:lnSpc>
              <a:spcBef>
                <a:spcPts val="0"/>
              </a:spcBef>
              <a:buFont typeface="Wingdings" panose="05000000000000000000" pitchFamily="2" charset="2"/>
              <a:buChar char="§"/>
            </a:pPr>
            <a:r>
              <a:rPr lang="en-US" dirty="0">
                <a:solidFill>
                  <a:srgbClr val="002060"/>
                </a:solidFill>
                <a:latin typeface="Californian FB" panose="0207040306080B030204" pitchFamily="18" charset="0"/>
                <a:cs typeface="Times" panose="02020603050405020304" pitchFamily="18" charset="0"/>
              </a:rPr>
              <a:t>More serious allegation types, and/or </a:t>
            </a:r>
            <a:r>
              <a:rPr lang="en-US" dirty="0" smtClean="0">
                <a:solidFill>
                  <a:srgbClr val="002060"/>
                </a:solidFill>
                <a:latin typeface="Californian FB" panose="0207040306080B030204" pitchFamily="18" charset="0"/>
                <a:cs typeface="Times" panose="02020603050405020304" pitchFamily="18" charset="0"/>
              </a:rPr>
              <a:t>proportion of reports substantiated</a:t>
            </a:r>
          </a:p>
          <a:p>
            <a:pPr marL="742950" lvl="1" indent="-285750" algn="l">
              <a:lnSpc>
                <a:spcPct val="100000"/>
              </a:lnSpc>
              <a:spcBef>
                <a:spcPts val="0"/>
              </a:spcBef>
              <a:buFont typeface="Wingdings" panose="05000000000000000000" pitchFamily="2" charset="2"/>
              <a:buChar char="§"/>
            </a:pPr>
            <a:r>
              <a:rPr lang="en-US" dirty="0">
                <a:solidFill>
                  <a:srgbClr val="002060"/>
                </a:solidFill>
                <a:latin typeface="Californian FB" panose="0207040306080B030204" pitchFamily="18" charset="0"/>
                <a:cs typeface="Times" panose="02020603050405020304" pitchFamily="18" charset="0"/>
              </a:rPr>
              <a:t>Disposition shift—fewer inconclusive or unfounded, and more evaluate out?</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Increases in Fatality/Near Fatalities?</a:t>
            </a:r>
          </a:p>
          <a:p>
            <a:pPr marL="742950" lvl="1" indent="-285750" algn="l">
              <a:lnSpc>
                <a:spcPct val="100000"/>
              </a:lnSpc>
              <a:spcBef>
                <a:spcPts val="0"/>
              </a:spcBef>
              <a:buFont typeface="Wingdings" panose="05000000000000000000" pitchFamily="2" charset="2"/>
              <a:buChar char="§"/>
            </a:pPr>
            <a:r>
              <a:rPr lang="en-US" dirty="0">
                <a:solidFill>
                  <a:srgbClr val="002060"/>
                </a:solidFill>
                <a:latin typeface="Californian FB" panose="0207040306080B030204" pitchFamily="18" charset="0"/>
                <a:cs typeface="Times" panose="02020603050405020304" pitchFamily="18" charset="0"/>
              </a:rPr>
              <a:t>Declines—timely response, first contacts, in-home </a:t>
            </a:r>
            <a:r>
              <a:rPr lang="en-US" dirty="0" smtClean="0">
                <a:solidFill>
                  <a:srgbClr val="002060"/>
                </a:solidFill>
                <a:latin typeface="Californian FB" panose="0207040306080B030204" pitchFamily="18" charset="0"/>
                <a:cs typeface="Times" panose="02020603050405020304" pitchFamily="18" charset="0"/>
              </a:rPr>
              <a:t>contacts  </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Congregate care settings health risks</a:t>
            </a:r>
          </a:p>
        </p:txBody>
      </p:sp>
      <p:cxnSp>
        <p:nvCxnSpPr>
          <p:cNvPr id="3" name="Straight Connector 2"/>
          <p:cNvCxnSpPr/>
          <p:nvPr/>
        </p:nvCxnSpPr>
        <p:spPr>
          <a:xfrm flipV="1">
            <a:off x="894813" y="1306720"/>
            <a:ext cx="7468986" cy="3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679945" y="377742"/>
            <a:ext cx="7543800" cy="928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002060"/>
                </a:solidFill>
                <a:latin typeface="Californian FB" panose="0207040306080B030204" pitchFamily="18" charset="0"/>
                <a:cs typeface="Times New Roman" panose="02020603050405020304" pitchFamily="18" charset="0"/>
              </a:rPr>
              <a:t>Ongoing Considerations</a:t>
            </a:r>
            <a:endParaRPr lang="en-US" sz="4000" b="1" dirty="0">
              <a:solidFill>
                <a:srgbClr val="002060"/>
              </a:solidFill>
              <a:latin typeface="Californian FB" panose="0207040306080B030204" pitchFamily="18" charset="0"/>
              <a:cs typeface="Times New Roman" panose="02020603050405020304" pitchFamily="18" charset="0"/>
            </a:endParaRPr>
          </a:p>
        </p:txBody>
      </p:sp>
    </p:spTree>
    <p:extLst>
      <p:ext uri="{BB962C8B-B14F-4D97-AF65-F5344CB8AC3E}">
        <p14:creationId xmlns:p14="http://schemas.microsoft.com/office/powerpoint/2010/main" val="124643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22858" y="1812551"/>
            <a:ext cx="9052447" cy="45197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2100" indent="-292100" algn="l">
              <a:spcAft>
                <a:spcPts val="800"/>
              </a:spcAft>
              <a:buFont typeface="Wingdings" panose="05000000000000000000" pitchFamily="2" charset="2"/>
              <a:buChar char="q"/>
            </a:pPr>
            <a:r>
              <a:rPr lang="en-US" dirty="0" smtClean="0">
                <a:solidFill>
                  <a:srgbClr val="002060"/>
                </a:solidFill>
                <a:latin typeface="Californian FB" panose="0207040306080B030204" pitchFamily="18" charset="0"/>
                <a:cs typeface="Times" panose="02020603050405020304" pitchFamily="18" charset="0"/>
              </a:rPr>
              <a:t>When the state fully re-opens: a surge in CWS involvement?</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Allegation rates increase? </a:t>
            </a:r>
            <a:r>
              <a:rPr lang="en-US" sz="1800" dirty="0" smtClean="0">
                <a:solidFill>
                  <a:srgbClr val="002060"/>
                </a:solidFill>
                <a:latin typeface="Californian FB" panose="0207040306080B030204" pitchFamily="18" charset="0"/>
                <a:cs typeface="Times" panose="02020603050405020304" pitchFamily="18" charset="0"/>
              </a:rPr>
              <a:t>(post-holiday trends </a:t>
            </a:r>
            <a:r>
              <a:rPr lang="en-US" sz="1800" dirty="0">
                <a:solidFill>
                  <a:srgbClr val="002060"/>
                </a:solidFill>
                <a:latin typeface="Californian FB" panose="0207040306080B030204" pitchFamily="18" charset="0"/>
                <a:cs typeface="Times" panose="02020603050405020304" pitchFamily="18" charset="0"/>
              </a:rPr>
              <a:t>perhaps </a:t>
            </a:r>
            <a:r>
              <a:rPr lang="en-US" sz="1800" dirty="0" smtClean="0">
                <a:solidFill>
                  <a:srgbClr val="002060"/>
                </a:solidFill>
                <a:latin typeface="Californian FB" panose="0207040306080B030204" pitchFamily="18" charset="0"/>
                <a:cs typeface="Times" panose="02020603050405020304" pitchFamily="18" charset="0"/>
              </a:rPr>
              <a:t>to anticipate)</a:t>
            </a:r>
          </a:p>
          <a:p>
            <a:pPr marL="742950" lvl="1" indent="-285750" algn="l">
              <a:lnSpc>
                <a:spcPct val="100000"/>
              </a:lnSpc>
              <a:spcBef>
                <a:spcPts val="0"/>
              </a:spcBef>
              <a:buFont typeface="Wingdings" panose="05000000000000000000" pitchFamily="2" charset="2"/>
              <a:buChar char="§"/>
            </a:pPr>
            <a:r>
              <a:rPr lang="en-US" sz="1900" dirty="0" smtClean="0">
                <a:solidFill>
                  <a:srgbClr val="002060"/>
                </a:solidFill>
                <a:latin typeface="Californian FB" panose="0207040306080B030204" pitchFamily="18" charset="0"/>
                <a:cs typeface="Times" panose="02020603050405020304" pitchFamily="18" charset="0"/>
              </a:rPr>
              <a:t>Allegations shift—fewer DV and more sexual abuse referrals?</a:t>
            </a:r>
          </a:p>
          <a:p>
            <a:pPr marL="742950" lvl="1" indent="-285750" algn="l">
              <a:lnSpc>
                <a:spcPct val="100000"/>
              </a:lnSpc>
              <a:spcBef>
                <a:spcPts val="0"/>
              </a:spcBef>
              <a:buFont typeface="Wingdings" panose="05000000000000000000" pitchFamily="2" charset="2"/>
              <a:buChar char="§"/>
            </a:pPr>
            <a:r>
              <a:rPr lang="en-US" sz="1900" dirty="0" smtClean="0">
                <a:solidFill>
                  <a:srgbClr val="002060"/>
                </a:solidFill>
                <a:latin typeface="Californian FB" panose="0207040306080B030204" pitchFamily="18" charset="0"/>
                <a:cs typeface="Times" panose="02020603050405020304" pitchFamily="18" charset="0"/>
              </a:rPr>
              <a:t>Increase in </a:t>
            </a:r>
            <a:r>
              <a:rPr lang="en-US" sz="1900" dirty="0">
                <a:solidFill>
                  <a:srgbClr val="002060"/>
                </a:solidFill>
                <a:latin typeface="Californian FB" panose="0207040306080B030204" pitchFamily="18" charset="0"/>
                <a:cs typeface="Times" panose="02020603050405020304" pitchFamily="18" charset="0"/>
              </a:rPr>
              <a:t>referrals where children are </a:t>
            </a:r>
            <a:r>
              <a:rPr lang="en-US" sz="1900" dirty="0" smtClean="0">
                <a:solidFill>
                  <a:srgbClr val="002060"/>
                </a:solidFill>
                <a:latin typeface="Californian FB" panose="0207040306080B030204" pitchFamily="18" charset="0"/>
                <a:cs typeface="Times" panose="02020603050405020304" pitchFamily="18" charset="0"/>
              </a:rPr>
              <a:t>homeless, and/or in removals?</a:t>
            </a:r>
          </a:p>
          <a:p>
            <a:pPr marL="292100" indent="-292100" algn="l">
              <a:lnSpc>
                <a:spcPct val="100000"/>
              </a:lnSpc>
              <a:spcBef>
                <a:spcPts val="2400"/>
              </a:spcBef>
              <a:spcAft>
                <a:spcPts val="800"/>
              </a:spcAft>
              <a:buFont typeface="Wingdings" panose="05000000000000000000" pitchFamily="2" charset="2"/>
              <a:buChar char="q"/>
            </a:pPr>
            <a:r>
              <a:rPr lang="en-US" dirty="0" smtClean="0">
                <a:solidFill>
                  <a:srgbClr val="002060"/>
                </a:solidFill>
                <a:latin typeface="Californian FB" panose="0207040306080B030204" pitchFamily="18" charset="0"/>
                <a:cs typeface="Times" panose="02020603050405020304" pitchFamily="18" charset="0"/>
              </a:rPr>
              <a:t>How to monitor Covid impact on children across CW and other systems?</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Routine and reliable cross-system data record linkages (e.g., Health, Employment)</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Population overlap between service systems and by geo-area</a:t>
            </a:r>
          </a:p>
          <a:p>
            <a:pPr marL="742950" lvl="1" indent="-285750" algn="l">
              <a:lnSpc>
                <a:spcPct val="100000"/>
              </a:lnSpc>
              <a:spcBef>
                <a:spcPts val="0"/>
              </a:spcBef>
              <a:buFont typeface="Wingdings" panose="05000000000000000000" pitchFamily="2" charset="2"/>
              <a:buChar char="§"/>
            </a:pPr>
            <a:r>
              <a:rPr lang="en-US" dirty="0" smtClean="0">
                <a:solidFill>
                  <a:srgbClr val="002060"/>
                </a:solidFill>
                <a:latin typeface="Californian FB" panose="0207040306080B030204" pitchFamily="18" charset="0"/>
                <a:cs typeface="Times" panose="02020603050405020304" pitchFamily="18" charset="0"/>
              </a:rPr>
              <a:t>Metrics to track outcomes trends </a:t>
            </a:r>
            <a:endParaRPr lang="en-US" dirty="0">
              <a:solidFill>
                <a:srgbClr val="002060"/>
              </a:solidFill>
              <a:latin typeface="Californian FB" panose="0207040306080B030204" pitchFamily="18" charset="0"/>
              <a:cs typeface="Times" panose="02020603050405020304" pitchFamily="18" charset="0"/>
            </a:endParaRPr>
          </a:p>
        </p:txBody>
      </p:sp>
      <p:cxnSp>
        <p:nvCxnSpPr>
          <p:cNvPr id="3" name="Straight Connector 2"/>
          <p:cNvCxnSpPr/>
          <p:nvPr/>
        </p:nvCxnSpPr>
        <p:spPr>
          <a:xfrm flipV="1">
            <a:off x="894813" y="1306720"/>
            <a:ext cx="7468986" cy="3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679945" y="377742"/>
            <a:ext cx="7543800" cy="928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002060"/>
                </a:solidFill>
                <a:latin typeface="Californian FB" panose="0207040306080B030204" pitchFamily="18" charset="0"/>
                <a:cs typeface="Times New Roman" panose="02020603050405020304" pitchFamily="18" charset="0"/>
              </a:rPr>
              <a:t>Ongoing Considerations </a:t>
            </a:r>
            <a:r>
              <a:rPr lang="en-US" sz="2400" b="1" i="1" dirty="0" smtClean="0">
                <a:solidFill>
                  <a:srgbClr val="002060"/>
                </a:solidFill>
                <a:latin typeface="Californian FB" panose="0207040306080B030204" pitchFamily="18" charset="0"/>
                <a:cs typeface="Times New Roman" panose="02020603050405020304" pitchFamily="18" charset="0"/>
              </a:rPr>
              <a:t>continued…</a:t>
            </a:r>
            <a:endParaRPr lang="en-US" sz="4000" b="1" i="1" dirty="0">
              <a:solidFill>
                <a:srgbClr val="002060"/>
              </a:solidFill>
              <a:latin typeface="Californian FB" panose="0207040306080B030204" pitchFamily="18" charset="0"/>
              <a:cs typeface="Times New Roman" panose="02020603050405020304" pitchFamily="18" charset="0"/>
            </a:endParaRPr>
          </a:p>
        </p:txBody>
      </p:sp>
    </p:spTree>
    <p:extLst>
      <p:ext uri="{BB962C8B-B14F-4D97-AF65-F5344CB8AC3E}">
        <p14:creationId xmlns:p14="http://schemas.microsoft.com/office/powerpoint/2010/main" val="262790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2883" y="485662"/>
            <a:ext cx="7543799" cy="17376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solidFill>
                  <a:srgbClr val="002060"/>
                </a:solidFill>
                <a:latin typeface="Californian FB" panose="0207040306080B030204" pitchFamily="18" charset="0"/>
                <a:cs typeface="Times New Roman"/>
              </a:rPr>
              <a:t>Questions?</a:t>
            </a:r>
          </a:p>
        </p:txBody>
      </p:sp>
      <p:sp>
        <p:nvSpPr>
          <p:cNvPr id="3" name="Content Placeholder 2"/>
          <p:cNvSpPr txBox="1">
            <a:spLocks/>
          </p:cNvSpPr>
          <p:nvPr/>
        </p:nvSpPr>
        <p:spPr>
          <a:xfrm>
            <a:off x="0" y="2873213"/>
            <a:ext cx="8732838" cy="628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b="1" u="sng" dirty="0" smtClean="0">
                <a:solidFill>
                  <a:srgbClr val="0070C0"/>
                </a:solidFill>
              </a:rPr>
              <a:t>https://ccwip.berkeley.edu</a:t>
            </a:r>
            <a:endParaRPr lang="en-US" sz="1600" i="1" dirty="0" smtClean="0">
              <a:solidFill>
                <a:srgbClr val="0070C0"/>
              </a:solidFill>
              <a:latin typeface="Palatino Linotype" panose="02040502050505030304" pitchFamily="18" charset="0"/>
              <a:cs typeface="Times New Roman"/>
            </a:endParaRPr>
          </a:p>
        </p:txBody>
      </p:sp>
      <p:pic>
        <p:nvPicPr>
          <p:cNvPr id="5" name="Picture 4"/>
          <p:cNvPicPr>
            <a:picLocks noChangeAspect="1"/>
          </p:cNvPicPr>
          <p:nvPr/>
        </p:nvPicPr>
        <p:blipFill>
          <a:blip r:embed="rId3"/>
          <a:stretch>
            <a:fillRect/>
          </a:stretch>
        </p:blipFill>
        <p:spPr>
          <a:xfrm>
            <a:off x="1639054" y="4372463"/>
            <a:ext cx="838200" cy="1611923"/>
          </a:xfrm>
          <a:prstGeom prst="rect">
            <a:avLst/>
          </a:prstGeom>
        </p:spPr>
      </p:pic>
      <p:pic>
        <p:nvPicPr>
          <p:cNvPr id="6" name="Picture 5"/>
          <p:cNvPicPr>
            <a:picLocks noChangeAspect="1"/>
          </p:cNvPicPr>
          <p:nvPr/>
        </p:nvPicPr>
        <p:blipFill>
          <a:blip r:embed="rId4"/>
          <a:stretch>
            <a:fillRect/>
          </a:stretch>
        </p:blipFill>
        <p:spPr>
          <a:xfrm>
            <a:off x="6416621" y="4378324"/>
            <a:ext cx="1482852"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910" y="4921538"/>
            <a:ext cx="2796889" cy="1195695"/>
          </a:xfrm>
          <a:prstGeom prst="rect">
            <a:avLst/>
          </a:prstGeom>
        </p:spPr>
      </p:pic>
      <p:sp>
        <p:nvSpPr>
          <p:cNvPr id="8" name="Content Placeholder 2"/>
          <p:cNvSpPr txBox="1">
            <a:spLocks/>
          </p:cNvSpPr>
          <p:nvPr/>
        </p:nvSpPr>
        <p:spPr>
          <a:xfrm>
            <a:off x="1137963" y="3367782"/>
            <a:ext cx="6618285" cy="35431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algn="ctr">
              <a:buFont typeface="Calibri" pitchFamily="34" charset="0"/>
              <a:buNone/>
            </a:pPr>
            <a:r>
              <a:rPr lang="en-US" sz="1400" i="1" dirty="0" smtClean="0">
                <a:solidFill>
                  <a:srgbClr val="002060"/>
                </a:solidFill>
                <a:latin typeface="Palatino Linotype" panose="02040502050505030304" pitchFamily="18" charset="0"/>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Services, Casey Family Programs, and the Conrad N. Hilton Foundation.</a:t>
            </a:r>
            <a:endParaRPr lang="en-US" sz="1400" i="1" dirty="0">
              <a:solidFill>
                <a:srgbClr val="002060"/>
              </a:solidFill>
              <a:latin typeface="Palatino Linotype" panose="02040502050505030304" pitchFamily="18" charset="0"/>
              <a:cs typeface="Times New Roman"/>
            </a:endParaRPr>
          </a:p>
        </p:txBody>
      </p:sp>
      <p:sp>
        <p:nvSpPr>
          <p:cNvPr id="9" name="Title 1"/>
          <p:cNvSpPr txBox="1">
            <a:spLocks/>
          </p:cNvSpPr>
          <p:nvPr/>
        </p:nvSpPr>
        <p:spPr>
          <a:xfrm>
            <a:off x="849313" y="1217058"/>
            <a:ext cx="7543800" cy="171249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smtClean="0">
              <a:solidFill>
                <a:srgbClr val="002060"/>
              </a:solidFill>
              <a:latin typeface="Palatino Linotype" panose="02040502050505030304" pitchFamily="18" charset="0"/>
              <a:cs typeface="Times New Roman"/>
            </a:endParaRPr>
          </a:p>
          <a:p>
            <a:pPr>
              <a:lnSpc>
                <a:spcPct val="120000"/>
              </a:lnSpc>
            </a:pPr>
            <a:r>
              <a:rPr lang="en-US" sz="2800" dirty="0" smtClean="0">
                <a:solidFill>
                  <a:srgbClr val="002060"/>
                </a:solidFill>
                <a:latin typeface="Californian FB" panose="0207040306080B030204" pitchFamily="18" charset="0"/>
                <a:cs typeface="Times New Roman"/>
              </a:rPr>
              <a:t>Daniel Webster, PhD</a:t>
            </a:r>
          </a:p>
          <a:p>
            <a:pPr>
              <a:lnSpc>
                <a:spcPct val="120000"/>
              </a:lnSpc>
            </a:pPr>
            <a:r>
              <a:rPr lang="en-US" sz="2400" i="1" dirty="0" smtClean="0">
                <a:solidFill>
                  <a:srgbClr val="002060"/>
                </a:solidFill>
                <a:latin typeface="Californian FB" panose="0207040306080B030204" pitchFamily="18" charset="0"/>
                <a:cs typeface="Times New Roman"/>
              </a:rPr>
              <a:t>dwebster@berkeley.edu</a:t>
            </a:r>
            <a:endParaRPr lang="en-US" sz="4400" i="1" dirty="0">
              <a:solidFill>
                <a:srgbClr val="002060"/>
              </a:solidFill>
              <a:latin typeface="Californian FB" panose="0207040306080B030204" pitchFamily="18" charset="0"/>
              <a:cs typeface="Times New Roman"/>
            </a:endParaRPr>
          </a:p>
        </p:txBody>
      </p:sp>
      <p:pic>
        <p:nvPicPr>
          <p:cNvPr id="4" name="Picture 3"/>
          <p:cNvPicPr>
            <a:picLocks noChangeAspect="1"/>
          </p:cNvPicPr>
          <p:nvPr/>
        </p:nvPicPr>
        <p:blipFill>
          <a:blip r:embed="rId6"/>
          <a:srcRect/>
          <a:stretch>
            <a:fillRect/>
          </a:stretch>
        </p:blipFill>
        <p:spPr bwMode="auto">
          <a:xfrm>
            <a:off x="2861659" y="4451625"/>
            <a:ext cx="3411737" cy="581765"/>
          </a:xfrm>
          <a:prstGeom prst="rect">
            <a:avLst/>
          </a:prstGeom>
          <a:noFill/>
          <a:ln w="9525">
            <a:noFill/>
            <a:miter lim="800000"/>
            <a:headEnd/>
            <a:tailEnd/>
          </a:ln>
        </p:spPr>
      </p:pic>
    </p:spTree>
    <p:extLst>
      <p:ext uri="{BB962C8B-B14F-4D97-AF65-F5344CB8AC3E}">
        <p14:creationId xmlns:p14="http://schemas.microsoft.com/office/powerpoint/2010/main" val="39047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8553" y="935383"/>
            <a:ext cx="7543800" cy="9289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002060"/>
                </a:solidFill>
                <a:latin typeface="Californian FB" panose="0207040306080B030204" pitchFamily="18" charset="0"/>
                <a:cs typeface="Times New Roman" panose="02020603050405020304" pitchFamily="18" charset="0"/>
              </a:rPr>
              <a:t>Outline</a:t>
            </a:r>
            <a:endParaRPr lang="en-US" sz="4000" b="1" dirty="0">
              <a:solidFill>
                <a:srgbClr val="002060"/>
              </a:solidFill>
              <a:latin typeface="Californian FB" panose="0207040306080B030204" pitchFamily="18" charset="0"/>
              <a:cs typeface="Times New Roman" panose="02020603050405020304" pitchFamily="18" charset="0"/>
            </a:endParaRPr>
          </a:p>
        </p:txBody>
      </p:sp>
      <p:sp>
        <p:nvSpPr>
          <p:cNvPr id="3" name="Content Placeholder 2"/>
          <p:cNvSpPr txBox="1">
            <a:spLocks/>
          </p:cNvSpPr>
          <p:nvPr/>
        </p:nvSpPr>
        <p:spPr>
          <a:xfrm>
            <a:off x="1079500" y="2142349"/>
            <a:ext cx="7212853" cy="3680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 typeface="Wingdings" panose="05000000000000000000" pitchFamily="2" charset="2"/>
              <a:buChar char="q"/>
            </a:pPr>
            <a:r>
              <a:rPr lang="en-US" sz="2200" dirty="0" smtClean="0">
                <a:solidFill>
                  <a:srgbClr val="002060"/>
                </a:solidFill>
                <a:latin typeface="Californian FB" panose="0207040306080B030204" pitchFamily="18" charset="0"/>
                <a:cs typeface="Times New Roman" panose="02020603050405020304" pitchFamily="18" charset="0"/>
              </a:rPr>
              <a:t>   P</a:t>
            </a:r>
            <a:r>
              <a:rPr lang="en-US" sz="2200" b="1" dirty="0" smtClean="0">
                <a:solidFill>
                  <a:srgbClr val="002060"/>
                </a:solidFill>
                <a:latin typeface="Californian FB" panose="0207040306080B030204" pitchFamily="18" charset="0"/>
                <a:cs typeface="Times New Roman" panose="02020603050405020304" pitchFamily="18" charset="0"/>
              </a:rPr>
              <a:t>resentation Background</a:t>
            </a:r>
          </a:p>
          <a:p>
            <a:pPr algn="l">
              <a:lnSpc>
                <a:spcPct val="150000"/>
              </a:lnSpc>
              <a:buFont typeface="Wingdings" panose="05000000000000000000" pitchFamily="2" charset="2"/>
              <a:buChar char="q"/>
            </a:pPr>
            <a:r>
              <a:rPr lang="en-US" sz="2200" b="1" dirty="0" smtClean="0">
                <a:solidFill>
                  <a:srgbClr val="002060"/>
                </a:solidFill>
                <a:latin typeface="Californian FB" panose="0207040306080B030204" pitchFamily="18" charset="0"/>
                <a:cs typeface="Times New Roman" panose="02020603050405020304" pitchFamily="18" charset="0"/>
              </a:rPr>
              <a:t>   Baseline California Data pre-COVID</a:t>
            </a:r>
          </a:p>
          <a:p>
            <a:pPr algn="l">
              <a:lnSpc>
                <a:spcPct val="150000"/>
              </a:lnSpc>
              <a:buFont typeface="Wingdings" panose="05000000000000000000" pitchFamily="2" charset="2"/>
              <a:buChar char="q"/>
            </a:pPr>
            <a:r>
              <a:rPr lang="en-US" sz="2200" b="1" dirty="0" smtClean="0">
                <a:solidFill>
                  <a:srgbClr val="002060"/>
                </a:solidFill>
                <a:latin typeface="Californian FB" panose="0207040306080B030204" pitchFamily="18" charset="0"/>
                <a:cs typeface="Times New Roman" panose="02020603050405020304" pitchFamily="18" charset="0"/>
              </a:rPr>
              <a:t>   Emerging System Data Trends being Tracked</a:t>
            </a:r>
          </a:p>
          <a:p>
            <a:pPr algn="l">
              <a:lnSpc>
                <a:spcPct val="150000"/>
              </a:lnSpc>
              <a:buFont typeface="Wingdings" panose="05000000000000000000" pitchFamily="2" charset="2"/>
              <a:buChar char="q"/>
            </a:pPr>
            <a:r>
              <a:rPr lang="en-US" sz="2200" b="1" dirty="0" smtClean="0">
                <a:solidFill>
                  <a:srgbClr val="002060"/>
                </a:solidFill>
                <a:latin typeface="Californian FB" panose="0207040306080B030204" pitchFamily="18" charset="0"/>
                <a:cs typeface="Times New Roman" panose="02020603050405020304" pitchFamily="18" charset="0"/>
              </a:rPr>
              <a:t>   Issues to Consider Moving Forward</a:t>
            </a:r>
          </a:p>
        </p:txBody>
      </p:sp>
      <p:cxnSp>
        <p:nvCxnSpPr>
          <p:cNvPr id="5" name="Straight Connector 4"/>
          <p:cNvCxnSpPr/>
          <p:nvPr/>
        </p:nvCxnSpPr>
        <p:spPr>
          <a:xfrm flipV="1">
            <a:off x="951433" y="2002881"/>
            <a:ext cx="7468986" cy="3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02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ext uri="{D42A27DB-BD31-4B8C-83A1-F6EECF244321}">
                <p14:modId xmlns:p14="http://schemas.microsoft.com/office/powerpoint/2010/main" val="1586474001"/>
              </p:ext>
            </p:extLst>
          </p:nvPr>
        </p:nvGraphicFramePr>
        <p:xfrm>
          <a:off x="215139" y="86697"/>
          <a:ext cx="8654143" cy="6282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655900291"/>
              </p:ext>
            </p:extLst>
          </p:nvPr>
        </p:nvGraphicFramePr>
        <p:xfrm>
          <a:off x="244928" y="173394"/>
          <a:ext cx="8654143" cy="6282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noGrp="1"/>
          </p:cNvGraphicFramePr>
          <p:nvPr>
            <p:extLst>
              <p:ext uri="{D42A27DB-BD31-4B8C-83A1-F6EECF244321}">
                <p14:modId xmlns:p14="http://schemas.microsoft.com/office/powerpoint/2010/main" val="2066373779"/>
              </p:ext>
            </p:extLst>
          </p:nvPr>
        </p:nvGraphicFramePr>
        <p:xfrm>
          <a:off x="234041" y="326998"/>
          <a:ext cx="8654143" cy="6282612"/>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1467D7F4-A91E-C443-A42B-3E6A7829AF14}"/>
              </a:ext>
            </a:extLst>
          </p:cNvPr>
          <p:cNvSpPr txBox="1">
            <a:spLocks/>
          </p:cNvSpPr>
          <p:nvPr/>
        </p:nvSpPr>
        <p:spPr>
          <a:xfrm>
            <a:off x="628649" y="645586"/>
            <a:ext cx="7886700" cy="986205"/>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rgbClr val="EE8E00"/>
                </a:solidFill>
                <a:latin typeface="+mn-lt"/>
              </a:rPr>
              <a:t>Allegation Rate</a:t>
            </a:r>
            <a:r>
              <a:rPr lang="en-US" dirty="0" smtClean="0">
                <a:solidFill>
                  <a:srgbClr val="EE8E00"/>
                </a:solidFill>
                <a:latin typeface="+mn-lt"/>
              </a:rPr>
              <a:t/>
            </a:r>
            <a:br>
              <a:rPr lang="en-US" dirty="0" smtClean="0">
                <a:solidFill>
                  <a:srgbClr val="EE8E00"/>
                </a:solidFill>
                <a:latin typeface="+mn-lt"/>
              </a:rPr>
            </a:br>
            <a:r>
              <a:rPr lang="en-US" sz="3000" b="1" dirty="0" smtClean="0">
                <a:solidFill>
                  <a:srgbClr val="EE8E00"/>
                </a:solidFill>
                <a:latin typeface="+mn-lt"/>
              </a:rPr>
              <a:t>Number of children for whom there is an allegation of child maltreatment during the </a:t>
            </a:r>
            <a:r>
              <a:rPr lang="en-US" sz="3000" b="1" dirty="0">
                <a:solidFill>
                  <a:srgbClr val="EE8E00"/>
                </a:solidFill>
                <a:latin typeface="+mn-lt"/>
              </a:rPr>
              <a:t>year per 1,000 in the population </a:t>
            </a:r>
            <a:endParaRPr lang="en-US" sz="8900" b="1" dirty="0">
              <a:solidFill>
                <a:srgbClr val="EE8E00"/>
              </a:solidFill>
              <a:latin typeface="+mn-lt"/>
            </a:endParaRPr>
          </a:p>
        </p:txBody>
      </p:sp>
      <p:sp>
        <p:nvSpPr>
          <p:cNvPr id="9"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grpSp>
        <p:nvGrpSpPr>
          <p:cNvPr id="10" name="Group 9"/>
          <p:cNvGrpSpPr/>
          <p:nvPr/>
        </p:nvGrpSpPr>
        <p:grpSpPr>
          <a:xfrm>
            <a:off x="7929667" y="2545971"/>
            <a:ext cx="1515567" cy="3325177"/>
            <a:chOff x="7929667" y="2545971"/>
            <a:chExt cx="1515567" cy="3325177"/>
          </a:xfrm>
        </p:grpSpPr>
        <p:sp>
          <p:nvSpPr>
            <p:cNvPr id="11" name="TextBox 10"/>
            <p:cNvSpPr txBox="1"/>
            <p:nvPr/>
          </p:nvSpPr>
          <p:spPr>
            <a:xfrm>
              <a:off x="8339252" y="2545971"/>
              <a:ext cx="745958" cy="338554"/>
            </a:xfrm>
            <a:prstGeom prst="rect">
              <a:avLst/>
            </a:prstGeom>
            <a:noFill/>
          </p:spPr>
          <p:txBody>
            <a:bodyPr wrap="square" rtlCol="0">
              <a:spAutoFit/>
            </a:bodyPr>
            <a:lstStyle/>
            <a:p>
              <a:r>
                <a:rPr lang="en-US" sz="1600" dirty="0" smtClean="0"/>
                <a:t>Black</a:t>
              </a:r>
              <a:endParaRPr lang="en-US" sz="1600" dirty="0"/>
            </a:p>
          </p:txBody>
        </p:sp>
        <p:sp>
          <p:nvSpPr>
            <p:cNvPr id="12" name="TextBox 11"/>
            <p:cNvSpPr txBox="1"/>
            <p:nvPr/>
          </p:nvSpPr>
          <p:spPr>
            <a:xfrm>
              <a:off x="7929667" y="3381165"/>
              <a:ext cx="1251284" cy="338554"/>
            </a:xfrm>
            <a:prstGeom prst="rect">
              <a:avLst/>
            </a:prstGeom>
            <a:noFill/>
          </p:spPr>
          <p:txBody>
            <a:bodyPr wrap="square" rtlCol="0">
              <a:spAutoFit/>
            </a:bodyPr>
            <a:lstStyle/>
            <a:p>
              <a:r>
                <a:rPr lang="en-US" sz="1600" dirty="0" smtClean="0">
                  <a:solidFill>
                    <a:srgbClr val="C00000"/>
                  </a:solidFill>
                </a:rPr>
                <a:t>Native Amer.</a:t>
              </a:r>
              <a:endParaRPr lang="en-US" sz="1600" dirty="0">
                <a:solidFill>
                  <a:srgbClr val="C00000"/>
                </a:solidFill>
              </a:endParaRPr>
            </a:p>
          </p:txBody>
        </p:sp>
        <p:sp>
          <p:nvSpPr>
            <p:cNvPr id="13" name="TextBox 12"/>
            <p:cNvSpPr txBox="1"/>
            <p:nvPr/>
          </p:nvSpPr>
          <p:spPr>
            <a:xfrm>
              <a:off x="8211739" y="4286485"/>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14" name="TextBox 13"/>
            <p:cNvSpPr txBox="1"/>
            <p:nvPr/>
          </p:nvSpPr>
          <p:spPr>
            <a:xfrm>
              <a:off x="8535132" y="4749455"/>
              <a:ext cx="910102" cy="252548"/>
            </a:xfrm>
            <a:prstGeom prst="rect">
              <a:avLst/>
            </a:prstGeom>
            <a:solidFill>
              <a:schemeClr val="bg1">
                <a:lumMod val="95000"/>
                <a:alpha val="31000"/>
              </a:schemeClr>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sp>
          <p:nvSpPr>
            <p:cNvPr id="15" name="TextBox 14"/>
            <p:cNvSpPr txBox="1"/>
            <p:nvPr/>
          </p:nvSpPr>
          <p:spPr>
            <a:xfrm>
              <a:off x="8368201" y="5624927"/>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grpSp>
    </p:spTree>
    <p:extLst>
      <p:ext uri="{BB962C8B-B14F-4D97-AF65-F5344CB8AC3E}">
        <p14:creationId xmlns:p14="http://schemas.microsoft.com/office/powerpoint/2010/main" val="13368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ext uri="{D42A27DB-BD31-4B8C-83A1-F6EECF244321}">
                <p14:modId xmlns:p14="http://schemas.microsoft.com/office/powerpoint/2010/main" val="2830094145"/>
              </p:ext>
            </p:extLst>
          </p:nvPr>
        </p:nvGraphicFramePr>
        <p:xfrm>
          <a:off x="241300" y="10035"/>
          <a:ext cx="8661400" cy="6290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noGrp="1"/>
          </p:cNvGraphicFramePr>
          <p:nvPr>
            <p:extLst>
              <p:ext uri="{D42A27DB-BD31-4B8C-83A1-F6EECF244321}">
                <p14:modId xmlns:p14="http://schemas.microsoft.com/office/powerpoint/2010/main" val="2656825464"/>
              </p:ext>
            </p:extLst>
          </p:nvPr>
        </p:nvGraphicFramePr>
        <p:xfrm>
          <a:off x="244928" y="0"/>
          <a:ext cx="8654143" cy="6282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noGrp="1"/>
          </p:cNvGraphicFramePr>
          <p:nvPr>
            <p:extLst>
              <p:ext uri="{D42A27DB-BD31-4B8C-83A1-F6EECF244321}">
                <p14:modId xmlns:p14="http://schemas.microsoft.com/office/powerpoint/2010/main" val="4176402537"/>
              </p:ext>
            </p:extLst>
          </p:nvPr>
        </p:nvGraphicFramePr>
        <p:xfrm>
          <a:off x="257628" y="274994"/>
          <a:ext cx="8654143" cy="6282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2">
            <a:extLst>
              <a:ext uri="{FF2B5EF4-FFF2-40B4-BE49-F238E27FC236}">
                <a16:creationId xmlns:a16="http://schemas.microsoft.com/office/drawing/2014/main" id="{1467D7F4-A91E-C443-A42B-3E6A7829AF14}"/>
              </a:ext>
            </a:extLst>
          </p:cNvPr>
          <p:cNvSpPr txBox="1">
            <a:spLocks/>
          </p:cNvSpPr>
          <p:nvPr/>
        </p:nvSpPr>
        <p:spPr>
          <a:xfrm>
            <a:off x="628649" y="607486"/>
            <a:ext cx="7588251" cy="986205"/>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solidFill>
                  <a:srgbClr val="EE8E00"/>
                </a:solidFill>
                <a:latin typeface="+mn-lt"/>
              </a:rPr>
              <a:t>Substantiation Rate</a:t>
            </a:r>
            <a:r>
              <a:rPr lang="en-US" b="1" dirty="0" smtClean="0">
                <a:solidFill>
                  <a:srgbClr val="EE8E00"/>
                </a:solidFill>
                <a:latin typeface="+mn-lt"/>
              </a:rPr>
              <a:t/>
            </a:r>
            <a:br>
              <a:rPr lang="en-US" b="1" dirty="0" smtClean="0">
                <a:solidFill>
                  <a:srgbClr val="EE8E00"/>
                </a:solidFill>
                <a:latin typeface="+mn-lt"/>
              </a:rPr>
            </a:br>
            <a:r>
              <a:rPr lang="en-US" sz="2400" b="1" dirty="0" smtClean="0">
                <a:solidFill>
                  <a:srgbClr val="EE8E00"/>
                </a:solidFill>
                <a:latin typeface="+mn-lt"/>
              </a:rPr>
              <a:t>Number of children with a substantiated report of </a:t>
            </a:r>
            <a:r>
              <a:rPr lang="en-US" sz="2400" b="1" dirty="0">
                <a:solidFill>
                  <a:srgbClr val="EE8E00"/>
                </a:solidFill>
                <a:latin typeface="+mn-lt"/>
              </a:rPr>
              <a:t>child </a:t>
            </a:r>
            <a:r>
              <a:rPr lang="en-US" sz="2400" b="1" dirty="0" smtClean="0">
                <a:solidFill>
                  <a:srgbClr val="EE8E00"/>
                </a:solidFill>
                <a:latin typeface="+mn-lt"/>
              </a:rPr>
              <a:t>maltreatment per </a:t>
            </a:r>
            <a:r>
              <a:rPr lang="en-US" sz="2400" b="1" dirty="0">
                <a:solidFill>
                  <a:srgbClr val="EE8E00"/>
                </a:solidFill>
                <a:latin typeface="+mn-lt"/>
              </a:rPr>
              <a:t>1,000 in the population  </a:t>
            </a:r>
          </a:p>
        </p:txBody>
      </p:sp>
      <p:sp>
        <p:nvSpPr>
          <p:cNvPr id="5"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grpSp>
        <p:nvGrpSpPr>
          <p:cNvPr id="7" name="Group 6"/>
          <p:cNvGrpSpPr/>
          <p:nvPr/>
        </p:nvGrpSpPr>
        <p:grpSpPr>
          <a:xfrm>
            <a:off x="7930957" y="3325007"/>
            <a:ext cx="1512823" cy="2557391"/>
            <a:chOff x="7930957" y="3325007"/>
            <a:chExt cx="1512823" cy="2557391"/>
          </a:xfrm>
        </p:grpSpPr>
        <p:sp>
          <p:nvSpPr>
            <p:cNvPr id="8" name="TextBox 7"/>
            <p:cNvSpPr txBox="1"/>
            <p:nvPr/>
          </p:nvSpPr>
          <p:spPr>
            <a:xfrm>
              <a:off x="8533678" y="5053578"/>
              <a:ext cx="910102" cy="252548"/>
            </a:xfrm>
            <a:prstGeom prst="rect">
              <a:avLst/>
            </a:prstGeom>
            <a:solidFill>
              <a:schemeClr val="bg1">
                <a:lumMod val="95000"/>
                <a:alpha val="31000"/>
              </a:schemeClr>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grpSp>
          <p:nvGrpSpPr>
            <p:cNvPr id="9" name="Group 8"/>
            <p:cNvGrpSpPr/>
            <p:nvPr/>
          </p:nvGrpSpPr>
          <p:grpSpPr>
            <a:xfrm>
              <a:off x="7930957" y="3325007"/>
              <a:ext cx="1304436" cy="2557391"/>
              <a:chOff x="7930957" y="3325007"/>
              <a:chExt cx="1304436" cy="2557391"/>
            </a:xfrm>
          </p:grpSpPr>
          <p:sp>
            <p:nvSpPr>
              <p:cNvPr id="10" name="TextBox 9"/>
              <p:cNvSpPr txBox="1"/>
              <p:nvPr/>
            </p:nvSpPr>
            <p:spPr>
              <a:xfrm>
                <a:off x="8316289" y="3325007"/>
                <a:ext cx="745958" cy="338554"/>
              </a:xfrm>
              <a:prstGeom prst="rect">
                <a:avLst/>
              </a:prstGeom>
              <a:noFill/>
            </p:spPr>
            <p:txBody>
              <a:bodyPr wrap="square" rtlCol="0">
                <a:spAutoFit/>
              </a:bodyPr>
              <a:lstStyle/>
              <a:p>
                <a:r>
                  <a:rPr lang="en-US" sz="1600" dirty="0" smtClean="0"/>
                  <a:t>Black</a:t>
                </a:r>
                <a:endParaRPr lang="en-US" sz="1600" dirty="0"/>
              </a:p>
            </p:txBody>
          </p:sp>
          <p:sp>
            <p:nvSpPr>
              <p:cNvPr id="11" name="TextBox 10"/>
              <p:cNvSpPr txBox="1"/>
              <p:nvPr/>
            </p:nvSpPr>
            <p:spPr>
              <a:xfrm>
                <a:off x="7930957" y="3715136"/>
                <a:ext cx="1251284" cy="338554"/>
              </a:xfrm>
              <a:prstGeom prst="rect">
                <a:avLst/>
              </a:prstGeom>
              <a:noFill/>
            </p:spPr>
            <p:txBody>
              <a:bodyPr wrap="square" rtlCol="0">
                <a:spAutoFit/>
              </a:bodyPr>
              <a:lstStyle/>
              <a:p>
                <a:r>
                  <a:rPr lang="en-US" sz="1600" dirty="0" smtClean="0">
                    <a:solidFill>
                      <a:srgbClr val="C00000"/>
                    </a:solidFill>
                  </a:rPr>
                  <a:t>Native Amer.</a:t>
                </a:r>
                <a:endParaRPr lang="en-US" sz="1600" dirty="0">
                  <a:solidFill>
                    <a:srgbClr val="C00000"/>
                  </a:solidFill>
                </a:endParaRPr>
              </a:p>
            </p:txBody>
          </p:sp>
          <p:sp>
            <p:nvSpPr>
              <p:cNvPr id="12" name="TextBox 11"/>
              <p:cNvSpPr txBox="1"/>
              <p:nvPr/>
            </p:nvSpPr>
            <p:spPr>
              <a:xfrm>
                <a:off x="8234409" y="4621060"/>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13" name="TextBox 12"/>
              <p:cNvSpPr txBox="1"/>
              <p:nvPr/>
            </p:nvSpPr>
            <p:spPr>
              <a:xfrm>
                <a:off x="8411524" y="5636177"/>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grpSp>
      </p:grpSp>
    </p:spTree>
    <p:extLst>
      <p:ext uri="{BB962C8B-B14F-4D97-AF65-F5344CB8AC3E}">
        <p14:creationId xmlns:p14="http://schemas.microsoft.com/office/powerpoint/2010/main" val="32092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2125380569"/>
              </p:ext>
            </p:extLst>
          </p:nvPr>
        </p:nvGraphicFramePr>
        <p:xfrm>
          <a:off x="194126" y="-184"/>
          <a:ext cx="8654143" cy="6282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extLst>
              <p:ext uri="{D42A27DB-BD31-4B8C-83A1-F6EECF244321}">
                <p14:modId xmlns:p14="http://schemas.microsoft.com/office/powerpoint/2010/main" val="516626989"/>
              </p:ext>
            </p:extLst>
          </p:nvPr>
        </p:nvGraphicFramePr>
        <p:xfrm>
          <a:off x="130628" y="0"/>
          <a:ext cx="8654143" cy="6282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noGrp="1"/>
          </p:cNvGraphicFramePr>
          <p:nvPr>
            <p:extLst>
              <p:ext uri="{D42A27DB-BD31-4B8C-83A1-F6EECF244321}">
                <p14:modId xmlns:p14="http://schemas.microsoft.com/office/powerpoint/2010/main" val="1405202218"/>
              </p:ext>
            </p:extLst>
          </p:nvPr>
        </p:nvGraphicFramePr>
        <p:xfrm>
          <a:off x="232228" y="287694"/>
          <a:ext cx="8654143" cy="6282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2">
            <a:extLst>
              <a:ext uri="{FF2B5EF4-FFF2-40B4-BE49-F238E27FC236}">
                <a16:creationId xmlns:a16="http://schemas.microsoft.com/office/drawing/2014/main" id="{1467D7F4-A91E-C443-A42B-3E6A7829AF14}"/>
              </a:ext>
            </a:extLst>
          </p:cNvPr>
          <p:cNvSpPr txBox="1">
            <a:spLocks/>
          </p:cNvSpPr>
          <p:nvPr/>
        </p:nvSpPr>
        <p:spPr>
          <a:xfrm>
            <a:off x="628649" y="607486"/>
            <a:ext cx="7886700" cy="986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100" b="1" dirty="0" smtClean="0">
                <a:solidFill>
                  <a:srgbClr val="EE8E00"/>
                </a:solidFill>
                <a:latin typeface="+mn-lt"/>
              </a:rPr>
              <a:t>Entry Rate</a:t>
            </a:r>
            <a:r>
              <a:rPr lang="en-US" b="1" dirty="0" smtClean="0">
                <a:solidFill>
                  <a:srgbClr val="EE8E00"/>
                </a:solidFill>
                <a:latin typeface="+mn-lt"/>
              </a:rPr>
              <a:t/>
            </a:r>
            <a:br>
              <a:rPr lang="en-US" b="1" dirty="0" smtClean="0">
                <a:solidFill>
                  <a:srgbClr val="EE8E00"/>
                </a:solidFill>
                <a:latin typeface="+mn-lt"/>
              </a:rPr>
            </a:br>
            <a:r>
              <a:rPr lang="en-US" sz="2100" b="1" dirty="0" smtClean="0">
                <a:solidFill>
                  <a:srgbClr val="EE8E00"/>
                </a:solidFill>
                <a:latin typeface="+mn-lt"/>
              </a:rPr>
              <a:t>Number of children entering </a:t>
            </a:r>
            <a:r>
              <a:rPr lang="en-US" sz="2100" b="1" dirty="0">
                <a:solidFill>
                  <a:srgbClr val="EE8E00"/>
                </a:solidFill>
                <a:latin typeface="+mn-lt"/>
              </a:rPr>
              <a:t>foster </a:t>
            </a:r>
            <a:r>
              <a:rPr lang="en-US" sz="2100" b="1" dirty="0" smtClean="0">
                <a:solidFill>
                  <a:srgbClr val="EE8E00"/>
                </a:solidFill>
                <a:latin typeface="+mn-lt"/>
              </a:rPr>
              <a:t>care per </a:t>
            </a:r>
            <a:r>
              <a:rPr lang="en-US" sz="2100" b="1" dirty="0">
                <a:solidFill>
                  <a:srgbClr val="EE8E00"/>
                </a:solidFill>
                <a:latin typeface="+mn-lt"/>
              </a:rPr>
              <a:t>1,000 in the population  </a:t>
            </a:r>
          </a:p>
        </p:txBody>
      </p:sp>
      <p:sp>
        <p:nvSpPr>
          <p:cNvPr id="5"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sp>
        <p:nvSpPr>
          <p:cNvPr id="7" name="TextBox 6"/>
          <p:cNvSpPr txBox="1"/>
          <p:nvPr/>
        </p:nvSpPr>
        <p:spPr>
          <a:xfrm>
            <a:off x="8457066" y="5152176"/>
            <a:ext cx="910102" cy="252548"/>
          </a:xfrm>
          <a:prstGeom prst="rect">
            <a:avLst/>
          </a:prstGeom>
          <a:solidFill>
            <a:schemeClr val="bg1">
              <a:lumMod val="95000"/>
              <a:alpha val="31000"/>
            </a:schemeClr>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sp>
        <p:nvSpPr>
          <p:cNvPr id="9" name="TextBox 8"/>
          <p:cNvSpPr txBox="1"/>
          <p:nvPr/>
        </p:nvSpPr>
        <p:spPr>
          <a:xfrm>
            <a:off x="8269228" y="3166347"/>
            <a:ext cx="745958" cy="338554"/>
          </a:xfrm>
          <a:prstGeom prst="rect">
            <a:avLst/>
          </a:prstGeom>
          <a:noFill/>
        </p:spPr>
        <p:txBody>
          <a:bodyPr wrap="square" rtlCol="0">
            <a:spAutoFit/>
          </a:bodyPr>
          <a:lstStyle/>
          <a:p>
            <a:r>
              <a:rPr lang="en-US" sz="1600" dirty="0" smtClean="0"/>
              <a:t>Black</a:t>
            </a:r>
            <a:endParaRPr lang="en-US" sz="1600" dirty="0"/>
          </a:p>
        </p:txBody>
      </p:sp>
      <p:sp>
        <p:nvSpPr>
          <p:cNvPr id="10" name="TextBox 9"/>
          <p:cNvSpPr txBox="1"/>
          <p:nvPr/>
        </p:nvSpPr>
        <p:spPr>
          <a:xfrm>
            <a:off x="7812321" y="3820356"/>
            <a:ext cx="1251284" cy="338554"/>
          </a:xfrm>
          <a:prstGeom prst="rect">
            <a:avLst/>
          </a:prstGeom>
          <a:noFill/>
        </p:spPr>
        <p:txBody>
          <a:bodyPr wrap="square" rtlCol="0">
            <a:spAutoFit/>
          </a:bodyPr>
          <a:lstStyle/>
          <a:p>
            <a:r>
              <a:rPr lang="en-US" sz="1600" dirty="0" smtClean="0">
                <a:solidFill>
                  <a:srgbClr val="C00000"/>
                </a:solidFill>
              </a:rPr>
              <a:t>Native Amer.</a:t>
            </a:r>
            <a:endParaRPr lang="en-US" sz="1600" dirty="0">
              <a:solidFill>
                <a:srgbClr val="C00000"/>
              </a:solidFill>
            </a:endParaRPr>
          </a:p>
        </p:txBody>
      </p:sp>
      <p:sp>
        <p:nvSpPr>
          <p:cNvPr id="11" name="TextBox 10"/>
          <p:cNvSpPr txBox="1"/>
          <p:nvPr/>
        </p:nvSpPr>
        <p:spPr>
          <a:xfrm>
            <a:off x="8212919" y="4738792"/>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12" name="TextBox 11"/>
          <p:cNvSpPr txBox="1"/>
          <p:nvPr/>
        </p:nvSpPr>
        <p:spPr>
          <a:xfrm>
            <a:off x="8429852" y="5623740"/>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spTree>
    <p:extLst>
      <p:ext uri="{BB962C8B-B14F-4D97-AF65-F5344CB8AC3E}">
        <p14:creationId xmlns:p14="http://schemas.microsoft.com/office/powerpoint/2010/main" val="11114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2908507200"/>
              </p:ext>
            </p:extLst>
          </p:nvPr>
        </p:nvGraphicFramePr>
        <p:xfrm>
          <a:off x="0" y="0"/>
          <a:ext cx="8654143" cy="62826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2">
            <a:extLst>
              <a:ext uri="{FF2B5EF4-FFF2-40B4-BE49-F238E27FC236}">
                <a16:creationId xmlns:a16="http://schemas.microsoft.com/office/drawing/2014/main" id="{1467D7F4-A91E-C443-A42B-3E6A7829AF14}"/>
              </a:ext>
            </a:extLst>
          </p:cNvPr>
          <p:cNvSpPr txBox="1">
            <a:spLocks/>
          </p:cNvSpPr>
          <p:nvPr/>
        </p:nvSpPr>
        <p:spPr>
          <a:xfrm>
            <a:off x="314323" y="645586"/>
            <a:ext cx="8515352" cy="98620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EE8E00"/>
                </a:solidFill>
                <a:latin typeface="+mn-lt"/>
              </a:rPr>
              <a:t>In Care Rate</a:t>
            </a:r>
            <a:r>
              <a:rPr lang="en-US" b="1" dirty="0" smtClean="0">
                <a:solidFill>
                  <a:srgbClr val="EE8E00"/>
                </a:solidFill>
                <a:latin typeface="+mn-lt"/>
              </a:rPr>
              <a:t/>
            </a:r>
            <a:br>
              <a:rPr lang="en-US" b="1" dirty="0" smtClean="0">
                <a:solidFill>
                  <a:srgbClr val="EE8E00"/>
                </a:solidFill>
                <a:latin typeface="+mn-lt"/>
              </a:rPr>
            </a:br>
            <a:r>
              <a:rPr lang="en-US" sz="2200" b="1" dirty="0" smtClean="0">
                <a:solidFill>
                  <a:srgbClr val="EE8E00"/>
                </a:solidFill>
                <a:latin typeface="+mn-lt"/>
              </a:rPr>
              <a:t>Number of children who are in foster care </a:t>
            </a:r>
            <a:r>
              <a:rPr lang="en-US" sz="2200" b="1" dirty="0">
                <a:solidFill>
                  <a:srgbClr val="EE8E00"/>
                </a:solidFill>
                <a:latin typeface="+mn-lt"/>
              </a:rPr>
              <a:t>mid-year per 1,000 in the population</a:t>
            </a:r>
            <a:r>
              <a:rPr lang="en-US" sz="2100" b="1" dirty="0">
                <a:solidFill>
                  <a:srgbClr val="EE8E00"/>
                </a:solidFill>
                <a:latin typeface="+mn-lt"/>
              </a:rPr>
              <a:t> </a:t>
            </a:r>
          </a:p>
        </p:txBody>
      </p:sp>
      <p:sp>
        <p:nvSpPr>
          <p:cNvPr id="5"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graphicFrame>
        <p:nvGraphicFramePr>
          <p:cNvPr id="7" name="Chart 6"/>
          <p:cNvGraphicFramePr>
            <a:graphicFrameLocks noGrp="1"/>
          </p:cNvGraphicFramePr>
          <p:nvPr>
            <p:extLst>
              <p:ext uri="{D42A27DB-BD31-4B8C-83A1-F6EECF244321}">
                <p14:modId xmlns:p14="http://schemas.microsoft.com/office/powerpoint/2010/main" val="3363246893"/>
              </p:ext>
            </p:extLst>
          </p:nvPr>
        </p:nvGraphicFramePr>
        <p:xfrm>
          <a:off x="0" y="0"/>
          <a:ext cx="8654143" cy="62826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461948" y="5322143"/>
            <a:ext cx="910102" cy="252548"/>
          </a:xfrm>
          <a:prstGeom prst="rect">
            <a:avLst/>
          </a:prstGeom>
          <a:solidFill>
            <a:schemeClr val="bg1">
              <a:lumMod val="95000"/>
              <a:alpha val="31000"/>
            </a:schemeClr>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sp>
        <p:nvSpPr>
          <p:cNvPr id="9" name="TextBox 8"/>
          <p:cNvSpPr txBox="1"/>
          <p:nvPr/>
        </p:nvSpPr>
        <p:spPr>
          <a:xfrm>
            <a:off x="8212919" y="3361138"/>
            <a:ext cx="745958" cy="338554"/>
          </a:xfrm>
          <a:prstGeom prst="rect">
            <a:avLst/>
          </a:prstGeom>
          <a:noFill/>
        </p:spPr>
        <p:txBody>
          <a:bodyPr wrap="square" rtlCol="0">
            <a:spAutoFit/>
          </a:bodyPr>
          <a:lstStyle/>
          <a:p>
            <a:r>
              <a:rPr lang="en-US" sz="1600" dirty="0" smtClean="0"/>
              <a:t>Black</a:t>
            </a:r>
            <a:endParaRPr lang="en-US" sz="1600" dirty="0"/>
          </a:p>
        </p:txBody>
      </p:sp>
      <p:sp>
        <p:nvSpPr>
          <p:cNvPr id="10" name="TextBox 9"/>
          <p:cNvSpPr txBox="1"/>
          <p:nvPr/>
        </p:nvSpPr>
        <p:spPr>
          <a:xfrm>
            <a:off x="7831424" y="4023121"/>
            <a:ext cx="1251284" cy="338554"/>
          </a:xfrm>
          <a:prstGeom prst="rect">
            <a:avLst/>
          </a:prstGeom>
          <a:noFill/>
        </p:spPr>
        <p:txBody>
          <a:bodyPr wrap="square" rtlCol="0">
            <a:spAutoFit/>
          </a:bodyPr>
          <a:lstStyle/>
          <a:p>
            <a:r>
              <a:rPr lang="en-US" sz="1600" dirty="0" smtClean="0">
                <a:solidFill>
                  <a:srgbClr val="C00000"/>
                </a:solidFill>
              </a:rPr>
              <a:t>Native Amer.</a:t>
            </a:r>
            <a:endParaRPr lang="en-US" sz="1600" dirty="0">
              <a:solidFill>
                <a:srgbClr val="C00000"/>
              </a:solidFill>
            </a:endParaRPr>
          </a:p>
        </p:txBody>
      </p:sp>
      <p:sp>
        <p:nvSpPr>
          <p:cNvPr id="11" name="TextBox 10"/>
          <p:cNvSpPr txBox="1"/>
          <p:nvPr/>
        </p:nvSpPr>
        <p:spPr>
          <a:xfrm>
            <a:off x="8335998" y="4971148"/>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12" name="TextBox 11"/>
          <p:cNvSpPr txBox="1"/>
          <p:nvPr/>
        </p:nvSpPr>
        <p:spPr>
          <a:xfrm>
            <a:off x="8335998" y="5633131"/>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spTree>
    <p:extLst>
      <p:ext uri="{BB962C8B-B14F-4D97-AF65-F5344CB8AC3E}">
        <p14:creationId xmlns:p14="http://schemas.microsoft.com/office/powerpoint/2010/main" val="42159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8649" y="427820"/>
            <a:ext cx="7746816" cy="5627687"/>
          </a:xfrm>
          <a:prstGeom prst="rect">
            <a:avLst/>
          </a:prstGeom>
        </p:spPr>
      </p:pic>
      <p:sp>
        <p:nvSpPr>
          <p:cNvPr id="3" name="Title 2">
            <a:extLst>
              <a:ext uri="{FF2B5EF4-FFF2-40B4-BE49-F238E27FC236}">
                <a16:creationId xmlns:a16="http://schemas.microsoft.com/office/drawing/2014/main" id="{1467D7F4-A91E-C443-A42B-3E6A7829AF14}"/>
              </a:ext>
            </a:extLst>
          </p:cNvPr>
          <p:cNvSpPr txBox="1">
            <a:spLocks/>
          </p:cNvSpPr>
          <p:nvPr/>
        </p:nvSpPr>
        <p:spPr>
          <a:xfrm>
            <a:off x="628649" y="607486"/>
            <a:ext cx="7886700" cy="98620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EE8E00"/>
                </a:solidFill>
                <a:latin typeface="+mn-lt"/>
              </a:rPr>
              <a:t>Racial Disparity Indices </a:t>
            </a:r>
            <a:r>
              <a:rPr lang="en-US" sz="2700" b="1" dirty="0" smtClean="0">
                <a:solidFill>
                  <a:schemeClr val="accent5">
                    <a:lumMod val="50000"/>
                  </a:schemeClr>
                </a:solidFill>
                <a:latin typeface="+mn-lt"/>
              </a:rPr>
              <a:t>(General Population)</a:t>
            </a:r>
            <a:r>
              <a:rPr lang="en-US" b="1" dirty="0" smtClean="0">
                <a:solidFill>
                  <a:srgbClr val="EE8E00"/>
                </a:solidFill>
                <a:latin typeface="+mn-lt"/>
              </a:rPr>
              <a:t/>
            </a:r>
            <a:br>
              <a:rPr lang="en-US" b="1" dirty="0" smtClean="0">
                <a:solidFill>
                  <a:srgbClr val="EE8E00"/>
                </a:solidFill>
                <a:latin typeface="+mn-lt"/>
              </a:rPr>
            </a:br>
            <a:r>
              <a:rPr lang="en-US" sz="2000" b="1" dirty="0" smtClean="0">
                <a:solidFill>
                  <a:srgbClr val="EE8E00"/>
                </a:solidFill>
                <a:latin typeface="+mn-lt"/>
              </a:rPr>
              <a:t>Ethnic Group Disparity Compared with White Children along CW Continuum</a:t>
            </a:r>
            <a:endParaRPr lang="en-US" sz="2000" b="1" dirty="0">
              <a:solidFill>
                <a:srgbClr val="EE8E00"/>
              </a:solidFill>
              <a:latin typeface="+mn-lt"/>
            </a:endParaRPr>
          </a:p>
        </p:txBody>
      </p:sp>
      <p:sp>
        <p:nvSpPr>
          <p:cNvPr id="4"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sp>
        <p:nvSpPr>
          <p:cNvPr id="8" name="TextBox 7"/>
          <p:cNvSpPr txBox="1"/>
          <p:nvPr/>
        </p:nvSpPr>
        <p:spPr>
          <a:xfrm>
            <a:off x="1204289" y="2055007"/>
            <a:ext cx="745958" cy="338554"/>
          </a:xfrm>
          <a:prstGeom prst="rect">
            <a:avLst/>
          </a:prstGeom>
          <a:solidFill>
            <a:schemeClr val="bg1"/>
          </a:solidFill>
        </p:spPr>
        <p:txBody>
          <a:bodyPr wrap="square" rtlCol="0">
            <a:spAutoFit/>
          </a:bodyPr>
          <a:lstStyle/>
          <a:p>
            <a:r>
              <a:rPr lang="en-US" sz="1600" b="1" dirty="0" smtClean="0"/>
              <a:t>Black</a:t>
            </a:r>
            <a:endParaRPr lang="en-US" sz="1600" b="1" dirty="0"/>
          </a:p>
        </p:txBody>
      </p:sp>
      <p:sp>
        <p:nvSpPr>
          <p:cNvPr id="9" name="TextBox 8"/>
          <p:cNvSpPr txBox="1"/>
          <p:nvPr/>
        </p:nvSpPr>
        <p:spPr>
          <a:xfrm>
            <a:off x="213162" y="3168739"/>
            <a:ext cx="1864598" cy="342673"/>
          </a:xfrm>
          <a:prstGeom prst="rect">
            <a:avLst/>
          </a:prstGeom>
          <a:solidFill>
            <a:schemeClr val="bg1"/>
          </a:solidFill>
        </p:spPr>
        <p:txBody>
          <a:bodyPr wrap="square" rtlCol="0">
            <a:spAutoFit/>
          </a:bodyPr>
          <a:lstStyle/>
          <a:p>
            <a:r>
              <a:rPr lang="en-US" sz="1600" b="1" dirty="0" smtClean="0">
                <a:solidFill>
                  <a:srgbClr val="C00000"/>
                </a:solidFill>
              </a:rPr>
              <a:t>Native American</a:t>
            </a:r>
            <a:endParaRPr lang="en-US" sz="1600" b="1" dirty="0">
              <a:solidFill>
                <a:srgbClr val="C00000"/>
              </a:solidFill>
            </a:endParaRPr>
          </a:p>
        </p:txBody>
      </p:sp>
      <p:sp>
        <p:nvSpPr>
          <p:cNvPr id="10" name="TextBox 9"/>
          <p:cNvSpPr txBox="1"/>
          <p:nvPr/>
        </p:nvSpPr>
        <p:spPr>
          <a:xfrm>
            <a:off x="1076776" y="4311283"/>
            <a:ext cx="1000984" cy="338554"/>
          </a:xfrm>
          <a:prstGeom prst="rect">
            <a:avLst/>
          </a:prstGeom>
          <a:solidFill>
            <a:schemeClr val="bg1"/>
          </a:solidFill>
        </p:spPr>
        <p:txBody>
          <a:bodyPr wrap="square" rtlCol="0">
            <a:spAutoFit/>
          </a:bodyPr>
          <a:lstStyle/>
          <a:p>
            <a:r>
              <a:rPr lang="en-US" sz="1600" b="1" dirty="0" smtClean="0">
                <a:solidFill>
                  <a:srgbClr val="EE8E00"/>
                </a:solidFill>
              </a:rPr>
              <a:t>Latino</a:t>
            </a:r>
            <a:endParaRPr lang="en-US" sz="1600" b="1" dirty="0">
              <a:solidFill>
                <a:srgbClr val="EE8E00"/>
              </a:solidFill>
            </a:endParaRPr>
          </a:p>
        </p:txBody>
      </p:sp>
      <p:sp>
        <p:nvSpPr>
          <p:cNvPr id="11" name="TextBox 10"/>
          <p:cNvSpPr txBox="1"/>
          <p:nvPr/>
        </p:nvSpPr>
        <p:spPr>
          <a:xfrm>
            <a:off x="1024879" y="5386916"/>
            <a:ext cx="814040" cy="246221"/>
          </a:xfrm>
          <a:prstGeom prst="rect">
            <a:avLst/>
          </a:prstGeom>
          <a:solidFill>
            <a:schemeClr val="bg1">
              <a:alpha val="25000"/>
            </a:schemeClr>
          </a:solidFill>
        </p:spPr>
        <p:txBody>
          <a:bodyPr wrap="square" lIns="0" tIns="0" rIns="0" bIns="0" rtlCol="0">
            <a:spAutoFit/>
          </a:bodyPr>
          <a:lstStyle/>
          <a:p>
            <a:r>
              <a:rPr lang="en-US" sz="1600" b="1" dirty="0" smtClean="0">
                <a:ln>
                  <a:solidFill>
                    <a:srgbClr val="00B050"/>
                  </a:solidFill>
                </a:ln>
              </a:rPr>
              <a:t>Asian/PI</a:t>
            </a:r>
            <a:endParaRPr lang="en-US" b="1" dirty="0">
              <a:ln>
                <a:solidFill>
                  <a:srgbClr val="00B050"/>
                </a:solidFill>
              </a:ln>
            </a:endParaRPr>
          </a:p>
        </p:txBody>
      </p:sp>
      <p:sp>
        <p:nvSpPr>
          <p:cNvPr id="12" name="TextBox 11"/>
          <p:cNvSpPr txBox="1"/>
          <p:nvPr/>
        </p:nvSpPr>
        <p:spPr>
          <a:xfrm>
            <a:off x="4199020" y="6024064"/>
            <a:ext cx="745958" cy="338554"/>
          </a:xfrm>
          <a:prstGeom prst="rect">
            <a:avLst/>
          </a:prstGeom>
          <a:noFill/>
        </p:spPr>
        <p:txBody>
          <a:bodyPr wrap="square" rtlCol="0">
            <a:spAutoFit/>
          </a:bodyPr>
          <a:lstStyle/>
          <a:p>
            <a:pPr algn="ctr"/>
            <a:r>
              <a:rPr lang="en-US" sz="1600" b="1" dirty="0" smtClean="0">
                <a:solidFill>
                  <a:srgbClr val="7030A0"/>
                </a:solidFill>
              </a:rPr>
              <a:t>White</a:t>
            </a:r>
            <a:endParaRPr lang="en-US" sz="1600" b="1" dirty="0">
              <a:solidFill>
                <a:srgbClr val="7030A0"/>
              </a:solidFill>
            </a:endParaRPr>
          </a:p>
        </p:txBody>
      </p:sp>
    </p:spTree>
    <p:extLst>
      <p:ext uri="{BB962C8B-B14F-4D97-AF65-F5344CB8AC3E}">
        <p14:creationId xmlns:p14="http://schemas.microsoft.com/office/powerpoint/2010/main" val="42535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4289" y="512493"/>
            <a:ext cx="7351713" cy="5655164"/>
          </a:xfrm>
          <a:prstGeom prst="rect">
            <a:avLst/>
          </a:prstGeom>
        </p:spPr>
      </p:pic>
      <p:sp>
        <p:nvSpPr>
          <p:cNvPr id="3" name="Title 2">
            <a:extLst>
              <a:ext uri="{FF2B5EF4-FFF2-40B4-BE49-F238E27FC236}">
                <a16:creationId xmlns:a16="http://schemas.microsoft.com/office/drawing/2014/main" id="{1467D7F4-A91E-C443-A42B-3E6A7829AF14}"/>
              </a:ext>
            </a:extLst>
          </p:cNvPr>
          <p:cNvSpPr txBox="1">
            <a:spLocks/>
          </p:cNvSpPr>
          <p:nvPr/>
        </p:nvSpPr>
        <p:spPr>
          <a:xfrm>
            <a:off x="628649" y="607486"/>
            <a:ext cx="7886700" cy="98620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EE8E00"/>
                </a:solidFill>
                <a:latin typeface="+mn-lt"/>
              </a:rPr>
              <a:t>Racial Disparity Indices </a:t>
            </a:r>
            <a:r>
              <a:rPr lang="en-US" sz="2700" b="1" dirty="0" smtClean="0">
                <a:solidFill>
                  <a:schemeClr val="accent5">
                    <a:lumMod val="50000"/>
                  </a:schemeClr>
                </a:solidFill>
                <a:latin typeface="+mn-lt"/>
              </a:rPr>
              <a:t>(Poverty Population)</a:t>
            </a:r>
            <a:r>
              <a:rPr lang="en-US" b="1" dirty="0" smtClean="0">
                <a:solidFill>
                  <a:srgbClr val="EE8E00"/>
                </a:solidFill>
                <a:latin typeface="+mn-lt"/>
              </a:rPr>
              <a:t/>
            </a:r>
            <a:br>
              <a:rPr lang="en-US" b="1" dirty="0" smtClean="0">
                <a:solidFill>
                  <a:srgbClr val="EE8E00"/>
                </a:solidFill>
                <a:latin typeface="+mn-lt"/>
              </a:rPr>
            </a:br>
            <a:r>
              <a:rPr lang="en-US" sz="2000" b="1" dirty="0" smtClean="0">
                <a:solidFill>
                  <a:srgbClr val="EE8E00"/>
                </a:solidFill>
                <a:latin typeface="+mn-lt"/>
              </a:rPr>
              <a:t>Ethnic Group Disparity Compared with White Children along CW Continuum</a:t>
            </a:r>
            <a:endParaRPr lang="en-US" sz="2000" b="1" dirty="0">
              <a:solidFill>
                <a:srgbClr val="EE8E00"/>
              </a:solidFill>
              <a:latin typeface="+mn-lt"/>
            </a:endParaRPr>
          </a:p>
        </p:txBody>
      </p:sp>
      <p:sp>
        <p:nvSpPr>
          <p:cNvPr id="4"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sp>
        <p:nvSpPr>
          <p:cNvPr id="8" name="TextBox 7"/>
          <p:cNvSpPr txBox="1"/>
          <p:nvPr/>
        </p:nvSpPr>
        <p:spPr>
          <a:xfrm>
            <a:off x="1204289" y="2055007"/>
            <a:ext cx="745958" cy="338554"/>
          </a:xfrm>
          <a:prstGeom prst="rect">
            <a:avLst/>
          </a:prstGeom>
          <a:solidFill>
            <a:schemeClr val="bg1"/>
          </a:solidFill>
        </p:spPr>
        <p:txBody>
          <a:bodyPr wrap="square" rtlCol="0">
            <a:spAutoFit/>
          </a:bodyPr>
          <a:lstStyle/>
          <a:p>
            <a:r>
              <a:rPr lang="en-US" sz="1600" b="1" dirty="0" smtClean="0"/>
              <a:t>Black</a:t>
            </a:r>
            <a:endParaRPr lang="en-US" sz="1600" b="1" dirty="0"/>
          </a:p>
        </p:txBody>
      </p:sp>
      <p:sp>
        <p:nvSpPr>
          <p:cNvPr id="9" name="TextBox 8"/>
          <p:cNvSpPr txBox="1"/>
          <p:nvPr/>
        </p:nvSpPr>
        <p:spPr>
          <a:xfrm>
            <a:off x="213162" y="3168739"/>
            <a:ext cx="1864598" cy="342673"/>
          </a:xfrm>
          <a:prstGeom prst="rect">
            <a:avLst/>
          </a:prstGeom>
          <a:solidFill>
            <a:schemeClr val="bg1"/>
          </a:solidFill>
        </p:spPr>
        <p:txBody>
          <a:bodyPr wrap="square" rtlCol="0">
            <a:spAutoFit/>
          </a:bodyPr>
          <a:lstStyle/>
          <a:p>
            <a:r>
              <a:rPr lang="en-US" sz="1600" b="1" dirty="0" smtClean="0">
                <a:solidFill>
                  <a:srgbClr val="C00000"/>
                </a:solidFill>
              </a:rPr>
              <a:t>Native American</a:t>
            </a:r>
            <a:endParaRPr lang="en-US" sz="1600" b="1" dirty="0">
              <a:solidFill>
                <a:srgbClr val="C00000"/>
              </a:solidFill>
            </a:endParaRPr>
          </a:p>
        </p:txBody>
      </p:sp>
      <p:sp>
        <p:nvSpPr>
          <p:cNvPr id="10" name="TextBox 9"/>
          <p:cNvSpPr txBox="1"/>
          <p:nvPr/>
        </p:nvSpPr>
        <p:spPr>
          <a:xfrm>
            <a:off x="1076776" y="4311283"/>
            <a:ext cx="1000984" cy="338554"/>
          </a:xfrm>
          <a:prstGeom prst="rect">
            <a:avLst/>
          </a:prstGeom>
          <a:solidFill>
            <a:schemeClr val="bg1"/>
          </a:solidFill>
        </p:spPr>
        <p:txBody>
          <a:bodyPr wrap="square" rtlCol="0">
            <a:spAutoFit/>
          </a:bodyPr>
          <a:lstStyle/>
          <a:p>
            <a:r>
              <a:rPr lang="en-US" sz="1600" b="1" dirty="0" smtClean="0">
                <a:solidFill>
                  <a:srgbClr val="EE8E00"/>
                </a:solidFill>
              </a:rPr>
              <a:t>Latino</a:t>
            </a:r>
            <a:endParaRPr lang="en-US" sz="1600" b="1" dirty="0">
              <a:solidFill>
                <a:srgbClr val="EE8E00"/>
              </a:solidFill>
            </a:endParaRPr>
          </a:p>
        </p:txBody>
      </p:sp>
      <p:sp>
        <p:nvSpPr>
          <p:cNvPr id="11" name="TextBox 10"/>
          <p:cNvSpPr txBox="1"/>
          <p:nvPr/>
        </p:nvSpPr>
        <p:spPr>
          <a:xfrm>
            <a:off x="1024879" y="5386916"/>
            <a:ext cx="814040" cy="246221"/>
          </a:xfrm>
          <a:prstGeom prst="rect">
            <a:avLst/>
          </a:prstGeom>
          <a:solidFill>
            <a:schemeClr val="bg1">
              <a:alpha val="25000"/>
            </a:schemeClr>
          </a:solidFill>
        </p:spPr>
        <p:txBody>
          <a:bodyPr wrap="square" lIns="0" tIns="0" rIns="0" bIns="0" rtlCol="0">
            <a:spAutoFit/>
          </a:bodyPr>
          <a:lstStyle/>
          <a:p>
            <a:r>
              <a:rPr lang="en-US" sz="1600" b="1" dirty="0" smtClean="0">
                <a:ln>
                  <a:solidFill>
                    <a:srgbClr val="00B050"/>
                  </a:solidFill>
                </a:ln>
              </a:rPr>
              <a:t>Asian/PI</a:t>
            </a:r>
            <a:endParaRPr lang="en-US" b="1" dirty="0">
              <a:ln>
                <a:solidFill>
                  <a:srgbClr val="00B050"/>
                </a:solidFill>
              </a:ln>
            </a:endParaRPr>
          </a:p>
        </p:txBody>
      </p:sp>
      <p:sp>
        <p:nvSpPr>
          <p:cNvPr id="12" name="TextBox 11"/>
          <p:cNvSpPr txBox="1"/>
          <p:nvPr/>
        </p:nvSpPr>
        <p:spPr>
          <a:xfrm>
            <a:off x="4134187" y="5998380"/>
            <a:ext cx="745958" cy="338554"/>
          </a:xfrm>
          <a:prstGeom prst="rect">
            <a:avLst/>
          </a:prstGeom>
          <a:noFill/>
        </p:spPr>
        <p:txBody>
          <a:bodyPr wrap="square" rtlCol="0">
            <a:spAutoFit/>
          </a:bodyPr>
          <a:lstStyle/>
          <a:p>
            <a:pPr algn="ctr"/>
            <a:r>
              <a:rPr lang="en-US" sz="1600" b="1" dirty="0" smtClean="0">
                <a:solidFill>
                  <a:srgbClr val="7030A0"/>
                </a:solidFill>
              </a:rPr>
              <a:t>White</a:t>
            </a:r>
            <a:endParaRPr lang="en-US" sz="1600" b="1" dirty="0">
              <a:solidFill>
                <a:srgbClr val="7030A0"/>
              </a:solidFill>
            </a:endParaRPr>
          </a:p>
        </p:txBody>
      </p:sp>
    </p:spTree>
    <p:extLst>
      <p:ext uri="{BB962C8B-B14F-4D97-AF65-F5344CB8AC3E}">
        <p14:creationId xmlns:p14="http://schemas.microsoft.com/office/powerpoint/2010/main" val="34695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5430" y="645585"/>
            <a:ext cx="7802337" cy="5662455"/>
          </a:xfrm>
          <a:prstGeom prst="rect">
            <a:avLst/>
          </a:prstGeom>
        </p:spPr>
      </p:pic>
      <p:pic>
        <p:nvPicPr>
          <p:cNvPr id="17" name="Picture 16"/>
          <p:cNvPicPr>
            <a:picLocks noChangeAspect="1"/>
          </p:cNvPicPr>
          <p:nvPr/>
        </p:nvPicPr>
        <p:blipFill>
          <a:blip r:embed="rId4"/>
          <a:stretch>
            <a:fillRect/>
          </a:stretch>
        </p:blipFill>
        <p:spPr>
          <a:xfrm>
            <a:off x="445430" y="645586"/>
            <a:ext cx="7802337" cy="5662455"/>
          </a:xfrm>
          <a:prstGeom prst="rect">
            <a:avLst/>
          </a:prstGeom>
        </p:spPr>
      </p:pic>
      <p:sp>
        <p:nvSpPr>
          <p:cNvPr id="2" name="Title 2">
            <a:extLst>
              <a:ext uri="{FF2B5EF4-FFF2-40B4-BE49-F238E27FC236}">
                <a16:creationId xmlns:a16="http://schemas.microsoft.com/office/drawing/2014/main" id="{1467D7F4-A91E-C443-A42B-3E6A7829AF14}"/>
              </a:ext>
            </a:extLst>
          </p:cNvPr>
          <p:cNvSpPr txBox="1">
            <a:spLocks/>
          </p:cNvSpPr>
          <p:nvPr/>
        </p:nvSpPr>
        <p:spPr>
          <a:xfrm>
            <a:off x="628649" y="289986"/>
            <a:ext cx="7886700" cy="355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i="1" dirty="0" smtClean="0">
                <a:solidFill>
                  <a:schemeClr val="accent1">
                    <a:lumMod val="50000"/>
                  </a:schemeClr>
                </a:solidFill>
                <a:latin typeface="+mn-lt"/>
              </a:rPr>
              <a:t>Baseline California Data Trends…</a:t>
            </a:r>
            <a:endParaRPr lang="en-US" sz="7200" b="1" i="1" dirty="0">
              <a:solidFill>
                <a:schemeClr val="accent1">
                  <a:lumMod val="50000"/>
                </a:schemeClr>
              </a:solidFill>
              <a:latin typeface="+mn-lt"/>
            </a:endParaRPr>
          </a:p>
        </p:txBody>
      </p:sp>
      <p:sp>
        <p:nvSpPr>
          <p:cNvPr id="4" name="Title 2">
            <a:extLst>
              <a:ext uri="{FF2B5EF4-FFF2-40B4-BE49-F238E27FC236}">
                <a16:creationId xmlns:a16="http://schemas.microsoft.com/office/drawing/2014/main" id="{1467D7F4-A91E-C443-A42B-3E6A7829AF14}"/>
              </a:ext>
            </a:extLst>
          </p:cNvPr>
          <p:cNvSpPr txBox="1">
            <a:spLocks/>
          </p:cNvSpPr>
          <p:nvPr/>
        </p:nvSpPr>
        <p:spPr>
          <a:xfrm>
            <a:off x="628649" y="645586"/>
            <a:ext cx="8261352" cy="986205"/>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EE8E00"/>
                </a:solidFill>
                <a:latin typeface="+mn-lt"/>
              </a:rPr>
              <a:t>Timely Permanency</a:t>
            </a:r>
            <a:r>
              <a:rPr lang="en-US" b="1" dirty="0" smtClean="0">
                <a:solidFill>
                  <a:srgbClr val="EE8E00"/>
                </a:solidFill>
                <a:latin typeface="+mn-lt"/>
              </a:rPr>
              <a:t/>
            </a:r>
            <a:br>
              <a:rPr lang="en-US" b="1" dirty="0" smtClean="0">
                <a:solidFill>
                  <a:srgbClr val="EE8E00"/>
                </a:solidFill>
                <a:latin typeface="+mn-lt"/>
              </a:rPr>
            </a:br>
            <a:r>
              <a:rPr lang="en-US" sz="2200" b="1" dirty="0" smtClean="0">
                <a:solidFill>
                  <a:srgbClr val="EE8E00"/>
                </a:solidFill>
                <a:latin typeface="+mn-lt"/>
              </a:rPr>
              <a:t>Percent of children who exit to permanency within 12 months </a:t>
            </a:r>
          </a:p>
          <a:p>
            <a:pPr algn="l"/>
            <a:r>
              <a:rPr lang="en-US" sz="2200" b="1" dirty="0" smtClean="0">
                <a:solidFill>
                  <a:srgbClr val="EE8E00"/>
                </a:solidFill>
                <a:latin typeface="+mn-lt"/>
              </a:rPr>
              <a:t>of entry to care</a:t>
            </a:r>
            <a:endParaRPr lang="en-US" sz="2200" b="1" dirty="0">
              <a:solidFill>
                <a:srgbClr val="EE8E00"/>
              </a:solidFill>
              <a:latin typeface="+mn-lt"/>
            </a:endParaRPr>
          </a:p>
        </p:txBody>
      </p:sp>
      <p:sp>
        <p:nvSpPr>
          <p:cNvPr id="18" name="TextBox 17"/>
          <p:cNvSpPr txBox="1"/>
          <p:nvPr/>
        </p:nvSpPr>
        <p:spPr>
          <a:xfrm>
            <a:off x="7916991" y="3447987"/>
            <a:ext cx="745958" cy="338554"/>
          </a:xfrm>
          <a:prstGeom prst="rect">
            <a:avLst/>
          </a:prstGeom>
          <a:noFill/>
        </p:spPr>
        <p:txBody>
          <a:bodyPr wrap="square" rtlCol="0">
            <a:spAutoFit/>
          </a:bodyPr>
          <a:lstStyle/>
          <a:p>
            <a:r>
              <a:rPr lang="en-US" sz="1600" dirty="0" smtClean="0"/>
              <a:t>Black</a:t>
            </a:r>
            <a:endParaRPr lang="en-US" sz="1600" dirty="0"/>
          </a:p>
        </p:txBody>
      </p:sp>
      <p:sp>
        <p:nvSpPr>
          <p:cNvPr id="19" name="TextBox 18"/>
          <p:cNvSpPr txBox="1"/>
          <p:nvPr/>
        </p:nvSpPr>
        <p:spPr>
          <a:xfrm>
            <a:off x="7943242" y="3660849"/>
            <a:ext cx="1251284" cy="338554"/>
          </a:xfrm>
          <a:prstGeom prst="rect">
            <a:avLst/>
          </a:prstGeom>
          <a:noFill/>
        </p:spPr>
        <p:txBody>
          <a:bodyPr wrap="square" rtlCol="0">
            <a:spAutoFit/>
          </a:bodyPr>
          <a:lstStyle/>
          <a:p>
            <a:r>
              <a:rPr lang="en-US" sz="1600" dirty="0" smtClean="0">
                <a:solidFill>
                  <a:srgbClr val="C00000"/>
                </a:solidFill>
              </a:rPr>
              <a:t>Native Amer.</a:t>
            </a:r>
            <a:endParaRPr lang="en-US" sz="1600" dirty="0">
              <a:solidFill>
                <a:srgbClr val="C00000"/>
              </a:solidFill>
            </a:endParaRPr>
          </a:p>
        </p:txBody>
      </p:sp>
      <p:sp>
        <p:nvSpPr>
          <p:cNvPr id="20" name="TextBox 19"/>
          <p:cNvSpPr txBox="1"/>
          <p:nvPr/>
        </p:nvSpPr>
        <p:spPr>
          <a:xfrm>
            <a:off x="7897436" y="3278710"/>
            <a:ext cx="1000984" cy="338554"/>
          </a:xfrm>
          <a:prstGeom prst="rect">
            <a:avLst/>
          </a:prstGeom>
          <a:noFill/>
        </p:spPr>
        <p:txBody>
          <a:bodyPr wrap="square" rtlCol="0">
            <a:spAutoFit/>
          </a:bodyPr>
          <a:lstStyle/>
          <a:p>
            <a:r>
              <a:rPr lang="en-US" sz="1600" dirty="0" smtClean="0">
                <a:solidFill>
                  <a:srgbClr val="EE8E00"/>
                </a:solidFill>
              </a:rPr>
              <a:t>Latino</a:t>
            </a:r>
            <a:endParaRPr lang="en-US" sz="1600" dirty="0">
              <a:solidFill>
                <a:srgbClr val="EE8E00"/>
              </a:solidFill>
            </a:endParaRPr>
          </a:p>
        </p:txBody>
      </p:sp>
      <p:sp>
        <p:nvSpPr>
          <p:cNvPr id="21" name="TextBox 20"/>
          <p:cNvSpPr txBox="1"/>
          <p:nvPr/>
        </p:nvSpPr>
        <p:spPr>
          <a:xfrm>
            <a:off x="7948435" y="3105566"/>
            <a:ext cx="910102" cy="252548"/>
          </a:xfrm>
          <a:prstGeom prst="rect">
            <a:avLst/>
          </a:prstGeom>
          <a:solidFill>
            <a:schemeClr val="bg1">
              <a:lumMod val="95000"/>
              <a:alpha val="31000"/>
            </a:schemeClr>
          </a:solidFill>
        </p:spPr>
        <p:txBody>
          <a:bodyPr wrap="square" lIns="0" tIns="0" rIns="0" bIns="0" rtlCol="0">
            <a:spAutoFit/>
          </a:bodyPr>
          <a:lstStyle/>
          <a:p>
            <a:r>
              <a:rPr lang="en-US" sz="1600" dirty="0" smtClean="0">
                <a:solidFill>
                  <a:srgbClr val="7030A0"/>
                </a:solidFill>
              </a:rPr>
              <a:t>White</a:t>
            </a:r>
            <a:endParaRPr lang="en-US" sz="1600" dirty="0">
              <a:solidFill>
                <a:srgbClr val="7030A0"/>
              </a:solidFill>
            </a:endParaRPr>
          </a:p>
        </p:txBody>
      </p:sp>
      <p:sp>
        <p:nvSpPr>
          <p:cNvPr id="22" name="TextBox 21"/>
          <p:cNvSpPr txBox="1"/>
          <p:nvPr/>
        </p:nvSpPr>
        <p:spPr>
          <a:xfrm>
            <a:off x="7943242" y="2614379"/>
            <a:ext cx="814040" cy="246221"/>
          </a:xfrm>
          <a:prstGeom prst="rect">
            <a:avLst/>
          </a:prstGeom>
          <a:solidFill>
            <a:schemeClr val="bg1">
              <a:lumMod val="95000"/>
              <a:alpha val="25000"/>
            </a:schemeClr>
          </a:solidFill>
        </p:spPr>
        <p:txBody>
          <a:bodyPr wrap="square" lIns="0" tIns="0" rIns="0" bIns="0" rtlCol="0">
            <a:spAutoFit/>
          </a:bodyPr>
          <a:lstStyle/>
          <a:p>
            <a:r>
              <a:rPr lang="en-US" sz="1600" dirty="0" smtClean="0">
                <a:ln>
                  <a:solidFill>
                    <a:srgbClr val="00B050"/>
                  </a:solidFill>
                </a:ln>
              </a:rPr>
              <a:t>Asian/PI</a:t>
            </a:r>
            <a:endParaRPr lang="en-US" dirty="0">
              <a:ln>
                <a:solidFill>
                  <a:srgbClr val="00B050"/>
                </a:solidFill>
              </a:ln>
            </a:endParaRPr>
          </a:p>
        </p:txBody>
      </p:sp>
    </p:spTree>
    <p:extLst>
      <p:ext uri="{BB962C8B-B14F-4D97-AF65-F5344CB8AC3E}">
        <p14:creationId xmlns:p14="http://schemas.microsoft.com/office/powerpoint/2010/main" val="221512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14089</TotalTime>
  <Words>1383</Words>
  <Application>Microsoft Office PowerPoint</Application>
  <PresentationFormat>On-screen Show (4:3)</PresentationFormat>
  <Paragraphs>225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Californian FB</vt:lpstr>
      <vt:lpstr>Palatino Linotype</vt:lpstr>
      <vt:lpstr>Times</vt:lpstr>
      <vt:lpstr>Times New Roman</vt:lpstr>
      <vt:lpstr>Wingdings</vt:lpstr>
      <vt:lpstr>Office Theme</vt:lpstr>
      <vt:lpstr>Pandemic Effects on Children’s Experiences: Baseline &amp; Emerging System Data Trends    Child Welfare Council Meeting 7/21/2020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dwebster-local</dc:creator>
  <cp:lastModifiedBy>dwebster-local</cp:lastModifiedBy>
  <cp:revision>236</cp:revision>
  <cp:lastPrinted>2020-05-31T21:35:45Z</cp:lastPrinted>
  <dcterms:created xsi:type="dcterms:W3CDTF">2019-07-25T23:49:58Z</dcterms:created>
  <dcterms:modified xsi:type="dcterms:W3CDTF">2020-07-22T19:23:28Z</dcterms:modified>
</cp:coreProperties>
</file>