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0" r:id="rId2"/>
    <p:sldId id="274" r:id="rId3"/>
    <p:sldId id="257" r:id="rId4"/>
    <p:sldId id="301" r:id="rId5"/>
    <p:sldId id="302" r:id="rId6"/>
    <p:sldId id="317" r:id="rId7"/>
    <p:sldId id="265" r:id="rId8"/>
    <p:sldId id="319" r:id="rId9"/>
    <p:sldId id="278" r:id="rId10"/>
    <p:sldId id="318" r:id="rId11"/>
    <p:sldId id="291" r:id="rId12"/>
    <p:sldId id="311" r:id="rId13"/>
    <p:sldId id="312" r:id="rId14"/>
    <p:sldId id="314" r:id="rId15"/>
    <p:sldId id="267" r:id="rId16"/>
    <p:sldId id="262" r:id="rId1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EE8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433" autoAdjust="0"/>
  </p:normalViewPr>
  <p:slideViewPr>
    <p:cSldViewPr snapToGrid="0">
      <p:cViewPr>
        <p:scale>
          <a:sx n="130" d="100"/>
          <a:sy n="130" d="100"/>
        </p:scale>
        <p:origin x="1032"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endy.wiegmann\Dropbox\CCWIP\Presentations\Daniel\Child%20Welfare%20Council%20-%20March%202021\Placement%20Type%20slid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endy.wiegmann\Dropbox\CCWIP\Presentations\Daniel\Child%20Welfare%20Council%20-%20March%202021\Placement%20Type%20slid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endy.wiegmann\Dropbox\CCWIP\Presentations\Daniel\Child%20Welfare%20Council%20-%20March%202021\Placement%20Type%20slid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wendy.wiegmann\Dropbox\CCWIP\Presentations\Daniel\Child%20Welfare%20Council%20-%20March%202021\Placement%20Type%20slide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dirty="0">
                <a:solidFill>
                  <a:srgbClr val="002060"/>
                </a:solidFill>
              </a:rPr>
              <a:t>Predominant Placement:</a:t>
            </a:r>
            <a:r>
              <a:rPr lang="en-US" sz="1200" baseline="0" dirty="0">
                <a:solidFill>
                  <a:srgbClr val="002060"/>
                </a:solidFill>
              </a:rPr>
              <a:t> Relative</a:t>
            </a:r>
            <a:endParaRPr lang="en-US" sz="1200" dirty="0">
              <a:solidFill>
                <a:srgbClr val="002060"/>
              </a:solidFill>
            </a:endParaRPr>
          </a:p>
        </c:rich>
      </c:tx>
      <c:layout>
        <c:manualLayout>
          <c:xMode val="edge"/>
          <c:yMode val="edge"/>
          <c:x val="0.24140486773875558"/>
          <c:y val="6.097592503543694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table_PredomRelativePlct!$A$9</c:f>
              <c:strCache>
                <c:ptCount val="1"/>
                <c:pt idx="0">
                  <c:v>All Children</c:v>
                </c:pt>
              </c:strCache>
            </c:strRef>
          </c:tx>
          <c:spPr>
            <a:ln w="22225" cap="rnd">
              <a:solidFill>
                <a:schemeClr val="bg1">
                  <a:lumMod val="65000"/>
                </a:schemeClr>
              </a:solidFill>
              <a:round/>
            </a:ln>
            <a:effectLst/>
          </c:spPr>
          <c:marker>
            <c:symbol val="none"/>
          </c:marker>
          <c:dLbls>
            <c:dLbl>
              <c:idx val="0"/>
              <c:layout>
                <c:manualLayout>
                  <c:x val="-7.0855269955735808E-2"/>
                  <c:y val="-1.146133180875058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6C45-4B83-8401-F03E432511A1}"/>
                </c:ext>
                <c:ext xmlns:c15="http://schemas.microsoft.com/office/drawing/2012/chart" uri="{CE6537A1-D6FC-4f65-9D91-7224C49458BB}">
                  <c15:layout/>
                </c:ext>
              </c:extLst>
            </c:dLbl>
            <c:dLbl>
              <c:idx val="20"/>
              <c:layout>
                <c:manualLayout>
                  <c:x val="-6.0207672949383881E-2"/>
                  <c:y val="-1.673163132574444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6C45-4B83-8401-F03E432511A1}"/>
                </c:ext>
                <c:ext xmlns:c15="http://schemas.microsoft.com/office/drawing/2012/chart" uri="{CE6537A1-D6FC-4f65-9D91-7224C49458BB}">
                  <c15:layout/>
                </c:ext>
              </c:extLst>
            </c:dLbl>
            <c:dLbl>
              <c:idx val="35"/>
              <c:layout>
                <c:manualLayout>
                  <c:x val="0"/>
                  <c:y val="-7.640641654349603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C45-4B83-8401-F03E432511A1}"/>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lumMod val="50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table_PredomRelativePlct!$B$8:$AK$8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table_PredomRelativePlct!$B$9:$AK$9</c:f>
              <c:numCache>
                <c:formatCode>0.0</c:formatCode>
                <c:ptCount val="36"/>
                <c:pt idx="0">
                  <c:v>41.3</c:v>
                </c:pt>
                <c:pt idx="1">
                  <c:v>41.5</c:v>
                </c:pt>
                <c:pt idx="2">
                  <c:v>41.8</c:v>
                </c:pt>
                <c:pt idx="3">
                  <c:v>42</c:v>
                </c:pt>
                <c:pt idx="4">
                  <c:v>42.6</c:v>
                </c:pt>
                <c:pt idx="5">
                  <c:v>43.6</c:v>
                </c:pt>
                <c:pt idx="6">
                  <c:v>44.1</c:v>
                </c:pt>
                <c:pt idx="7">
                  <c:v>44.4</c:v>
                </c:pt>
                <c:pt idx="8">
                  <c:v>44.4</c:v>
                </c:pt>
                <c:pt idx="9">
                  <c:v>44.4</c:v>
                </c:pt>
                <c:pt idx="10">
                  <c:v>44.8</c:v>
                </c:pt>
                <c:pt idx="11">
                  <c:v>45.3</c:v>
                </c:pt>
                <c:pt idx="12">
                  <c:v>45.2</c:v>
                </c:pt>
                <c:pt idx="13">
                  <c:v>45.4</c:v>
                </c:pt>
                <c:pt idx="14">
                  <c:v>45.3</c:v>
                </c:pt>
                <c:pt idx="15">
                  <c:v>45</c:v>
                </c:pt>
                <c:pt idx="16">
                  <c:v>44.7</c:v>
                </c:pt>
                <c:pt idx="17">
                  <c:v>44.5</c:v>
                </c:pt>
                <c:pt idx="18">
                  <c:v>44.6</c:v>
                </c:pt>
                <c:pt idx="19">
                  <c:v>45</c:v>
                </c:pt>
                <c:pt idx="20">
                  <c:v>45.3</c:v>
                </c:pt>
                <c:pt idx="21">
                  <c:v>45.3</c:v>
                </c:pt>
                <c:pt idx="22">
                  <c:v>44.6</c:v>
                </c:pt>
                <c:pt idx="23">
                  <c:v>43.9</c:v>
                </c:pt>
                <c:pt idx="24">
                  <c:v>43.3</c:v>
                </c:pt>
                <c:pt idx="25">
                  <c:v>42.3</c:v>
                </c:pt>
                <c:pt idx="26">
                  <c:v>41</c:v>
                </c:pt>
                <c:pt idx="27">
                  <c:v>40.4</c:v>
                </c:pt>
                <c:pt idx="28">
                  <c:v>40.200000000000003</c:v>
                </c:pt>
                <c:pt idx="29">
                  <c:v>41.3</c:v>
                </c:pt>
                <c:pt idx="30">
                  <c:v>42.9</c:v>
                </c:pt>
                <c:pt idx="31">
                  <c:v>43.8</c:v>
                </c:pt>
                <c:pt idx="32">
                  <c:v>44.8</c:v>
                </c:pt>
                <c:pt idx="33">
                  <c:v>45.4</c:v>
                </c:pt>
                <c:pt idx="34">
                  <c:v>45.3</c:v>
                </c:pt>
                <c:pt idx="35">
                  <c:v>45.2</c:v>
                </c:pt>
              </c:numCache>
            </c:numRef>
          </c:val>
          <c:smooth val="1"/>
          <c:extLst xmlns:c16r2="http://schemas.microsoft.com/office/drawing/2015/06/chart">
            <c:ext xmlns:c16="http://schemas.microsoft.com/office/drawing/2014/chart" uri="{C3380CC4-5D6E-409C-BE32-E72D297353CC}">
              <c16:uniqueId val="{00000003-6C45-4B83-8401-F03E432511A1}"/>
            </c:ext>
          </c:extLst>
        </c:ser>
        <c:ser>
          <c:idx val="1"/>
          <c:order val="1"/>
          <c:tx>
            <c:strRef>
              <c:f>table_PredomRelativePlct!$A$10</c:f>
              <c:strCache>
                <c:ptCount val="1"/>
                <c:pt idx="0">
                  <c:v>Black</c:v>
                </c:pt>
              </c:strCache>
            </c:strRef>
          </c:tx>
          <c:spPr>
            <a:ln w="22225" cap="rnd">
              <a:solidFill>
                <a:schemeClr val="tx1"/>
              </a:solidFill>
              <a:round/>
            </a:ln>
            <a:effectLst/>
          </c:spPr>
          <c:marker>
            <c:symbol val="none"/>
          </c:marker>
          <c:cat>
            <c:numRef>
              <c:f>table_PredomRelativePlct!$B$8:$AK$8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table_PredomRelativePlct!$B$10:$AK$10</c:f>
              <c:numCache>
                <c:formatCode>0.0</c:formatCode>
                <c:ptCount val="36"/>
                <c:pt idx="0">
                  <c:v>39.200000000000003</c:v>
                </c:pt>
                <c:pt idx="1">
                  <c:v>39.299999999999997</c:v>
                </c:pt>
                <c:pt idx="2">
                  <c:v>39.9</c:v>
                </c:pt>
                <c:pt idx="3">
                  <c:v>39.9</c:v>
                </c:pt>
                <c:pt idx="4">
                  <c:v>38.200000000000003</c:v>
                </c:pt>
                <c:pt idx="5">
                  <c:v>38.799999999999997</c:v>
                </c:pt>
                <c:pt idx="6">
                  <c:v>39</c:v>
                </c:pt>
                <c:pt idx="7">
                  <c:v>39.9</c:v>
                </c:pt>
                <c:pt idx="8">
                  <c:v>40.5</c:v>
                </c:pt>
                <c:pt idx="9">
                  <c:v>41.8</c:v>
                </c:pt>
                <c:pt idx="10">
                  <c:v>42.3</c:v>
                </c:pt>
                <c:pt idx="11">
                  <c:v>43</c:v>
                </c:pt>
                <c:pt idx="12">
                  <c:v>43.8</c:v>
                </c:pt>
                <c:pt idx="13">
                  <c:v>43.4</c:v>
                </c:pt>
                <c:pt idx="14">
                  <c:v>43.3</c:v>
                </c:pt>
                <c:pt idx="15">
                  <c:v>42.3</c:v>
                </c:pt>
                <c:pt idx="16">
                  <c:v>41.1</c:v>
                </c:pt>
                <c:pt idx="17">
                  <c:v>40.700000000000003</c:v>
                </c:pt>
                <c:pt idx="18">
                  <c:v>40.5</c:v>
                </c:pt>
                <c:pt idx="19">
                  <c:v>41.2</c:v>
                </c:pt>
                <c:pt idx="20">
                  <c:v>41.9</c:v>
                </c:pt>
                <c:pt idx="21">
                  <c:v>41.9</c:v>
                </c:pt>
                <c:pt idx="22">
                  <c:v>41.5</c:v>
                </c:pt>
                <c:pt idx="23">
                  <c:v>41.2</c:v>
                </c:pt>
                <c:pt idx="24">
                  <c:v>40.6</c:v>
                </c:pt>
                <c:pt idx="25">
                  <c:v>39.299999999999997</c:v>
                </c:pt>
                <c:pt idx="26">
                  <c:v>36.9</c:v>
                </c:pt>
                <c:pt idx="27">
                  <c:v>35.299999999999997</c:v>
                </c:pt>
                <c:pt idx="28">
                  <c:v>35.1</c:v>
                </c:pt>
                <c:pt idx="29">
                  <c:v>35.799999999999997</c:v>
                </c:pt>
                <c:pt idx="30">
                  <c:v>37</c:v>
                </c:pt>
                <c:pt idx="31">
                  <c:v>38.5</c:v>
                </c:pt>
                <c:pt idx="32">
                  <c:v>40.200000000000003</c:v>
                </c:pt>
                <c:pt idx="33">
                  <c:v>40.5</c:v>
                </c:pt>
                <c:pt idx="34">
                  <c:v>41.5</c:v>
                </c:pt>
                <c:pt idx="35">
                  <c:v>40.700000000000003</c:v>
                </c:pt>
              </c:numCache>
            </c:numRef>
          </c:val>
          <c:smooth val="1"/>
          <c:extLst xmlns:c16r2="http://schemas.microsoft.com/office/drawing/2015/06/chart">
            <c:ext xmlns:c16="http://schemas.microsoft.com/office/drawing/2014/chart" uri="{C3380CC4-5D6E-409C-BE32-E72D297353CC}">
              <c16:uniqueId val="{00000004-6C45-4B83-8401-F03E432511A1}"/>
            </c:ext>
          </c:extLst>
        </c:ser>
        <c:ser>
          <c:idx val="2"/>
          <c:order val="2"/>
          <c:tx>
            <c:strRef>
              <c:f>table_PredomRelativePlct!$A$11</c:f>
              <c:strCache>
                <c:ptCount val="1"/>
                <c:pt idx="0">
                  <c:v>White</c:v>
                </c:pt>
              </c:strCache>
            </c:strRef>
          </c:tx>
          <c:spPr>
            <a:ln w="6350" cap="rnd">
              <a:solidFill>
                <a:srgbClr val="7030A0"/>
              </a:solidFill>
              <a:round/>
            </a:ln>
            <a:effectLst/>
          </c:spPr>
          <c:marker>
            <c:symbol val="none"/>
          </c:marker>
          <c:cat>
            <c:numRef>
              <c:f>table_PredomRelativePlct!$B$8:$AK$8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table_PredomRelativePlct!$B$11:$AK$11</c:f>
              <c:numCache>
                <c:formatCode>0.0</c:formatCode>
                <c:ptCount val="36"/>
                <c:pt idx="0">
                  <c:v>38.4</c:v>
                </c:pt>
                <c:pt idx="1">
                  <c:v>38.700000000000003</c:v>
                </c:pt>
                <c:pt idx="2">
                  <c:v>39.200000000000003</c:v>
                </c:pt>
                <c:pt idx="3">
                  <c:v>39.299999999999997</c:v>
                </c:pt>
                <c:pt idx="4">
                  <c:v>40.4</c:v>
                </c:pt>
                <c:pt idx="5">
                  <c:v>41.7</c:v>
                </c:pt>
                <c:pt idx="6">
                  <c:v>41.9</c:v>
                </c:pt>
                <c:pt idx="7">
                  <c:v>42</c:v>
                </c:pt>
                <c:pt idx="8">
                  <c:v>41.6</c:v>
                </c:pt>
                <c:pt idx="9">
                  <c:v>40.9</c:v>
                </c:pt>
                <c:pt idx="10">
                  <c:v>40.799999999999997</c:v>
                </c:pt>
                <c:pt idx="11">
                  <c:v>40.799999999999997</c:v>
                </c:pt>
                <c:pt idx="12">
                  <c:v>40.9</c:v>
                </c:pt>
                <c:pt idx="13">
                  <c:v>41.7</c:v>
                </c:pt>
                <c:pt idx="14">
                  <c:v>41.4</c:v>
                </c:pt>
                <c:pt idx="15">
                  <c:v>42.1</c:v>
                </c:pt>
                <c:pt idx="16">
                  <c:v>42.1</c:v>
                </c:pt>
                <c:pt idx="17">
                  <c:v>41.8</c:v>
                </c:pt>
                <c:pt idx="18">
                  <c:v>41.8</c:v>
                </c:pt>
                <c:pt idx="19">
                  <c:v>41.3</c:v>
                </c:pt>
                <c:pt idx="20">
                  <c:v>41.1</c:v>
                </c:pt>
                <c:pt idx="21">
                  <c:v>40.799999999999997</c:v>
                </c:pt>
                <c:pt idx="22">
                  <c:v>39.799999999999997</c:v>
                </c:pt>
                <c:pt idx="23">
                  <c:v>39.299999999999997</c:v>
                </c:pt>
                <c:pt idx="24">
                  <c:v>39.1</c:v>
                </c:pt>
                <c:pt idx="25">
                  <c:v>37.200000000000003</c:v>
                </c:pt>
                <c:pt idx="26">
                  <c:v>36.200000000000003</c:v>
                </c:pt>
                <c:pt idx="27">
                  <c:v>35.299999999999997</c:v>
                </c:pt>
                <c:pt idx="28">
                  <c:v>34</c:v>
                </c:pt>
                <c:pt idx="29">
                  <c:v>35.1</c:v>
                </c:pt>
                <c:pt idx="30">
                  <c:v>36.1</c:v>
                </c:pt>
                <c:pt idx="31">
                  <c:v>36.5</c:v>
                </c:pt>
                <c:pt idx="32">
                  <c:v>37.6</c:v>
                </c:pt>
                <c:pt idx="33">
                  <c:v>37.799999999999997</c:v>
                </c:pt>
                <c:pt idx="34">
                  <c:v>38.6</c:v>
                </c:pt>
                <c:pt idx="35">
                  <c:v>38.9</c:v>
                </c:pt>
              </c:numCache>
            </c:numRef>
          </c:val>
          <c:smooth val="1"/>
          <c:extLst xmlns:c16r2="http://schemas.microsoft.com/office/drawing/2015/06/chart">
            <c:ext xmlns:c16="http://schemas.microsoft.com/office/drawing/2014/chart" uri="{C3380CC4-5D6E-409C-BE32-E72D297353CC}">
              <c16:uniqueId val="{00000005-6C45-4B83-8401-F03E432511A1}"/>
            </c:ext>
          </c:extLst>
        </c:ser>
        <c:ser>
          <c:idx val="3"/>
          <c:order val="3"/>
          <c:tx>
            <c:strRef>
              <c:f>table_PredomRelativePlct!$A$12</c:f>
              <c:strCache>
                <c:ptCount val="1"/>
                <c:pt idx="0">
                  <c:v>Latino</c:v>
                </c:pt>
              </c:strCache>
            </c:strRef>
          </c:tx>
          <c:spPr>
            <a:ln w="6350" cap="rnd">
              <a:solidFill>
                <a:srgbClr val="FF9900"/>
              </a:solidFill>
              <a:round/>
            </a:ln>
            <a:effectLst/>
          </c:spPr>
          <c:marker>
            <c:symbol val="none"/>
          </c:marker>
          <c:cat>
            <c:numRef>
              <c:f>table_PredomRelativePlct!$B$8:$AK$8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table_PredomRelativePlct!$B$12:$AK$12</c:f>
              <c:numCache>
                <c:formatCode>0.0</c:formatCode>
                <c:ptCount val="36"/>
                <c:pt idx="0">
                  <c:v>43.2</c:v>
                </c:pt>
                <c:pt idx="1">
                  <c:v>43.4</c:v>
                </c:pt>
                <c:pt idx="2">
                  <c:v>43.3</c:v>
                </c:pt>
                <c:pt idx="3">
                  <c:v>43.8</c:v>
                </c:pt>
                <c:pt idx="4">
                  <c:v>45</c:v>
                </c:pt>
                <c:pt idx="5">
                  <c:v>46</c:v>
                </c:pt>
                <c:pt idx="6">
                  <c:v>46.9</c:v>
                </c:pt>
                <c:pt idx="7">
                  <c:v>47.1</c:v>
                </c:pt>
                <c:pt idx="8">
                  <c:v>47.2</c:v>
                </c:pt>
                <c:pt idx="9">
                  <c:v>46.9</c:v>
                </c:pt>
                <c:pt idx="10">
                  <c:v>47.2</c:v>
                </c:pt>
                <c:pt idx="11">
                  <c:v>47.8</c:v>
                </c:pt>
                <c:pt idx="12">
                  <c:v>47.5</c:v>
                </c:pt>
                <c:pt idx="13">
                  <c:v>47.6</c:v>
                </c:pt>
                <c:pt idx="14">
                  <c:v>47.5</c:v>
                </c:pt>
                <c:pt idx="15">
                  <c:v>47.1</c:v>
                </c:pt>
                <c:pt idx="16">
                  <c:v>47</c:v>
                </c:pt>
                <c:pt idx="17">
                  <c:v>46.8</c:v>
                </c:pt>
                <c:pt idx="18">
                  <c:v>47.1</c:v>
                </c:pt>
                <c:pt idx="19">
                  <c:v>48</c:v>
                </c:pt>
                <c:pt idx="20">
                  <c:v>48.1</c:v>
                </c:pt>
                <c:pt idx="21">
                  <c:v>48.5</c:v>
                </c:pt>
                <c:pt idx="22">
                  <c:v>47.5</c:v>
                </c:pt>
                <c:pt idx="23">
                  <c:v>46.6</c:v>
                </c:pt>
                <c:pt idx="24">
                  <c:v>45.8</c:v>
                </c:pt>
                <c:pt idx="25">
                  <c:v>45</c:v>
                </c:pt>
                <c:pt idx="26">
                  <c:v>43.8</c:v>
                </c:pt>
                <c:pt idx="27">
                  <c:v>43.5</c:v>
                </c:pt>
                <c:pt idx="28">
                  <c:v>43.9</c:v>
                </c:pt>
                <c:pt idx="29">
                  <c:v>44.9</c:v>
                </c:pt>
                <c:pt idx="30">
                  <c:v>47.2</c:v>
                </c:pt>
                <c:pt idx="31">
                  <c:v>48.3</c:v>
                </c:pt>
                <c:pt idx="32">
                  <c:v>49.1</c:v>
                </c:pt>
                <c:pt idx="33">
                  <c:v>49.9</c:v>
                </c:pt>
                <c:pt idx="34">
                  <c:v>48.9</c:v>
                </c:pt>
                <c:pt idx="35">
                  <c:v>48.9</c:v>
                </c:pt>
              </c:numCache>
            </c:numRef>
          </c:val>
          <c:smooth val="1"/>
          <c:extLst xmlns:c16r2="http://schemas.microsoft.com/office/drawing/2015/06/chart">
            <c:ext xmlns:c16="http://schemas.microsoft.com/office/drawing/2014/chart" uri="{C3380CC4-5D6E-409C-BE32-E72D297353CC}">
              <c16:uniqueId val="{00000006-6C45-4B83-8401-F03E432511A1}"/>
            </c:ext>
          </c:extLst>
        </c:ser>
        <c:ser>
          <c:idx val="4"/>
          <c:order val="4"/>
          <c:tx>
            <c:strRef>
              <c:f>table_PredomRelativePlct!$A$13</c:f>
              <c:strCache>
                <c:ptCount val="1"/>
                <c:pt idx="0">
                  <c:v>Asian/P.I.</c:v>
                </c:pt>
              </c:strCache>
            </c:strRef>
          </c:tx>
          <c:spPr>
            <a:ln w="6350" cap="rnd">
              <a:solidFill>
                <a:srgbClr val="00B050"/>
              </a:solidFill>
              <a:round/>
            </a:ln>
            <a:effectLst/>
          </c:spPr>
          <c:marker>
            <c:symbol val="none"/>
          </c:marker>
          <c:cat>
            <c:numRef>
              <c:f>table_PredomRelativePlct!$B$8:$AK$8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table_PredomRelativePlct!$B$13:$AK$13</c:f>
              <c:numCache>
                <c:formatCode>0.0</c:formatCode>
                <c:ptCount val="36"/>
                <c:pt idx="0">
                  <c:v>46.8</c:v>
                </c:pt>
                <c:pt idx="1">
                  <c:v>47.1</c:v>
                </c:pt>
                <c:pt idx="2">
                  <c:v>46.7</c:v>
                </c:pt>
                <c:pt idx="3">
                  <c:v>46.4</c:v>
                </c:pt>
                <c:pt idx="4">
                  <c:v>47.5</c:v>
                </c:pt>
                <c:pt idx="5">
                  <c:v>47.3</c:v>
                </c:pt>
                <c:pt idx="6">
                  <c:v>47.7</c:v>
                </c:pt>
                <c:pt idx="7">
                  <c:v>47.2</c:v>
                </c:pt>
                <c:pt idx="8">
                  <c:v>46</c:v>
                </c:pt>
                <c:pt idx="9">
                  <c:v>46.8</c:v>
                </c:pt>
                <c:pt idx="10">
                  <c:v>48</c:v>
                </c:pt>
                <c:pt idx="11">
                  <c:v>48.4</c:v>
                </c:pt>
                <c:pt idx="12">
                  <c:v>47.4</c:v>
                </c:pt>
                <c:pt idx="13">
                  <c:v>46.5</c:v>
                </c:pt>
                <c:pt idx="14">
                  <c:v>45</c:v>
                </c:pt>
                <c:pt idx="15">
                  <c:v>44.7</c:v>
                </c:pt>
                <c:pt idx="16">
                  <c:v>44.1</c:v>
                </c:pt>
                <c:pt idx="17">
                  <c:v>44.8</c:v>
                </c:pt>
                <c:pt idx="18">
                  <c:v>44.2</c:v>
                </c:pt>
                <c:pt idx="19">
                  <c:v>43.7</c:v>
                </c:pt>
                <c:pt idx="20">
                  <c:v>44.2</c:v>
                </c:pt>
                <c:pt idx="21">
                  <c:v>40.799999999999997</c:v>
                </c:pt>
                <c:pt idx="22">
                  <c:v>40</c:v>
                </c:pt>
                <c:pt idx="23">
                  <c:v>40.6</c:v>
                </c:pt>
                <c:pt idx="24">
                  <c:v>39.6</c:v>
                </c:pt>
                <c:pt idx="25">
                  <c:v>40.799999999999997</c:v>
                </c:pt>
                <c:pt idx="26">
                  <c:v>40</c:v>
                </c:pt>
                <c:pt idx="27">
                  <c:v>39.200000000000003</c:v>
                </c:pt>
                <c:pt idx="28">
                  <c:v>39.1</c:v>
                </c:pt>
                <c:pt idx="29">
                  <c:v>38.200000000000003</c:v>
                </c:pt>
                <c:pt idx="30">
                  <c:v>38.9</c:v>
                </c:pt>
                <c:pt idx="31">
                  <c:v>38</c:v>
                </c:pt>
                <c:pt idx="32">
                  <c:v>38.9</c:v>
                </c:pt>
                <c:pt idx="33">
                  <c:v>42.1</c:v>
                </c:pt>
                <c:pt idx="34">
                  <c:v>42.6</c:v>
                </c:pt>
                <c:pt idx="35">
                  <c:v>41.6</c:v>
                </c:pt>
              </c:numCache>
            </c:numRef>
          </c:val>
          <c:smooth val="1"/>
          <c:extLst xmlns:c16r2="http://schemas.microsoft.com/office/drawing/2015/06/chart">
            <c:ext xmlns:c16="http://schemas.microsoft.com/office/drawing/2014/chart" uri="{C3380CC4-5D6E-409C-BE32-E72D297353CC}">
              <c16:uniqueId val="{00000007-6C45-4B83-8401-F03E432511A1}"/>
            </c:ext>
          </c:extLst>
        </c:ser>
        <c:ser>
          <c:idx val="5"/>
          <c:order val="5"/>
          <c:tx>
            <c:strRef>
              <c:f>table_PredomRelativePlct!$A$14</c:f>
              <c:strCache>
                <c:ptCount val="1"/>
                <c:pt idx="0">
                  <c:v>Nat Amer</c:v>
                </c:pt>
              </c:strCache>
            </c:strRef>
          </c:tx>
          <c:spPr>
            <a:ln w="22225" cap="rnd">
              <a:solidFill>
                <a:srgbClr val="C00000"/>
              </a:solidFill>
              <a:round/>
            </a:ln>
            <a:effectLst/>
          </c:spPr>
          <c:marker>
            <c:symbol val="none"/>
          </c:marker>
          <c:cat>
            <c:numRef>
              <c:f>table_PredomRelativePlct!$B$8:$AK$8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table_PredomRelativePlct!$B$14:$AK$14</c:f>
              <c:numCache>
                <c:formatCode>0.0</c:formatCode>
                <c:ptCount val="36"/>
                <c:pt idx="0">
                  <c:v>45.2</c:v>
                </c:pt>
                <c:pt idx="1">
                  <c:v>45.7</c:v>
                </c:pt>
                <c:pt idx="2">
                  <c:v>47.4</c:v>
                </c:pt>
                <c:pt idx="3">
                  <c:v>47.7</c:v>
                </c:pt>
                <c:pt idx="4">
                  <c:v>48.7</c:v>
                </c:pt>
                <c:pt idx="5">
                  <c:v>50.9</c:v>
                </c:pt>
                <c:pt idx="6">
                  <c:v>49.6</c:v>
                </c:pt>
                <c:pt idx="7">
                  <c:v>51.3</c:v>
                </c:pt>
                <c:pt idx="8">
                  <c:v>49.7</c:v>
                </c:pt>
                <c:pt idx="9">
                  <c:v>48.3</c:v>
                </c:pt>
                <c:pt idx="10">
                  <c:v>51.5</c:v>
                </c:pt>
                <c:pt idx="11">
                  <c:v>52.8</c:v>
                </c:pt>
                <c:pt idx="12">
                  <c:v>53</c:v>
                </c:pt>
                <c:pt idx="13">
                  <c:v>54</c:v>
                </c:pt>
                <c:pt idx="14">
                  <c:v>55.7</c:v>
                </c:pt>
                <c:pt idx="15">
                  <c:v>56.3</c:v>
                </c:pt>
                <c:pt idx="16">
                  <c:v>54.6</c:v>
                </c:pt>
                <c:pt idx="17">
                  <c:v>54.8</c:v>
                </c:pt>
                <c:pt idx="18">
                  <c:v>51</c:v>
                </c:pt>
                <c:pt idx="19">
                  <c:v>50.8</c:v>
                </c:pt>
                <c:pt idx="20">
                  <c:v>53.4</c:v>
                </c:pt>
                <c:pt idx="21">
                  <c:v>52.5</c:v>
                </c:pt>
                <c:pt idx="22">
                  <c:v>55.8</c:v>
                </c:pt>
                <c:pt idx="23">
                  <c:v>53.2</c:v>
                </c:pt>
                <c:pt idx="24">
                  <c:v>50.4</c:v>
                </c:pt>
                <c:pt idx="25">
                  <c:v>51</c:v>
                </c:pt>
                <c:pt idx="26">
                  <c:v>52.2</c:v>
                </c:pt>
                <c:pt idx="27">
                  <c:v>51.2</c:v>
                </c:pt>
                <c:pt idx="28">
                  <c:v>54.1</c:v>
                </c:pt>
                <c:pt idx="29">
                  <c:v>55.3</c:v>
                </c:pt>
                <c:pt idx="30">
                  <c:v>50</c:v>
                </c:pt>
                <c:pt idx="31">
                  <c:v>51</c:v>
                </c:pt>
                <c:pt idx="32">
                  <c:v>49.5</c:v>
                </c:pt>
                <c:pt idx="33">
                  <c:v>47.3</c:v>
                </c:pt>
                <c:pt idx="34">
                  <c:v>50.3</c:v>
                </c:pt>
                <c:pt idx="35">
                  <c:v>50.6</c:v>
                </c:pt>
              </c:numCache>
            </c:numRef>
          </c:val>
          <c:smooth val="1"/>
          <c:extLst xmlns:c16r2="http://schemas.microsoft.com/office/drawing/2015/06/chart">
            <c:ext xmlns:c16="http://schemas.microsoft.com/office/drawing/2014/chart" uri="{C3380CC4-5D6E-409C-BE32-E72D297353CC}">
              <c16:uniqueId val="{00000008-6C45-4B83-8401-F03E432511A1}"/>
            </c:ext>
          </c:extLst>
        </c:ser>
        <c:dLbls>
          <c:showLegendKey val="0"/>
          <c:showVal val="0"/>
          <c:showCatName val="0"/>
          <c:showSerName val="0"/>
          <c:showPercent val="0"/>
          <c:showBubbleSize val="0"/>
        </c:dLbls>
        <c:smooth val="0"/>
        <c:axId val="216014984"/>
        <c:axId val="216016160"/>
      </c:lineChart>
      <c:catAx>
        <c:axId val="216014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rgbClr val="002060"/>
                </a:solidFill>
                <a:latin typeface="+mn-lt"/>
                <a:ea typeface="+mn-ea"/>
                <a:cs typeface="+mn-cs"/>
              </a:defRPr>
            </a:pPr>
            <a:endParaRPr lang="en-US"/>
          </a:p>
        </c:txPr>
        <c:crossAx val="216016160"/>
        <c:crosses val="autoZero"/>
        <c:auto val="1"/>
        <c:lblAlgn val="ctr"/>
        <c:lblOffset val="100"/>
        <c:noMultiLvlLbl val="0"/>
      </c:catAx>
      <c:valAx>
        <c:axId val="216016160"/>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600" b="1" i="0" u="none" strike="noStrike" kern="1200" baseline="0">
                <a:solidFill>
                  <a:srgbClr val="002060"/>
                </a:solidFill>
                <a:latin typeface="+mn-lt"/>
                <a:ea typeface="+mn-ea"/>
                <a:cs typeface="+mn-cs"/>
              </a:defRPr>
            </a:pPr>
            <a:endParaRPr lang="en-US"/>
          </a:p>
        </c:txPr>
        <c:crossAx val="2160149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600" b="0" i="0" u="none" strike="noStrike" kern="1200" baseline="0">
              <a:solidFill>
                <a:srgbClr val="00206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0" dirty="0">
                <a:solidFill>
                  <a:srgbClr val="002060"/>
                </a:solidFill>
              </a:rPr>
              <a:t>First Placement: Relative</a:t>
            </a:r>
          </a:p>
        </c:rich>
      </c:tx>
      <c:layout>
        <c:manualLayout>
          <c:xMode val="edge"/>
          <c:yMode val="edge"/>
          <c:x val="0.30014601670135332"/>
          <c:y val="0.10274158982497893"/>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table_FirstRelativePlct!$A$9</c:f>
              <c:strCache>
                <c:ptCount val="1"/>
                <c:pt idx="0">
                  <c:v>All Children</c:v>
                </c:pt>
              </c:strCache>
            </c:strRef>
          </c:tx>
          <c:spPr>
            <a:ln w="22225" cap="rnd">
              <a:solidFill>
                <a:schemeClr val="bg1">
                  <a:lumMod val="50000"/>
                </a:schemeClr>
              </a:solidFill>
              <a:round/>
            </a:ln>
            <a:effectLst/>
          </c:spPr>
          <c:marker>
            <c:symbol val="none"/>
          </c:marker>
          <c:dLbls>
            <c:dLbl>
              <c:idx val="0"/>
              <c:layout>
                <c:manualLayout>
                  <c:x val="-6.4974844464488368E-2"/>
                  <c:y val="-2.46230479465656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0-E6D6-4377-A9E4-3262226A64F9}"/>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1-E6D6-4377-A9E4-3262226A64F9}"/>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2-E6D6-4377-A9E4-3262226A64F9}"/>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3-E6D6-4377-A9E4-3262226A64F9}"/>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4-E6D6-4377-A9E4-3262226A64F9}"/>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5-E6D6-4377-A9E4-3262226A64F9}"/>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6-E6D6-4377-A9E4-3262226A64F9}"/>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7-E6D6-4377-A9E4-3262226A64F9}"/>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8-E6D6-4377-A9E4-3262226A64F9}"/>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09-E6D6-4377-A9E4-3262226A64F9}"/>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0A-E6D6-4377-A9E4-3262226A64F9}"/>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0B-E6D6-4377-A9E4-3262226A64F9}"/>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0C-E6D6-4377-A9E4-3262226A64F9}"/>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0D-E6D6-4377-A9E4-3262226A64F9}"/>
                </c:ext>
                <c:ext xmlns:c15="http://schemas.microsoft.com/office/drawing/2012/chart" uri="{CE6537A1-D6FC-4f65-9D91-7224C49458BB}"/>
              </c:extLst>
            </c:dLbl>
            <c:dLbl>
              <c:idx val="15"/>
              <c:delete val="1"/>
              <c:extLst xmlns:c16r2="http://schemas.microsoft.com/office/drawing/2015/06/chart">
                <c:ext xmlns:c16="http://schemas.microsoft.com/office/drawing/2014/chart" uri="{C3380CC4-5D6E-409C-BE32-E72D297353CC}">
                  <c16:uniqueId val="{0000000E-E6D6-4377-A9E4-3262226A64F9}"/>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0F-E6D6-4377-A9E4-3262226A64F9}"/>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10-E6D6-4377-A9E4-3262226A64F9}"/>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11-E6D6-4377-A9E4-3262226A64F9}"/>
                </c:ext>
                <c:ext xmlns:c15="http://schemas.microsoft.com/office/drawing/2012/chart" uri="{CE6537A1-D6FC-4f65-9D91-7224C49458BB}"/>
              </c:extLst>
            </c:dLbl>
            <c:dLbl>
              <c:idx val="19"/>
              <c:delete val="1"/>
              <c:extLst xmlns:c16r2="http://schemas.microsoft.com/office/drawing/2015/06/chart">
                <c:ext xmlns:c16="http://schemas.microsoft.com/office/drawing/2014/chart" uri="{C3380CC4-5D6E-409C-BE32-E72D297353CC}">
                  <c16:uniqueId val="{00000012-E6D6-4377-A9E4-3262226A64F9}"/>
                </c:ext>
                <c:ext xmlns:c15="http://schemas.microsoft.com/office/drawing/2012/chart" uri="{CE6537A1-D6FC-4f65-9D91-7224C49458BB}"/>
              </c:extLst>
            </c:dLbl>
            <c:dLbl>
              <c:idx val="20"/>
              <c:layout>
                <c:manualLayout>
                  <c:x val="-5.5084646559489178E-3"/>
                  <c:y val="-4.330333700565262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1"/>
              <c:delete val="1"/>
              <c:extLst xmlns:c16r2="http://schemas.microsoft.com/office/drawing/2015/06/chart">
                <c:ext xmlns:c16="http://schemas.microsoft.com/office/drawing/2014/chart" uri="{C3380CC4-5D6E-409C-BE32-E72D297353CC}">
                  <c16:uniqueId val="{00000013-E6D6-4377-A9E4-3262226A64F9}"/>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14-E6D6-4377-A9E4-3262226A64F9}"/>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15-E6D6-4377-A9E4-3262226A64F9}"/>
                </c:ext>
                <c:ext xmlns:c15="http://schemas.microsoft.com/office/drawing/2012/chart" uri="{CE6537A1-D6FC-4f65-9D91-7224C49458BB}"/>
              </c:extLst>
            </c:dLbl>
            <c:dLbl>
              <c:idx val="24"/>
              <c:delete val="1"/>
              <c:extLst xmlns:c16r2="http://schemas.microsoft.com/office/drawing/2015/06/chart">
                <c:ext xmlns:c16="http://schemas.microsoft.com/office/drawing/2014/chart" uri="{C3380CC4-5D6E-409C-BE32-E72D297353CC}">
                  <c16:uniqueId val="{00000016-E6D6-4377-A9E4-3262226A64F9}"/>
                </c:ext>
                <c:ext xmlns:c15="http://schemas.microsoft.com/office/drawing/2012/chart" uri="{CE6537A1-D6FC-4f65-9D91-7224C49458BB}"/>
              </c:extLst>
            </c:dLbl>
            <c:dLbl>
              <c:idx val="25"/>
              <c:delete val="1"/>
              <c:extLst xmlns:c16r2="http://schemas.microsoft.com/office/drawing/2015/06/chart">
                <c:ext xmlns:c16="http://schemas.microsoft.com/office/drawing/2014/chart" uri="{C3380CC4-5D6E-409C-BE32-E72D297353CC}">
                  <c16:uniqueId val="{00000017-E6D6-4377-A9E4-3262226A64F9}"/>
                </c:ext>
                <c:ext xmlns:c15="http://schemas.microsoft.com/office/drawing/2012/chart" uri="{CE6537A1-D6FC-4f65-9D91-7224C49458BB}"/>
              </c:extLst>
            </c:dLbl>
            <c:dLbl>
              <c:idx val="26"/>
              <c:delete val="1"/>
              <c:extLst xmlns:c16r2="http://schemas.microsoft.com/office/drawing/2015/06/chart">
                <c:ext xmlns:c16="http://schemas.microsoft.com/office/drawing/2014/chart" uri="{C3380CC4-5D6E-409C-BE32-E72D297353CC}">
                  <c16:uniqueId val="{00000018-E6D6-4377-A9E4-3262226A64F9}"/>
                </c:ext>
                <c:ext xmlns:c15="http://schemas.microsoft.com/office/drawing/2012/chart" uri="{CE6537A1-D6FC-4f65-9D91-7224C49458BB}"/>
              </c:extLst>
            </c:dLbl>
            <c:dLbl>
              <c:idx val="27"/>
              <c:delete val="1"/>
              <c:extLst xmlns:c16r2="http://schemas.microsoft.com/office/drawing/2015/06/chart">
                <c:ext xmlns:c16="http://schemas.microsoft.com/office/drawing/2014/chart" uri="{C3380CC4-5D6E-409C-BE32-E72D297353CC}">
                  <c16:uniqueId val="{00000019-E6D6-4377-A9E4-3262226A64F9}"/>
                </c:ext>
                <c:ext xmlns:c15="http://schemas.microsoft.com/office/drawing/2012/chart" uri="{CE6537A1-D6FC-4f65-9D91-7224C49458BB}"/>
              </c:extLst>
            </c:dLbl>
            <c:dLbl>
              <c:idx val="28"/>
              <c:delete val="1"/>
              <c:extLst xmlns:c16r2="http://schemas.microsoft.com/office/drawing/2015/06/chart">
                <c:ext xmlns:c16="http://schemas.microsoft.com/office/drawing/2014/chart" uri="{C3380CC4-5D6E-409C-BE32-E72D297353CC}">
                  <c16:uniqueId val="{0000001A-E6D6-4377-A9E4-3262226A64F9}"/>
                </c:ext>
                <c:ext xmlns:c15="http://schemas.microsoft.com/office/drawing/2012/chart" uri="{CE6537A1-D6FC-4f65-9D91-7224C49458BB}"/>
              </c:extLst>
            </c:dLbl>
            <c:dLbl>
              <c:idx val="29"/>
              <c:delete val="1"/>
              <c:extLst xmlns:c16r2="http://schemas.microsoft.com/office/drawing/2015/06/chart">
                <c:ext xmlns:c16="http://schemas.microsoft.com/office/drawing/2014/chart" uri="{C3380CC4-5D6E-409C-BE32-E72D297353CC}">
                  <c16:uniqueId val="{0000001B-E6D6-4377-A9E4-3262226A64F9}"/>
                </c:ext>
                <c:ext xmlns:c15="http://schemas.microsoft.com/office/drawing/2012/chart" uri="{CE6537A1-D6FC-4f65-9D91-7224C49458BB}"/>
              </c:extLst>
            </c:dLbl>
            <c:dLbl>
              <c:idx val="30"/>
              <c:delete val="1"/>
              <c:extLst xmlns:c16r2="http://schemas.microsoft.com/office/drawing/2015/06/chart">
                <c:ext xmlns:c16="http://schemas.microsoft.com/office/drawing/2014/chart" uri="{C3380CC4-5D6E-409C-BE32-E72D297353CC}">
                  <c16:uniqueId val="{0000001C-E6D6-4377-A9E4-3262226A64F9}"/>
                </c:ext>
                <c:ext xmlns:c15="http://schemas.microsoft.com/office/drawing/2012/chart" uri="{CE6537A1-D6FC-4f65-9D91-7224C49458BB}"/>
              </c:extLst>
            </c:dLbl>
            <c:dLbl>
              <c:idx val="31"/>
              <c:delete val="1"/>
              <c:extLst xmlns:c16r2="http://schemas.microsoft.com/office/drawing/2015/06/chart">
                <c:ext xmlns:c16="http://schemas.microsoft.com/office/drawing/2014/chart" uri="{C3380CC4-5D6E-409C-BE32-E72D297353CC}">
                  <c16:uniqueId val="{0000001D-E6D6-4377-A9E4-3262226A64F9}"/>
                </c:ext>
                <c:ext xmlns:c15="http://schemas.microsoft.com/office/drawing/2012/chart" uri="{CE6537A1-D6FC-4f65-9D91-7224C49458BB}"/>
              </c:extLst>
            </c:dLbl>
            <c:dLbl>
              <c:idx val="32"/>
              <c:delete val="1"/>
              <c:extLst xmlns:c16r2="http://schemas.microsoft.com/office/drawing/2015/06/chart">
                <c:ext xmlns:c16="http://schemas.microsoft.com/office/drawing/2014/chart" uri="{C3380CC4-5D6E-409C-BE32-E72D297353CC}">
                  <c16:uniqueId val="{0000001E-E6D6-4377-A9E4-3262226A64F9}"/>
                </c:ext>
                <c:ext xmlns:c15="http://schemas.microsoft.com/office/drawing/2012/chart" uri="{CE6537A1-D6FC-4f65-9D91-7224C49458BB}"/>
              </c:extLst>
            </c:dLbl>
            <c:dLbl>
              <c:idx val="33"/>
              <c:delete val="1"/>
              <c:extLst xmlns:c16r2="http://schemas.microsoft.com/office/drawing/2015/06/chart">
                <c:ext xmlns:c16="http://schemas.microsoft.com/office/drawing/2014/chart" uri="{C3380CC4-5D6E-409C-BE32-E72D297353CC}">
                  <c16:uniqueId val="{0000001F-E6D6-4377-A9E4-3262226A64F9}"/>
                </c:ext>
                <c:ext xmlns:c15="http://schemas.microsoft.com/office/drawing/2012/chart" uri="{CE6537A1-D6FC-4f65-9D91-7224C49458BB}"/>
              </c:extLst>
            </c:dLbl>
            <c:dLbl>
              <c:idx val="34"/>
              <c:delete val="1"/>
              <c:extLst xmlns:c16r2="http://schemas.microsoft.com/office/drawing/2015/06/chart">
                <c:ext xmlns:c16="http://schemas.microsoft.com/office/drawing/2014/chart" uri="{C3380CC4-5D6E-409C-BE32-E72D297353CC}">
                  <c16:uniqueId val="{00000020-E6D6-4377-A9E4-3262226A64F9}"/>
                </c:ext>
                <c:ext xmlns:c15="http://schemas.microsoft.com/office/drawing/2012/chart" uri="{CE6537A1-D6FC-4f65-9D91-7224C49458BB}"/>
              </c:extLst>
            </c:dLbl>
            <c:dLbl>
              <c:idx val="35"/>
              <c:delete val="1"/>
              <c:extLst xmlns:c16r2="http://schemas.microsoft.com/office/drawing/2015/06/chart">
                <c:ext xmlns:c16="http://schemas.microsoft.com/office/drawing/2014/chart" uri="{C3380CC4-5D6E-409C-BE32-E72D297353CC}">
                  <c16:uniqueId val="{00000021-E6D6-4377-A9E4-3262226A64F9}"/>
                </c:ext>
                <c:ext xmlns:c15="http://schemas.microsoft.com/office/drawing/2012/chart" uri="{CE6537A1-D6FC-4f65-9D91-7224C49458BB}"/>
              </c:extLst>
            </c:dLbl>
            <c:dLbl>
              <c:idx val="36"/>
              <c:delete val="1"/>
              <c:extLst xmlns:c16r2="http://schemas.microsoft.com/office/drawing/2015/06/chart">
                <c:ext xmlns:c16="http://schemas.microsoft.com/office/drawing/2014/chart" uri="{C3380CC4-5D6E-409C-BE32-E72D297353CC}">
                  <c16:uniqueId val="{00000022-E6D6-4377-A9E4-3262226A64F9}"/>
                </c:ext>
                <c:ext xmlns:c15="http://schemas.microsoft.com/office/drawing/2012/chart" uri="{CE6537A1-D6FC-4f65-9D91-7224C49458BB}"/>
              </c:extLst>
            </c:dLbl>
            <c:dLbl>
              <c:idx val="37"/>
              <c:delete val="1"/>
              <c:extLst xmlns:c16r2="http://schemas.microsoft.com/office/drawing/2015/06/chart">
                <c:ext xmlns:c16="http://schemas.microsoft.com/office/drawing/2014/chart" uri="{C3380CC4-5D6E-409C-BE32-E72D297353CC}">
                  <c16:uniqueId val="{00000023-E6D6-4377-A9E4-3262226A64F9}"/>
                </c:ext>
                <c:ext xmlns:c15="http://schemas.microsoft.com/office/drawing/2012/chart" uri="{CE6537A1-D6FC-4f65-9D91-7224C49458BB}"/>
              </c:extLst>
            </c:dLbl>
            <c:dLbl>
              <c:idx val="38"/>
              <c:delete val="1"/>
              <c:extLst xmlns:c16r2="http://schemas.microsoft.com/office/drawing/2015/06/chart">
                <c:ext xmlns:c16="http://schemas.microsoft.com/office/drawing/2014/chart" uri="{C3380CC4-5D6E-409C-BE32-E72D297353CC}">
                  <c16:uniqueId val="{00000024-E6D6-4377-A9E4-3262226A64F9}"/>
                </c:ext>
                <c:ext xmlns:c15="http://schemas.microsoft.com/office/drawing/2012/chart" uri="{CE6537A1-D6FC-4f65-9D91-7224C49458BB}"/>
              </c:extLst>
            </c:dLbl>
            <c:dLbl>
              <c:idx val="39"/>
              <c:layout>
                <c:manualLayout>
                  <c:x val="-1.5491324636406091E-3"/>
                  <c:y val="-2.46230479465656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table_FirstRelativePlct!$B$8:$AO$8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table_FirstRelativePlct!$B$9:$AO$9</c:f>
              <c:numCache>
                <c:formatCode>0.0</c:formatCode>
                <c:ptCount val="40"/>
                <c:pt idx="0">
                  <c:v>22</c:v>
                </c:pt>
                <c:pt idx="1">
                  <c:v>21.8</c:v>
                </c:pt>
                <c:pt idx="2">
                  <c:v>22.3</c:v>
                </c:pt>
                <c:pt idx="3">
                  <c:v>22.4</c:v>
                </c:pt>
                <c:pt idx="4">
                  <c:v>23.1</c:v>
                </c:pt>
                <c:pt idx="5">
                  <c:v>24.3</c:v>
                </c:pt>
                <c:pt idx="6">
                  <c:v>24.9</c:v>
                </c:pt>
                <c:pt idx="7">
                  <c:v>25.5</c:v>
                </c:pt>
                <c:pt idx="8">
                  <c:v>25.8</c:v>
                </c:pt>
                <c:pt idx="9">
                  <c:v>25.9</c:v>
                </c:pt>
                <c:pt idx="10">
                  <c:v>26.1</c:v>
                </c:pt>
                <c:pt idx="11">
                  <c:v>26.9</c:v>
                </c:pt>
                <c:pt idx="12">
                  <c:v>27.3</c:v>
                </c:pt>
                <c:pt idx="13">
                  <c:v>27.7</c:v>
                </c:pt>
                <c:pt idx="14">
                  <c:v>27.6</c:v>
                </c:pt>
                <c:pt idx="15">
                  <c:v>27.1</c:v>
                </c:pt>
                <c:pt idx="16">
                  <c:v>26.9</c:v>
                </c:pt>
                <c:pt idx="17">
                  <c:v>26.8</c:v>
                </c:pt>
                <c:pt idx="18">
                  <c:v>27.4</c:v>
                </c:pt>
                <c:pt idx="19">
                  <c:v>27.7</c:v>
                </c:pt>
                <c:pt idx="20">
                  <c:v>27.8</c:v>
                </c:pt>
                <c:pt idx="21">
                  <c:v>28.3</c:v>
                </c:pt>
                <c:pt idx="22">
                  <c:v>27.6</c:v>
                </c:pt>
                <c:pt idx="23">
                  <c:v>27.7</c:v>
                </c:pt>
                <c:pt idx="24">
                  <c:v>28</c:v>
                </c:pt>
                <c:pt idx="25">
                  <c:v>28.1</c:v>
                </c:pt>
                <c:pt idx="26">
                  <c:v>28.3</c:v>
                </c:pt>
                <c:pt idx="27">
                  <c:v>28.6</c:v>
                </c:pt>
                <c:pt idx="28">
                  <c:v>28.3</c:v>
                </c:pt>
                <c:pt idx="29">
                  <c:v>28.8</c:v>
                </c:pt>
                <c:pt idx="30">
                  <c:v>29.3</c:v>
                </c:pt>
                <c:pt idx="31">
                  <c:v>29.8</c:v>
                </c:pt>
                <c:pt idx="32">
                  <c:v>30.4</c:v>
                </c:pt>
                <c:pt idx="33">
                  <c:v>29.9</c:v>
                </c:pt>
                <c:pt idx="34">
                  <c:v>29.6</c:v>
                </c:pt>
                <c:pt idx="35">
                  <c:v>29.5</c:v>
                </c:pt>
                <c:pt idx="36">
                  <c:v>29.3</c:v>
                </c:pt>
                <c:pt idx="37">
                  <c:v>29.9</c:v>
                </c:pt>
                <c:pt idx="38">
                  <c:v>31.6</c:v>
                </c:pt>
                <c:pt idx="39">
                  <c:v>32.299999999999997</c:v>
                </c:pt>
              </c:numCache>
            </c:numRef>
          </c:val>
          <c:smooth val="1"/>
          <c:extLst xmlns:c16r2="http://schemas.microsoft.com/office/drawing/2015/06/chart">
            <c:ext xmlns:c16="http://schemas.microsoft.com/office/drawing/2014/chart" uri="{C3380CC4-5D6E-409C-BE32-E72D297353CC}">
              <c16:uniqueId val="{00000025-E6D6-4377-A9E4-3262226A64F9}"/>
            </c:ext>
          </c:extLst>
        </c:ser>
        <c:ser>
          <c:idx val="1"/>
          <c:order val="1"/>
          <c:tx>
            <c:strRef>
              <c:f>table_FirstRelativePlct!$A$10</c:f>
              <c:strCache>
                <c:ptCount val="1"/>
                <c:pt idx="0">
                  <c:v>Black</c:v>
                </c:pt>
              </c:strCache>
            </c:strRef>
          </c:tx>
          <c:spPr>
            <a:ln w="22225" cap="rnd">
              <a:solidFill>
                <a:schemeClr val="tx1"/>
              </a:solidFill>
              <a:round/>
            </a:ln>
            <a:effectLst/>
          </c:spPr>
          <c:marker>
            <c:symbol val="none"/>
          </c:marker>
          <c:cat>
            <c:numRef>
              <c:f>table_FirstRelativePlct!$B$8:$AO$8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table_FirstRelativePlct!$B$10:$AO$10</c:f>
              <c:numCache>
                <c:formatCode>0.0</c:formatCode>
                <c:ptCount val="40"/>
                <c:pt idx="0">
                  <c:v>21.7</c:v>
                </c:pt>
                <c:pt idx="1">
                  <c:v>22</c:v>
                </c:pt>
                <c:pt idx="2">
                  <c:v>22.1</c:v>
                </c:pt>
                <c:pt idx="3">
                  <c:v>21.8</c:v>
                </c:pt>
                <c:pt idx="4">
                  <c:v>21.5</c:v>
                </c:pt>
                <c:pt idx="5">
                  <c:v>22.3</c:v>
                </c:pt>
                <c:pt idx="6">
                  <c:v>23.4</c:v>
                </c:pt>
                <c:pt idx="7">
                  <c:v>24.1</c:v>
                </c:pt>
                <c:pt idx="8">
                  <c:v>24.2</c:v>
                </c:pt>
                <c:pt idx="9">
                  <c:v>24.5</c:v>
                </c:pt>
                <c:pt idx="10">
                  <c:v>25.3</c:v>
                </c:pt>
                <c:pt idx="11">
                  <c:v>25.6</c:v>
                </c:pt>
                <c:pt idx="12">
                  <c:v>27.2</c:v>
                </c:pt>
                <c:pt idx="13">
                  <c:v>27.9</c:v>
                </c:pt>
                <c:pt idx="14">
                  <c:v>27.9</c:v>
                </c:pt>
                <c:pt idx="15">
                  <c:v>27.6</c:v>
                </c:pt>
                <c:pt idx="16">
                  <c:v>26.7</c:v>
                </c:pt>
                <c:pt idx="17">
                  <c:v>26.4</c:v>
                </c:pt>
                <c:pt idx="18">
                  <c:v>27.2</c:v>
                </c:pt>
                <c:pt idx="19">
                  <c:v>27.8</c:v>
                </c:pt>
                <c:pt idx="20">
                  <c:v>27.8</c:v>
                </c:pt>
                <c:pt idx="21">
                  <c:v>27.9</c:v>
                </c:pt>
                <c:pt idx="22">
                  <c:v>27.3</c:v>
                </c:pt>
                <c:pt idx="23">
                  <c:v>27.8</c:v>
                </c:pt>
                <c:pt idx="24">
                  <c:v>28.3</c:v>
                </c:pt>
                <c:pt idx="25">
                  <c:v>28.3</c:v>
                </c:pt>
                <c:pt idx="26">
                  <c:v>28.1</c:v>
                </c:pt>
                <c:pt idx="27">
                  <c:v>27.6</c:v>
                </c:pt>
                <c:pt idx="28">
                  <c:v>27.6</c:v>
                </c:pt>
                <c:pt idx="29">
                  <c:v>27.9</c:v>
                </c:pt>
                <c:pt idx="30">
                  <c:v>28</c:v>
                </c:pt>
                <c:pt idx="31">
                  <c:v>27.8</c:v>
                </c:pt>
                <c:pt idx="32">
                  <c:v>29</c:v>
                </c:pt>
                <c:pt idx="33">
                  <c:v>28.3</c:v>
                </c:pt>
                <c:pt idx="34">
                  <c:v>28.3</c:v>
                </c:pt>
                <c:pt idx="35">
                  <c:v>27</c:v>
                </c:pt>
                <c:pt idx="36">
                  <c:v>26.4</c:v>
                </c:pt>
                <c:pt idx="37">
                  <c:v>27</c:v>
                </c:pt>
                <c:pt idx="38">
                  <c:v>27.8</c:v>
                </c:pt>
                <c:pt idx="39">
                  <c:v>30.4</c:v>
                </c:pt>
              </c:numCache>
            </c:numRef>
          </c:val>
          <c:smooth val="1"/>
          <c:extLst xmlns:c16r2="http://schemas.microsoft.com/office/drawing/2015/06/chart">
            <c:ext xmlns:c16="http://schemas.microsoft.com/office/drawing/2014/chart" uri="{C3380CC4-5D6E-409C-BE32-E72D297353CC}">
              <c16:uniqueId val="{00000026-E6D6-4377-A9E4-3262226A64F9}"/>
            </c:ext>
          </c:extLst>
        </c:ser>
        <c:ser>
          <c:idx val="2"/>
          <c:order val="2"/>
          <c:tx>
            <c:strRef>
              <c:f>table_FirstRelativePlct!$A$11</c:f>
              <c:strCache>
                <c:ptCount val="1"/>
                <c:pt idx="0">
                  <c:v>White</c:v>
                </c:pt>
              </c:strCache>
            </c:strRef>
          </c:tx>
          <c:spPr>
            <a:ln w="6350" cap="rnd">
              <a:solidFill>
                <a:srgbClr val="7030A0"/>
              </a:solidFill>
              <a:round/>
            </a:ln>
            <a:effectLst/>
          </c:spPr>
          <c:marker>
            <c:symbol val="none"/>
          </c:marker>
          <c:cat>
            <c:numRef>
              <c:f>table_FirstRelativePlct!$B$8:$AO$8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table_FirstRelativePlct!$B$11:$AO$11</c:f>
              <c:numCache>
                <c:formatCode>0.0</c:formatCode>
                <c:ptCount val="40"/>
                <c:pt idx="0">
                  <c:v>20.5</c:v>
                </c:pt>
                <c:pt idx="1">
                  <c:v>20.8</c:v>
                </c:pt>
                <c:pt idx="2">
                  <c:v>22.1</c:v>
                </c:pt>
                <c:pt idx="3">
                  <c:v>22.2</c:v>
                </c:pt>
                <c:pt idx="4">
                  <c:v>22.9</c:v>
                </c:pt>
                <c:pt idx="5">
                  <c:v>23.9</c:v>
                </c:pt>
                <c:pt idx="6">
                  <c:v>23.9</c:v>
                </c:pt>
                <c:pt idx="7">
                  <c:v>23.7</c:v>
                </c:pt>
                <c:pt idx="8">
                  <c:v>23.9</c:v>
                </c:pt>
                <c:pt idx="9">
                  <c:v>23.8</c:v>
                </c:pt>
                <c:pt idx="10">
                  <c:v>23.8</c:v>
                </c:pt>
                <c:pt idx="11">
                  <c:v>24.2</c:v>
                </c:pt>
                <c:pt idx="12">
                  <c:v>24.5</c:v>
                </c:pt>
                <c:pt idx="13">
                  <c:v>25.1</c:v>
                </c:pt>
                <c:pt idx="14">
                  <c:v>25.4</c:v>
                </c:pt>
                <c:pt idx="15">
                  <c:v>25.5</c:v>
                </c:pt>
                <c:pt idx="16">
                  <c:v>25.7</c:v>
                </c:pt>
                <c:pt idx="17">
                  <c:v>25.6</c:v>
                </c:pt>
                <c:pt idx="18">
                  <c:v>25.5</c:v>
                </c:pt>
                <c:pt idx="19">
                  <c:v>25.1</c:v>
                </c:pt>
                <c:pt idx="20">
                  <c:v>24.6</c:v>
                </c:pt>
                <c:pt idx="21">
                  <c:v>24.6</c:v>
                </c:pt>
                <c:pt idx="22">
                  <c:v>24</c:v>
                </c:pt>
                <c:pt idx="23">
                  <c:v>24.1</c:v>
                </c:pt>
                <c:pt idx="24">
                  <c:v>24.6</c:v>
                </c:pt>
                <c:pt idx="25">
                  <c:v>24.2</c:v>
                </c:pt>
                <c:pt idx="26">
                  <c:v>24.5</c:v>
                </c:pt>
                <c:pt idx="27">
                  <c:v>24.2</c:v>
                </c:pt>
                <c:pt idx="28">
                  <c:v>23.6</c:v>
                </c:pt>
                <c:pt idx="29">
                  <c:v>24.1</c:v>
                </c:pt>
                <c:pt idx="30">
                  <c:v>24.6</c:v>
                </c:pt>
                <c:pt idx="31">
                  <c:v>25</c:v>
                </c:pt>
                <c:pt idx="32">
                  <c:v>25.4</c:v>
                </c:pt>
                <c:pt idx="33">
                  <c:v>25.1</c:v>
                </c:pt>
                <c:pt idx="34">
                  <c:v>25.1</c:v>
                </c:pt>
                <c:pt idx="35">
                  <c:v>26.1</c:v>
                </c:pt>
                <c:pt idx="36">
                  <c:v>26.9</c:v>
                </c:pt>
                <c:pt idx="37">
                  <c:v>27.3</c:v>
                </c:pt>
                <c:pt idx="38">
                  <c:v>28.8</c:v>
                </c:pt>
                <c:pt idx="39">
                  <c:v>29.3</c:v>
                </c:pt>
              </c:numCache>
            </c:numRef>
          </c:val>
          <c:smooth val="1"/>
          <c:extLst xmlns:c16r2="http://schemas.microsoft.com/office/drawing/2015/06/chart">
            <c:ext xmlns:c16="http://schemas.microsoft.com/office/drawing/2014/chart" uri="{C3380CC4-5D6E-409C-BE32-E72D297353CC}">
              <c16:uniqueId val="{00000027-E6D6-4377-A9E4-3262226A64F9}"/>
            </c:ext>
          </c:extLst>
        </c:ser>
        <c:ser>
          <c:idx val="3"/>
          <c:order val="3"/>
          <c:tx>
            <c:strRef>
              <c:f>table_FirstRelativePlct!$A$12</c:f>
              <c:strCache>
                <c:ptCount val="1"/>
                <c:pt idx="0">
                  <c:v>Latino</c:v>
                </c:pt>
              </c:strCache>
            </c:strRef>
          </c:tx>
          <c:spPr>
            <a:ln w="6350" cap="rnd">
              <a:solidFill>
                <a:srgbClr val="FFC000"/>
              </a:solidFill>
              <a:round/>
            </a:ln>
            <a:effectLst/>
          </c:spPr>
          <c:marker>
            <c:symbol val="none"/>
          </c:marker>
          <c:cat>
            <c:numRef>
              <c:f>table_FirstRelativePlct!$B$8:$AO$8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table_FirstRelativePlct!$B$12:$AO$12</c:f>
              <c:numCache>
                <c:formatCode>0.0</c:formatCode>
                <c:ptCount val="40"/>
                <c:pt idx="0">
                  <c:v>22.5</c:v>
                </c:pt>
                <c:pt idx="1">
                  <c:v>21.9</c:v>
                </c:pt>
                <c:pt idx="2">
                  <c:v>22.1</c:v>
                </c:pt>
                <c:pt idx="3">
                  <c:v>22.5</c:v>
                </c:pt>
                <c:pt idx="4">
                  <c:v>23.3</c:v>
                </c:pt>
                <c:pt idx="5">
                  <c:v>24.7</c:v>
                </c:pt>
                <c:pt idx="6">
                  <c:v>25.7</c:v>
                </c:pt>
                <c:pt idx="7">
                  <c:v>26.5</c:v>
                </c:pt>
                <c:pt idx="8">
                  <c:v>27.2</c:v>
                </c:pt>
                <c:pt idx="9">
                  <c:v>27.3</c:v>
                </c:pt>
                <c:pt idx="10">
                  <c:v>27.2</c:v>
                </c:pt>
                <c:pt idx="11">
                  <c:v>28</c:v>
                </c:pt>
                <c:pt idx="12">
                  <c:v>28.1</c:v>
                </c:pt>
                <c:pt idx="13">
                  <c:v>28.3</c:v>
                </c:pt>
                <c:pt idx="14">
                  <c:v>28.2</c:v>
                </c:pt>
                <c:pt idx="15">
                  <c:v>27.6</c:v>
                </c:pt>
                <c:pt idx="16">
                  <c:v>27.3</c:v>
                </c:pt>
                <c:pt idx="17">
                  <c:v>27.3</c:v>
                </c:pt>
                <c:pt idx="18">
                  <c:v>28.2</c:v>
                </c:pt>
                <c:pt idx="19">
                  <c:v>28.6</c:v>
                </c:pt>
                <c:pt idx="20">
                  <c:v>28.9</c:v>
                </c:pt>
                <c:pt idx="21">
                  <c:v>29.9</c:v>
                </c:pt>
                <c:pt idx="22">
                  <c:v>28.9</c:v>
                </c:pt>
                <c:pt idx="23">
                  <c:v>28.7</c:v>
                </c:pt>
                <c:pt idx="24">
                  <c:v>28.9</c:v>
                </c:pt>
                <c:pt idx="25">
                  <c:v>29</c:v>
                </c:pt>
                <c:pt idx="26">
                  <c:v>29.1</c:v>
                </c:pt>
                <c:pt idx="27">
                  <c:v>29.9</c:v>
                </c:pt>
                <c:pt idx="28">
                  <c:v>29.6</c:v>
                </c:pt>
                <c:pt idx="29">
                  <c:v>30.2</c:v>
                </c:pt>
                <c:pt idx="30">
                  <c:v>31.2</c:v>
                </c:pt>
                <c:pt idx="31">
                  <c:v>32</c:v>
                </c:pt>
                <c:pt idx="32">
                  <c:v>32.6</c:v>
                </c:pt>
                <c:pt idx="33">
                  <c:v>32.200000000000003</c:v>
                </c:pt>
                <c:pt idx="34">
                  <c:v>31.4</c:v>
                </c:pt>
                <c:pt idx="35">
                  <c:v>31.3</c:v>
                </c:pt>
                <c:pt idx="36">
                  <c:v>31</c:v>
                </c:pt>
                <c:pt idx="37">
                  <c:v>31.7</c:v>
                </c:pt>
                <c:pt idx="38">
                  <c:v>33.700000000000003</c:v>
                </c:pt>
                <c:pt idx="39">
                  <c:v>34.1</c:v>
                </c:pt>
              </c:numCache>
            </c:numRef>
          </c:val>
          <c:smooth val="1"/>
          <c:extLst xmlns:c16r2="http://schemas.microsoft.com/office/drawing/2015/06/chart">
            <c:ext xmlns:c16="http://schemas.microsoft.com/office/drawing/2014/chart" uri="{C3380CC4-5D6E-409C-BE32-E72D297353CC}">
              <c16:uniqueId val="{00000028-E6D6-4377-A9E4-3262226A64F9}"/>
            </c:ext>
          </c:extLst>
        </c:ser>
        <c:ser>
          <c:idx val="4"/>
          <c:order val="4"/>
          <c:tx>
            <c:strRef>
              <c:f>table_FirstRelativePlct!$A$13</c:f>
              <c:strCache>
                <c:ptCount val="1"/>
                <c:pt idx="0">
                  <c:v>Asian/P.I.</c:v>
                </c:pt>
              </c:strCache>
            </c:strRef>
          </c:tx>
          <c:spPr>
            <a:ln w="6350" cap="rnd">
              <a:solidFill>
                <a:srgbClr val="00B050"/>
              </a:solidFill>
              <a:round/>
            </a:ln>
            <a:effectLst/>
          </c:spPr>
          <c:marker>
            <c:symbol val="none"/>
          </c:marker>
          <c:cat>
            <c:numRef>
              <c:f>table_FirstRelativePlct!$B$8:$AO$8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table_FirstRelativePlct!$B$13:$AO$13</c:f>
              <c:numCache>
                <c:formatCode>0.0</c:formatCode>
                <c:ptCount val="40"/>
                <c:pt idx="0">
                  <c:v>26.3</c:v>
                </c:pt>
                <c:pt idx="1">
                  <c:v>25.8</c:v>
                </c:pt>
                <c:pt idx="2">
                  <c:v>26.7</c:v>
                </c:pt>
                <c:pt idx="3">
                  <c:v>24.8</c:v>
                </c:pt>
                <c:pt idx="4">
                  <c:v>25.4</c:v>
                </c:pt>
                <c:pt idx="5">
                  <c:v>28.5</c:v>
                </c:pt>
                <c:pt idx="6">
                  <c:v>28.3</c:v>
                </c:pt>
                <c:pt idx="7">
                  <c:v>29.7</c:v>
                </c:pt>
                <c:pt idx="8">
                  <c:v>27.5</c:v>
                </c:pt>
                <c:pt idx="9">
                  <c:v>25.3</c:v>
                </c:pt>
                <c:pt idx="10">
                  <c:v>28.4</c:v>
                </c:pt>
                <c:pt idx="11">
                  <c:v>29.7</c:v>
                </c:pt>
                <c:pt idx="12">
                  <c:v>30.2</c:v>
                </c:pt>
                <c:pt idx="13">
                  <c:v>31.8</c:v>
                </c:pt>
                <c:pt idx="14">
                  <c:v>27.1</c:v>
                </c:pt>
                <c:pt idx="15">
                  <c:v>23.5</c:v>
                </c:pt>
                <c:pt idx="16">
                  <c:v>22.7</c:v>
                </c:pt>
                <c:pt idx="17">
                  <c:v>21.6</c:v>
                </c:pt>
                <c:pt idx="18">
                  <c:v>22.8</c:v>
                </c:pt>
                <c:pt idx="19">
                  <c:v>24.3</c:v>
                </c:pt>
                <c:pt idx="20">
                  <c:v>26.6</c:v>
                </c:pt>
                <c:pt idx="21">
                  <c:v>22.3</c:v>
                </c:pt>
                <c:pt idx="22">
                  <c:v>23</c:v>
                </c:pt>
                <c:pt idx="23">
                  <c:v>24.4</c:v>
                </c:pt>
                <c:pt idx="24">
                  <c:v>21.9</c:v>
                </c:pt>
                <c:pt idx="25">
                  <c:v>25.8</c:v>
                </c:pt>
                <c:pt idx="26">
                  <c:v>25.3</c:v>
                </c:pt>
                <c:pt idx="27">
                  <c:v>24.5</c:v>
                </c:pt>
                <c:pt idx="28">
                  <c:v>28</c:v>
                </c:pt>
                <c:pt idx="29">
                  <c:v>26.7</c:v>
                </c:pt>
                <c:pt idx="30">
                  <c:v>26.2</c:v>
                </c:pt>
                <c:pt idx="31">
                  <c:v>25.8</c:v>
                </c:pt>
                <c:pt idx="32">
                  <c:v>25</c:v>
                </c:pt>
                <c:pt idx="33">
                  <c:v>26.2</c:v>
                </c:pt>
                <c:pt idx="34">
                  <c:v>25.3</c:v>
                </c:pt>
                <c:pt idx="35">
                  <c:v>25.8</c:v>
                </c:pt>
                <c:pt idx="36">
                  <c:v>23.1</c:v>
                </c:pt>
                <c:pt idx="37">
                  <c:v>24.3</c:v>
                </c:pt>
                <c:pt idx="38">
                  <c:v>26.3</c:v>
                </c:pt>
                <c:pt idx="39">
                  <c:v>27.8</c:v>
                </c:pt>
              </c:numCache>
            </c:numRef>
          </c:val>
          <c:smooth val="1"/>
          <c:extLst xmlns:c16r2="http://schemas.microsoft.com/office/drawing/2015/06/chart">
            <c:ext xmlns:c16="http://schemas.microsoft.com/office/drawing/2014/chart" uri="{C3380CC4-5D6E-409C-BE32-E72D297353CC}">
              <c16:uniqueId val="{00000029-E6D6-4377-A9E4-3262226A64F9}"/>
            </c:ext>
          </c:extLst>
        </c:ser>
        <c:ser>
          <c:idx val="5"/>
          <c:order val="5"/>
          <c:tx>
            <c:strRef>
              <c:f>table_FirstRelativePlct!$A$14</c:f>
              <c:strCache>
                <c:ptCount val="1"/>
                <c:pt idx="0">
                  <c:v>Nat Amer</c:v>
                </c:pt>
              </c:strCache>
            </c:strRef>
          </c:tx>
          <c:spPr>
            <a:ln w="22225" cap="rnd">
              <a:solidFill>
                <a:srgbClr val="C00000"/>
              </a:solidFill>
              <a:round/>
            </a:ln>
            <a:effectLst/>
          </c:spPr>
          <c:marker>
            <c:symbol val="none"/>
          </c:marker>
          <c:cat>
            <c:numRef>
              <c:f>table_FirstRelativePlct!$B$8:$AO$8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table_FirstRelativePlct!$B$14:$AO$14</c:f>
              <c:numCache>
                <c:formatCode>0.0</c:formatCode>
                <c:ptCount val="40"/>
                <c:pt idx="0">
                  <c:v>24.6</c:v>
                </c:pt>
                <c:pt idx="1">
                  <c:v>23.8</c:v>
                </c:pt>
                <c:pt idx="2">
                  <c:v>25</c:v>
                </c:pt>
                <c:pt idx="3">
                  <c:v>24.9</c:v>
                </c:pt>
                <c:pt idx="4">
                  <c:v>28.6</c:v>
                </c:pt>
                <c:pt idx="5">
                  <c:v>32.299999999999997</c:v>
                </c:pt>
                <c:pt idx="6">
                  <c:v>31.3</c:v>
                </c:pt>
                <c:pt idx="7">
                  <c:v>32.200000000000003</c:v>
                </c:pt>
                <c:pt idx="8">
                  <c:v>31</c:v>
                </c:pt>
                <c:pt idx="9">
                  <c:v>31.6</c:v>
                </c:pt>
                <c:pt idx="10">
                  <c:v>33.1</c:v>
                </c:pt>
                <c:pt idx="11">
                  <c:v>37</c:v>
                </c:pt>
                <c:pt idx="12">
                  <c:v>35.200000000000003</c:v>
                </c:pt>
                <c:pt idx="13">
                  <c:v>34.4</c:v>
                </c:pt>
                <c:pt idx="14">
                  <c:v>37.299999999999997</c:v>
                </c:pt>
                <c:pt idx="15">
                  <c:v>36.5</c:v>
                </c:pt>
                <c:pt idx="16">
                  <c:v>39.200000000000003</c:v>
                </c:pt>
                <c:pt idx="17">
                  <c:v>35.6</c:v>
                </c:pt>
                <c:pt idx="18">
                  <c:v>32.200000000000003</c:v>
                </c:pt>
                <c:pt idx="19">
                  <c:v>31.9</c:v>
                </c:pt>
                <c:pt idx="20">
                  <c:v>31.2</c:v>
                </c:pt>
                <c:pt idx="21">
                  <c:v>35.299999999999997</c:v>
                </c:pt>
                <c:pt idx="22">
                  <c:v>37.9</c:v>
                </c:pt>
                <c:pt idx="23">
                  <c:v>35.700000000000003</c:v>
                </c:pt>
                <c:pt idx="24">
                  <c:v>36.299999999999997</c:v>
                </c:pt>
                <c:pt idx="25">
                  <c:v>36.299999999999997</c:v>
                </c:pt>
                <c:pt idx="26">
                  <c:v>38.9</c:v>
                </c:pt>
                <c:pt idx="27">
                  <c:v>39.799999999999997</c:v>
                </c:pt>
                <c:pt idx="28">
                  <c:v>38.700000000000003</c:v>
                </c:pt>
                <c:pt idx="29">
                  <c:v>39.4</c:v>
                </c:pt>
                <c:pt idx="30">
                  <c:v>37.6</c:v>
                </c:pt>
                <c:pt idx="31">
                  <c:v>40.6</c:v>
                </c:pt>
                <c:pt idx="32">
                  <c:v>42.4</c:v>
                </c:pt>
                <c:pt idx="33">
                  <c:v>37.200000000000003</c:v>
                </c:pt>
                <c:pt idx="34">
                  <c:v>38.700000000000003</c:v>
                </c:pt>
                <c:pt idx="35">
                  <c:v>37.700000000000003</c:v>
                </c:pt>
                <c:pt idx="36">
                  <c:v>36.6</c:v>
                </c:pt>
                <c:pt idx="37">
                  <c:v>43</c:v>
                </c:pt>
                <c:pt idx="38">
                  <c:v>43.8</c:v>
                </c:pt>
                <c:pt idx="39">
                  <c:v>48.3</c:v>
                </c:pt>
              </c:numCache>
            </c:numRef>
          </c:val>
          <c:smooth val="1"/>
          <c:extLst xmlns:c16r2="http://schemas.microsoft.com/office/drawing/2015/06/chart">
            <c:ext xmlns:c16="http://schemas.microsoft.com/office/drawing/2014/chart" uri="{C3380CC4-5D6E-409C-BE32-E72D297353CC}">
              <c16:uniqueId val="{0000002A-E6D6-4377-A9E4-3262226A64F9}"/>
            </c:ext>
          </c:extLst>
        </c:ser>
        <c:dLbls>
          <c:showLegendKey val="0"/>
          <c:showVal val="0"/>
          <c:showCatName val="0"/>
          <c:showSerName val="0"/>
          <c:showPercent val="0"/>
          <c:showBubbleSize val="0"/>
        </c:dLbls>
        <c:smooth val="0"/>
        <c:axId val="216021648"/>
        <c:axId val="216015768"/>
      </c:lineChart>
      <c:catAx>
        <c:axId val="216021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rgbClr val="002060"/>
                </a:solidFill>
                <a:latin typeface="+mn-lt"/>
                <a:ea typeface="+mn-ea"/>
                <a:cs typeface="+mn-cs"/>
              </a:defRPr>
            </a:pPr>
            <a:endParaRPr lang="en-US"/>
          </a:p>
        </c:txPr>
        <c:crossAx val="216015768"/>
        <c:crosses val="autoZero"/>
        <c:auto val="1"/>
        <c:lblAlgn val="ctr"/>
        <c:lblOffset val="100"/>
        <c:noMultiLvlLbl val="0"/>
      </c:catAx>
      <c:valAx>
        <c:axId val="21601576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600" b="1" i="0" u="none" strike="noStrike" kern="1200" baseline="0">
                <a:solidFill>
                  <a:srgbClr val="002060"/>
                </a:solidFill>
                <a:latin typeface="+mn-lt"/>
                <a:ea typeface="+mn-ea"/>
                <a:cs typeface="+mn-cs"/>
              </a:defRPr>
            </a:pPr>
            <a:endParaRPr lang="en-US"/>
          </a:p>
        </c:txPr>
        <c:crossAx val="216021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600" b="0" i="0" u="none" strike="noStrike" kern="1200" baseline="0">
              <a:solidFill>
                <a:srgbClr val="00206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dirty="0">
                <a:solidFill>
                  <a:srgbClr val="002060"/>
                </a:solidFill>
              </a:rPr>
              <a:t>First Placement: Group</a:t>
            </a:r>
          </a:p>
        </c:rich>
      </c:tx>
      <c:layout>
        <c:manualLayout>
          <c:xMode val="edge"/>
          <c:yMode val="edge"/>
          <c:x val="0.3211738458042625"/>
          <c:y val="7.175019632435608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'table_FirstGroup-ShelterPlct'!$A$9</c:f>
              <c:strCache>
                <c:ptCount val="1"/>
                <c:pt idx="0">
                  <c:v>All Children</c:v>
                </c:pt>
              </c:strCache>
            </c:strRef>
          </c:tx>
          <c:spPr>
            <a:ln w="22225" cap="rnd">
              <a:solidFill>
                <a:schemeClr val="bg1">
                  <a:lumMod val="50000"/>
                </a:schemeClr>
              </a:solidFill>
              <a:round/>
            </a:ln>
            <a:effectLst/>
          </c:spPr>
          <c:marker>
            <c:symbol val="none"/>
          </c:marker>
          <c:dLbls>
            <c:dLbl>
              <c:idx val="0"/>
              <c:layout>
                <c:manualLayout>
                  <c:x val="-6.7992155313667604E-2"/>
                  <c:y val="-1.177042197024917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1FE8-48C4-A2CB-5D61C5304D7C}"/>
                </c:ext>
                <c:ext xmlns:c15="http://schemas.microsoft.com/office/drawing/2012/chart" uri="{CE6537A1-D6FC-4f65-9D91-7224C49458BB}">
                  <c15:layout/>
                </c:ext>
              </c:extLst>
            </c:dLbl>
            <c:dLbl>
              <c:idx val="21"/>
              <c:layout>
                <c:manualLayout>
                  <c:x val="-4.7975117905194542E-2"/>
                  <c:y val="-2.0436941746750054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1FE8-48C4-A2CB-5D61C5304D7C}"/>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lumMod val="50000"/>
                      </a:schemeClr>
                    </a:solidFill>
                    <a:latin typeface="+mn-lt"/>
                    <a:ea typeface="+mn-ea"/>
                    <a:cs typeface="+mn-cs"/>
                  </a:defRPr>
                </a:pPr>
                <a:endParaRPr lang="en-US"/>
              </a:p>
            </c:tx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'table_FirstGroup-ShelterPlct'!$B$8:$AO$8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'table_FirstGroup-ShelterPlct'!$B$9:$AO$9</c:f>
              <c:numCache>
                <c:formatCode>0.0</c:formatCode>
                <c:ptCount val="40"/>
                <c:pt idx="0">
                  <c:v>10.7</c:v>
                </c:pt>
                <c:pt idx="1">
                  <c:v>10.9</c:v>
                </c:pt>
                <c:pt idx="2">
                  <c:v>10.9</c:v>
                </c:pt>
                <c:pt idx="3">
                  <c:v>11</c:v>
                </c:pt>
                <c:pt idx="4">
                  <c:v>11.6</c:v>
                </c:pt>
                <c:pt idx="5">
                  <c:v>11.399999999999999</c:v>
                </c:pt>
                <c:pt idx="6">
                  <c:v>11.2</c:v>
                </c:pt>
                <c:pt idx="7">
                  <c:v>11.3</c:v>
                </c:pt>
                <c:pt idx="8">
                  <c:v>10.9</c:v>
                </c:pt>
                <c:pt idx="9">
                  <c:v>10.3</c:v>
                </c:pt>
                <c:pt idx="10">
                  <c:v>10.1</c:v>
                </c:pt>
                <c:pt idx="11">
                  <c:v>9.9</c:v>
                </c:pt>
                <c:pt idx="12">
                  <c:v>9.8000000000000007</c:v>
                </c:pt>
                <c:pt idx="13">
                  <c:v>10.199999999999999</c:v>
                </c:pt>
                <c:pt idx="14">
                  <c:v>10.7</c:v>
                </c:pt>
                <c:pt idx="15">
                  <c:v>11</c:v>
                </c:pt>
                <c:pt idx="16">
                  <c:v>11.2</c:v>
                </c:pt>
                <c:pt idx="17">
                  <c:v>11.5</c:v>
                </c:pt>
                <c:pt idx="18">
                  <c:v>11.4</c:v>
                </c:pt>
                <c:pt idx="19">
                  <c:v>11.2</c:v>
                </c:pt>
                <c:pt idx="20">
                  <c:v>11</c:v>
                </c:pt>
                <c:pt idx="21">
                  <c:v>11</c:v>
                </c:pt>
                <c:pt idx="22">
                  <c:v>11.2</c:v>
                </c:pt>
                <c:pt idx="23">
                  <c:v>11.100000000000001</c:v>
                </c:pt>
                <c:pt idx="24">
                  <c:v>11.3</c:v>
                </c:pt>
                <c:pt idx="25">
                  <c:v>10.8</c:v>
                </c:pt>
                <c:pt idx="26">
                  <c:v>10.8</c:v>
                </c:pt>
                <c:pt idx="27">
                  <c:v>11</c:v>
                </c:pt>
                <c:pt idx="28">
                  <c:v>10.899999999999999</c:v>
                </c:pt>
                <c:pt idx="29">
                  <c:v>11.4</c:v>
                </c:pt>
                <c:pt idx="30">
                  <c:v>11.299999999999999</c:v>
                </c:pt>
                <c:pt idx="31">
                  <c:v>10.9</c:v>
                </c:pt>
                <c:pt idx="32">
                  <c:v>10.399999999999999</c:v>
                </c:pt>
                <c:pt idx="33">
                  <c:v>9.8999999999999986</c:v>
                </c:pt>
                <c:pt idx="34">
                  <c:v>9.3000000000000007</c:v>
                </c:pt>
                <c:pt idx="35">
                  <c:v>9.1999999999999993</c:v>
                </c:pt>
                <c:pt idx="36">
                  <c:v>9</c:v>
                </c:pt>
                <c:pt idx="37">
                  <c:v>8.6999999999999993</c:v>
                </c:pt>
                <c:pt idx="38">
                  <c:v>8.1999999999999993</c:v>
                </c:pt>
                <c:pt idx="39">
                  <c:v>8</c:v>
                </c:pt>
              </c:numCache>
            </c:numRef>
          </c:val>
          <c:smooth val="1"/>
          <c:extLst xmlns:c16r2="http://schemas.microsoft.com/office/drawing/2015/06/chart">
            <c:ext xmlns:c16="http://schemas.microsoft.com/office/drawing/2014/chart" uri="{C3380CC4-5D6E-409C-BE32-E72D297353CC}">
              <c16:uniqueId val="{00000000-1FE8-48C4-A2CB-5D61C5304D7C}"/>
            </c:ext>
          </c:extLst>
        </c:ser>
        <c:ser>
          <c:idx val="1"/>
          <c:order val="1"/>
          <c:tx>
            <c:strRef>
              <c:f>'table_FirstGroup-ShelterPlct'!$A$10</c:f>
              <c:strCache>
                <c:ptCount val="1"/>
                <c:pt idx="0">
                  <c:v>Black</c:v>
                </c:pt>
              </c:strCache>
            </c:strRef>
          </c:tx>
          <c:spPr>
            <a:ln w="22225" cap="rnd">
              <a:solidFill>
                <a:schemeClr val="tx1"/>
              </a:solidFill>
              <a:round/>
            </a:ln>
            <a:effectLst/>
          </c:spPr>
          <c:marker>
            <c:symbol val="none"/>
          </c:marker>
          <c:cat>
            <c:numRef>
              <c:f>'table_FirstGroup-ShelterPlct'!$B$8:$AO$8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'table_FirstGroup-ShelterPlct'!$B$10:$AO$10</c:f>
              <c:numCache>
                <c:formatCode>0.0</c:formatCode>
                <c:ptCount val="40"/>
                <c:pt idx="0">
                  <c:v>9.9</c:v>
                </c:pt>
                <c:pt idx="1">
                  <c:v>10.6</c:v>
                </c:pt>
                <c:pt idx="2">
                  <c:v>10.899999999999999</c:v>
                </c:pt>
                <c:pt idx="3">
                  <c:v>11.600000000000001</c:v>
                </c:pt>
                <c:pt idx="4">
                  <c:v>12</c:v>
                </c:pt>
                <c:pt idx="5">
                  <c:v>11.5</c:v>
                </c:pt>
                <c:pt idx="6">
                  <c:v>11.399999999999999</c:v>
                </c:pt>
                <c:pt idx="7">
                  <c:v>11.1</c:v>
                </c:pt>
                <c:pt idx="8">
                  <c:v>10.9</c:v>
                </c:pt>
                <c:pt idx="9">
                  <c:v>11.1</c:v>
                </c:pt>
                <c:pt idx="10">
                  <c:v>11.100000000000001</c:v>
                </c:pt>
                <c:pt idx="11">
                  <c:v>10.7</c:v>
                </c:pt>
                <c:pt idx="12">
                  <c:v>10.6</c:v>
                </c:pt>
                <c:pt idx="13">
                  <c:v>11</c:v>
                </c:pt>
                <c:pt idx="14">
                  <c:v>11.7</c:v>
                </c:pt>
                <c:pt idx="15">
                  <c:v>12</c:v>
                </c:pt>
                <c:pt idx="16">
                  <c:v>12.7</c:v>
                </c:pt>
                <c:pt idx="17">
                  <c:v>13.399999999999999</c:v>
                </c:pt>
                <c:pt idx="18">
                  <c:v>12.700000000000001</c:v>
                </c:pt>
                <c:pt idx="19">
                  <c:v>12.7</c:v>
                </c:pt>
                <c:pt idx="20">
                  <c:v>12.6</c:v>
                </c:pt>
                <c:pt idx="21">
                  <c:v>12.799999999999999</c:v>
                </c:pt>
                <c:pt idx="22">
                  <c:v>13.6</c:v>
                </c:pt>
                <c:pt idx="23">
                  <c:v>13.1</c:v>
                </c:pt>
                <c:pt idx="24">
                  <c:v>13.6</c:v>
                </c:pt>
                <c:pt idx="25">
                  <c:v>13</c:v>
                </c:pt>
                <c:pt idx="26">
                  <c:v>12.9</c:v>
                </c:pt>
                <c:pt idx="27">
                  <c:v>13.6</c:v>
                </c:pt>
                <c:pt idx="28">
                  <c:v>13.8</c:v>
                </c:pt>
                <c:pt idx="29">
                  <c:v>14.7</c:v>
                </c:pt>
                <c:pt idx="30">
                  <c:v>14.299999999999999</c:v>
                </c:pt>
                <c:pt idx="31">
                  <c:v>13.3</c:v>
                </c:pt>
                <c:pt idx="32">
                  <c:v>10.799999999999999</c:v>
                </c:pt>
                <c:pt idx="33">
                  <c:v>9.6999999999999993</c:v>
                </c:pt>
                <c:pt idx="34">
                  <c:v>9.1</c:v>
                </c:pt>
                <c:pt idx="35">
                  <c:v>9.1999999999999993</c:v>
                </c:pt>
                <c:pt idx="36">
                  <c:v>9.1</c:v>
                </c:pt>
                <c:pt idx="37">
                  <c:v>8.6</c:v>
                </c:pt>
                <c:pt idx="38">
                  <c:v>8.3999999999999986</c:v>
                </c:pt>
                <c:pt idx="39">
                  <c:v>8</c:v>
                </c:pt>
              </c:numCache>
            </c:numRef>
          </c:val>
          <c:smooth val="1"/>
          <c:extLst xmlns:c16r2="http://schemas.microsoft.com/office/drawing/2015/06/chart">
            <c:ext xmlns:c16="http://schemas.microsoft.com/office/drawing/2014/chart" uri="{C3380CC4-5D6E-409C-BE32-E72D297353CC}">
              <c16:uniqueId val="{00000001-1FE8-48C4-A2CB-5D61C5304D7C}"/>
            </c:ext>
          </c:extLst>
        </c:ser>
        <c:ser>
          <c:idx val="2"/>
          <c:order val="2"/>
          <c:tx>
            <c:strRef>
              <c:f>'table_FirstGroup-ShelterPlct'!$A$11</c:f>
              <c:strCache>
                <c:ptCount val="1"/>
                <c:pt idx="0">
                  <c:v>White</c:v>
                </c:pt>
              </c:strCache>
            </c:strRef>
          </c:tx>
          <c:spPr>
            <a:ln w="6350" cap="rnd">
              <a:solidFill>
                <a:srgbClr val="7030A0"/>
              </a:solidFill>
              <a:round/>
            </a:ln>
            <a:effectLst/>
          </c:spPr>
          <c:marker>
            <c:symbol val="none"/>
          </c:marker>
          <c:cat>
            <c:numRef>
              <c:f>'table_FirstGroup-ShelterPlct'!$B$8:$AO$8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'table_FirstGroup-ShelterPlct'!$B$11:$AO$11</c:f>
              <c:numCache>
                <c:formatCode>0.0</c:formatCode>
                <c:ptCount val="40"/>
                <c:pt idx="0">
                  <c:v>12.3</c:v>
                </c:pt>
                <c:pt idx="1">
                  <c:v>12.6</c:v>
                </c:pt>
                <c:pt idx="2">
                  <c:v>11.899999999999999</c:v>
                </c:pt>
                <c:pt idx="3">
                  <c:v>11.5</c:v>
                </c:pt>
                <c:pt idx="4">
                  <c:v>11.600000000000001</c:v>
                </c:pt>
                <c:pt idx="5">
                  <c:v>11.2</c:v>
                </c:pt>
                <c:pt idx="6">
                  <c:v>11.7</c:v>
                </c:pt>
                <c:pt idx="7">
                  <c:v>12.399999999999999</c:v>
                </c:pt>
                <c:pt idx="8">
                  <c:v>11.899999999999999</c:v>
                </c:pt>
                <c:pt idx="9">
                  <c:v>11.5</c:v>
                </c:pt>
                <c:pt idx="10">
                  <c:v>10.899999999999999</c:v>
                </c:pt>
                <c:pt idx="11">
                  <c:v>10.4</c:v>
                </c:pt>
                <c:pt idx="12">
                  <c:v>10.600000000000001</c:v>
                </c:pt>
                <c:pt idx="13">
                  <c:v>11.2</c:v>
                </c:pt>
                <c:pt idx="14">
                  <c:v>11.4</c:v>
                </c:pt>
                <c:pt idx="15">
                  <c:v>11.7</c:v>
                </c:pt>
                <c:pt idx="16">
                  <c:v>11.7</c:v>
                </c:pt>
                <c:pt idx="17">
                  <c:v>11.7</c:v>
                </c:pt>
                <c:pt idx="18">
                  <c:v>11.3</c:v>
                </c:pt>
                <c:pt idx="19">
                  <c:v>11.2</c:v>
                </c:pt>
                <c:pt idx="20">
                  <c:v>10.8</c:v>
                </c:pt>
                <c:pt idx="21">
                  <c:v>10.5</c:v>
                </c:pt>
                <c:pt idx="22">
                  <c:v>10.899999999999999</c:v>
                </c:pt>
                <c:pt idx="23">
                  <c:v>10.5</c:v>
                </c:pt>
                <c:pt idx="24">
                  <c:v>10.3</c:v>
                </c:pt>
                <c:pt idx="25">
                  <c:v>10.1</c:v>
                </c:pt>
                <c:pt idx="26">
                  <c:v>9.8000000000000007</c:v>
                </c:pt>
                <c:pt idx="27">
                  <c:v>10.199999999999999</c:v>
                </c:pt>
                <c:pt idx="28">
                  <c:v>10.3</c:v>
                </c:pt>
                <c:pt idx="29">
                  <c:v>10.7</c:v>
                </c:pt>
                <c:pt idx="30">
                  <c:v>11.399999999999999</c:v>
                </c:pt>
                <c:pt idx="31">
                  <c:v>11.3</c:v>
                </c:pt>
                <c:pt idx="32">
                  <c:v>11.1</c:v>
                </c:pt>
                <c:pt idx="33">
                  <c:v>10.3</c:v>
                </c:pt>
                <c:pt idx="34">
                  <c:v>9</c:v>
                </c:pt>
                <c:pt idx="35">
                  <c:v>8.6999999999999993</c:v>
                </c:pt>
                <c:pt idx="36">
                  <c:v>8.1</c:v>
                </c:pt>
                <c:pt idx="37">
                  <c:v>8.4</c:v>
                </c:pt>
                <c:pt idx="38">
                  <c:v>8.4</c:v>
                </c:pt>
                <c:pt idx="39">
                  <c:v>8.1</c:v>
                </c:pt>
              </c:numCache>
            </c:numRef>
          </c:val>
          <c:smooth val="1"/>
          <c:extLst xmlns:c16r2="http://schemas.microsoft.com/office/drawing/2015/06/chart">
            <c:ext xmlns:c16="http://schemas.microsoft.com/office/drawing/2014/chart" uri="{C3380CC4-5D6E-409C-BE32-E72D297353CC}">
              <c16:uniqueId val="{00000002-1FE8-48C4-A2CB-5D61C5304D7C}"/>
            </c:ext>
          </c:extLst>
        </c:ser>
        <c:ser>
          <c:idx val="3"/>
          <c:order val="3"/>
          <c:tx>
            <c:strRef>
              <c:f>'table_FirstGroup-ShelterPlct'!$A$12</c:f>
              <c:strCache>
                <c:ptCount val="1"/>
                <c:pt idx="0">
                  <c:v>Latino</c:v>
                </c:pt>
              </c:strCache>
            </c:strRef>
          </c:tx>
          <c:spPr>
            <a:ln w="6350" cap="rnd">
              <a:solidFill>
                <a:srgbClr val="EE8E00"/>
              </a:solidFill>
              <a:round/>
            </a:ln>
            <a:effectLst/>
          </c:spPr>
          <c:marker>
            <c:symbol val="none"/>
          </c:marker>
          <c:dLbls>
            <c:dLbl>
              <c:idx val="39"/>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1FE8-48C4-A2CB-5D61C5304D7C}"/>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lumMod val="50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'table_FirstGroup-ShelterPlct'!$B$8:$AO$8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'table_FirstGroup-ShelterPlct'!$B$12:$AO$12</c:f>
              <c:numCache>
                <c:formatCode>0.0</c:formatCode>
                <c:ptCount val="40"/>
                <c:pt idx="0">
                  <c:v>9.8999999999999986</c:v>
                </c:pt>
                <c:pt idx="1">
                  <c:v>10.1</c:v>
                </c:pt>
                <c:pt idx="2">
                  <c:v>10.3</c:v>
                </c:pt>
                <c:pt idx="3">
                  <c:v>10.5</c:v>
                </c:pt>
                <c:pt idx="4">
                  <c:v>11.2</c:v>
                </c:pt>
                <c:pt idx="5">
                  <c:v>11.3</c:v>
                </c:pt>
                <c:pt idx="6">
                  <c:v>10.600000000000001</c:v>
                </c:pt>
                <c:pt idx="7">
                  <c:v>10.6</c:v>
                </c:pt>
                <c:pt idx="8">
                  <c:v>10.1</c:v>
                </c:pt>
                <c:pt idx="9">
                  <c:v>9.1999999999999993</c:v>
                </c:pt>
                <c:pt idx="10">
                  <c:v>9.1999999999999993</c:v>
                </c:pt>
                <c:pt idx="11">
                  <c:v>9.1</c:v>
                </c:pt>
                <c:pt idx="12">
                  <c:v>9.1</c:v>
                </c:pt>
                <c:pt idx="13">
                  <c:v>9.5</c:v>
                </c:pt>
                <c:pt idx="14">
                  <c:v>9.9</c:v>
                </c:pt>
                <c:pt idx="15">
                  <c:v>10.199999999999999</c:v>
                </c:pt>
                <c:pt idx="16">
                  <c:v>10.4</c:v>
                </c:pt>
                <c:pt idx="17">
                  <c:v>10.6</c:v>
                </c:pt>
                <c:pt idx="18">
                  <c:v>10.7</c:v>
                </c:pt>
                <c:pt idx="19">
                  <c:v>10.7</c:v>
                </c:pt>
                <c:pt idx="20">
                  <c:v>10.7</c:v>
                </c:pt>
                <c:pt idx="21">
                  <c:v>10.6</c:v>
                </c:pt>
                <c:pt idx="22">
                  <c:v>10.6</c:v>
                </c:pt>
                <c:pt idx="23">
                  <c:v>10.7</c:v>
                </c:pt>
                <c:pt idx="24">
                  <c:v>10.8</c:v>
                </c:pt>
                <c:pt idx="25">
                  <c:v>10.3</c:v>
                </c:pt>
                <c:pt idx="26">
                  <c:v>10.5</c:v>
                </c:pt>
                <c:pt idx="27">
                  <c:v>10.4</c:v>
                </c:pt>
                <c:pt idx="28">
                  <c:v>10.3</c:v>
                </c:pt>
                <c:pt idx="29">
                  <c:v>10.899999999999999</c:v>
                </c:pt>
                <c:pt idx="30">
                  <c:v>10.6</c:v>
                </c:pt>
                <c:pt idx="31">
                  <c:v>10.199999999999999</c:v>
                </c:pt>
                <c:pt idx="32">
                  <c:v>10.199999999999999</c:v>
                </c:pt>
                <c:pt idx="33">
                  <c:v>9.8000000000000007</c:v>
                </c:pt>
                <c:pt idx="34">
                  <c:v>9.4</c:v>
                </c:pt>
                <c:pt idx="35">
                  <c:v>9.4</c:v>
                </c:pt>
                <c:pt idx="36">
                  <c:v>9.1999999999999993</c:v>
                </c:pt>
                <c:pt idx="37">
                  <c:v>8.6999999999999993</c:v>
                </c:pt>
                <c:pt idx="38">
                  <c:v>8.1999999999999993</c:v>
                </c:pt>
                <c:pt idx="39">
                  <c:v>8</c:v>
                </c:pt>
              </c:numCache>
            </c:numRef>
          </c:val>
          <c:smooth val="1"/>
          <c:extLst xmlns:c16r2="http://schemas.microsoft.com/office/drawing/2015/06/chart">
            <c:ext xmlns:c16="http://schemas.microsoft.com/office/drawing/2014/chart" uri="{C3380CC4-5D6E-409C-BE32-E72D297353CC}">
              <c16:uniqueId val="{00000003-1FE8-48C4-A2CB-5D61C5304D7C}"/>
            </c:ext>
          </c:extLst>
        </c:ser>
        <c:ser>
          <c:idx val="4"/>
          <c:order val="4"/>
          <c:tx>
            <c:strRef>
              <c:f>'table_FirstGroup-ShelterPlct'!$A$13</c:f>
              <c:strCache>
                <c:ptCount val="1"/>
                <c:pt idx="0">
                  <c:v>Asian/P.I.</c:v>
                </c:pt>
              </c:strCache>
            </c:strRef>
          </c:tx>
          <c:spPr>
            <a:ln w="6350" cap="rnd">
              <a:solidFill>
                <a:srgbClr val="00B050"/>
              </a:solidFill>
              <a:round/>
            </a:ln>
            <a:effectLst/>
          </c:spPr>
          <c:marker>
            <c:symbol val="none"/>
          </c:marker>
          <c:cat>
            <c:numRef>
              <c:f>'table_FirstGroup-ShelterPlct'!$B$8:$AO$8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'table_FirstGroup-ShelterPlct'!$B$13:$AO$13</c:f>
              <c:numCache>
                <c:formatCode>0.0</c:formatCode>
                <c:ptCount val="40"/>
                <c:pt idx="0">
                  <c:v>12.799999999999999</c:v>
                </c:pt>
                <c:pt idx="1">
                  <c:v>14.200000000000001</c:v>
                </c:pt>
                <c:pt idx="2">
                  <c:v>14.6</c:v>
                </c:pt>
                <c:pt idx="3">
                  <c:v>15.3</c:v>
                </c:pt>
                <c:pt idx="4">
                  <c:v>15.600000000000001</c:v>
                </c:pt>
                <c:pt idx="5">
                  <c:v>13.3</c:v>
                </c:pt>
                <c:pt idx="6">
                  <c:v>14</c:v>
                </c:pt>
                <c:pt idx="7">
                  <c:v>12.9</c:v>
                </c:pt>
                <c:pt idx="8">
                  <c:v>14.899999999999999</c:v>
                </c:pt>
                <c:pt idx="9">
                  <c:v>15</c:v>
                </c:pt>
                <c:pt idx="10">
                  <c:v>13.700000000000001</c:v>
                </c:pt>
                <c:pt idx="11">
                  <c:v>15</c:v>
                </c:pt>
                <c:pt idx="12">
                  <c:v>13.6</c:v>
                </c:pt>
                <c:pt idx="13">
                  <c:v>14</c:v>
                </c:pt>
                <c:pt idx="14">
                  <c:v>15.799999999999999</c:v>
                </c:pt>
                <c:pt idx="15">
                  <c:v>16.799999999999997</c:v>
                </c:pt>
                <c:pt idx="16">
                  <c:v>16.2</c:v>
                </c:pt>
                <c:pt idx="17">
                  <c:v>17.2</c:v>
                </c:pt>
                <c:pt idx="18">
                  <c:v>16.5</c:v>
                </c:pt>
                <c:pt idx="19">
                  <c:v>12.3</c:v>
                </c:pt>
                <c:pt idx="20">
                  <c:v>12.5</c:v>
                </c:pt>
                <c:pt idx="21">
                  <c:v>12</c:v>
                </c:pt>
                <c:pt idx="22">
                  <c:v>12.2</c:v>
                </c:pt>
                <c:pt idx="23">
                  <c:v>11.899999999999999</c:v>
                </c:pt>
                <c:pt idx="24">
                  <c:v>13.799999999999999</c:v>
                </c:pt>
                <c:pt idx="25">
                  <c:v>13.1</c:v>
                </c:pt>
                <c:pt idx="26">
                  <c:v>14.3</c:v>
                </c:pt>
                <c:pt idx="27">
                  <c:v>15.8</c:v>
                </c:pt>
                <c:pt idx="28">
                  <c:v>14.299999999999999</c:v>
                </c:pt>
                <c:pt idx="29">
                  <c:v>13.4</c:v>
                </c:pt>
                <c:pt idx="30">
                  <c:v>11.100000000000001</c:v>
                </c:pt>
                <c:pt idx="31">
                  <c:v>10.9</c:v>
                </c:pt>
                <c:pt idx="32">
                  <c:v>11.7</c:v>
                </c:pt>
                <c:pt idx="33">
                  <c:v>13.7</c:v>
                </c:pt>
                <c:pt idx="34">
                  <c:v>15.2</c:v>
                </c:pt>
                <c:pt idx="35">
                  <c:v>14.3</c:v>
                </c:pt>
                <c:pt idx="36">
                  <c:v>13.8</c:v>
                </c:pt>
                <c:pt idx="37">
                  <c:v>12.9</c:v>
                </c:pt>
                <c:pt idx="38">
                  <c:v>11</c:v>
                </c:pt>
                <c:pt idx="39">
                  <c:v>9.8000000000000007</c:v>
                </c:pt>
              </c:numCache>
            </c:numRef>
          </c:val>
          <c:smooth val="1"/>
          <c:extLst xmlns:c16r2="http://schemas.microsoft.com/office/drawing/2015/06/chart">
            <c:ext xmlns:c16="http://schemas.microsoft.com/office/drawing/2014/chart" uri="{C3380CC4-5D6E-409C-BE32-E72D297353CC}">
              <c16:uniqueId val="{00000004-1FE8-48C4-A2CB-5D61C5304D7C}"/>
            </c:ext>
          </c:extLst>
        </c:ser>
        <c:ser>
          <c:idx val="5"/>
          <c:order val="5"/>
          <c:tx>
            <c:strRef>
              <c:f>'table_FirstGroup-ShelterPlct'!$A$14</c:f>
              <c:strCache>
                <c:ptCount val="1"/>
                <c:pt idx="0">
                  <c:v>Nat Amer</c:v>
                </c:pt>
              </c:strCache>
            </c:strRef>
          </c:tx>
          <c:spPr>
            <a:ln w="19050" cap="rnd">
              <a:solidFill>
                <a:srgbClr val="C00000"/>
              </a:solidFill>
              <a:round/>
            </a:ln>
            <a:effectLst/>
          </c:spPr>
          <c:marker>
            <c:symbol val="none"/>
          </c:marker>
          <c:cat>
            <c:numRef>
              <c:f>'table_FirstGroup-ShelterPlct'!$B$8:$AO$8</c:f>
              <c:numCache>
                <c:formatCode>General</c:formatCode>
                <c:ptCount val="40"/>
                <c:pt idx="0">
                  <c:v>2010</c:v>
                </c:pt>
                <c:pt idx="4">
                  <c:v>2011</c:v>
                </c:pt>
                <c:pt idx="8">
                  <c:v>2012</c:v>
                </c:pt>
                <c:pt idx="12">
                  <c:v>2013</c:v>
                </c:pt>
                <c:pt idx="16">
                  <c:v>2014</c:v>
                </c:pt>
                <c:pt idx="20">
                  <c:v>2015</c:v>
                </c:pt>
                <c:pt idx="24">
                  <c:v>2016</c:v>
                </c:pt>
                <c:pt idx="28">
                  <c:v>2017</c:v>
                </c:pt>
                <c:pt idx="32">
                  <c:v>2018</c:v>
                </c:pt>
                <c:pt idx="36">
                  <c:v>2019</c:v>
                </c:pt>
              </c:numCache>
            </c:numRef>
          </c:cat>
          <c:val>
            <c:numRef>
              <c:f>'table_FirstGroup-ShelterPlct'!$B$14:$AO$14</c:f>
              <c:numCache>
                <c:formatCode>0.0</c:formatCode>
                <c:ptCount val="40"/>
                <c:pt idx="0">
                  <c:v>10.600000000000001</c:v>
                </c:pt>
                <c:pt idx="1">
                  <c:v>8.5</c:v>
                </c:pt>
                <c:pt idx="2">
                  <c:v>8.6999999999999993</c:v>
                </c:pt>
                <c:pt idx="3">
                  <c:v>8.6999999999999993</c:v>
                </c:pt>
                <c:pt idx="4">
                  <c:v>12.8</c:v>
                </c:pt>
                <c:pt idx="5">
                  <c:v>13.2</c:v>
                </c:pt>
                <c:pt idx="6">
                  <c:v>13.3</c:v>
                </c:pt>
                <c:pt idx="7">
                  <c:v>12.1</c:v>
                </c:pt>
                <c:pt idx="8">
                  <c:v>9.1999999999999993</c:v>
                </c:pt>
                <c:pt idx="9">
                  <c:v>7.8000000000000007</c:v>
                </c:pt>
                <c:pt idx="10">
                  <c:v>7.4</c:v>
                </c:pt>
                <c:pt idx="11">
                  <c:v>7.8</c:v>
                </c:pt>
                <c:pt idx="12">
                  <c:v>6.5</c:v>
                </c:pt>
                <c:pt idx="13">
                  <c:v>9.4</c:v>
                </c:pt>
                <c:pt idx="14">
                  <c:v>9.3999999999999986</c:v>
                </c:pt>
                <c:pt idx="15">
                  <c:v>12</c:v>
                </c:pt>
                <c:pt idx="16">
                  <c:v>11.7</c:v>
                </c:pt>
                <c:pt idx="17">
                  <c:v>12</c:v>
                </c:pt>
                <c:pt idx="18">
                  <c:v>12.3</c:v>
                </c:pt>
                <c:pt idx="19">
                  <c:v>12.1</c:v>
                </c:pt>
                <c:pt idx="20">
                  <c:v>10.8</c:v>
                </c:pt>
                <c:pt idx="21">
                  <c:v>9.3000000000000007</c:v>
                </c:pt>
                <c:pt idx="22">
                  <c:v>10.899999999999999</c:v>
                </c:pt>
                <c:pt idx="23">
                  <c:v>10.600000000000001</c:v>
                </c:pt>
                <c:pt idx="24">
                  <c:v>15.6</c:v>
                </c:pt>
                <c:pt idx="25">
                  <c:v>15.5</c:v>
                </c:pt>
                <c:pt idx="26">
                  <c:v>12.6</c:v>
                </c:pt>
                <c:pt idx="27">
                  <c:v>10.199999999999999</c:v>
                </c:pt>
                <c:pt idx="28">
                  <c:v>10.199999999999999</c:v>
                </c:pt>
                <c:pt idx="29">
                  <c:v>8.4</c:v>
                </c:pt>
                <c:pt idx="30">
                  <c:v>9</c:v>
                </c:pt>
                <c:pt idx="31">
                  <c:v>9.6999999999999993</c:v>
                </c:pt>
                <c:pt idx="32">
                  <c:v>5.5</c:v>
                </c:pt>
                <c:pt idx="33">
                  <c:v>9.1999999999999993</c:v>
                </c:pt>
                <c:pt idx="34">
                  <c:v>9.1999999999999993</c:v>
                </c:pt>
                <c:pt idx="35">
                  <c:v>8.6999999999999993</c:v>
                </c:pt>
                <c:pt idx="36">
                  <c:v>9.6999999999999993</c:v>
                </c:pt>
                <c:pt idx="37">
                  <c:v>6.9</c:v>
                </c:pt>
                <c:pt idx="38">
                  <c:v>6.8000000000000007</c:v>
                </c:pt>
                <c:pt idx="39">
                  <c:v>6.5</c:v>
                </c:pt>
              </c:numCache>
            </c:numRef>
          </c:val>
          <c:smooth val="1"/>
          <c:extLst xmlns:c16r2="http://schemas.microsoft.com/office/drawing/2015/06/chart">
            <c:ext xmlns:c16="http://schemas.microsoft.com/office/drawing/2014/chart" uri="{C3380CC4-5D6E-409C-BE32-E72D297353CC}">
              <c16:uniqueId val="{00000005-1FE8-48C4-A2CB-5D61C5304D7C}"/>
            </c:ext>
          </c:extLst>
        </c:ser>
        <c:dLbls>
          <c:showLegendKey val="0"/>
          <c:showVal val="0"/>
          <c:showCatName val="0"/>
          <c:showSerName val="0"/>
          <c:showPercent val="0"/>
          <c:showBubbleSize val="0"/>
        </c:dLbls>
        <c:smooth val="0"/>
        <c:axId val="216017336"/>
        <c:axId val="216019688"/>
      </c:lineChart>
      <c:catAx>
        <c:axId val="216017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rgbClr val="002060"/>
                </a:solidFill>
                <a:latin typeface="+mn-lt"/>
                <a:ea typeface="+mn-ea"/>
                <a:cs typeface="+mn-cs"/>
              </a:defRPr>
            </a:pPr>
            <a:endParaRPr lang="en-US"/>
          </a:p>
        </c:txPr>
        <c:crossAx val="216019688"/>
        <c:crosses val="autoZero"/>
        <c:auto val="1"/>
        <c:lblAlgn val="ctr"/>
        <c:lblOffset val="100"/>
        <c:noMultiLvlLbl val="0"/>
      </c:catAx>
      <c:valAx>
        <c:axId val="216019688"/>
        <c:scaling>
          <c:orientation val="minMax"/>
          <c:max val="2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600" b="1" i="0" u="none" strike="noStrike" kern="1200" baseline="0">
                <a:solidFill>
                  <a:srgbClr val="002060"/>
                </a:solidFill>
                <a:latin typeface="+mn-lt"/>
                <a:ea typeface="+mn-ea"/>
                <a:cs typeface="+mn-cs"/>
              </a:defRPr>
            </a:pPr>
            <a:endParaRPr lang="en-US"/>
          </a:p>
        </c:txPr>
        <c:crossAx val="216017336"/>
        <c:crosses val="autoZero"/>
        <c:crossBetween val="between"/>
        <c:majorUnit val="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600" b="0" i="0" u="none" strike="noStrike" kern="1200" baseline="0">
              <a:solidFill>
                <a:srgbClr val="00206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rgbClr val="002060"/>
                </a:solidFill>
                <a:latin typeface="+mn-lt"/>
                <a:ea typeface="+mn-ea"/>
                <a:cs typeface="+mn-cs"/>
              </a:defRPr>
            </a:pPr>
            <a:r>
              <a:rPr lang="en-US" sz="1200" dirty="0">
                <a:solidFill>
                  <a:srgbClr val="002060"/>
                </a:solidFill>
              </a:rPr>
              <a:t>Predominant Placement: Group</a:t>
            </a:r>
          </a:p>
        </c:rich>
      </c:tx>
      <c:layout>
        <c:manualLayout>
          <c:xMode val="edge"/>
          <c:yMode val="edge"/>
          <c:x val="0.26740873978587515"/>
          <c:y val="8.6924250420932395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rgbClr val="002060"/>
              </a:solidFill>
              <a:latin typeface="+mn-lt"/>
              <a:ea typeface="+mn-ea"/>
              <a:cs typeface="+mn-cs"/>
            </a:defRPr>
          </a:pPr>
          <a:endParaRPr lang="en-US"/>
        </a:p>
      </c:txPr>
    </c:title>
    <c:autoTitleDeleted val="0"/>
    <c:plotArea>
      <c:layout/>
      <c:lineChart>
        <c:grouping val="standard"/>
        <c:varyColors val="0"/>
        <c:ser>
          <c:idx val="0"/>
          <c:order val="0"/>
          <c:tx>
            <c:strRef>
              <c:f>'table_PredomGroup-ShelterPlct'!$A$9</c:f>
              <c:strCache>
                <c:ptCount val="1"/>
                <c:pt idx="0">
                  <c:v>All Children</c:v>
                </c:pt>
              </c:strCache>
            </c:strRef>
          </c:tx>
          <c:spPr>
            <a:ln w="22225" cap="rnd">
              <a:solidFill>
                <a:schemeClr val="bg1">
                  <a:lumMod val="50000"/>
                </a:schemeClr>
              </a:solidFill>
              <a:round/>
            </a:ln>
            <a:effectLst/>
          </c:spPr>
          <c:marker>
            <c:symbol val="none"/>
          </c:marker>
          <c:dLbls>
            <c:dLbl>
              <c:idx val="0"/>
              <c:layout>
                <c:manualLayout>
                  <c:x val="-5.5205920600479366E-2"/>
                  <c:y val="-9.6582500467702666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58A-4D5B-B4E3-FA5E4509888C}"/>
                </c:ext>
                <c:ext xmlns:c15="http://schemas.microsoft.com/office/drawing/2012/chart" uri="{CE6537A1-D6FC-4f65-9D91-7224C49458BB}">
                  <c15:layout/>
                </c:ext>
              </c:extLst>
            </c:dLbl>
            <c:dLbl>
              <c:idx val="35"/>
              <c:layout>
                <c:manualLayout>
                  <c:x val="-8.7167243053390582E-3"/>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58A-4D5B-B4E3-FA5E4509888C}"/>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2">
                        <a:lumMod val="50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'table_PredomGroup-ShelterPlct'!$B$8:$AK$8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'table_PredomGroup-ShelterPlct'!$B$9:$AK$9</c:f>
              <c:numCache>
                <c:formatCode>0.0</c:formatCode>
                <c:ptCount val="36"/>
                <c:pt idx="0">
                  <c:v>5.4</c:v>
                </c:pt>
                <c:pt idx="1">
                  <c:v>5.5</c:v>
                </c:pt>
                <c:pt idx="2">
                  <c:v>5.6000000000000005</c:v>
                </c:pt>
                <c:pt idx="3">
                  <c:v>5.7</c:v>
                </c:pt>
                <c:pt idx="4">
                  <c:v>6.1</c:v>
                </c:pt>
                <c:pt idx="5">
                  <c:v>6.1</c:v>
                </c:pt>
                <c:pt idx="6">
                  <c:v>6</c:v>
                </c:pt>
                <c:pt idx="7">
                  <c:v>5.9</c:v>
                </c:pt>
                <c:pt idx="8">
                  <c:v>5.7</c:v>
                </c:pt>
                <c:pt idx="9">
                  <c:v>5.5</c:v>
                </c:pt>
                <c:pt idx="10">
                  <c:v>5.7</c:v>
                </c:pt>
                <c:pt idx="11">
                  <c:v>5.7</c:v>
                </c:pt>
                <c:pt idx="12">
                  <c:v>5.6000000000000005</c:v>
                </c:pt>
                <c:pt idx="13">
                  <c:v>5.6000000000000005</c:v>
                </c:pt>
                <c:pt idx="14">
                  <c:v>5.7</c:v>
                </c:pt>
                <c:pt idx="15">
                  <c:v>5.9</c:v>
                </c:pt>
                <c:pt idx="16">
                  <c:v>6.1</c:v>
                </c:pt>
                <c:pt idx="17">
                  <c:v>6.1</c:v>
                </c:pt>
                <c:pt idx="18">
                  <c:v>6</c:v>
                </c:pt>
                <c:pt idx="19">
                  <c:v>5.9</c:v>
                </c:pt>
                <c:pt idx="20">
                  <c:v>5.8</c:v>
                </c:pt>
                <c:pt idx="21">
                  <c:v>5.8</c:v>
                </c:pt>
                <c:pt idx="22">
                  <c:v>5.8999999999999995</c:v>
                </c:pt>
                <c:pt idx="23">
                  <c:v>5.8</c:v>
                </c:pt>
                <c:pt idx="24">
                  <c:v>5.9</c:v>
                </c:pt>
                <c:pt idx="25">
                  <c:v>5.8</c:v>
                </c:pt>
                <c:pt idx="26">
                  <c:v>6</c:v>
                </c:pt>
                <c:pt idx="27">
                  <c:v>6.2</c:v>
                </c:pt>
                <c:pt idx="28">
                  <c:v>6.1000000000000005</c:v>
                </c:pt>
                <c:pt idx="29">
                  <c:v>6.3000000000000007</c:v>
                </c:pt>
                <c:pt idx="30">
                  <c:v>6</c:v>
                </c:pt>
                <c:pt idx="31">
                  <c:v>5.7</c:v>
                </c:pt>
                <c:pt idx="32">
                  <c:v>5.5</c:v>
                </c:pt>
                <c:pt idx="33">
                  <c:v>5.1999999999999993</c:v>
                </c:pt>
                <c:pt idx="34">
                  <c:v>5</c:v>
                </c:pt>
                <c:pt idx="35">
                  <c:v>5</c:v>
                </c:pt>
              </c:numCache>
            </c:numRef>
          </c:val>
          <c:smooth val="0"/>
          <c:extLst xmlns:c16r2="http://schemas.microsoft.com/office/drawing/2015/06/chart">
            <c:ext xmlns:c16="http://schemas.microsoft.com/office/drawing/2014/chart" uri="{C3380CC4-5D6E-409C-BE32-E72D297353CC}">
              <c16:uniqueId val="{00000002-558A-4D5B-B4E3-FA5E4509888C}"/>
            </c:ext>
          </c:extLst>
        </c:ser>
        <c:ser>
          <c:idx val="1"/>
          <c:order val="1"/>
          <c:tx>
            <c:strRef>
              <c:f>'table_PredomGroup-ShelterPlct'!$A$10</c:f>
              <c:strCache>
                <c:ptCount val="1"/>
                <c:pt idx="0">
                  <c:v>Black</c:v>
                </c:pt>
              </c:strCache>
            </c:strRef>
          </c:tx>
          <c:spPr>
            <a:ln w="22225" cap="rnd">
              <a:solidFill>
                <a:schemeClr val="tx1"/>
              </a:solidFill>
              <a:round/>
            </a:ln>
            <a:effectLst/>
          </c:spPr>
          <c:marker>
            <c:symbol val="none"/>
          </c:marker>
          <c:cat>
            <c:numRef>
              <c:f>'table_PredomGroup-ShelterPlct'!$B$8:$AK$8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'table_PredomGroup-ShelterPlct'!$B$10:$AK$10</c:f>
              <c:numCache>
                <c:formatCode>0.0</c:formatCode>
                <c:ptCount val="36"/>
                <c:pt idx="0">
                  <c:v>7.4</c:v>
                </c:pt>
                <c:pt idx="1">
                  <c:v>7.6000000000000005</c:v>
                </c:pt>
                <c:pt idx="2">
                  <c:v>7.8999999999999995</c:v>
                </c:pt>
                <c:pt idx="3">
                  <c:v>7.8</c:v>
                </c:pt>
                <c:pt idx="4">
                  <c:v>7.8000000000000007</c:v>
                </c:pt>
                <c:pt idx="5">
                  <c:v>7.7</c:v>
                </c:pt>
                <c:pt idx="6">
                  <c:v>7</c:v>
                </c:pt>
                <c:pt idx="7">
                  <c:v>7.3</c:v>
                </c:pt>
                <c:pt idx="8">
                  <c:v>7.8</c:v>
                </c:pt>
                <c:pt idx="9">
                  <c:v>7.7</c:v>
                </c:pt>
                <c:pt idx="10">
                  <c:v>7.8999999999999995</c:v>
                </c:pt>
                <c:pt idx="11">
                  <c:v>7.7</c:v>
                </c:pt>
                <c:pt idx="12">
                  <c:v>7.5</c:v>
                </c:pt>
                <c:pt idx="13">
                  <c:v>7.4</c:v>
                </c:pt>
                <c:pt idx="14">
                  <c:v>7.3</c:v>
                </c:pt>
                <c:pt idx="15">
                  <c:v>7.8</c:v>
                </c:pt>
                <c:pt idx="16">
                  <c:v>8.2000000000000011</c:v>
                </c:pt>
                <c:pt idx="17">
                  <c:v>8.6999999999999993</c:v>
                </c:pt>
                <c:pt idx="18">
                  <c:v>8.6</c:v>
                </c:pt>
                <c:pt idx="19">
                  <c:v>8.1999999999999993</c:v>
                </c:pt>
                <c:pt idx="20">
                  <c:v>8.1999999999999993</c:v>
                </c:pt>
                <c:pt idx="21">
                  <c:v>7.8999999999999995</c:v>
                </c:pt>
                <c:pt idx="22">
                  <c:v>8.2000000000000011</c:v>
                </c:pt>
                <c:pt idx="23">
                  <c:v>8.1</c:v>
                </c:pt>
                <c:pt idx="24">
                  <c:v>8.6</c:v>
                </c:pt>
                <c:pt idx="25">
                  <c:v>8.7000000000000011</c:v>
                </c:pt>
                <c:pt idx="26">
                  <c:v>9.1</c:v>
                </c:pt>
                <c:pt idx="27">
                  <c:v>9.6000000000000014</c:v>
                </c:pt>
                <c:pt idx="28">
                  <c:v>9.1999999999999993</c:v>
                </c:pt>
                <c:pt idx="29">
                  <c:v>9.3999999999999986</c:v>
                </c:pt>
                <c:pt idx="30">
                  <c:v>9</c:v>
                </c:pt>
                <c:pt idx="31">
                  <c:v>8.3999999999999986</c:v>
                </c:pt>
                <c:pt idx="32">
                  <c:v>7.7</c:v>
                </c:pt>
                <c:pt idx="33">
                  <c:v>7.5</c:v>
                </c:pt>
                <c:pt idx="34">
                  <c:v>7.1000000000000005</c:v>
                </c:pt>
                <c:pt idx="35">
                  <c:v>7.2</c:v>
                </c:pt>
              </c:numCache>
            </c:numRef>
          </c:val>
          <c:smooth val="1"/>
          <c:extLst xmlns:c16r2="http://schemas.microsoft.com/office/drawing/2015/06/chart">
            <c:ext xmlns:c16="http://schemas.microsoft.com/office/drawing/2014/chart" uri="{C3380CC4-5D6E-409C-BE32-E72D297353CC}">
              <c16:uniqueId val="{00000003-558A-4D5B-B4E3-FA5E4509888C}"/>
            </c:ext>
          </c:extLst>
        </c:ser>
        <c:ser>
          <c:idx val="2"/>
          <c:order val="2"/>
          <c:tx>
            <c:strRef>
              <c:f>'table_PredomGroup-ShelterPlct'!$A$11</c:f>
              <c:strCache>
                <c:ptCount val="1"/>
                <c:pt idx="0">
                  <c:v>White</c:v>
                </c:pt>
              </c:strCache>
            </c:strRef>
          </c:tx>
          <c:spPr>
            <a:ln w="6350" cap="rnd">
              <a:solidFill>
                <a:srgbClr val="7030A0"/>
              </a:solidFill>
              <a:round/>
            </a:ln>
            <a:effectLst/>
          </c:spPr>
          <c:marker>
            <c:symbol val="none"/>
          </c:marker>
          <c:cat>
            <c:numRef>
              <c:f>'table_PredomGroup-ShelterPlct'!$B$8:$AK$8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'table_PredomGroup-ShelterPlct'!$B$11:$AK$11</c:f>
              <c:numCache>
                <c:formatCode>0.0</c:formatCode>
                <c:ptCount val="36"/>
                <c:pt idx="0">
                  <c:v>5.8999999999999995</c:v>
                </c:pt>
                <c:pt idx="1">
                  <c:v>5.8999999999999995</c:v>
                </c:pt>
                <c:pt idx="2">
                  <c:v>5.9</c:v>
                </c:pt>
                <c:pt idx="3">
                  <c:v>5.6999999999999993</c:v>
                </c:pt>
                <c:pt idx="4">
                  <c:v>6.2</c:v>
                </c:pt>
                <c:pt idx="5">
                  <c:v>6.3</c:v>
                </c:pt>
                <c:pt idx="6">
                  <c:v>6.3</c:v>
                </c:pt>
                <c:pt idx="7">
                  <c:v>6.3</c:v>
                </c:pt>
                <c:pt idx="8">
                  <c:v>6.1000000000000005</c:v>
                </c:pt>
                <c:pt idx="9">
                  <c:v>5.9</c:v>
                </c:pt>
                <c:pt idx="10">
                  <c:v>6</c:v>
                </c:pt>
                <c:pt idx="11">
                  <c:v>5.8</c:v>
                </c:pt>
                <c:pt idx="12">
                  <c:v>5.6</c:v>
                </c:pt>
                <c:pt idx="13">
                  <c:v>5.8999999999999995</c:v>
                </c:pt>
                <c:pt idx="14">
                  <c:v>6.1999999999999993</c:v>
                </c:pt>
                <c:pt idx="15">
                  <c:v>6.6</c:v>
                </c:pt>
                <c:pt idx="16">
                  <c:v>7.1</c:v>
                </c:pt>
                <c:pt idx="17">
                  <c:v>6.8</c:v>
                </c:pt>
                <c:pt idx="18">
                  <c:v>6.6999999999999993</c:v>
                </c:pt>
                <c:pt idx="19">
                  <c:v>6.5</c:v>
                </c:pt>
                <c:pt idx="20">
                  <c:v>6</c:v>
                </c:pt>
                <c:pt idx="21">
                  <c:v>6.1999999999999993</c:v>
                </c:pt>
                <c:pt idx="22">
                  <c:v>6.2</c:v>
                </c:pt>
                <c:pt idx="23">
                  <c:v>6.1000000000000005</c:v>
                </c:pt>
                <c:pt idx="24">
                  <c:v>6.3</c:v>
                </c:pt>
                <c:pt idx="25">
                  <c:v>6</c:v>
                </c:pt>
                <c:pt idx="26">
                  <c:v>6.1</c:v>
                </c:pt>
                <c:pt idx="27">
                  <c:v>6</c:v>
                </c:pt>
                <c:pt idx="28">
                  <c:v>5.9</c:v>
                </c:pt>
                <c:pt idx="29">
                  <c:v>6.3000000000000007</c:v>
                </c:pt>
                <c:pt idx="30">
                  <c:v>6.3000000000000007</c:v>
                </c:pt>
                <c:pt idx="31">
                  <c:v>6.3999999999999995</c:v>
                </c:pt>
                <c:pt idx="32">
                  <c:v>6.5</c:v>
                </c:pt>
                <c:pt idx="33">
                  <c:v>5.8999999999999995</c:v>
                </c:pt>
                <c:pt idx="34">
                  <c:v>5.6</c:v>
                </c:pt>
                <c:pt idx="35">
                  <c:v>5.2</c:v>
                </c:pt>
              </c:numCache>
            </c:numRef>
          </c:val>
          <c:smooth val="1"/>
          <c:extLst xmlns:c16r2="http://schemas.microsoft.com/office/drawing/2015/06/chart">
            <c:ext xmlns:c16="http://schemas.microsoft.com/office/drawing/2014/chart" uri="{C3380CC4-5D6E-409C-BE32-E72D297353CC}">
              <c16:uniqueId val="{00000004-558A-4D5B-B4E3-FA5E4509888C}"/>
            </c:ext>
          </c:extLst>
        </c:ser>
        <c:ser>
          <c:idx val="3"/>
          <c:order val="3"/>
          <c:tx>
            <c:strRef>
              <c:f>'table_PredomGroup-ShelterPlct'!$A$12</c:f>
              <c:strCache>
                <c:ptCount val="1"/>
                <c:pt idx="0">
                  <c:v>Latino</c:v>
                </c:pt>
              </c:strCache>
            </c:strRef>
          </c:tx>
          <c:spPr>
            <a:ln w="6350" cap="rnd">
              <a:solidFill>
                <a:srgbClr val="FF9900"/>
              </a:solidFill>
              <a:round/>
            </a:ln>
            <a:effectLst/>
          </c:spPr>
          <c:marker>
            <c:symbol val="none"/>
          </c:marker>
          <c:cat>
            <c:numRef>
              <c:f>'table_PredomGroup-ShelterPlct'!$B$8:$AK$8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'table_PredomGroup-ShelterPlct'!$B$12:$AK$12</c:f>
              <c:numCache>
                <c:formatCode>0.0</c:formatCode>
                <c:ptCount val="36"/>
                <c:pt idx="0">
                  <c:v>4.5</c:v>
                </c:pt>
                <c:pt idx="1">
                  <c:v>4.7</c:v>
                </c:pt>
                <c:pt idx="2">
                  <c:v>4.8</c:v>
                </c:pt>
                <c:pt idx="3">
                  <c:v>5.0999999999999996</c:v>
                </c:pt>
                <c:pt idx="4">
                  <c:v>5.6</c:v>
                </c:pt>
                <c:pt idx="5">
                  <c:v>5.6</c:v>
                </c:pt>
                <c:pt idx="6">
                  <c:v>5.4</c:v>
                </c:pt>
                <c:pt idx="7">
                  <c:v>5.2</c:v>
                </c:pt>
                <c:pt idx="8">
                  <c:v>4.8000000000000007</c:v>
                </c:pt>
                <c:pt idx="9">
                  <c:v>4.6000000000000005</c:v>
                </c:pt>
                <c:pt idx="10">
                  <c:v>4.8000000000000007</c:v>
                </c:pt>
                <c:pt idx="11">
                  <c:v>4.8999999999999995</c:v>
                </c:pt>
                <c:pt idx="12">
                  <c:v>4.8</c:v>
                </c:pt>
                <c:pt idx="13">
                  <c:v>4.9000000000000004</c:v>
                </c:pt>
                <c:pt idx="14">
                  <c:v>5</c:v>
                </c:pt>
                <c:pt idx="15">
                  <c:v>4.9000000000000004</c:v>
                </c:pt>
                <c:pt idx="16">
                  <c:v>5.0999999999999996</c:v>
                </c:pt>
                <c:pt idx="17">
                  <c:v>4.8999999999999995</c:v>
                </c:pt>
                <c:pt idx="18">
                  <c:v>4.7</c:v>
                </c:pt>
                <c:pt idx="19">
                  <c:v>4.8999999999999995</c:v>
                </c:pt>
                <c:pt idx="20">
                  <c:v>4.8999999999999995</c:v>
                </c:pt>
                <c:pt idx="21">
                  <c:v>5</c:v>
                </c:pt>
                <c:pt idx="22">
                  <c:v>5.1000000000000005</c:v>
                </c:pt>
                <c:pt idx="23">
                  <c:v>4.9000000000000004</c:v>
                </c:pt>
                <c:pt idx="24">
                  <c:v>4.9000000000000004</c:v>
                </c:pt>
                <c:pt idx="25">
                  <c:v>4.8000000000000007</c:v>
                </c:pt>
                <c:pt idx="26">
                  <c:v>5</c:v>
                </c:pt>
                <c:pt idx="27">
                  <c:v>5.2</c:v>
                </c:pt>
                <c:pt idx="28">
                  <c:v>5.3</c:v>
                </c:pt>
                <c:pt idx="29">
                  <c:v>5.4</c:v>
                </c:pt>
                <c:pt idx="30">
                  <c:v>5</c:v>
                </c:pt>
                <c:pt idx="31">
                  <c:v>4.6000000000000005</c:v>
                </c:pt>
                <c:pt idx="32">
                  <c:v>4.5999999999999996</c:v>
                </c:pt>
                <c:pt idx="33">
                  <c:v>4.2</c:v>
                </c:pt>
                <c:pt idx="34">
                  <c:v>4.0999999999999996</c:v>
                </c:pt>
                <c:pt idx="35">
                  <c:v>4.2</c:v>
                </c:pt>
              </c:numCache>
            </c:numRef>
          </c:val>
          <c:smooth val="0"/>
          <c:extLst xmlns:c16r2="http://schemas.microsoft.com/office/drawing/2015/06/chart">
            <c:ext xmlns:c16="http://schemas.microsoft.com/office/drawing/2014/chart" uri="{C3380CC4-5D6E-409C-BE32-E72D297353CC}">
              <c16:uniqueId val="{00000005-558A-4D5B-B4E3-FA5E4509888C}"/>
            </c:ext>
          </c:extLst>
        </c:ser>
        <c:ser>
          <c:idx val="4"/>
          <c:order val="4"/>
          <c:tx>
            <c:strRef>
              <c:f>'table_PredomGroup-ShelterPlct'!$A$13</c:f>
              <c:strCache>
                <c:ptCount val="1"/>
                <c:pt idx="0">
                  <c:v>Asian/P.I.</c:v>
                </c:pt>
              </c:strCache>
            </c:strRef>
          </c:tx>
          <c:spPr>
            <a:ln w="6350" cap="rnd">
              <a:solidFill>
                <a:srgbClr val="00B050"/>
              </a:solidFill>
              <a:round/>
            </a:ln>
            <a:effectLst/>
          </c:spPr>
          <c:marker>
            <c:symbol val="none"/>
          </c:marker>
          <c:cat>
            <c:numRef>
              <c:f>'table_PredomGroup-ShelterPlct'!$B$8:$AK$8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'table_PredomGroup-ShelterPlct'!$B$13:$AK$13</c:f>
              <c:numCache>
                <c:formatCode>0.0</c:formatCode>
                <c:ptCount val="36"/>
                <c:pt idx="0">
                  <c:v>6</c:v>
                </c:pt>
                <c:pt idx="1">
                  <c:v>5.8999999999999995</c:v>
                </c:pt>
                <c:pt idx="2">
                  <c:v>5.6</c:v>
                </c:pt>
                <c:pt idx="3">
                  <c:v>5.3</c:v>
                </c:pt>
                <c:pt idx="4">
                  <c:v>4.8999999999999995</c:v>
                </c:pt>
                <c:pt idx="5">
                  <c:v>4.2</c:v>
                </c:pt>
                <c:pt idx="6">
                  <c:v>5.2</c:v>
                </c:pt>
                <c:pt idx="7">
                  <c:v>5.5</c:v>
                </c:pt>
                <c:pt idx="8">
                  <c:v>5.7</c:v>
                </c:pt>
                <c:pt idx="9">
                  <c:v>6.6</c:v>
                </c:pt>
                <c:pt idx="10">
                  <c:v>6.1</c:v>
                </c:pt>
                <c:pt idx="11">
                  <c:v>6.8</c:v>
                </c:pt>
                <c:pt idx="12">
                  <c:v>7.1</c:v>
                </c:pt>
                <c:pt idx="13">
                  <c:v>6.5</c:v>
                </c:pt>
                <c:pt idx="14">
                  <c:v>6.5</c:v>
                </c:pt>
                <c:pt idx="15">
                  <c:v>6.4</c:v>
                </c:pt>
                <c:pt idx="16">
                  <c:v>5.3</c:v>
                </c:pt>
                <c:pt idx="17">
                  <c:v>6.3999999999999995</c:v>
                </c:pt>
                <c:pt idx="18">
                  <c:v>6.3</c:v>
                </c:pt>
                <c:pt idx="19">
                  <c:v>4.3</c:v>
                </c:pt>
                <c:pt idx="20">
                  <c:v>5.0999999999999996</c:v>
                </c:pt>
                <c:pt idx="21">
                  <c:v>5.5</c:v>
                </c:pt>
                <c:pt idx="22">
                  <c:v>5.3999999999999995</c:v>
                </c:pt>
                <c:pt idx="23">
                  <c:v>6</c:v>
                </c:pt>
                <c:pt idx="24">
                  <c:v>6.3</c:v>
                </c:pt>
                <c:pt idx="25">
                  <c:v>5.2</c:v>
                </c:pt>
                <c:pt idx="26">
                  <c:v>7.3999999999999995</c:v>
                </c:pt>
                <c:pt idx="27">
                  <c:v>7.4</c:v>
                </c:pt>
                <c:pt idx="28">
                  <c:v>6</c:v>
                </c:pt>
                <c:pt idx="29">
                  <c:v>5.6</c:v>
                </c:pt>
                <c:pt idx="30">
                  <c:v>3.3000000000000003</c:v>
                </c:pt>
                <c:pt idx="31">
                  <c:v>3</c:v>
                </c:pt>
                <c:pt idx="32">
                  <c:v>5</c:v>
                </c:pt>
                <c:pt idx="33">
                  <c:v>5.6</c:v>
                </c:pt>
                <c:pt idx="34">
                  <c:v>6.6</c:v>
                </c:pt>
                <c:pt idx="35">
                  <c:v>6.8000000000000007</c:v>
                </c:pt>
              </c:numCache>
            </c:numRef>
          </c:val>
          <c:smooth val="1"/>
          <c:extLst xmlns:c16r2="http://schemas.microsoft.com/office/drawing/2015/06/chart">
            <c:ext xmlns:c16="http://schemas.microsoft.com/office/drawing/2014/chart" uri="{C3380CC4-5D6E-409C-BE32-E72D297353CC}">
              <c16:uniqueId val="{00000006-558A-4D5B-B4E3-FA5E4509888C}"/>
            </c:ext>
          </c:extLst>
        </c:ser>
        <c:ser>
          <c:idx val="5"/>
          <c:order val="5"/>
          <c:tx>
            <c:strRef>
              <c:f>'table_PredomGroup-ShelterPlct'!$A$14</c:f>
              <c:strCache>
                <c:ptCount val="1"/>
                <c:pt idx="0">
                  <c:v>Nat Amer</c:v>
                </c:pt>
              </c:strCache>
            </c:strRef>
          </c:tx>
          <c:spPr>
            <a:ln w="22225" cap="rnd">
              <a:solidFill>
                <a:srgbClr val="C00000"/>
              </a:solidFill>
              <a:round/>
            </a:ln>
            <a:effectLst/>
          </c:spPr>
          <c:marker>
            <c:symbol val="none"/>
          </c:marker>
          <c:dLbls>
            <c:dLbl>
              <c:idx val="20"/>
              <c:layout>
                <c:manualLayout>
                  <c:x val="-3.4866897221355379E-2"/>
                  <c:y val="-2.897475014031079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558A-4D5B-B4E3-FA5E4509888C}"/>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2">
                        <a:lumMod val="50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'table_PredomGroup-ShelterPlct'!$B$8:$AK$8</c:f>
              <c:numCache>
                <c:formatCode>General</c:formatCode>
                <c:ptCount val="36"/>
                <c:pt idx="0">
                  <c:v>2010</c:v>
                </c:pt>
                <c:pt idx="4">
                  <c:v>2011</c:v>
                </c:pt>
                <c:pt idx="8">
                  <c:v>2012</c:v>
                </c:pt>
                <c:pt idx="12">
                  <c:v>2013</c:v>
                </c:pt>
                <c:pt idx="16">
                  <c:v>2014</c:v>
                </c:pt>
                <c:pt idx="20">
                  <c:v>2015</c:v>
                </c:pt>
                <c:pt idx="24">
                  <c:v>2016</c:v>
                </c:pt>
                <c:pt idx="28">
                  <c:v>2017</c:v>
                </c:pt>
                <c:pt idx="32">
                  <c:v>2018</c:v>
                </c:pt>
              </c:numCache>
            </c:numRef>
          </c:cat>
          <c:val>
            <c:numRef>
              <c:f>'table_PredomGroup-ShelterPlct'!$B$14:$AK$14</c:f>
              <c:numCache>
                <c:formatCode>0.0</c:formatCode>
                <c:ptCount val="36"/>
                <c:pt idx="0">
                  <c:v>7.5</c:v>
                </c:pt>
                <c:pt idx="1">
                  <c:v>5</c:v>
                </c:pt>
                <c:pt idx="2">
                  <c:v>4.8</c:v>
                </c:pt>
                <c:pt idx="3">
                  <c:v>4.7</c:v>
                </c:pt>
                <c:pt idx="4">
                  <c:v>5.3</c:v>
                </c:pt>
                <c:pt idx="5">
                  <c:v>6.4</c:v>
                </c:pt>
                <c:pt idx="6">
                  <c:v>6.1</c:v>
                </c:pt>
                <c:pt idx="7">
                  <c:v>5.0999999999999996</c:v>
                </c:pt>
                <c:pt idx="8">
                  <c:v>4.4000000000000004</c:v>
                </c:pt>
                <c:pt idx="9">
                  <c:v>3.4000000000000004</c:v>
                </c:pt>
                <c:pt idx="10">
                  <c:v>3.1</c:v>
                </c:pt>
                <c:pt idx="11">
                  <c:v>3.5</c:v>
                </c:pt>
                <c:pt idx="12">
                  <c:v>4</c:v>
                </c:pt>
                <c:pt idx="13">
                  <c:v>4.8999999999999995</c:v>
                </c:pt>
                <c:pt idx="14">
                  <c:v>4.5</c:v>
                </c:pt>
                <c:pt idx="15">
                  <c:v>5.8</c:v>
                </c:pt>
                <c:pt idx="16">
                  <c:v>5.4</c:v>
                </c:pt>
                <c:pt idx="17">
                  <c:v>5.0999999999999996</c:v>
                </c:pt>
                <c:pt idx="18">
                  <c:v>6.5</c:v>
                </c:pt>
                <c:pt idx="19">
                  <c:v>6.5</c:v>
                </c:pt>
                <c:pt idx="20">
                  <c:v>5.8</c:v>
                </c:pt>
                <c:pt idx="21">
                  <c:v>5.5</c:v>
                </c:pt>
                <c:pt idx="22">
                  <c:v>5.0999999999999996</c:v>
                </c:pt>
                <c:pt idx="23">
                  <c:v>3.9</c:v>
                </c:pt>
                <c:pt idx="24">
                  <c:v>6.3999999999999995</c:v>
                </c:pt>
                <c:pt idx="25">
                  <c:v>6.8</c:v>
                </c:pt>
                <c:pt idx="26">
                  <c:v>5.7</c:v>
                </c:pt>
                <c:pt idx="27">
                  <c:v>5.5</c:v>
                </c:pt>
                <c:pt idx="28">
                  <c:v>3.7</c:v>
                </c:pt>
                <c:pt idx="29">
                  <c:v>2.4</c:v>
                </c:pt>
                <c:pt idx="30">
                  <c:v>3.5</c:v>
                </c:pt>
                <c:pt idx="31">
                  <c:v>4.3</c:v>
                </c:pt>
                <c:pt idx="32">
                  <c:v>4.8</c:v>
                </c:pt>
                <c:pt idx="33">
                  <c:v>6.1</c:v>
                </c:pt>
                <c:pt idx="34">
                  <c:v>6.3999999999999995</c:v>
                </c:pt>
                <c:pt idx="35">
                  <c:v>5.5</c:v>
                </c:pt>
              </c:numCache>
            </c:numRef>
          </c:val>
          <c:smooth val="1"/>
          <c:extLst xmlns:c16r2="http://schemas.microsoft.com/office/drawing/2015/06/chart">
            <c:ext xmlns:c16="http://schemas.microsoft.com/office/drawing/2014/chart" uri="{C3380CC4-5D6E-409C-BE32-E72D297353CC}">
              <c16:uniqueId val="{00000008-558A-4D5B-B4E3-FA5E4509888C}"/>
            </c:ext>
          </c:extLst>
        </c:ser>
        <c:dLbls>
          <c:showLegendKey val="0"/>
          <c:showVal val="0"/>
          <c:showCatName val="0"/>
          <c:showSerName val="0"/>
          <c:showPercent val="0"/>
          <c:showBubbleSize val="0"/>
        </c:dLbls>
        <c:smooth val="0"/>
        <c:axId val="216015376"/>
        <c:axId val="216016944"/>
      </c:lineChart>
      <c:catAx>
        <c:axId val="21601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rgbClr val="002060"/>
                </a:solidFill>
                <a:latin typeface="+mn-lt"/>
                <a:ea typeface="+mn-ea"/>
                <a:cs typeface="+mn-cs"/>
              </a:defRPr>
            </a:pPr>
            <a:endParaRPr lang="en-US"/>
          </a:p>
        </c:txPr>
        <c:crossAx val="216016944"/>
        <c:crosses val="autoZero"/>
        <c:auto val="1"/>
        <c:lblAlgn val="ctr"/>
        <c:lblOffset val="100"/>
        <c:noMultiLvlLbl val="0"/>
      </c:catAx>
      <c:valAx>
        <c:axId val="216016944"/>
        <c:scaling>
          <c:orientation val="minMax"/>
          <c:max val="2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600" b="1" i="0" u="none" strike="noStrike" kern="1200" baseline="0">
                <a:solidFill>
                  <a:srgbClr val="002060"/>
                </a:solidFill>
                <a:latin typeface="+mn-lt"/>
                <a:ea typeface="+mn-ea"/>
                <a:cs typeface="+mn-cs"/>
              </a:defRPr>
            </a:pPr>
            <a:endParaRPr lang="en-US"/>
          </a:p>
        </c:txPr>
        <c:crossAx val="216015376"/>
        <c:crosses val="autoZero"/>
        <c:crossBetween val="between"/>
        <c:majorUnit val="5"/>
        <c:minorUnit val="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600" b="0" i="0" u="none" strike="noStrike" kern="1200" baseline="0">
              <a:solidFill>
                <a:srgbClr val="00206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2113A74-EB14-4B58-8AFD-7753F5FE2A33}" type="datetimeFigureOut">
              <a:rPr lang="en-US" smtClean="0"/>
              <a:t>3/3/2021</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28266AB-9D08-4162-AA27-82CC00FDA0BD}" type="slidenum">
              <a:rPr lang="en-US" smtClean="0"/>
              <a:t>‹#›</a:t>
            </a:fld>
            <a:endParaRPr lang="en-US" dirty="0"/>
          </a:p>
        </p:txBody>
      </p:sp>
    </p:spTree>
    <p:extLst>
      <p:ext uri="{BB962C8B-B14F-4D97-AF65-F5344CB8AC3E}">
        <p14:creationId xmlns:p14="http://schemas.microsoft.com/office/powerpoint/2010/main" val="2848206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Special thanks to Kathryn Icenhower, David Swanson Hollinger, and Dana Blackwell (Casey Family Programs) for important input on the development of this presentation.  </a:t>
            </a:r>
          </a:p>
        </p:txBody>
      </p:sp>
      <p:sp>
        <p:nvSpPr>
          <p:cNvPr id="4" name="Slide Number Placeholder 3"/>
          <p:cNvSpPr>
            <a:spLocks noGrp="1"/>
          </p:cNvSpPr>
          <p:nvPr>
            <p:ph type="sldNum" idx="10"/>
          </p:nvPr>
        </p:nvSpPr>
        <p:spPr/>
        <p:txBody>
          <a:bodyPr/>
          <a:lstStyle/>
          <a:p>
            <a:pPr algn="r">
              <a:buSzPct val="25000"/>
            </a:pPr>
            <a:fld id="{00000000-1234-1234-1234-123412341234}" type="slidenum">
              <a:rPr lang="en-US">
                <a:solidFill>
                  <a:schemeClr val="dk1"/>
                </a:solidFill>
                <a:latin typeface="Calibri"/>
                <a:ea typeface="Calibri"/>
                <a:cs typeface="Calibri"/>
                <a:sym typeface="Calibri"/>
              </a:rPr>
              <a:pPr algn="r">
                <a:buSzPct val="25000"/>
              </a:pPr>
              <a:t>1</a:t>
            </a:fld>
            <a:endParaRPr lang="en-US"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85125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8266AB-9D08-4162-AA27-82CC00FDA0BD}" type="slidenum">
              <a:rPr lang="en-US" smtClean="0"/>
              <a:t>10</a:t>
            </a:fld>
            <a:endParaRPr lang="en-US" dirty="0"/>
          </a:p>
        </p:txBody>
      </p:sp>
    </p:spTree>
    <p:extLst>
      <p:ext uri="{BB962C8B-B14F-4D97-AF65-F5344CB8AC3E}">
        <p14:creationId xmlns:p14="http://schemas.microsoft.com/office/powerpoint/2010/main" val="292273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8266AB-9D08-4162-AA27-82CC00FDA0BD}" type="slidenum">
              <a:rPr lang="en-US" smtClean="0"/>
              <a:t>11</a:t>
            </a:fld>
            <a:endParaRPr lang="en-US" dirty="0"/>
          </a:p>
        </p:txBody>
      </p:sp>
    </p:spTree>
    <p:extLst>
      <p:ext uri="{BB962C8B-B14F-4D97-AF65-F5344CB8AC3E}">
        <p14:creationId xmlns:p14="http://schemas.microsoft.com/office/powerpoint/2010/main" val="2268873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mn-lt"/>
            </a:endParaRPr>
          </a:p>
        </p:txBody>
      </p:sp>
      <p:sp>
        <p:nvSpPr>
          <p:cNvPr id="4" name="Slide Number Placeholder 3"/>
          <p:cNvSpPr>
            <a:spLocks noGrp="1"/>
          </p:cNvSpPr>
          <p:nvPr>
            <p:ph type="sldNum" sz="quarter" idx="10"/>
          </p:nvPr>
        </p:nvSpPr>
        <p:spPr/>
        <p:txBody>
          <a:bodyPr/>
          <a:lstStyle/>
          <a:p>
            <a:fld id="{D28266AB-9D08-4162-AA27-82CC00FDA0BD}" type="slidenum">
              <a:rPr lang="en-US" smtClean="0"/>
              <a:t>12</a:t>
            </a:fld>
            <a:endParaRPr lang="en-US" dirty="0"/>
          </a:p>
        </p:txBody>
      </p:sp>
    </p:spTree>
    <p:extLst>
      <p:ext uri="{BB962C8B-B14F-4D97-AF65-F5344CB8AC3E}">
        <p14:creationId xmlns:p14="http://schemas.microsoft.com/office/powerpoint/2010/main" val="3662239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mn-lt"/>
            </a:endParaRPr>
          </a:p>
        </p:txBody>
      </p:sp>
      <p:sp>
        <p:nvSpPr>
          <p:cNvPr id="4" name="Slide Number Placeholder 3"/>
          <p:cNvSpPr>
            <a:spLocks noGrp="1"/>
          </p:cNvSpPr>
          <p:nvPr>
            <p:ph type="sldNum" sz="quarter" idx="10"/>
          </p:nvPr>
        </p:nvSpPr>
        <p:spPr/>
        <p:txBody>
          <a:bodyPr/>
          <a:lstStyle/>
          <a:p>
            <a:fld id="{D28266AB-9D08-4162-AA27-82CC00FDA0BD}" type="slidenum">
              <a:rPr lang="en-US" smtClean="0"/>
              <a:t>13</a:t>
            </a:fld>
            <a:endParaRPr lang="en-US" dirty="0"/>
          </a:p>
        </p:txBody>
      </p:sp>
    </p:spTree>
    <p:extLst>
      <p:ext uri="{BB962C8B-B14F-4D97-AF65-F5344CB8AC3E}">
        <p14:creationId xmlns:p14="http://schemas.microsoft.com/office/powerpoint/2010/main" val="801222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mn-lt"/>
            </a:endParaRPr>
          </a:p>
        </p:txBody>
      </p:sp>
      <p:sp>
        <p:nvSpPr>
          <p:cNvPr id="4" name="Slide Number Placeholder 3"/>
          <p:cNvSpPr>
            <a:spLocks noGrp="1"/>
          </p:cNvSpPr>
          <p:nvPr>
            <p:ph type="sldNum" sz="quarter" idx="10"/>
          </p:nvPr>
        </p:nvSpPr>
        <p:spPr/>
        <p:txBody>
          <a:bodyPr/>
          <a:lstStyle/>
          <a:p>
            <a:fld id="{D28266AB-9D08-4162-AA27-82CC00FDA0BD}" type="slidenum">
              <a:rPr lang="en-US" smtClean="0"/>
              <a:t>14</a:t>
            </a:fld>
            <a:endParaRPr lang="en-US" dirty="0"/>
          </a:p>
        </p:txBody>
      </p:sp>
    </p:spTree>
    <p:extLst>
      <p:ext uri="{BB962C8B-B14F-4D97-AF65-F5344CB8AC3E}">
        <p14:creationId xmlns:p14="http://schemas.microsoft.com/office/powerpoint/2010/main" val="1070322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mn-lt"/>
            </a:endParaRPr>
          </a:p>
        </p:txBody>
      </p:sp>
      <p:sp>
        <p:nvSpPr>
          <p:cNvPr id="4" name="Slide Number Placeholder 3"/>
          <p:cNvSpPr>
            <a:spLocks noGrp="1"/>
          </p:cNvSpPr>
          <p:nvPr>
            <p:ph type="sldNum" sz="quarter" idx="10"/>
          </p:nvPr>
        </p:nvSpPr>
        <p:spPr/>
        <p:txBody>
          <a:bodyPr/>
          <a:lstStyle/>
          <a:p>
            <a:fld id="{D28266AB-9D08-4162-AA27-82CC00FDA0BD}" type="slidenum">
              <a:rPr lang="en-US" smtClean="0"/>
              <a:t>15</a:t>
            </a:fld>
            <a:endParaRPr lang="en-US" dirty="0"/>
          </a:p>
        </p:txBody>
      </p:sp>
    </p:spTree>
    <p:extLst>
      <p:ext uri="{BB962C8B-B14F-4D97-AF65-F5344CB8AC3E}">
        <p14:creationId xmlns:p14="http://schemas.microsoft.com/office/powerpoint/2010/main" val="1011516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8266AB-9D08-4162-AA27-82CC00FDA0BD}" type="slidenum">
              <a:rPr lang="en-US" smtClean="0"/>
              <a:t>16</a:t>
            </a:fld>
            <a:endParaRPr lang="en-US" dirty="0"/>
          </a:p>
        </p:txBody>
      </p:sp>
    </p:spTree>
    <p:extLst>
      <p:ext uri="{BB962C8B-B14F-4D97-AF65-F5344CB8AC3E}">
        <p14:creationId xmlns:p14="http://schemas.microsoft.com/office/powerpoint/2010/main" val="73851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8266AB-9D08-4162-AA27-82CC00FDA0BD}" type="slidenum">
              <a:rPr lang="en-US" smtClean="0"/>
              <a:t>2</a:t>
            </a:fld>
            <a:endParaRPr lang="en-US" dirty="0"/>
          </a:p>
        </p:txBody>
      </p:sp>
    </p:spTree>
    <p:extLst>
      <p:ext uri="{BB962C8B-B14F-4D97-AF65-F5344CB8AC3E}">
        <p14:creationId xmlns:p14="http://schemas.microsoft.com/office/powerpoint/2010/main" val="3784158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dirty="0" smtClean="0"/>
          </a:p>
        </p:txBody>
      </p:sp>
      <p:sp>
        <p:nvSpPr>
          <p:cNvPr id="4" name="Slide Number Placeholder 3"/>
          <p:cNvSpPr>
            <a:spLocks noGrp="1"/>
          </p:cNvSpPr>
          <p:nvPr>
            <p:ph type="sldNum" sz="quarter" idx="10"/>
          </p:nvPr>
        </p:nvSpPr>
        <p:spPr/>
        <p:txBody>
          <a:bodyPr/>
          <a:lstStyle/>
          <a:p>
            <a:fld id="{D28266AB-9D08-4162-AA27-82CC00FDA0BD}" type="slidenum">
              <a:rPr lang="en-US" smtClean="0"/>
              <a:t>3</a:t>
            </a:fld>
            <a:endParaRPr lang="en-US" dirty="0"/>
          </a:p>
        </p:txBody>
      </p:sp>
    </p:spTree>
    <p:extLst>
      <p:ext uri="{BB962C8B-B14F-4D97-AF65-F5344CB8AC3E}">
        <p14:creationId xmlns:p14="http://schemas.microsoft.com/office/powerpoint/2010/main" val="446848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dirty="0" smtClean="0"/>
          </a:p>
        </p:txBody>
      </p:sp>
      <p:sp>
        <p:nvSpPr>
          <p:cNvPr id="4" name="Slide Number Placeholder 3"/>
          <p:cNvSpPr>
            <a:spLocks noGrp="1"/>
          </p:cNvSpPr>
          <p:nvPr>
            <p:ph type="sldNum" sz="quarter" idx="10"/>
          </p:nvPr>
        </p:nvSpPr>
        <p:spPr/>
        <p:txBody>
          <a:bodyPr/>
          <a:lstStyle/>
          <a:p>
            <a:fld id="{D28266AB-9D08-4162-AA27-82CC00FDA0BD}" type="slidenum">
              <a:rPr lang="en-US" smtClean="0"/>
              <a:t>4</a:t>
            </a:fld>
            <a:endParaRPr lang="en-US" dirty="0"/>
          </a:p>
        </p:txBody>
      </p:sp>
    </p:spTree>
    <p:extLst>
      <p:ext uri="{BB962C8B-B14F-4D97-AF65-F5344CB8AC3E}">
        <p14:creationId xmlns:p14="http://schemas.microsoft.com/office/powerpoint/2010/main" val="4040277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dirty="0" smtClean="0"/>
          </a:p>
        </p:txBody>
      </p:sp>
      <p:sp>
        <p:nvSpPr>
          <p:cNvPr id="4" name="Slide Number Placeholder 3"/>
          <p:cNvSpPr>
            <a:spLocks noGrp="1"/>
          </p:cNvSpPr>
          <p:nvPr>
            <p:ph type="sldNum" sz="quarter" idx="10"/>
          </p:nvPr>
        </p:nvSpPr>
        <p:spPr/>
        <p:txBody>
          <a:bodyPr/>
          <a:lstStyle/>
          <a:p>
            <a:fld id="{D28266AB-9D08-4162-AA27-82CC00FDA0BD}" type="slidenum">
              <a:rPr lang="en-US" smtClean="0"/>
              <a:t>5</a:t>
            </a:fld>
            <a:endParaRPr lang="en-US" dirty="0"/>
          </a:p>
        </p:txBody>
      </p:sp>
    </p:spTree>
    <p:extLst>
      <p:ext uri="{BB962C8B-B14F-4D97-AF65-F5344CB8AC3E}">
        <p14:creationId xmlns:p14="http://schemas.microsoft.com/office/powerpoint/2010/main" val="1908415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dirty="0" smtClean="0"/>
          </a:p>
        </p:txBody>
      </p:sp>
      <p:sp>
        <p:nvSpPr>
          <p:cNvPr id="4" name="Slide Number Placeholder 3"/>
          <p:cNvSpPr>
            <a:spLocks noGrp="1"/>
          </p:cNvSpPr>
          <p:nvPr>
            <p:ph type="sldNum" sz="quarter" idx="10"/>
          </p:nvPr>
        </p:nvSpPr>
        <p:spPr/>
        <p:txBody>
          <a:bodyPr/>
          <a:lstStyle/>
          <a:p>
            <a:fld id="{D28266AB-9D08-4162-AA27-82CC00FDA0BD}" type="slidenum">
              <a:rPr lang="en-US" smtClean="0"/>
              <a:t>6</a:t>
            </a:fld>
            <a:endParaRPr lang="en-US" dirty="0"/>
          </a:p>
        </p:txBody>
      </p:sp>
    </p:spTree>
    <p:extLst>
      <p:ext uri="{BB962C8B-B14F-4D97-AF65-F5344CB8AC3E}">
        <p14:creationId xmlns:p14="http://schemas.microsoft.com/office/powerpoint/2010/main" val="680847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266AB-9D08-4162-AA27-82CC00FDA0BD}" type="slidenum">
              <a:rPr lang="en-US" smtClean="0"/>
              <a:t>7</a:t>
            </a:fld>
            <a:endParaRPr lang="en-US" dirty="0"/>
          </a:p>
        </p:txBody>
      </p:sp>
    </p:spTree>
    <p:extLst>
      <p:ext uri="{BB962C8B-B14F-4D97-AF65-F5344CB8AC3E}">
        <p14:creationId xmlns:p14="http://schemas.microsoft.com/office/powerpoint/2010/main" val="2864295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Population in Poverty Estimates</a:t>
            </a:r>
            <a:r>
              <a:rPr lang="en-US" baseline="0" dirty="0" smtClean="0"/>
              <a:t> methodology:</a:t>
            </a:r>
            <a:r>
              <a:rPr lang="en-US" dirty="0" smtClean="0"/>
              <a:t> </a:t>
            </a:r>
          </a:p>
          <a:p>
            <a:endParaRPr lang="en-US" dirty="0" smtClean="0"/>
          </a:p>
          <a:p>
            <a:r>
              <a:rPr lang="en-US" dirty="0" smtClean="0"/>
              <a:t>A Combination of data from the U.S. Census Bureau's American Community Survey (ACS), and population data from The California Department of Finance.</a:t>
            </a:r>
          </a:p>
          <a:p>
            <a:endParaRPr lang="en-US" dirty="0" smtClean="0"/>
          </a:p>
          <a:p>
            <a:r>
              <a:rPr lang="en-US" dirty="0" smtClean="0"/>
              <a:t>Separate multipliers were created for each Race/Ethnicity at the state level and for each of the 58 counties.</a:t>
            </a:r>
          </a:p>
          <a:p>
            <a:endParaRPr lang="en-US" dirty="0" smtClean="0"/>
          </a:p>
          <a:p>
            <a:r>
              <a:rPr lang="en-US" dirty="0" smtClean="0"/>
              <a:t>Poverty Multiplier = (𝑁𝑢𝑚𝑏𝑒𝑟 𝑜𝑓 𝐶ℎ𝑖𝑙𝑑𝑟𝑒𝑛 𝑖𝑛 𝑃𝑜𝑣𝑒𝑟𝑡𝑦)/(𝑇𝑜𝑡𝑎𝑙 𝑁𝑢𝑚𝑏𝑒𝑟 𝑜𝑓 𝐶ℎ𝑖𝑙𝑑𝑟𝑒𝑛)</a:t>
            </a:r>
          </a:p>
          <a:p>
            <a:r>
              <a:rPr lang="en-US" dirty="0" smtClean="0"/>
              <a:t> </a:t>
            </a:r>
          </a:p>
          <a:p>
            <a:r>
              <a:rPr lang="en-US" dirty="0" smtClean="0"/>
              <a:t>The multiplier was then applied to the California Department of Finance Population Estimates</a:t>
            </a:r>
          </a:p>
          <a:p>
            <a:endParaRPr lang="en-US" dirty="0"/>
          </a:p>
        </p:txBody>
      </p:sp>
      <p:sp>
        <p:nvSpPr>
          <p:cNvPr id="4" name="Slide Number Placeholder 3"/>
          <p:cNvSpPr>
            <a:spLocks noGrp="1"/>
          </p:cNvSpPr>
          <p:nvPr>
            <p:ph type="sldNum" sz="quarter" idx="10"/>
          </p:nvPr>
        </p:nvSpPr>
        <p:spPr/>
        <p:txBody>
          <a:bodyPr/>
          <a:lstStyle/>
          <a:p>
            <a:fld id="{D28266AB-9D08-4162-AA27-82CC00FDA0BD}" type="slidenum">
              <a:rPr lang="en-US" smtClean="0"/>
              <a:t>8</a:t>
            </a:fld>
            <a:endParaRPr lang="en-US" dirty="0"/>
          </a:p>
        </p:txBody>
      </p:sp>
    </p:spTree>
    <p:extLst>
      <p:ext uri="{BB962C8B-B14F-4D97-AF65-F5344CB8AC3E}">
        <p14:creationId xmlns:p14="http://schemas.microsoft.com/office/powerpoint/2010/main" val="2085059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8266AB-9D08-4162-AA27-82CC00FDA0BD}" type="slidenum">
              <a:rPr lang="en-US" smtClean="0"/>
              <a:t>9</a:t>
            </a:fld>
            <a:endParaRPr lang="en-US" dirty="0"/>
          </a:p>
        </p:txBody>
      </p:sp>
    </p:spTree>
    <p:extLst>
      <p:ext uri="{BB962C8B-B14F-4D97-AF65-F5344CB8AC3E}">
        <p14:creationId xmlns:p14="http://schemas.microsoft.com/office/powerpoint/2010/main" val="4726337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6439711"/>
            <a:ext cx="9144000" cy="418288"/>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66079"/>
            <a:ext cx="9144000" cy="8336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1"/>
          <p:cNvSpPr txBox="1">
            <a:spLocks/>
          </p:cNvSpPr>
          <p:nvPr userDrawn="1"/>
        </p:nvSpPr>
        <p:spPr>
          <a:xfrm>
            <a:off x="7425344" y="6481454"/>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buSzPct val="25000"/>
            </a:pPr>
            <a:fld id="{00000000-1234-1234-1234-123412341234}" type="slidenum">
              <a:rPr lang="en-US" sz="1400" b="1" smtClean="0">
                <a:solidFill>
                  <a:srgbClr val="FFC000"/>
                </a:solidFill>
                <a:latin typeface="Palatino Linotype"/>
                <a:ea typeface="Palatino Linotype"/>
                <a:cs typeface="Palatino Linotype"/>
                <a:sym typeface="Palatino Linotype"/>
              </a:rPr>
              <a:pPr algn="ctr">
                <a:buSzPct val="25000"/>
              </a:pPr>
              <a:t>‹#›</a:t>
            </a:fld>
            <a:endParaRPr lang="en-US" sz="1400" b="1" dirty="0">
              <a:solidFill>
                <a:srgbClr val="FFC000"/>
              </a:solidFill>
              <a:latin typeface="Palatino Linotype"/>
              <a:ea typeface="Palatino Linotype"/>
              <a:cs typeface="Palatino Linotype"/>
              <a:sym typeface="Palatino Linotype"/>
            </a:endParaRPr>
          </a:p>
        </p:txBody>
      </p:sp>
      <p:sp>
        <p:nvSpPr>
          <p:cNvPr id="10" name="Oval 9"/>
          <p:cNvSpPr/>
          <p:nvPr userDrawn="1"/>
        </p:nvSpPr>
        <p:spPr>
          <a:xfrm>
            <a:off x="7743217" y="6496630"/>
            <a:ext cx="360541" cy="338420"/>
          </a:xfrm>
          <a:prstGeom prst="ellipse">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http://ccwipweb.househelios.com/wp-content/themes/yootheme/cache/ccwip-bs-02-01-bae73089.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6485748"/>
            <a:ext cx="1351266" cy="343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698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3411093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326968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35588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347541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640335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365222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353569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292074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132470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07719A-AA7D-4D0C-8461-B73128C69D1D}"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6FDFBE-50EA-4668-B05E-7447A789B302}" type="slidenum">
              <a:rPr lang="en-US" smtClean="0"/>
              <a:t>‹#›</a:t>
            </a:fld>
            <a:endParaRPr lang="en-US" dirty="0"/>
          </a:p>
        </p:txBody>
      </p:sp>
    </p:spTree>
    <p:extLst>
      <p:ext uri="{BB962C8B-B14F-4D97-AF65-F5344CB8AC3E}">
        <p14:creationId xmlns:p14="http://schemas.microsoft.com/office/powerpoint/2010/main" val="198953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7719A-AA7D-4D0C-8461-B73128C69D1D}" type="datetimeFigureOut">
              <a:rPr lang="en-US" smtClean="0"/>
              <a:t>3/3/2021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FDFBE-50EA-4668-B05E-7447A789B302}" type="slidenum">
              <a:rPr lang="en-US" smtClean="0"/>
              <a:t>‹#›</a:t>
            </a:fld>
            <a:endParaRPr lang="en-US" dirty="0"/>
          </a:p>
        </p:txBody>
      </p:sp>
    </p:spTree>
    <p:extLst>
      <p:ext uri="{BB962C8B-B14F-4D97-AF65-F5344CB8AC3E}">
        <p14:creationId xmlns:p14="http://schemas.microsoft.com/office/powerpoint/2010/main" val="1112702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jp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03204" y="2502301"/>
            <a:ext cx="8314339" cy="1930193"/>
          </a:xfrm>
        </p:spPr>
        <p:txBody>
          <a:bodyPr>
            <a:normAutofit fontScale="90000"/>
          </a:bodyPr>
          <a:lstStyle/>
          <a:p>
            <a:pPr algn="l">
              <a:spcBef>
                <a:spcPts val="1200"/>
              </a:spcBef>
            </a:pPr>
            <a:r>
              <a:rPr lang="en-US" sz="4000" b="1" i="1" dirty="0" smtClean="0">
                <a:solidFill>
                  <a:srgbClr val="002060"/>
                </a:solidFill>
                <a:latin typeface="+mn-lt"/>
                <a:cs typeface="Calibri Light" panose="020F0302020204030204" pitchFamily="34" charset="0"/>
              </a:rPr>
              <a:t>Ongoing CWS Racial Disparities and </a:t>
            </a:r>
            <a:br>
              <a:rPr lang="en-US" sz="4000" b="1" i="1" dirty="0" smtClean="0">
                <a:solidFill>
                  <a:srgbClr val="002060"/>
                </a:solidFill>
                <a:latin typeface="+mn-lt"/>
                <a:cs typeface="Calibri Light" panose="020F0302020204030204" pitchFamily="34" charset="0"/>
              </a:rPr>
            </a:br>
            <a:r>
              <a:rPr lang="en-US" sz="4000" b="1" i="1" dirty="0" smtClean="0">
                <a:solidFill>
                  <a:srgbClr val="002060"/>
                </a:solidFill>
                <a:latin typeface="+mn-lt"/>
                <a:cs typeface="Calibri Light" panose="020F0302020204030204" pitchFamily="34" charset="0"/>
              </a:rPr>
              <a:t>Outcomes Tracking in the FFPSA Era</a:t>
            </a:r>
            <a:r>
              <a:rPr lang="en-US" sz="2800" b="1" dirty="0" smtClean="0">
                <a:solidFill>
                  <a:srgbClr val="002060"/>
                </a:solidFill>
                <a:latin typeface="Calibri Light" panose="020F0302020204030204" pitchFamily="34" charset="0"/>
                <a:cs typeface="Calibri Light" panose="020F0302020204030204" pitchFamily="34" charset="0"/>
              </a:rPr>
              <a:t/>
            </a:r>
            <a:br>
              <a:rPr lang="en-US" sz="2800" b="1" dirty="0" smtClean="0">
                <a:solidFill>
                  <a:srgbClr val="002060"/>
                </a:solidFill>
                <a:latin typeface="Calibri Light" panose="020F0302020204030204" pitchFamily="34" charset="0"/>
                <a:cs typeface="Calibri Light" panose="020F0302020204030204" pitchFamily="34" charset="0"/>
              </a:rPr>
            </a:br>
            <a:r>
              <a:rPr lang="en-US" sz="2000" b="1" dirty="0" smtClean="0">
                <a:solidFill>
                  <a:srgbClr val="002060"/>
                </a:solidFill>
                <a:latin typeface="Calibri Light" panose="020F0302020204030204" pitchFamily="34" charset="0"/>
                <a:cs typeface="Calibri Light" panose="020F0302020204030204" pitchFamily="34" charset="0"/>
              </a:rPr>
              <a:t/>
            </a:r>
            <a:br>
              <a:rPr lang="en-US" sz="2000" b="1" dirty="0" smtClean="0">
                <a:solidFill>
                  <a:srgbClr val="002060"/>
                </a:solidFill>
                <a:latin typeface="Calibri Light" panose="020F0302020204030204" pitchFamily="34" charset="0"/>
                <a:cs typeface="Calibri Light" panose="020F0302020204030204" pitchFamily="34" charset="0"/>
              </a:rPr>
            </a:br>
            <a:r>
              <a:rPr lang="en-US" sz="300" b="1" dirty="0" smtClean="0">
                <a:solidFill>
                  <a:srgbClr val="002060"/>
                </a:solidFill>
                <a:latin typeface="Calibri Light" panose="020F0302020204030204" pitchFamily="34" charset="0"/>
                <a:cs typeface="Calibri Light" panose="020F0302020204030204" pitchFamily="34" charset="0"/>
              </a:rPr>
              <a:t> </a:t>
            </a:r>
            <a:r>
              <a:rPr lang="en-US" sz="3200" dirty="0" smtClean="0">
                <a:solidFill>
                  <a:srgbClr val="002060"/>
                </a:solidFill>
                <a:latin typeface="Calibri Light" panose="020F0302020204030204" pitchFamily="34" charset="0"/>
                <a:cs typeface="Calibri Light" panose="020F0302020204030204" pitchFamily="34" charset="0"/>
              </a:rPr>
              <a:t/>
            </a:r>
            <a:br>
              <a:rPr lang="en-US" sz="3200" dirty="0" smtClean="0">
                <a:solidFill>
                  <a:srgbClr val="002060"/>
                </a:solidFill>
                <a:latin typeface="Calibri Light" panose="020F0302020204030204" pitchFamily="34" charset="0"/>
                <a:cs typeface="Calibri Light" panose="020F0302020204030204" pitchFamily="34" charset="0"/>
              </a:rPr>
            </a:br>
            <a:r>
              <a:rPr lang="en-US" sz="2700" b="1" dirty="0" smtClean="0">
                <a:solidFill>
                  <a:srgbClr val="002060"/>
                </a:solidFill>
                <a:latin typeface="Calibri Light" panose="020F0302020204030204" pitchFamily="34" charset="0"/>
                <a:cs typeface="Calibri Light" panose="020F0302020204030204" pitchFamily="34" charset="0"/>
              </a:rPr>
              <a:t>Prevention &amp; Early Intervention Committee</a:t>
            </a:r>
            <a:r>
              <a:rPr lang="en-US" sz="2400" b="1" i="1" dirty="0" smtClean="0">
                <a:solidFill>
                  <a:srgbClr val="002060"/>
                </a:solidFill>
                <a:latin typeface="Calibri Light" panose="020F0302020204030204" pitchFamily="34" charset="0"/>
                <a:cs typeface="Calibri Light" panose="020F0302020204030204" pitchFamily="34" charset="0"/>
              </a:rPr>
              <a:t/>
            </a:r>
            <a:br>
              <a:rPr lang="en-US" sz="2400" b="1" i="1" dirty="0" smtClean="0">
                <a:solidFill>
                  <a:srgbClr val="002060"/>
                </a:solidFill>
                <a:latin typeface="Calibri Light" panose="020F0302020204030204" pitchFamily="34" charset="0"/>
                <a:cs typeface="Calibri Light" panose="020F0302020204030204" pitchFamily="34" charset="0"/>
              </a:rPr>
            </a:br>
            <a:r>
              <a:rPr lang="en-US" sz="2400" i="1" dirty="0" smtClean="0">
                <a:solidFill>
                  <a:srgbClr val="002060"/>
                </a:solidFill>
                <a:latin typeface="Calibri Light" panose="020F0302020204030204" pitchFamily="34" charset="0"/>
                <a:cs typeface="Calibri Light" panose="020F0302020204030204" pitchFamily="34" charset="0"/>
              </a:rPr>
              <a:t>Kathryn Icenhower, David Swanson Hollinger, Co-Chairs</a:t>
            </a:r>
            <a:br>
              <a:rPr lang="en-US" sz="2400" i="1" dirty="0" smtClean="0">
                <a:solidFill>
                  <a:srgbClr val="002060"/>
                </a:solidFill>
                <a:latin typeface="Calibri Light" panose="020F0302020204030204" pitchFamily="34" charset="0"/>
                <a:cs typeface="Calibri Light" panose="020F0302020204030204" pitchFamily="34" charset="0"/>
              </a:rPr>
            </a:br>
            <a:r>
              <a:rPr lang="en-US" sz="2400" i="1" dirty="0" smtClean="0">
                <a:solidFill>
                  <a:srgbClr val="002060"/>
                </a:solidFill>
                <a:latin typeface="Calibri Light" panose="020F0302020204030204" pitchFamily="34" charset="0"/>
                <a:cs typeface="Calibri Light" panose="020F0302020204030204" pitchFamily="34" charset="0"/>
              </a:rPr>
              <a:t/>
            </a:r>
            <a:br>
              <a:rPr lang="en-US" sz="2400" i="1" dirty="0" smtClean="0">
                <a:solidFill>
                  <a:srgbClr val="002060"/>
                </a:solidFill>
                <a:latin typeface="Calibri Light" panose="020F0302020204030204" pitchFamily="34" charset="0"/>
                <a:cs typeface="Calibri Light" panose="020F0302020204030204" pitchFamily="34" charset="0"/>
              </a:rPr>
            </a:br>
            <a:r>
              <a:rPr lang="en-US" sz="2700" i="1" dirty="0" smtClean="0">
                <a:solidFill>
                  <a:srgbClr val="002060"/>
                </a:solidFill>
                <a:latin typeface="Calibri Light" panose="020F0302020204030204" pitchFamily="34" charset="0"/>
                <a:cs typeface="Calibri Light" panose="020F0302020204030204" pitchFamily="34" charset="0"/>
              </a:rPr>
              <a:t>Child Welfare Council Meeting</a:t>
            </a:r>
            <a:r>
              <a:rPr lang="en-US" sz="2400" i="1" dirty="0" smtClean="0">
                <a:solidFill>
                  <a:srgbClr val="002060"/>
                </a:solidFill>
                <a:latin typeface="Calibri Light" panose="020F0302020204030204" pitchFamily="34" charset="0"/>
                <a:cs typeface="Calibri Light" panose="020F0302020204030204" pitchFamily="34" charset="0"/>
              </a:rPr>
              <a:t/>
            </a:r>
            <a:br>
              <a:rPr lang="en-US" sz="2400" i="1" dirty="0" smtClean="0">
                <a:solidFill>
                  <a:srgbClr val="002060"/>
                </a:solidFill>
                <a:latin typeface="Calibri Light" panose="020F0302020204030204" pitchFamily="34" charset="0"/>
                <a:cs typeface="Calibri Light" panose="020F0302020204030204" pitchFamily="34" charset="0"/>
              </a:rPr>
            </a:br>
            <a:r>
              <a:rPr lang="en-US" sz="2000" i="1" dirty="0" smtClean="0">
                <a:solidFill>
                  <a:srgbClr val="002060"/>
                </a:solidFill>
                <a:latin typeface="Calibri Light" panose="020F0302020204030204" pitchFamily="34" charset="0"/>
                <a:cs typeface="Calibri Light" panose="020F0302020204030204" pitchFamily="34" charset="0"/>
              </a:rPr>
              <a:t>3/3/2021</a:t>
            </a:r>
            <a:endParaRPr lang="en-US" sz="2400" i="1" dirty="0">
              <a:solidFill>
                <a:srgbClr val="002060"/>
              </a:solidFill>
              <a:latin typeface="Calibri Light" panose="020F0302020204030204" pitchFamily="34" charset="0"/>
              <a:cs typeface="Calibri Light" panose="020F0302020204030204" pitchFamily="34" charset="0"/>
            </a:endParaRPr>
          </a:p>
        </p:txBody>
      </p:sp>
      <p:sp>
        <p:nvSpPr>
          <p:cNvPr id="6" name="Shape 108"/>
          <p:cNvSpPr txBox="1"/>
          <p:nvPr/>
        </p:nvSpPr>
        <p:spPr>
          <a:xfrm>
            <a:off x="5044966" y="4727965"/>
            <a:ext cx="3289738" cy="858444"/>
          </a:xfrm>
          <a:prstGeom prst="rect">
            <a:avLst/>
          </a:prstGeom>
          <a:noFill/>
          <a:ln>
            <a:noFill/>
          </a:ln>
        </p:spPr>
        <p:txBody>
          <a:bodyPr wrap="square" lIns="91425" tIns="45700" rIns="91425" bIns="45700" anchor="t" anchorCtr="0">
            <a:noAutofit/>
          </a:bodyPr>
          <a:lstStyle/>
          <a:p>
            <a:pPr marL="0" marR="0" lvl="0" indent="0" algn="r" rtl="0">
              <a:spcBef>
                <a:spcPts val="0"/>
              </a:spcBef>
              <a:buSzPct val="25000"/>
              <a:buNone/>
            </a:pPr>
            <a:r>
              <a:rPr lang="en-US" b="1" i="1" dirty="0" smtClean="0">
                <a:solidFill>
                  <a:srgbClr val="002060"/>
                </a:solidFill>
                <a:latin typeface="Calibri Light" panose="020F0302020204030204" pitchFamily="34" charset="0"/>
                <a:ea typeface="Palatino Linotype"/>
                <a:cs typeface="Calibri Light" panose="020F0302020204030204" pitchFamily="34" charset="0"/>
                <a:sym typeface="Palatino Linotype"/>
              </a:rPr>
              <a:t>Daniel Webster, PhD</a:t>
            </a:r>
          </a:p>
          <a:p>
            <a:pPr marL="0" marR="0" lvl="0" indent="0" algn="r" rtl="0">
              <a:spcBef>
                <a:spcPts val="0"/>
              </a:spcBef>
              <a:buSzPct val="25000"/>
              <a:buNone/>
            </a:pPr>
            <a:r>
              <a:rPr lang="en-US" sz="1400" i="1" dirty="0" smtClean="0">
                <a:solidFill>
                  <a:srgbClr val="002060"/>
                </a:solidFill>
                <a:latin typeface="Calibri Light" panose="020F0302020204030204" pitchFamily="34" charset="0"/>
                <a:ea typeface="Palatino Linotype"/>
                <a:cs typeface="Calibri Light" panose="020F0302020204030204" pitchFamily="34" charset="0"/>
                <a:sym typeface="Palatino Linotype"/>
              </a:rPr>
              <a:t>Principal Investigator</a:t>
            </a:r>
          </a:p>
          <a:p>
            <a:pPr marL="0" marR="0" lvl="0" indent="0" algn="r" rtl="0">
              <a:spcBef>
                <a:spcPts val="0"/>
              </a:spcBef>
              <a:buSzPct val="25000"/>
              <a:buNone/>
            </a:pPr>
            <a:r>
              <a:rPr lang="en-US" sz="1400" i="1" dirty="0" smtClean="0">
                <a:solidFill>
                  <a:srgbClr val="002060"/>
                </a:solidFill>
                <a:latin typeface="Calibri Light" panose="020F0302020204030204" pitchFamily="34" charset="0"/>
                <a:ea typeface="Palatino Linotype"/>
                <a:cs typeface="Calibri Light" panose="020F0302020204030204" pitchFamily="34" charset="0"/>
                <a:sym typeface="Palatino Linotype"/>
              </a:rPr>
              <a:t>California Child Welfare Indicators Project</a:t>
            </a:r>
          </a:p>
          <a:p>
            <a:pPr marL="0" marR="0" lvl="0" indent="0" algn="r" rtl="0">
              <a:spcBef>
                <a:spcPts val="0"/>
              </a:spcBef>
              <a:buSzPct val="25000"/>
              <a:buNone/>
            </a:pPr>
            <a:r>
              <a:rPr lang="en-US" sz="1400" i="1" dirty="0" smtClean="0">
                <a:solidFill>
                  <a:srgbClr val="002060"/>
                </a:solidFill>
                <a:latin typeface="Calibri Light" panose="020F0302020204030204" pitchFamily="34" charset="0"/>
                <a:ea typeface="Palatino Linotype"/>
                <a:cs typeface="Calibri Light" panose="020F0302020204030204" pitchFamily="34" charset="0"/>
                <a:sym typeface="Palatino Linotype"/>
              </a:rPr>
              <a:t>University of California, Berkeley</a:t>
            </a:r>
          </a:p>
        </p:txBody>
      </p:sp>
      <p:pic>
        <p:nvPicPr>
          <p:cNvPr id="11" name="Picture 10"/>
          <p:cNvPicPr>
            <a:picLocks noChangeAspect="1"/>
          </p:cNvPicPr>
          <p:nvPr/>
        </p:nvPicPr>
        <p:blipFill>
          <a:blip r:embed="rId3"/>
          <a:stretch>
            <a:fillRect/>
          </a:stretch>
        </p:blipFill>
        <p:spPr>
          <a:xfrm>
            <a:off x="617980" y="6469516"/>
            <a:ext cx="1444176" cy="388484"/>
          </a:xfrm>
          <a:prstGeom prst="rect">
            <a:avLst/>
          </a:prstGeom>
        </p:spPr>
      </p:pic>
      <p:cxnSp>
        <p:nvCxnSpPr>
          <p:cNvPr id="13" name="Straight Connector 12"/>
          <p:cNvCxnSpPr/>
          <p:nvPr/>
        </p:nvCxnSpPr>
        <p:spPr>
          <a:xfrm flipV="1">
            <a:off x="728604" y="4547543"/>
            <a:ext cx="7434904" cy="9267"/>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849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71457" y="40677"/>
            <a:ext cx="6729517" cy="830997"/>
          </a:xfrm>
          <a:prstGeom prst="rect">
            <a:avLst/>
          </a:prstGeom>
          <a:noFill/>
        </p:spPr>
        <p:txBody>
          <a:bodyPr wrap="square" rtlCol="0">
            <a:spAutoFit/>
          </a:bodyPr>
          <a:lstStyle/>
          <a:p>
            <a:pPr algn="ctr">
              <a:defRPr sz="1862" b="0" i="0" u="none" strike="noStrike" kern="1200" spc="0" baseline="0">
                <a:solidFill>
                  <a:prstClr val="black"/>
                </a:solidFill>
                <a:latin typeface="+mn-lt"/>
                <a:ea typeface="+mn-ea"/>
                <a:cs typeface="+mn-cs"/>
              </a:defRPr>
            </a:pPr>
            <a:r>
              <a:rPr lang="en-US" sz="2400" b="1" dirty="0">
                <a:solidFill>
                  <a:schemeClr val="accent5">
                    <a:lumMod val="50000"/>
                  </a:schemeClr>
                </a:solidFill>
              </a:rPr>
              <a:t>Entries to Foster </a:t>
            </a:r>
            <a:r>
              <a:rPr lang="en-US" sz="2400" b="1" dirty="0" smtClean="0">
                <a:solidFill>
                  <a:schemeClr val="accent5">
                    <a:lumMod val="50000"/>
                  </a:schemeClr>
                </a:solidFill>
              </a:rPr>
              <a:t>Care:</a:t>
            </a:r>
            <a:endParaRPr lang="en-US" sz="2400" b="1" dirty="0">
              <a:solidFill>
                <a:schemeClr val="accent5">
                  <a:lumMod val="50000"/>
                </a:schemeClr>
              </a:solidFill>
            </a:endParaRPr>
          </a:p>
          <a:p>
            <a:pPr algn="ctr">
              <a:defRPr sz="1862" b="0" i="0" u="none" strike="noStrike" kern="1200" spc="0" baseline="0">
                <a:solidFill>
                  <a:prstClr val="black"/>
                </a:solidFill>
                <a:latin typeface="+mn-lt"/>
                <a:ea typeface="+mn-ea"/>
                <a:cs typeface="+mn-cs"/>
              </a:defRPr>
            </a:pPr>
            <a:r>
              <a:rPr lang="en-US" sz="2400" b="1" dirty="0" smtClean="0">
                <a:solidFill>
                  <a:schemeClr val="accent5">
                    <a:lumMod val="50000"/>
                  </a:schemeClr>
                </a:solidFill>
              </a:rPr>
              <a:t>Short Stayers (less than 7 days) in Care by Ethnicity</a:t>
            </a:r>
            <a:endParaRPr lang="en-US" sz="2400" b="1" dirty="0">
              <a:solidFill>
                <a:schemeClr val="accent5">
                  <a:lumMod val="50000"/>
                </a:schemeClr>
              </a:solidFill>
            </a:endParaRPr>
          </a:p>
        </p:txBody>
      </p:sp>
      <p:grpSp>
        <p:nvGrpSpPr>
          <p:cNvPr id="6" name="Group 5"/>
          <p:cNvGrpSpPr/>
          <p:nvPr/>
        </p:nvGrpSpPr>
        <p:grpSpPr>
          <a:xfrm>
            <a:off x="624845" y="946894"/>
            <a:ext cx="8395137" cy="5353057"/>
            <a:chOff x="624845" y="946894"/>
            <a:chExt cx="8395137" cy="5353057"/>
          </a:xfrm>
        </p:grpSpPr>
        <p:pic>
          <p:nvPicPr>
            <p:cNvPr id="5" name="Picture 4"/>
            <p:cNvPicPr>
              <a:picLocks noChangeAspect="1"/>
            </p:cNvPicPr>
            <p:nvPr/>
          </p:nvPicPr>
          <p:blipFill>
            <a:blip r:embed="rId3"/>
            <a:stretch>
              <a:fillRect/>
            </a:stretch>
          </p:blipFill>
          <p:spPr>
            <a:xfrm>
              <a:off x="624845" y="946894"/>
              <a:ext cx="7374056" cy="5353057"/>
            </a:xfrm>
            <a:prstGeom prst="rect">
              <a:avLst/>
            </a:prstGeom>
          </p:spPr>
        </p:pic>
        <p:sp>
          <p:nvSpPr>
            <p:cNvPr id="13" name="TextBox 12"/>
            <p:cNvSpPr txBox="1"/>
            <p:nvPr/>
          </p:nvSpPr>
          <p:spPr>
            <a:xfrm>
              <a:off x="7919573" y="2749434"/>
              <a:ext cx="1100409" cy="338554"/>
            </a:xfrm>
            <a:prstGeom prst="rect">
              <a:avLst/>
            </a:prstGeom>
            <a:noFill/>
          </p:spPr>
          <p:txBody>
            <a:bodyPr wrap="square" rtlCol="0">
              <a:spAutoFit/>
            </a:bodyPr>
            <a:lstStyle/>
            <a:p>
              <a:r>
                <a:rPr lang="en-US" sz="1600" b="1" dirty="0" smtClean="0">
                  <a:solidFill>
                    <a:schemeClr val="bg1">
                      <a:lumMod val="50000"/>
                    </a:schemeClr>
                  </a:solidFill>
                </a:rPr>
                <a:t>California</a:t>
              </a:r>
              <a:endParaRPr lang="en-US" sz="1600" b="1" dirty="0">
                <a:solidFill>
                  <a:schemeClr val="bg1">
                    <a:lumMod val="50000"/>
                  </a:schemeClr>
                </a:solidFill>
              </a:endParaRPr>
            </a:p>
          </p:txBody>
        </p:sp>
      </p:grpSp>
      <p:grpSp>
        <p:nvGrpSpPr>
          <p:cNvPr id="9" name="Group 8"/>
          <p:cNvGrpSpPr/>
          <p:nvPr/>
        </p:nvGrpSpPr>
        <p:grpSpPr>
          <a:xfrm>
            <a:off x="624845" y="946893"/>
            <a:ext cx="8546012" cy="5353057"/>
            <a:chOff x="624845" y="946893"/>
            <a:chExt cx="8546012" cy="5353057"/>
          </a:xfrm>
        </p:grpSpPr>
        <p:pic>
          <p:nvPicPr>
            <p:cNvPr id="8" name="Picture 7"/>
            <p:cNvPicPr>
              <a:picLocks noChangeAspect="1"/>
            </p:cNvPicPr>
            <p:nvPr/>
          </p:nvPicPr>
          <p:blipFill>
            <a:blip r:embed="rId4"/>
            <a:stretch>
              <a:fillRect/>
            </a:stretch>
          </p:blipFill>
          <p:spPr>
            <a:xfrm>
              <a:off x="624845" y="946893"/>
              <a:ext cx="7374056" cy="5353057"/>
            </a:xfrm>
            <a:prstGeom prst="rect">
              <a:avLst/>
            </a:prstGeom>
          </p:spPr>
        </p:pic>
        <p:sp>
          <p:nvSpPr>
            <p:cNvPr id="14" name="TextBox 13"/>
            <p:cNvSpPr txBox="1"/>
            <p:nvPr/>
          </p:nvSpPr>
          <p:spPr>
            <a:xfrm>
              <a:off x="7882995" y="5303310"/>
              <a:ext cx="745958" cy="307777"/>
            </a:xfrm>
            <a:prstGeom prst="rect">
              <a:avLst/>
            </a:prstGeom>
            <a:noFill/>
          </p:spPr>
          <p:txBody>
            <a:bodyPr wrap="square" rtlCol="0">
              <a:spAutoFit/>
            </a:bodyPr>
            <a:lstStyle/>
            <a:p>
              <a:r>
                <a:rPr lang="en-US" sz="1400" dirty="0" smtClean="0"/>
                <a:t>Black</a:t>
              </a:r>
              <a:endParaRPr lang="en-US" sz="1600" dirty="0"/>
            </a:p>
          </p:txBody>
        </p:sp>
        <p:sp>
          <p:nvSpPr>
            <p:cNvPr id="17" name="TextBox 16"/>
            <p:cNvSpPr txBox="1"/>
            <p:nvPr/>
          </p:nvSpPr>
          <p:spPr>
            <a:xfrm>
              <a:off x="7919573" y="5759856"/>
              <a:ext cx="1251284" cy="276999"/>
            </a:xfrm>
            <a:prstGeom prst="rect">
              <a:avLst/>
            </a:prstGeom>
            <a:noFill/>
          </p:spPr>
          <p:txBody>
            <a:bodyPr wrap="square" rtlCol="0">
              <a:spAutoFit/>
            </a:bodyPr>
            <a:lstStyle/>
            <a:p>
              <a:r>
                <a:rPr lang="en-US" sz="1200" dirty="0" smtClean="0">
                  <a:solidFill>
                    <a:srgbClr val="C00000"/>
                  </a:solidFill>
                </a:rPr>
                <a:t>Native American</a:t>
              </a:r>
              <a:endParaRPr lang="en-US" sz="1200" dirty="0">
                <a:solidFill>
                  <a:srgbClr val="C00000"/>
                </a:solidFill>
              </a:endParaRPr>
            </a:p>
          </p:txBody>
        </p:sp>
        <p:sp>
          <p:nvSpPr>
            <p:cNvPr id="18" name="TextBox 17"/>
            <p:cNvSpPr txBox="1"/>
            <p:nvPr/>
          </p:nvSpPr>
          <p:spPr>
            <a:xfrm>
              <a:off x="7998901" y="4224872"/>
              <a:ext cx="1000984" cy="338554"/>
            </a:xfrm>
            <a:prstGeom prst="rect">
              <a:avLst/>
            </a:prstGeom>
            <a:solidFill>
              <a:schemeClr val="bg1"/>
            </a:solidFill>
          </p:spPr>
          <p:txBody>
            <a:bodyPr wrap="square" rtlCol="0">
              <a:spAutoFit/>
            </a:bodyPr>
            <a:lstStyle/>
            <a:p>
              <a:r>
                <a:rPr lang="en-US" sz="1600" dirty="0" smtClean="0">
                  <a:solidFill>
                    <a:srgbClr val="EE8E00"/>
                  </a:solidFill>
                </a:rPr>
                <a:t>Latino</a:t>
              </a:r>
              <a:endParaRPr lang="en-US" sz="1600" dirty="0">
                <a:solidFill>
                  <a:srgbClr val="EE8E00"/>
                </a:solidFill>
              </a:endParaRPr>
            </a:p>
          </p:txBody>
        </p:sp>
        <p:sp>
          <p:nvSpPr>
            <p:cNvPr id="19" name="TextBox 18"/>
            <p:cNvSpPr txBox="1"/>
            <p:nvPr/>
          </p:nvSpPr>
          <p:spPr>
            <a:xfrm>
              <a:off x="7879493" y="5013662"/>
              <a:ext cx="910102" cy="215444"/>
            </a:xfrm>
            <a:prstGeom prst="rect">
              <a:avLst/>
            </a:prstGeom>
            <a:solidFill>
              <a:schemeClr val="bg1">
                <a:lumMod val="95000"/>
                <a:alpha val="31000"/>
              </a:schemeClr>
            </a:solidFill>
          </p:spPr>
          <p:txBody>
            <a:bodyPr wrap="square" lIns="0" tIns="0" rIns="0" bIns="0" rtlCol="0">
              <a:spAutoFit/>
            </a:bodyPr>
            <a:lstStyle/>
            <a:p>
              <a:r>
                <a:rPr lang="en-US" sz="1400" dirty="0" smtClean="0">
                  <a:solidFill>
                    <a:srgbClr val="7030A0"/>
                  </a:solidFill>
                </a:rPr>
                <a:t>White</a:t>
              </a:r>
              <a:endParaRPr lang="en-US" sz="1400" dirty="0">
                <a:solidFill>
                  <a:srgbClr val="7030A0"/>
                </a:solidFill>
              </a:endParaRPr>
            </a:p>
          </p:txBody>
        </p:sp>
        <p:sp>
          <p:nvSpPr>
            <p:cNvPr id="20" name="TextBox 19"/>
            <p:cNvSpPr txBox="1"/>
            <p:nvPr/>
          </p:nvSpPr>
          <p:spPr>
            <a:xfrm>
              <a:off x="7800974" y="5567636"/>
              <a:ext cx="814040" cy="215444"/>
            </a:xfrm>
            <a:prstGeom prst="rect">
              <a:avLst/>
            </a:prstGeom>
            <a:solidFill>
              <a:schemeClr val="bg1">
                <a:lumMod val="95000"/>
                <a:alpha val="25000"/>
              </a:schemeClr>
            </a:solidFill>
          </p:spPr>
          <p:txBody>
            <a:bodyPr wrap="square" lIns="0" tIns="0" rIns="0" bIns="0" rtlCol="0">
              <a:spAutoFit/>
            </a:bodyPr>
            <a:lstStyle/>
            <a:p>
              <a:r>
                <a:rPr lang="en-US" sz="1400" dirty="0" smtClean="0">
                  <a:ln>
                    <a:solidFill>
                      <a:srgbClr val="00B050"/>
                    </a:solidFill>
                  </a:ln>
                </a:rPr>
                <a:t>Asian/PI</a:t>
              </a:r>
              <a:endParaRPr lang="en-US" sz="1600" dirty="0">
                <a:ln>
                  <a:solidFill>
                    <a:srgbClr val="00B050"/>
                  </a:solidFill>
                </a:ln>
              </a:endParaRPr>
            </a:p>
          </p:txBody>
        </p:sp>
      </p:grpSp>
    </p:spTree>
    <p:extLst>
      <p:ext uri="{BB962C8B-B14F-4D97-AF65-F5344CB8AC3E}">
        <p14:creationId xmlns:p14="http://schemas.microsoft.com/office/powerpoint/2010/main" val="235232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467D7F4-A91E-C443-A42B-3E6A7829AF14}"/>
              </a:ext>
            </a:extLst>
          </p:cNvPr>
          <p:cNvSpPr txBox="1">
            <a:spLocks/>
          </p:cNvSpPr>
          <p:nvPr/>
        </p:nvSpPr>
        <p:spPr>
          <a:xfrm>
            <a:off x="347249" y="770019"/>
            <a:ext cx="8987246" cy="58954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smtClean="0">
                <a:solidFill>
                  <a:schemeClr val="accent5">
                    <a:lumMod val="50000"/>
                  </a:schemeClr>
                </a:solidFill>
                <a:latin typeface="+mn-lt"/>
              </a:rPr>
              <a:t>Reentry to Care</a:t>
            </a:r>
            <a:endParaRPr lang="en-US" sz="3000" b="1" dirty="0">
              <a:solidFill>
                <a:srgbClr val="EE8E00"/>
              </a:solidFill>
              <a:latin typeface="+mn-lt"/>
            </a:endParaRPr>
          </a:p>
        </p:txBody>
      </p:sp>
      <p:grpSp>
        <p:nvGrpSpPr>
          <p:cNvPr id="6" name="Group 5"/>
          <p:cNvGrpSpPr/>
          <p:nvPr/>
        </p:nvGrpSpPr>
        <p:grpSpPr>
          <a:xfrm>
            <a:off x="240416" y="283191"/>
            <a:ext cx="8903584" cy="6291617"/>
            <a:chOff x="240416" y="283191"/>
            <a:chExt cx="8903584" cy="6291617"/>
          </a:xfrm>
        </p:grpSpPr>
        <p:pic>
          <p:nvPicPr>
            <p:cNvPr id="4" name="Picture 3"/>
            <p:cNvPicPr>
              <a:picLocks noChangeAspect="1"/>
            </p:cNvPicPr>
            <p:nvPr/>
          </p:nvPicPr>
          <p:blipFill>
            <a:blip r:embed="rId3"/>
            <a:stretch>
              <a:fillRect/>
            </a:stretch>
          </p:blipFill>
          <p:spPr>
            <a:xfrm>
              <a:off x="240416" y="283191"/>
              <a:ext cx="8663167" cy="6291617"/>
            </a:xfrm>
            <a:prstGeom prst="rect">
              <a:avLst/>
            </a:prstGeom>
          </p:spPr>
        </p:pic>
        <p:sp>
          <p:nvSpPr>
            <p:cNvPr id="14" name="TextBox 13"/>
            <p:cNvSpPr txBox="1"/>
            <p:nvPr/>
          </p:nvSpPr>
          <p:spPr>
            <a:xfrm>
              <a:off x="8043591" y="4470800"/>
              <a:ext cx="1100409" cy="338554"/>
            </a:xfrm>
            <a:prstGeom prst="rect">
              <a:avLst/>
            </a:prstGeom>
            <a:noFill/>
          </p:spPr>
          <p:txBody>
            <a:bodyPr wrap="square" rtlCol="0">
              <a:spAutoFit/>
            </a:bodyPr>
            <a:lstStyle/>
            <a:p>
              <a:r>
                <a:rPr lang="en-US" sz="1600" b="1" dirty="0" smtClean="0">
                  <a:solidFill>
                    <a:schemeClr val="bg1">
                      <a:lumMod val="50000"/>
                    </a:schemeClr>
                  </a:solidFill>
                </a:rPr>
                <a:t>California</a:t>
              </a:r>
              <a:endParaRPr lang="en-US" sz="1600" b="1" dirty="0">
                <a:solidFill>
                  <a:schemeClr val="bg1">
                    <a:lumMod val="50000"/>
                  </a:schemeClr>
                </a:solidFill>
              </a:endParaRPr>
            </a:p>
          </p:txBody>
        </p:sp>
      </p:grpSp>
      <p:grpSp>
        <p:nvGrpSpPr>
          <p:cNvPr id="15" name="Group 14"/>
          <p:cNvGrpSpPr/>
          <p:nvPr/>
        </p:nvGrpSpPr>
        <p:grpSpPr>
          <a:xfrm>
            <a:off x="246513" y="295384"/>
            <a:ext cx="9367072" cy="6279424"/>
            <a:chOff x="246513" y="295384"/>
            <a:chExt cx="9367072" cy="6279424"/>
          </a:xfrm>
        </p:grpSpPr>
        <p:pic>
          <p:nvPicPr>
            <p:cNvPr id="5" name="Picture 4"/>
            <p:cNvPicPr>
              <a:picLocks noChangeAspect="1"/>
            </p:cNvPicPr>
            <p:nvPr/>
          </p:nvPicPr>
          <p:blipFill>
            <a:blip r:embed="rId4"/>
            <a:stretch>
              <a:fillRect/>
            </a:stretch>
          </p:blipFill>
          <p:spPr>
            <a:xfrm>
              <a:off x="246513" y="295384"/>
              <a:ext cx="8657070" cy="6279424"/>
            </a:xfrm>
            <a:prstGeom prst="rect">
              <a:avLst/>
            </a:prstGeom>
          </p:spPr>
        </p:pic>
        <p:sp>
          <p:nvSpPr>
            <p:cNvPr id="17" name="TextBox 16"/>
            <p:cNvSpPr txBox="1"/>
            <p:nvPr/>
          </p:nvSpPr>
          <p:spPr>
            <a:xfrm>
              <a:off x="8450611" y="3786493"/>
              <a:ext cx="745958" cy="338554"/>
            </a:xfrm>
            <a:prstGeom prst="rect">
              <a:avLst/>
            </a:prstGeom>
            <a:noFill/>
          </p:spPr>
          <p:txBody>
            <a:bodyPr wrap="square" rtlCol="0">
              <a:spAutoFit/>
            </a:bodyPr>
            <a:lstStyle/>
            <a:p>
              <a:r>
                <a:rPr lang="en-US" sz="1600" dirty="0" smtClean="0"/>
                <a:t>Black</a:t>
              </a:r>
              <a:endParaRPr lang="en-US" sz="1600" dirty="0"/>
            </a:p>
          </p:txBody>
        </p:sp>
        <p:sp>
          <p:nvSpPr>
            <p:cNvPr id="18" name="TextBox 17"/>
            <p:cNvSpPr txBox="1"/>
            <p:nvPr/>
          </p:nvSpPr>
          <p:spPr>
            <a:xfrm>
              <a:off x="7655624" y="3191242"/>
              <a:ext cx="1557519" cy="338554"/>
            </a:xfrm>
            <a:prstGeom prst="rect">
              <a:avLst/>
            </a:prstGeom>
            <a:noFill/>
          </p:spPr>
          <p:txBody>
            <a:bodyPr wrap="square" rtlCol="0">
              <a:spAutoFit/>
            </a:bodyPr>
            <a:lstStyle/>
            <a:p>
              <a:r>
                <a:rPr lang="en-US" sz="1600" dirty="0" smtClean="0">
                  <a:solidFill>
                    <a:srgbClr val="C00000"/>
                  </a:solidFill>
                </a:rPr>
                <a:t>Native American</a:t>
              </a:r>
              <a:endParaRPr lang="en-US" sz="1600" dirty="0">
                <a:solidFill>
                  <a:srgbClr val="C00000"/>
                </a:solidFill>
              </a:endParaRPr>
            </a:p>
          </p:txBody>
        </p:sp>
        <p:sp>
          <p:nvSpPr>
            <p:cNvPr id="19" name="TextBox 18"/>
            <p:cNvSpPr txBox="1"/>
            <p:nvPr/>
          </p:nvSpPr>
          <p:spPr>
            <a:xfrm>
              <a:off x="8612601" y="4437585"/>
              <a:ext cx="1000984" cy="338554"/>
            </a:xfrm>
            <a:prstGeom prst="rect">
              <a:avLst/>
            </a:prstGeom>
            <a:solidFill>
              <a:schemeClr val="bg1"/>
            </a:solidFill>
          </p:spPr>
          <p:txBody>
            <a:bodyPr wrap="square" rtlCol="0">
              <a:spAutoFit/>
            </a:bodyPr>
            <a:lstStyle/>
            <a:p>
              <a:r>
                <a:rPr lang="en-US" sz="1600" dirty="0" smtClean="0">
                  <a:solidFill>
                    <a:srgbClr val="EE8E00"/>
                  </a:solidFill>
                </a:rPr>
                <a:t>Latino</a:t>
              </a:r>
              <a:endParaRPr lang="en-US" sz="1600" dirty="0">
                <a:solidFill>
                  <a:srgbClr val="EE8E00"/>
                </a:solidFill>
              </a:endParaRPr>
            </a:p>
          </p:txBody>
        </p:sp>
        <p:sp>
          <p:nvSpPr>
            <p:cNvPr id="21" name="TextBox 20"/>
            <p:cNvSpPr txBox="1"/>
            <p:nvPr/>
          </p:nvSpPr>
          <p:spPr>
            <a:xfrm>
              <a:off x="8408061" y="5289534"/>
              <a:ext cx="814040" cy="246221"/>
            </a:xfrm>
            <a:prstGeom prst="rect">
              <a:avLst/>
            </a:prstGeom>
            <a:solidFill>
              <a:schemeClr val="bg1">
                <a:lumMod val="95000"/>
                <a:alpha val="25000"/>
              </a:schemeClr>
            </a:solidFill>
          </p:spPr>
          <p:txBody>
            <a:bodyPr wrap="square" lIns="0" tIns="0" rIns="0" bIns="0" rtlCol="0">
              <a:spAutoFit/>
            </a:bodyPr>
            <a:lstStyle/>
            <a:p>
              <a:r>
                <a:rPr lang="en-US" sz="1600" dirty="0" smtClean="0">
                  <a:ln>
                    <a:solidFill>
                      <a:srgbClr val="00B050"/>
                    </a:solidFill>
                  </a:ln>
                </a:rPr>
                <a:t>Asian/PI</a:t>
              </a:r>
              <a:endParaRPr lang="en-US" dirty="0">
                <a:ln>
                  <a:solidFill>
                    <a:srgbClr val="00B050"/>
                  </a:solidFill>
                </a:ln>
              </a:endParaRPr>
            </a:p>
          </p:txBody>
        </p:sp>
        <p:sp>
          <p:nvSpPr>
            <p:cNvPr id="20" name="TextBox 19"/>
            <p:cNvSpPr txBox="1"/>
            <p:nvPr/>
          </p:nvSpPr>
          <p:spPr>
            <a:xfrm>
              <a:off x="8612601" y="4171472"/>
              <a:ext cx="910102" cy="252548"/>
            </a:xfrm>
            <a:prstGeom prst="rect">
              <a:avLst/>
            </a:prstGeom>
            <a:solidFill>
              <a:schemeClr val="bg1"/>
            </a:solidFill>
          </p:spPr>
          <p:txBody>
            <a:bodyPr wrap="square" lIns="0" tIns="0" rIns="0" bIns="0" rtlCol="0">
              <a:spAutoFit/>
            </a:bodyPr>
            <a:lstStyle/>
            <a:p>
              <a:r>
                <a:rPr lang="en-US" sz="1600" dirty="0" smtClean="0">
                  <a:solidFill>
                    <a:srgbClr val="7030A0"/>
                  </a:solidFill>
                </a:rPr>
                <a:t>White</a:t>
              </a:r>
              <a:endParaRPr lang="en-US" sz="1600" dirty="0">
                <a:solidFill>
                  <a:srgbClr val="7030A0"/>
                </a:solidFill>
              </a:endParaRPr>
            </a:p>
          </p:txBody>
        </p:sp>
      </p:grpSp>
    </p:spTree>
    <p:extLst>
      <p:ext uri="{BB962C8B-B14F-4D97-AF65-F5344CB8AC3E}">
        <p14:creationId xmlns:p14="http://schemas.microsoft.com/office/powerpoint/2010/main" val="114321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txBox="1">
            <a:spLocks/>
          </p:cNvSpPr>
          <p:nvPr/>
        </p:nvSpPr>
        <p:spPr>
          <a:xfrm>
            <a:off x="894813" y="1952187"/>
            <a:ext cx="7106929" cy="428644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92100" indent="-292100" algn="l">
              <a:spcAft>
                <a:spcPts val="800"/>
              </a:spcAft>
              <a:buFont typeface="Wingdings" panose="05000000000000000000" pitchFamily="2" charset="2"/>
              <a:buChar char="q"/>
            </a:pPr>
            <a:r>
              <a:rPr lang="en-US" dirty="0" smtClean="0">
                <a:solidFill>
                  <a:srgbClr val="002060"/>
                </a:solidFill>
                <a:latin typeface="Calibri Light" panose="020F0302020204030204" pitchFamily="34" charset="0"/>
                <a:cs typeface="Calibri Light" panose="020F0302020204030204" pitchFamily="34" charset="0"/>
              </a:rPr>
              <a:t>  Agreeing on a Target Population</a:t>
            </a:r>
            <a:endParaRPr lang="en-US" dirty="0">
              <a:solidFill>
                <a:srgbClr val="002060"/>
              </a:solidFill>
              <a:latin typeface="Calibri Light" panose="020F0302020204030204" pitchFamily="34" charset="0"/>
              <a:cs typeface="Calibri Light" panose="020F0302020204030204" pitchFamily="34" charset="0"/>
            </a:endParaRPr>
          </a:p>
          <a:p>
            <a:pPr marL="1200150" lvl="2" indent="-285750" algn="l">
              <a:lnSpc>
                <a:spcPct val="100000"/>
              </a:lnSpc>
              <a:spcBef>
                <a:spcPts val="0"/>
              </a:spcBef>
              <a:buFont typeface="Wingdings" panose="05000000000000000000" pitchFamily="2" charset="2"/>
              <a:buChar char="§"/>
            </a:pPr>
            <a:r>
              <a:rPr lang="en-US" dirty="0" smtClean="0">
                <a:solidFill>
                  <a:srgbClr val="002060"/>
                </a:solidFill>
                <a:latin typeface="Calibri Light" panose="020F0302020204030204" pitchFamily="34" charset="0"/>
                <a:cs typeface="Calibri Light" panose="020F0302020204030204" pitchFamily="34" charset="0"/>
              </a:rPr>
              <a:t>Broad versus narrow approach to “candidates”</a:t>
            </a:r>
          </a:p>
          <a:p>
            <a:pPr marL="1200150" lvl="2" indent="-285750" algn="l">
              <a:lnSpc>
                <a:spcPct val="100000"/>
              </a:lnSpc>
              <a:spcBef>
                <a:spcPts val="0"/>
              </a:spcBef>
              <a:buFont typeface="Wingdings" panose="05000000000000000000" pitchFamily="2" charset="2"/>
              <a:buChar char="§"/>
            </a:pPr>
            <a:r>
              <a:rPr lang="en-US" dirty="0" smtClean="0">
                <a:solidFill>
                  <a:srgbClr val="002060"/>
                </a:solidFill>
                <a:latin typeface="Calibri Light" panose="020F0302020204030204" pitchFamily="34" charset="0"/>
                <a:cs typeface="Calibri Light" panose="020F0302020204030204" pitchFamily="34" charset="0"/>
              </a:rPr>
              <a:t>Possible candidate pools</a:t>
            </a:r>
          </a:p>
          <a:p>
            <a:pPr marL="1200150" lvl="2" indent="-285750" algn="l">
              <a:lnSpc>
                <a:spcPct val="100000"/>
              </a:lnSpc>
              <a:spcBef>
                <a:spcPts val="0"/>
              </a:spcBef>
              <a:buFont typeface="Wingdings" panose="05000000000000000000" pitchFamily="2" charset="2"/>
              <a:buChar char="§"/>
            </a:pPr>
            <a:r>
              <a:rPr lang="en-US" dirty="0">
                <a:solidFill>
                  <a:srgbClr val="002060"/>
                </a:solidFill>
                <a:latin typeface="Calibri Light" panose="020F0302020204030204" pitchFamily="34" charset="0"/>
                <a:cs typeface="Calibri Light" panose="020F0302020204030204" pitchFamily="34" charset="0"/>
              </a:rPr>
              <a:t>Will candidate pools increase disparities?</a:t>
            </a:r>
          </a:p>
          <a:p>
            <a:pPr lvl="2" algn="l">
              <a:lnSpc>
                <a:spcPts val="600"/>
              </a:lnSpc>
              <a:spcBef>
                <a:spcPts val="0"/>
              </a:spcBef>
            </a:pPr>
            <a:endParaRPr lang="en-US" dirty="0">
              <a:solidFill>
                <a:srgbClr val="002060"/>
              </a:solidFill>
              <a:latin typeface="Calibri Light" panose="020F0302020204030204" pitchFamily="34" charset="0"/>
              <a:cs typeface="Calibri Light" panose="020F0302020204030204" pitchFamily="34" charset="0"/>
            </a:endParaRPr>
          </a:p>
          <a:p>
            <a:pPr marL="292100" indent="-292100" algn="l">
              <a:lnSpc>
                <a:spcPct val="150000"/>
              </a:lnSpc>
              <a:spcAft>
                <a:spcPts val="800"/>
              </a:spcAft>
              <a:buFont typeface="Wingdings" panose="05000000000000000000" pitchFamily="2" charset="2"/>
              <a:buChar char="q"/>
            </a:pPr>
            <a:r>
              <a:rPr lang="en-US" dirty="0" smtClean="0">
                <a:solidFill>
                  <a:srgbClr val="002060"/>
                </a:solidFill>
                <a:latin typeface="Calibri Light" panose="020F0302020204030204" pitchFamily="34" charset="0"/>
                <a:cs typeface="Calibri Light" panose="020F0302020204030204" pitchFamily="34" charset="0"/>
              </a:rPr>
              <a:t>  Complexity of Tracking </a:t>
            </a:r>
            <a:r>
              <a:rPr lang="en-US" dirty="0">
                <a:solidFill>
                  <a:srgbClr val="002060"/>
                </a:solidFill>
                <a:latin typeface="Calibri Light" panose="020F0302020204030204" pitchFamily="34" charset="0"/>
                <a:cs typeface="Calibri Light" panose="020F0302020204030204" pitchFamily="34" charset="0"/>
              </a:rPr>
              <a:t>C</a:t>
            </a:r>
            <a:r>
              <a:rPr lang="en-US" dirty="0" smtClean="0">
                <a:solidFill>
                  <a:srgbClr val="002060"/>
                </a:solidFill>
                <a:latin typeface="Calibri Light" panose="020F0302020204030204" pitchFamily="34" charset="0"/>
                <a:cs typeface="Calibri Light" panose="020F0302020204030204" pitchFamily="34" charset="0"/>
              </a:rPr>
              <a:t>andidates</a:t>
            </a:r>
          </a:p>
          <a:p>
            <a:pPr marL="1200150" lvl="2" indent="-285750" algn="l">
              <a:lnSpc>
                <a:spcPct val="100000"/>
              </a:lnSpc>
              <a:spcBef>
                <a:spcPts val="0"/>
              </a:spcBef>
              <a:buFont typeface="Wingdings" panose="05000000000000000000" pitchFamily="2" charset="2"/>
              <a:buChar char="§"/>
            </a:pPr>
            <a:r>
              <a:rPr lang="en-US" dirty="0" smtClean="0">
                <a:solidFill>
                  <a:srgbClr val="002060"/>
                </a:solidFill>
                <a:latin typeface="Calibri Light" panose="020F0302020204030204" pitchFamily="34" charset="0"/>
                <a:cs typeface="Calibri Light" panose="020F0302020204030204" pitchFamily="34" charset="0"/>
              </a:rPr>
              <a:t>Data sources</a:t>
            </a:r>
          </a:p>
          <a:p>
            <a:pPr marL="1200150" lvl="2" indent="-285750" algn="l">
              <a:lnSpc>
                <a:spcPct val="100000"/>
              </a:lnSpc>
              <a:spcBef>
                <a:spcPts val="0"/>
              </a:spcBef>
              <a:buFont typeface="Wingdings" panose="05000000000000000000" pitchFamily="2" charset="2"/>
              <a:buChar char="§"/>
            </a:pPr>
            <a:r>
              <a:rPr lang="en-US" dirty="0" smtClean="0">
                <a:solidFill>
                  <a:srgbClr val="002060"/>
                </a:solidFill>
                <a:latin typeface="Calibri Light" panose="020F0302020204030204" pitchFamily="34" charset="0"/>
                <a:cs typeface="Calibri Light" panose="020F0302020204030204" pitchFamily="34" charset="0"/>
              </a:rPr>
              <a:t>More versus Less difficult specifications</a:t>
            </a:r>
          </a:p>
          <a:p>
            <a:pPr marL="1200150" lvl="2" indent="-285750" algn="l">
              <a:lnSpc>
                <a:spcPct val="100000"/>
              </a:lnSpc>
              <a:spcBef>
                <a:spcPts val="0"/>
              </a:spcBef>
              <a:buFont typeface="Wingdings" panose="05000000000000000000" pitchFamily="2" charset="2"/>
              <a:buChar char="§"/>
            </a:pPr>
            <a:r>
              <a:rPr lang="en-US" dirty="0" smtClean="0">
                <a:solidFill>
                  <a:srgbClr val="002060"/>
                </a:solidFill>
                <a:latin typeface="Calibri Light" panose="020F0302020204030204" pitchFamily="34" charset="0"/>
                <a:cs typeface="Calibri Light" panose="020F0302020204030204" pitchFamily="34" charset="0"/>
              </a:rPr>
              <a:t>Example of complexities for one candidate pool </a:t>
            </a:r>
            <a:endParaRPr lang="en-US" dirty="0">
              <a:solidFill>
                <a:srgbClr val="002060"/>
              </a:solidFill>
              <a:latin typeface="Calibri Light" panose="020F0302020204030204" pitchFamily="34" charset="0"/>
              <a:cs typeface="Calibri Light" panose="020F0302020204030204" pitchFamily="34" charset="0"/>
            </a:endParaRPr>
          </a:p>
        </p:txBody>
      </p:sp>
      <p:cxnSp>
        <p:nvCxnSpPr>
          <p:cNvPr id="3" name="Straight Connector 2"/>
          <p:cNvCxnSpPr/>
          <p:nvPr/>
        </p:nvCxnSpPr>
        <p:spPr>
          <a:xfrm flipV="1">
            <a:off x="894813" y="1306720"/>
            <a:ext cx="7468986" cy="316"/>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679945" y="377742"/>
            <a:ext cx="7543800" cy="92897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smtClean="0">
                <a:solidFill>
                  <a:srgbClr val="002060"/>
                </a:solidFill>
                <a:latin typeface="Calibri Light" panose="020F0302020204030204" pitchFamily="34" charset="0"/>
                <a:cs typeface="Calibri Light" panose="020F0302020204030204" pitchFamily="34" charset="0"/>
              </a:rPr>
              <a:t>Tracking Outcomes Under FFPSA</a:t>
            </a:r>
            <a:endParaRPr lang="en-US" sz="4000" b="1" dirty="0">
              <a:solidFill>
                <a:srgbClr val="00206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14624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55FB8DD5-F943-4F1D-8FAB-2244DCE0D3A7}"/>
              </a:ext>
            </a:extLst>
          </p:cNvPr>
          <p:cNvSpPr txBox="1">
            <a:spLocks/>
          </p:cNvSpPr>
          <p:nvPr/>
        </p:nvSpPr>
        <p:spPr>
          <a:xfrm>
            <a:off x="604587" y="0"/>
            <a:ext cx="78867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smtClean="0">
                <a:solidFill>
                  <a:schemeClr val="accent5">
                    <a:lumMod val="50000"/>
                  </a:schemeClr>
                </a:solidFill>
              </a:rPr>
              <a:t>California Candidacy Considerations</a:t>
            </a:r>
            <a:endParaRPr lang="en-US" sz="4000" b="1" baseline="30000" dirty="0">
              <a:solidFill>
                <a:schemeClr val="accent5">
                  <a:lumMod val="50000"/>
                </a:schemeClr>
              </a:solidFill>
            </a:endParaRPr>
          </a:p>
        </p:txBody>
      </p:sp>
      <p:graphicFrame>
        <p:nvGraphicFramePr>
          <p:cNvPr id="7" name="Table 4">
            <a:extLst>
              <a:ext uri="{FF2B5EF4-FFF2-40B4-BE49-F238E27FC236}">
                <a16:creationId xmlns:a16="http://schemas.microsoft.com/office/drawing/2014/main" xmlns="" id="{F14B6B06-71CC-48BF-8579-1AEAC6DCC114}"/>
              </a:ext>
            </a:extLst>
          </p:cNvPr>
          <p:cNvGraphicFramePr>
            <a:graphicFrameLocks noGrp="1"/>
          </p:cNvGraphicFramePr>
          <p:nvPr>
            <p:extLst>
              <p:ext uri="{D42A27DB-BD31-4B8C-83A1-F6EECF244321}">
                <p14:modId xmlns:p14="http://schemas.microsoft.com/office/powerpoint/2010/main" val="1807229002"/>
              </p:ext>
            </p:extLst>
          </p:nvPr>
        </p:nvGraphicFramePr>
        <p:xfrm>
          <a:off x="822002" y="1540042"/>
          <a:ext cx="7275251" cy="3935712"/>
        </p:xfrm>
        <a:graphic>
          <a:graphicData uri="http://schemas.openxmlformats.org/drawingml/2006/table">
            <a:tbl>
              <a:tblPr firstRow="1" bandRow="1">
                <a:tableStyleId>{5C22544A-7EE6-4342-B048-85BDC9FD1C3A}</a:tableStyleId>
              </a:tblPr>
              <a:tblGrid>
                <a:gridCol w="2424347">
                  <a:extLst>
                    <a:ext uri="{9D8B030D-6E8A-4147-A177-3AD203B41FA5}">
                      <a16:colId xmlns:a16="http://schemas.microsoft.com/office/drawing/2014/main" xmlns="" val="3352290292"/>
                    </a:ext>
                  </a:extLst>
                </a:gridCol>
                <a:gridCol w="2425452">
                  <a:extLst>
                    <a:ext uri="{9D8B030D-6E8A-4147-A177-3AD203B41FA5}">
                      <a16:colId xmlns:a16="http://schemas.microsoft.com/office/drawing/2014/main" xmlns="" val="713335941"/>
                    </a:ext>
                  </a:extLst>
                </a:gridCol>
                <a:gridCol w="2425452">
                  <a:extLst>
                    <a:ext uri="{9D8B030D-6E8A-4147-A177-3AD203B41FA5}">
                      <a16:colId xmlns:a16="http://schemas.microsoft.com/office/drawing/2014/main" xmlns="" val="2565723771"/>
                    </a:ext>
                  </a:extLst>
                </a:gridCol>
              </a:tblGrid>
              <a:tr h="364966">
                <a:tc>
                  <a:txBody>
                    <a:bodyPr/>
                    <a:lstStyle/>
                    <a:p>
                      <a:pPr algn="ctr"/>
                      <a:r>
                        <a:rPr lang="en-US" sz="1400" dirty="0" smtClean="0"/>
                        <a:t>Narrow/Medium Narrow*</a:t>
                      </a:r>
                      <a:endParaRPr lang="en-US" sz="1400" dirty="0"/>
                    </a:p>
                  </a:txBody>
                  <a:tcPr marL="68580" marR="68580" marT="34290" marB="34290"/>
                </a:tc>
                <a:tc>
                  <a:txBody>
                    <a:bodyPr/>
                    <a:lstStyle/>
                    <a:p>
                      <a:pPr algn="ctr"/>
                      <a:r>
                        <a:rPr lang="en-US" sz="1400" dirty="0"/>
                        <a:t>Medium Broad</a:t>
                      </a:r>
                    </a:p>
                  </a:txBody>
                  <a:tcPr marL="68580" marR="68580" marT="34290" marB="34290"/>
                </a:tc>
                <a:tc>
                  <a:txBody>
                    <a:bodyPr/>
                    <a:lstStyle/>
                    <a:p>
                      <a:pPr algn="ctr"/>
                      <a:r>
                        <a:rPr lang="en-US" sz="1400" dirty="0"/>
                        <a:t>Broad</a:t>
                      </a:r>
                    </a:p>
                  </a:txBody>
                  <a:tcPr marL="68580" marR="68580" marT="34290" marB="34290"/>
                </a:tc>
                <a:extLst>
                  <a:ext uri="{0D108BD9-81ED-4DB2-BD59-A6C34878D82A}">
                    <a16:rowId xmlns:a16="http://schemas.microsoft.com/office/drawing/2014/main" xmlns="" val="3314501075"/>
                  </a:ext>
                </a:extLst>
              </a:tr>
              <a:tr h="917346">
                <a:tc>
                  <a:txBody>
                    <a:bodyPr/>
                    <a:lstStyle/>
                    <a:p>
                      <a:r>
                        <a:rPr kumimoji="0" lang="en-US" sz="1400" b="0" i="0" u="none" strike="noStrike" kern="1200" cap="none" spc="0" normalizeH="0" baseline="0" noProof="0" dirty="0">
                          <a:ln>
                            <a:noFill/>
                          </a:ln>
                          <a:effectLst/>
                          <a:uLnTx/>
                          <a:uFillTx/>
                          <a:latin typeface="Garamond" panose="02020404030301010803" pitchFamily="18" charset="0"/>
                          <a:ea typeface="+mn-ea"/>
                          <a:cs typeface="+mn-cs"/>
                        </a:rPr>
                        <a:t>Investigations unfounded but high/very high risk or one safety threat</a:t>
                      </a:r>
                      <a:endParaRPr lang="en-US" sz="1400" dirty="0">
                        <a:latin typeface="Garamond" panose="02020404030301010803" pitchFamily="18" charset="0"/>
                      </a:endParaRPr>
                    </a:p>
                  </a:txBody>
                  <a:tcPr marL="68580" marR="68580" marT="34290" marB="34290"/>
                </a:tc>
                <a:tc rowSpan="3">
                  <a:txBody>
                    <a:bodyPr/>
                    <a:lstStyle/>
                    <a:p>
                      <a:r>
                        <a:rPr lang="en-US" sz="1400" dirty="0"/>
                        <a:t>Hotline – no safety concerns but FF needs identified by State approved assessment; linked with contractual prevention services provider</a:t>
                      </a:r>
                    </a:p>
                  </a:txBody>
                  <a:tcPr marL="68580" marR="68580" marT="34290" marB="34290"/>
                </a:tc>
                <a:tc rowSpan="6">
                  <a:txBody>
                    <a:bodyPr/>
                    <a:lstStyle/>
                    <a:p>
                      <a:pPr algn="l"/>
                      <a:r>
                        <a:rPr lang="en-US" sz="1400" dirty="0"/>
                        <a:t>Community pathway (future FF implementation)</a:t>
                      </a:r>
                    </a:p>
                    <a:p>
                      <a:pPr algn="ctr"/>
                      <a:endParaRPr lang="en-US" sz="1400" dirty="0"/>
                    </a:p>
                    <a:p>
                      <a:pPr algn="ctr"/>
                      <a:endParaRPr lang="en-US" sz="1400" dirty="0"/>
                    </a:p>
                    <a:p>
                      <a:pPr algn="ctr"/>
                      <a:endParaRPr lang="en-US" sz="1400" dirty="0"/>
                    </a:p>
                    <a:p>
                      <a:pPr algn="ctr"/>
                      <a:endParaRPr lang="en-US" sz="1400" dirty="0"/>
                    </a:p>
                  </a:txBody>
                  <a:tcPr marL="68580" marR="68580" marT="34290" marB="34290"/>
                </a:tc>
                <a:extLst>
                  <a:ext uri="{0D108BD9-81ED-4DB2-BD59-A6C34878D82A}">
                    <a16:rowId xmlns:a16="http://schemas.microsoft.com/office/drawing/2014/main" xmlns="" val="1636187433"/>
                  </a:ext>
                </a:extLst>
              </a:tr>
              <a:tr h="641156">
                <a:tc>
                  <a:txBody>
                    <a:bodyPr/>
                    <a:lstStyle/>
                    <a:p>
                      <a:r>
                        <a:rPr kumimoji="0" lang="en-US" sz="1400" b="0" i="0" u="none" strike="noStrike" kern="1200" cap="none" spc="0" normalizeH="0" baseline="0" noProof="0" dirty="0">
                          <a:ln>
                            <a:noFill/>
                          </a:ln>
                          <a:effectLst/>
                          <a:uLnTx/>
                          <a:uFillTx/>
                          <a:latin typeface="Garamond" panose="02020404030301010803" pitchFamily="18" charset="0"/>
                          <a:ea typeface="+mn-ea"/>
                          <a:cs typeface="+mn-cs"/>
                        </a:rPr>
                        <a:t>Child </a:t>
                      </a:r>
                      <a:r>
                        <a:rPr lang="en-US" sz="1400" dirty="0">
                          <a:latin typeface="Garamond" panose="02020404030301010803" pitchFamily="18" charset="0"/>
                        </a:rPr>
                        <a:t>at home with sibling(s) in FC</a:t>
                      </a:r>
                    </a:p>
                  </a:txBody>
                  <a:tcPr marL="68580" marR="68580" marT="34290" marB="34290"/>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xmlns="" val="3092213518"/>
                  </a:ext>
                </a:extLst>
              </a:tr>
              <a:tr h="641156">
                <a:tc>
                  <a:txBody>
                    <a:bodyPr/>
                    <a:lstStyle/>
                    <a:p>
                      <a:r>
                        <a:rPr lang="en-US" sz="1400" dirty="0">
                          <a:latin typeface="Garamond" panose="02020404030301010803" pitchFamily="18" charset="0"/>
                        </a:rPr>
                        <a:t>Adoption/guardianship at risk</a:t>
                      </a:r>
                    </a:p>
                  </a:txBody>
                  <a:tcPr marL="68580" marR="68580" marT="34290" marB="34290"/>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xmlns="" val="2288864400"/>
                  </a:ext>
                </a:extLst>
              </a:tr>
              <a:tr h="641156">
                <a:tc>
                  <a:txBody>
                    <a:bodyPr/>
                    <a:lstStyle/>
                    <a:p>
                      <a:r>
                        <a:rPr lang="en-US" sz="1400" dirty="0">
                          <a:latin typeface="Garamond" panose="02020404030301010803" pitchFamily="18" charset="0"/>
                        </a:rPr>
                        <a:t>Family Maintenance or Voluntary FM</a:t>
                      </a:r>
                    </a:p>
                  </a:txBody>
                  <a:tcPr marL="68580" marR="68580" marT="34290" marB="34290"/>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Children and youth who have exited foster care and are at risk of re-entry</a:t>
                      </a:r>
                    </a:p>
                    <a:p>
                      <a:endParaRPr lang="en-US" sz="1400" dirty="0"/>
                    </a:p>
                  </a:txBody>
                  <a:tcPr marL="68580" marR="68580" marT="34290" marB="34290"/>
                </a:tc>
                <a:tc vMerge="1">
                  <a:txBody>
                    <a:bodyPr/>
                    <a:lstStyle/>
                    <a:p>
                      <a:endParaRPr lang="en-US" dirty="0"/>
                    </a:p>
                  </a:txBody>
                  <a:tcPr/>
                </a:tc>
                <a:extLst>
                  <a:ext uri="{0D108BD9-81ED-4DB2-BD59-A6C34878D82A}">
                    <a16:rowId xmlns:a16="http://schemas.microsoft.com/office/drawing/2014/main" xmlns="" val="2425210740"/>
                  </a:ext>
                </a:extLst>
              </a:tr>
              <a:tr h="364966">
                <a:tc>
                  <a:txBody>
                    <a:bodyPr/>
                    <a:lstStyle/>
                    <a:p>
                      <a:r>
                        <a:rPr lang="en-US" sz="1400" dirty="0">
                          <a:latin typeface="Garamond" panose="02020404030301010803" pitchFamily="18" charset="0"/>
                        </a:rPr>
                        <a:t>Indian child at risk</a:t>
                      </a:r>
                    </a:p>
                  </a:txBody>
                  <a:tcPr marL="68580" marR="68580" marT="34290" marB="34290"/>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xmlns="" val="3692113728"/>
                  </a:ext>
                </a:extLst>
              </a:tr>
              <a:tr h="364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Garamond" panose="02020404030301010803" pitchFamily="18" charset="0"/>
                        </a:rPr>
                        <a:t>602 youth</a:t>
                      </a:r>
                    </a:p>
                  </a:txBody>
                  <a:tcPr marL="68580" marR="68580" marT="34290" marB="34290"/>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xmlns="" val="1425383061"/>
                  </a:ext>
                </a:extLst>
              </a:tr>
            </a:tbl>
          </a:graphicData>
        </a:graphic>
      </p:graphicFrame>
      <p:sp>
        <p:nvSpPr>
          <p:cNvPr id="4" name="TextBox 3"/>
          <p:cNvSpPr txBox="1"/>
          <p:nvPr/>
        </p:nvSpPr>
        <p:spPr>
          <a:xfrm>
            <a:off x="822002" y="5505567"/>
            <a:ext cx="5007298" cy="369332"/>
          </a:xfrm>
          <a:prstGeom prst="rect">
            <a:avLst/>
          </a:prstGeom>
          <a:noFill/>
        </p:spPr>
        <p:txBody>
          <a:bodyPr wrap="square" rtlCol="0">
            <a:spAutoFit/>
          </a:bodyPr>
          <a:lstStyle/>
          <a:p>
            <a:r>
              <a:rPr lang="en-US" sz="1200" dirty="0" smtClean="0"/>
              <a:t>* This table created by colleagues at Chapin Hall at the University of Chicago</a:t>
            </a:r>
            <a:r>
              <a:rPr lang="en-US" dirty="0" smtClean="0"/>
              <a:t> </a:t>
            </a:r>
            <a:endParaRPr lang="en-US" dirty="0"/>
          </a:p>
        </p:txBody>
      </p:sp>
    </p:spTree>
    <p:extLst>
      <p:ext uri="{BB962C8B-B14F-4D97-AF65-F5344CB8AC3E}">
        <p14:creationId xmlns:p14="http://schemas.microsoft.com/office/powerpoint/2010/main" val="3949006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xmlns="" id="{55FB8DD5-F943-4F1D-8FAB-2244DCE0D3A7}"/>
              </a:ext>
            </a:extLst>
          </p:cNvPr>
          <p:cNvSpPr txBox="1">
            <a:spLocks/>
          </p:cNvSpPr>
          <p:nvPr/>
        </p:nvSpPr>
        <p:spPr>
          <a:xfrm>
            <a:off x="375986" y="0"/>
            <a:ext cx="8310813"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smtClean="0">
                <a:solidFill>
                  <a:schemeClr val="accent5">
                    <a:lumMod val="50000"/>
                  </a:schemeClr>
                </a:solidFill>
              </a:rPr>
              <a:t>Specifying Candidate Pools – Complexity</a:t>
            </a:r>
            <a:endParaRPr lang="en-US" sz="4000" b="1" dirty="0">
              <a:solidFill>
                <a:schemeClr val="accent5">
                  <a:lumMod val="50000"/>
                </a:schemeClr>
              </a:solidFill>
            </a:endParaRPr>
          </a:p>
        </p:txBody>
      </p:sp>
      <p:graphicFrame>
        <p:nvGraphicFramePr>
          <p:cNvPr id="15" name="Table 4">
            <a:extLst>
              <a:ext uri="{FF2B5EF4-FFF2-40B4-BE49-F238E27FC236}">
                <a16:creationId xmlns:a16="http://schemas.microsoft.com/office/drawing/2014/main" xmlns="" id="{F14B6B06-71CC-48BF-8579-1AEAC6DCC114}"/>
              </a:ext>
            </a:extLst>
          </p:cNvPr>
          <p:cNvGraphicFramePr>
            <a:graphicFrameLocks noGrp="1"/>
          </p:cNvGraphicFramePr>
          <p:nvPr>
            <p:extLst>
              <p:ext uri="{D42A27DB-BD31-4B8C-83A1-F6EECF244321}">
                <p14:modId xmlns:p14="http://schemas.microsoft.com/office/powerpoint/2010/main" val="3611379846"/>
              </p:ext>
            </p:extLst>
          </p:nvPr>
        </p:nvGraphicFramePr>
        <p:xfrm>
          <a:off x="545382" y="1586537"/>
          <a:ext cx="7840629" cy="3854230"/>
        </p:xfrm>
        <a:graphic>
          <a:graphicData uri="http://schemas.openxmlformats.org/drawingml/2006/table">
            <a:tbl>
              <a:tblPr firstRow="1" bandRow="1">
                <a:tableStyleId>{5C22544A-7EE6-4342-B048-85BDC9FD1C3A}</a:tableStyleId>
              </a:tblPr>
              <a:tblGrid>
                <a:gridCol w="3903190">
                  <a:extLst>
                    <a:ext uri="{9D8B030D-6E8A-4147-A177-3AD203B41FA5}">
                      <a16:colId xmlns:a16="http://schemas.microsoft.com/office/drawing/2014/main" xmlns="" val="3352290292"/>
                    </a:ext>
                  </a:extLst>
                </a:gridCol>
                <a:gridCol w="3937439">
                  <a:extLst>
                    <a:ext uri="{9D8B030D-6E8A-4147-A177-3AD203B41FA5}">
                      <a16:colId xmlns:a16="http://schemas.microsoft.com/office/drawing/2014/main" xmlns="" val="2565723771"/>
                    </a:ext>
                  </a:extLst>
                </a:gridCol>
              </a:tblGrid>
              <a:tr h="551684">
                <a:tc>
                  <a:txBody>
                    <a:bodyPr/>
                    <a:lstStyle/>
                    <a:p>
                      <a:pPr algn="ctr"/>
                      <a:r>
                        <a:rPr lang="en-US" sz="1400" dirty="0" smtClean="0"/>
                        <a:t>Less Difficult</a:t>
                      </a:r>
                      <a:endParaRPr lang="en-US" sz="1400" dirty="0"/>
                    </a:p>
                  </a:txBody>
                  <a:tcPr marL="68580" marR="68580" marT="34290" marB="34290">
                    <a:solidFill>
                      <a:schemeClr val="accent3">
                        <a:lumMod val="75000"/>
                      </a:schemeClr>
                    </a:solidFill>
                  </a:tcPr>
                </a:tc>
                <a:tc>
                  <a:txBody>
                    <a:bodyPr/>
                    <a:lstStyle/>
                    <a:p>
                      <a:pPr algn="ctr"/>
                      <a:r>
                        <a:rPr lang="en-US" sz="1400" dirty="0" smtClean="0"/>
                        <a:t>More Difficult</a:t>
                      </a:r>
                    </a:p>
                  </a:txBody>
                  <a:tcPr marL="68580" marR="68580" marT="34290" marB="34290">
                    <a:solidFill>
                      <a:srgbClr val="C00000"/>
                    </a:solidFill>
                  </a:tcPr>
                </a:tc>
                <a:extLst>
                  <a:ext uri="{0D108BD9-81ED-4DB2-BD59-A6C34878D82A}">
                    <a16:rowId xmlns:a16="http://schemas.microsoft.com/office/drawing/2014/main" xmlns="" val="3314501075"/>
                  </a:ext>
                </a:extLst>
              </a:tr>
              <a:tr h="551684">
                <a:tc>
                  <a:txBody>
                    <a:bodyPr/>
                    <a:lstStyle/>
                    <a:p>
                      <a:endParaRPr lang="en-US" sz="1400" dirty="0">
                        <a:latin typeface="Garamond" panose="02020404030301010803" pitchFamily="18" charset="0"/>
                      </a:endParaRP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FF7979"/>
                    </a:solidFill>
                  </a:tcPr>
                </a:tc>
                <a:extLst>
                  <a:ext uri="{0D108BD9-81ED-4DB2-BD59-A6C34878D82A}">
                    <a16:rowId xmlns:a16="http://schemas.microsoft.com/office/drawing/2014/main" xmlns="" val="1636187433"/>
                  </a:ext>
                </a:extLst>
              </a:tr>
              <a:tr h="544126">
                <a:tc>
                  <a:txBody>
                    <a:bodyPr/>
                    <a:lstStyle/>
                    <a:p>
                      <a:endParaRPr lang="en-US" sz="1400" dirty="0">
                        <a:latin typeface="Garamond" panose="02020404030301010803" pitchFamily="18" charset="0"/>
                      </a:endParaRP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FF7979"/>
                    </a:solidFill>
                  </a:tcPr>
                </a:tc>
                <a:extLst>
                  <a:ext uri="{0D108BD9-81ED-4DB2-BD59-A6C34878D82A}">
                    <a16:rowId xmlns:a16="http://schemas.microsoft.com/office/drawing/2014/main" xmlns="" val="2288864400"/>
                  </a:ext>
                </a:extLst>
              </a:tr>
              <a:tr h="5516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FF7979"/>
                    </a:solidFill>
                  </a:tcPr>
                </a:tc>
                <a:extLst>
                  <a:ext uri="{0D108BD9-81ED-4DB2-BD59-A6C34878D82A}">
                    <a16:rowId xmlns:a16="http://schemas.microsoft.com/office/drawing/2014/main" xmlns="" val="2425210740"/>
                  </a:ext>
                </a:extLst>
              </a:tr>
              <a:tr h="551684">
                <a:tc>
                  <a:txBody>
                    <a:bodyPr/>
                    <a:lstStyle/>
                    <a:p>
                      <a:endParaRPr lang="en-US" sz="1400" dirty="0">
                        <a:latin typeface="Garamond" panose="02020404030301010803" pitchFamily="18" charset="0"/>
                      </a:endParaRP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FF7979"/>
                    </a:solidFill>
                  </a:tcPr>
                </a:tc>
              </a:tr>
              <a:tr h="5516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FF7979"/>
                    </a:solidFill>
                  </a:tcPr>
                </a:tc>
                <a:extLst>
                  <a:ext uri="{0D108BD9-81ED-4DB2-BD59-A6C34878D82A}">
                    <a16:rowId xmlns:a16="http://schemas.microsoft.com/office/drawing/2014/main" xmlns="" val="3692113728"/>
                  </a:ext>
                </a:extLst>
              </a:tr>
              <a:tr h="5516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txBody>
                  <a:tcPr marL="68580" marR="68580" marT="34290" marB="34290" anchor="ctr">
                    <a:solidFill>
                      <a:srgbClr val="FF7979"/>
                    </a:solidFill>
                  </a:tcPr>
                </a:tc>
                <a:extLst>
                  <a:ext uri="{0D108BD9-81ED-4DB2-BD59-A6C34878D82A}">
                    <a16:rowId xmlns:a16="http://schemas.microsoft.com/office/drawing/2014/main" xmlns="" val="1425383061"/>
                  </a:ext>
                </a:extLst>
              </a:tr>
            </a:tbl>
          </a:graphicData>
        </a:graphic>
      </p:graphicFrame>
      <p:sp>
        <p:nvSpPr>
          <p:cNvPr id="16" name="Rectangle 15"/>
          <p:cNvSpPr/>
          <p:nvPr/>
        </p:nvSpPr>
        <p:spPr>
          <a:xfrm>
            <a:off x="1804736" y="2732634"/>
            <a:ext cx="5055540" cy="300082"/>
          </a:xfrm>
          <a:prstGeom prst="rect">
            <a:avLst/>
          </a:prstGeom>
        </p:spPr>
        <p:txBody>
          <a:bodyPr wrap="square">
            <a:spAutoFit/>
          </a:bodyPr>
          <a:lstStyle/>
          <a:p>
            <a:endParaRPr lang="en-US" sz="675" dirty="0">
              <a:solidFill>
                <a:srgbClr val="000000"/>
              </a:solidFill>
              <a:latin typeface="Lato"/>
            </a:endParaRPr>
          </a:p>
          <a:p>
            <a:endParaRPr lang="en-US" sz="675" dirty="0">
              <a:latin typeface="Lato"/>
            </a:endParaRPr>
          </a:p>
        </p:txBody>
      </p:sp>
      <p:graphicFrame>
        <p:nvGraphicFramePr>
          <p:cNvPr id="17" name="Table 4">
            <a:extLst>
              <a:ext uri="{FF2B5EF4-FFF2-40B4-BE49-F238E27FC236}">
                <a16:creationId xmlns:a16="http://schemas.microsoft.com/office/drawing/2014/main" xmlns="" id="{F14B6B06-71CC-48BF-8579-1AEAC6DCC114}"/>
              </a:ext>
            </a:extLst>
          </p:cNvPr>
          <p:cNvGraphicFramePr>
            <a:graphicFrameLocks noGrp="1"/>
          </p:cNvGraphicFramePr>
          <p:nvPr>
            <p:extLst>
              <p:ext uri="{D42A27DB-BD31-4B8C-83A1-F6EECF244321}">
                <p14:modId xmlns:p14="http://schemas.microsoft.com/office/powerpoint/2010/main" val="2234999803"/>
              </p:ext>
            </p:extLst>
          </p:nvPr>
        </p:nvGraphicFramePr>
        <p:xfrm>
          <a:off x="375986" y="1552072"/>
          <a:ext cx="8310813" cy="4205080"/>
        </p:xfrm>
        <a:graphic>
          <a:graphicData uri="http://schemas.openxmlformats.org/drawingml/2006/table">
            <a:tbl>
              <a:tblPr firstRow="1" bandRow="1">
                <a:tableStyleId>{5C22544A-7EE6-4342-B048-85BDC9FD1C3A}</a:tableStyleId>
              </a:tblPr>
              <a:tblGrid>
                <a:gridCol w="4137255">
                  <a:extLst>
                    <a:ext uri="{9D8B030D-6E8A-4147-A177-3AD203B41FA5}">
                      <a16:colId xmlns:a16="http://schemas.microsoft.com/office/drawing/2014/main" xmlns="" val="3352290292"/>
                    </a:ext>
                  </a:extLst>
                </a:gridCol>
                <a:gridCol w="4173558">
                  <a:extLst>
                    <a:ext uri="{9D8B030D-6E8A-4147-A177-3AD203B41FA5}">
                      <a16:colId xmlns:a16="http://schemas.microsoft.com/office/drawing/2014/main" xmlns="" val="2565723771"/>
                    </a:ext>
                  </a:extLst>
                </a:gridCol>
              </a:tblGrid>
              <a:tr h="367069">
                <a:tc>
                  <a:txBody>
                    <a:bodyPr/>
                    <a:lstStyle/>
                    <a:p>
                      <a:pPr algn="ctr"/>
                      <a:r>
                        <a:rPr lang="en-US" sz="1800" dirty="0" smtClean="0"/>
                        <a:t>Less Difficult</a:t>
                      </a:r>
                      <a:endParaRPr lang="en-US" sz="1800" dirty="0"/>
                    </a:p>
                  </a:txBody>
                  <a:tcPr marL="68580" marR="68580" marT="34290" marB="34290">
                    <a:solidFill>
                      <a:schemeClr val="accent3">
                        <a:lumMod val="75000"/>
                      </a:schemeClr>
                    </a:solidFill>
                  </a:tcPr>
                </a:tc>
                <a:tc>
                  <a:txBody>
                    <a:bodyPr/>
                    <a:lstStyle/>
                    <a:p>
                      <a:pPr algn="ctr"/>
                      <a:r>
                        <a:rPr lang="en-US" sz="1800" dirty="0" smtClean="0"/>
                        <a:t>More Difficult</a:t>
                      </a:r>
                    </a:p>
                  </a:txBody>
                  <a:tcPr marL="68580" marR="68580" marT="34290" marB="34290">
                    <a:solidFill>
                      <a:srgbClr val="C00000"/>
                    </a:solidFill>
                  </a:tcPr>
                </a:tc>
                <a:extLst>
                  <a:ext uri="{0D108BD9-81ED-4DB2-BD59-A6C34878D82A}">
                    <a16:rowId xmlns:a16="http://schemas.microsoft.com/office/drawing/2014/main" xmlns="" val="3314501075"/>
                  </a:ext>
                </a:extLst>
              </a:tr>
              <a:tr h="644850">
                <a:tc>
                  <a:txBody>
                    <a:bodyPr/>
                    <a:lstStyle/>
                    <a:p>
                      <a:r>
                        <a:rPr lang="en-US" sz="1800" dirty="0" smtClean="0">
                          <a:latin typeface="Calibri" panose="020F0502020204030204" pitchFamily="34" charset="0"/>
                          <a:ea typeface="Calibri" panose="020F0502020204030204" pitchFamily="34" charset="0"/>
                          <a:cs typeface="Times New Roman" panose="02020603050405020304" pitchFamily="18" charset="0"/>
                        </a:rPr>
                        <a:t>Substantiated or Inconclusive Allegations </a:t>
                      </a:r>
                    </a:p>
                    <a:p>
                      <a:r>
                        <a:rPr lang="en-US" sz="1800" dirty="0" smtClean="0">
                          <a:latin typeface="Calibri" panose="020F0502020204030204" pitchFamily="34" charset="0"/>
                          <a:ea typeface="Calibri" panose="020F0502020204030204" pitchFamily="34" charset="0"/>
                          <a:cs typeface="Times New Roman" panose="02020603050405020304" pitchFamily="18" charset="0"/>
                        </a:rPr>
                        <a:t>(with or w/out</a:t>
                      </a:r>
                      <a:r>
                        <a:rPr lang="en-US" sz="1800" baseline="0" dirty="0" smtClean="0">
                          <a:latin typeface="Calibri" panose="020F0502020204030204" pitchFamily="34" charset="0"/>
                          <a:ea typeface="Calibri" panose="020F0502020204030204" pitchFamily="34" charset="0"/>
                          <a:cs typeface="Times New Roman" panose="02020603050405020304" pitchFamily="18" charset="0"/>
                        </a:rPr>
                        <a:t> priors)</a:t>
                      </a:r>
                      <a:endParaRPr lang="en-US" sz="1800" dirty="0">
                        <a:latin typeface="Garamond" panose="02020404030301010803" pitchFamily="18" charset="0"/>
                      </a:endParaRP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Tribal families</a:t>
                      </a:r>
                    </a:p>
                  </a:txBody>
                  <a:tcPr marL="68580" marR="68580" marT="34290" marB="34290" anchor="ctr">
                    <a:solidFill>
                      <a:srgbClr val="FF7979"/>
                    </a:solidFill>
                  </a:tcPr>
                </a:tc>
                <a:extLst>
                  <a:ext uri="{0D108BD9-81ED-4DB2-BD59-A6C34878D82A}">
                    <a16:rowId xmlns:a16="http://schemas.microsoft.com/office/drawing/2014/main" xmlns="" val="1636187433"/>
                  </a:ext>
                </a:extLst>
              </a:tr>
              <a:tr h="922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alibri" panose="020F0502020204030204" pitchFamily="34" charset="0"/>
                          <a:ea typeface="Calibri" panose="020F0502020204030204" pitchFamily="34" charset="0"/>
                          <a:cs typeface="Times New Roman" panose="02020603050405020304" pitchFamily="18" charset="0"/>
                        </a:rPr>
                        <a:t>At least one safety threat on SDM</a:t>
                      </a:r>
                    </a:p>
                    <a:p>
                      <a:endParaRPr lang="en-US" sz="1800" dirty="0">
                        <a:latin typeface="Garamond" panose="02020404030301010803" pitchFamily="18" charset="0"/>
                      </a:endParaRP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Families in communities with a prevalence of Adverse Childhood Experiences and Adverse Community Environments</a:t>
                      </a:r>
                    </a:p>
                  </a:txBody>
                  <a:tcPr marL="68580" marR="68580" marT="34290" marB="34290" anchor="ctr">
                    <a:solidFill>
                      <a:srgbClr val="FF7979"/>
                    </a:solidFill>
                  </a:tcPr>
                </a:tc>
                <a:extLst>
                  <a:ext uri="{0D108BD9-81ED-4DB2-BD59-A6C34878D82A}">
                    <a16:rowId xmlns:a16="http://schemas.microsoft.com/office/drawing/2014/main" xmlns="" val="2288864400"/>
                  </a:ext>
                </a:extLst>
              </a:tr>
              <a:tr h="6448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Evaluated Out after a Hotline Referral</a:t>
                      </a: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Families at risk of disruption post adoption and guardianship</a:t>
                      </a:r>
                    </a:p>
                  </a:txBody>
                  <a:tcPr marL="68580" marR="68580" marT="34290" marB="34290" anchor="ctr">
                    <a:solidFill>
                      <a:srgbClr val="FF7979"/>
                    </a:solidFill>
                  </a:tcPr>
                </a:tc>
                <a:extLst>
                  <a:ext uri="{0D108BD9-81ED-4DB2-BD59-A6C34878D82A}">
                    <a16:rowId xmlns:a16="http://schemas.microsoft.com/office/drawing/2014/main" xmlns="" val="2425210740"/>
                  </a:ext>
                </a:extLst>
              </a:tr>
              <a:tr h="6448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Participating in voluntary or court-ordered FM </a:t>
                      </a:r>
                      <a:endParaRPr lang="en-US" sz="1800" dirty="0" smtClean="0">
                        <a:latin typeface="Garamond" panose="02020404030301010803" pitchFamily="18" charset="0"/>
                      </a:endParaRPr>
                    </a:p>
                    <a:p>
                      <a:endParaRPr lang="en-US" sz="1800" dirty="0">
                        <a:latin typeface="Garamond" panose="02020404030301010803" pitchFamily="18" charset="0"/>
                      </a:endParaRP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Adolescents Struggling with Substance Use Issues</a:t>
                      </a:r>
                    </a:p>
                  </a:txBody>
                  <a:tcPr marL="68580" marR="68580" marT="34290" marB="34290" anchor="ctr">
                    <a:solidFill>
                      <a:srgbClr val="FF7979"/>
                    </a:solidFill>
                  </a:tcPr>
                </a:tc>
              </a:tr>
              <a:tr h="367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Children in a Kinship Placement</a:t>
                      </a: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Active CSEC Youth</a:t>
                      </a:r>
                    </a:p>
                  </a:txBody>
                  <a:tcPr marL="68580" marR="68580" marT="34290" marB="34290" anchor="ctr">
                    <a:solidFill>
                      <a:srgbClr val="FF7979"/>
                    </a:solidFill>
                  </a:tcPr>
                </a:tc>
                <a:extLst>
                  <a:ext uri="{0D108BD9-81ED-4DB2-BD59-A6C34878D82A}">
                    <a16:rowId xmlns:a16="http://schemas.microsoft.com/office/drawing/2014/main" xmlns="" val="3692113728"/>
                  </a:ext>
                </a:extLst>
              </a:tr>
              <a:tr h="367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Families Post-Reunification</a:t>
                      </a:r>
                    </a:p>
                  </a:txBody>
                  <a:tcPr marL="68580" marR="68580" marT="34290" marB="34290" anchor="ctr">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ea typeface="Calibri" panose="020F0502020204030204" pitchFamily="34" charset="0"/>
                          <a:cs typeface="Times New Roman" panose="02020603050405020304" pitchFamily="18" charset="0"/>
                        </a:rPr>
                        <a:t>Runaway and Homeless youth</a:t>
                      </a:r>
                    </a:p>
                  </a:txBody>
                  <a:tcPr marL="68580" marR="68580" marT="34290" marB="34290" anchor="ctr">
                    <a:solidFill>
                      <a:srgbClr val="FF7979"/>
                    </a:solidFill>
                  </a:tcPr>
                </a:tc>
                <a:extLst>
                  <a:ext uri="{0D108BD9-81ED-4DB2-BD59-A6C34878D82A}">
                    <a16:rowId xmlns:a16="http://schemas.microsoft.com/office/drawing/2014/main" xmlns="" val="1425383061"/>
                  </a:ext>
                </a:extLst>
              </a:tr>
            </a:tbl>
          </a:graphicData>
        </a:graphic>
      </p:graphicFrame>
    </p:spTree>
    <p:extLst>
      <p:ext uri="{BB962C8B-B14F-4D97-AF65-F5344CB8AC3E}">
        <p14:creationId xmlns:p14="http://schemas.microsoft.com/office/powerpoint/2010/main" val="137619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2000"/>
                                        <p:tgtEl>
                                          <p:spTgt spid="15"/>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txBox="1">
            <a:spLocks/>
          </p:cNvSpPr>
          <p:nvPr/>
        </p:nvSpPr>
        <p:spPr>
          <a:xfrm>
            <a:off x="148113" y="1735619"/>
            <a:ext cx="8995887" cy="428644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92100" indent="-292100" algn="l">
              <a:spcAft>
                <a:spcPts val="800"/>
              </a:spcAft>
              <a:buFont typeface="Wingdings" panose="05000000000000000000" pitchFamily="2" charset="2"/>
              <a:buChar char="q"/>
            </a:pPr>
            <a:r>
              <a:rPr lang="en-US" dirty="0" smtClean="0">
                <a:solidFill>
                  <a:srgbClr val="002060"/>
                </a:solidFill>
                <a:latin typeface="Calibri Light" panose="020F0302020204030204" pitchFamily="34" charset="0"/>
                <a:cs typeface="Calibri Light" panose="020F0302020204030204" pitchFamily="34" charset="0"/>
              </a:rPr>
              <a:t> Existing </a:t>
            </a:r>
            <a:r>
              <a:rPr lang="en-US" dirty="0">
                <a:solidFill>
                  <a:srgbClr val="002060"/>
                </a:solidFill>
                <a:latin typeface="Calibri Light" panose="020F0302020204030204" pitchFamily="34" charset="0"/>
                <a:cs typeface="Calibri Light" panose="020F0302020204030204" pitchFamily="34" charset="0"/>
              </a:rPr>
              <a:t>racial disparities across </a:t>
            </a:r>
            <a:r>
              <a:rPr lang="en-US" dirty="0" smtClean="0">
                <a:solidFill>
                  <a:srgbClr val="002060"/>
                </a:solidFill>
                <a:latin typeface="Calibri Light" panose="020F0302020204030204" pitchFamily="34" charset="0"/>
                <a:cs typeface="Calibri Light" panose="020F0302020204030204" pitchFamily="34" charset="0"/>
              </a:rPr>
              <a:t>CWS outcomes:</a:t>
            </a:r>
            <a:endParaRPr lang="en-US" dirty="0">
              <a:solidFill>
                <a:srgbClr val="002060"/>
              </a:solidFill>
              <a:latin typeface="Calibri Light" panose="020F0302020204030204" pitchFamily="34" charset="0"/>
              <a:cs typeface="Calibri Light" panose="020F0302020204030204" pitchFamily="34" charset="0"/>
            </a:endParaRPr>
          </a:p>
          <a:p>
            <a:pPr marL="742950" lvl="1" indent="-285750" algn="l">
              <a:lnSpc>
                <a:spcPct val="100000"/>
              </a:lnSpc>
              <a:spcBef>
                <a:spcPts val="0"/>
              </a:spcBef>
              <a:buFont typeface="Wingdings" panose="05000000000000000000" pitchFamily="2" charset="2"/>
              <a:buChar char="§"/>
            </a:pPr>
            <a:r>
              <a:rPr lang="en-US" dirty="0">
                <a:solidFill>
                  <a:srgbClr val="002060"/>
                </a:solidFill>
                <a:latin typeface="Calibri Light" panose="020F0302020204030204" pitchFamily="34" charset="0"/>
                <a:cs typeface="Calibri Light" panose="020F0302020204030204" pitchFamily="34" charset="0"/>
              </a:rPr>
              <a:t>Larger gaps in CWS continuum </a:t>
            </a:r>
            <a:r>
              <a:rPr lang="en-US" dirty="0" smtClean="0">
                <a:solidFill>
                  <a:srgbClr val="002060"/>
                </a:solidFill>
                <a:latin typeface="Calibri Light" panose="020F0302020204030204" pitchFamily="34" charset="0"/>
                <a:cs typeface="Calibri Light" panose="020F0302020204030204" pitchFamily="34" charset="0"/>
              </a:rPr>
              <a:t>rates</a:t>
            </a:r>
            <a:r>
              <a:rPr lang="en-US" dirty="0">
                <a:solidFill>
                  <a:srgbClr val="002060"/>
                </a:solidFill>
                <a:latin typeface="Calibri Light" panose="020F0302020204030204" pitchFamily="34" charset="0"/>
                <a:cs typeface="Calibri Light" panose="020F0302020204030204" pitchFamily="34" charset="0"/>
              </a:rPr>
              <a:t> </a:t>
            </a:r>
            <a:r>
              <a:rPr lang="en-US" dirty="0" smtClean="0">
                <a:solidFill>
                  <a:srgbClr val="002060"/>
                </a:solidFill>
                <a:latin typeface="Calibri Light" panose="020F0302020204030204" pitchFamily="34" charset="0"/>
                <a:cs typeface="Calibri Light" panose="020F0302020204030204" pitchFamily="34" charset="0"/>
              </a:rPr>
              <a:t>and permanency in the short term?</a:t>
            </a:r>
          </a:p>
          <a:p>
            <a:pPr marL="742950" lvl="1" indent="-285750" algn="l">
              <a:lnSpc>
                <a:spcPct val="100000"/>
              </a:lnSpc>
              <a:spcBef>
                <a:spcPts val="0"/>
              </a:spcBef>
              <a:buFont typeface="Wingdings" panose="05000000000000000000" pitchFamily="2" charset="2"/>
              <a:buChar char="§"/>
            </a:pPr>
            <a:r>
              <a:rPr lang="en-US" dirty="0" smtClean="0">
                <a:solidFill>
                  <a:srgbClr val="002060"/>
                </a:solidFill>
                <a:latin typeface="Calibri Light" panose="020F0302020204030204" pitchFamily="34" charset="0"/>
                <a:cs typeface="Calibri Light" panose="020F0302020204030204" pitchFamily="34" charset="0"/>
              </a:rPr>
              <a:t>How can the Child Welfare Council include race &amp; race equity in our work in an ongoing systematic way?</a:t>
            </a:r>
            <a:endParaRPr lang="en-US" dirty="0">
              <a:solidFill>
                <a:srgbClr val="002060"/>
              </a:solidFill>
              <a:latin typeface="Calibri Light" panose="020F0302020204030204" pitchFamily="34" charset="0"/>
              <a:cs typeface="Calibri Light" panose="020F0302020204030204" pitchFamily="34" charset="0"/>
            </a:endParaRPr>
          </a:p>
          <a:p>
            <a:pPr lvl="2" algn="l">
              <a:lnSpc>
                <a:spcPts val="600"/>
              </a:lnSpc>
              <a:spcBef>
                <a:spcPts val="0"/>
              </a:spcBef>
            </a:pPr>
            <a:endParaRPr lang="en-US" dirty="0">
              <a:solidFill>
                <a:srgbClr val="002060"/>
              </a:solidFill>
              <a:latin typeface="Calibri Light" panose="020F0302020204030204" pitchFamily="34" charset="0"/>
              <a:cs typeface="Calibri Light" panose="020F0302020204030204" pitchFamily="34" charset="0"/>
            </a:endParaRPr>
          </a:p>
          <a:p>
            <a:pPr marL="292100" indent="-292100" algn="l">
              <a:lnSpc>
                <a:spcPct val="150000"/>
              </a:lnSpc>
              <a:spcAft>
                <a:spcPts val="800"/>
              </a:spcAft>
              <a:buFont typeface="Wingdings" panose="05000000000000000000" pitchFamily="2" charset="2"/>
              <a:buChar char="q"/>
            </a:pPr>
            <a:r>
              <a:rPr lang="en-US" dirty="0" smtClean="0">
                <a:solidFill>
                  <a:srgbClr val="002060"/>
                </a:solidFill>
                <a:latin typeface="Calibri Light" panose="020F0302020204030204" pitchFamily="34" charset="0"/>
                <a:cs typeface="Calibri Light" panose="020F0302020204030204" pitchFamily="34" charset="0"/>
              </a:rPr>
              <a:t> FFPSA is hopefully just the start: </a:t>
            </a:r>
          </a:p>
          <a:p>
            <a:pPr marL="742950" lvl="1" indent="-285750" algn="l">
              <a:lnSpc>
                <a:spcPct val="100000"/>
              </a:lnSpc>
              <a:spcBef>
                <a:spcPts val="0"/>
              </a:spcBef>
              <a:buFont typeface="Wingdings" panose="05000000000000000000" pitchFamily="2" charset="2"/>
              <a:buChar char="§"/>
            </a:pPr>
            <a:r>
              <a:rPr lang="en-US" dirty="0" smtClean="0">
                <a:solidFill>
                  <a:srgbClr val="002060"/>
                </a:solidFill>
                <a:latin typeface="Calibri Light" panose="020F0302020204030204" pitchFamily="34" charset="0"/>
                <a:cs typeface="Calibri Light" panose="020F0302020204030204" pitchFamily="34" charset="0"/>
              </a:rPr>
              <a:t>Services for ‘candidates’ will help move support upstream, but…</a:t>
            </a:r>
          </a:p>
          <a:p>
            <a:pPr marL="742950" lvl="1" indent="-285750" algn="l">
              <a:lnSpc>
                <a:spcPct val="100000"/>
              </a:lnSpc>
              <a:spcBef>
                <a:spcPts val="0"/>
              </a:spcBef>
              <a:buFont typeface="Wingdings" panose="05000000000000000000" pitchFamily="2" charset="2"/>
              <a:buChar char="§"/>
            </a:pPr>
            <a:r>
              <a:rPr lang="en-US" dirty="0">
                <a:solidFill>
                  <a:srgbClr val="002060"/>
                </a:solidFill>
                <a:latin typeface="Calibri Light" panose="020F0302020204030204" pitchFamily="34" charset="0"/>
                <a:cs typeface="Calibri Light" panose="020F0302020204030204" pitchFamily="34" charset="0"/>
              </a:rPr>
              <a:t>We should collectively aim for an holistic “Child Well Being System”</a:t>
            </a:r>
            <a:endParaRPr lang="en-US" dirty="0" smtClean="0">
              <a:solidFill>
                <a:srgbClr val="002060"/>
              </a:solidFill>
              <a:latin typeface="Calibri Light" panose="020F0302020204030204" pitchFamily="34" charset="0"/>
              <a:cs typeface="Calibri Light" panose="020F0302020204030204" pitchFamily="34" charset="0"/>
            </a:endParaRPr>
          </a:p>
        </p:txBody>
      </p:sp>
      <p:cxnSp>
        <p:nvCxnSpPr>
          <p:cNvPr id="3" name="Straight Connector 2"/>
          <p:cNvCxnSpPr/>
          <p:nvPr/>
        </p:nvCxnSpPr>
        <p:spPr>
          <a:xfrm flipV="1">
            <a:off x="894813" y="1306720"/>
            <a:ext cx="7468986" cy="316"/>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679945" y="377742"/>
            <a:ext cx="7543800" cy="92897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smtClean="0">
                <a:solidFill>
                  <a:srgbClr val="002060"/>
                </a:solidFill>
                <a:latin typeface="Calibri Light" panose="020F0302020204030204" pitchFamily="34" charset="0"/>
                <a:cs typeface="Calibri Light" panose="020F0302020204030204" pitchFamily="34" charset="0"/>
              </a:rPr>
              <a:t>Ongoing Considerations</a:t>
            </a:r>
            <a:endParaRPr lang="en-US" sz="4000" b="1" dirty="0">
              <a:solidFill>
                <a:srgbClr val="00206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46433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12883" y="485662"/>
            <a:ext cx="7543799" cy="173764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solidFill>
                  <a:srgbClr val="002060"/>
                </a:solidFill>
                <a:latin typeface="Calibri Light" panose="020F0302020204030204" pitchFamily="34" charset="0"/>
                <a:cs typeface="Calibri Light" panose="020F0302020204030204" pitchFamily="34" charset="0"/>
              </a:rPr>
              <a:t>Questions?</a:t>
            </a:r>
          </a:p>
        </p:txBody>
      </p:sp>
      <p:sp>
        <p:nvSpPr>
          <p:cNvPr id="3" name="Content Placeholder 2"/>
          <p:cNvSpPr txBox="1">
            <a:spLocks/>
          </p:cNvSpPr>
          <p:nvPr/>
        </p:nvSpPr>
        <p:spPr>
          <a:xfrm>
            <a:off x="0" y="2873213"/>
            <a:ext cx="8732838" cy="6286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u="sng" dirty="0" smtClean="0">
                <a:solidFill>
                  <a:srgbClr val="0070C0"/>
                </a:solidFill>
              </a:rPr>
              <a:t>https://ccwip.berkeley.edu</a:t>
            </a:r>
            <a:endParaRPr lang="en-US" sz="1600" i="1" dirty="0" smtClean="0">
              <a:solidFill>
                <a:srgbClr val="0070C0"/>
              </a:solidFill>
              <a:latin typeface="Palatino Linotype" panose="02040502050505030304" pitchFamily="18" charset="0"/>
              <a:cs typeface="Times New Roman"/>
            </a:endParaRPr>
          </a:p>
        </p:txBody>
      </p:sp>
      <p:pic>
        <p:nvPicPr>
          <p:cNvPr id="5" name="Picture 4"/>
          <p:cNvPicPr>
            <a:picLocks noChangeAspect="1"/>
          </p:cNvPicPr>
          <p:nvPr/>
        </p:nvPicPr>
        <p:blipFill>
          <a:blip r:embed="rId3"/>
          <a:stretch>
            <a:fillRect/>
          </a:stretch>
        </p:blipFill>
        <p:spPr>
          <a:xfrm>
            <a:off x="1639054" y="4372463"/>
            <a:ext cx="838200" cy="1611923"/>
          </a:xfrm>
          <a:prstGeom prst="rect">
            <a:avLst/>
          </a:prstGeom>
        </p:spPr>
      </p:pic>
      <p:pic>
        <p:nvPicPr>
          <p:cNvPr id="6" name="Picture 5"/>
          <p:cNvPicPr>
            <a:picLocks noChangeAspect="1"/>
          </p:cNvPicPr>
          <p:nvPr/>
        </p:nvPicPr>
        <p:blipFill>
          <a:blip r:embed="rId4"/>
          <a:stretch>
            <a:fillRect/>
          </a:stretch>
        </p:blipFill>
        <p:spPr>
          <a:xfrm>
            <a:off x="6416621" y="4378324"/>
            <a:ext cx="1482852" cy="16002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22910" y="4921538"/>
            <a:ext cx="2796889" cy="1195695"/>
          </a:xfrm>
          <a:prstGeom prst="rect">
            <a:avLst/>
          </a:prstGeom>
        </p:spPr>
      </p:pic>
      <p:sp>
        <p:nvSpPr>
          <p:cNvPr id="8" name="Content Placeholder 2"/>
          <p:cNvSpPr txBox="1">
            <a:spLocks/>
          </p:cNvSpPr>
          <p:nvPr/>
        </p:nvSpPr>
        <p:spPr>
          <a:xfrm>
            <a:off x="1137963" y="3367782"/>
            <a:ext cx="6618285" cy="354319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lvl="1" indent="0" algn="ctr">
              <a:buFont typeface="Calibri" pitchFamily="34" charset="0"/>
              <a:buNone/>
            </a:pPr>
            <a:r>
              <a:rPr lang="en-US" sz="1400" i="1" dirty="0" smtClean="0">
                <a:solidFill>
                  <a:srgbClr val="002060"/>
                </a:solidFill>
                <a:latin typeface="Palatino Linotype" panose="02040502050505030304" pitchFamily="18" charset="0"/>
                <a:cs typeface="Times New Roman"/>
              </a:rPr>
              <a:t>The California Child Welfare Indicators Project (CCWIP) is a collaboration of the California Department of Social Services and the School of Social Welfare, University of California at Berkeley, and is supported by the California Department of Social Services, Casey Family Programs, and the Conrad N. Hilton Foundation.</a:t>
            </a:r>
            <a:endParaRPr lang="en-US" sz="1400" i="1" dirty="0">
              <a:solidFill>
                <a:srgbClr val="002060"/>
              </a:solidFill>
              <a:latin typeface="Palatino Linotype" panose="02040502050505030304" pitchFamily="18" charset="0"/>
              <a:cs typeface="Times New Roman"/>
            </a:endParaRPr>
          </a:p>
        </p:txBody>
      </p:sp>
      <p:sp>
        <p:nvSpPr>
          <p:cNvPr id="9" name="Title 1"/>
          <p:cNvSpPr txBox="1">
            <a:spLocks/>
          </p:cNvSpPr>
          <p:nvPr/>
        </p:nvSpPr>
        <p:spPr>
          <a:xfrm>
            <a:off x="849313" y="1217058"/>
            <a:ext cx="7543800" cy="171249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dirty="0" smtClean="0">
              <a:solidFill>
                <a:srgbClr val="002060"/>
              </a:solidFill>
              <a:latin typeface="Palatino Linotype" panose="02040502050505030304" pitchFamily="18" charset="0"/>
              <a:cs typeface="Times New Roman"/>
            </a:endParaRPr>
          </a:p>
          <a:p>
            <a:pPr>
              <a:lnSpc>
                <a:spcPct val="120000"/>
              </a:lnSpc>
            </a:pPr>
            <a:r>
              <a:rPr lang="en-US" sz="2800" dirty="0" smtClean="0">
                <a:solidFill>
                  <a:srgbClr val="002060"/>
                </a:solidFill>
                <a:latin typeface="Californian FB" panose="0207040306080B030204" pitchFamily="18" charset="0"/>
                <a:cs typeface="Times New Roman"/>
              </a:rPr>
              <a:t>Daniel Webster, PhD</a:t>
            </a:r>
          </a:p>
          <a:p>
            <a:pPr>
              <a:lnSpc>
                <a:spcPct val="120000"/>
              </a:lnSpc>
            </a:pPr>
            <a:r>
              <a:rPr lang="en-US" sz="2400" i="1" dirty="0" smtClean="0">
                <a:solidFill>
                  <a:srgbClr val="002060"/>
                </a:solidFill>
                <a:latin typeface="Californian FB" panose="0207040306080B030204" pitchFamily="18" charset="0"/>
                <a:cs typeface="Times New Roman"/>
              </a:rPr>
              <a:t>dwebster@berkeley.edu</a:t>
            </a:r>
            <a:endParaRPr lang="en-US" sz="4400" i="1" dirty="0">
              <a:solidFill>
                <a:srgbClr val="002060"/>
              </a:solidFill>
              <a:latin typeface="Californian FB" panose="0207040306080B030204" pitchFamily="18" charset="0"/>
              <a:cs typeface="Times New Roman"/>
            </a:endParaRPr>
          </a:p>
        </p:txBody>
      </p:sp>
      <p:pic>
        <p:nvPicPr>
          <p:cNvPr id="4" name="Picture 3"/>
          <p:cNvPicPr>
            <a:picLocks noChangeAspect="1"/>
          </p:cNvPicPr>
          <p:nvPr/>
        </p:nvPicPr>
        <p:blipFill>
          <a:blip r:embed="rId6"/>
          <a:srcRect/>
          <a:stretch>
            <a:fillRect/>
          </a:stretch>
        </p:blipFill>
        <p:spPr bwMode="auto">
          <a:xfrm>
            <a:off x="2861659" y="4451625"/>
            <a:ext cx="3411737" cy="581765"/>
          </a:xfrm>
          <a:prstGeom prst="rect">
            <a:avLst/>
          </a:prstGeom>
          <a:noFill/>
          <a:ln w="9525">
            <a:noFill/>
            <a:miter lim="800000"/>
            <a:headEnd/>
            <a:tailEnd/>
          </a:ln>
        </p:spPr>
      </p:pic>
    </p:spTree>
    <p:extLst>
      <p:ext uri="{BB962C8B-B14F-4D97-AF65-F5344CB8AC3E}">
        <p14:creationId xmlns:p14="http://schemas.microsoft.com/office/powerpoint/2010/main" val="390474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48553" y="935383"/>
            <a:ext cx="7543800" cy="92897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smtClean="0">
                <a:solidFill>
                  <a:srgbClr val="002060"/>
                </a:solidFill>
                <a:latin typeface="Calibri Light" panose="020F0302020204030204" pitchFamily="34" charset="0"/>
                <a:cs typeface="Calibri Light" panose="020F0302020204030204" pitchFamily="34" charset="0"/>
              </a:rPr>
              <a:t>Outline</a:t>
            </a:r>
            <a:endParaRPr lang="en-US" sz="4000" b="1" dirty="0">
              <a:solidFill>
                <a:srgbClr val="002060"/>
              </a:solidFill>
              <a:latin typeface="Calibri Light" panose="020F0302020204030204" pitchFamily="34" charset="0"/>
              <a:cs typeface="Calibri Light" panose="020F0302020204030204" pitchFamily="34" charset="0"/>
            </a:endParaRPr>
          </a:p>
        </p:txBody>
      </p:sp>
      <p:sp>
        <p:nvSpPr>
          <p:cNvPr id="3" name="Content Placeholder 2"/>
          <p:cNvSpPr txBox="1">
            <a:spLocks/>
          </p:cNvSpPr>
          <p:nvPr/>
        </p:nvSpPr>
        <p:spPr>
          <a:xfrm>
            <a:off x="719849" y="2298759"/>
            <a:ext cx="7932153" cy="36804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Font typeface="Wingdings" panose="05000000000000000000" pitchFamily="2" charset="2"/>
              <a:buChar char="q"/>
            </a:pPr>
            <a:r>
              <a:rPr lang="en-US" sz="2200" b="1" dirty="0" smtClean="0">
                <a:solidFill>
                  <a:srgbClr val="002060"/>
                </a:solidFill>
                <a:latin typeface="Calibri Light" panose="020F0302020204030204" pitchFamily="34" charset="0"/>
                <a:cs typeface="Calibri Light" panose="020F0302020204030204" pitchFamily="34" charset="0"/>
              </a:rPr>
              <a:t>   Child welfare system trends and ethnic disparities over time</a:t>
            </a:r>
          </a:p>
          <a:p>
            <a:pPr algn="l">
              <a:lnSpc>
                <a:spcPct val="150000"/>
              </a:lnSpc>
              <a:buFont typeface="Wingdings" panose="05000000000000000000" pitchFamily="2" charset="2"/>
              <a:buChar char="q"/>
            </a:pPr>
            <a:r>
              <a:rPr lang="en-US" sz="2200" b="1" dirty="0" smtClean="0">
                <a:solidFill>
                  <a:srgbClr val="002060"/>
                </a:solidFill>
                <a:latin typeface="Calibri Light" panose="020F0302020204030204" pitchFamily="34" charset="0"/>
                <a:cs typeface="Calibri Light" panose="020F0302020204030204" pitchFamily="34" charset="0"/>
              </a:rPr>
              <a:t>   Important issues for outcomes tracking under FFPSA</a:t>
            </a:r>
          </a:p>
          <a:p>
            <a:pPr algn="l">
              <a:lnSpc>
                <a:spcPct val="150000"/>
              </a:lnSpc>
              <a:buFont typeface="Wingdings" panose="05000000000000000000" pitchFamily="2" charset="2"/>
              <a:buChar char="q"/>
            </a:pPr>
            <a:r>
              <a:rPr lang="en-US" sz="2200" b="1" dirty="0" smtClean="0">
                <a:solidFill>
                  <a:srgbClr val="002060"/>
                </a:solidFill>
                <a:latin typeface="Calibri Light" panose="020F0302020204030204" pitchFamily="34" charset="0"/>
                <a:cs typeface="Calibri Light" panose="020F0302020204030204" pitchFamily="34" charset="0"/>
              </a:rPr>
              <a:t>   Ongoing considerations and discussion</a:t>
            </a:r>
          </a:p>
        </p:txBody>
      </p:sp>
      <p:cxnSp>
        <p:nvCxnSpPr>
          <p:cNvPr id="5" name="Straight Connector 4"/>
          <p:cNvCxnSpPr/>
          <p:nvPr/>
        </p:nvCxnSpPr>
        <p:spPr>
          <a:xfrm flipV="1">
            <a:off x="951433" y="2002881"/>
            <a:ext cx="7468986" cy="316"/>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7025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 name="Group 21"/>
          <p:cNvGrpSpPr/>
          <p:nvPr/>
        </p:nvGrpSpPr>
        <p:grpSpPr>
          <a:xfrm>
            <a:off x="237368" y="280144"/>
            <a:ext cx="8754231" cy="5667943"/>
            <a:chOff x="237368" y="280144"/>
            <a:chExt cx="8754231" cy="5667943"/>
          </a:xfrm>
        </p:grpSpPr>
        <p:pic>
          <p:nvPicPr>
            <p:cNvPr id="20" name="Picture 19"/>
            <p:cNvPicPr>
              <a:picLocks noChangeAspect="1"/>
            </p:cNvPicPr>
            <p:nvPr/>
          </p:nvPicPr>
          <p:blipFill>
            <a:blip r:embed="rId3"/>
            <a:stretch>
              <a:fillRect/>
            </a:stretch>
          </p:blipFill>
          <p:spPr>
            <a:xfrm>
              <a:off x="237368" y="280144"/>
              <a:ext cx="7802337" cy="5667943"/>
            </a:xfrm>
            <a:prstGeom prst="rect">
              <a:avLst/>
            </a:prstGeom>
          </p:spPr>
        </p:pic>
        <p:sp>
          <p:nvSpPr>
            <p:cNvPr id="21" name="TextBox 20"/>
            <p:cNvSpPr txBox="1"/>
            <p:nvPr/>
          </p:nvSpPr>
          <p:spPr>
            <a:xfrm>
              <a:off x="7891190" y="3768456"/>
              <a:ext cx="1100409" cy="338554"/>
            </a:xfrm>
            <a:prstGeom prst="rect">
              <a:avLst/>
            </a:prstGeom>
            <a:noFill/>
          </p:spPr>
          <p:txBody>
            <a:bodyPr wrap="square" rtlCol="0">
              <a:spAutoFit/>
            </a:bodyPr>
            <a:lstStyle/>
            <a:p>
              <a:r>
                <a:rPr lang="en-US" sz="1600" b="1" dirty="0" smtClean="0">
                  <a:solidFill>
                    <a:schemeClr val="bg1">
                      <a:lumMod val="50000"/>
                    </a:schemeClr>
                  </a:solidFill>
                </a:rPr>
                <a:t>California</a:t>
              </a:r>
              <a:endParaRPr lang="en-US" sz="1600" b="1" dirty="0">
                <a:solidFill>
                  <a:schemeClr val="bg1">
                    <a:lumMod val="50000"/>
                  </a:schemeClr>
                </a:solidFill>
              </a:endParaRPr>
            </a:p>
          </p:txBody>
        </p:sp>
      </p:grpSp>
      <p:grpSp>
        <p:nvGrpSpPr>
          <p:cNvPr id="19" name="Group 18"/>
          <p:cNvGrpSpPr/>
          <p:nvPr/>
        </p:nvGrpSpPr>
        <p:grpSpPr>
          <a:xfrm>
            <a:off x="237368" y="280143"/>
            <a:ext cx="8906632" cy="5667943"/>
            <a:chOff x="323093" y="432543"/>
            <a:chExt cx="8773258" cy="5667943"/>
          </a:xfrm>
        </p:grpSpPr>
        <p:grpSp>
          <p:nvGrpSpPr>
            <p:cNvPr id="10" name="Group 9"/>
            <p:cNvGrpSpPr/>
            <p:nvPr/>
          </p:nvGrpSpPr>
          <p:grpSpPr>
            <a:xfrm>
              <a:off x="7845067" y="1958706"/>
              <a:ext cx="1251284" cy="3413125"/>
              <a:chOff x="7929667" y="2739756"/>
              <a:chExt cx="1251284" cy="3413125"/>
            </a:xfrm>
          </p:grpSpPr>
          <p:sp>
            <p:nvSpPr>
              <p:cNvPr id="11" name="TextBox 10"/>
              <p:cNvSpPr txBox="1"/>
              <p:nvPr/>
            </p:nvSpPr>
            <p:spPr>
              <a:xfrm>
                <a:off x="8042466" y="2739756"/>
                <a:ext cx="745958" cy="338554"/>
              </a:xfrm>
              <a:prstGeom prst="rect">
                <a:avLst/>
              </a:prstGeom>
              <a:noFill/>
            </p:spPr>
            <p:txBody>
              <a:bodyPr wrap="square" rtlCol="0">
                <a:spAutoFit/>
              </a:bodyPr>
              <a:lstStyle/>
              <a:p>
                <a:r>
                  <a:rPr lang="en-US" sz="1600" dirty="0" smtClean="0"/>
                  <a:t>Black</a:t>
                </a:r>
                <a:endParaRPr lang="en-US" sz="1600" dirty="0"/>
              </a:p>
            </p:txBody>
          </p:sp>
          <p:sp>
            <p:nvSpPr>
              <p:cNvPr id="12" name="TextBox 11"/>
              <p:cNvSpPr txBox="1"/>
              <p:nvPr/>
            </p:nvSpPr>
            <p:spPr>
              <a:xfrm>
                <a:off x="7929667" y="3381165"/>
                <a:ext cx="1251284" cy="338554"/>
              </a:xfrm>
              <a:prstGeom prst="rect">
                <a:avLst/>
              </a:prstGeom>
              <a:noFill/>
            </p:spPr>
            <p:txBody>
              <a:bodyPr wrap="square" rtlCol="0">
                <a:spAutoFit/>
              </a:bodyPr>
              <a:lstStyle/>
              <a:p>
                <a:r>
                  <a:rPr lang="en-US" sz="1600" dirty="0" smtClean="0">
                    <a:solidFill>
                      <a:srgbClr val="C00000"/>
                    </a:solidFill>
                  </a:rPr>
                  <a:t>Native Amer.</a:t>
                </a:r>
                <a:endParaRPr lang="en-US" sz="1600" dirty="0">
                  <a:solidFill>
                    <a:srgbClr val="C00000"/>
                  </a:solidFill>
                </a:endParaRPr>
              </a:p>
            </p:txBody>
          </p:sp>
          <p:sp>
            <p:nvSpPr>
              <p:cNvPr id="13" name="TextBox 12"/>
              <p:cNvSpPr txBox="1"/>
              <p:nvPr/>
            </p:nvSpPr>
            <p:spPr>
              <a:xfrm>
                <a:off x="7988197" y="4827475"/>
                <a:ext cx="1000984" cy="338554"/>
              </a:xfrm>
              <a:prstGeom prst="rect">
                <a:avLst/>
              </a:prstGeom>
              <a:noFill/>
            </p:spPr>
            <p:txBody>
              <a:bodyPr wrap="square" rtlCol="0">
                <a:spAutoFit/>
              </a:bodyPr>
              <a:lstStyle/>
              <a:p>
                <a:r>
                  <a:rPr lang="en-US" sz="1600" dirty="0" smtClean="0">
                    <a:solidFill>
                      <a:srgbClr val="EE8E00"/>
                    </a:solidFill>
                  </a:rPr>
                  <a:t>Latino</a:t>
                </a:r>
                <a:endParaRPr lang="en-US" sz="1600" dirty="0">
                  <a:solidFill>
                    <a:srgbClr val="EE8E00"/>
                  </a:solidFill>
                </a:endParaRPr>
              </a:p>
            </p:txBody>
          </p:sp>
          <p:sp>
            <p:nvSpPr>
              <p:cNvPr id="14" name="TextBox 13"/>
              <p:cNvSpPr txBox="1"/>
              <p:nvPr/>
            </p:nvSpPr>
            <p:spPr>
              <a:xfrm>
                <a:off x="8058532" y="5171679"/>
                <a:ext cx="910102" cy="252548"/>
              </a:xfrm>
              <a:prstGeom prst="rect">
                <a:avLst/>
              </a:prstGeom>
              <a:solidFill>
                <a:schemeClr val="bg1">
                  <a:lumMod val="95000"/>
                  <a:alpha val="31000"/>
                </a:schemeClr>
              </a:solidFill>
            </p:spPr>
            <p:txBody>
              <a:bodyPr wrap="square" lIns="0" tIns="0" rIns="0" bIns="0" rtlCol="0">
                <a:spAutoFit/>
              </a:bodyPr>
              <a:lstStyle/>
              <a:p>
                <a:r>
                  <a:rPr lang="en-US" sz="1600" dirty="0" smtClean="0">
                    <a:solidFill>
                      <a:srgbClr val="7030A0"/>
                    </a:solidFill>
                  </a:rPr>
                  <a:t>White</a:t>
                </a:r>
                <a:endParaRPr lang="en-US" sz="1600" dirty="0">
                  <a:solidFill>
                    <a:srgbClr val="7030A0"/>
                  </a:solidFill>
                </a:endParaRPr>
              </a:p>
            </p:txBody>
          </p:sp>
          <p:sp>
            <p:nvSpPr>
              <p:cNvPr id="15" name="TextBox 14"/>
              <p:cNvSpPr txBox="1"/>
              <p:nvPr/>
            </p:nvSpPr>
            <p:spPr>
              <a:xfrm>
                <a:off x="8092207" y="5906660"/>
                <a:ext cx="814040" cy="246221"/>
              </a:xfrm>
              <a:prstGeom prst="rect">
                <a:avLst/>
              </a:prstGeom>
              <a:solidFill>
                <a:schemeClr val="bg1">
                  <a:lumMod val="95000"/>
                  <a:alpha val="25000"/>
                </a:schemeClr>
              </a:solidFill>
            </p:spPr>
            <p:txBody>
              <a:bodyPr wrap="square" lIns="0" tIns="0" rIns="0" bIns="0" rtlCol="0">
                <a:spAutoFit/>
              </a:bodyPr>
              <a:lstStyle/>
              <a:p>
                <a:r>
                  <a:rPr lang="en-US" sz="1600" dirty="0" smtClean="0">
                    <a:ln>
                      <a:solidFill>
                        <a:srgbClr val="00B050"/>
                      </a:solidFill>
                    </a:ln>
                  </a:rPr>
                  <a:t>Asian/PI</a:t>
                </a:r>
                <a:endParaRPr lang="en-US" dirty="0">
                  <a:ln>
                    <a:solidFill>
                      <a:srgbClr val="00B050"/>
                    </a:solidFill>
                  </a:ln>
                </a:endParaRPr>
              </a:p>
            </p:txBody>
          </p:sp>
        </p:grpSp>
        <p:pic>
          <p:nvPicPr>
            <p:cNvPr id="5" name="Picture 4"/>
            <p:cNvPicPr>
              <a:picLocks noChangeAspect="1"/>
            </p:cNvPicPr>
            <p:nvPr/>
          </p:nvPicPr>
          <p:blipFill>
            <a:blip r:embed="rId4"/>
            <a:stretch>
              <a:fillRect/>
            </a:stretch>
          </p:blipFill>
          <p:spPr>
            <a:xfrm>
              <a:off x="323093" y="432543"/>
              <a:ext cx="7802337" cy="5667943"/>
            </a:xfrm>
            <a:prstGeom prst="rect">
              <a:avLst/>
            </a:prstGeom>
          </p:spPr>
        </p:pic>
      </p:grpSp>
      <p:sp>
        <p:nvSpPr>
          <p:cNvPr id="2" name="Rectangle 1"/>
          <p:cNvSpPr/>
          <p:nvPr/>
        </p:nvSpPr>
        <p:spPr>
          <a:xfrm>
            <a:off x="1061744" y="305868"/>
            <a:ext cx="7331361" cy="523220"/>
          </a:xfrm>
          <a:prstGeom prst="rect">
            <a:avLst/>
          </a:prstGeom>
          <a:solidFill>
            <a:schemeClr val="bg1"/>
          </a:solidFill>
        </p:spPr>
        <p:txBody>
          <a:bodyPr wrap="square">
            <a:spAutoFit/>
          </a:bodyPr>
          <a:lstStyle/>
          <a:p>
            <a:pPr algn="ctr"/>
            <a:r>
              <a:rPr lang="en-US" sz="2800" b="1" dirty="0" smtClean="0">
                <a:solidFill>
                  <a:schemeClr val="accent5">
                    <a:lumMod val="50000"/>
                  </a:schemeClr>
                </a:solidFill>
              </a:rPr>
              <a:t>Child Maltreatment Allegation Rates</a:t>
            </a:r>
            <a:endParaRPr lang="en-US" sz="2800" dirty="0">
              <a:solidFill>
                <a:schemeClr val="accent5">
                  <a:lumMod val="50000"/>
                </a:schemeClr>
              </a:solidFill>
            </a:endParaRPr>
          </a:p>
        </p:txBody>
      </p:sp>
    </p:spTree>
    <p:extLst>
      <p:ext uri="{BB962C8B-B14F-4D97-AF65-F5344CB8AC3E}">
        <p14:creationId xmlns:p14="http://schemas.microsoft.com/office/powerpoint/2010/main" val="133681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17842" y="244050"/>
            <a:ext cx="8726158" cy="5667943"/>
            <a:chOff x="417842" y="244050"/>
            <a:chExt cx="8726158" cy="5667943"/>
          </a:xfrm>
        </p:grpSpPr>
        <p:sp>
          <p:nvSpPr>
            <p:cNvPr id="21" name="TextBox 20"/>
            <p:cNvSpPr txBox="1"/>
            <p:nvPr/>
          </p:nvSpPr>
          <p:spPr>
            <a:xfrm>
              <a:off x="8043591" y="4189562"/>
              <a:ext cx="1100409" cy="338554"/>
            </a:xfrm>
            <a:prstGeom prst="rect">
              <a:avLst/>
            </a:prstGeom>
            <a:noFill/>
          </p:spPr>
          <p:txBody>
            <a:bodyPr wrap="square" rtlCol="0">
              <a:spAutoFit/>
            </a:bodyPr>
            <a:lstStyle/>
            <a:p>
              <a:r>
                <a:rPr lang="en-US" sz="1600" b="1" dirty="0" smtClean="0">
                  <a:solidFill>
                    <a:schemeClr val="bg1">
                      <a:lumMod val="50000"/>
                    </a:schemeClr>
                  </a:solidFill>
                </a:rPr>
                <a:t>California</a:t>
              </a:r>
              <a:endParaRPr lang="en-US" sz="1600" b="1" dirty="0">
                <a:solidFill>
                  <a:schemeClr val="bg1">
                    <a:lumMod val="50000"/>
                  </a:schemeClr>
                </a:solidFill>
              </a:endParaRPr>
            </a:p>
          </p:txBody>
        </p:sp>
        <p:pic>
          <p:nvPicPr>
            <p:cNvPr id="2" name="Picture 1"/>
            <p:cNvPicPr>
              <a:picLocks noChangeAspect="1"/>
            </p:cNvPicPr>
            <p:nvPr/>
          </p:nvPicPr>
          <p:blipFill>
            <a:blip r:embed="rId3"/>
            <a:stretch>
              <a:fillRect/>
            </a:stretch>
          </p:blipFill>
          <p:spPr>
            <a:xfrm>
              <a:off x="417842" y="244050"/>
              <a:ext cx="7802337" cy="5667943"/>
            </a:xfrm>
            <a:prstGeom prst="rect">
              <a:avLst/>
            </a:prstGeom>
          </p:spPr>
        </p:pic>
      </p:grpSp>
      <p:grpSp>
        <p:nvGrpSpPr>
          <p:cNvPr id="6" name="Group 5"/>
          <p:cNvGrpSpPr/>
          <p:nvPr/>
        </p:nvGrpSpPr>
        <p:grpSpPr>
          <a:xfrm>
            <a:off x="417842" y="244049"/>
            <a:ext cx="8878558" cy="5667943"/>
            <a:chOff x="417842" y="244049"/>
            <a:chExt cx="8771964" cy="5667943"/>
          </a:xfrm>
        </p:grpSpPr>
        <p:pic>
          <p:nvPicPr>
            <p:cNvPr id="4" name="Picture 3"/>
            <p:cNvPicPr>
              <a:picLocks noChangeAspect="1"/>
            </p:cNvPicPr>
            <p:nvPr/>
          </p:nvPicPr>
          <p:blipFill>
            <a:blip r:embed="rId4"/>
            <a:stretch>
              <a:fillRect/>
            </a:stretch>
          </p:blipFill>
          <p:spPr>
            <a:xfrm>
              <a:off x="417842" y="244049"/>
              <a:ext cx="7802337" cy="5667943"/>
            </a:xfrm>
            <a:prstGeom prst="rect">
              <a:avLst/>
            </a:prstGeom>
          </p:spPr>
        </p:pic>
        <p:sp>
          <p:nvSpPr>
            <p:cNvPr id="16" name="TextBox 15"/>
            <p:cNvSpPr txBox="1"/>
            <p:nvPr/>
          </p:nvSpPr>
          <p:spPr>
            <a:xfrm>
              <a:off x="8005515" y="2498867"/>
              <a:ext cx="745958" cy="338554"/>
            </a:xfrm>
            <a:prstGeom prst="rect">
              <a:avLst/>
            </a:prstGeom>
            <a:noFill/>
          </p:spPr>
          <p:txBody>
            <a:bodyPr wrap="square" rtlCol="0">
              <a:spAutoFit/>
            </a:bodyPr>
            <a:lstStyle/>
            <a:p>
              <a:r>
                <a:rPr lang="en-US" sz="1600" dirty="0" smtClean="0"/>
                <a:t>Black</a:t>
              </a:r>
              <a:endParaRPr lang="en-US" sz="1600" dirty="0"/>
            </a:p>
          </p:txBody>
        </p:sp>
        <p:sp>
          <p:nvSpPr>
            <p:cNvPr id="17" name="TextBox 16"/>
            <p:cNvSpPr txBox="1"/>
            <p:nvPr/>
          </p:nvSpPr>
          <p:spPr>
            <a:xfrm>
              <a:off x="7938522" y="3005660"/>
              <a:ext cx="1251284" cy="338554"/>
            </a:xfrm>
            <a:prstGeom prst="rect">
              <a:avLst/>
            </a:prstGeom>
            <a:noFill/>
          </p:spPr>
          <p:txBody>
            <a:bodyPr wrap="square" rtlCol="0">
              <a:spAutoFit/>
            </a:bodyPr>
            <a:lstStyle/>
            <a:p>
              <a:r>
                <a:rPr lang="en-US" sz="1600" dirty="0" smtClean="0">
                  <a:solidFill>
                    <a:srgbClr val="C00000"/>
                  </a:solidFill>
                </a:rPr>
                <a:t>Native Amer.</a:t>
              </a:r>
              <a:endParaRPr lang="en-US" sz="1600" dirty="0">
                <a:solidFill>
                  <a:srgbClr val="C00000"/>
                </a:solidFill>
              </a:endParaRPr>
            </a:p>
          </p:txBody>
        </p:sp>
        <p:sp>
          <p:nvSpPr>
            <p:cNvPr id="18" name="TextBox 17"/>
            <p:cNvSpPr txBox="1"/>
            <p:nvPr/>
          </p:nvSpPr>
          <p:spPr>
            <a:xfrm>
              <a:off x="8021581" y="4020284"/>
              <a:ext cx="1000984" cy="338554"/>
            </a:xfrm>
            <a:prstGeom prst="rect">
              <a:avLst/>
            </a:prstGeom>
            <a:noFill/>
          </p:spPr>
          <p:txBody>
            <a:bodyPr wrap="square" rtlCol="0">
              <a:spAutoFit/>
            </a:bodyPr>
            <a:lstStyle/>
            <a:p>
              <a:r>
                <a:rPr lang="en-US" sz="1600" dirty="0" smtClean="0">
                  <a:solidFill>
                    <a:srgbClr val="EE8E00"/>
                  </a:solidFill>
                </a:rPr>
                <a:t>Latino</a:t>
              </a:r>
              <a:endParaRPr lang="en-US" sz="1600" dirty="0">
                <a:solidFill>
                  <a:srgbClr val="EE8E00"/>
                </a:solidFill>
              </a:endParaRPr>
            </a:p>
          </p:txBody>
        </p:sp>
        <p:sp>
          <p:nvSpPr>
            <p:cNvPr id="23" name="TextBox 22"/>
            <p:cNvSpPr txBox="1"/>
            <p:nvPr/>
          </p:nvSpPr>
          <p:spPr>
            <a:xfrm>
              <a:off x="8021581" y="4591482"/>
              <a:ext cx="910102" cy="252548"/>
            </a:xfrm>
            <a:prstGeom prst="rect">
              <a:avLst/>
            </a:prstGeom>
            <a:solidFill>
              <a:schemeClr val="bg1">
                <a:lumMod val="95000"/>
                <a:alpha val="31000"/>
              </a:schemeClr>
            </a:solidFill>
          </p:spPr>
          <p:txBody>
            <a:bodyPr wrap="square" lIns="0" tIns="0" rIns="0" bIns="0" rtlCol="0">
              <a:spAutoFit/>
            </a:bodyPr>
            <a:lstStyle/>
            <a:p>
              <a:r>
                <a:rPr lang="en-US" sz="1600" dirty="0" smtClean="0">
                  <a:solidFill>
                    <a:srgbClr val="7030A0"/>
                  </a:solidFill>
                </a:rPr>
                <a:t>White</a:t>
              </a:r>
              <a:endParaRPr lang="en-US" sz="1600" dirty="0">
                <a:solidFill>
                  <a:srgbClr val="7030A0"/>
                </a:solidFill>
              </a:endParaRPr>
            </a:p>
          </p:txBody>
        </p:sp>
        <p:sp>
          <p:nvSpPr>
            <p:cNvPr id="24" name="TextBox 23"/>
            <p:cNvSpPr txBox="1"/>
            <p:nvPr/>
          </p:nvSpPr>
          <p:spPr>
            <a:xfrm>
              <a:off x="8043591" y="5136343"/>
              <a:ext cx="814040" cy="246221"/>
            </a:xfrm>
            <a:prstGeom prst="rect">
              <a:avLst/>
            </a:prstGeom>
            <a:solidFill>
              <a:schemeClr val="bg1">
                <a:lumMod val="95000"/>
                <a:alpha val="25000"/>
              </a:schemeClr>
            </a:solidFill>
          </p:spPr>
          <p:txBody>
            <a:bodyPr wrap="square" lIns="0" tIns="0" rIns="0" bIns="0" rtlCol="0">
              <a:spAutoFit/>
            </a:bodyPr>
            <a:lstStyle/>
            <a:p>
              <a:r>
                <a:rPr lang="en-US" sz="1600" dirty="0" smtClean="0">
                  <a:ln>
                    <a:solidFill>
                      <a:srgbClr val="00B050"/>
                    </a:solidFill>
                  </a:ln>
                </a:rPr>
                <a:t>Asian/PI</a:t>
              </a:r>
              <a:endParaRPr lang="en-US" dirty="0">
                <a:ln>
                  <a:solidFill>
                    <a:srgbClr val="00B050"/>
                  </a:solidFill>
                </a:ln>
              </a:endParaRPr>
            </a:p>
          </p:txBody>
        </p:sp>
      </p:grpSp>
      <p:sp>
        <p:nvSpPr>
          <p:cNvPr id="12" name="Rectangle 11"/>
          <p:cNvSpPr/>
          <p:nvPr/>
        </p:nvSpPr>
        <p:spPr>
          <a:xfrm>
            <a:off x="1061744" y="305868"/>
            <a:ext cx="7331361" cy="523220"/>
          </a:xfrm>
          <a:prstGeom prst="rect">
            <a:avLst/>
          </a:prstGeom>
          <a:solidFill>
            <a:schemeClr val="bg1"/>
          </a:solidFill>
        </p:spPr>
        <p:txBody>
          <a:bodyPr wrap="square">
            <a:spAutoFit/>
          </a:bodyPr>
          <a:lstStyle/>
          <a:p>
            <a:pPr algn="ctr"/>
            <a:r>
              <a:rPr lang="en-US" sz="2800" b="1" dirty="0" smtClean="0">
                <a:solidFill>
                  <a:schemeClr val="accent5">
                    <a:lumMod val="50000"/>
                  </a:schemeClr>
                </a:solidFill>
              </a:rPr>
              <a:t>Substantiation Rates</a:t>
            </a:r>
            <a:endParaRPr lang="en-US" sz="2800" dirty="0">
              <a:solidFill>
                <a:schemeClr val="accent5">
                  <a:lumMod val="50000"/>
                </a:schemeClr>
              </a:solidFill>
            </a:endParaRPr>
          </a:p>
        </p:txBody>
      </p:sp>
    </p:spTree>
    <p:extLst>
      <p:ext uri="{BB962C8B-B14F-4D97-AF65-F5344CB8AC3E}">
        <p14:creationId xmlns:p14="http://schemas.microsoft.com/office/powerpoint/2010/main" val="343996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69715" y="424523"/>
            <a:ext cx="8678033" cy="5667943"/>
            <a:chOff x="369715" y="424523"/>
            <a:chExt cx="8678033" cy="5667943"/>
          </a:xfrm>
        </p:grpSpPr>
        <p:pic>
          <p:nvPicPr>
            <p:cNvPr id="5" name="Picture 4"/>
            <p:cNvPicPr>
              <a:picLocks noChangeAspect="1"/>
            </p:cNvPicPr>
            <p:nvPr/>
          </p:nvPicPr>
          <p:blipFill>
            <a:blip r:embed="rId3"/>
            <a:stretch>
              <a:fillRect/>
            </a:stretch>
          </p:blipFill>
          <p:spPr>
            <a:xfrm>
              <a:off x="369715" y="424523"/>
              <a:ext cx="7802337" cy="5667943"/>
            </a:xfrm>
            <a:prstGeom prst="rect">
              <a:avLst/>
            </a:prstGeom>
          </p:spPr>
        </p:pic>
        <p:sp>
          <p:nvSpPr>
            <p:cNvPr id="13" name="TextBox 12"/>
            <p:cNvSpPr txBox="1"/>
            <p:nvPr/>
          </p:nvSpPr>
          <p:spPr>
            <a:xfrm>
              <a:off x="7947339" y="4598635"/>
              <a:ext cx="1100409" cy="338554"/>
            </a:xfrm>
            <a:prstGeom prst="rect">
              <a:avLst/>
            </a:prstGeom>
            <a:noFill/>
          </p:spPr>
          <p:txBody>
            <a:bodyPr wrap="square" rtlCol="0">
              <a:spAutoFit/>
            </a:bodyPr>
            <a:lstStyle/>
            <a:p>
              <a:r>
                <a:rPr lang="en-US" sz="1600" b="1" dirty="0" smtClean="0">
                  <a:solidFill>
                    <a:schemeClr val="bg1">
                      <a:lumMod val="50000"/>
                    </a:schemeClr>
                  </a:solidFill>
                </a:rPr>
                <a:t>California</a:t>
              </a:r>
              <a:endParaRPr lang="en-US" sz="1600" b="1" dirty="0">
                <a:solidFill>
                  <a:schemeClr val="bg1">
                    <a:lumMod val="50000"/>
                  </a:schemeClr>
                </a:solidFill>
              </a:endParaRPr>
            </a:p>
          </p:txBody>
        </p:sp>
      </p:grpSp>
      <p:grpSp>
        <p:nvGrpSpPr>
          <p:cNvPr id="9" name="Group 8"/>
          <p:cNvGrpSpPr/>
          <p:nvPr/>
        </p:nvGrpSpPr>
        <p:grpSpPr>
          <a:xfrm>
            <a:off x="369715" y="424523"/>
            <a:ext cx="8820091" cy="5667943"/>
            <a:chOff x="369715" y="424523"/>
            <a:chExt cx="8820091" cy="5667943"/>
          </a:xfrm>
        </p:grpSpPr>
        <p:pic>
          <p:nvPicPr>
            <p:cNvPr id="8" name="Picture 7"/>
            <p:cNvPicPr>
              <a:picLocks noChangeAspect="1"/>
            </p:cNvPicPr>
            <p:nvPr/>
          </p:nvPicPr>
          <p:blipFill>
            <a:blip r:embed="rId4"/>
            <a:stretch>
              <a:fillRect/>
            </a:stretch>
          </p:blipFill>
          <p:spPr>
            <a:xfrm>
              <a:off x="369715" y="424523"/>
              <a:ext cx="7802337" cy="5667943"/>
            </a:xfrm>
            <a:prstGeom prst="rect">
              <a:avLst/>
            </a:prstGeom>
          </p:spPr>
        </p:pic>
        <p:sp>
          <p:nvSpPr>
            <p:cNvPr id="19" name="TextBox 18"/>
            <p:cNvSpPr txBox="1"/>
            <p:nvPr/>
          </p:nvSpPr>
          <p:spPr>
            <a:xfrm>
              <a:off x="7961565" y="2564178"/>
              <a:ext cx="745958" cy="338554"/>
            </a:xfrm>
            <a:prstGeom prst="rect">
              <a:avLst/>
            </a:prstGeom>
            <a:noFill/>
          </p:spPr>
          <p:txBody>
            <a:bodyPr wrap="square" rtlCol="0">
              <a:spAutoFit/>
            </a:bodyPr>
            <a:lstStyle/>
            <a:p>
              <a:r>
                <a:rPr lang="en-US" sz="1600" dirty="0" smtClean="0"/>
                <a:t>Black</a:t>
              </a:r>
              <a:endParaRPr lang="en-US" sz="1600" dirty="0"/>
            </a:p>
          </p:txBody>
        </p:sp>
        <p:sp>
          <p:nvSpPr>
            <p:cNvPr id="20" name="TextBox 19"/>
            <p:cNvSpPr txBox="1"/>
            <p:nvPr/>
          </p:nvSpPr>
          <p:spPr>
            <a:xfrm>
              <a:off x="7938522" y="3005660"/>
              <a:ext cx="1251284" cy="338554"/>
            </a:xfrm>
            <a:prstGeom prst="rect">
              <a:avLst/>
            </a:prstGeom>
            <a:noFill/>
          </p:spPr>
          <p:txBody>
            <a:bodyPr wrap="square" rtlCol="0">
              <a:spAutoFit/>
            </a:bodyPr>
            <a:lstStyle/>
            <a:p>
              <a:r>
                <a:rPr lang="en-US" sz="1600" dirty="0" smtClean="0">
                  <a:solidFill>
                    <a:srgbClr val="C00000"/>
                  </a:solidFill>
                </a:rPr>
                <a:t>Native Amer.</a:t>
              </a:r>
              <a:endParaRPr lang="en-US" sz="1600" dirty="0">
                <a:solidFill>
                  <a:srgbClr val="C00000"/>
                </a:solidFill>
              </a:endParaRPr>
            </a:p>
          </p:txBody>
        </p:sp>
        <p:sp>
          <p:nvSpPr>
            <p:cNvPr id="22" name="TextBox 21"/>
            <p:cNvSpPr txBox="1"/>
            <p:nvPr/>
          </p:nvSpPr>
          <p:spPr>
            <a:xfrm>
              <a:off x="7885035" y="4364224"/>
              <a:ext cx="1000984" cy="338554"/>
            </a:xfrm>
            <a:prstGeom prst="rect">
              <a:avLst/>
            </a:prstGeom>
            <a:solidFill>
              <a:schemeClr val="bg1"/>
            </a:solidFill>
          </p:spPr>
          <p:txBody>
            <a:bodyPr wrap="square" rtlCol="0">
              <a:spAutoFit/>
            </a:bodyPr>
            <a:lstStyle/>
            <a:p>
              <a:r>
                <a:rPr lang="en-US" sz="1600" dirty="0" smtClean="0">
                  <a:solidFill>
                    <a:srgbClr val="EE8E00"/>
                  </a:solidFill>
                </a:rPr>
                <a:t>Latino</a:t>
              </a:r>
              <a:endParaRPr lang="en-US" sz="1600" dirty="0">
                <a:solidFill>
                  <a:srgbClr val="EE8E00"/>
                </a:solidFill>
              </a:endParaRPr>
            </a:p>
          </p:txBody>
        </p:sp>
        <p:sp>
          <p:nvSpPr>
            <p:cNvPr id="25" name="TextBox 24"/>
            <p:cNvSpPr txBox="1"/>
            <p:nvPr/>
          </p:nvSpPr>
          <p:spPr>
            <a:xfrm>
              <a:off x="7975917" y="4908634"/>
              <a:ext cx="910102" cy="252548"/>
            </a:xfrm>
            <a:prstGeom prst="rect">
              <a:avLst/>
            </a:prstGeom>
            <a:solidFill>
              <a:schemeClr val="bg1">
                <a:lumMod val="95000"/>
                <a:alpha val="31000"/>
              </a:schemeClr>
            </a:solidFill>
          </p:spPr>
          <p:txBody>
            <a:bodyPr wrap="square" lIns="0" tIns="0" rIns="0" bIns="0" rtlCol="0">
              <a:spAutoFit/>
            </a:bodyPr>
            <a:lstStyle/>
            <a:p>
              <a:r>
                <a:rPr lang="en-US" sz="1600" dirty="0" smtClean="0">
                  <a:solidFill>
                    <a:srgbClr val="7030A0"/>
                  </a:solidFill>
                </a:rPr>
                <a:t>White</a:t>
              </a:r>
              <a:endParaRPr lang="en-US" sz="1600" dirty="0">
                <a:solidFill>
                  <a:srgbClr val="7030A0"/>
                </a:solidFill>
              </a:endParaRPr>
            </a:p>
          </p:txBody>
        </p:sp>
        <p:sp>
          <p:nvSpPr>
            <p:cNvPr id="26" name="TextBox 25"/>
            <p:cNvSpPr txBox="1"/>
            <p:nvPr/>
          </p:nvSpPr>
          <p:spPr>
            <a:xfrm>
              <a:off x="8021581" y="5367038"/>
              <a:ext cx="814040" cy="246221"/>
            </a:xfrm>
            <a:prstGeom prst="rect">
              <a:avLst/>
            </a:prstGeom>
            <a:solidFill>
              <a:schemeClr val="bg1">
                <a:lumMod val="95000"/>
                <a:alpha val="25000"/>
              </a:schemeClr>
            </a:solidFill>
          </p:spPr>
          <p:txBody>
            <a:bodyPr wrap="square" lIns="0" tIns="0" rIns="0" bIns="0" rtlCol="0">
              <a:spAutoFit/>
            </a:bodyPr>
            <a:lstStyle/>
            <a:p>
              <a:r>
                <a:rPr lang="en-US" sz="1600" dirty="0" smtClean="0">
                  <a:ln>
                    <a:solidFill>
                      <a:srgbClr val="00B050"/>
                    </a:solidFill>
                  </a:ln>
                </a:rPr>
                <a:t>Asian/PI</a:t>
              </a:r>
              <a:endParaRPr lang="en-US" dirty="0">
                <a:ln>
                  <a:solidFill>
                    <a:srgbClr val="00B050"/>
                  </a:solidFill>
                </a:ln>
              </a:endParaRPr>
            </a:p>
          </p:txBody>
        </p:sp>
      </p:grpSp>
      <p:sp>
        <p:nvSpPr>
          <p:cNvPr id="12" name="Rectangle 11"/>
          <p:cNvSpPr/>
          <p:nvPr/>
        </p:nvSpPr>
        <p:spPr>
          <a:xfrm>
            <a:off x="1054166" y="424523"/>
            <a:ext cx="7331361" cy="523220"/>
          </a:xfrm>
          <a:prstGeom prst="rect">
            <a:avLst/>
          </a:prstGeom>
          <a:solidFill>
            <a:schemeClr val="bg1"/>
          </a:solidFill>
        </p:spPr>
        <p:txBody>
          <a:bodyPr wrap="square">
            <a:spAutoFit/>
          </a:bodyPr>
          <a:lstStyle/>
          <a:p>
            <a:pPr algn="ctr"/>
            <a:r>
              <a:rPr lang="en-US" sz="2800" b="1" dirty="0" smtClean="0">
                <a:solidFill>
                  <a:schemeClr val="accent5">
                    <a:lumMod val="50000"/>
                  </a:schemeClr>
                </a:solidFill>
              </a:rPr>
              <a:t>Entry Rates</a:t>
            </a:r>
            <a:endParaRPr lang="en-US" sz="2800" dirty="0">
              <a:solidFill>
                <a:schemeClr val="accent5">
                  <a:lumMod val="50000"/>
                </a:schemeClr>
              </a:solidFill>
            </a:endParaRPr>
          </a:p>
        </p:txBody>
      </p:sp>
    </p:spTree>
    <p:extLst>
      <p:ext uri="{BB962C8B-B14F-4D97-AF65-F5344CB8AC3E}">
        <p14:creationId xmlns:p14="http://schemas.microsoft.com/office/powerpoint/2010/main" val="6271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65967" y="280144"/>
            <a:ext cx="8678033" cy="5667943"/>
            <a:chOff x="465967" y="280144"/>
            <a:chExt cx="8678033" cy="5667943"/>
          </a:xfrm>
        </p:grpSpPr>
        <p:pic>
          <p:nvPicPr>
            <p:cNvPr id="2" name="Picture 1"/>
            <p:cNvPicPr>
              <a:picLocks noChangeAspect="1"/>
            </p:cNvPicPr>
            <p:nvPr/>
          </p:nvPicPr>
          <p:blipFill>
            <a:blip r:embed="rId3"/>
            <a:stretch>
              <a:fillRect/>
            </a:stretch>
          </p:blipFill>
          <p:spPr>
            <a:xfrm>
              <a:off x="465967" y="280144"/>
              <a:ext cx="7802337" cy="5667943"/>
            </a:xfrm>
            <a:prstGeom prst="rect">
              <a:avLst/>
            </a:prstGeom>
          </p:spPr>
        </p:pic>
        <p:sp>
          <p:nvSpPr>
            <p:cNvPr id="14" name="TextBox 13"/>
            <p:cNvSpPr txBox="1"/>
            <p:nvPr/>
          </p:nvSpPr>
          <p:spPr>
            <a:xfrm>
              <a:off x="8043591" y="4670825"/>
              <a:ext cx="1100409" cy="338554"/>
            </a:xfrm>
            <a:prstGeom prst="rect">
              <a:avLst/>
            </a:prstGeom>
            <a:noFill/>
          </p:spPr>
          <p:txBody>
            <a:bodyPr wrap="square" rtlCol="0">
              <a:spAutoFit/>
            </a:bodyPr>
            <a:lstStyle/>
            <a:p>
              <a:r>
                <a:rPr lang="en-US" sz="1600" b="1" dirty="0" smtClean="0">
                  <a:solidFill>
                    <a:schemeClr val="bg1">
                      <a:lumMod val="50000"/>
                    </a:schemeClr>
                  </a:solidFill>
                </a:rPr>
                <a:t>California</a:t>
              </a:r>
              <a:endParaRPr lang="en-US" sz="1600" b="1" dirty="0">
                <a:solidFill>
                  <a:schemeClr val="bg1">
                    <a:lumMod val="50000"/>
                  </a:schemeClr>
                </a:solidFill>
              </a:endParaRPr>
            </a:p>
          </p:txBody>
        </p:sp>
      </p:grpSp>
      <p:grpSp>
        <p:nvGrpSpPr>
          <p:cNvPr id="6" name="Group 5"/>
          <p:cNvGrpSpPr/>
          <p:nvPr/>
        </p:nvGrpSpPr>
        <p:grpSpPr>
          <a:xfrm>
            <a:off x="465967" y="280144"/>
            <a:ext cx="8681748" cy="5667943"/>
            <a:chOff x="465967" y="280144"/>
            <a:chExt cx="8681748" cy="5667943"/>
          </a:xfrm>
        </p:grpSpPr>
        <p:pic>
          <p:nvPicPr>
            <p:cNvPr id="4" name="Picture 3"/>
            <p:cNvPicPr>
              <a:picLocks noChangeAspect="1"/>
            </p:cNvPicPr>
            <p:nvPr/>
          </p:nvPicPr>
          <p:blipFill>
            <a:blip r:embed="rId4"/>
            <a:stretch>
              <a:fillRect/>
            </a:stretch>
          </p:blipFill>
          <p:spPr>
            <a:xfrm>
              <a:off x="465967" y="280144"/>
              <a:ext cx="7802337" cy="5667943"/>
            </a:xfrm>
            <a:prstGeom prst="rect">
              <a:avLst/>
            </a:prstGeom>
          </p:spPr>
        </p:pic>
        <p:sp>
          <p:nvSpPr>
            <p:cNvPr id="16" name="TextBox 15"/>
            <p:cNvSpPr txBox="1"/>
            <p:nvPr/>
          </p:nvSpPr>
          <p:spPr>
            <a:xfrm>
              <a:off x="8005515" y="2498867"/>
              <a:ext cx="745958" cy="338554"/>
            </a:xfrm>
            <a:prstGeom prst="rect">
              <a:avLst/>
            </a:prstGeom>
            <a:noFill/>
          </p:spPr>
          <p:txBody>
            <a:bodyPr wrap="square" rtlCol="0">
              <a:spAutoFit/>
            </a:bodyPr>
            <a:lstStyle/>
            <a:p>
              <a:r>
                <a:rPr lang="en-US" sz="1600" dirty="0" smtClean="0"/>
                <a:t>Black</a:t>
              </a:r>
              <a:endParaRPr lang="en-US" sz="1600" dirty="0"/>
            </a:p>
          </p:txBody>
        </p:sp>
        <p:sp>
          <p:nvSpPr>
            <p:cNvPr id="17" name="TextBox 16"/>
            <p:cNvSpPr txBox="1"/>
            <p:nvPr/>
          </p:nvSpPr>
          <p:spPr>
            <a:xfrm>
              <a:off x="7896431" y="3259575"/>
              <a:ext cx="1251284" cy="338554"/>
            </a:xfrm>
            <a:prstGeom prst="rect">
              <a:avLst/>
            </a:prstGeom>
            <a:noFill/>
          </p:spPr>
          <p:txBody>
            <a:bodyPr wrap="square" rtlCol="0">
              <a:spAutoFit/>
            </a:bodyPr>
            <a:lstStyle/>
            <a:p>
              <a:r>
                <a:rPr lang="en-US" sz="1600" dirty="0" smtClean="0">
                  <a:solidFill>
                    <a:srgbClr val="C00000"/>
                  </a:solidFill>
                </a:rPr>
                <a:t>Native Amer.</a:t>
              </a:r>
              <a:endParaRPr lang="en-US" sz="1600" dirty="0">
                <a:solidFill>
                  <a:srgbClr val="C00000"/>
                </a:solidFill>
              </a:endParaRPr>
            </a:p>
          </p:txBody>
        </p:sp>
        <p:sp>
          <p:nvSpPr>
            <p:cNvPr id="18" name="TextBox 17"/>
            <p:cNvSpPr txBox="1"/>
            <p:nvPr/>
          </p:nvSpPr>
          <p:spPr>
            <a:xfrm>
              <a:off x="8036075" y="4434274"/>
              <a:ext cx="1000984" cy="338554"/>
            </a:xfrm>
            <a:prstGeom prst="rect">
              <a:avLst/>
            </a:prstGeom>
            <a:solidFill>
              <a:schemeClr val="bg1"/>
            </a:solidFill>
          </p:spPr>
          <p:txBody>
            <a:bodyPr wrap="square" rtlCol="0">
              <a:spAutoFit/>
            </a:bodyPr>
            <a:lstStyle/>
            <a:p>
              <a:r>
                <a:rPr lang="en-US" sz="1600" dirty="0" smtClean="0">
                  <a:solidFill>
                    <a:srgbClr val="EE8E00"/>
                  </a:solidFill>
                </a:rPr>
                <a:t>Latino</a:t>
              </a:r>
              <a:endParaRPr lang="en-US" sz="1600" dirty="0">
                <a:solidFill>
                  <a:srgbClr val="EE8E00"/>
                </a:solidFill>
              </a:endParaRPr>
            </a:p>
          </p:txBody>
        </p:sp>
        <p:sp>
          <p:nvSpPr>
            <p:cNvPr id="21" name="TextBox 20"/>
            <p:cNvSpPr txBox="1"/>
            <p:nvPr/>
          </p:nvSpPr>
          <p:spPr>
            <a:xfrm>
              <a:off x="8072169" y="4929870"/>
              <a:ext cx="910102" cy="252548"/>
            </a:xfrm>
            <a:prstGeom prst="rect">
              <a:avLst/>
            </a:prstGeom>
            <a:solidFill>
              <a:schemeClr val="bg1">
                <a:lumMod val="95000"/>
                <a:alpha val="31000"/>
              </a:schemeClr>
            </a:solidFill>
          </p:spPr>
          <p:txBody>
            <a:bodyPr wrap="square" lIns="0" tIns="0" rIns="0" bIns="0" rtlCol="0">
              <a:spAutoFit/>
            </a:bodyPr>
            <a:lstStyle/>
            <a:p>
              <a:r>
                <a:rPr lang="en-US" sz="1600" dirty="0" smtClean="0">
                  <a:solidFill>
                    <a:srgbClr val="7030A0"/>
                  </a:solidFill>
                </a:rPr>
                <a:t>White</a:t>
              </a:r>
              <a:endParaRPr lang="en-US" sz="1600" dirty="0">
                <a:solidFill>
                  <a:srgbClr val="7030A0"/>
                </a:solidFill>
              </a:endParaRPr>
            </a:p>
          </p:txBody>
        </p:sp>
        <p:sp>
          <p:nvSpPr>
            <p:cNvPr id="23" name="TextBox 22"/>
            <p:cNvSpPr txBox="1"/>
            <p:nvPr/>
          </p:nvSpPr>
          <p:spPr>
            <a:xfrm>
              <a:off x="8043591" y="5245930"/>
              <a:ext cx="814040" cy="246221"/>
            </a:xfrm>
            <a:prstGeom prst="rect">
              <a:avLst/>
            </a:prstGeom>
            <a:solidFill>
              <a:schemeClr val="bg1">
                <a:lumMod val="95000"/>
                <a:alpha val="25000"/>
              </a:schemeClr>
            </a:solidFill>
          </p:spPr>
          <p:txBody>
            <a:bodyPr wrap="square" lIns="0" tIns="0" rIns="0" bIns="0" rtlCol="0">
              <a:spAutoFit/>
            </a:bodyPr>
            <a:lstStyle/>
            <a:p>
              <a:r>
                <a:rPr lang="en-US" sz="1600" dirty="0" smtClean="0">
                  <a:ln>
                    <a:solidFill>
                      <a:srgbClr val="00B050"/>
                    </a:solidFill>
                  </a:ln>
                </a:rPr>
                <a:t>Asian/PI</a:t>
              </a:r>
              <a:endParaRPr lang="en-US" dirty="0">
                <a:ln>
                  <a:solidFill>
                    <a:srgbClr val="00B050"/>
                  </a:solidFill>
                </a:ln>
              </a:endParaRPr>
            </a:p>
          </p:txBody>
        </p:sp>
      </p:grpSp>
      <p:sp>
        <p:nvSpPr>
          <p:cNvPr id="12" name="Rectangle 11"/>
          <p:cNvSpPr/>
          <p:nvPr/>
        </p:nvSpPr>
        <p:spPr>
          <a:xfrm>
            <a:off x="1054166" y="424523"/>
            <a:ext cx="7331361" cy="523220"/>
          </a:xfrm>
          <a:prstGeom prst="rect">
            <a:avLst/>
          </a:prstGeom>
          <a:solidFill>
            <a:schemeClr val="bg1"/>
          </a:solidFill>
        </p:spPr>
        <p:txBody>
          <a:bodyPr wrap="square">
            <a:spAutoFit/>
          </a:bodyPr>
          <a:lstStyle/>
          <a:p>
            <a:pPr algn="ctr"/>
            <a:r>
              <a:rPr lang="en-US" sz="2800" b="1" dirty="0" smtClean="0">
                <a:solidFill>
                  <a:schemeClr val="accent5">
                    <a:lumMod val="50000"/>
                  </a:schemeClr>
                </a:solidFill>
              </a:rPr>
              <a:t>In Care Rates</a:t>
            </a:r>
            <a:endParaRPr lang="en-US" sz="2800" dirty="0">
              <a:solidFill>
                <a:schemeClr val="accent5">
                  <a:lumMod val="50000"/>
                </a:schemeClr>
              </a:solidFill>
            </a:endParaRPr>
          </a:p>
        </p:txBody>
      </p:sp>
    </p:spTree>
    <p:extLst>
      <p:ext uri="{BB962C8B-B14F-4D97-AF65-F5344CB8AC3E}">
        <p14:creationId xmlns:p14="http://schemas.microsoft.com/office/powerpoint/2010/main" val="384298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628649" y="427820"/>
            <a:ext cx="7746816" cy="5627687"/>
          </a:xfrm>
          <a:prstGeom prst="rect">
            <a:avLst/>
          </a:prstGeom>
        </p:spPr>
      </p:pic>
      <p:sp>
        <p:nvSpPr>
          <p:cNvPr id="3" name="Title 2">
            <a:extLst>
              <a:ext uri="{FF2B5EF4-FFF2-40B4-BE49-F238E27FC236}">
                <a16:creationId xmlns:a16="http://schemas.microsoft.com/office/drawing/2014/main" xmlns="" id="{1467D7F4-A91E-C443-A42B-3E6A7829AF14}"/>
              </a:ext>
            </a:extLst>
          </p:cNvPr>
          <p:cNvSpPr txBox="1">
            <a:spLocks/>
          </p:cNvSpPr>
          <p:nvPr/>
        </p:nvSpPr>
        <p:spPr>
          <a:xfrm>
            <a:off x="628649" y="607486"/>
            <a:ext cx="7886700" cy="986205"/>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smtClean="0">
                <a:solidFill>
                  <a:schemeClr val="accent5">
                    <a:lumMod val="50000"/>
                  </a:schemeClr>
                </a:solidFill>
                <a:latin typeface="+mn-lt"/>
              </a:rPr>
              <a:t>Racial Disparity Indices </a:t>
            </a:r>
            <a:r>
              <a:rPr lang="en-US" sz="2000" b="1" dirty="0" smtClean="0">
                <a:solidFill>
                  <a:schemeClr val="accent5">
                    <a:lumMod val="50000"/>
                  </a:schemeClr>
                </a:solidFill>
                <a:latin typeface="+mn-lt"/>
              </a:rPr>
              <a:t>(General Population)</a:t>
            </a:r>
            <a:r>
              <a:rPr lang="en-US" b="1" dirty="0" smtClean="0">
                <a:solidFill>
                  <a:schemeClr val="accent5">
                    <a:lumMod val="50000"/>
                  </a:schemeClr>
                </a:solidFill>
                <a:latin typeface="+mn-lt"/>
              </a:rPr>
              <a:t/>
            </a:r>
            <a:br>
              <a:rPr lang="en-US" b="1" dirty="0" smtClean="0">
                <a:solidFill>
                  <a:schemeClr val="accent5">
                    <a:lumMod val="50000"/>
                  </a:schemeClr>
                </a:solidFill>
                <a:latin typeface="+mn-lt"/>
              </a:rPr>
            </a:br>
            <a:r>
              <a:rPr lang="en-US" sz="2000" b="1" dirty="0" smtClean="0">
                <a:solidFill>
                  <a:schemeClr val="accent5">
                    <a:lumMod val="50000"/>
                  </a:schemeClr>
                </a:solidFill>
                <a:latin typeface="+mn-lt"/>
              </a:rPr>
              <a:t>Ethnic Group Disparity Compared with White Children along CW Continuum</a:t>
            </a:r>
            <a:endParaRPr lang="en-US" sz="2000" b="1" dirty="0">
              <a:solidFill>
                <a:schemeClr val="accent5">
                  <a:lumMod val="50000"/>
                </a:schemeClr>
              </a:solidFill>
              <a:latin typeface="+mn-lt"/>
            </a:endParaRPr>
          </a:p>
        </p:txBody>
      </p:sp>
      <p:sp>
        <p:nvSpPr>
          <p:cNvPr id="8" name="TextBox 7"/>
          <p:cNvSpPr txBox="1"/>
          <p:nvPr/>
        </p:nvSpPr>
        <p:spPr>
          <a:xfrm>
            <a:off x="1204289" y="2055007"/>
            <a:ext cx="745958" cy="338554"/>
          </a:xfrm>
          <a:prstGeom prst="rect">
            <a:avLst/>
          </a:prstGeom>
          <a:solidFill>
            <a:schemeClr val="bg1"/>
          </a:solidFill>
        </p:spPr>
        <p:txBody>
          <a:bodyPr wrap="square" rtlCol="0">
            <a:spAutoFit/>
          </a:bodyPr>
          <a:lstStyle/>
          <a:p>
            <a:r>
              <a:rPr lang="en-US" sz="1600" b="1" dirty="0" smtClean="0"/>
              <a:t>Black</a:t>
            </a:r>
            <a:endParaRPr lang="en-US" sz="1600" b="1" dirty="0"/>
          </a:p>
        </p:txBody>
      </p:sp>
      <p:sp>
        <p:nvSpPr>
          <p:cNvPr id="9" name="TextBox 8"/>
          <p:cNvSpPr txBox="1"/>
          <p:nvPr/>
        </p:nvSpPr>
        <p:spPr>
          <a:xfrm>
            <a:off x="213162" y="3168739"/>
            <a:ext cx="1864598" cy="342673"/>
          </a:xfrm>
          <a:prstGeom prst="rect">
            <a:avLst/>
          </a:prstGeom>
          <a:solidFill>
            <a:schemeClr val="bg1"/>
          </a:solidFill>
        </p:spPr>
        <p:txBody>
          <a:bodyPr wrap="square" rtlCol="0">
            <a:spAutoFit/>
          </a:bodyPr>
          <a:lstStyle/>
          <a:p>
            <a:r>
              <a:rPr lang="en-US" sz="1600" b="1" dirty="0" smtClean="0">
                <a:solidFill>
                  <a:srgbClr val="C00000"/>
                </a:solidFill>
              </a:rPr>
              <a:t>Native American</a:t>
            </a:r>
            <a:endParaRPr lang="en-US" sz="1600" b="1" dirty="0">
              <a:solidFill>
                <a:srgbClr val="C00000"/>
              </a:solidFill>
            </a:endParaRPr>
          </a:p>
        </p:txBody>
      </p:sp>
      <p:sp>
        <p:nvSpPr>
          <p:cNvPr id="10" name="TextBox 9"/>
          <p:cNvSpPr txBox="1"/>
          <p:nvPr/>
        </p:nvSpPr>
        <p:spPr>
          <a:xfrm>
            <a:off x="1076776" y="4311283"/>
            <a:ext cx="1000984" cy="338554"/>
          </a:xfrm>
          <a:prstGeom prst="rect">
            <a:avLst/>
          </a:prstGeom>
          <a:solidFill>
            <a:schemeClr val="bg1"/>
          </a:solidFill>
        </p:spPr>
        <p:txBody>
          <a:bodyPr wrap="square" rtlCol="0">
            <a:spAutoFit/>
          </a:bodyPr>
          <a:lstStyle/>
          <a:p>
            <a:r>
              <a:rPr lang="en-US" sz="1600" b="1" dirty="0" smtClean="0">
                <a:solidFill>
                  <a:srgbClr val="EE8E00"/>
                </a:solidFill>
              </a:rPr>
              <a:t>Latino</a:t>
            </a:r>
            <a:endParaRPr lang="en-US" sz="1600" b="1" dirty="0">
              <a:solidFill>
                <a:srgbClr val="EE8E00"/>
              </a:solidFill>
            </a:endParaRPr>
          </a:p>
        </p:txBody>
      </p:sp>
      <p:sp>
        <p:nvSpPr>
          <p:cNvPr id="11" name="TextBox 10"/>
          <p:cNvSpPr txBox="1"/>
          <p:nvPr/>
        </p:nvSpPr>
        <p:spPr>
          <a:xfrm>
            <a:off x="1024879" y="5386916"/>
            <a:ext cx="814040" cy="246221"/>
          </a:xfrm>
          <a:prstGeom prst="rect">
            <a:avLst/>
          </a:prstGeom>
          <a:solidFill>
            <a:schemeClr val="bg1">
              <a:alpha val="25000"/>
            </a:schemeClr>
          </a:solidFill>
        </p:spPr>
        <p:txBody>
          <a:bodyPr wrap="square" lIns="0" tIns="0" rIns="0" bIns="0" rtlCol="0">
            <a:spAutoFit/>
          </a:bodyPr>
          <a:lstStyle/>
          <a:p>
            <a:r>
              <a:rPr lang="en-US" sz="1600" b="1" dirty="0" smtClean="0">
                <a:ln>
                  <a:solidFill>
                    <a:srgbClr val="00B050"/>
                  </a:solidFill>
                </a:ln>
              </a:rPr>
              <a:t>Asian/PI</a:t>
            </a:r>
            <a:endParaRPr lang="en-US" b="1" dirty="0">
              <a:ln>
                <a:solidFill>
                  <a:srgbClr val="00B050"/>
                </a:solidFill>
              </a:ln>
            </a:endParaRPr>
          </a:p>
        </p:txBody>
      </p:sp>
      <p:sp>
        <p:nvSpPr>
          <p:cNvPr id="12" name="TextBox 11"/>
          <p:cNvSpPr txBox="1"/>
          <p:nvPr/>
        </p:nvSpPr>
        <p:spPr>
          <a:xfrm>
            <a:off x="4199020" y="6024064"/>
            <a:ext cx="745958" cy="338554"/>
          </a:xfrm>
          <a:prstGeom prst="rect">
            <a:avLst/>
          </a:prstGeom>
          <a:noFill/>
        </p:spPr>
        <p:txBody>
          <a:bodyPr wrap="square" rtlCol="0">
            <a:spAutoFit/>
          </a:bodyPr>
          <a:lstStyle/>
          <a:p>
            <a:pPr algn="ctr"/>
            <a:r>
              <a:rPr lang="en-US" sz="1600" b="1" dirty="0" smtClean="0">
                <a:solidFill>
                  <a:srgbClr val="7030A0"/>
                </a:solidFill>
              </a:rPr>
              <a:t>White</a:t>
            </a:r>
            <a:endParaRPr lang="en-US" sz="1600" b="1" dirty="0">
              <a:solidFill>
                <a:srgbClr val="7030A0"/>
              </a:solidFill>
            </a:endParaRPr>
          </a:p>
        </p:txBody>
      </p:sp>
    </p:spTree>
    <p:extLst>
      <p:ext uri="{BB962C8B-B14F-4D97-AF65-F5344CB8AC3E}">
        <p14:creationId xmlns:p14="http://schemas.microsoft.com/office/powerpoint/2010/main" val="42535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204289" y="512493"/>
            <a:ext cx="7351713" cy="5655164"/>
          </a:xfrm>
          <a:prstGeom prst="rect">
            <a:avLst/>
          </a:prstGeom>
        </p:spPr>
      </p:pic>
      <p:sp>
        <p:nvSpPr>
          <p:cNvPr id="3" name="Title 2">
            <a:extLst>
              <a:ext uri="{FF2B5EF4-FFF2-40B4-BE49-F238E27FC236}">
                <a16:creationId xmlns="" xmlns:a16="http://schemas.microsoft.com/office/drawing/2014/main" id="{1467D7F4-A91E-C443-A42B-3E6A7829AF14}"/>
              </a:ext>
            </a:extLst>
          </p:cNvPr>
          <p:cNvSpPr txBox="1">
            <a:spLocks/>
          </p:cNvSpPr>
          <p:nvPr/>
        </p:nvSpPr>
        <p:spPr>
          <a:xfrm>
            <a:off x="628649" y="607486"/>
            <a:ext cx="7886700" cy="986205"/>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smtClean="0">
                <a:solidFill>
                  <a:schemeClr val="accent5">
                    <a:lumMod val="50000"/>
                  </a:schemeClr>
                </a:solidFill>
                <a:latin typeface="+mn-lt"/>
              </a:rPr>
              <a:t>Racial Disparity Indices </a:t>
            </a:r>
            <a:r>
              <a:rPr lang="en-US" sz="2000" b="1" dirty="0" smtClean="0">
                <a:solidFill>
                  <a:schemeClr val="accent5">
                    <a:lumMod val="50000"/>
                  </a:schemeClr>
                </a:solidFill>
                <a:latin typeface="+mn-lt"/>
              </a:rPr>
              <a:t>(Poverty Population)</a:t>
            </a:r>
            <a:r>
              <a:rPr lang="en-US" b="1" dirty="0" smtClean="0">
                <a:solidFill>
                  <a:schemeClr val="accent5">
                    <a:lumMod val="50000"/>
                  </a:schemeClr>
                </a:solidFill>
                <a:latin typeface="+mn-lt"/>
              </a:rPr>
              <a:t/>
            </a:r>
            <a:br>
              <a:rPr lang="en-US" b="1" dirty="0" smtClean="0">
                <a:solidFill>
                  <a:schemeClr val="accent5">
                    <a:lumMod val="50000"/>
                  </a:schemeClr>
                </a:solidFill>
                <a:latin typeface="+mn-lt"/>
              </a:rPr>
            </a:br>
            <a:r>
              <a:rPr lang="en-US" sz="2000" b="1" dirty="0" smtClean="0">
                <a:solidFill>
                  <a:schemeClr val="accent5">
                    <a:lumMod val="50000"/>
                  </a:schemeClr>
                </a:solidFill>
                <a:latin typeface="+mn-lt"/>
              </a:rPr>
              <a:t>Ethnic Group Disparity Compared with White Children along CW Continuum</a:t>
            </a:r>
            <a:endParaRPr lang="en-US" sz="2000" b="1" dirty="0">
              <a:solidFill>
                <a:schemeClr val="accent5">
                  <a:lumMod val="50000"/>
                </a:schemeClr>
              </a:solidFill>
              <a:latin typeface="+mn-lt"/>
            </a:endParaRPr>
          </a:p>
        </p:txBody>
      </p:sp>
      <p:sp>
        <p:nvSpPr>
          <p:cNvPr id="8" name="TextBox 7"/>
          <p:cNvSpPr txBox="1"/>
          <p:nvPr/>
        </p:nvSpPr>
        <p:spPr>
          <a:xfrm>
            <a:off x="1204289" y="2055007"/>
            <a:ext cx="745958" cy="338554"/>
          </a:xfrm>
          <a:prstGeom prst="rect">
            <a:avLst/>
          </a:prstGeom>
          <a:solidFill>
            <a:schemeClr val="bg1"/>
          </a:solidFill>
        </p:spPr>
        <p:txBody>
          <a:bodyPr wrap="square" rtlCol="0">
            <a:spAutoFit/>
          </a:bodyPr>
          <a:lstStyle/>
          <a:p>
            <a:r>
              <a:rPr lang="en-US" sz="1600" b="1" dirty="0" smtClean="0"/>
              <a:t>Black</a:t>
            </a:r>
            <a:endParaRPr lang="en-US" sz="1600" b="1" dirty="0"/>
          </a:p>
        </p:txBody>
      </p:sp>
      <p:sp>
        <p:nvSpPr>
          <p:cNvPr id="9" name="TextBox 8"/>
          <p:cNvSpPr txBox="1"/>
          <p:nvPr/>
        </p:nvSpPr>
        <p:spPr>
          <a:xfrm>
            <a:off x="213162" y="3168739"/>
            <a:ext cx="1864598" cy="342673"/>
          </a:xfrm>
          <a:prstGeom prst="rect">
            <a:avLst/>
          </a:prstGeom>
          <a:solidFill>
            <a:schemeClr val="bg1"/>
          </a:solidFill>
        </p:spPr>
        <p:txBody>
          <a:bodyPr wrap="square" rtlCol="0">
            <a:spAutoFit/>
          </a:bodyPr>
          <a:lstStyle/>
          <a:p>
            <a:r>
              <a:rPr lang="en-US" sz="1600" b="1" dirty="0" smtClean="0">
                <a:solidFill>
                  <a:srgbClr val="C00000"/>
                </a:solidFill>
              </a:rPr>
              <a:t>Native American</a:t>
            </a:r>
            <a:endParaRPr lang="en-US" sz="1600" b="1" dirty="0">
              <a:solidFill>
                <a:srgbClr val="C00000"/>
              </a:solidFill>
            </a:endParaRPr>
          </a:p>
        </p:txBody>
      </p:sp>
      <p:sp>
        <p:nvSpPr>
          <p:cNvPr id="10" name="TextBox 9"/>
          <p:cNvSpPr txBox="1"/>
          <p:nvPr/>
        </p:nvSpPr>
        <p:spPr>
          <a:xfrm>
            <a:off x="1076776" y="4311283"/>
            <a:ext cx="1000984" cy="338554"/>
          </a:xfrm>
          <a:prstGeom prst="rect">
            <a:avLst/>
          </a:prstGeom>
          <a:solidFill>
            <a:schemeClr val="bg1"/>
          </a:solidFill>
        </p:spPr>
        <p:txBody>
          <a:bodyPr wrap="square" rtlCol="0">
            <a:spAutoFit/>
          </a:bodyPr>
          <a:lstStyle/>
          <a:p>
            <a:r>
              <a:rPr lang="en-US" sz="1600" b="1" dirty="0" smtClean="0">
                <a:solidFill>
                  <a:srgbClr val="EE8E00"/>
                </a:solidFill>
              </a:rPr>
              <a:t>Latino</a:t>
            </a:r>
            <a:endParaRPr lang="en-US" sz="1600" b="1" dirty="0">
              <a:solidFill>
                <a:srgbClr val="EE8E00"/>
              </a:solidFill>
            </a:endParaRPr>
          </a:p>
        </p:txBody>
      </p:sp>
      <p:sp>
        <p:nvSpPr>
          <p:cNvPr id="11" name="TextBox 10"/>
          <p:cNvSpPr txBox="1"/>
          <p:nvPr/>
        </p:nvSpPr>
        <p:spPr>
          <a:xfrm>
            <a:off x="1024879" y="5386916"/>
            <a:ext cx="814040" cy="246221"/>
          </a:xfrm>
          <a:prstGeom prst="rect">
            <a:avLst/>
          </a:prstGeom>
          <a:solidFill>
            <a:schemeClr val="bg1">
              <a:alpha val="25000"/>
            </a:schemeClr>
          </a:solidFill>
        </p:spPr>
        <p:txBody>
          <a:bodyPr wrap="square" lIns="0" tIns="0" rIns="0" bIns="0" rtlCol="0">
            <a:spAutoFit/>
          </a:bodyPr>
          <a:lstStyle/>
          <a:p>
            <a:r>
              <a:rPr lang="en-US" sz="1600" b="1" dirty="0" smtClean="0">
                <a:ln>
                  <a:solidFill>
                    <a:srgbClr val="00B050"/>
                  </a:solidFill>
                </a:ln>
              </a:rPr>
              <a:t>Asian/PI</a:t>
            </a:r>
            <a:endParaRPr lang="en-US" b="1" dirty="0">
              <a:ln>
                <a:solidFill>
                  <a:srgbClr val="00B050"/>
                </a:solidFill>
              </a:ln>
            </a:endParaRPr>
          </a:p>
        </p:txBody>
      </p:sp>
      <p:sp>
        <p:nvSpPr>
          <p:cNvPr id="12" name="TextBox 11"/>
          <p:cNvSpPr txBox="1"/>
          <p:nvPr/>
        </p:nvSpPr>
        <p:spPr>
          <a:xfrm>
            <a:off x="4134187" y="5998380"/>
            <a:ext cx="745958" cy="338554"/>
          </a:xfrm>
          <a:prstGeom prst="rect">
            <a:avLst/>
          </a:prstGeom>
          <a:noFill/>
        </p:spPr>
        <p:txBody>
          <a:bodyPr wrap="square" rtlCol="0">
            <a:spAutoFit/>
          </a:bodyPr>
          <a:lstStyle/>
          <a:p>
            <a:pPr algn="ctr"/>
            <a:r>
              <a:rPr lang="en-US" sz="1600" b="1" dirty="0" smtClean="0">
                <a:solidFill>
                  <a:srgbClr val="7030A0"/>
                </a:solidFill>
              </a:rPr>
              <a:t>White</a:t>
            </a:r>
            <a:endParaRPr lang="en-US" sz="1600" b="1" dirty="0">
              <a:solidFill>
                <a:srgbClr val="7030A0"/>
              </a:solidFill>
            </a:endParaRPr>
          </a:p>
        </p:txBody>
      </p:sp>
    </p:spTree>
    <p:extLst>
      <p:ext uri="{BB962C8B-B14F-4D97-AF65-F5344CB8AC3E}">
        <p14:creationId xmlns:p14="http://schemas.microsoft.com/office/powerpoint/2010/main" val="363562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xmlns="" id="{29C7A1D8-F0BE-4746-8E52-C46CCA0D01D2}"/>
              </a:ext>
            </a:extLst>
          </p:cNvPr>
          <p:cNvGraphicFramePr>
            <a:graphicFrameLocks noGrp="1"/>
          </p:cNvGraphicFramePr>
          <p:nvPr>
            <p:extLst>
              <p:ext uri="{D42A27DB-BD31-4B8C-83A1-F6EECF244321}">
                <p14:modId xmlns:p14="http://schemas.microsoft.com/office/powerpoint/2010/main" val="1031788915"/>
              </p:ext>
            </p:extLst>
          </p:nvPr>
        </p:nvGraphicFramePr>
        <p:xfrm>
          <a:off x="144984" y="3486150"/>
          <a:ext cx="4217465" cy="294322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652357" y="147442"/>
            <a:ext cx="7472467" cy="461665"/>
          </a:xfrm>
          <a:prstGeom prst="rect">
            <a:avLst/>
          </a:prstGeom>
          <a:noFill/>
        </p:spPr>
        <p:txBody>
          <a:bodyPr wrap="square" rtlCol="0">
            <a:spAutoFit/>
          </a:bodyPr>
          <a:lstStyle/>
          <a:p>
            <a:pPr algn="ctr">
              <a:defRPr sz="1862" b="0" i="0" u="none" strike="noStrike" kern="1200" spc="0" baseline="0">
                <a:solidFill>
                  <a:prstClr val="black"/>
                </a:solidFill>
                <a:latin typeface="+mn-lt"/>
                <a:ea typeface="+mn-ea"/>
                <a:cs typeface="+mn-cs"/>
              </a:defRPr>
            </a:pPr>
            <a:r>
              <a:rPr lang="en-US" sz="2400" b="1" dirty="0">
                <a:solidFill>
                  <a:schemeClr val="accent5">
                    <a:lumMod val="50000"/>
                  </a:schemeClr>
                </a:solidFill>
              </a:rPr>
              <a:t>Entries to Foster </a:t>
            </a:r>
            <a:r>
              <a:rPr lang="en-US" sz="2400" b="1" dirty="0" smtClean="0">
                <a:solidFill>
                  <a:schemeClr val="accent5">
                    <a:lumMod val="50000"/>
                  </a:schemeClr>
                </a:solidFill>
              </a:rPr>
              <a:t>Care by Placement Type and Ethnicity </a:t>
            </a:r>
            <a:endParaRPr lang="en-US" sz="2400" b="1" dirty="0">
              <a:solidFill>
                <a:schemeClr val="accent5">
                  <a:lumMod val="50000"/>
                </a:schemeClr>
              </a:solidFill>
            </a:endParaRPr>
          </a:p>
        </p:txBody>
      </p:sp>
      <p:graphicFrame>
        <p:nvGraphicFramePr>
          <p:cNvPr id="12" name="Chart 11">
            <a:extLst>
              <a:ext uri="{FF2B5EF4-FFF2-40B4-BE49-F238E27FC236}">
                <a16:creationId xmlns:a16="http://schemas.microsoft.com/office/drawing/2014/main" xmlns="" id="{B2112DA3-8458-42F5-88FF-17E676146081}"/>
              </a:ext>
            </a:extLst>
          </p:cNvPr>
          <p:cNvGraphicFramePr>
            <a:graphicFrameLocks noGrp="1"/>
          </p:cNvGraphicFramePr>
          <p:nvPr>
            <p:extLst>
              <p:ext uri="{D42A27DB-BD31-4B8C-83A1-F6EECF244321}">
                <p14:modId xmlns:p14="http://schemas.microsoft.com/office/powerpoint/2010/main" val="1971920288"/>
              </p:ext>
            </p:extLst>
          </p:nvPr>
        </p:nvGraphicFramePr>
        <p:xfrm>
          <a:off x="144986" y="609107"/>
          <a:ext cx="4084114" cy="30255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xmlns="" id="{E817FC8B-1221-40F3-B79C-5F5339B8E595}"/>
              </a:ext>
            </a:extLst>
          </p:cNvPr>
          <p:cNvGraphicFramePr>
            <a:graphicFrameLocks noGrp="1"/>
          </p:cNvGraphicFramePr>
          <p:nvPr>
            <p:extLst>
              <p:ext uri="{D42A27DB-BD31-4B8C-83A1-F6EECF244321}">
                <p14:modId xmlns:p14="http://schemas.microsoft.com/office/powerpoint/2010/main" val="2713324662"/>
              </p:ext>
            </p:extLst>
          </p:nvPr>
        </p:nvGraphicFramePr>
        <p:xfrm>
          <a:off x="4438650" y="609107"/>
          <a:ext cx="4486321" cy="299335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a:extLst>
              <a:ext uri="{FF2B5EF4-FFF2-40B4-BE49-F238E27FC236}">
                <a16:creationId xmlns:a16="http://schemas.microsoft.com/office/drawing/2014/main" xmlns="" id="{9BB331B3-8222-4DF2-9CDE-964EEF1DD893}"/>
              </a:ext>
            </a:extLst>
          </p:cNvPr>
          <p:cNvGraphicFramePr>
            <a:graphicFrameLocks noGrp="1"/>
          </p:cNvGraphicFramePr>
          <p:nvPr>
            <p:extLst>
              <p:ext uri="{D42A27DB-BD31-4B8C-83A1-F6EECF244321}">
                <p14:modId xmlns:p14="http://schemas.microsoft.com/office/powerpoint/2010/main" val="3457234049"/>
              </p:ext>
            </p:extLst>
          </p:nvPr>
        </p:nvGraphicFramePr>
        <p:xfrm>
          <a:off x="4657725" y="3486150"/>
          <a:ext cx="4466158" cy="289674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215123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16328</TotalTime>
  <Words>684</Words>
  <Application>Microsoft Office PowerPoint</Application>
  <PresentationFormat>On-screen Show (4:3)</PresentationFormat>
  <Paragraphs>165</Paragraphs>
  <Slides>16</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Calibri Light</vt:lpstr>
      <vt:lpstr>Californian FB</vt:lpstr>
      <vt:lpstr>Garamond</vt:lpstr>
      <vt:lpstr>Lato</vt:lpstr>
      <vt:lpstr>Palatino Linotype</vt:lpstr>
      <vt:lpstr>Times New Roman</vt:lpstr>
      <vt:lpstr>Wingdings</vt:lpstr>
      <vt:lpstr>Office Theme</vt:lpstr>
      <vt:lpstr>Ongoing CWS Racial Disparities and  Outcomes Tracking in the FFPSA Era    Prevention &amp; Early Intervention Committee Kathryn Icenhower, David Swanson Hollinger, Co-Chairs  Child Welfare Council Meeting 3/3/2021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dwebster-local</dc:creator>
  <cp:lastModifiedBy>Daniel Webster</cp:lastModifiedBy>
  <cp:revision>299</cp:revision>
  <cp:lastPrinted>2020-05-31T21:35:45Z</cp:lastPrinted>
  <dcterms:created xsi:type="dcterms:W3CDTF">2019-07-25T23:49:58Z</dcterms:created>
  <dcterms:modified xsi:type="dcterms:W3CDTF">2021-03-03T17:24:14Z</dcterms:modified>
</cp:coreProperties>
</file>