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1"/>
  </p:notesMasterIdLst>
  <p:sldIdLst>
    <p:sldId id="256" r:id="rId2"/>
    <p:sldId id="262" r:id="rId3"/>
    <p:sldId id="265" r:id="rId4"/>
    <p:sldId id="266" r:id="rId5"/>
    <p:sldId id="267" r:id="rId6"/>
    <p:sldId id="268" r:id="rId7"/>
    <p:sldId id="274" r:id="rId8"/>
    <p:sldId id="271"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65095" autoAdjust="0"/>
  </p:normalViewPr>
  <p:slideViewPr>
    <p:cSldViewPr snapToGrid="0">
      <p:cViewPr varScale="1">
        <p:scale>
          <a:sx n="88" d="100"/>
          <a:sy n="88" d="100"/>
        </p:scale>
        <p:origin x="72"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2D965-C7AD-43CA-B02C-77EA2EA5CB7D}" type="datetimeFigureOut">
              <a:rPr lang="en-US" smtClean="0"/>
              <a:t>3/5/2020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F8E86-10BF-4DDA-BA10-BDBD04FAA02E}" type="slidenum">
              <a:rPr lang="en-US" smtClean="0"/>
              <a:t>‹#›</a:t>
            </a:fld>
            <a:endParaRPr lang="en-US"/>
          </a:p>
        </p:txBody>
      </p:sp>
    </p:spTree>
    <p:extLst>
      <p:ext uri="{BB962C8B-B14F-4D97-AF65-F5344CB8AC3E}">
        <p14:creationId xmlns:p14="http://schemas.microsoft.com/office/powerpoint/2010/main" val="3680835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dss.ca.gov/portals/9/Data%20De-Identification%20Guidelines%20DSS%20Reference%20Guide_FINAL.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https://www.cdss.ca.gov/portals/9/Data%20De-Identification%20Guidelines%20DSS%20Reference%20Guide_FINAL.pdf</a:t>
            </a:r>
            <a:endParaRPr lang="en-US" dirty="0"/>
          </a:p>
        </p:txBody>
      </p:sp>
      <p:sp>
        <p:nvSpPr>
          <p:cNvPr id="4" name="Slide Number Placeholder 3"/>
          <p:cNvSpPr>
            <a:spLocks noGrp="1"/>
          </p:cNvSpPr>
          <p:nvPr>
            <p:ph type="sldNum" sz="quarter" idx="10"/>
          </p:nvPr>
        </p:nvSpPr>
        <p:spPr/>
        <p:txBody>
          <a:bodyPr/>
          <a:lstStyle/>
          <a:p>
            <a:fld id="{0FDF8E86-10BF-4DDA-BA10-BDBD04FAA02E}" type="slidenum">
              <a:rPr lang="en-US" smtClean="0"/>
              <a:t>2</a:t>
            </a:fld>
            <a:endParaRPr lang="en-US"/>
          </a:p>
        </p:txBody>
      </p:sp>
    </p:spTree>
    <p:extLst>
      <p:ext uri="{BB962C8B-B14F-4D97-AF65-F5344CB8AC3E}">
        <p14:creationId xmlns:p14="http://schemas.microsoft.com/office/powerpoint/2010/main" val="296954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8E86-10BF-4DDA-BA10-BDBD04FAA02E}" type="slidenum">
              <a:rPr lang="en-US" smtClean="0"/>
              <a:t>3</a:t>
            </a:fld>
            <a:endParaRPr lang="en-US"/>
          </a:p>
        </p:txBody>
      </p:sp>
    </p:spTree>
    <p:extLst>
      <p:ext uri="{BB962C8B-B14F-4D97-AF65-F5344CB8AC3E}">
        <p14:creationId xmlns:p14="http://schemas.microsoft.com/office/powerpoint/2010/main" val="233775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8E86-10BF-4DDA-BA10-BDBD04FAA02E}" type="slidenum">
              <a:rPr lang="en-US" smtClean="0"/>
              <a:t>4</a:t>
            </a:fld>
            <a:endParaRPr lang="en-US"/>
          </a:p>
        </p:txBody>
      </p:sp>
    </p:spTree>
    <p:extLst>
      <p:ext uri="{BB962C8B-B14F-4D97-AF65-F5344CB8AC3E}">
        <p14:creationId xmlns:p14="http://schemas.microsoft.com/office/powerpoint/2010/main" val="333176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8E86-10BF-4DDA-BA10-BDBD04FAA02E}" type="slidenum">
              <a:rPr lang="en-US" smtClean="0"/>
              <a:t>5</a:t>
            </a:fld>
            <a:endParaRPr lang="en-US"/>
          </a:p>
        </p:txBody>
      </p:sp>
    </p:spTree>
    <p:extLst>
      <p:ext uri="{BB962C8B-B14F-4D97-AF65-F5344CB8AC3E}">
        <p14:creationId xmlns:p14="http://schemas.microsoft.com/office/powerpoint/2010/main" val="266058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FFC000"/>
                </a:solidFill>
              </a:rPr>
              <a:t>Dates</a:t>
            </a:r>
          </a:p>
          <a:p>
            <a:pPr marL="285750" indent="-285750">
              <a:buFontTx/>
              <a:buChar char="-"/>
            </a:pPr>
            <a:r>
              <a:rPr lang="en-US" b="1" dirty="0" smtClean="0">
                <a:solidFill>
                  <a:schemeClr val="accent3"/>
                </a:solidFill>
              </a:rPr>
              <a:t>March 1, 2020</a:t>
            </a:r>
          </a:p>
          <a:p>
            <a:r>
              <a:rPr lang="en-US" sz="1100" dirty="0" smtClean="0"/>
              <a:t>	</a:t>
            </a:r>
            <a:r>
              <a:rPr lang="en-US" dirty="0" smtClean="0"/>
              <a:t>Implementation of Data De-identification guidelines (masking)</a:t>
            </a:r>
          </a:p>
          <a:p>
            <a:r>
              <a:rPr lang="en-US" dirty="0" smtClean="0"/>
              <a:t>	Launch of the new CCWIP public-facing website</a:t>
            </a:r>
          </a:p>
          <a:p>
            <a:pPr marL="285750" indent="-285750">
              <a:buFontTx/>
              <a:buChar char="-"/>
            </a:pPr>
            <a:endParaRPr lang="en-US" dirty="0" smtClean="0"/>
          </a:p>
          <a:p>
            <a:pPr marL="285750" indent="-285750">
              <a:buFontTx/>
              <a:buChar char="-"/>
            </a:pPr>
            <a:r>
              <a:rPr lang="en-US" b="1" dirty="0" smtClean="0">
                <a:solidFill>
                  <a:schemeClr val="accent3"/>
                </a:solidFill>
              </a:rPr>
              <a:t>Ongoing</a:t>
            </a:r>
          </a:p>
          <a:p>
            <a:r>
              <a:rPr lang="en-US" dirty="0" smtClean="0"/>
              <a:t>	Masked versions of AB636 Quarterly Outcomes Workbooks available on new site</a:t>
            </a:r>
          </a:p>
          <a:p>
            <a:r>
              <a:rPr lang="en-US" dirty="0" smtClean="0"/>
              <a:t>	Unmasked versions of AB636 Quarterly Outcomes Workbooks transmitted to counties from CDSS</a:t>
            </a:r>
          </a:p>
          <a:p>
            <a:pPr marL="285750" indent="-285750">
              <a:buFontTx/>
              <a:buChar char="-"/>
            </a:pPr>
            <a:endParaRPr lang="en-US" dirty="0" smtClean="0"/>
          </a:p>
          <a:p>
            <a:pPr marL="285750" indent="-285750">
              <a:buFontTx/>
              <a:buChar char="-"/>
            </a:pPr>
            <a:r>
              <a:rPr lang="en-US" b="1" dirty="0" smtClean="0">
                <a:solidFill>
                  <a:schemeClr val="accent3"/>
                </a:solidFill>
              </a:rPr>
              <a:t>April 1, 2020</a:t>
            </a:r>
          </a:p>
          <a:p>
            <a:r>
              <a:rPr lang="en-US" dirty="0" smtClean="0"/>
              <a:t>	Launch of private version of the CCWIP website, accessible via CWS/CMS login </a:t>
            </a:r>
          </a:p>
          <a:p>
            <a:r>
              <a:rPr lang="en-US" dirty="0" smtClean="0"/>
              <a:t>	Unmasked versions of AB636 Quarterly Outcomes Workbooks available via private website</a:t>
            </a:r>
          </a:p>
          <a:p>
            <a:endParaRPr lang="en-US" dirty="0"/>
          </a:p>
        </p:txBody>
      </p:sp>
      <p:sp>
        <p:nvSpPr>
          <p:cNvPr id="4" name="Slide Number Placeholder 3"/>
          <p:cNvSpPr>
            <a:spLocks noGrp="1"/>
          </p:cNvSpPr>
          <p:nvPr>
            <p:ph type="sldNum" sz="quarter" idx="10"/>
          </p:nvPr>
        </p:nvSpPr>
        <p:spPr/>
        <p:txBody>
          <a:bodyPr/>
          <a:lstStyle/>
          <a:p>
            <a:fld id="{0FDF8E86-10BF-4DDA-BA10-BDBD04FAA02E}" type="slidenum">
              <a:rPr lang="en-US" smtClean="0"/>
              <a:t>6</a:t>
            </a:fld>
            <a:endParaRPr lang="en-US"/>
          </a:p>
        </p:txBody>
      </p:sp>
    </p:spTree>
    <p:extLst>
      <p:ext uri="{BB962C8B-B14F-4D97-AF65-F5344CB8AC3E}">
        <p14:creationId xmlns:p14="http://schemas.microsoft.com/office/powerpoint/2010/main" val="42477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DF8E86-10BF-4DDA-BA10-BDBD04FAA02E}" type="slidenum">
              <a:rPr lang="en-US" smtClean="0"/>
              <a:t>7</a:t>
            </a:fld>
            <a:endParaRPr lang="en-US"/>
          </a:p>
        </p:txBody>
      </p:sp>
    </p:spTree>
    <p:extLst>
      <p:ext uri="{BB962C8B-B14F-4D97-AF65-F5344CB8AC3E}">
        <p14:creationId xmlns:p14="http://schemas.microsoft.com/office/powerpoint/2010/main" val="204459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dirty="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8</a:t>
            </a:fld>
            <a:endParaRPr lang="en-US"/>
          </a:p>
        </p:txBody>
      </p:sp>
    </p:spTree>
    <p:extLst>
      <p:ext uri="{BB962C8B-B14F-4D97-AF65-F5344CB8AC3E}">
        <p14:creationId xmlns:p14="http://schemas.microsoft.com/office/powerpoint/2010/main" val="3844488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dirty="0">
              <a:solidFill>
                <a:schemeClr val="bg1"/>
              </a:solidFill>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E2C7AFA3-ED5A-41AF-A31F-A2B98B89F3EF}" type="slidenum">
              <a:rPr lang="en-US" smtClean="0"/>
              <a:pPr>
                <a:defRPr/>
              </a:pPr>
              <a:t>9</a:t>
            </a:fld>
            <a:endParaRPr lang="en-US"/>
          </a:p>
        </p:txBody>
      </p:sp>
    </p:spTree>
    <p:extLst>
      <p:ext uri="{BB962C8B-B14F-4D97-AF65-F5344CB8AC3E}">
        <p14:creationId xmlns:p14="http://schemas.microsoft.com/office/powerpoint/2010/main" val="368815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E8AE41-69F3-41A2-B681-645D652BCF7B}"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389686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E8AE41-69F3-41A2-B681-645D652BCF7B}"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3410831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4AE8AE41-69F3-41A2-B681-645D652BCF7B}"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403917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4AE8AE41-69F3-41A2-B681-645D652BCF7B}"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929622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E8AE41-69F3-41A2-B681-645D652BCF7B}"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1320019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E8AE41-69F3-41A2-B681-645D652BCF7B}"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393599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E8AE41-69F3-41A2-B681-645D652BCF7B}"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86190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AE8AE41-69F3-41A2-B681-645D652BCF7B}" type="datetimeFigureOut">
              <a:rPr lang="en-US" smtClean="0"/>
              <a:t>3/5/2020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324430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E8AE41-69F3-41A2-B681-645D652BCF7B}"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755522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E8AE41-69F3-41A2-B681-645D652BCF7B}" type="datetimeFigureOut">
              <a:rPr lang="en-US" smtClean="0"/>
              <a:t>3/5/2020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3748061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AE8AE41-69F3-41A2-B681-645D652BCF7B}" type="datetimeFigureOut">
              <a:rPr lang="en-US" smtClean="0"/>
              <a:t>3/5/2020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1563649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E8AE41-69F3-41A2-B681-645D652BCF7B}" type="datetimeFigureOut">
              <a:rPr lang="en-US" smtClean="0"/>
              <a:t>3/5/2020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304932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AE8AE41-69F3-41A2-B681-645D652BCF7B}" type="datetimeFigureOut">
              <a:rPr lang="en-US" smtClean="0"/>
              <a:t>3/5/2020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417785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885810" y="6041362"/>
            <a:ext cx="976879" cy="365125"/>
          </a:xfrm>
        </p:spPr>
        <p:txBody>
          <a:bodyPr/>
          <a:lstStyle/>
          <a:p>
            <a:fld id="{4AE8AE41-69F3-41A2-B681-645D652BCF7B}" type="datetimeFigureOut">
              <a:rPr lang="en-US" smtClean="0"/>
              <a:t>3/5/2020</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C95B6701-F9F0-4049-97AE-457F8D6BED93}" type="slidenum">
              <a:rPr lang="en-US" smtClean="0"/>
              <a:t>‹#›</a:t>
            </a:fld>
            <a:endParaRPr lang="en-US"/>
          </a:p>
        </p:txBody>
      </p:sp>
    </p:spTree>
    <p:extLst>
      <p:ext uri="{BB962C8B-B14F-4D97-AF65-F5344CB8AC3E}">
        <p14:creationId xmlns:p14="http://schemas.microsoft.com/office/powerpoint/2010/main" val="92100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4AE8AE41-69F3-41A2-B681-645D652BCF7B}" type="datetimeFigureOut">
              <a:rPr lang="en-US" smtClean="0"/>
              <a:t>3/5/2020</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C95B6701-F9F0-4049-97AE-457F8D6BED93}" type="slidenum">
              <a:rPr lang="en-US" smtClean="0"/>
              <a:t>‹#›</a:t>
            </a:fld>
            <a:endParaRPr lang="en-US"/>
          </a:p>
        </p:txBody>
      </p:sp>
    </p:spTree>
    <p:extLst>
      <p:ext uri="{BB962C8B-B14F-4D97-AF65-F5344CB8AC3E}">
        <p14:creationId xmlns:p14="http://schemas.microsoft.com/office/powerpoint/2010/main" val="2740835579"/>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CCWIP New Website Demo</a:t>
            </a:r>
            <a:endParaRPr lang="en-US" dirty="0"/>
          </a:p>
        </p:txBody>
      </p:sp>
      <p:sp>
        <p:nvSpPr>
          <p:cNvPr id="3" name="Subtitle 2"/>
          <p:cNvSpPr>
            <a:spLocks noGrp="1"/>
          </p:cNvSpPr>
          <p:nvPr>
            <p:ph type="subTitle" idx="1"/>
          </p:nvPr>
        </p:nvSpPr>
        <p:spPr>
          <a:xfrm>
            <a:off x="810001" y="5280846"/>
            <a:ext cx="10572000" cy="1287734"/>
          </a:xfrm>
        </p:spPr>
        <p:txBody>
          <a:bodyPr>
            <a:normAutofit/>
          </a:bodyPr>
          <a:lstStyle/>
          <a:p>
            <a:r>
              <a:rPr lang="en-US" dirty="0" smtClean="0"/>
              <a:t>Wendy Wiegmann</a:t>
            </a:r>
          </a:p>
          <a:p>
            <a:r>
              <a:rPr lang="en-US" dirty="0" smtClean="0"/>
              <a:t>CA Child Welfare Indicators Project</a:t>
            </a:r>
          </a:p>
          <a:p>
            <a:r>
              <a:rPr lang="en-US" dirty="0" smtClean="0"/>
              <a:t>3/5/2020</a:t>
            </a:r>
          </a:p>
        </p:txBody>
      </p:sp>
    </p:spTree>
    <p:extLst>
      <p:ext uri="{BB962C8B-B14F-4D97-AF65-F5344CB8AC3E}">
        <p14:creationId xmlns:p14="http://schemas.microsoft.com/office/powerpoint/2010/main" val="3408001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36337" y="5299896"/>
            <a:ext cx="10572000" cy="1287734"/>
          </a:xfrm>
          <a:prstGeom prst="rect">
            <a:avLst/>
          </a:prstGeom>
        </p:spPr>
        <p:txBody>
          <a:bodyPr anchor="b">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b="1" dirty="0" smtClean="0">
                <a:solidFill>
                  <a:srgbClr val="FFC000"/>
                </a:solidFill>
              </a:rPr>
              <a:t>CDSS Data De-Identification Reference Guide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37" y="366643"/>
            <a:ext cx="5427298" cy="546666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7365" y="366643"/>
            <a:ext cx="4590906" cy="5466667"/>
          </a:xfrm>
          <a:prstGeom prst="rect">
            <a:avLst/>
          </a:prstGeom>
        </p:spPr>
      </p:pic>
    </p:spTree>
    <p:extLst>
      <p:ext uri="{BB962C8B-B14F-4D97-AF65-F5344CB8AC3E}">
        <p14:creationId xmlns:p14="http://schemas.microsoft.com/office/powerpoint/2010/main" val="3421429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36337" y="5299896"/>
            <a:ext cx="10572000" cy="1287734"/>
          </a:xfrm>
          <a:prstGeom prst="rect">
            <a:avLst/>
          </a:prstGeom>
        </p:spPr>
        <p:txBody>
          <a:bodyPr anchor="b">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b="1" dirty="0" smtClean="0">
                <a:solidFill>
                  <a:srgbClr val="FFC000"/>
                </a:solidFill>
              </a:rPr>
              <a:t>Homepage: </a:t>
            </a:r>
            <a:r>
              <a:rPr lang="en-US" sz="2400" dirty="0">
                <a:solidFill>
                  <a:srgbClr val="FFC000"/>
                </a:solidFill>
              </a:rPr>
              <a:t>https://ccwip.berkeley.edu</a:t>
            </a:r>
            <a:r>
              <a:rPr lang="en-US" sz="2400" dirty="0" smtClean="0">
                <a:solidFill>
                  <a:srgbClr val="FFC000"/>
                </a:solidFill>
              </a:rPr>
              <a:t>/</a:t>
            </a:r>
            <a:r>
              <a:rPr lang="en-US" sz="2400" dirty="0" smtClean="0"/>
              <a:t> </a:t>
            </a:r>
            <a:endParaRPr lang="en-US" sz="2400" b="1" dirty="0" smtClean="0">
              <a:solidFill>
                <a:srgbClr val="FFC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37" y="459377"/>
            <a:ext cx="11254555" cy="5069886"/>
          </a:xfrm>
          <a:prstGeom prst="rect">
            <a:avLst/>
          </a:prstGeom>
        </p:spPr>
      </p:pic>
    </p:spTree>
    <p:extLst>
      <p:ext uri="{BB962C8B-B14F-4D97-AF65-F5344CB8AC3E}">
        <p14:creationId xmlns:p14="http://schemas.microsoft.com/office/powerpoint/2010/main" val="4104634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36337" y="5299896"/>
            <a:ext cx="10572000" cy="1287734"/>
          </a:xfrm>
          <a:prstGeom prst="rect">
            <a:avLst/>
          </a:prstGeom>
        </p:spPr>
        <p:txBody>
          <a:bodyPr anchor="b">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b="1" dirty="0" smtClean="0">
                <a:solidFill>
                  <a:srgbClr val="FFC000"/>
                </a:solidFill>
              </a:rPr>
              <a:t>Index</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37" y="212600"/>
            <a:ext cx="3287951" cy="5778625"/>
          </a:xfrm>
          <a:prstGeom prst="rect">
            <a:avLst/>
          </a:prstGeom>
        </p:spPr>
      </p:pic>
      <p:sp>
        <p:nvSpPr>
          <p:cNvPr id="3" name="TextBox 2"/>
          <p:cNvSpPr txBox="1"/>
          <p:nvPr/>
        </p:nvSpPr>
        <p:spPr>
          <a:xfrm>
            <a:off x="3943349" y="719137"/>
            <a:ext cx="8101013" cy="4216539"/>
          </a:xfrm>
          <a:prstGeom prst="rect">
            <a:avLst/>
          </a:prstGeom>
          <a:noFill/>
        </p:spPr>
        <p:txBody>
          <a:bodyPr wrap="square" rtlCol="0">
            <a:spAutoFit/>
          </a:bodyPr>
          <a:lstStyle/>
          <a:p>
            <a:r>
              <a:rPr lang="en-US" b="1" dirty="0" smtClean="0">
                <a:solidFill>
                  <a:srgbClr val="FFC000"/>
                </a:solidFill>
              </a:rPr>
              <a:t>Buckets/Categories</a:t>
            </a:r>
          </a:p>
          <a:p>
            <a:pPr marL="285750" indent="-285750">
              <a:buFontTx/>
              <a:buChar char="-"/>
            </a:pPr>
            <a:r>
              <a:rPr lang="en-US" b="1" dirty="0" smtClean="0">
                <a:solidFill>
                  <a:schemeClr val="accent3"/>
                </a:solidFill>
              </a:rPr>
              <a:t>CFSR3</a:t>
            </a:r>
          </a:p>
          <a:p>
            <a:r>
              <a:rPr lang="en-US" sz="1600" dirty="0"/>
              <a:t>	</a:t>
            </a:r>
            <a:r>
              <a:rPr lang="en-US" sz="1600" dirty="0" smtClean="0"/>
              <a:t>Federal Child &amp; Family Service Review outcome indicators </a:t>
            </a:r>
          </a:p>
          <a:p>
            <a:pPr marL="285750" indent="-285750">
              <a:buFontTx/>
              <a:buChar char="-"/>
            </a:pPr>
            <a:endParaRPr lang="en-US" dirty="0" smtClean="0"/>
          </a:p>
          <a:p>
            <a:pPr marL="285750" indent="-285750">
              <a:buFontTx/>
              <a:buChar char="-"/>
            </a:pPr>
            <a:r>
              <a:rPr lang="en-US" b="1" dirty="0" smtClean="0">
                <a:solidFill>
                  <a:schemeClr val="accent3"/>
                </a:solidFill>
              </a:rPr>
              <a:t>Fundamentals</a:t>
            </a:r>
          </a:p>
          <a:p>
            <a:r>
              <a:rPr lang="en-US" dirty="0" smtClean="0"/>
              <a:t>	</a:t>
            </a:r>
            <a:r>
              <a:rPr lang="en-US" sz="1600" dirty="0" smtClean="0"/>
              <a:t>Indicators useful to a basic understanding of the child welfare system</a:t>
            </a:r>
            <a:endParaRPr lang="en-US" dirty="0" smtClean="0"/>
          </a:p>
          <a:p>
            <a:pPr marL="285750" indent="-285750">
              <a:buFontTx/>
              <a:buChar char="-"/>
            </a:pPr>
            <a:endParaRPr lang="en-US" dirty="0" smtClean="0"/>
          </a:p>
          <a:p>
            <a:pPr marL="285750" indent="-285750">
              <a:buFontTx/>
              <a:buChar char="-"/>
            </a:pPr>
            <a:r>
              <a:rPr lang="en-US" b="1" dirty="0" smtClean="0">
                <a:solidFill>
                  <a:schemeClr val="accent3"/>
                </a:solidFill>
              </a:rPr>
              <a:t>CWS Rates</a:t>
            </a:r>
          </a:p>
          <a:p>
            <a:r>
              <a:rPr lang="en-US" b="1" dirty="0">
                <a:solidFill>
                  <a:schemeClr val="accent3"/>
                </a:solidFill>
              </a:rPr>
              <a:t>	</a:t>
            </a:r>
            <a:r>
              <a:rPr lang="en-US" sz="1600" dirty="0" smtClean="0"/>
              <a:t>Comparisons of child welfare rates to population data</a:t>
            </a:r>
            <a:endParaRPr lang="en-US" b="1" dirty="0" smtClean="0">
              <a:solidFill>
                <a:schemeClr val="accent3"/>
              </a:solidFill>
            </a:endParaRPr>
          </a:p>
          <a:p>
            <a:pPr marL="285750" indent="-285750">
              <a:buFontTx/>
              <a:buChar char="-"/>
            </a:pPr>
            <a:endParaRPr lang="en-US" dirty="0" smtClean="0"/>
          </a:p>
          <a:p>
            <a:pPr marL="285750" indent="-285750">
              <a:buFontTx/>
              <a:buChar char="-"/>
            </a:pPr>
            <a:r>
              <a:rPr lang="en-US" b="1" dirty="0" smtClean="0">
                <a:solidFill>
                  <a:schemeClr val="accent3"/>
                </a:solidFill>
              </a:rPr>
              <a:t>Process Measures</a:t>
            </a:r>
          </a:p>
          <a:p>
            <a:r>
              <a:rPr lang="en-US" b="1" dirty="0">
                <a:solidFill>
                  <a:schemeClr val="accent3"/>
                </a:solidFill>
              </a:rPr>
              <a:t>	</a:t>
            </a:r>
            <a:r>
              <a:rPr lang="en-US" sz="1600" dirty="0" smtClean="0"/>
              <a:t>Child welfare worker activities</a:t>
            </a:r>
            <a:endParaRPr lang="en-US" b="1" dirty="0" smtClean="0">
              <a:solidFill>
                <a:schemeClr val="accent3"/>
              </a:solidFill>
            </a:endParaRPr>
          </a:p>
          <a:p>
            <a:pPr marL="285750" indent="-285750">
              <a:buFontTx/>
              <a:buChar char="-"/>
            </a:pPr>
            <a:endParaRPr lang="en-US" dirty="0" smtClean="0"/>
          </a:p>
          <a:p>
            <a:pPr marL="285750" indent="-285750">
              <a:buFontTx/>
              <a:buChar char="-"/>
            </a:pPr>
            <a:r>
              <a:rPr lang="en-US" b="1" dirty="0" smtClean="0">
                <a:solidFill>
                  <a:schemeClr val="accent3"/>
                </a:solidFill>
              </a:rPr>
              <a:t>Foster Care Placements</a:t>
            </a:r>
          </a:p>
          <a:p>
            <a:r>
              <a:rPr lang="en-US" b="1" dirty="0">
                <a:solidFill>
                  <a:schemeClr val="accent3"/>
                </a:solidFill>
              </a:rPr>
              <a:t>	</a:t>
            </a:r>
            <a:r>
              <a:rPr lang="en-US" sz="1600" dirty="0" smtClean="0"/>
              <a:t>Indicators focused on out-of-home placements</a:t>
            </a:r>
            <a:endParaRPr lang="en-US" b="1" dirty="0">
              <a:solidFill>
                <a:schemeClr val="accent3"/>
              </a:solidFill>
            </a:endParaRPr>
          </a:p>
        </p:txBody>
      </p:sp>
    </p:spTree>
    <p:extLst>
      <p:ext uri="{BB962C8B-B14F-4D97-AF65-F5344CB8AC3E}">
        <p14:creationId xmlns:p14="http://schemas.microsoft.com/office/powerpoint/2010/main" val="263033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36337" y="5299896"/>
            <a:ext cx="10572000" cy="1287734"/>
          </a:xfrm>
          <a:prstGeom prst="rect">
            <a:avLst/>
          </a:prstGeom>
        </p:spPr>
        <p:txBody>
          <a:bodyPr anchor="b">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b="1" dirty="0" smtClean="0">
                <a:solidFill>
                  <a:srgbClr val="FFC000"/>
                </a:solidFill>
              </a:rPr>
              <a:t>Report Output</a:t>
            </a:r>
            <a:endParaRPr lang="en-US" sz="2400" b="1" dirty="0">
              <a:solidFill>
                <a:srgbClr val="FFC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37" y="672526"/>
            <a:ext cx="10058400" cy="4787385"/>
          </a:xfrm>
          <a:prstGeom prst="rect">
            <a:avLst/>
          </a:prstGeom>
        </p:spPr>
      </p:pic>
    </p:spTree>
    <p:extLst>
      <p:ext uri="{BB962C8B-B14F-4D97-AF65-F5344CB8AC3E}">
        <p14:creationId xmlns:p14="http://schemas.microsoft.com/office/powerpoint/2010/main" val="2453348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36337" y="5299896"/>
            <a:ext cx="10572000" cy="1287734"/>
          </a:xfrm>
          <a:prstGeom prst="rect">
            <a:avLst/>
          </a:prstGeom>
        </p:spPr>
        <p:txBody>
          <a:bodyPr anchor="b">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b="1" dirty="0">
                <a:solidFill>
                  <a:srgbClr val="FFC000"/>
                </a:solidFill>
              </a:rPr>
              <a:t>AB636 Quarterly Outcomes </a:t>
            </a:r>
            <a:r>
              <a:rPr lang="en-US" sz="2400" b="1" dirty="0" smtClean="0">
                <a:solidFill>
                  <a:srgbClr val="FFC000"/>
                </a:solidFill>
              </a:rPr>
              <a:t>Workbooks (masked)</a:t>
            </a:r>
          </a:p>
          <a:p>
            <a:pPr marL="0" indent="0">
              <a:buNone/>
            </a:pPr>
            <a:r>
              <a:rPr lang="en-US" sz="2400" b="1" dirty="0" smtClean="0">
                <a:solidFill>
                  <a:srgbClr val="FFC000"/>
                </a:solidFill>
              </a:rPr>
              <a:t>Unmasked versions transmitted directly to counties from CDSS</a:t>
            </a:r>
            <a:endParaRPr lang="en-US" sz="2400" b="1" dirty="0">
              <a:solidFill>
                <a:srgbClr val="FFC0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37" y="1077113"/>
            <a:ext cx="10058400" cy="2928698"/>
          </a:xfrm>
          <a:prstGeom prst="rect">
            <a:avLst/>
          </a:prstGeom>
        </p:spPr>
      </p:pic>
    </p:spTree>
    <p:extLst>
      <p:ext uri="{BB962C8B-B14F-4D97-AF65-F5344CB8AC3E}">
        <p14:creationId xmlns:p14="http://schemas.microsoft.com/office/powerpoint/2010/main" val="27758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536337" y="5299896"/>
            <a:ext cx="10572000" cy="1287734"/>
          </a:xfrm>
          <a:prstGeom prst="rect">
            <a:avLst/>
          </a:prstGeom>
        </p:spPr>
        <p:txBody>
          <a:bodyPr anchor="b">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b="1" dirty="0" smtClean="0">
                <a:solidFill>
                  <a:srgbClr val="FFC000"/>
                </a:solidFill>
              </a:rPr>
              <a:t>CCWIP Website Features &amp; Estimated Timeline</a:t>
            </a:r>
            <a:endParaRPr lang="en-US" sz="2400" b="1" dirty="0">
              <a:solidFill>
                <a:srgbClr val="FFC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39806041"/>
              </p:ext>
            </p:extLst>
          </p:nvPr>
        </p:nvGraphicFramePr>
        <p:xfrm>
          <a:off x="536337" y="214212"/>
          <a:ext cx="11098455" cy="5676007"/>
        </p:xfrm>
        <a:graphic>
          <a:graphicData uri="http://schemas.openxmlformats.org/drawingml/2006/table">
            <a:tbl>
              <a:tblPr firstRow="1" bandRow="1">
                <a:tableStyleId>{00A15C55-8517-42AA-B614-E9B94910E393}</a:tableStyleId>
              </a:tblPr>
              <a:tblGrid>
                <a:gridCol w="2219691">
                  <a:extLst>
                    <a:ext uri="{9D8B030D-6E8A-4147-A177-3AD203B41FA5}">
                      <a16:colId xmlns:a16="http://schemas.microsoft.com/office/drawing/2014/main" val="2388082976"/>
                    </a:ext>
                  </a:extLst>
                </a:gridCol>
                <a:gridCol w="2219691">
                  <a:extLst>
                    <a:ext uri="{9D8B030D-6E8A-4147-A177-3AD203B41FA5}">
                      <a16:colId xmlns:a16="http://schemas.microsoft.com/office/drawing/2014/main" val="2208161911"/>
                    </a:ext>
                  </a:extLst>
                </a:gridCol>
                <a:gridCol w="2219691">
                  <a:extLst>
                    <a:ext uri="{9D8B030D-6E8A-4147-A177-3AD203B41FA5}">
                      <a16:colId xmlns:a16="http://schemas.microsoft.com/office/drawing/2014/main" val="2948744130"/>
                    </a:ext>
                  </a:extLst>
                </a:gridCol>
                <a:gridCol w="2219691">
                  <a:extLst>
                    <a:ext uri="{9D8B030D-6E8A-4147-A177-3AD203B41FA5}">
                      <a16:colId xmlns:a16="http://schemas.microsoft.com/office/drawing/2014/main" val="3885954826"/>
                    </a:ext>
                  </a:extLst>
                </a:gridCol>
                <a:gridCol w="2219691">
                  <a:extLst>
                    <a:ext uri="{9D8B030D-6E8A-4147-A177-3AD203B41FA5}">
                      <a16:colId xmlns:a16="http://schemas.microsoft.com/office/drawing/2014/main" val="2894861996"/>
                    </a:ext>
                  </a:extLst>
                </a:gridCol>
              </a:tblGrid>
              <a:tr h="824013">
                <a:tc>
                  <a:txBody>
                    <a:bodyPr/>
                    <a:lstStyle/>
                    <a:p>
                      <a:endParaRPr lang="en-US" sz="1400" dirty="0">
                        <a:solidFill>
                          <a:srgbClr val="002060"/>
                        </a:solidFill>
                      </a:endParaRPr>
                    </a:p>
                  </a:txBody>
                  <a:tcPr/>
                </a:tc>
                <a:tc>
                  <a:txBody>
                    <a:bodyPr/>
                    <a:lstStyle/>
                    <a:p>
                      <a:pPr algn="ctr"/>
                      <a:r>
                        <a:rPr lang="en-US" sz="1400" dirty="0" smtClean="0">
                          <a:solidFill>
                            <a:srgbClr val="002060"/>
                          </a:solidFill>
                        </a:rPr>
                        <a:t>March 1, 2020</a:t>
                      </a:r>
                    </a:p>
                    <a:p>
                      <a:pPr algn="ctr"/>
                      <a:r>
                        <a:rPr lang="en-US" sz="1400" dirty="0" smtClean="0">
                          <a:solidFill>
                            <a:srgbClr val="002060"/>
                          </a:solidFill>
                        </a:rPr>
                        <a:t>Launch</a:t>
                      </a:r>
                      <a:r>
                        <a:rPr lang="en-US" sz="1400" baseline="0" dirty="0" smtClean="0">
                          <a:solidFill>
                            <a:srgbClr val="002060"/>
                          </a:solidFill>
                        </a:rPr>
                        <a:t> </a:t>
                      </a:r>
                    </a:p>
                    <a:p>
                      <a:pPr algn="ctr"/>
                      <a:r>
                        <a:rPr lang="en-US" sz="1400" baseline="0" dirty="0" smtClean="0">
                          <a:solidFill>
                            <a:srgbClr val="002060"/>
                          </a:solidFill>
                        </a:rPr>
                        <a:t>(Q3 19 Extract)</a:t>
                      </a:r>
                      <a:endParaRPr lang="en-US" sz="1400" dirty="0">
                        <a:solidFill>
                          <a:srgbClr val="002060"/>
                        </a:solidFill>
                      </a:endParaRPr>
                    </a:p>
                  </a:txBody>
                  <a:tcPr/>
                </a:tc>
                <a:tc>
                  <a:txBody>
                    <a:bodyPr/>
                    <a:lstStyle/>
                    <a:p>
                      <a:pPr algn="ctr"/>
                      <a:r>
                        <a:rPr lang="en-US" sz="1400" dirty="0" smtClean="0">
                          <a:solidFill>
                            <a:srgbClr val="002060"/>
                          </a:solidFill>
                        </a:rPr>
                        <a:t>April 1, 2020</a:t>
                      </a:r>
                    </a:p>
                    <a:p>
                      <a:pPr algn="ctr"/>
                      <a:r>
                        <a:rPr lang="en-US" sz="1400" dirty="0" smtClean="0">
                          <a:solidFill>
                            <a:srgbClr val="002060"/>
                          </a:solidFill>
                        </a:rPr>
                        <a:t>Refresh</a:t>
                      </a:r>
                    </a:p>
                    <a:p>
                      <a:pPr algn="ctr"/>
                      <a:r>
                        <a:rPr lang="en-US" sz="1400" dirty="0" smtClean="0">
                          <a:solidFill>
                            <a:srgbClr val="002060"/>
                          </a:solidFill>
                        </a:rPr>
                        <a:t>(Q4 19 Extract)</a:t>
                      </a:r>
                      <a:endParaRPr lang="en-US" sz="1400" dirty="0">
                        <a:solidFill>
                          <a:srgbClr val="002060"/>
                        </a:solidFill>
                      </a:endParaRPr>
                    </a:p>
                  </a:txBody>
                  <a:tcPr/>
                </a:tc>
                <a:tc>
                  <a:txBody>
                    <a:bodyPr/>
                    <a:lstStyle/>
                    <a:p>
                      <a:pPr algn="ctr"/>
                      <a:r>
                        <a:rPr lang="en-US" sz="1400" dirty="0" smtClean="0">
                          <a:solidFill>
                            <a:srgbClr val="002060"/>
                          </a:solidFill>
                        </a:rPr>
                        <a:t>July 1, 2020</a:t>
                      </a:r>
                    </a:p>
                    <a:p>
                      <a:pPr algn="ctr"/>
                      <a:r>
                        <a:rPr lang="en-US" sz="1400" dirty="0" smtClean="0">
                          <a:solidFill>
                            <a:srgbClr val="002060"/>
                          </a:solidFill>
                        </a:rPr>
                        <a:t>Refresh</a:t>
                      </a:r>
                    </a:p>
                    <a:p>
                      <a:pPr algn="ctr"/>
                      <a:r>
                        <a:rPr lang="en-US" sz="1400" dirty="0" smtClean="0">
                          <a:solidFill>
                            <a:srgbClr val="002060"/>
                          </a:solidFill>
                        </a:rPr>
                        <a:t>(Q1</a:t>
                      </a:r>
                      <a:r>
                        <a:rPr lang="en-US" sz="1400" baseline="0" dirty="0" smtClean="0">
                          <a:solidFill>
                            <a:srgbClr val="002060"/>
                          </a:solidFill>
                        </a:rPr>
                        <a:t> 20 Extract)</a:t>
                      </a:r>
                      <a:endParaRPr lang="en-US" sz="1400" dirty="0">
                        <a:solidFill>
                          <a:srgbClr val="002060"/>
                        </a:solidFill>
                      </a:endParaRPr>
                    </a:p>
                  </a:txBody>
                  <a:tcPr/>
                </a:tc>
                <a:tc>
                  <a:txBody>
                    <a:bodyPr/>
                    <a:lstStyle/>
                    <a:p>
                      <a:pPr algn="ctr"/>
                      <a:r>
                        <a:rPr lang="en-US" sz="1400" dirty="0" smtClean="0">
                          <a:solidFill>
                            <a:srgbClr val="002060"/>
                          </a:solidFill>
                        </a:rPr>
                        <a:t>Future Quarters</a:t>
                      </a:r>
                      <a:endParaRPr lang="en-US" sz="1400" dirty="0">
                        <a:solidFill>
                          <a:srgbClr val="002060"/>
                        </a:solidFill>
                      </a:endParaRPr>
                    </a:p>
                  </a:txBody>
                  <a:tcPr/>
                </a:tc>
                <a:extLst>
                  <a:ext uri="{0D108BD9-81ED-4DB2-BD59-A6C34878D82A}">
                    <a16:rowId xmlns:a16="http://schemas.microsoft.com/office/drawing/2014/main" val="328726338"/>
                  </a:ext>
                </a:extLst>
              </a:tr>
              <a:tr h="584794">
                <a:tc>
                  <a:txBody>
                    <a:bodyPr/>
                    <a:lstStyle/>
                    <a:p>
                      <a:r>
                        <a:rPr lang="en-US" sz="1400" dirty="0" smtClean="0"/>
                        <a:t>Presentation &amp; Slides</a:t>
                      </a:r>
                      <a:endParaRPr lang="en-US" sz="1400" dirty="0"/>
                    </a:p>
                  </a:txBody>
                  <a:tcPr anchor="ctr"/>
                </a:tc>
                <a:tc>
                  <a:txBody>
                    <a:bodyPr/>
                    <a:lstStyle/>
                    <a:p>
                      <a:pPr algn="ctr"/>
                      <a:r>
                        <a:rPr lang="en-US" sz="1400" dirty="0" smtClean="0"/>
                        <a:t>Upon Request</a:t>
                      </a:r>
                    </a:p>
                    <a:p>
                      <a:pPr algn="ctr"/>
                      <a:r>
                        <a:rPr lang="en-US" sz="1400" dirty="0" smtClean="0"/>
                        <a:t>(Email)</a:t>
                      </a:r>
                      <a:endParaRPr lang="en-US" sz="1400" dirty="0"/>
                    </a:p>
                  </a:txBody>
                  <a:tcPr anchor="ctr"/>
                </a:tc>
                <a:tc>
                  <a:txBody>
                    <a:bodyPr/>
                    <a:lstStyle/>
                    <a:p>
                      <a:pPr algn="ctr"/>
                      <a:r>
                        <a:rPr lang="en-US" sz="1400" dirty="0" smtClean="0"/>
                        <a:t>Public Site</a:t>
                      </a: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1497961825"/>
                  </a:ext>
                </a:extLst>
              </a:tr>
              <a:tr h="513091">
                <a:tc>
                  <a:txBody>
                    <a:bodyPr/>
                    <a:lstStyle/>
                    <a:p>
                      <a:r>
                        <a:rPr lang="en-US" sz="1400" dirty="0" smtClean="0"/>
                        <a:t>Disparity Indices</a:t>
                      </a:r>
                      <a:endParaRPr lang="en-US" sz="1400" dirty="0"/>
                    </a:p>
                  </a:txBody>
                  <a:tcPr anchor="ctr"/>
                </a:tc>
                <a:tc>
                  <a:txBody>
                    <a:bodyPr/>
                    <a:lstStyle/>
                    <a:p>
                      <a:pPr algn="ctr"/>
                      <a:r>
                        <a:rPr lang="en-US" sz="1400" dirty="0" smtClean="0"/>
                        <a:t>Upon Request</a:t>
                      </a:r>
                    </a:p>
                    <a:p>
                      <a:pPr algn="ctr"/>
                      <a:r>
                        <a:rPr lang="en-US" sz="1400" dirty="0" smtClean="0"/>
                        <a:t>(Email)</a:t>
                      </a:r>
                      <a:endParaRPr lang="en-US" sz="1400" dirty="0"/>
                    </a:p>
                  </a:txBody>
                  <a:tcPr anchor="ctr"/>
                </a:tc>
                <a:tc>
                  <a:txBody>
                    <a:bodyPr/>
                    <a:lstStyle/>
                    <a:p>
                      <a:pPr algn="ctr"/>
                      <a:r>
                        <a:rPr lang="en-US" sz="1400" dirty="0" smtClean="0"/>
                        <a:t>Private Site</a:t>
                      </a:r>
                      <a:endParaRPr lang="en-US" sz="1400" dirty="0"/>
                    </a:p>
                  </a:txBody>
                  <a:tcPr anchor="ctr"/>
                </a:tc>
                <a:tc>
                  <a:txBody>
                    <a:bodyPr/>
                    <a:lstStyle/>
                    <a:p>
                      <a:pPr algn="ctr"/>
                      <a:endParaRPr lang="en-US" sz="1400" dirty="0"/>
                    </a:p>
                  </a:txBody>
                  <a:tcPr anchor="ctr"/>
                </a:tc>
                <a:tc>
                  <a:txBody>
                    <a:bodyPr/>
                    <a:lstStyle/>
                    <a:p>
                      <a:pPr algn="ctr"/>
                      <a:r>
                        <a:rPr lang="en-US" sz="1400" dirty="0" smtClean="0"/>
                        <a:t>Public Site</a:t>
                      </a:r>
                    </a:p>
                  </a:txBody>
                  <a:tcPr anchor="ctr"/>
                </a:tc>
                <a:extLst>
                  <a:ext uri="{0D108BD9-81ED-4DB2-BD59-A6C34878D82A}">
                    <a16:rowId xmlns:a16="http://schemas.microsoft.com/office/drawing/2014/main" val="1239529367"/>
                  </a:ext>
                </a:extLst>
              </a:tr>
              <a:tr h="513091">
                <a:tc>
                  <a:txBody>
                    <a:bodyPr/>
                    <a:lstStyle/>
                    <a:p>
                      <a:r>
                        <a:rPr lang="en-US" sz="1400" dirty="0" smtClean="0"/>
                        <a:t>County Comparisons</a:t>
                      </a:r>
                      <a:endParaRPr lang="en-US" sz="1400" dirty="0"/>
                    </a:p>
                  </a:txBody>
                  <a:tcPr anchor="ctr"/>
                </a:tc>
                <a:tc>
                  <a:txBody>
                    <a:bodyPr/>
                    <a:lstStyle/>
                    <a:p>
                      <a:pPr algn="ctr"/>
                      <a:r>
                        <a:rPr lang="en-US" sz="1400" dirty="0" smtClean="0"/>
                        <a:t>Public Site via </a:t>
                      </a:r>
                    </a:p>
                    <a:p>
                      <a:pPr algn="ctr"/>
                      <a:r>
                        <a:rPr lang="en-US" sz="1400" dirty="0" smtClean="0"/>
                        <a:t>Multiple Browsers</a:t>
                      </a:r>
                      <a:endParaRPr lang="en-US" sz="1400" dirty="0"/>
                    </a:p>
                  </a:txBody>
                  <a:tcPr anchor="ctr"/>
                </a:tc>
                <a:tc>
                  <a:txBody>
                    <a:bodyPr/>
                    <a:lstStyle/>
                    <a:p>
                      <a:pPr algn="ctr"/>
                      <a:endParaRPr lang="en-US" sz="140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2908964714"/>
                  </a:ext>
                </a:extLst>
              </a:tr>
              <a:tr h="513091">
                <a:tc>
                  <a:txBody>
                    <a:bodyPr/>
                    <a:lstStyle/>
                    <a:p>
                      <a:r>
                        <a:rPr lang="en-US" sz="1400" dirty="0" smtClean="0"/>
                        <a:t>Multiple County Aggregation &amp; Comparisons</a:t>
                      </a:r>
                      <a:endParaRPr lang="en-US" sz="1400" dirty="0"/>
                    </a:p>
                  </a:txBody>
                  <a:tcPr anchor="ctr"/>
                </a:tc>
                <a:tc>
                  <a:txBody>
                    <a:bodyPr/>
                    <a:lstStyle/>
                    <a:p>
                      <a:pPr algn="ctr"/>
                      <a:r>
                        <a:rPr lang="en-US" sz="1400" dirty="0" smtClean="0"/>
                        <a:t>Selected Tables </a:t>
                      </a:r>
                    </a:p>
                    <a:p>
                      <a:pPr algn="ctr"/>
                      <a:r>
                        <a:rPr lang="en-US" sz="1400" dirty="0" smtClean="0"/>
                        <a:t>Upon Request </a:t>
                      </a:r>
                    </a:p>
                    <a:p>
                      <a:pPr algn="ctr"/>
                      <a:r>
                        <a:rPr lang="en-US" sz="1400" dirty="0" smtClean="0"/>
                        <a:t>(Email)</a:t>
                      </a:r>
                      <a:endParaRPr lang="en-US" sz="1400" dirty="0"/>
                    </a:p>
                  </a:txBody>
                  <a:tcPr anchor="ctr"/>
                </a:tc>
                <a:tc>
                  <a:txBody>
                    <a:bodyPr/>
                    <a:lstStyle/>
                    <a:p>
                      <a:pPr algn="ctr"/>
                      <a:r>
                        <a:rPr lang="en-US" sz="1400" dirty="0" smtClean="0"/>
                        <a:t>Private Site</a:t>
                      </a:r>
                      <a:endParaRPr lang="en-US" sz="1400" dirty="0"/>
                    </a:p>
                  </a:txBody>
                  <a:tcPr anchor="ctr"/>
                </a:tc>
                <a:tc>
                  <a:txBody>
                    <a:bodyPr/>
                    <a:lstStyle/>
                    <a:p>
                      <a:pPr algn="ctr"/>
                      <a:endParaRPr lang="en-US" sz="1400"/>
                    </a:p>
                  </a:txBody>
                  <a:tcPr anchor="ctr"/>
                </a:tc>
                <a:tc>
                  <a:txBody>
                    <a:bodyPr/>
                    <a:lstStyle/>
                    <a:p>
                      <a:pPr algn="ctr"/>
                      <a:endParaRPr lang="en-US" sz="1400" dirty="0"/>
                    </a:p>
                  </a:txBody>
                  <a:tcPr anchor="ctr"/>
                </a:tc>
                <a:extLst>
                  <a:ext uri="{0D108BD9-81ED-4DB2-BD59-A6C34878D82A}">
                    <a16:rowId xmlns:a16="http://schemas.microsoft.com/office/drawing/2014/main" val="4166991168"/>
                  </a:ext>
                </a:extLst>
              </a:tr>
              <a:tr h="513091">
                <a:tc>
                  <a:txBody>
                    <a:bodyPr/>
                    <a:lstStyle/>
                    <a:p>
                      <a:r>
                        <a:rPr lang="en-US" sz="1400" dirty="0" smtClean="0"/>
                        <a:t>P1–P4 Stratification by Age, Ethnicity, or Gender</a:t>
                      </a:r>
                      <a:endParaRPr lang="en-US" sz="1400" dirty="0"/>
                    </a:p>
                  </a:txBody>
                  <a:tcPr anchor="ctr"/>
                </a:tc>
                <a:tc>
                  <a:txBody>
                    <a:bodyPr/>
                    <a:lstStyle/>
                    <a:p>
                      <a:pPr algn="ctr"/>
                      <a:r>
                        <a:rPr lang="en-US" sz="1400" dirty="0" smtClean="0"/>
                        <a:t>Upon Request</a:t>
                      </a:r>
                    </a:p>
                    <a:p>
                      <a:pPr algn="ctr"/>
                      <a:r>
                        <a:rPr lang="en-US" sz="1400" dirty="0" smtClean="0"/>
                        <a:t>(Email)</a:t>
                      </a:r>
                    </a:p>
                  </a:txBody>
                  <a:tcPr anchor="ctr"/>
                </a:tc>
                <a:tc>
                  <a:txBody>
                    <a:bodyPr/>
                    <a:lstStyle/>
                    <a:p>
                      <a:pPr algn="ctr"/>
                      <a:r>
                        <a:rPr lang="en-US" sz="1400" dirty="0" smtClean="0"/>
                        <a:t>Private Site</a:t>
                      </a:r>
                      <a:endParaRPr lang="en-US" sz="1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Public Site</a:t>
                      </a:r>
                    </a:p>
                  </a:txBody>
                  <a:tcPr anchor="ctr"/>
                </a:tc>
                <a:tc>
                  <a:txBody>
                    <a:bodyPr/>
                    <a:lstStyle/>
                    <a:p>
                      <a:pPr algn="ctr"/>
                      <a:endParaRPr lang="en-US" sz="1400" dirty="0"/>
                    </a:p>
                  </a:txBody>
                  <a:tcPr anchor="ctr"/>
                </a:tc>
                <a:extLst>
                  <a:ext uri="{0D108BD9-81ED-4DB2-BD59-A6C34878D82A}">
                    <a16:rowId xmlns:a16="http://schemas.microsoft.com/office/drawing/2014/main" val="4198668192"/>
                  </a:ext>
                </a:extLst>
              </a:tr>
              <a:tr h="513091">
                <a:tc>
                  <a:txBody>
                    <a:bodyPr/>
                    <a:lstStyle/>
                    <a:p>
                      <a:r>
                        <a:rPr lang="en-US" sz="1400" dirty="0" smtClean="0"/>
                        <a:t>Compare</a:t>
                      </a:r>
                      <a:r>
                        <a:rPr lang="en-US" sz="1400" baseline="0" dirty="0" smtClean="0"/>
                        <a:t> Row &amp; Column Dimensions on All Outcomes</a:t>
                      </a:r>
                      <a:endParaRPr lang="en-US" sz="1400" dirty="0"/>
                    </a:p>
                  </a:txBody>
                  <a:tcPr anchor="ctr"/>
                </a:tc>
                <a:tc>
                  <a:txBody>
                    <a:bodyPr/>
                    <a:lstStyle/>
                    <a:p>
                      <a:pPr algn="ctr"/>
                      <a:r>
                        <a:rPr lang="en-US" sz="1400" dirty="0" smtClean="0"/>
                        <a:t>Selected Tables </a:t>
                      </a:r>
                    </a:p>
                    <a:p>
                      <a:pPr algn="ctr"/>
                      <a:r>
                        <a:rPr lang="en-US" sz="1400" dirty="0" smtClean="0"/>
                        <a:t>Upon Request </a:t>
                      </a:r>
                    </a:p>
                    <a:p>
                      <a:pPr algn="ctr"/>
                      <a:r>
                        <a:rPr lang="en-US" sz="1400" dirty="0" smtClean="0"/>
                        <a:t>(Email)</a:t>
                      </a:r>
                      <a:endParaRPr lang="en-US" sz="1400" dirty="0"/>
                    </a:p>
                  </a:txBody>
                  <a:tcPr anchor="ctr"/>
                </a:tc>
                <a:tc>
                  <a:txBody>
                    <a:bodyPr/>
                    <a:lstStyle/>
                    <a:p>
                      <a:pPr algn="ctr"/>
                      <a:r>
                        <a:rPr lang="en-US" sz="1400" dirty="0" smtClean="0"/>
                        <a:t>Private Site</a:t>
                      </a:r>
                      <a:endParaRPr lang="en-US" sz="1400" dirty="0"/>
                    </a:p>
                  </a:txBody>
                  <a:tcPr anchor="ctr"/>
                </a:tc>
                <a:tc>
                  <a:txBody>
                    <a:bodyPr/>
                    <a:lstStyle/>
                    <a:p>
                      <a:pPr algn="ctr"/>
                      <a:endParaRPr lang="en-US" sz="1400"/>
                    </a:p>
                  </a:txBody>
                  <a:tcPr anchor="ctr"/>
                </a:tc>
                <a:tc>
                  <a:txBody>
                    <a:bodyPr/>
                    <a:lstStyle/>
                    <a:p>
                      <a:pPr algn="ctr"/>
                      <a:endParaRPr lang="en-US" sz="1400" dirty="0"/>
                    </a:p>
                  </a:txBody>
                  <a:tcPr anchor="ctr"/>
                </a:tc>
                <a:extLst>
                  <a:ext uri="{0D108BD9-81ED-4DB2-BD59-A6C34878D82A}">
                    <a16:rowId xmlns:a16="http://schemas.microsoft.com/office/drawing/2014/main" val="3380014661"/>
                  </a:ext>
                </a:extLst>
              </a:tr>
              <a:tr h="513091">
                <a:tc>
                  <a:txBody>
                    <a:bodyPr/>
                    <a:lstStyle/>
                    <a:p>
                      <a:r>
                        <a:rPr lang="en-US" sz="1400" dirty="0" smtClean="0"/>
                        <a:t>Masked</a:t>
                      </a:r>
                      <a:r>
                        <a:rPr lang="en-US" sz="1400" baseline="0" dirty="0" smtClean="0"/>
                        <a:t> </a:t>
                      </a:r>
                      <a:r>
                        <a:rPr lang="en-US" sz="1400" dirty="0" smtClean="0"/>
                        <a:t>PIT Out of County Placements</a:t>
                      </a:r>
                      <a:endParaRPr lang="en-US" sz="1400" dirty="0"/>
                    </a:p>
                  </a:txBody>
                  <a:tcPr anchor="ctr"/>
                </a:tc>
                <a:tc>
                  <a:txBody>
                    <a:bodyPr/>
                    <a:lstStyle/>
                    <a:p>
                      <a:pPr algn="ctr"/>
                      <a:r>
                        <a:rPr lang="en-US" sz="1400" dirty="0" smtClean="0"/>
                        <a:t>Upon Request</a:t>
                      </a:r>
                    </a:p>
                    <a:p>
                      <a:pPr algn="ctr"/>
                      <a:r>
                        <a:rPr lang="en-US" sz="1400" dirty="0" smtClean="0"/>
                        <a:t>(Email)</a:t>
                      </a:r>
                      <a:endParaRPr lang="en-US" sz="1400" dirty="0"/>
                    </a:p>
                  </a:txBody>
                  <a:tcPr anchor="ctr"/>
                </a:tc>
                <a:tc>
                  <a:txBody>
                    <a:bodyPr/>
                    <a:lstStyle/>
                    <a:p>
                      <a:pPr algn="ctr"/>
                      <a:r>
                        <a:rPr lang="en-US" sz="1400" dirty="0" smtClean="0"/>
                        <a:t>Public Site</a:t>
                      </a:r>
                      <a:endParaRPr lang="en-US" sz="1400" dirty="0"/>
                    </a:p>
                  </a:txBody>
                  <a:tcPr anchor="ctr"/>
                </a:tc>
                <a:tc>
                  <a:txBody>
                    <a:bodyPr/>
                    <a:lstStyle/>
                    <a:p>
                      <a:pPr algn="ctr"/>
                      <a:endParaRPr lang="en-US" sz="1400" dirty="0"/>
                    </a:p>
                  </a:txBody>
                  <a:tcPr anchor="ctr"/>
                </a:tc>
                <a:tc>
                  <a:txBody>
                    <a:bodyPr/>
                    <a:lstStyle/>
                    <a:p>
                      <a:pPr algn="ctr"/>
                      <a:endParaRPr lang="en-US" sz="1400" dirty="0"/>
                    </a:p>
                  </a:txBody>
                  <a:tcPr anchor="ctr"/>
                </a:tc>
                <a:extLst>
                  <a:ext uri="{0D108BD9-81ED-4DB2-BD59-A6C34878D82A}">
                    <a16:rowId xmlns:a16="http://schemas.microsoft.com/office/drawing/2014/main" val="2919419478"/>
                  </a:ext>
                </a:extLst>
              </a:tr>
              <a:tr h="513091">
                <a:tc>
                  <a:txBody>
                    <a:bodyPr/>
                    <a:lstStyle/>
                    <a:p>
                      <a:r>
                        <a:rPr lang="en-US" sz="1400" dirty="0" smtClean="0"/>
                        <a:t>Unmasked PIT Out of County Placements</a:t>
                      </a:r>
                      <a:endParaRPr lang="en-US" sz="1400" dirty="0"/>
                    </a:p>
                  </a:txBody>
                  <a:tcPr anchor="ctr"/>
                </a:tc>
                <a:tc>
                  <a:txBody>
                    <a:bodyPr/>
                    <a:lstStyle/>
                    <a:p>
                      <a:pPr algn="ctr"/>
                      <a:r>
                        <a:rPr lang="en-US" sz="1400" dirty="0" smtClean="0"/>
                        <a:t>Upon Request</a:t>
                      </a:r>
                    </a:p>
                    <a:p>
                      <a:pPr algn="ctr"/>
                      <a:r>
                        <a:rPr lang="en-US" sz="1400" dirty="0" smtClean="0"/>
                        <a:t>(Email)</a:t>
                      </a:r>
                      <a:endParaRPr lang="en-US" sz="1400" dirty="0"/>
                    </a:p>
                  </a:txBody>
                  <a:tcPr anchor="ctr"/>
                </a:tc>
                <a:tc>
                  <a:txBody>
                    <a:bodyPr/>
                    <a:lstStyle/>
                    <a:p>
                      <a:pPr algn="ctr"/>
                      <a:r>
                        <a:rPr lang="en-US" sz="1400" dirty="0" smtClean="0"/>
                        <a:t>Private Site</a:t>
                      </a:r>
                      <a:endParaRPr lang="en-US" sz="1400" dirty="0"/>
                    </a:p>
                  </a:txBody>
                  <a:tcPr anchor="ctr"/>
                </a:tc>
                <a:tc>
                  <a:txBody>
                    <a:bodyPr/>
                    <a:lstStyle/>
                    <a:p>
                      <a:pPr algn="ctr"/>
                      <a:endParaRPr lang="en-US" sz="1400"/>
                    </a:p>
                  </a:txBody>
                  <a:tcPr anchor="ctr"/>
                </a:tc>
                <a:tc>
                  <a:txBody>
                    <a:bodyPr/>
                    <a:lstStyle/>
                    <a:p>
                      <a:pPr algn="ctr"/>
                      <a:endParaRPr lang="en-US" sz="1400" dirty="0"/>
                    </a:p>
                  </a:txBody>
                  <a:tcPr anchor="ctr"/>
                </a:tc>
                <a:extLst>
                  <a:ext uri="{0D108BD9-81ED-4DB2-BD59-A6C34878D82A}">
                    <a16:rowId xmlns:a16="http://schemas.microsoft.com/office/drawing/2014/main" val="1198989535"/>
                  </a:ext>
                </a:extLst>
              </a:tr>
            </a:tbl>
          </a:graphicData>
        </a:graphic>
      </p:graphicFrame>
      <p:sp>
        <p:nvSpPr>
          <p:cNvPr id="3" name="Right Arrow 2"/>
          <p:cNvSpPr/>
          <p:nvPr/>
        </p:nvSpPr>
        <p:spPr>
          <a:xfrm>
            <a:off x="6805610" y="1231759"/>
            <a:ext cx="4019550" cy="20928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776785" y="2322673"/>
            <a:ext cx="6048375" cy="195382"/>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6805610" y="2890148"/>
            <a:ext cx="4019550" cy="20928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8996360" y="3676505"/>
            <a:ext cx="1828800" cy="20928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805610" y="4364159"/>
            <a:ext cx="4019550" cy="20928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6805610" y="1777216"/>
            <a:ext cx="3195640" cy="213509"/>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805610" y="5519321"/>
            <a:ext cx="4019550" cy="20928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805610" y="4978259"/>
            <a:ext cx="4019550" cy="20928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102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7675"/>
            <a:ext cx="12192000" cy="969963"/>
          </a:xfrm>
        </p:spPr>
        <p:txBody>
          <a:bodyPr anchor="ctr">
            <a:normAutofit/>
          </a:bodyPr>
          <a:lstStyle/>
          <a:p>
            <a:pPr algn="ctr"/>
            <a:r>
              <a:rPr lang="en-US" dirty="0">
                <a:solidFill>
                  <a:srgbClr val="FFC000"/>
                </a:solidFill>
                <a:cs typeface="Times New Roman"/>
              </a:rPr>
              <a:t>Thank You!</a:t>
            </a:r>
          </a:p>
        </p:txBody>
      </p:sp>
      <p:sp>
        <p:nvSpPr>
          <p:cNvPr id="3" name="Content Placeholder 2"/>
          <p:cNvSpPr>
            <a:spLocks noGrp="1"/>
          </p:cNvSpPr>
          <p:nvPr>
            <p:ph idx="4294967295"/>
          </p:nvPr>
        </p:nvSpPr>
        <p:spPr>
          <a:xfrm>
            <a:off x="1951282" y="1417639"/>
            <a:ext cx="8224838" cy="3674154"/>
          </a:xfrm>
        </p:spPr>
        <p:txBody>
          <a:bodyPr anchor="t">
            <a:normAutofit/>
          </a:bodyPr>
          <a:lstStyle/>
          <a:p>
            <a:pPr marL="457200" lvl="1" indent="0" algn="ctr">
              <a:buNone/>
            </a:pPr>
            <a:r>
              <a:rPr lang="en-US" sz="2400" i="1" dirty="0">
                <a:latin typeface="+mj-lt"/>
                <a:cs typeface="Times" panose="02020603050405020304" pitchFamily="18" charset="0"/>
              </a:rPr>
              <a:t>The California Child Welfare Indicators Project (CCWIP) is a collaboration of the California Department of Social Services and the School of Social Welfare, University of California at Berkeley, and is supported by the California Department of Social Services, Casey Family Programs, and the Conrad N. Hilton Foundation.</a:t>
            </a:r>
          </a:p>
        </p:txBody>
      </p:sp>
      <p:pic>
        <p:nvPicPr>
          <p:cNvPr id="5" name="Picture 3"/>
          <p:cNvPicPr>
            <a:picLocks noChangeAspect="1"/>
          </p:cNvPicPr>
          <p:nvPr/>
        </p:nvPicPr>
        <p:blipFill>
          <a:blip r:embed="rId3"/>
          <a:srcRect/>
          <a:stretch>
            <a:fillRect/>
          </a:stretch>
        </p:blipFill>
        <p:spPr bwMode="auto">
          <a:xfrm>
            <a:off x="4306558" y="4372463"/>
            <a:ext cx="3537735" cy="603250"/>
          </a:xfrm>
          <a:prstGeom prst="rect">
            <a:avLst/>
          </a:prstGeom>
          <a:noFill/>
          <a:ln w="9525">
            <a:noFill/>
            <a:miter lim="800000"/>
            <a:headEnd/>
            <a:tailEnd/>
          </a:ln>
        </p:spPr>
      </p:pic>
      <p:pic>
        <p:nvPicPr>
          <p:cNvPr id="6" name="Picture 5"/>
          <p:cNvPicPr>
            <a:picLocks noChangeAspect="1"/>
          </p:cNvPicPr>
          <p:nvPr/>
        </p:nvPicPr>
        <p:blipFill>
          <a:blip r:embed="rId4"/>
          <a:stretch>
            <a:fillRect/>
          </a:stretch>
        </p:blipFill>
        <p:spPr>
          <a:xfrm>
            <a:off x="3255818" y="4372464"/>
            <a:ext cx="838200" cy="1611923"/>
          </a:xfrm>
          <a:prstGeom prst="rect">
            <a:avLst/>
          </a:prstGeom>
        </p:spPr>
      </p:pic>
      <p:pic>
        <p:nvPicPr>
          <p:cNvPr id="8" name="Picture 7"/>
          <p:cNvPicPr>
            <a:picLocks noChangeAspect="1"/>
          </p:cNvPicPr>
          <p:nvPr/>
        </p:nvPicPr>
        <p:blipFill>
          <a:blip r:embed="rId5"/>
          <a:stretch>
            <a:fillRect/>
          </a:stretch>
        </p:blipFill>
        <p:spPr>
          <a:xfrm>
            <a:off x="8033385" y="4378324"/>
            <a:ext cx="1482852" cy="16002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5075" y="5091792"/>
            <a:ext cx="2397252" cy="1024847"/>
          </a:xfrm>
          <a:prstGeom prst="rect">
            <a:avLst/>
          </a:prstGeom>
        </p:spPr>
      </p:pic>
    </p:spTree>
    <p:extLst>
      <p:ext uri="{BB962C8B-B14F-4D97-AF65-F5344CB8AC3E}">
        <p14:creationId xmlns:p14="http://schemas.microsoft.com/office/powerpoint/2010/main" val="3981746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7675"/>
            <a:ext cx="12192000" cy="969963"/>
          </a:xfrm>
        </p:spPr>
        <p:txBody>
          <a:bodyPr anchor="ctr">
            <a:normAutofit/>
          </a:bodyPr>
          <a:lstStyle/>
          <a:p>
            <a:pPr algn="ctr"/>
            <a:r>
              <a:rPr lang="en-US" dirty="0" smtClean="0">
                <a:solidFill>
                  <a:srgbClr val="FFC000"/>
                </a:solidFill>
                <a:cs typeface="Times New Roman"/>
              </a:rPr>
              <a:t>Questions?</a:t>
            </a:r>
            <a:endParaRPr lang="en-US" dirty="0">
              <a:solidFill>
                <a:srgbClr val="FFC000"/>
              </a:solidFill>
              <a:cs typeface="Times New Roman"/>
            </a:endParaRPr>
          </a:p>
        </p:txBody>
      </p:sp>
      <p:sp>
        <p:nvSpPr>
          <p:cNvPr id="9" name="TextBox 8"/>
          <p:cNvSpPr txBox="1"/>
          <p:nvPr/>
        </p:nvSpPr>
        <p:spPr>
          <a:xfrm>
            <a:off x="536337" y="1223962"/>
            <a:ext cx="11474688" cy="3231654"/>
          </a:xfrm>
          <a:prstGeom prst="rect">
            <a:avLst/>
          </a:prstGeom>
          <a:noFill/>
        </p:spPr>
        <p:txBody>
          <a:bodyPr wrap="square" rtlCol="0">
            <a:spAutoFit/>
          </a:bodyPr>
          <a:lstStyle/>
          <a:p>
            <a:endParaRPr lang="en-US" sz="3400" dirty="0" smtClean="0"/>
          </a:p>
          <a:p>
            <a:r>
              <a:rPr lang="en-US" sz="3400" dirty="0" smtClean="0"/>
              <a:t>Wendy Wiegmann</a:t>
            </a:r>
          </a:p>
          <a:p>
            <a:endParaRPr lang="en-US" sz="3400" dirty="0" smtClean="0"/>
          </a:p>
          <a:p>
            <a:r>
              <a:rPr lang="en-US" sz="3400" dirty="0" smtClean="0"/>
              <a:t>wendy.wiegmann@berkeley.edu</a:t>
            </a:r>
          </a:p>
          <a:p>
            <a:endParaRPr lang="en-US" sz="3400" dirty="0" smtClean="0"/>
          </a:p>
          <a:p>
            <a:r>
              <a:rPr lang="en-US" sz="3400" dirty="0" smtClean="0"/>
              <a:t>510-643-0839</a:t>
            </a:r>
          </a:p>
        </p:txBody>
      </p:sp>
    </p:spTree>
    <p:extLst>
      <p:ext uri="{BB962C8B-B14F-4D97-AF65-F5344CB8AC3E}">
        <p14:creationId xmlns:p14="http://schemas.microsoft.com/office/powerpoint/2010/main" val="2388581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1170</TotalTime>
  <Words>386</Words>
  <Application>Microsoft Office PowerPoint</Application>
  <PresentationFormat>Widescreen</PresentationFormat>
  <Paragraphs>101</Paragraphs>
  <Slides>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Century Gothic</vt:lpstr>
      <vt:lpstr>Times</vt:lpstr>
      <vt:lpstr>Times New Roman</vt:lpstr>
      <vt:lpstr>Wingdings 2</vt:lpstr>
      <vt:lpstr>Quotable</vt:lpstr>
      <vt:lpstr>CCWIP New Website Demo</vt:lpstr>
      <vt:lpstr>PowerPoint Presentation</vt:lpstr>
      <vt:lpstr>PowerPoint Presentation</vt:lpstr>
      <vt:lpstr>PowerPoint Presentation</vt:lpstr>
      <vt:lpstr>PowerPoint Presentation</vt:lpstr>
      <vt:lpstr>PowerPoint Presentation</vt:lpstr>
      <vt:lpstr>PowerPoint Presentation</vt:lpstr>
      <vt:lpstr>Thank You!</vt:lpstr>
      <vt:lpstr>Questions?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wendy.wiegmann</dc:creator>
  <cp:lastModifiedBy>wendy.wiegmann</cp:lastModifiedBy>
  <cp:revision>143</cp:revision>
  <dcterms:created xsi:type="dcterms:W3CDTF">2020-02-25T18:17:32Z</dcterms:created>
  <dcterms:modified xsi:type="dcterms:W3CDTF">2020-03-05T21:47:24Z</dcterms:modified>
</cp:coreProperties>
</file>